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4"/>
  </p:sldMasterIdLst>
  <p:sldIdLst>
    <p:sldId id="256" r:id="rId5"/>
    <p:sldId id="257" r:id="rId6"/>
    <p:sldId id="258" r:id="rId7"/>
    <p:sldId id="265" r:id="rId8"/>
    <p:sldId id="259" r:id="rId9"/>
    <p:sldId id="260" r:id="rId10"/>
    <p:sldId id="261" r:id="rId11"/>
    <p:sldId id="262" r:id="rId12"/>
    <p:sldId id="263" r:id="rId13"/>
    <p:sldId id="264" r:id="rId14"/>
    <p:sldId id="266" r:id="rId15"/>
    <p:sldId id="278" r:id="rId16"/>
    <p:sldId id="279" r:id="rId17"/>
    <p:sldId id="283" r:id="rId18"/>
    <p:sldId id="280" r:id="rId19"/>
    <p:sldId id="267" r:id="rId20"/>
    <p:sldId id="268" r:id="rId21"/>
    <p:sldId id="272" r:id="rId22"/>
    <p:sldId id="273" r:id="rId23"/>
    <p:sldId id="269" r:id="rId24"/>
    <p:sldId id="274" r:id="rId25"/>
    <p:sldId id="275" r:id="rId26"/>
    <p:sldId id="270" r:id="rId27"/>
    <p:sldId id="276" r:id="rId28"/>
    <p:sldId id="277" r:id="rId29"/>
    <p:sldId id="271" r:id="rId30"/>
    <p:sldId id="281" r:id="rId31"/>
    <p:sldId id="286" r:id="rId32"/>
    <p:sldId id="28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D44D29-DA94-4D32-BA92-0F2CDF6A8407}" v="18" dt="2021-11-30T23:59:03.949"/>
    <p1510:client id="{E21FBAD7-7A5D-8547-8D7A-6494FD64E68D}" v="560" dt="2021-11-30T23:58:39.5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6"/>
    <p:restoredTop sz="94720"/>
  </p:normalViewPr>
  <p:slideViewPr>
    <p:cSldViewPr snapToGrid="0">
      <p:cViewPr varScale="1">
        <p:scale>
          <a:sx n="207" d="100"/>
          <a:sy n="207" d="100"/>
        </p:scale>
        <p:origin x="11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12/5/21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62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294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60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085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03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328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31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94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363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28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408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12/5/21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4370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5" r:id="rId6"/>
    <p:sldLayoutId id="2147483870" r:id="rId7"/>
    <p:sldLayoutId id="2147483871" r:id="rId8"/>
    <p:sldLayoutId id="2147483872" r:id="rId9"/>
    <p:sldLayoutId id="2147483874" r:id="rId10"/>
    <p:sldLayoutId id="214748387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techdirectarchive.com/2019/12/18/differences-between-directory-services-and-databases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jsnetworking.com/microsofts-active-directory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ciencedirect.com/science/article/pii/B9781597495783000049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q.com/glossary/contact-database/" TargetMode="External"/><Relationship Id="rId2" Type="http://schemas.openxmlformats.org/officeDocument/2006/relationships/hyperlink" Target="https://www.software-matters.co.uk/creating-ms-access-contact-management-database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7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F4A4372F-016C-4819-B2FB-C98FE5D7E6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6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6" name="Rectangle">
            <a:extLst>
              <a:ext uri="{FF2B5EF4-FFF2-40B4-BE49-F238E27FC236}">
                <a16:creationId xmlns:a16="http://schemas.microsoft.com/office/drawing/2014/main" id="{44037D61-FFBD-0342-90C5-D1AD7C899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02095"/>
            <a:ext cx="12188949" cy="219075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7" name="Rectangle 31">
            <a:extLst>
              <a:ext uri="{FF2B5EF4-FFF2-40B4-BE49-F238E27FC236}">
                <a16:creationId xmlns:a16="http://schemas.microsoft.com/office/drawing/2014/main" id="{D5B0F748-7FA7-4DDF-89A3-7F1D8EE1F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-1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03E872-C07A-4030-B584-D321D40C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28" y="4309024"/>
            <a:ext cx="9626949" cy="1134452"/>
          </a:xfrm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000"/>
              <a:t>Non-Emergency Phone Number Directory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6928" y="5455664"/>
            <a:ext cx="9626949" cy="613921"/>
          </a:xfrm>
        </p:spPr>
        <p:txBody>
          <a:bodyPr>
            <a:normAutofit/>
          </a:bodyPr>
          <a:lstStyle/>
          <a:p>
            <a:r>
              <a:rPr lang="en-US"/>
              <a:t>Gus Lipkin, Luis </a:t>
            </a:r>
            <a:r>
              <a:rPr lang="en-US" err="1"/>
              <a:t>Moraguez</a:t>
            </a:r>
            <a:r>
              <a:rPr lang="en-US"/>
              <a:t>, Nathaniel Fuller, </a:t>
            </a:r>
            <a:r>
              <a:rPr lang="en-US" err="1"/>
              <a:t>Ahna</a:t>
            </a:r>
            <a:r>
              <a:rPr lang="en-US"/>
              <a:t> Cecil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15FE1-AE4E-5240-AB82-EB4EF1F24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 </a:t>
            </a:r>
            <a:r>
              <a:rPr lang="en-US">
                <a:sym typeface="Wingdings" pitchFamily="2" charset="2"/>
              </a:rPr>
              <a:t>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CB70C-35C0-C949-AC5E-7980379F7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Police1.com has a list of phone numbers for the largest cities in Florida, but nothing as complete as we were hoping for</a:t>
            </a:r>
          </a:p>
        </p:txBody>
      </p:sp>
    </p:spTree>
    <p:extLst>
      <p:ext uri="{BB962C8B-B14F-4D97-AF65-F5344CB8AC3E}">
        <p14:creationId xmlns:p14="http://schemas.microsoft.com/office/powerpoint/2010/main" val="3965118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lose up of book pages">
            <a:extLst>
              <a:ext uri="{FF2B5EF4-FFF2-40B4-BE49-F238E27FC236}">
                <a16:creationId xmlns:a16="http://schemas.microsoft.com/office/drawing/2014/main" id="{AED0CB51-645B-49A2-8DE1-9B4A0277C5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774" b="822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">
            <a:extLst>
              <a:ext uri="{FF2B5EF4-FFF2-40B4-BE49-F238E27FC236}">
                <a16:creationId xmlns:a16="http://schemas.microsoft.com/office/drawing/2014/main" id="{44037D61-FFBD-0342-90C5-D1AD7C899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73751" y="4102096"/>
            <a:ext cx="9418249" cy="2755904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B44824-4950-E14B-A9D1-3581806BC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616" y="4642192"/>
            <a:ext cx="8393008" cy="10156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Literature 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3C4DC-7E79-6C4A-A9F1-8CFE5B0E3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1616" y="5625446"/>
            <a:ext cx="8395223" cy="572506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730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1E359F-CC3E-6646-B233-588C4EC2F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Directory vs Database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30D223-74BA-8F42-8FC3-9DDFE6E9A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3713289" cy="371479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>
                <a:ea typeface="+mn-lt"/>
                <a:cs typeface="+mn-lt"/>
              </a:rPr>
              <a:t>Hierarchical</a:t>
            </a:r>
            <a:endParaRPr lang="en-US"/>
          </a:p>
          <a:p>
            <a:r>
              <a:rPr lang="en-US">
                <a:ea typeface="+mn-lt"/>
                <a:cs typeface="+mn-lt"/>
              </a:rPr>
              <a:t>Fast query speed</a:t>
            </a:r>
            <a:endParaRPr lang="en-US"/>
          </a:p>
          <a:p>
            <a:r>
              <a:rPr lang="en-US">
                <a:ea typeface="+mn-lt"/>
                <a:cs typeface="+mn-lt"/>
              </a:rPr>
              <a:t>Data can be changed in multiple places at the same time</a:t>
            </a:r>
            <a:endParaRPr lang="en-US"/>
          </a:p>
          <a:p>
            <a:r>
              <a:rPr lang="en-US">
                <a:ea typeface="+mn-lt"/>
                <a:cs typeface="+mn-lt"/>
              </a:rPr>
              <a:t>Changes to layout must be done through a change in schema</a:t>
            </a:r>
            <a:endParaRPr lang="en-US"/>
          </a:p>
          <a:p>
            <a:r>
              <a:rPr lang="en-US">
                <a:ea typeface="+mn-lt"/>
                <a:cs typeface="+mn-lt"/>
              </a:rPr>
              <a:t>Changes in schema cannot be undone once made [1]</a:t>
            </a:r>
            <a:endParaRPr lang="en-US"/>
          </a:p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9183EA-E899-42A4-B7F2-25EAF663C238}"/>
              </a:ext>
            </a:extLst>
          </p:cNvPr>
          <p:cNvSpPr txBox="1"/>
          <p:nvPr/>
        </p:nvSpPr>
        <p:spPr>
          <a:xfrm>
            <a:off x="1587407" y="1476167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/>
              <a:t>Directory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DAD0F6-1A32-461D-9B63-2035DFC6C312}"/>
              </a:ext>
            </a:extLst>
          </p:cNvPr>
          <p:cNvSpPr txBox="1"/>
          <p:nvPr/>
        </p:nvSpPr>
        <p:spPr>
          <a:xfrm>
            <a:off x="6724997" y="1479991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/>
              <a:t>Database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5F71EE8C-FCDC-4DD6-A9A8-822D5BB5C330}"/>
              </a:ext>
            </a:extLst>
          </p:cNvPr>
          <p:cNvSpPr txBox="1">
            <a:spLocks/>
          </p:cNvSpPr>
          <p:nvPr/>
        </p:nvSpPr>
        <p:spPr>
          <a:xfrm>
            <a:off x="6723701" y="2062124"/>
            <a:ext cx="3713289" cy="37147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ea typeface="+mn-lt"/>
                <a:cs typeface="+mn-lt"/>
              </a:rPr>
              <a:t>Traditional table format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Fast write speed</a:t>
            </a:r>
          </a:p>
          <a:p>
            <a:r>
              <a:rPr lang="en-US" sz="2000">
                <a:ea typeface="+mn-lt"/>
                <a:cs typeface="+mn-lt"/>
              </a:rPr>
              <a:t>Data cannot be changed in multiple places at the same time</a:t>
            </a:r>
          </a:p>
          <a:p>
            <a:r>
              <a:rPr lang="en-US" sz="2000">
                <a:ea typeface="+mn-lt"/>
                <a:cs typeface="+mn-lt"/>
              </a:rPr>
              <a:t>Changes to layout can be done at any time (no schema) [1]</a:t>
            </a:r>
            <a:endParaRPr lang="en-US" sz="2000"/>
          </a:p>
          <a:p>
            <a:endParaRPr lang="en-US"/>
          </a:p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D397C2-F5F8-467C-826B-1F9968D25EB0}"/>
              </a:ext>
            </a:extLst>
          </p:cNvPr>
          <p:cNvSpPr txBox="1"/>
          <p:nvPr/>
        </p:nvSpPr>
        <p:spPr>
          <a:xfrm>
            <a:off x="1587407" y="6029046"/>
            <a:ext cx="877245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i="1">
                <a:ea typeface="+mn-lt"/>
                <a:cs typeface="+mn-lt"/>
              </a:rPr>
              <a:t>Differences between Directory Services and Databases</a:t>
            </a:r>
            <a:r>
              <a:rPr lang="en-US" sz="1200">
                <a:ea typeface="+mn-lt"/>
                <a:cs typeface="+mn-lt"/>
              </a:rPr>
              <a:t>. Tech Direct Archive. (2019, December 18). Retrieved November 19, 2021, from </a:t>
            </a:r>
            <a:r>
              <a:rPr lang="en-US" sz="1200">
                <a:ea typeface="+mn-lt"/>
                <a:cs typeface="+mn-lt"/>
                <a:hlinkClick r:id="rId2"/>
              </a:rPr>
              <a:t>https://techdirectarchive.com/2019/12/18/differences-between-directory-services-and-databases/</a:t>
            </a:r>
            <a:r>
              <a:rPr lang="en-US" sz="1200">
                <a:ea typeface="+mn-lt"/>
                <a:cs typeface="+mn-lt"/>
              </a:rPr>
              <a:t>. 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113098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1E359F-CC3E-6646-B233-588C4EC2F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Directory AND Database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30D223-74BA-8F42-8FC3-9DDFE6E9A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4681084" cy="371479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>
                <a:ea typeface="+mn-lt"/>
                <a:cs typeface="+mn-lt"/>
              </a:rPr>
              <a:t>The first directory and database combination [1]</a:t>
            </a:r>
          </a:p>
          <a:p>
            <a:r>
              <a:rPr lang="en-US">
                <a:ea typeface="+mn-lt"/>
                <a:cs typeface="+mn-lt"/>
              </a:rPr>
              <a:t>Built on Windows 2000 by Microsoft [1]</a:t>
            </a:r>
            <a:endParaRPr lang="en-US"/>
          </a:p>
          <a:p>
            <a:r>
              <a:rPr lang="en-US">
                <a:ea typeface="+mn-lt"/>
                <a:cs typeface="+mn-lt"/>
              </a:rPr>
              <a:t>First to combine usability of a directory structure with simplicity of a database [1]</a:t>
            </a:r>
          </a:p>
          <a:p>
            <a:r>
              <a:rPr lang="en-US">
                <a:ea typeface="+mn-lt"/>
                <a:cs typeface="+mn-lt"/>
              </a:rPr>
              <a:t>Presents a hierarchical structure to users, data is still stored in a traditional database format [2]</a:t>
            </a: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9183EA-E899-42A4-B7F2-25EAF663C238}"/>
              </a:ext>
            </a:extLst>
          </p:cNvPr>
          <p:cNvSpPr txBox="1"/>
          <p:nvPr/>
        </p:nvSpPr>
        <p:spPr>
          <a:xfrm>
            <a:off x="1587407" y="1476167"/>
            <a:ext cx="550197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/>
              <a:t>Active Directory</a:t>
            </a:r>
          </a:p>
        </p:txBody>
      </p:sp>
      <p:pic>
        <p:nvPicPr>
          <p:cNvPr id="6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2CA4FD1-6E60-4981-801F-021B6E605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5128" y="1619617"/>
            <a:ext cx="5335571" cy="37089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2A30007-F8E0-4889-993B-3A4F35AECF3A}"/>
              </a:ext>
            </a:extLst>
          </p:cNvPr>
          <p:cNvSpPr txBox="1"/>
          <p:nvPr/>
        </p:nvSpPr>
        <p:spPr>
          <a:xfrm>
            <a:off x="1587407" y="5973885"/>
            <a:ext cx="838311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i="1">
                <a:ea typeface="+mn-lt"/>
                <a:cs typeface="+mn-lt"/>
              </a:rPr>
              <a:t>A Brief History of Microsoft's Active Directory</a:t>
            </a:r>
            <a:r>
              <a:rPr lang="en-US" sz="1200">
                <a:ea typeface="+mn-lt"/>
                <a:cs typeface="+mn-lt"/>
              </a:rPr>
              <a:t>. AJS Networking. (2017, March 8). Retrieved November 19, 2021, from </a:t>
            </a:r>
            <a:r>
              <a:rPr lang="en-US" sz="1200">
                <a:ea typeface="+mn-lt"/>
                <a:cs typeface="+mn-lt"/>
                <a:hlinkClick r:id="rId3"/>
              </a:rPr>
              <a:t>https://www.ajsnetworking.com/microsofts-active-directory/</a:t>
            </a:r>
            <a:r>
              <a:rPr lang="en-US" sz="1200">
                <a:ea typeface="+mn-lt"/>
                <a:cs typeface="+mn-lt"/>
              </a:rPr>
              <a:t>. </a:t>
            </a:r>
            <a:endParaRPr lang="en-US" sz="1200"/>
          </a:p>
          <a:p>
            <a:pPr marL="228600" indent="-228600">
              <a:buFont typeface="+mj-lt"/>
              <a:buAutoNum type="arabicPeriod"/>
            </a:pPr>
            <a:r>
              <a:rPr lang="en-US" sz="1200">
                <a:ea typeface="+mn-lt"/>
                <a:cs typeface="+mn-lt"/>
              </a:rPr>
              <a:t>Hannifin, D., Alpern, N. J., &amp; Alpern, J. (2010). </a:t>
            </a:r>
            <a:r>
              <a:rPr lang="en-US" sz="1200" i="1">
                <a:ea typeface="+mn-lt"/>
                <a:cs typeface="+mn-lt"/>
              </a:rPr>
              <a:t>Active Directory</a:t>
            </a:r>
            <a:r>
              <a:rPr lang="en-US" sz="1200">
                <a:ea typeface="+mn-lt"/>
                <a:cs typeface="+mn-lt"/>
              </a:rPr>
              <a:t>. Science Direct. Retrieved November 19, 2021, from </a:t>
            </a:r>
            <a:r>
              <a:rPr lang="en-US" sz="1200">
                <a:ea typeface="+mn-lt"/>
                <a:cs typeface="+mn-lt"/>
                <a:hlinkClick r:id="rId4"/>
              </a:rPr>
              <a:t>https://www.sciencedirect.com/science/article/pii/B9781597495783000049</a:t>
            </a:r>
            <a:r>
              <a:rPr lang="en-US" sz="1200">
                <a:ea typeface="+mn-lt"/>
                <a:cs typeface="+mn-lt"/>
              </a:rPr>
              <a:t>.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56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1E359F-CC3E-6646-B233-588C4EC2F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Contact Database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30D223-74BA-8F42-8FC3-9DDFE6E9A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3713289" cy="37147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Used for businesses to maintain information of sales contacts (i.e. names, addresses, tracking) [2]</a:t>
            </a:r>
          </a:p>
          <a:p>
            <a:r>
              <a:rPr lang="en-US">
                <a:ea typeface="+mn-lt"/>
                <a:cs typeface="+mn-lt"/>
              </a:rPr>
              <a:t>Allows the organization to manage and organize important information [1]</a:t>
            </a:r>
            <a:endParaRPr lang="en-US"/>
          </a:p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9183EA-E899-42A4-B7F2-25EAF663C238}"/>
              </a:ext>
            </a:extLst>
          </p:cNvPr>
          <p:cNvSpPr txBox="1"/>
          <p:nvPr/>
        </p:nvSpPr>
        <p:spPr>
          <a:xfrm>
            <a:off x="1587407" y="1476167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/>
              <a:t>Traditional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DAD0F6-1A32-461D-9B63-2035DFC6C312}"/>
              </a:ext>
            </a:extLst>
          </p:cNvPr>
          <p:cNvSpPr txBox="1"/>
          <p:nvPr/>
        </p:nvSpPr>
        <p:spPr>
          <a:xfrm>
            <a:off x="6724997" y="1479991"/>
            <a:ext cx="430057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/>
              <a:t>Our Usage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5F71EE8C-FCDC-4DD6-A9A8-822D5BB5C330}"/>
              </a:ext>
            </a:extLst>
          </p:cNvPr>
          <p:cNvSpPr txBox="1">
            <a:spLocks/>
          </p:cNvSpPr>
          <p:nvPr/>
        </p:nvSpPr>
        <p:spPr>
          <a:xfrm>
            <a:off x="6723701" y="2062124"/>
            <a:ext cx="3713289" cy="37147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Stores information for different Sherrif's Offices non-emergency numbers</a:t>
            </a:r>
          </a:p>
          <a:p>
            <a:pPr lvl="1"/>
            <a:r>
              <a:rPr lang="en-US" sz="1700"/>
              <a:t>Location, jurisdiction, contact numbers</a:t>
            </a:r>
          </a:p>
          <a:p>
            <a:r>
              <a:rPr lang="en-US" sz="2000"/>
              <a:t>Does not track interactions, only maintains crucial information to supply the user with appropriate contacts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881A26-3687-4A05-8A0B-A0004DEF63AD}"/>
              </a:ext>
            </a:extLst>
          </p:cNvPr>
          <p:cNvSpPr txBox="1"/>
          <p:nvPr/>
        </p:nvSpPr>
        <p:spPr>
          <a:xfrm>
            <a:off x="1587407" y="5931154"/>
            <a:ext cx="912842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i="1">
                <a:ea typeface="+mn-lt"/>
                <a:cs typeface="+mn-lt"/>
              </a:rPr>
              <a:t>Creating Microsoft Access Contact Management Database</a:t>
            </a:r>
            <a:r>
              <a:rPr lang="en-US" sz="1200">
                <a:ea typeface="+mn-lt"/>
                <a:cs typeface="+mn-lt"/>
              </a:rPr>
              <a:t>. Software Matters. (n.d.). Retrieved November 19, 2021, from </a:t>
            </a:r>
            <a:r>
              <a:rPr lang="en-US" sz="1200">
                <a:ea typeface="+mn-lt"/>
                <a:cs typeface="+mn-lt"/>
                <a:hlinkClick r:id="rId2"/>
              </a:rPr>
              <a:t>https://www.software-matters.co.uk/creating-ms-access-contact-management-database.html</a:t>
            </a:r>
            <a:r>
              <a:rPr lang="en-US" sz="1200">
                <a:ea typeface="+mn-lt"/>
                <a:cs typeface="+mn-lt"/>
              </a:rPr>
              <a:t>. </a:t>
            </a:r>
            <a:endParaRPr lang="en-US" sz="1200"/>
          </a:p>
          <a:p>
            <a:pPr marL="342900" indent="-342900">
              <a:buFont typeface="+mj-lt"/>
              <a:buAutoNum type="arabicPeriod"/>
            </a:pPr>
            <a:r>
              <a:rPr lang="en-US" sz="1200" i="1">
                <a:ea typeface="+mn-lt"/>
                <a:cs typeface="+mn-lt"/>
              </a:rPr>
              <a:t>Contact Database</a:t>
            </a:r>
            <a:r>
              <a:rPr lang="en-US" sz="1200">
                <a:ea typeface="+mn-lt"/>
                <a:cs typeface="+mn-lt"/>
              </a:rPr>
              <a:t>. Experian. (n.d.). Retrieved November 19, 2021, from </a:t>
            </a:r>
            <a:r>
              <a:rPr lang="en-US" sz="1200">
                <a:ea typeface="+mn-lt"/>
                <a:cs typeface="+mn-lt"/>
                <a:hlinkClick r:id="rId3"/>
              </a:rPr>
              <a:t>https://www.edq.com/glossary/contact-database/</a:t>
            </a:r>
            <a:r>
              <a:rPr lang="en-US" sz="1200">
                <a:ea typeface="+mn-lt"/>
                <a:cs typeface="+mn-lt"/>
              </a:rPr>
              <a:t>. 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101052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1E359F-CC3E-6646-B233-588C4EC2F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Implementation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30D223-74BA-8F42-8FC3-9DDFE6E9A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459199"/>
            <a:ext cx="7284120" cy="44156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Inspired by the usability of Active Directory and a typical contact database</a:t>
            </a:r>
            <a:endParaRPr lang="en-US"/>
          </a:p>
          <a:p>
            <a:r>
              <a:rPr lang="en-US"/>
              <a:t>Program behaves like a directory to the user but is backed by the database services</a:t>
            </a:r>
          </a:p>
          <a:p>
            <a:r>
              <a:rPr lang="en-US"/>
              <a:t>Allows user to submit a request through a directory format based on their location and need (utilizing a hierarchical structure)</a:t>
            </a:r>
          </a:p>
          <a:p>
            <a:r>
              <a:rPr lang="en-US"/>
              <a:t>Request then is passed through the three databases to produce a result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51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rogramming data on computer monitor">
            <a:extLst>
              <a:ext uri="{FF2B5EF4-FFF2-40B4-BE49-F238E27FC236}">
                <a16:creationId xmlns:a16="http://schemas.microsoft.com/office/drawing/2014/main" id="{AAF7A63A-105F-49AC-8647-647251490D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54" b="367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">
            <a:extLst>
              <a:ext uri="{FF2B5EF4-FFF2-40B4-BE49-F238E27FC236}">
                <a16:creationId xmlns:a16="http://schemas.microsoft.com/office/drawing/2014/main" id="{44037D61-FFBD-0342-90C5-D1AD7C899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73751" y="4102096"/>
            <a:ext cx="9418249" cy="2755904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3188E-464F-5A4D-93E8-7405C0FCE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616" y="4642192"/>
            <a:ext cx="8393008" cy="10156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Our Databases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D2547-9ED5-6542-840C-9407ECFF1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1616" y="5625446"/>
            <a:ext cx="8395223" cy="572506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868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50C690-78CD-2F47-960C-82C6C82B6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9057" y="4320541"/>
            <a:ext cx="8393008" cy="11795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PostgreSQL</a:t>
            </a:r>
          </a:p>
        </p:txBody>
      </p:sp>
      <p:pic>
        <p:nvPicPr>
          <p:cNvPr id="3074" name="Picture 2" descr="Simply Install: PostgreSQL. Simply Install is a series of blogs… | by  Sriram Baskaran | Insight">
            <a:extLst>
              <a:ext uri="{FF2B5EF4-FFF2-40B4-BE49-F238E27FC236}">
                <a16:creationId xmlns:a16="http://schemas.microsoft.com/office/drawing/2014/main" id="{07FD7BE9-8B60-604D-B948-156D3C7381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43" b="20090"/>
          <a:stretch/>
        </p:blipFill>
        <p:spPr bwMode="auto">
          <a:xfrm>
            <a:off x="3229058" y="1576824"/>
            <a:ext cx="8200942" cy="2319103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812419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1E359F-CC3E-6646-B233-588C4EC2F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we chose PostgreSQL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30D223-74BA-8F42-8FC3-9DDFE6E9A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Great for storing detailed properties where enforcement of the structure of data is important</a:t>
            </a:r>
          </a:p>
          <a:p>
            <a:r>
              <a:rPr lang="en-US"/>
              <a:t>Agency details won't change very often, so fast writing speed is not a factor, but quality/consistency of the data is</a:t>
            </a:r>
          </a:p>
          <a:p>
            <a:r>
              <a:rPr lang="en-US"/>
              <a:t>Details can be quickly served with proper indexing set up</a:t>
            </a:r>
          </a:p>
        </p:txBody>
      </p:sp>
    </p:spTree>
    <p:extLst>
      <p:ext uri="{BB962C8B-B14F-4D97-AF65-F5344CB8AC3E}">
        <p14:creationId xmlns:p14="http://schemas.microsoft.com/office/powerpoint/2010/main" val="1491270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6984B-F7E5-474C-B38A-F1440DCC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we’re using PostgreSQL</a:t>
            </a:r>
          </a:p>
        </p:txBody>
      </p:sp>
      <p:pic>
        <p:nvPicPr>
          <p:cNvPr id="6" name="Picture 6" descr="A picture containing text, map, indoor, lots&#10;&#10;Description automatically generated">
            <a:extLst>
              <a:ext uri="{FF2B5EF4-FFF2-40B4-BE49-F238E27FC236}">
                <a16:creationId xmlns:a16="http://schemas.microsoft.com/office/drawing/2014/main" id="{3E0CF75E-4047-45C5-A416-29FA43B840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38103" y="565151"/>
            <a:ext cx="4624642" cy="552196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C2A192-486E-AD45-8094-A5A31AB7E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616258"/>
            <a:ext cx="4043440" cy="32527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har char="•"/>
            </a:pPr>
            <a:r>
              <a:rPr lang="en-US"/>
              <a:t>Querying the detailed properties for the nearest and surrounding agencies.</a:t>
            </a:r>
          </a:p>
          <a:p>
            <a:pPr marL="285750" indent="-285750">
              <a:buChar char="•"/>
            </a:pPr>
            <a:r>
              <a:rPr lang="en-US"/>
              <a:t>Based off user location, query comes from Redis and Neo4J to get the details of those agencies</a:t>
            </a:r>
          </a:p>
        </p:txBody>
      </p:sp>
    </p:spTree>
    <p:extLst>
      <p:ext uri="{BB962C8B-B14F-4D97-AF65-F5344CB8AC3E}">
        <p14:creationId xmlns:p14="http://schemas.microsoft.com/office/powerpoint/2010/main" val="1923367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31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3" name="Rectangle 33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44" name="Rectangle 35">
            <a:extLst>
              <a:ext uri="{FF2B5EF4-FFF2-40B4-BE49-F238E27FC236}">
                <a16:creationId xmlns:a16="http://schemas.microsoft.com/office/drawing/2014/main" id="{281148B8-58D0-4E9A-A32C-B3B181A3A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37">
            <a:extLst>
              <a:ext uri="{FF2B5EF4-FFF2-40B4-BE49-F238E27FC236}">
                <a16:creationId xmlns:a16="http://schemas.microsoft.com/office/drawing/2014/main" id="{81EC1EF6-A5BF-44DB-A672-D024091B3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85407" y="1375495"/>
            <a:ext cx="5106593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6" name="Rectangle 39">
            <a:extLst>
              <a:ext uri="{FF2B5EF4-FFF2-40B4-BE49-F238E27FC236}">
                <a16:creationId xmlns:a16="http://schemas.microsoft.com/office/drawing/2014/main" id="{45E02CBB-287D-4A17-B2F3-56AD2C058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49232" y="1"/>
            <a:ext cx="3742769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4422A-0E0A-694A-B163-4855B49BD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090" y="1247140"/>
            <a:ext cx="5456242" cy="3450844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3600"/>
              <a:t>How can we make non-emergency police phone numbers more accessible to people in need?</a:t>
            </a:r>
          </a:p>
        </p:txBody>
      </p:sp>
    </p:spTree>
    <p:extLst>
      <p:ext uri="{BB962C8B-B14F-4D97-AF65-F5344CB8AC3E}">
        <p14:creationId xmlns:p14="http://schemas.microsoft.com/office/powerpoint/2010/main" val="4130350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A479A7-2AF7-3D47-8D11-2ED8E7BDA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9057" y="4320541"/>
            <a:ext cx="8393008" cy="11795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Redis</a:t>
            </a:r>
          </a:p>
        </p:txBody>
      </p:sp>
      <p:pic>
        <p:nvPicPr>
          <p:cNvPr id="2052" name="Picture 4" descr="Redis - Wikipedia">
            <a:extLst>
              <a:ext uri="{FF2B5EF4-FFF2-40B4-BE49-F238E27FC236}">
                <a16:creationId xmlns:a16="http://schemas.microsoft.com/office/drawing/2014/main" id="{B4460242-4E7B-6D4B-9B2A-5F50FC822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29058" y="1362718"/>
            <a:ext cx="8200942" cy="2747315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525315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1E359F-CC3E-6646-B233-588C4EC2F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we chose Redis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30D223-74BA-8F42-8FC3-9DDFE6E9A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Pass in memory information to Postgres and Neo4j</a:t>
            </a:r>
          </a:p>
          <a:p>
            <a:r>
              <a:rPr lang="en-US"/>
              <a:t>Query doesn't need to be saved, just passed</a:t>
            </a:r>
          </a:p>
          <a:p>
            <a:r>
              <a:rPr lang="en-US"/>
              <a:t>In-memory cache to decrease data access latency, increase throughput, and ease the load off our relational Database</a:t>
            </a:r>
          </a:p>
        </p:txBody>
      </p:sp>
    </p:spTree>
    <p:extLst>
      <p:ext uri="{BB962C8B-B14F-4D97-AF65-F5344CB8AC3E}">
        <p14:creationId xmlns:p14="http://schemas.microsoft.com/office/powerpoint/2010/main" val="18699256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6984B-F7E5-474C-B38A-F1440DCC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we’re using Redis</a:t>
            </a:r>
          </a:p>
        </p:txBody>
      </p:sp>
      <p:pic>
        <p:nvPicPr>
          <p:cNvPr id="3" name="Picture 5" descr="Text&#10;&#10;Description automatically generated">
            <a:extLst>
              <a:ext uri="{FF2B5EF4-FFF2-40B4-BE49-F238E27FC236}">
                <a16:creationId xmlns:a16="http://schemas.microsoft.com/office/drawing/2014/main" id="{21F696FA-CC50-445B-81F8-4E32509466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56017" y="1247553"/>
            <a:ext cx="5103309" cy="266049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6D1402-6E79-5543-88BA-66D9D8DFE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har char="•"/>
            </a:pPr>
            <a:r>
              <a:rPr lang="en-US">
                <a:ea typeface="+mn-lt"/>
                <a:cs typeface="+mn-lt"/>
              </a:rPr>
              <a:t>Redis for mapping towns/cities to counties</a:t>
            </a:r>
            <a:endParaRPr lang="en-US"/>
          </a:p>
          <a:p>
            <a:pPr marL="285750" indent="-285750">
              <a:buChar char="•"/>
            </a:pPr>
            <a:r>
              <a:rPr lang="en-US"/>
              <a:t>Fast and easy access to county information</a:t>
            </a:r>
          </a:p>
          <a:p>
            <a:pPr marL="285750" indent="-285750">
              <a:buChar char="•"/>
            </a:pPr>
            <a:r>
              <a:rPr lang="en-US">
                <a:ea typeface="+mn-lt"/>
                <a:cs typeface="+mn-lt"/>
              </a:rPr>
              <a:t>In memory storage to collect the county of the user to be passed to the other databases</a:t>
            </a:r>
            <a:endParaRPr lang="en-US"/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28175CF1-7B0B-4EDA-9E62-36B9525B4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4331" y="3908840"/>
            <a:ext cx="5101387" cy="96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388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644D1-C502-9B46-8ABC-79285ED0C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9057" y="4320541"/>
            <a:ext cx="8393008" cy="11795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Neo4J</a:t>
            </a:r>
          </a:p>
        </p:txBody>
      </p:sp>
      <p:pic>
        <p:nvPicPr>
          <p:cNvPr id="1028" name="Picture 4" descr="Neo4j - Wikipedia">
            <a:extLst>
              <a:ext uri="{FF2B5EF4-FFF2-40B4-BE49-F238E27FC236}">
                <a16:creationId xmlns:a16="http://schemas.microsoft.com/office/drawing/2014/main" id="{72C85BF4-FA92-BD44-A601-919444828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29058" y="1357951"/>
            <a:ext cx="7351593" cy="2756849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1083292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1E359F-CC3E-6646-B233-588C4EC2F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we chose Neo4J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30D223-74BA-8F42-8FC3-9DDFE6E9A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Neo4J is a graph database, relationships are more important than the data itself</a:t>
            </a:r>
          </a:p>
          <a:p>
            <a:r>
              <a:rPr lang="en-US"/>
              <a:t>It can be scaled to very large sizes and retains its lightning-fast operation speeds</a:t>
            </a:r>
          </a:p>
          <a:p>
            <a:r>
              <a:rPr lang="en-US"/>
              <a:t>It is consistent and available, both traits are very important in emergency management</a:t>
            </a:r>
          </a:p>
        </p:txBody>
      </p:sp>
    </p:spTree>
    <p:extLst>
      <p:ext uri="{BB962C8B-B14F-4D97-AF65-F5344CB8AC3E}">
        <p14:creationId xmlns:p14="http://schemas.microsoft.com/office/powerpoint/2010/main" val="13694904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6984B-F7E5-474C-B38A-F1440DCC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we’re using Neo4J</a:t>
            </a:r>
          </a:p>
        </p:txBody>
      </p:sp>
      <p:pic>
        <p:nvPicPr>
          <p:cNvPr id="7" name="Content Placeholder 6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3C9177B3-DB09-3346-807F-4C251FA230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780" y="565150"/>
            <a:ext cx="4765090" cy="5521325"/>
          </a:xfrm>
          <a:solidFill>
            <a:schemeClr val="tx1"/>
          </a:solidFill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C66BFA-FFB7-4F40-81C0-4608E8196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Tells you which counties are adjacent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This includes corner connections such as Polk and Manatee counties</a:t>
            </a:r>
          </a:p>
        </p:txBody>
      </p:sp>
    </p:spTree>
    <p:extLst>
      <p:ext uri="{BB962C8B-B14F-4D97-AF65-F5344CB8AC3E}">
        <p14:creationId xmlns:p14="http://schemas.microsoft.com/office/powerpoint/2010/main" val="4036822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Detail Shot Of stone stairs in blue tone">
            <a:extLst>
              <a:ext uri="{FF2B5EF4-FFF2-40B4-BE49-F238E27FC236}">
                <a16:creationId xmlns:a16="http://schemas.microsoft.com/office/drawing/2014/main" id="{8DD674B6-5EE7-42E4-8584-972217097A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">
            <a:extLst>
              <a:ext uri="{FF2B5EF4-FFF2-40B4-BE49-F238E27FC236}">
                <a16:creationId xmlns:a16="http://schemas.microsoft.com/office/drawing/2014/main" id="{44037D61-FFBD-0342-90C5-D1AD7C899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73751" y="4102096"/>
            <a:ext cx="9418249" cy="2755904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2D5AD8-AC38-864D-AFC6-9A551C4CB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616" y="4642192"/>
            <a:ext cx="8393008" cy="10156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Next Steps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D1524-9825-1D48-9393-F8AF1C7C1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1616" y="5625446"/>
            <a:ext cx="8395223" cy="572506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4782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DF212F-33BD-44B9-8330-F0113BEFC5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555" r="5943" b="-1"/>
          <a:stretch/>
        </p:blipFill>
        <p:spPr>
          <a:xfrm>
            <a:off x="20" y="10"/>
            <a:ext cx="5104813" cy="6857990"/>
          </a:xfrm>
          <a:custGeom>
            <a:avLst/>
            <a:gdLst/>
            <a:ahLst/>
            <a:cxnLst/>
            <a:rect l="l" t="t" r="r" b="b"/>
            <a:pathLst>
              <a:path w="5104833" h="6858000">
                <a:moveTo>
                  <a:pt x="0" y="0"/>
                </a:moveTo>
                <a:lnTo>
                  <a:pt x="3707702" y="0"/>
                </a:lnTo>
                <a:lnTo>
                  <a:pt x="3707702" y="1375489"/>
                </a:lnTo>
                <a:lnTo>
                  <a:pt x="5104833" y="1375489"/>
                </a:lnTo>
                <a:lnTo>
                  <a:pt x="510483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4134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4134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4D99B1-2DF1-4674-9268-D001475A1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2033" y="1247140"/>
            <a:ext cx="5657899" cy="3450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/>
              <a:t>Expanded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334E3-06EB-407B-B314-FE3ECD212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62033" y="3333203"/>
            <a:ext cx="5657899" cy="27539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342900" indent="-342900">
              <a:lnSpc>
                <a:spcPct val="100000"/>
              </a:lnSpc>
              <a:buChar char="•"/>
            </a:pP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Coordinate based locations for better adjacent recommendations</a:t>
            </a:r>
          </a:p>
          <a:p>
            <a:pPr marL="342900" indent="-342900">
              <a:lnSpc>
                <a:spcPct val="100000"/>
              </a:lnSpc>
              <a:buChar char="•"/>
            </a:pP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A more reliable way to pull agency data in case of changes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348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DF212F-33BD-44B9-8330-F0113BEFC5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555" r="5943" b="-1"/>
          <a:stretch/>
        </p:blipFill>
        <p:spPr>
          <a:xfrm>
            <a:off x="20" y="10"/>
            <a:ext cx="5104813" cy="6857990"/>
          </a:xfrm>
          <a:custGeom>
            <a:avLst/>
            <a:gdLst/>
            <a:ahLst/>
            <a:cxnLst/>
            <a:rect l="l" t="t" r="r" b="b"/>
            <a:pathLst>
              <a:path w="5104833" h="6858000">
                <a:moveTo>
                  <a:pt x="0" y="0"/>
                </a:moveTo>
                <a:lnTo>
                  <a:pt x="3707702" y="0"/>
                </a:lnTo>
                <a:lnTo>
                  <a:pt x="3707702" y="1375489"/>
                </a:lnTo>
                <a:lnTo>
                  <a:pt x="5104833" y="1375489"/>
                </a:lnTo>
                <a:lnTo>
                  <a:pt x="510483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4134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4134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4D99B1-2DF1-4674-9268-D001475A1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2033" y="1247140"/>
            <a:ext cx="5657899" cy="3450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/>
              <a:t>Potential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334E3-06EB-407B-B314-FE3ECD212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62033" y="3333203"/>
            <a:ext cx="5657899" cy="27539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342900" indent="-342900">
              <a:lnSpc>
                <a:spcPct val="100000"/>
              </a:lnSpc>
              <a:buChar char="•"/>
            </a:pP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Expanding on the core concept, information from other law enforcement agencies and points-of-interest can be provided</a:t>
            </a:r>
            <a:endParaRPr lang="en-US">
              <a:solidFill>
                <a:schemeClr val="tx1"/>
              </a:solidFill>
            </a:endParaRPr>
          </a:p>
          <a:p>
            <a:pPr marL="342900" indent="-342900">
              <a:lnSpc>
                <a:spcPct val="100000"/>
              </a:lnSpc>
              <a:buChar char="•"/>
            </a:pPr>
            <a:r>
              <a:rPr lang="en-US">
                <a:solidFill>
                  <a:schemeClr val="tx1"/>
                </a:solidFill>
              </a:rPr>
              <a:t>Personal Trusted Contact Network</a:t>
            </a:r>
          </a:p>
          <a:p>
            <a:pPr>
              <a:lnSpc>
                <a:spcPct val="100000"/>
              </a:lnSpc>
            </a:pP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8618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7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F4A4372F-016C-4819-B2FB-C98FE5D7E6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6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6" name="Rectangle">
            <a:extLst>
              <a:ext uri="{FF2B5EF4-FFF2-40B4-BE49-F238E27FC236}">
                <a16:creationId xmlns:a16="http://schemas.microsoft.com/office/drawing/2014/main" id="{44037D61-FFBD-0342-90C5-D1AD7C899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02095"/>
            <a:ext cx="12188949" cy="219075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7" name="Rectangle 31">
            <a:extLst>
              <a:ext uri="{FF2B5EF4-FFF2-40B4-BE49-F238E27FC236}">
                <a16:creationId xmlns:a16="http://schemas.microsoft.com/office/drawing/2014/main" id="{D5B0F748-7FA7-4DDF-89A3-7F1D8EE1F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-1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03E872-C07A-4030-B584-D321D40C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28" y="4309024"/>
            <a:ext cx="9626949" cy="1134452"/>
          </a:xfrm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000"/>
              <a:t>Non-Emergency Phone Number Directory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6928" y="5455664"/>
            <a:ext cx="9626949" cy="613921"/>
          </a:xfrm>
        </p:spPr>
        <p:txBody>
          <a:bodyPr>
            <a:normAutofit/>
          </a:bodyPr>
          <a:lstStyle/>
          <a:p>
            <a:r>
              <a:rPr lang="en-US"/>
              <a:t>Gus Lipkin, Luis </a:t>
            </a:r>
            <a:r>
              <a:rPr lang="en-US" err="1"/>
              <a:t>Moraguez</a:t>
            </a:r>
            <a:r>
              <a:rPr lang="en-US"/>
              <a:t>, Nathaniel Fuller, </a:t>
            </a:r>
            <a:r>
              <a:rPr lang="en-US" err="1"/>
              <a:t>Ahna</a:t>
            </a:r>
            <a:r>
              <a:rPr lang="en-US"/>
              <a:t> Cecil</a:t>
            </a:r>
          </a:p>
        </p:txBody>
      </p:sp>
    </p:spTree>
    <p:extLst>
      <p:ext uri="{BB962C8B-B14F-4D97-AF65-F5344CB8AC3E}">
        <p14:creationId xmlns:p14="http://schemas.microsoft.com/office/powerpoint/2010/main" val="4228466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ed drawing pins on a map">
            <a:extLst>
              <a:ext uri="{FF2B5EF4-FFF2-40B4-BE49-F238E27FC236}">
                <a16:creationId xmlns:a16="http://schemas.microsoft.com/office/drawing/2014/main" id="{683D83D7-11C7-4955-BAFA-B04BF538E1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860" b="814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">
            <a:extLst>
              <a:ext uri="{FF2B5EF4-FFF2-40B4-BE49-F238E27FC236}">
                <a16:creationId xmlns:a16="http://schemas.microsoft.com/office/drawing/2014/main" id="{44037D61-FFBD-0342-90C5-D1AD7C899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73751" y="4102096"/>
            <a:ext cx="9418249" cy="2755904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E28DDC-7C09-8A4D-A9DA-E8C40E0E5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616" y="4642192"/>
            <a:ext cx="8393008" cy="1015663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400"/>
              <a:t>The who, what, why, and how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FB82A-F632-8844-87F7-5813BCAFA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1616" y="5625446"/>
            <a:ext cx="8395223" cy="572506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529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A1AA3-A0E4-9244-A53D-3C428F3FB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it we’re actually building?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70BBE-E0A0-424D-AA6F-2A410DF7A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Based on your current location, our app will serve you information, primarily the non-emergency phone number, for the Sheriff’s office for the county you are in and a quick way to access information for Sheriff’s offices in adjacent counties just in case</a:t>
            </a:r>
          </a:p>
        </p:txBody>
      </p:sp>
    </p:spTree>
    <p:extLst>
      <p:ext uri="{BB962C8B-B14F-4D97-AF65-F5344CB8AC3E}">
        <p14:creationId xmlns:p14="http://schemas.microsoft.com/office/powerpoint/2010/main" val="724614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21C52-5EC7-974E-9A23-2D195AB9F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What is a non-emergency number?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00AB8-267F-964D-8A80-E8319EEF0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Non-emergency phone numbers are the regular police numbers that you can call for things that aren’t emergencies (duh)</a:t>
            </a:r>
          </a:p>
          <a:p>
            <a:pPr lvl="1"/>
            <a:r>
              <a:rPr lang="en-US" sz="2000"/>
              <a:t>Need to find out how to pay a ticket</a:t>
            </a:r>
          </a:p>
          <a:p>
            <a:pPr lvl="1"/>
            <a:r>
              <a:rPr lang="en-US" sz="2000"/>
              <a:t>People are parked on your lawn</a:t>
            </a:r>
          </a:p>
          <a:p>
            <a:pPr lvl="1"/>
            <a:r>
              <a:rPr lang="en-US" sz="200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4172050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340F5-5275-5941-A662-7BDFBB411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Who wants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6FCAD-7517-AC44-85E5-1056D7439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You do!</a:t>
            </a:r>
          </a:p>
        </p:txBody>
      </p:sp>
    </p:spTree>
    <p:extLst>
      <p:ext uri="{BB962C8B-B14F-4D97-AF65-F5344CB8AC3E}">
        <p14:creationId xmlns:p14="http://schemas.microsoft.com/office/powerpoint/2010/main" val="1929081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4E143-C586-B344-B9A9-3C2677B36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do I want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E415C-D7A7-6543-BD1C-F660FAA67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Non-emergency numbers can be hard to find</a:t>
            </a:r>
          </a:p>
          <a:p>
            <a:r>
              <a:rPr lang="en-US" sz="2400"/>
              <a:t>You might not know which city or county you’re in and so don’t know what to search for</a:t>
            </a:r>
          </a:p>
          <a:p>
            <a:r>
              <a:rPr lang="en-US" sz="2400"/>
              <a:t>You want a quick and easy way to find your current non-emergency number and make a call</a:t>
            </a:r>
          </a:p>
        </p:txBody>
      </p:sp>
    </p:spTree>
    <p:extLst>
      <p:ext uri="{BB962C8B-B14F-4D97-AF65-F5344CB8AC3E}">
        <p14:creationId xmlns:p14="http://schemas.microsoft.com/office/powerpoint/2010/main" val="3844365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AC7A5-3D4B-C842-8009-CD9B2D477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are we going to do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D9B0C-FD26-724E-B18E-28A983493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Let’s find out!</a:t>
            </a:r>
          </a:p>
        </p:txBody>
      </p:sp>
    </p:spTree>
    <p:extLst>
      <p:ext uri="{BB962C8B-B14F-4D97-AF65-F5344CB8AC3E}">
        <p14:creationId xmlns:p14="http://schemas.microsoft.com/office/powerpoint/2010/main" val="4127203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gnifying glass on clear background">
            <a:extLst>
              <a:ext uri="{FF2B5EF4-FFF2-40B4-BE49-F238E27FC236}">
                <a16:creationId xmlns:a16="http://schemas.microsoft.com/office/drawing/2014/main" id="{4661E56A-55B8-4BBC-8670-3DF8CACB6F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">
            <a:extLst>
              <a:ext uri="{FF2B5EF4-FFF2-40B4-BE49-F238E27FC236}">
                <a16:creationId xmlns:a16="http://schemas.microsoft.com/office/drawing/2014/main" id="{44037D61-FFBD-0342-90C5-D1AD7C899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73751" y="4102096"/>
            <a:ext cx="9418249" cy="2755904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C8A7AB-7867-CE4B-907D-179682BE1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616" y="4642192"/>
            <a:ext cx="8393008" cy="101566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Does anything similar already exist?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3D9290-B274-EB41-924D-09A39CC93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1616" y="5625446"/>
            <a:ext cx="8395223" cy="572506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38058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Interweave-R1">
      <a:dk1>
        <a:srgbClr val="000000"/>
      </a:dk1>
      <a:lt1>
        <a:srgbClr val="FFFFFF"/>
      </a:lt1>
      <a:dk2>
        <a:srgbClr val="292C2D"/>
      </a:dk2>
      <a:lt2>
        <a:srgbClr val="DDDEDD"/>
      </a:lt2>
      <a:accent1>
        <a:srgbClr val="0BA5E8"/>
      </a:accent1>
      <a:accent2>
        <a:srgbClr val="5066E1"/>
      </a:accent2>
      <a:accent3>
        <a:srgbClr val="894EC0"/>
      </a:accent3>
      <a:accent4>
        <a:srgbClr val="E54196"/>
      </a:accent4>
      <a:accent5>
        <a:srgbClr val="BE4449"/>
      </a:accent5>
      <a:accent6>
        <a:srgbClr val="F55822"/>
      </a:accent6>
      <a:hlink>
        <a:srgbClr val="C22DD8"/>
      </a:hlink>
      <a:folHlink>
        <a:srgbClr val="737F82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210CBB8B76664EA626FBDBADDEFC3C" ma:contentTypeVersion="6" ma:contentTypeDescription="Create a new document." ma:contentTypeScope="" ma:versionID="a9bd5072684cc90ea84cc521285ca38e">
  <xsd:schema xmlns:xsd="http://www.w3.org/2001/XMLSchema" xmlns:xs="http://www.w3.org/2001/XMLSchema" xmlns:p="http://schemas.microsoft.com/office/2006/metadata/properties" xmlns:ns2="d3880a8e-5234-4f4b-b660-1f8075bfecb8" targetNamespace="http://schemas.microsoft.com/office/2006/metadata/properties" ma:root="true" ma:fieldsID="4e42f0cd65a49980c806be612caeb76a" ns2:_="">
    <xsd:import namespace="d3880a8e-5234-4f4b-b660-1f8075bfecb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880a8e-5234-4f4b-b660-1f8075bfec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D5DE78A-358F-4822-9ACF-9C10FFF58BE3}">
  <ds:schemaRefs>
    <ds:schemaRef ds:uri="d3880a8e-5234-4f4b-b660-1f8075bfecb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94D84A4-37ED-4E7E-B68D-85811F687135}">
  <ds:schemaRefs>
    <ds:schemaRef ds:uri="http://purl.org/dc/elements/1.1/"/>
    <ds:schemaRef ds:uri="http://www.w3.org/XML/1998/namespace"/>
    <ds:schemaRef ds:uri="http://schemas.microsoft.com/office/infopath/2007/PartnerControls"/>
    <ds:schemaRef ds:uri="http://purl.org/dc/terms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d3880a8e-5234-4f4b-b660-1f8075bfecb8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2640DFBB-197F-42CD-8030-6E1D2BBC247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{306DCE1A-F553-8844-A821-C5830B4CAA36}tf10001070</Template>
  <TotalTime>0</TotalTime>
  <Words>975</Words>
  <Application>Microsoft Macintosh PowerPoint</Application>
  <PresentationFormat>Widescreen</PresentationFormat>
  <Paragraphs>94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Neue Haas Grotesk Text Pro</vt:lpstr>
      <vt:lpstr>InterweaveVTI</vt:lpstr>
      <vt:lpstr>Non-Emergency Phone Number Directory</vt:lpstr>
      <vt:lpstr>How can we make non-emergency police phone numbers more accessible to people in need?</vt:lpstr>
      <vt:lpstr>The who, what, why, and how</vt:lpstr>
      <vt:lpstr>What is it we’re actually building?</vt:lpstr>
      <vt:lpstr>What is a non-emergency number?</vt:lpstr>
      <vt:lpstr>Who wants this?</vt:lpstr>
      <vt:lpstr>Why do I want this?</vt:lpstr>
      <vt:lpstr>How are we going to do this?</vt:lpstr>
      <vt:lpstr>Does anything similar already exist?</vt:lpstr>
      <vt:lpstr>No </vt:lpstr>
      <vt:lpstr>Literature Review</vt:lpstr>
      <vt:lpstr>Directory vs Database</vt:lpstr>
      <vt:lpstr>Directory AND Database</vt:lpstr>
      <vt:lpstr>Contact Database</vt:lpstr>
      <vt:lpstr>Our Implementation</vt:lpstr>
      <vt:lpstr>Our Databases</vt:lpstr>
      <vt:lpstr>PostgreSQL</vt:lpstr>
      <vt:lpstr>Why we chose PostgreSQL</vt:lpstr>
      <vt:lpstr>How we’re using PostgreSQL</vt:lpstr>
      <vt:lpstr>Redis</vt:lpstr>
      <vt:lpstr>Why we chose Redis</vt:lpstr>
      <vt:lpstr>How we’re using Redis</vt:lpstr>
      <vt:lpstr>Neo4J</vt:lpstr>
      <vt:lpstr>Why we chose Neo4J</vt:lpstr>
      <vt:lpstr>How we’re using Neo4J</vt:lpstr>
      <vt:lpstr>Next Steps</vt:lpstr>
      <vt:lpstr>Expanded Features</vt:lpstr>
      <vt:lpstr>Potential Features</vt:lpstr>
      <vt:lpstr>Non-Emergency Phone Number Directory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Lipkin, Gus</cp:lastModifiedBy>
  <cp:revision>2</cp:revision>
  <dcterms:created xsi:type="dcterms:W3CDTF">2021-11-23T22:31:11Z</dcterms:created>
  <dcterms:modified xsi:type="dcterms:W3CDTF">2021-12-05T16:57:30Z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0x010100FA210CBB8B76664EA626FBDBADDEFC3C</vt:lpwstr>
  </property>
</Properties>
</file>