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37" r:id="rId1"/>
  </p:sldMasterIdLst>
  <p:notesMasterIdLst>
    <p:notesMasterId r:id="rId76"/>
  </p:notesMasterIdLst>
  <p:handoutMasterIdLst>
    <p:handoutMasterId r:id="rId77"/>
  </p:handoutMasterIdLst>
  <p:sldIdLst>
    <p:sldId id="622" r:id="rId2"/>
    <p:sldId id="620" r:id="rId3"/>
    <p:sldId id="509" r:id="rId4"/>
    <p:sldId id="593" r:id="rId5"/>
    <p:sldId id="603" r:id="rId6"/>
    <p:sldId id="594" r:id="rId7"/>
    <p:sldId id="638" r:id="rId8"/>
    <p:sldId id="555" r:id="rId9"/>
    <p:sldId id="557" r:id="rId10"/>
    <p:sldId id="639" r:id="rId11"/>
    <p:sldId id="559" r:id="rId12"/>
    <p:sldId id="561" r:id="rId13"/>
    <p:sldId id="562" r:id="rId14"/>
    <p:sldId id="563" r:id="rId15"/>
    <p:sldId id="564" r:id="rId16"/>
    <p:sldId id="604" r:id="rId17"/>
    <p:sldId id="565" r:id="rId18"/>
    <p:sldId id="566" r:id="rId19"/>
    <p:sldId id="567" r:id="rId20"/>
    <p:sldId id="568" r:id="rId21"/>
    <p:sldId id="569" r:id="rId22"/>
    <p:sldId id="570" r:id="rId23"/>
    <p:sldId id="571" r:id="rId24"/>
    <p:sldId id="572" r:id="rId25"/>
    <p:sldId id="595" r:id="rId26"/>
    <p:sldId id="573" r:id="rId27"/>
    <p:sldId id="605" r:id="rId28"/>
    <p:sldId id="624" r:id="rId29"/>
    <p:sldId id="599" r:id="rId30"/>
    <p:sldId id="625" r:id="rId31"/>
    <p:sldId id="574" r:id="rId32"/>
    <p:sldId id="596" r:id="rId33"/>
    <p:sldId id="575" r:id="rId34"/>
    <p:sldId id="606" r:id="rId35"/>
    <p:sldId id="576" r:id="rId36"/>
    <p:sldId id="607" r:id="rId37"/>
    <p:sldId id="577" r:id="rId38"/>
    <p:sldId id="578" r:id="rId39"/>
    <p:sldId id="597" r:id="rId40"/>
    <p:sldId id="579" r:id="rId41"/>
    <p:sldId id="580" r:id="rId42"/>
    <p:sldId id="581" r:id="rId43"/>
    <p:sldId id="608" r:id="rId44"/>
    <p:sldId id="528" r:id="rId45"/>
    <p:sldId id="623" r:id="rId46"/>
    <p:sldId id="609" r:id="rId47"/>
    <p:sldId id="585" r:id="rId48"/>
    <p:sldId id="586" r:id="rId49"/>
    <p:sldId id="610" r:id="rId50"/>
    <p:sldId id="621" r:id="rId51"/>
    <p:sldId id="598" r:id="rId52"/>
    <p:sldId id="587" r:id="rId53"/>
    <p:sldId id="600" r:id="rId54"/>
    <p:sldId id="601" r:id="rId55"/>
    <p:sldId id="588" r:id="rId56"/>
    <p:sldId id="602" r:id="rId57"/>
    <p:sldId id="589" r:id="rId58"/>
    <p:sldId id="612" r:id="rId59"/>
    <p:sldId id="613" r:id="rId60"/>
    <p:sldId id="611" r:id="rId61"/>
    <p:sldId id="618" r:id="rId62"/>
    <p:sldId id="615" r:id="rId63"/>
    <p:sldId id="626" r:id="rId64"/>
    <p:sldId id="627" r:id="rId65"/>
    <p:sldId id="628" r:id="rId66"/>
    <p:sldId id="629" r:id="rId67"/>
    <p:sldId id="630" r:id="rId68"/>
    <p:sldId id="631" r:id="rId69"/>
    <p:sldId id="632" r:id="rId70"/>
    <p:sldId id="633" r:id="rId71"/>
    <p:sldId id="634" r:id="rId72"/>
    <p:sldId id="635" r:id="rId73"/>
    <p:sldId id="636" r:id="rId74"/>
    <p:sldId id="637" r:id="rId75"/>
  </p:sldIdLst>
  <p:sldSz cx="9144000" cy="6858000" type="screen4x3"/>
  <p:notesSz cx="6858000" cy="9144000"/>
  <p:custDataLst>
    <p:tags r:id="rId78"/>
  </p:custDataLst>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5759">
          <p15:clr>
            <a:srgbClr val="A4A3A4"/>
          </p15:clr>
        </p15:guide>
        <p15:guide id="3" pos="28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m" initials="P" lastIdx="34" clrIdx="0">
    <p:extLst>
      <p:ext uri="{19B8F6BF-5375-455C-9EA6-DF929625EA0E}">
        <p15:presenceInfo xmlns:p15="http://schemas.microsoft.com/office/powerpoint/2012/main" userId="P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9CBF"/>
    <a:srgbClr val="84B0AE"/>
    <a:srgbClr val="40869C"/>
    <a:srgbClr val="427A9A"/>
    <a:srgbClr val="FDFAF5"/>
    <a:srgbClr val="FBF7EF"/>
    <a:srgbClr val="F8F2E4"/>
    <a:srgbClr val="F2E7CA"/>
    <a:srgbClr val="E1C684"/>
    <a:srgbClr val="CD8D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092" autoAdjust="0"/>
    <p:restoredTop sz="86383" autoAdjust="0"/>
  </p:normalViewPr>
  <p:slideViewPr>
    <p:cSldViewPr snapToGrid="0">
      <p:cViewPr varScale="1">
        <p:scale>
          <a:sx n="97" d="100"/>
          <a:sy n="97" d="100"/>
        </p:scale>
        <p:origin x="932" y="68"/>
      </p:cViewPr>
      <p:guideLst>
        <p:guide orient="horz" pos="2160"/>
        <p:guide pos="5759"/>
        <p:guide pos="2884"/>
      </p:guideLst>
    </p:cSldViewPr>
  </p:slideViewPr>
  <p:outlineViewPr>
    <p:cViewPr>
      <p:scale>
        <a:sx n="33" d="100"/>
        <a:sy n="33" d="100"/>
      </p:scale>
      <p:origin x="0" y="-36348"/>
    </p:cViewPr>
  </p:outlineViewPr>
  <p:notesTextViewPr>
    <p:cViewPr>
      <p:scale>
        <a:sx n="3" d="2"/>
        <a:sy n="3" d="2"/>
      </p:scale>
      <p:origin x="0" y="0"/>
    </p:cViewPr>
  </p:notesTextViewPr>
  <p:sorterViewPr>
    <p:cViewPr>
      <p:scale>
        <a:sx n="100" d="100"/>
        <a:sy n="100" d="100"/>
      </p:scale>
      <p:origin x="0" y="-14856"/>
    </p:cViewPr>
  </p:sorterViewPr>
  <p:notesViewPr>
    <p:cSldViewPr snapToGrid="0">
      <p:cViewPr varScale="1">
        <p:scale>
          <a:sx n="79" d="100"/>
          <a:sy n="79" d="100"/>
        </p:scale>
        <p:origin x="2152" y="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gs" Target="tags/tag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FontTx/>
              <a:buNone/>
              <a:defRPr sz="1200">
                <a:latin typeface="Times New Roman" pitchFamily="18" charset="0"/>
                <a:cs typeface="+mn-cs"/>
              </a:defRPr>
            </a:lvl1pPr>
          </a:lstStyle>
          <a:p>
            <a:pPr>
              <a:defRPr/>
            </a:pPr>
            <a:endParaRPr lang="en-US" dirty="0"/>
          </a:p>
        </p:txBody>
      </p:sp>
      <p:sp>
        <p:nvSpPr>
          <p:cNvPr id="4505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FontTx/>
              <a:buNone/>
              <a:defRPr sz="1200">
                <a:latin typeface="Times New Roman" pitchFamily="18" charset="0"/>
                <a:cs typeface="+mn-cs"/>
              </a:defRPr>
            </a:lvl1pPr>
          </a:lstStyle>
          <a:p>
            <a:pPr>
              <a:defRPr/>
            </a:pPr>
            <a:endParaRPr lang="en-US" dirty="0"/>
          </a:p>
        </p:txBody>
      </p:sp>
      <p:sp>
        <p:nvSpPr>
          <p:cNvPr id="4506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FontTx/>
              <a:buNone/>
              <a:defRPr sz="1200">
                <a:latin typeface="Times New Roman" pitchFamily="18" charset="0"/>
                <a:cs typeface="+mn-cs"/>
              </a:defRPr>
            </a:lvl1pPr>
          </a:lstStyle>
          <a:p>
            <a:pPr>
              <a:defRPr/>
            </a:pPr>
            <a:endParaRPr lang="en-US" dirty="0"/>
          </a:p>
        </p:txBody>
      </p:sp>
      <p:sp>
        <p:nvSpPr>
          <p:cNvPr id="4506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FontTx/>
              <a:buNone/>
              <a:defRPr sz="1200">
                <a:latin typeface="Times New Roman" pitchFamily="18" charset="0"/>
                <a:cs typeface="+mn-cs"/>
              </a:defRPr>
            </a:lvl1pPr>
          </a:lstStyle>
          <a:p>
            <a:pPr>
              <a:defRPr/>
            </a:pPr>
            <a:fld id="{043574B5-7CE5-4BCF-A788-6466D4E5EF39}" type="slidenum">
              <a:rPr lang="en-US"/>
              <a:pPr>
                <a:defRPr/>
              </a:pPr>
              <a:t>‹#›</a:t>
            </a:fld>
            <a:endParaRPr lang="en-US" dirty="0"/>
          </a:p>
        </p:txBody>
      </p:sp>
    </p:spTree>
    <p:extLst>
      <p:ext uri="{BB962C8B-B14F-4D97-AF65-F5344CB8AC3E}">
        <p14:creationId xmlns:p14="http://schemas.microsoft.com/office/powerpoint/2010/main" val="349854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FontTx/>
              <a:buNone/>
              <a:defRPr sz="1200">
                <a:latin typeface="Times New Roman" pitchFamily="18" charset="0"/>
                <a:cs typeface="+mn-cs"/>
              </a:defRPr>
            </a:lvl1pPr>
          </a:lstStyle>
          <a:p>
            <a:pPr>
              <a:defRPr/>
            </a:pPr>
            <a:endParaRPr lang="en-US" dirty="0"/>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FontTx/>
              <a:buNone/>
              <a:defRPr sz="1200">
                <a:latin typeface="Times New Roman" pitchFamily="18" charset="0"/>
                <a:cs typeface="+mn-cs"/>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FontTx/>
              <a:buNone/>
              <a:defRPr sz="1200">
                <a:latin typeface="Times New Roman" pitchFamily="18" charset="0"/>
                <a:cs typeface="+mn-cs"/>
              </a:defRPr>
            </a:lvl1pPr>
          </a:lstStyle>
          <a:p>
            <a:pPr>
              <a:defRPr/>
            </a:pPr>
            <a:endParaRPr lang="en-US" dirty="0"/>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FontTx/>
              <a:buNone/>
              <a:defRPr sz="1200">
                <a:latin typeface="Times New Roman" pitchFamily="18" charset="0"/>
                <a:cs typeface="+mn-cs"/>
              </a:defRPr>
            </a:lvl1pPr>
          </a:lstStyle>
          <a:p>
            <a:pPr>
              <a:defRPr/>
            </a:pPr>
            <a:fld id="{9B9F72C1-4C9F-407E-981C-54D990EE405A}" type="slidenum">
              <a:rPr lang="en-US"/>
              <a:pPr>
                <a:defRPr/>
              </a:pPr>
              <a:t>‹#›</a:t>
            </a:fld>
            <a:endParaRPr lang="en-US" dirty="0"/>
          </a:p>
        </p:txBody>
      </p:sp>
    </p:spTree>
    <p:extLst>
      <p:ext uri="{BB962C8B-B14F-4D97-AF65-F5344CB8AC3E}">
        <p14:creationId xmlns:p14="http://schemas.microsoft.com/office/powerpoint/2010/main" val="25026307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ln/>
        </p:spPr>
      </p:sp>
      <p:sp>
        <p:nvSpPr>
          <p:cNvPr id="2048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547650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ln/>
        </p:spPr>
      </p:sp>
      <p:sp>
        <p:nvSpPr>
          <p:cNvPr id="4301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940282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a:ln/>
        </p:spPr>
      </p:sp>
      <p:sp>
        <p:nvSpPr>
          <p:cNvPr id="4710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295442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ln/>
        </p:spPr>
      </p:sp>
      <p:sp>
        <p:nvSpPr>
          <p:cNvPr id="4915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262597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9F72C1-4C9F-407E-981C-54D990EE405A}" type="slidenum">
              <a:rPr lang="en-US" smtClean="0"/>
              <a:pPr>
                <a:defRPr/>
              </a:pPr>
              <a:t>16</a:t>
            </a:fld>
            <a:endParaRPr lang="en-US" dirty="0"/>
          </a:p>
        </p:txBody>
      </p:sp>
    </p:spTree>
    <p:extLst>
      <p:ext uri="{BB962C8B-B14F-4D97-AF65-F5344CB8AC3E}">
        <p14:creationId xmlns:p14="http://schemas.microsoft.com/office/powerpoint/2010/main" val="2034010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a:ln/>
        </p:spPr>
      </p:sp>
      <p:sp>
        <p:nvSpPr>
          <p:cNvPr id="5222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039344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a:ln/>
        </p:spPr>
      </p:sp>
      <p:sp>
        <p:nvSpPr>
          <p:cNvPr id="5427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576746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834443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ChangeArrowheads="1" noTextEdit="1"/>
          </p:cNvSpPr>
          <p:nvPr>
            <p:ph type="sldImg"/>
          </p:nvPr>
        </p:nvSpPr>
        <p:spPr>
          <a:ln/>
        </p:spPr>
      </p:sp>
      <p:sp>
        <p:nvSpPr>
          <p:cNvPr id="5837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904522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ChangeArrowheads="1" noTextEdit="1"/>
          </p:cNvSpPr>
          <p:nvPr>
            <p:ph type="sldImg"/>
          </p:nvPr>
        </p:nvSpPr>
        <p:spPr>
          <a:ln/>
        </p:spPr>
      </p:sp>
      <p:sp>
        <p:nvSpPr>
          <p:cNvPr id="6041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069899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ln/>
        </p:spPr>
      </p:sp>
      <p:sp>
        <p:nvSpPr>
          <p:cNvPr id="6246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685682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9F72C1-4C9F-407E-981C-54D990EE405A}" type="slidenum">
              <a:rPr lang="en-US" smtClean="0"/>
              <a:pPr>
                <a:defRPr/>
              </a:pPr>
              <a:t>4</a:t>
            </a:fld>
            <a:endParaRPr lang="en-US" dirty="0"/>
          </a:p>
        </p:txBody>
      </p:sp>
    </p:spTree>
    <p:extLst>
      <p:ext uri="{BB962C8B-B14F-4D97-AF65-F5344CB8AC3E}">
        <p14:creationId xmlns:p14="http://schemas.microsoft.com/office/powerpoint/2010/main" val="4255967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a:ln/>
        </p:spPr>
      </p:sp>
      <p:sp>
        <p:nvSpPr>
          <p:cNvPr id="6451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7598287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ln/>
        </p:spPr>
      </p:sp>
      <p:sp>
        <p:nvSpPr>
          <p:cNvPr id="6656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8830663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9F72C1-4C9F-407E-981C-54D990EE405A}" type="slidenum">
              <a:rPr lang="en-US" smtClean="0"/>
              <a:pPr>
                <a:defRPr/>
              </a:pPr>
              <a:t>25</a:t>
            </a:fld>
            <a:endParaRPr lang="en-US" dirty="0"/>
          </a:p>
        </p:txBody>
      </p:sp>
    </p:spTree>
    <p:extLst>
      <p:ext uri="{BB962C8B-B14F-4D97-AF65-F5344CB8AC3E}">
        <p14:creationId xmlns:p14="http://schemas.microsoft.com/office/powerpoint/2010/main" val="8520661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a:ln/>
        </p:spPr>
      </p:sp>
      <p:sp>
        <p:nvSpPr>
          <p:cNvPr id="6963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4984657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9F72C1-4C9F-407E-981C-54D990EE405A}" type="slidenum">
              <a:rPr lang="en-US" smtClean="0"/>
              <a:pPr>
                <a:defRPr/>
              </a:pPr>
              <a:t>27</a:t>
            </a:fld>
            <a:endParaRPr lang="en-US" dirty="0"/>
          </a:p>
        </p:txBody>
      </p:sp>
    </p:spTree>
    <p:extLst>
      <p:ext uri="{BB962C8B-B14F-4D97-AF65-F5344CB8AC3E}">
        <p14:creationId xmlns:p14="http://schemas.microsoft.com/office/powerpoint/2010/main" val="676313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9F72C1-4C9F-407E-981C-54D990EE405A}" type="slidenum">
              <a:rPr lang="en-US" smtClean="0"/>
              <a:pPr>
                <a:defRPr/>
              </a:pPr>
              <a:t>28</a:t>
            </a:fld>
            <a:endParaRPr lang="en-US" dirty="0"/>
          </a:p>
        </p:txBody>
      </p:sp>
    </p:spTree>
    <p:extLst>
      <p:ext uri="{BB962C8B-B14F-4D97-AF65-F5344CB8AC3E}">
        <p14:creationId xmlns:p14="http://schemas.microsoft.com/office/powerpoint/2010/main" val="2945920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ChangeArrowheads="1" noTextEdit="1"/>
          </p:cNvSpPr>
          <p:nvPr>
            <p:ph type="sldImg"/>
          </p:nvPr>
        </p:nvSpPr>
        <p:spPr>
          <a:ln/>
        </p:spPr>
      </p:sp>
      <p:sp>
        <p:nvSpPr>
          <p:cNvPr id="10752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487599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9F72C1-4C9F-407E-981C-54D990EE405A}" type="slidenum">
              <a:rPr lang="en-US" smtClean="0"/>
              <a:pPr>
                <a:defRPr/>
              </a:pPr>
              <a:t>30</a:t>
            </a:fld>
            <a:endParaRPr lang="en-US" dirty="0"/>
          </a:p>
        </p:txBody>
      </p:sp>
    </p:spTree>
    <p:extLst>
      <p:ext uri="{BB962C8B-B14F-4D97-AF65-F5344CB8AC3E}">
        <p14:creationId xmlns:p14="http://schemas.microsoft.com/office/powerpoint/2010/main" val="26191286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ChangeArrowheads="1" noTextEdit="1"/>
          </p:cNvSpPr>
          <p:nvPr>
            <p:ph type="sldImg"/>
          </p:nvPr>
        </p:nvSpPr>
        <p:spPr>
          <a:ln/>
        </p:spPr>
      </p:sp>
      <p:sp>
        <p:nvSpPr>
          <p:cNvPr id="7270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6786158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9F72C1-4C9F-407E-981C-54D990EE405A}" type="slidenum">
              <a:rPr lang="en-US" smtClean="0"/>
              <a:pPr>
                <a:defRPr/>
              </a:pPr>
              <a:t>32</a:t>
            </a:fld>
            <a:endParaRPr lang="en-US" dirty="0"/>
          </a:p>
        </p:txBody>
      </p:sp>
    </p:spTree>
    <p:extLst>
      <p:ext uri="{BB962C8B-B14F-4D97-AF65-F5344CB8AC3E}">
        <p14:creationId xmlns:p14="http://schemas.microsoft.com/office/powerpoint/2010/main" val="3576260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9F72C1-4C9F-407E-981C-54D990EE405A}" type="slidenum">
              <a:rPr lang="en-US" smtClean="0"/>
              <a:pPr>
                <a:defRPr/>
              </a:pPr>
              <a:t>5</a:t>
            </a:fld>
            <a:endParaRPr lang="en-US" dirty="0"/>
          </a:p>
        </p:txBody>
      </p:sp>
    </p:spTree>
    <p:extLst>
      <p:ext uri="{BB962C8B-B14F-4D97-AF65-F5344CB8AC3E}">
        <p14:creationId xmlns:p14="http://schemas.microsoft.com/office/powerpoint/2010/main" val="40940792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ChangeArrowheads="1" noTextEdit="1"/>
          </p:cNvSpPr>
          <p:nvPr>
            <p:ph type="sldImg"/>
          </p:nvPr>
        </p:nvSpPr>
        <p:spPr>
          <a:ln/>
        </p:spPr>
      </p:sp>
      <p:sp>
        <p:nvSpPr>
          <p:cNvPr id="7577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7019323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9F72C1-4C9F-407E-981C-54D990EE405A}" type="slidenum">
              <a:rPr lang="en-US" smtClean="0"/>
              <a:pPr>
                <a:defRPr/>
              </a:pPr>
              <a:t>34</a:t>
            </a:fld>
            <a:endParaRPr lang="en-US" dirty="0"/>
          </a:p>
        </p:txBody>
      </p:sp>
    </p:spTree>
    <p:extLst>
      <p:ext uri="{BB962C8B-B14F-4D97-AF65-F5344CB8AC3E}">
        <p14:creationId xmlns:p14="http://schemas.microsoft.com/office/powerpoint/2010/main" val="1768072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ln/>
        </p:spPr>
      </p:sp>
      <p:sp>
        <p:nvSpPr>
          <p:cNvPr id="7885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0583083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9F72C1-4C9F-407E-981C-54D990EE405A}" type="slidenum">
              <a:rPr lang="en-US" smtClean="0"/>
              <a:pPr>
                <a:defRPr/>
              </a:pPr>
              <a:t>36</a:t>
            </a:fld>
            <a:endParaRPr lang="en-US" dirty="0"/>
          </a:p>
        </p:txBody>
      </p:sp>
    </p:spTree>
    <p:extLst>
      <p:ext uri="{BB962C8B-B14F-4D97-AF65-F5344CB8AC3E}">
        <p14:creationId xmlns:p14="http://schemas.microsoft.com/office/powerpoint/2010/main" val="17500680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spect="1" noChangeArrowheads="1" noTextEdit="1"/>
          </p:cNvSpPr>
          <p:nvPr>
            <p:ph type="sldImg"/>
          </p:nvPr>
        </p:nvSpPr>
        <p:spPr>
          <a:ln/>
        </p:spPr>
      </p:sp>
      <p:sp>
        <p:nvSpPr>
          <p:cNvPr id="8192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9571589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a:ln/>
        </p:spPr>
      </p:sp>
      <p:sp>
        <p:nvSpPr>
          <p:cNvPr id="8397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5419995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9F72C1-4C9F-407E-981C-54D990EE405A}" type="slidenum">
              <a:rPr lang="en-US" smtClean="0"/>
              <a:pPr>
                <a:defRPr/>
              </a:pPr>
              <a:t>39</a:t>
            </a:fld>
            <a:endParaRPr lang="en-US" dirty="0"/>
          </a:p>
        </p:txBody>
      </p:sp>
    </p:spTree>
    <p:extLst>
      <p:ext uri="{BB962C8B-B14F-4D97-AF65-F5344CB8AC3E}">
        <p14:creationId xmlns:p14="http://schemas.microsoft.com/office/powerpoint/2010/main" val="26322205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ln/>
        </p:spPr>
      </p:sp>
      <p:sp>
        <p:nvSpPr>
          <p:cNvPr id="8704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3517536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ChangeArrowheads="1" noTextEdit="1"/>
          </p:cNvSpPr>
          <p:nvPr>
            <p:ph type="sldImg"/>
          </p:nvPr>
        </p:nvSpPr>
        <p:spPr>
          <a:ln/>
        </p:spPr>
      </p:sp>
      <p:sp>
        <p:nvSpPr>
          <p:cNvPr id="8909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8692194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Rot="1" noChangeAspect="1" noChangeArrowheads="1" noTextEdit="1"/>
          </p:cNvSpPr>
          <p:nvPr>
            <p:ph type="sldImg"/>
          </p:nvPr>
        </p:nvSpPr>
        <p:spPr>
          <a:ln/>
        </p:spPr>
      </p:sp>
      <p:sp>
        <p:nvSpPr>
          <p:cNvPr id="9113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034140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a:ln/>
        </p:spPr>
      </p:sp>
      <p:sp>
        <p:nvSpPr>
          <p:cNvPr id="2457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9767595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9F72C1-4C9F-407E-981C-54D990EE405A}" type="slidenum">
              <a:rPr lang="en-US" smtClean="0"/>
              <a:pPr>
                <a:defRPr/>
              </a:pPr>
              <a:t>43</a:t>
            </a:fld>
            <a:endParaRPr lang="en-US" dirty="0"/>
          </a:p>
        </p:txBody>
      </p:sp>
    </p:spTree>
    <p:extLst>
      <p:ext uri="{BB962C8B-B14F-4D97-AF65-F5344CB8AC3E}">
        <p14:creationId xmlns:p14="http://schemas.microsoft.com/office/powerpoint/2010/main" val="5094937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noChangeArrowheads="1" noTextEdit="1"/>
          </p:cNvSpPr>
          <p:nvPr>
            <p:ph type="sldImg"/>
          </p:nvPr>
        </p:nvSpPr>
        <p:spPr>
          <a:ln/>
        </p:spPr>
      </p:sp>
      <p:sp>
        <p:nvSpPr>
          <p:cNvPr id="9421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012739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noChangeArrowheads="1" noTextEdit="1"/>
          </p:cNvSpPr>
          <p:nvPr>
            <p:ph type="sldImg"/>
          </p:nvPr>
        </p:nvSpPr>
        <p:spPr>
          <a:ln/>
        </p:spPr>
      </p:sp>
      <p:sp>
        <p:nvSpPr>
          <p:cNvPr id="9421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6015853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9F72C1-4C9F-407E-981C-54D990EE405A}" type="slidenum">
              <a:rPr lang="en-US" smtClean="0"/>
              <a:pPr>
                <a:defRPr/>
              </a:pPr>
              <a:t>46</a:t>
            </a:fld>
            <a:endParaRPr lang="en-US" dirty="0"/>
          </a:p>
        </p:txBody>
      </p:sp>
    </p:spTree>
    <p:extLst>
      <p:ext uri="{BB962C8B-B14F-4D97-AF65-F5344CB8AC3E}">
        <p14:creationId xmlns:p14="http://schemas.microsoft.com/office/powerpoint/2010/main" val="15085656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Rot="1" noChangeAspect="1" noChangeArrowheads="1" noTextEdit="1"/>
          </p:cNvSpPr>
          <p:nvPr>
            <p:ph type="sldImg"/>
          </p:nvPr>
        </p:nvSpPr>
        <p:spPr>
          <a:ln/>
        </p:spPr>
      </p:sp>
      <p:sp>
        <p:nvSpPr>
          <p:cNvPr id="9933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9372743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Rot="1" noChangeAspect="1" noChangeArrowheads="1" noTextEdit="1"/>
          </p:cNvSpPr>
          <p:nvPr>
            <p:ph type="sldImg"/>
          </p:nvPr>
        </p:nvSpPr>
        <p:spPr>
          <a:ln/>
        </p:spPr>
      </p:sp>
      <p:sp>
        <p:nvSpPr>
          <p:cNvPr id="10137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5430965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9F72C1-4C9F-407E-981C-54D990EE405A}" type="slidenum">
              <a:rPr lang="en-US" smtClean="0"/>
              <a:pPr>
                <a:defRPr/>
              </a:pPr>
              <a:t>49</a:t>
            </a:fld>
            <a:endParaRPr lang="en-US" dirty="0"/>
          </a:p>
        </p:txBody>
      </p:sp>
    </p:spTree>
    <p:extLst>
      <p:ext uri="{BB962C8B-B14F-4D97-AF65-F5344CB8AC3E}">
        <p14:creationId xmlns:p14="http://schemas.microsoft.com/office/powerpoint/2010/main" val="6873389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ChangeArrowheads="1" noTextEdit="1"/>
          </p:cNvSpPr>
          <p:nvPr>
            <p:ph type="sldImg"/>
          </p:nvPr>
        </p:nvSpPr>
        <p:spPr>
          <a:ln/>
        </p:spPr>
      </p:sp>
      <p:sp>
        <p:nvSpPr>
          <p:cNvPr id="10752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79237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9F72C1-4C9F-407E-981C-54D990EE405A}" type="slidenum">
              <a:rPr lang="en-US" smtClean="0"/>
              <a:pPr>
                <a:defRPr/>
              </a:pPr>
              <a:t>51</a:t>
            </a:fld>
            <a:endParaRPr lang="en-US" dirty="0"/>
          </a:p>
        </p:txBody>
      </p:sp>
    </p:spTree>
    <p:extLst>
      <p:ext uri="{BB962C8B-B14F-4D97-AF65-F5344CB8AC3E}">
        <p14:creationId xmlns:p14="http://schemas.microsoft.com/office/powerpoint/2010/main" val="4471362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noChangeArrowheads="1" noTextEdit="1"/>
          </p:cNvSpPr>
          <p:nvPr>
            <p:ph type="sldImg"/>
          </p:nvPr>
        </p:nvSpPr>
        <p:spPr>
          <a:ln/>
        </p:spPr>
      </p:sp>
      <p:sp>
        <p:nvSpPr>
          <p:cNvPr id="10445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43165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ln/>
        </p:spPr>
      </p:sp>
      <p:sp>
        <p:nvSpPr>
          <p:cNvPr id="3277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5513426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9F72C1-4C9F-407E-981C-54D990EE405A}" type="slidenum">
              <a:rPr lang="en-US" smtClean="0"/>
              <a:pPr>
                <a:defRPr/>
              </a:pPr>
              <a:t>53</a:t>
            </a:fld>
            <a:endParaRPr lang="en-US" dirty="0"/>
          </a:p>
        </p:txBody>
      </p:sp>
    </p:spTree>
    <p:extLst>
      <p:ext uri="{BB962C8B-B14F-4D97-AF65-F5344CB8AC3E}">
        <p14:creationId xmlns:p14="http://schemas.microsoft.com/office/powerpoint/2010/main" val="42801076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9F72C1-4C9F-407E-981C-54D990EE405A}" type="slidenum">
              <a:rPr lang="en-US" smtClean="0"/>
              <a:pPr>
                <a:defRPr/>
              </a:pPr>
              <a:t>54</a:t>
            </a:fld>
            <a:endParaRPr lang="en-US" dirty="0"/>
          </a:p>
        </p:txBody>
      </p:sp>
    </p:spTree>
    <p:extLst>
      <p:ext uri="{BB962C8B-B14F-4D97-AF65-F5344CB8AC3E}">
        <p14:creationId xmlns:p14="http://schemas.microsoft.com/office/powerpoint/2010/main" val="25922982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Rot="1" noChangeAspect="1" noChangeArrowheads="1" noTextEdit="1"/>
          </p:cNvSpPr>
          <p:nvPr>
            <p:ph type="sldImg"/>
          </p:nvPr>
        </p:nvSpPr>
        <p:spPr>
          <a:ln/>
        </p:spPr>
      </p:sp>
      <p:sp>
        <p:nvSpPr>
          <p:cNvPr id="11161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8084000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9F72C1-4C9F-407E-981C-54D990EE405A}" type="slidenum">
              <a:rPr lang="en-US" smtClean="0"/>
              <a:pPr>
                <a:defRPr/>
              </a:pPr>
              <a:t>56</a:t>
            </a:fld>
            <a:endParaRPr lang="en-US" dirty="0"/>
          </a:p>
        </p:txBody>
      </p:sp>
    </p:spTree>
    <p:extLst>
      <p:ext uri="{BB962C8B-B14F-4D97-AF65-F5344CB8AC3E}">
        <p14:creationId xmlns:p14="http://schemas.microsoft.com/office/powerpoint/2010/main" val="1043250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Rot="1" noChangeAspect="1" noChangeArrowheads="1" noTextEdit="1"/>
          </p:cNvSpPr>
          <p:nvPr>
            <p:ph type="sldImg"/>
          </p:nvPr>
        </p:nvSpPr>
        <p:spPr>
          <a:ln/>
        </p:spPr>
      </p:sp>
      <p:sp>
        <p:nvSpPr>
          <p:cNvPr id="11469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4214598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Rot="1" noChangeAspect="1" noChangeArrowheads="1" noTextEdit="1"/>
          </p:cNvSpPr>
          <p:nvPr>
            <p:ph type="sldImg"/>
          </p:nvPr>
        </p:nvSpPr>
        <p:spPr>
          <a:ln/>
        </p:spPr>
      </p:sp>
      <p:sp>
        <p:nvSpPr>
          <p:cNvPr id="11673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8777617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a:ln/>
        </p:spPr>
      </p:sp>
      <p:sp>
        <p:nvSpPr>
          <p:cNvPr id="118786" name="Notes Placeholder 2"/>
          <p:cNvSpPr>
            <a:spLocks noGrp="1"/>
          </p:cNvSpPr>
          <p:nvPr>
            <p:ph type="body" idx="1"/>
          </p:nvPr>
        </p:nvSpPr>
        <p:spPr>
          <a:noFill/>
          <a:ln/>
        </p:spPr>
        <p:txBody>
          <a:bodyPr/>
          <a:lstStyle/>
          <a:p>
            <a:endParaRPr lang="en-US" dirty="0"/>
          </a:p>
        </p:txBody>
      </p:sp>
      <p:sp>
        <p:nvSpPr>
          <p:cNvPr id="146436" name="Slide Number Placeholder 3"/>
          <p:cNvSpPr>
            <a:spLocks noGrp="1"/>
          </p:cNvSpPr>
          <p:nvPr>
            <p:ph type="sldNum" sz="quarter" idx="5"/>
          </p:nvPr>
        </p:nvSpPr>
        <p:spPr/>
        <p:txBody>
          <a:bodyPr/>
          <a:lstStyle/>
          <a:p>
            <a:pPr>
              <a:defRPr/>
            </a:pPr>
            <a:fld id="{6DCFF71F-D997-4EEA-B04F-0F26C2FEB5FA}" type="slidenum">
              <a:rPr lang="en-US" smtClean="0"/>
              <a:pPr>
                <a:defRPr/>
              </a:pPr>
              <a:t>59</a:t>
            </a:fld>
            <a:endParaRPr lang="en-US" dirty="0"/>
          </a:p>
        </p:txBody>
      </p:sp>
    </p:spTree>
    <p:extLst>
      <p:ext uri="{BB962C8B-B14F-4D97-AF65-F5344CB8AC3E}">
        <p14:creationId xmlns:p14="http://schemas.microsoft.com/office/powerpoint/2010/main" val="377518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9F72C1-4C9F-407E-981C-54D990EE405A}" type="slidenum">
              <a:rPr lang="en-US" smtClean="0"/>
              <a:pPr>
                <a:defRPr/>
              </a:pPr>
              <a:t>60</a:t>
            </a:fld>
            <a:endParaRPr lang="en-US" dirty="0"/>
          </a:p>
        </p:txBody>
      </p:sp>
    </p:spTree>
    <p:extLst>
      <p:ext uri="{BB962C8B-B14F-4D97-AF65-F5344CB8AC3E}">
        <p14:creationId xmlns:p14="http://schemas.microsoft.com/office/powerpoint/2010/main" val="9541350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noTextEdit="1"/>
          </p:cNvSpPr>
          <p:nvPr>
            <p:ph type="sldImg"/>
          </p:nvPr>
        </p:nvSpPr>
        <p:spPr>
          <a:ln/>
        </p:spPr>
      </p:sp>
      <p:sp>
        <p:nvSpPr>
          <p:cNvPr id="124930" name="Notes Placeholder 2"/>
          <p:cNvSpPr>
            <a:spLocks noGrp="1"/>
          </p:cNvSpPr>
          <p:nvPr>
            <p:ph type="body" idx="1"/>
          </p:nvPr>
        </p:nvSpPr>
        <p:spPr>
          <a:noFill/>
          <a:ln/>
        </p:spPr>
        <p:txBody>
          <a:bodyPr/>
          <a:lstStyle/>
          <a:p>
            <a:endParaRPr lang="en-US" dirty="0"/>
          </a:p>
        </p:txBody>
      </p:sp>
      <p:sp>
        <p:nvSpPr>
          <p:cNvPr id="147460" name="Slide Number Placeholder 3"/>
          <p:cNvSpPr>
            <a:spLocks noGrp="1"/>
          </p:cNvSpPr>
          <p:nvPr>
            <p:ph type="sldNum" sz="quarter" idx="5"/>
          </p:nvPr>
        </p:nvSpPr>
        <p:spPr/>
        <p:txBody>
          <a:bodyPr/>
          <a:lstStyle/>
          <a:p>
            <a:pPr>
              <a:defRPr/>
            </a:pPr>
            <a:fld id="{902DC5A9-9B46-4CDC-B0CC-944BF293C235}" type="slidenum">
              <a:rPr lang="en-US" smtClean="0"/>
              <a:pPr>
                <a:defRPr/>
              </a:pPr>
              <a:t>61</a:t>
            </a:fld>
            <a:endParaRPr lang="en-US" dirty="0"/>
          </a:p>
        </p:txBody>
      </p:sp>
    </p:spTree>
    <p:extLst>
      <p:ext uri="{BB962C8B-B14F-4D97-AF65-F5344CB8AC3E}">
        <p14:creationId xmlns:p14="http://schemas.microsoft.com/office/powerpoint/2010/main" val="22849209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p:cNvSpPr>
          <p:nvPr>
            <p:ph type="sldImg"/>
          </p:nvPr>
        </p:nvSpPr>
        <p:spPr>
          <a:ln/>
        </p:spPr>
      </p:sp>
      <p:sp>
        <p:nvSpPr>
          <p:cNvPr id="126978"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D3441BBB-F7D1-4A41-B6BF-AF6728524F4F}" type="slidenum">
              <a:rPr lang="en-US" smtClean="0"/>
              <a:pPr>
                <a:defRPr/>
              </a:pPr>
              <a:t>62</a:t>
            </a:fld>
            <a:endParaRPr lang="en-US" dirty="0"/>
          </a:p>
        </p:txBody>
      </p:sp>
    </p:spTree>
    <p:extLst>
      <p:ext uri="{BB962C8B-B14F-4D97-AF65-F5344CB8AC3E}">
        <p14:creationId xmlns:p14="http://schemas.microsoft.com/office/powerpoint/2010/main" val="1502282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ChangeArrowheads="1" noTextEdit="1"/>
          </p:cNvSpPr>
          <p:nvPr>
            <p:ph type="sldImg"/>
          </p:nvPr>
        </p:nvSpPr>
        <p:spPr>
          <a:ln/>
        </p:spPr>
      </p:sp>
      <p:sp>
        <p:nvSpPr>
          <p:cNvPr id="3481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9618427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9F72C1-4C9F-407E-981C-54D990EE405A}" type="slidenum">
              <a:rPr lang="en-US" smtClean="0"/>
              <a:pPr>
                <a:defRPr/>
              </a:pPr>
              <a:t>63</a:t>
            </a:fld>
            <a:endParaRPr lang="en-US" dirty="0"/>
          </a:p>
        </p:txBody>
      </p:sp>
    </p:spTree>
    <p:extLst>
      <p:ext uri="{BB962C8B-B14F-4D97-AF65-F5344CB8AC3E}">
        <p14:creationId xmlns:p14="http://schemas.microsoft.com/office/powerpoint/2010/main" val="1727117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9F72C1-4C9F-407E-981C-54D990EE405A}" type="slidenum">
              <a:rPr lang="en-US" smtClean="0"/>
              <a:pPr>
                <a:defRPr/>
              </a:pPr>
              <a:t>64</a:t>
            </a:fld>
            <a:endParaRPr lang="en-US" dirty="0"/>
          </a:p>
        </p:txBody>
      </p:sp>
    </p:spTree>
    <p:extLst>
      <p:ext uri="{BB962C8B-B14F-4D97-AF65-F5344CB8AC3E}">
        <p14:creationId xmlns:p14="http://schemas.microsoft.com/office/powerpoint/2010/main" val="9850778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9F72C1-4C9F-407E-981C-54D990EE405A}" type="slidenum">
              <a:rPr lang="en-US" smtClean="0"/>
              <a:pPr>
                <a:defRPr/>
              </a:pPr>
              <a:t>65</a:t>
            </a:fld>
            <a:endParaRPr lang="en-US" dirty="0"/>
          </a:p>
        </p:txBody>
      </p:sp>
    </p:spTree>
    <p:extLst>
      <p:ext uri="{BB962C8B-B14F-4D97-AF65-F5344CB8AC3E}">
        <p14:creationId xmlns:p14="http://schemas.microsoft.com/office/powerpoint/2010/main" val="16866162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9F72C1-4C9F-407E-981C-54D990EE405A}" type="slidenum">
              <a:rPr lang="en-US" smtClean="0"/>
              <a:pPr>
                <a:defRPr/>
              </a:pPr>
              <a:t>66</a:t>
            </a:fld>
            <a:endParaRPr lang="en-US" dirty="0"/>
          </a:p>
        </p:txBody>
      </p:sp>
    </p:spTree>
    <p:extLst>
      <p:ext uri="{BB962C8B-B14F-4D97-AF65-F5344CB8AC3E}">
        <p14:creationId xmlns:p14="http://schemas.microsoft.com/office/powerpoint/2010/main" val="290758187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9F72C1-4C9F-407E-981C-54D990EE405A}" type="slidenum">
              <a:rPr lang="en-US" smtClean="0"/>
              <a:pPr>
                <a:defRPr/>
              </a:pPr>
              <a:t>67</a:t>
            </a:fld>
            <a:endParaRPr lang="en-US" dirty="0"/>
          </a:p>
        </p:txBody>
      </p:sp>
    </p:spTree>
    <p:extLst>
      <p:ext uri="{BB962C8B-B14F-4D97-AF65-F5344CB8AC3E}">
        <p14:creationId xmlns:p14="http://schemas.microsoft.com/office/powerpoint/2010/main" val="327291690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9F72C1-4C9F-407E-981C-54D990EE405A}" type="slidenum">
              <a:rPr lang="en-US" smtClean="0"/>
              <a:pPr>
                <a:defRPr/>
              </a:pPr>
              <a:t>68</a:t>
            </a:fld>
            <a:endParaRPr lang="en-US" dirty="0"/>
          </a:p>
        </p:txBody>
      </p:sp>
    </p:spTree>
    <p:extLst>
      <p:ext uri="{BB962C8B-B14F-4D97-AF65-F5344CB8AC3E}">
        <p14:creationId xmlns:p14="http://schemas.microsoft.com/office/powerpoint/2010/main" val="139054382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9F72C1-4C9F-407E-981C-54D990EE405A}" type="slidenum">
              <a:rPr lang="en-US" smtClean="0"/>
              <a:pPr>
                <a:defRPr/>
              </a:pPr>
              <a:t>69</a:t>
            </a:fld>
            <a:endParaRPr lang="en-US" dirty="0"/>
          </a:p>
        </p:txBody>
      </p:sp>
    </p:spTree>
    <p:extLst>
      <p:ext uri="{BB962C8B-B14F-4D97-AF65-F5344CB8AC3E}">
        <p14:creationId xmlns:p14="http://schemas.microsoft.com/office/powerpoint/2010/main" val="390741122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9F72C1-4C9F-407E-981C-54D990EE405A}" type="slidenum">
              <a:rPr lang="en-US" smtClean="0"/>
              <a:pPr>
                <a:defRPr/>
              </a:pPr>
              <a:t>70</a:t>
            </a:fld>
            <a:endParaRPr lang="en-US" dirty="0"/>
          </a:p>
        </p:txBody>
      </p:sp>
    </p:spTree>
    <p:extLst>
      <p:ext uri="{BB962C8B-B14F-4D97-AF65-F5344CB8AC3E}">
        <p14:creationId xmlns:p14="http://schemas.microsoft.com/office/powerpoint/2010/main" val="25045302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9F72C1-4C9F-407E-981C-54D990EE405A}" type="slidenum">
              <a:rPr lang="en-US" smtClean="0"/>
              <a:pPr>
                <a:defRPr/>
              </a:pPr>
              <a:t>71</a:t>
            </a:fld>
            <a:endParaRPr lang="en-US" dirty="0"/>
          </a:p>
        </p:txBody>
      </p:sp>
    </p:spTree>
    <p:extLst>
      <p:ext uri="{BB962C8B-B14F-4D97-AF65-F5344CB8AC3E}">
        <p14:creationId xmlns:p14="http://schemas.microsoft.com/office/powerpoint/2010/main" val="146046826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9F72C1-4C9F-407E-981C-54D990EE405A}" type="slidenum">
              <a:rPr lang="en-US" smtClean="0"/>
              <a:pPr>
                <a:defRPr/>
              </a:pPr>
              <a:t>72</a:t>
            </a:fld>
            <a:endParaRPr lang="en-US" dirty="0"/>
          </a:p>
        </p:txBody>
      </p:sp>
    </p:spTree>
    <p:extLst>
      <p:ext uri="{BB962C8B-B14F-4D97-AF65-F5344CB8AC3E}">
        <p14:creationId xmlns:p14="http://schemas.microsoft.com/office/powerpoint/2010/main" val="1579148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ln/>
        </p:spPr>
      </p:sp>
      <p:sp>
        <p:nvSpPr>
          <p:cNvPr id="3686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8109780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9F72C1-4C9F-407E-981C-54D990EE405A}" type="slidenum">
              <a:rPr lang="en-US" smtClean="0"/>
              <a:pPr>
                <a:defRPr/>
              </a:pPr>
              <a:t>73</a:t>
            </a:fld>
            <a:endParaRPr lang="en-US" dirty="0"/>
          </a:p>
        </p:txBody>
      </p:sp>
    </p:spTree>
    <p:extLst>
      <p:ext uri="{BB962C8B-B14F-4D97-AF65-F5344CB8AC3E}">
        <p14:creationId xmlns:p14="http://schemas.microsoft.com/office/powerpoint/2010/main" val="61158084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9F72C1-4C9F-407E-981C-54D990EE405A}" type="slidenum">
              <a:rPr lang="en-US" smtClean="0"/>
              <a:pPr>
                <a:defRPr/>
              </a:pPr>
              <a:t>74</a:t>
            </a:fld>
            <a:endParaRPr lang="en-US" dirty="0"/>
          </a:p>
        </p:txBody>
      </p:sp>
    </p:spTree>
    <p:extLst>
      <p:ext uri="{BB962C8B-B14F-4D97-AF65-F5344CB8AC3E}">
        <p14:creationId xmlns:p14="http://schemas.microsoft.com/office/powerpoint/2010/main" val="1854948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a:ln/>
        </p:spPr>
      </p:sp>
      <p:sp>
        <p:nvSpPr>
          <p:cNvPr id="3891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071517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ChangeArrowheads="1" noTextEdit="1"/>
          </p:cNvSpPr>
          <p:nvPr>
            <p:ph type="sldImg"/>
          </p:nvPr>
        </p:nvSpPr>
        <p:spPr>
          <a:ln/>
        </p:spPr>
      </p:sp>
      <p:sp>
        <p:nvSpPr>
          <p:cNvPr id="4096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3126404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Chapter Title">
    <p:bg>
      <p:bgPr>
        <a:solidFill>
          <a:srgbClr val="439CBF"/>
        </a:solidFill>
        <a:effectLst/>
      </p:bgPr>
    </p:bg>
    <p:spTree>
      <p:nvGrpSpPr>
        <p:cNvPr id="1" name=""/>
        <p:cNvGrpSpPr/>
        <p:nvPr/>
      </p:nvGrpSpPr>
      <p:grpSpPr>
        <a:xfrm>
          <a:off x="0" y="0"/>
          <a:ext cx="0" cy="0"/>
          <a:chOff x="0" y="0"/>
          <a:chExt cx="0" cy="0"/>
        </a:xfrm>
      </p:grpSpPr>
      <p:sp>
        <p:nvSpPr>
          <p:cNvPr id="13" name="Rectangle 12"/>
          <p:cNvSpPr/>
          <p:nvPr userDrawn="1"/>
        </p:nvSpPr>
        <p:spPr bwMode="auto">
          <a:xfrm>
            <a:off x="5047200" y="0"/>
            <a:ext cx="4096800" cy="6534210"/>
          </a:xfrm>
          <a:prstGeom prst="rect">
            <a:avLst/>
          </a:prstGeom>
          <a:solidFill>
            <a:srgbClr val="BFBFB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pPr>
            <a:endParaRPr kumimoji="0" lang="en-US" sz="2600" b="0" i="0" u="none" strike="noStrike" cap="none" normalizeH="0" baseline="0">
              <a:ln>
                <a:noFill/>
              </a:ln>
              <a:solidFill>
                <a:schemeClr val="tx1"/>
              </a:solidFill>
              <a:effectLst/>
              <a:latin typeface="Arial" charset="0"/>
            </a:endParaRPr>
          </a:p>
        </p:txBody>
      </p:sp>
      <p:sp>
        <p:nvSpPr>
          <p:cNvPr id="11" name="Rectangle 10"/>
          <p:cNvSpPr/>
          <p:nvPr userDrawn="1"/>
        </p:nvSpPr>
        <p:spPr bwMode="auto">
          <a:xfrm>
            <a:off x="0" y="6062758"/>
            <a:ext cx="5047200" cy="471452"/>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pPr>
            <a:endParaRPr kumimoji="0" lang="en-US" sz="2600" b="0" i="0" u="none" strike="noStrike" cap="none" normalizeH="0" baseline="0">
              <a:ln>
                <a:noFill/>
              </a:ln>
              <a:solidFill>
                <a:schemeClr val="tx1"/>
              </a:solidFill>
              <a:effectLst/>
              <a:latin typeface="Arial" charset="0"/>
            </a:endParaRPr>
          </a:p>
        </p:txBody>
      </p:sp>
      <p:sp>
        <p:nvSpPr>
          <p:cNvPr id="2" name="Slide Title"/>
          <p:cNvSpPr>
            <a:spLocks noGrp="1"/>
          </p:cNvSpPr>
          <p:nvPr>
            <p:ph type="ctrTitle"/>
          </p:nvPr>
        </p:nvSpPr>
        <p:spPr>
          <a:xfrm>
            <a:off x="5047200" y="0"/>
            <a:ext cx="4096800" cy="6534210"/>
          </a:xfrm>
          <a:prstGeom prst="rect">
            <a:avLst/>
          </a:prstGeom>
          <a:noFill/>
          <a:ln w="76200">
            <a:noFill/>
          </a:ln>
          <a:effectLst/>
        </p:spPr>
        <p:txBody>
          <a:bodyPr>
            <a:normAutofit/>
          </a:bodyPr>
          <a:lstStyle>
            <a:lvl1pPr algn="ctr">
              <a:defRPr sz="2800">
                <a:solidFill>
                  <a:schemeClr val="tx1"/>
                </a:solidFill>
                <a:effectLst/>
                <a:latin typeface="Arial" panose="020B0604020202020204" pitchFamily="34" charset="0"/>
              </a:defRPr>
            </a:lvl1pPr>
          </a:lstStyle>
          <a:p>
            <a:r>
              <a:rPr lang="en-US" dirty="0"/>
              <a:t>Click to edit Master title style</a:t>
            </a:r>
          </a:p>
        </p:txBody>
      </p:sp>
      <p:pic>
        <p:nvPicPr>
          <p:cNvPr id="6" name="Picture 5"/>
          <p:cNvPicPr>
            <a:picLocks noChangeAspect="1"/>
          </p:cNvPicPr>
          <p:nvPr userDrawn="1"/>
        </p:nvPicPr>
        <p:blipFill>
          <a:blip r:embed="rId2"/>
          <a:stretch>
            <a:fillRect/>
          </a:stretch>
        </p:blipFill>
        <p:spPr>
          <a:xfrm>
            <a:off x="-699" y="0"/>
            <a:ext cx="5047899" cy="6062758"/>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072150"/>
            <a:ext cx="454485" cy="462060"/>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89600" y="6072150"/>
            <a:ext cx="3268800" cy="440717"/>
          </a:xfrm>
          <a:prstGeom prst="rect">
            <a:avLst/>
          </a:prstGeom>
        </p:spPr>
      </p:pic>
      <p:sp>
        <p:nvSpPr>
          <p:cNvPr id="12" name="TextBox 11"/>
          <p:cNvSpPr txBox="1"/>
          <p:nvPr userDrawn="1"/>
        </p:nvSpPr>
        <p:spPr>
          <a:xfrm>
            <a:off x="2707200" y="6566400"/>
            <a:ext cx="5140800" cy="215444"/>
          </a:xfrm>
          <a:prstGeom prst="rect">
            <a:avLst/>
          </a:prstGeom>
          <a:noFill/>
        </p:spPr>
        <p:txBody>
          <a:bodyPr wrap="square" rtlCol="0">
            <a:spAutoFit/>
          </a:bodyPr>
          <a:lstStyle/>
          <a:p>
            <a:r>
              <a:rPr lang="en-US" sz="800" b="1" dirty="0">
                <a:solidFill>
                  <a:schemeClr val="bg1"/>
                </a:solidFill>
              </a:rPr>
              <a:t>Copyright © McGraw-Hill Education. Permission required for reproduction or display.</a:t>
            </a:r>
          </a:p>
        </p:txBody>
      </p:sp>
    </p:spTree>
    <p:extLst>
      <p:ext uri="{BB962C8B-B14F-4D97-AF65-F5344CB8AC3E}">
        <p14:creationId xmlns:p14="http://schemas.microsoft.com/office/powerpoint/2010/main" val="932084462"/>
      </p:ext>
    </p:extLst>
  </p:cSld>
  <p:clrMapOvr>
    <a:overrideClrMapping bg1="lt1" tx1="dk1" bg2="lt2" tx2="dk2" accent1="accent1" accent2="accent2" accent3="accent3" accent4="accent4" accent5="accent5" accent6="accent6" hlink="hlink" folHlink="folHlink"/>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1800"/>
            <a:ext cx="9144000" cy="910144"/>
          </a:xfrm>
          <a:prstGeom prst="rect">
            <a:avLst/>
          </a:prstGeom>
          <a:solidFill>
            <a:srgbClr val="439CBF"/>
          </a:solidFill>
        </p:spPr>
        <p:txBody>
          <a:bodyPr/>
          <a:lstStyle>
            <a:lvl1pPr marL="0" indent="0" algn="ctr">
              <a:spcBef>
                <a:spcPts val="0"/>
              </a:spcBef>
              <a:defRPr sz="3600">
                <a:solidFill>
                  <a:schemeClr val="tx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Bef>
                <a:spcPts val="1200"/>
              </a:spcBef>
              <a:spcAft>
                <a:spcPts val="0"/>
              </a:spcAft>
              <a:buNone/>
              <a:defRPr sz="2800">
                <a:solidFill>
                  <a:schemeClr val="tx1"/>
                </a:solidFill>
                <a:latin typeface="Arial" panose="020B0604020202020204" pitchFamily="34" charset="0"/>
              </a:defRPr>
            </a:lvl1pPr>
            <a:lvl2pPr marL="403225" indent="0">
              <a:spcBef>
                <a:spcPts val="1200"/>
              </a:spcBef>
              <a:spcAft>
                <a:spcPts val="0"/>
              </a:spcAft>
              <a:buNone/>
              <a:defRPr sz="2400">
                <a:solidFill>
                  <a:schemeClr val="tx1"/>
                </a:solidFill>
                <a:latin typeface="Arial" panose="020B0604020202020204" pitchFamily="34" charset="0"/>
              </a:defRPr>
            </a:lvl2pPr>
            <a:lvl3pPr marL="860425" indent="0">
              <a:spcBef>
                <a:spcPts val="1200"/>
              </a:spcBef>
              <a:spcAft>
                <a:spcPts val="0"/>
              </a:spcAft>
              <a:buNone/>
              <a:defRPr sz="2000">
                <a:solidFill>
                  <a:schemeClr val="tx1"/>
                </a:solidFill>
                <a:latin typeface="Arial" panose="020B0604020202020204" pitchFamily="34" charset="0"/>
              </a:defRPr>
            </a:lvl3pPr>
            <a:lvl4pPr marL="1317625" indent="0">
              <a:spcBef>
                <a:spcPts val="1200"/>
              </a:spcBef>
              <a:spcAft>
                <a:spcPts val="0"/>
              </a:spcAft>
              <a:buNone/>
              <a:defRPr sz="1800">
                <a:solidFill>
                  <a:schemeClr val="tx1"/>
                </a:solidFill>
                <a:latin typeface="Arial" panose="020B0604020202020204" pitchFamily="34" charset="0"/>
              </a:defRPr>
            </a:lvl4pPr>
            <a:lvl5pPr marL="1784350" indent="0">
              <a:spcBef>
                <a:spcPts val="1200"/>
              </a:spcBef>
              <a:spcAft>
                <a:spcPts val="0"/>
              </a:spcAft>
              <a:buNone/>
              <a:defRPr sz="1800">
                <a:solidFill>
                  <a:schemeClr val="tx1"/>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96181245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cxnSp>
        <p:nvCxnSpPr>
          <p:cNvPr id="3"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4"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5" name="Title 1"/>
          <p:cNvSpPr>
            <a:spLocks noGrp="1"/>
          </p:cNvSpPr>
          <p:nvPr>
            <p:ph type="title"/>
          </p:nvPr>
        </p:nvSpPr>
        <p:spPr>
          <a:xfrm>
            <a:off x="0" y="3964"/>
            <a:ext cx="9140332" cy="815404"/>
          </a:xfrm>
          <a:prstGeom prst="rect">
            <a:avLst/>
          </a:prstGeom>
          <a:solidFill>
            <a:srgbClr val="717A8B"/>
          </a:solidFill>
          <a:ln w="9525">
            <a:noFill/>
            <a:miter lim="800000"/>
            <a:headEnd/>
            <a:tailEnd/>
          </a:ln>
        </p:spPr>
        <p:txBody>
          <a:bodyPr vert="horz" wrap="square" lIns="91440" tIns="45720" rIns="91440" bIns="45720" numCol="1" anchor="ctr" anchorCtr="0" compatLnSpc="1">
            <a:prstTxWarp prst="textNoShape">
              <a:avLst/>
            </a:prstTxWarp>
          </a:bodyPr>
          <a:lstStyle>
            <a:lvl1pPr>
              <a:defRPr lang="en-US" sz="2800" b="0" dirty="0">
                <a:solidFill>
                  <a:schemeClr val="bg1"/>
                </a:solidFill>
                <a:effectLst/>
                <a:latin typeface="+mn-lt"/>
              </a:defRPr>
            </a:lvl1pPr>
          </a:lstStyle>
          <a:p>
            <a:pPr marL="457200" lvl="0" indent="0"/>
            <a:r>
              <a:rPr lang="en-US" dirty="0"/>
              <a:t>Click to edit Master title style</a:t>
            </a:r>
          </a:p>
        </p:txBody>
      </p:sp>
      <p:sp>
        <p:nvSpPr>
          <p:cNvPr id="6" name="TextBox 5"/>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589309976"/>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cxnSp>
        <p:nvCxnSpPr>
          <p:cNvPr id="3"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4"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5" name="Title 1"/>
          <p:cNvSpPr>
            <a:spLocks noGrp="1"/>
          </p:cNvSpPr>
          <p:nvPr>
            <p:ph type="title"/>
          </p:nvPr>
        </p:nvSpPr>
        <p:spPr>
          <a:xfrm>
            <a:off x="0" y="3964"/>
            <a:ext cx="9140332" cy="815404"/>
          </a:xfrm>
          <a:prstGeom prst="rect">
            <a:avLst/>
          </a:prstGeom>
          <a:solidFill>
            <a:srgbClr val="439CBF"/>
          </a:solidFill>
          <a:ln w="9525">
            <a:noFill/>
            <a:miter lim="800000"/>
            <a:headEnd/>
            <a:tailEnd/>
          </a:ln>
        </p:spPr>
        <p:txBody>
          <a:bodyPr vert="horz" wrap="square" lIns="91440" tIns="45720" rIns="91440" bIns="45720" numCol="1" anchor="ctr" anchorCtr="0" compatLnSpc="1">
            <a:prstTxWarp prst="textNoShape">
              <a:avLst/>
            </a:prstTxWarp>
          </a:bodyPr>
          <a:lstStyle>
            <a:lvl1pPr>
              <a:defRPr lang="en-US" sz="2800" b="0" dirty="0">
                <a:solidFill>
                  <a:schemeClr val="bg1"/>
                </a:solidFill>
                <a:effectLst/>
                <a:latin typeface="+mn-lt"/>
              </a:defRPr>
            </a:lvl1pPr>
          </a:lstStyle>
          <a:p>
            <a:pPr marL="457200" lvl="0" indent="0"/>
            <a:r>
              <a:rPr lang="en-US" dirty="0"/>
              <a:t>Click to edit Master title style</a:t>
            </a:r>
          </a:p>
        </p:txBody>
      </p:sp>
      <p:sp>
        <p:nvSpPr>
          <p:cNvPr id="6" name="TextBox 5"/>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54685705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Line 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838200"/>
          </a:xfrm>
          <a:prstGeom prst="rect">
            <a:avLst/>
          </a:prstGeom>
        </p:spPr>
        <p:txBody>
          <a:bodyPr>
            <a:normAutofit/>
          </a:bodyPr>
          <a:lstStyle>
            <a:lvl1pPr marL="0" indent="0">
              <a:defRPr sz="32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a:spcBef>
                <a:spcPts val="1200"/>
              </a:spcBef>
              <a:spcAft>
                <a:spcPts val="0"/>
              </a:spcAft>
              <a:defRPr sz="2800">
                <a:solidFill>
                  <a:schemeClr val="tx1"/>
                </a:solidFill>
              </a:defRPr>
            </a:lvl1pPr>
            <a:lvl2pPr>
              <a:spcBef>
                <a:spcPts val="1200"/>
              </a:spcBef>
              <a:spcAft>
                <a:spcPts val="0"/>
              </a:spcAft>
              <a:defRPr sz="2400">
                <a:solidFill>
                  <a:schemeClr val="tx1"/>
                </a:solidFill>
              </a:defRPr>
            </a:lvl2pPr>
            <a:lvl3pPr>
              <a:spcBef>
                <a:spcPts val="1200"/>
              </a:spcBef>
              <a:spcAft>
                <a:spcPts val="0"/>
              </a:spcAft>
              <a:defRPr sz="2000">
                <a:solidFill>
                  <a:schemeClr val="tx1"/>
                </a:solidFill>
              </a:defRPr>
            </a:lvl3pPr>
            <a:lvl4pPr>
              <a:spcBef>
                <a:spcPts val="1200"/>
              </a:spcBef>
              <a:spcAft>
                <a:spcPts val="0"/>
              </a:spcAft>
              <a:defRPr sz="1800">
                <a:solidFill>
                  <a:schemeClr val="tx1"/>
                </a:solidFill>
              </a:defRPr>
            </a:lvl4pPr>
            <a:lvl5pPr>
              <a:spcBef>
                <a:spcPts val="1200"/>
              </a:spcBef>
              <a:spcAft>
                <a:spcPts val="0"/>
              </a:spcAft>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97802238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2_Title and Content">
    <p:spTree>
      <p:nvGrpSpPr>
        <p:cNvPr id="1" name=""/>
        <p:cNvGrpSpPr/>
        <p:nvPr/>
      </p:nvGrpSpPr>
      <p:grpSpPr>
        <a:xfrm>
          <a:off x="0" y="0"/>
          <a:ext cx="0" cy="0"/>
          <a:chOff x="0" y="0"/>
          <a:chExt cx="0" cy="0"/>
        </a:xfrm>
      </p:grpSpPr>
      <p:cxnSp>
        <p:nvCxnSpPr>
          <p:cNvPr id="4"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5"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2" name="Title 1"/>
          <p:cNvSpPr>
            <a:spLocks noGrp="1"/>
          </p:cNvSpPr>
          <p:nvPr>
            <p:ph type="title"/>
          </p:nvPr>
        </p:nvSpPr>
        <p:spPr>
          <a:xfrm>
            <a:off x="0" y="-3126"/>
            <a:ext cx="9143999" cy="1148695"/>
          </a:xfrm>
          <a:prstGeom prst="rect">
            <a:avLst/>
          </a:prstGeom>
          <a:solidFill>
            <a:srgbClr val="717A8B"/>
          </a:solidFill>
          <a:ln w="9525">
            <a:noFill/>
            <a:miter lim="800000"/>
            <a:headEnd/>
            <a:tailEnd/>
          </a:ln>
        </p:spPr>
        <p:txBody>
          <a:bodyPr vert="horz" wrap="square" lIns="91440" tIns="45720" rIns="91440" bIns="45720" numCol="1" anchor="ctr" anchorCtr="1" compatLnSpc="1">
            <a:prstTxWarp prst="textNoShape">
              <a:avLst/>
            </a:prstTxWarp>
          </a:bodyPr>
          <a:lstStyle>
            <a:lvl1pPr marL="0" indent="-457200" algn="ctr">
              <a:spcBef>
                <a:spcPts val="0"/>
              </a:spcBef>
              <a:defRPr lang="en-US" sz="3200" b="0" dirty="0">
                <a:solidFill>
                  <a:schemeClr val="bg1"/>
                </a:solidFill>
                <a:effectLst/>
                <a:latin typeface="+mn-lt"/>
              </a:defRPr>
            </a:lvl1pPr>
          </a:lstStyle>
          <a:p>
            <a:pPr marL="457200" lvl="0" indent="0"/>
            <a:r>
              <a:rPr lang="en-US" dirty="0"/>
              <a:t>Click to edit Master title style</a:t>
            </a:r>
          </a:p>
        </p:txBody>
      </p:sp>
      <p:sp>
        <p:nvSpPr>
          <p:cNvPr id="3" name="Content Placeholder 2"/>
          <p:cNvSpPr>
            <a:spLocks noGrp="1"/>
          </p:cNvSpPr>
          <p:nvPr>
            <p:ph idx="1"/>
          </p:nvPr>
        </p:nvSpPr>
        <p:spPr>
          <a:xfrm>
            <a:off x="504825" y="1432801"/>
            <a:ext cx="8126413" cy="4983874"/>
          </a:xfrm>
        </p:spPr>
        <p:txBody>
          <a:bodyPr/>
          <a:lstStyle>
            <a:lvl1pPr marL="349250" indent="-349250">
              <a:spcBef>
                <a:spcPts val="1200"/>
              </a:spcBef>
              <a:buClrTx/>
              <a:buSzPct val="65000"/>
              <a:buFont typeface="Wingdings" pitchFamily="2" charset="2"/>
              <a:buChar char=""/>
              <a:defRPr sz="2800">
                <a:solidFill>
                  <a:schemeClr val="tx1"/>
                </a:solidFill>
              </a:defRPr>
            </a:lvl1pPr>
            <a:lvl2pPr marL="685800" indent="-279400">
              <a:spcBef>
                <a:spcPts val="1200"/>
              </a:spcBef>
              <a:buClrTx/>
              <a:buSzPct val="80000"/>
              <a:buFont typeface="Arial" pitchFamily="34" charset="0"/>
              <a:buChar char="●"/>
              <a:defRPr sz="2400">
                <a:solidFill>
                  <a:schemeClr val="tx1"/>
                </a:solidFill>
              </a:defRPr>
            </a:lvl2pPr>
            <a:lvl3pPr marL="1035050" indent="-349250">
              <a:spcBef>
                <a:spcPts val="1200"/>
              </a:spcBef>
              <a:buClrTx/>
              <a:buSzPct val="80000"/>
              <a:buFont typeface="Wingdings" pitchFamily="2" charset="2"/>
              <a:buChar char="v"/>
              <a:defRPr sz="2400">
                <a:solidFill>
                  <a:schemeClr val="tx1"/>
                </a:solidFill>
              </a:defRPr>
            </a:lvl3pPr>
            <a:lvl4pPr>
              <a:spcBef>
                <a:spcPts val="1200"/>
              </a:spcBef>
              <a:buClrTx/>
              <a:defRPr sz="2400">
                <a:solidFill>
                  <a:schemeClr val="tx1"/>
                </a:solidFill>
              </a:defRPr>
            </a:lvl4pPr>
            <a:lvl5pPr>
              <a:spcBef>
                <a:spcPts val="1200"/>
              </a:spcBef>
              <a:buClrTx/>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52453073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3Line Title and Content">
    <p:spTree>
      <p:nvGrpSpPr>
        <p:cNvPr id="1" name=""/>
        <p:cNvGrpSpPr/>
        <p:nvPr/>
      </p:nvGrpSpPr>
      <p:grpSpPr>
        <a:xfrm>
          <a:off x="0" y="0"/>
          <a:ext cx="0" cy="0"/>
          <a:chOff x="0" y="0"/>
          <a:chExt cx="0" cy="0"/>
        </a:xfrm>
      </p:grpSpPr>
      <p:cxnSp>
        <p:nvCxnSpPr>
          <p:cNvPr id="4"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5"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2" name="Title 1"/>
          <p:cNvSpPr>
            <a:spLocks noGrp="1"/>
          </p:cNvSpPr>
          <p:nvPr>
            <p:ph type="title"/>
          </p:nvPr>
        </p:nvSpPr>
        <p:spPr>
          <a:xfrm>
            <a:off x="0" y="4074"/>
            <a:ext cx="9143999" cy="1425260"/>
          </a:xfrm>
          <a:prstGeom prst="rect">
            <a:avLst/>
          </a:prstGeom>
          <a:solidFill>
            <a:srgbClr val="717A8B"/>
          </a:solidFill>
          <a:ln w="9525">
            <a:noFill/>
            <a:miter lim="800000"/>
            <a:headEnd/>
            <a:tailEnd/>
          </a:ln>
        </p:spPr>
        <p:txBody>
          <a:bodyPr vert="horz" wrap="square" lIns="91440" tIns="45720" rIns="91440" bIns="45720" numCol="1" anchor="ctr" anchorCtr="0" compatLnSpc="1">
            <a:prstTxWarp prst="textNoShape">
              <a:avLst/>
            </a:prstTxWarp>
          </a:bodyPr>
          <a:lstStyle>
            <a:lvl1pPr marL="0" indent="-457200" algn="ctr">
              <a:spcBef>
                <a:spcPts val="0"/>
              </a:spcBef>
              <a:defRPr lang="en-US" sz="3200" b="0" dirty="0">
                <a:solidFill>
                  <a:schemeClr val="bg1"/>
                </a:solidFill>
                <a:effectLst/>
                <a:latin typeface="+mn-lt"/>
              </a:defRPr>
            </a:lvl1pPr>
          </a:lstStyle>
          <a:p>
            <a:pPr marL="457200" lvl="0" indent="0"/>
            <a:r>
              <a:rPr lang="en-US" dirty="0"/>
              <a:t>Click to edit Master title style</a:t>
            </a:r>
          </a:p>
        </p:txBody>
      </p:sp>
      <p:sp>
        <p:nvSpPr>
          <p:cNvPr id="3" name="Content Placeholder 2"/>
          <p:cNvSpPr>
            <a:spLocks noGrp="1"/>
          </p:cNvSpPr>
          <p:nvPr>
            <p:ph idx="1"/>
          </p:nvPr>
        </p:nvSpPr>
        <p:spPr>
          <a:xfrm>
            <a:off x="504825" y="1605599"/>
            <a:ext cx="8126413" cy="4811075"/>
          </a:xfrm>
        </p:spPr>
        <p:txBody>
          <a:bodyPr/>
          <a:lstStyle>
            <a:lvl1pPr marL="349250" indent="-349250">
              <a:spcBef>
                <a:spcPts val="1200"/>
              </a:spcBef>
              <a:buClrTx/>
              <a:buSzPct val="65000"/>
              <a:buFont typeface="Wingdings" pitchFamily="2" charset="2"/>
              <a:buChar char=""/>
              <a:defRPr sz="2800">
                <a:solidFill>
                  <a:schemeClr val="tx1"/>
                </a:solidFill>
              </a:defRPr>
            </a:lvl1pPr>
            <a:lvl2pPr marL="685800" indent="-279400">
              <a:spcBef>
                <a:spcPts val="1200"/>
              </a:spcBef>
              <a:buClrTx/>
              <a:buSzPct val="80000"/>
              <a:buFont typeface="Arial" pitchFamily="34" charset="0"/>
              <a:buChar char="●"/>
              <a:defRPr sz="2400">
                <a:solidFill>
                  <a:schemeClr val="tx1"/>
                </a:solidFill>
              </a:defRPr>
            </a:lvl2pPr>
            <a:lvl3pPr marL="1035050" indent="-349250">
              <a:spcBef>
                <a:spcPts val="1200"/>
              </a:spcBef>
              <a:buClrTx/>
              <a:buSzPct val="80000"/>
              <a:buFont typeface="Wingdings" pitchFamily="2" charset="2"/>
              <a:buChar char="v"/>
              <a:defRPr sz="2800">
                <a:solidFill>
                  <a:schemeClr val="tx1"/>
                </a:solidFill>
              </a:defRPr>
            </a:lvl3pPr>
            <a:lvl4pPr>
              <a:spcBef>
                <a:spcPts val="1200"/>
              </a:spcBef>
              <a:buClrTx/>
              <a:defRPr sz="2400">
                <a:solidFill>
                  <a:schemeClr val="tx1"/>
                </a:solidFill>
              </a:defRPr>
            </a:lvl4pPr>
            <a:lvl5pPr>
              <a:spcBef>
                <a:spcPts val="1200"/>
              </a:spcBef>
              <a:buClrTx/>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5783796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Line Title and Link">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072800"/>
          </a:xfrm>
          <a:prstGeom prst="rect">
            <a:avLst/>
          </a:prstGeom>
        </p:spPr>
        <p:txBody>
          <a:bodyPr/>
          <a:lstStyle>
            <a:lvl1pPr marL="0" indent="0" algn="ctr">
              <a:defRPr sz="3600">
                <a:solidFill>
                  <a:schemeClr val="bg1"/>
                </a:solidFill>
              </a:defRPr>
            </a:lvl1pPr>
          </a:lstStyle>
          <a:p>
            <a:r>
              <a:rPr lang="en-US" dirty="0"/>
              <a:t>Click to edit Master title style</a:t>
            </a:r>
          </a:p>
        </p:txBody>
      </p:sp>
      <p:sp>
        <p:nvSpPr>
          <p:cNvPr id="3" name="TextBox 2"/>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10741381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2-Line Title and Link">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072800"/>
          </a:xfrm>
          <a:prstGeom prst="rect">
            <a:avLst/>
          </a:prstGeom>
          <a:solidFill>
            <a:srgbClr val="84B0AE"/>
          </a:solidFill>
        </p:spPr>
        <p:txBody>
          <a:bodyPr/>
          <a:lstStyle>
            <a:lvl1pPr marL="0" indent="0" algn="ctr">
              <a:defRPr sz="3600">
                <a:solidFill>
                  <a:schemeClr val="bg1"/>
                </a:solidFill>
              </a:defRPr>
            </a:lvl1pPr>
          </a:lstStyle>
          <a:p>
            <a:r>
              <a:rPr lang="en-US" dirty="0"/>
              <a:t>Click to edit Master title style</a:t>
            </a:r>
          </a:p>
        </p:txBody>
      </p:sp>
      <p:sp>
        <p:nvSpPr>
          <p:cNvPr id="3" name="TextBox 2"/>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183852721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cxnSp>
        <p:nvCxnSpPr>
          <p:cNvPr id="4"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5"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2" name="Title 1"/>
          <p:cNvSpPr>
            <a:spLocks noGrp="1"/>
          </p:cNvSpPr>
          <p:nvPr>
            <p:ph type="title"/>
          </p:nvPr>
        </p:nvSpPr>
        <p:spPr>
          <a:xfrm>
            <a:off x="1" y="-3126"/>
            <a:ext cx="9161086" cy="856551"/>
          </a:xfrm>
          <a:prstGeom prst="rect">
            <a:avLst/>
          </a:prstGeom>
          <a:solidFill>
            <a:srgbClr val="717A8B"/>
          </a:solidFill>
        </p:spPr>
        <p:txBody>
          <a:bodyPr anchorCtr="0"/>
          <a:lstStyle>
            <a:lvl1pPr marL="0" indent="0" algn="ctr">
              <a:defRPr sz="3200" b="0">
                <a:solidFill>
                  <a:schemeClr val="bg1"/>
                </a:solidFill>
                <a:effectLst/>
                <a:latin typeface="+mn-lt"/>
              </a:defRPr>
            </a:lvl1pPr>
          </a:lstStyle>
          <a:p>
            <a:r>
              <a:rPr lang="en-US" dirty="0"/>
              <a:t>Click to edit Master title style</a:t>
            </a:r>
          </a:p>
        </p:txBody>
      </p:sp>
      <p:sp>
        <p:nvSpPr>
          <p:cNvPr id="3" name="Content Placeholder 2"/>
          <p:cNvSpPr>
            <a:spLocks noGrp="1"/>
          </p:cNvSpPr>
          <p:nvPr>
            <p:ph idx="1"/>
          </p:nvPr>
        </p:nvSpPr>
        <p:spPr>
          <a:xfrm>
            <a:off x="504825" y="1137600"/>
            <a:ext cx="8126413" cy="5279075"/>
          </a:xfrm>
        </p:spPr>
        <p:txBody>
          <a:bodyPr/>
          <a:lstStyle>
            <a:lvl1pPr marL="349250" indent="-349250">
              <a:spcBef>
                <a:spcPts val="600"/>
              </a:spcBef>
              <a:buClrTx/>
              <a:buSzPct val="65000"/>
              <a:buFont typeface="Wingdings" pitchFamily="2" charset="2"/>
              <a:buChar char=""/>
              <a:defRPr sz="2800">
                <a:solidFill>
                  <a:schemeClr val="tx1"/>
                </a:solidFill>
              </a:defRPr>
            </a:lvl1pPr>
            <a:lvl2pPr marL="685800" indent="-279400">
              <a:spcBef>
                <a:spcPts val="600"/>
              </a:spcBef>
              <a:buClr>
                <a:srgbClr val="006666"/>
              </a:buClr>
              <a:buSzPct val="80000"/>
              <a:buFont typeface="Arial" pitchFamily="34" charset="0"/>
              <a:buChar char="●"/>
              <a:defRPr sz="2400">
                <a:solidFill>
                  <a:schemeClr val="tx1"/>
                </a:solidFill>
              </a:defRPr>
            </a:lvl2pPr>
            <a:lvl3pPr marL="1035050" indent="-349250">
              <a:spcBef>
                <a:spcPts val="600"/>
              </a:spcBef>
              <a:buClrTx/>
              <a:buSzPct val="80000"/>
              <a:buFont typeface="Wingdings" pitchFamily="2" charset="2"/>
              <a:buChar char="v"/>
              <a:defRPr sz="2000">
                <a:solidFill>
                  <a:schemeClr val="tx1"/>
                </a:solidFill>
              </a:defRPr>
            </a:lvl3pPr>
            <a:lvl4pPr>
              <a:spcBef>
                <a:spcPts val="600"/>
              </a:spcBef>
              <a:buClrTx/>
              <a:defRPr sz="2000">
                <a:solidFill>
                  <a:schemeClr val="tx1"/>
                </a:solidFill>
              </a:defRPr>
            </a:lvl4pPr>
            <a:lvl5pPr>
              <a:spcBef>
                <a:spcPts val="600"/>
              </a:spcBef>
              <a:buClrTx/>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36332777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1800"/>
            <a:ext cx="9144000" cy="678600"/>
          </a:xfrm>
          <a:prstGeom prst="rect">
            <a:avLst/>
          </a:prstGeom>
          <a:solidFill>
            <a:schemeClr val="bg1">
              <a:lumMod val="75000"/>
            </a:schemeClr>
          </a:solidFill>
        </p:spPr>
        <p:txBody>
          <a:bodyPr/>
          <a:lstStyle>
            <a:lvl1pPr marL="0" indent="0" algn="ctr">
              <a:spcBef>
                <a:spcPts val="0"/>
              </a:spcBef>
              <a:defRPr sz="3600">
                <a:solidFill>
                  <a:schemeClr val="tx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Bef>
                <a:spcPts val="1200"/>
              </a:spcBef>
              <a:spcAft>
                <a:spcPts val="0"/>
              </a:spcAft>
              <a:buNone/>
              <a:defRPr sz="2800">
                <a:solidFill>
                  <a:schemeClr val="tx1"/>
                </a:solidFill>
                <a:latin typeface="Arial" panose="020B0604020202020204" pitchFamily="34" charset="0"/>
              </a:defRPr>
            </a:lvl1pPr>
            <a:lvl2pPr marL="403225" indent="0">
              <a:spcBef>
                <a:spcPts val="1200"/>
              </a:spcBef>
              <a:spcAft>
                <a:spcPts val="0"/>
              </a:spcAft>
              <a:buNone/>
              <a:defRPr sz="2400">
                <a:solidFill>
                  <a:schemeClr val="tx1"/>
                </a:solidFill>
                <a:latin typeface="Arial" panose="020B0604020202020204" pitchFamily="34" charset="0"/>
              </a:defRPr>
            </a:lvl2pPr>
            <a:lvl3pPr marL="860425" indent="0">
              <a:spcBef>
                <a:spcPts val="1200"/>
              </a:spcBef>
              <a:spcAft>
                <a:spcPts val="0"/>
              </a:spcAft>
              <a:buNone/>
              <a:defRPr sz="2000">
                <a:solidFill>
                  <a:schemeClr val="tx1"/>
                </a:solidFill>
                <a:latin typeface="Arial" panose="020B0604020202020204" pitchFamily="34" charset="0"/>
              </a:defRPr>
            </a:lvl3pPr>
            <a:lvl4pPr marL="1317625" indent="0">
              <a:spcBef>
                <a:spcPts val="1200"/>
              </a:spcBef>
              <a:spcAft>
                <a:spcPts val="0"/>
              </a:spcAft>
              <a:buNone/>
              <a:defRPr sz="1800">
                <a:solidFill>
                  <a:schemeClr val="tx1"/>
                </a:solidFill>
                <a:latin typeface="Arial" panose="020B0604020202020204" pitchFamily="34" charset="0"/>
              </a:defRPr>
            </a:lvl4pPr>
            <a:lvl5pPr marL="1784350" indent="0">
              <a:spcBef>
                <a:spcPts val="1200"/>
              </a:spcBef>
              <a:spcAft>
                <a:spcPts val="0"/>
              </a:spcAft>
              <a:buNone/>
              <a:defRPr sz="1800">
                <a:solidFill>
                  <a:schemeClr val="tx1"/>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90358718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1800"/>
            <a:ext cx="9144000" cy="910144"/>
          </a:xfrm>
          <a:prstGeom prst="rect">
            <a:avLst/>
          </a:prstGeom>
          <a:solidFill>
            <a:srgbClr val="84B0AE"/>
          </a:solidFill>
        </p:spPr>
        <p:txBody>
          <a:bodyPr/>
          <a:lstStyle>
            <a:lvl1pPr marL="0" indent="0" algn="ctr">
              <a:spcBef>
                <a:spcPts val="0"/>
              </a:spcBef>
              <a:defRPr sz="3600">
                <a:solidFill>
                  <a:schemeClr val="tx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Bef>
                <a:spcPts val="1200"/>
              </a:spcBef>
              <a:spcAft>
                <a:spcPts val="0"/>
              </a:spcAft>
              <a:buNone/>
              <a:defRPr sz="2800">
                <a:solidFill>
                  <a:schemeClr val="tx1"/>
                </a:solidFill>
                <a:latin typeface="Arial" panose="020B0604020202020204" pitchFamily="34" charset="0"/>
              </a:defRPr>
            </a:lvl1pPr>
            <a:lvl2pPr marL="403225" indent="0">
              <a:spcBef>
                <a:spcPts val="1200"/>
              </a:spcBef>
              <a:spcAft>
                <a:spcPts val="0"/>
              </a:spcAft>
              <a:buNone/>
              <a:defRPr sz="2400">
                <a:solidFill>
                  <a:schemeClr val="tx1"/>
                </a:solidFill>
                <a:latin typeface="Arial" panose="020B0604020202020204" pitchFamily="34" charset="0"/>
              </a:defRPr>
            </a:lvl2pPr>
            <a:lvl3pPr marL="860425" indent="0">
              <a:spcBef>
                <a:spcPts val="1200"/>
              </a:spcBef>
              <a:spcAft>
                <a:spcPts val="0"/>
              </a:spcAft>
              <a:buNone/>
              <a:defRPr sz="2000">
                <a:solidFill>
                  <a:schemeClr val="tx1"/>
                </a:solidFill>
                <a:latin typeface="Arial" panose="020B0604020202020204" pitchFamily="34" charset="0"/>
              </a:defRPr>
            </a:lvl3pPr>
            <a:lvl4pPr marL="1317625" indent="0">
              <a:spcBef>
                <a:spcPts val="1200"/>
              </a:spcBef>
              <a:spcAft>
                <a:spcPts val="0"/>
              </a:spcAft>
              <a:buNone/>
              <a:defRPr sz="1800">
                <a:solidFill>
                  <a:schemeClr val="tx1"/>
                </a:solidFill>
                <a:latin typeface="Arial" panose="020B0604020202020204" pitchFamily="34" charset="0"/>
              </a:defRPr>
            </a:lvl4pPr>
            <a:lvl5pPr marL="1784350" indent="0">
              <a:spcBef>
                <a:spcPts val="1200"/>
              </a:spcBef>
              <a:spcAft>
                <a:spcPts val="0"/>
              </a:spcAft>
              <a:buNone/>
              <a:defRPr sz="1800">
                <a:solidFill>
                  <a:schemeClr val="tx1"/>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29579719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4"/>
          <p:cNvSpPr>
            <a:spLocks noGrp="1" noChangeArrowheads="1"/>
          </p:cNvSpPr>
          <p:nvPr>
            <p:ph type="body" idx="1"/>
          </p:nvPr>
        </p:nvSpPr>
        <p:spPr bwMode="auto">
          <a:xfrm>
            <a:off x="504825" y="1447799"/>
            <a:ext cx="8126413" cy="4968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13"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2" name="Title Placeholder 1"/>
          <p:cNvSpPr>
            <a:spLocks noGrp="1"/>
          </p:cNvSpPr>
          <p:nvPr>
            <p:ph type="title"/>
          </p:nvPr>
        </p:nvSpPr>
        <p:spPr>
          <a:xfrm>
            <a:off x="0" y="5125"/>
            <a:ext cx="9144000" cy="1325563"/>
          </a:xfrm>
          <a:prstGeom prst="rect">
            <a:avLst/>
          </a:prstGeom>
          <a:solidFill>
            <a:srgbClr val="717A8B"/>
          </a:solidFill>
        </p:spPr>
        <p:txBody>
          <a:bodyPr vert="horz" lIns="91440" tIns="45720" rIns="91440" bIns="45720" rtlCol="0" anchor="ctr" anchorCtr="1">
            <a:normAutofit/>
          </a:bodyPr>
          <a:lstStyle/>
          <a:p>
            <a:r>
              <a:rPr lang="en-US" dirty="0"/>
              <a:t>Click to edit Master title style</a:t>
            </a:r>
          </a:p>
        </p:txBody>
      </p:sp>
    </p:spTree>
    <p:extLst>
      <p:ext uri="{BB962C8B-B14F-4D97-AF65-F5344CB8AC3E}">
        <p14:creationId xmlns:p14="http://schemas.microsoft.com/office/powerpoint/2010/main" val="2403490431"/>
      </p:ext>
    </p:extLst>
  </p:cSld>
  <p:clrMap bg1="lt1" tx1="dk1" bg2="lt2" tx2="dk2" accent1="accent1" accent2="accent2" accent3="accent3" accent4="accent4" accent5="accent5" accent6="accent6" hlink="hlink" folHlink="folHlink"/>
  <p:sldLayoutIdLst>
    <p:sldLayoutId id="2147483863" r:id="rId1"/>
    <p:sldLayoutId id="2147483836" r:id="rId2"/>
    <p:sldLayoutId id="2147483842" r:id="rId3"/>
    <p:sldLayoutId id="2147483862" r:id="rId4"/>
    <p:sldLayoutId id="2147483861" r:id="rId5"/>
    <p:sldLayoutId id="2147483864" r:id="rId6"/>
    <p:sldLayoutId id="2147483839" r:id="rId7"/>
    <p:sldLayoutId id="2147483841" r:id="rId8"/>
    <p:sldLayoutId id="2147483865" r:id="rId9"/>
    <p:sldLayoutId id="2147483866" r:id="rId10"/>
    <p:sldLayoutId id="2147483843" r:id="rId11"/>
    <p:sldLayoutId id="2147483867" r:id="rId12"/>
  </p:sldLayoutIdLst>
  <p:transition spd="med"/>
  <p:hf hdr="0" dt="0"/>
  <p:txStyles>
    <p:titleStyle>
      <a:lvl1pPr marL="0" indent="-457200" algn="ctr" defTabSz="0" rtl="0" eaLnBrk="0" fontAlgn="base" hangingPunct="0">
        <a:lnSpc>
          <a:spcPct val="100000"/>
        </a:lnSpc>
        <a:spcBef>
          <a:spcPct val="0"/>
        </a:spcBef>
        <a:spcAft>
          <a:spcPct val="0"/>
        </a:spcAft>
        <a:defRPr lang="en-US" sz="3200" b="0" smtClean="0">
          <a:solidFill>
            <a:schemeClr val="bg1"/>
          </a:solidFill>
          <a:effectLst/>
          <a:latin typeface="+mn-lt"/>
          <a:ea typeface="+mj-ea"/>
          <a:cs typeface="+mj-cs"/>
        </a:defRPr>
      </a:lvl1pPr>
      <a:lvl2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2pPr>
      <a:lvl3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3pPr>
      <a:lvl4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4pPr>
      <a:lvl5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5pPr>
      <a:lvl6pPr marL="457200" algn="ctr" rtl="0" fontAlgn="base">
        <a:lnSpc>
          <a:spcPct val="85000"/>
        </a:lnSpc>
        <a:spcBef>
          <a:spcPct val="0"/>
        </a:spcBef>
        <a:spcAft>
          <a:spcPct val="0"/>
        </a:spcAft>
        <a:defRPr sz="3600" b="1">
          <a:solidFill>
            <a:srgbClr val="216471"/>
          </a:solidFill>
          <a:latin typeface="Arial" charset="0"/>
        </a:defRPr>
      </a:lvl6pPr>
      <a:lvl7pPr marL="914400" algn="ctr" rtl="0" fontAlgn="base">
        <a:lnSpc>
          <a:spcPct val="85000"/>
        </a:lnSpc>
        <a:spcBef>
          <a:spcPct val="0"/>
        </a:spcBef>
        <a:spcAft>
          <a:spcPct val="0"/>
        </a:spcAft>
        <a:defRPr sz="3600" b="1">
          <a:solidFill>
            <a:srgbClr val="216471"/>
          </a:solidFill>
          <a:latin typeface="Arial" charset="0"/>
        </a:defRPr>
      </a:lvl7pPr>
      <a:lvl8pPr marL="1371600" algn="ctr" rtl="0" fontAlgn="base">
        <a:lnSpc>
          <a:spcPct val="85000"/>
        </a:lnSpc>
        <a:spcBef>
          <a:spcPct val="0"/>
        </a:spcBef>
        <a:spcAft>
          <a:spcPct val="0"/>
        </a:spcAft>
        <a:defRPr sz="3600" b="1">
          <a:solidFill>
            <a:srgbClr val="216471"/>
          </a:solidFill>
          <a:latin typeface="Arial" charset="0"/>
        </a:defRPr>
      </a:lvl8pPr>
      <a:lvl9pPr marL="1828800" algn="ctr" rtl="0" fontAlgn="base">
        <a:lnSpc>
          <a:spcPct val="85000"/>
        </a:lnSpc>
        <a:spcBef>
          <a:spcPct val="0"/>
        </a:spcBef>
        <a:spcAft>
          <a:spcPct val="0"/>
        </a:spcAft>
        <a:defRPr sz="3600" b="1">
          <a:solidFill>
            <a:srgbClr val="216471"/>
          </a:solidFill>
          <a:latin typeface="Arial" charset="0"/>
        </a:defRPr>
      </a:lvl9pPr>
    </p:titleStyle>
    <p:bodyStyle>
      <a:lvl1pPr marL="288925" indent="-288925" algn="l" rtl="0" eaLnBrk="0" fontAlgn="base" hangingPunct="0">
        <a:spcBef>
          <a:spcPct val="20000"/>
        </a:spcBef>
        <a:spcAft>
          <a:spcPct val="0"/>
        </a:spcAft>
        <a:buClrTx/>
        <a:buSzPct val="100000"/>
        <a:buFont typeface="Arial" charset="0"/>
        <a:buChar char="♦"/>
        <a:defRPr lang="en-US" sz="2400" dirty="0">
          <a:solidFill>
            <a:schemeClr val="tx1"/>
          </a:solidFill>
          <a:effectLst/>
          <a:latin typeface="+mn-lt"/>
          <a:ea typeface="+mn-ea"/>
          <a:cs typeface="+mn-cs"/>
        </a:defRPr>
      </a:lvl1pPr>
      <a:lvl2pPr marL="685800" indent="-282575" algn="l" rtl="0" eaLnBrk="0" fontAlgn="base" hangingPunct="0">
        <a:spcBef>
          <a:spcPct val="20000"/>
        </a:spcBef>
        <a:spcAft>
          <a:spcPct val="0"/>
        </a:spcAft>
        <a:buClrTx/>
        <a:buSzPct val="80000"/>
        <a:buFont typeface="Arial" charset="0"/>
        <a:buChar char="●"/>
        <a:defRPr lang="en-US" sz="2000" dirty="0">
          <a:solidFill>
            <a:schemeClr val="tx1"/>
          </a:solidFill>
          <a:effectLst/>
          <a:latin typeface="+mn-lt"/>
        </a:defRPr>
      </a:lvl2pPr>
      <a:lvl3pPr marL="1143000" indent="-282575" algn="l" rtl="0" eaLnBrk="0" fontAlgn="base" hangingPunct="0">
        <a:spcBef>
          <a:spcPct val="20000"/>
        </a:spcBef>
        <a:spcAft>
          <a:spcPct val="0"/>
        </a:spcAft>
        <a:buClrTx/>
        <a:buSzPct val="65000"/>
        <a:buFont typeface="Wingdings 3" pitchFamily="18" charset="2"/>
        <a:buChar char="u"/>
        <a:defRPr lang="en-US" sz="1800" dirty="0">
          <a:solidFill>
            <a:schemeClr val="tx1"/>
          </a:solidFill>
          <a:effectLst/>
          <a:latin typeface="+mn-lt"/>
        </a:defRPr>
      </a:lvl3pPr>
      <a:lvl4pPr marL="1600200" indent="-282575" algn="l" rtl="0" eaLnBrk="0" fontAlgn="base" hangingPunct="0">
        <a:spcBef>
          <a:spcPct val="20000"/>
        </a:spcBef>
        <a:spcAft>
          <a:spcPct val="0"/>
        </a:spcAft>
        <a:buClr>
          <a:srgbClr val="CC6600"/>
        </a:buClr>
        <a:buSzPct val="65000"/>
        <a:buFont typeface="Wingdings 3" pitchFamily="18" charset="2"/>
        <a:buChar char="u"/>
        <a:defRPr lang="en-US" sz="1800" dirty="0">
          <a:solidFill>
            <a:schemeClr val="tx1"/>
          </a:solidFill>
          <a:effectLst/>
          <a:latin typeface="+mn-lt"/>
        </a:defRPr>
      </a:lvl4pPr>
      <a:lvl5pPr marL="2068513" indent="-284163" algn="l" rtl="0" eaLnBrk="0" fontAlgn="base" hangingPunct="0">
        <a:spcBef>
          <a:spcPct val="20000"/>
        </a:spcBef>
        <a:spcAft>
          <a:spcPct val="0"/>
        </a:spcAft>
        <a:buClr>
          <a:srgbClr val="CC6600"/>
        </a:buClr>
        <a:buSzPct val="65000"/>
        <a:buFont typeface="Wingdings 3" pitchFamily="18" charset="2"/>
        <a:buChar char="u"/>
        <a:defRPr lang="en-US" sz="1600" dirty="0">
          <a:solidFill>
            <a:schemeClr val="tx1"/>
          </a:solidFill>
          <a:effectLst/>
          <a:latin typeface="+mn-lt"/>
        </a:defRPr>
      </a:lvl5pPr>
      <a:lvl6pPr marL="2692400" indent="-290513" algn="l" rtl="0" fontAlgn="base">
        <a:spcBef>
          <a:spcPct val="20000"/>
        </a:spcBef>
        <a:spcAft>
          <a:spcPct val="0"/>
        </a:spcAft>
        <a:buClr>
          <a:srgbClr val="CC6C18"/>
        </a:buClr>
        <a:buFont typeface="Arial" charset="0"/>
        <a:buChar char="»"/>
        <a:defRPr sz="2000">
          <a:solidFill>
            <a:srgbClr val="216471"/>
          </a:solidFill>
          <a:latin typeface="+mn-lt"/>
        </a:defRPr>
      </a:lvl6pPr>
      <a:lvl7pPr marL="3149600" indent="-290513" algn="l" rtl="0" fontAlgn="base">
        <a:spcBef>
          <a:spcPct val="20000"/>
        </a:spcBef>
        <a:spcAft>
          <a:spcPct val="0"/>
        </a:spcAft>
        <a:buClr>
          <a:srgbClr val="CC6C18"/>
        </a:buClr>
        <a:buFont typeface="Arial" charset="0"/>
        <a:buChar char="»"/>
        <a:defRPr sz="2000">
          <a:solidFill>
            <a:srgbClr val="216471"/>
          </a:solidFill>
          <a:latin typeface="+mn-lt"/>
        </a:defRPr>
      </a:lvl7pPr>
      <a:lvl8pPr marL="3606800" indent="-290513" algn="l" rtl="0" fontAlgn="base">
        <a:spcBef>
          <a:spcPct val="20000"/>
        </a:spcBef>
        <a:spcAft>
          <a:spcPct val="0"/>
        </a:spcAft>
        <a:buClr>
          <a:srgbClr val="CC6C18"/>
        </a:buClr>
        <a:buFont typeface="Arial" charset="0"/>
        <a:buChar char="»"/>
        <a:defRPr sz="2000">
          <a:solidFill>
            <a:srgbClr val="216471"/>
          </a:solidFill>
          <a:latin typeface="+mn-lt"/>
        </a:defRPr>
      </a:lvl8pPr>
      <a:lvl9pPr marL="4064000" indent="-290513" algn="l" rtl="0" fontAlgn="base">
        <a:spcBef>
          <a:spcPct val="20000"/>
        </a:spcBef>
        <a:spcAft>
          <a:spcPct val="0"/>
        </a:spcAft>
        <a:buClr>
          <a:srgbClr val="CC6C18"/>
        </a:buClr>
        <a:buFont typeface="Arial" charset="0"/>
        <a:buChar char="»"/>
        <a:defRPr sz="2000">
          <a:solidFill>
            <a:srgbClr val="21647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slide" Target="slide65.xml"/></Relationships>
</file>

<file path=ppt/slides/_rels/slide11.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slide" Target="slide6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slide" Target="slide6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slide" Target="slide6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slide" Target="slide7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slide" Target="slide7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slide" Target="slide7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slide" Target="slide6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slide" Target="slide7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slide" Target="slide7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slide" Target="slide7.xml"/></Relationships>
</file>

<file path=ppt/slides/_rels/slide6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64.xml"/><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lIns="274320" rIns="274320"/>
          <a:lstStyle/>
          <a:p>
            <a:pPr marL="0" indent="0"/>
            <a:r>
              <a:rPr lang="en-US" sz="4000" b="1" dirty="0">
                <a:cs typeface="Tahoma" pitchFamily="34" charset="0"/>
              </a:rPr>
              <a:t>CHAPTER 3 </a:t>
            </a:r>
            <a:r>
              <a:rPr lang="en-US" sz="3200" dirty="0">
                <a:cs typeface="Tahoma" pitchFamily="34" charset="0"/>
              </a:rPr>
              <a:t>Evaluating a Company’s External Environment</a:t>
            </a:r>
            <a:endParaRPr lang="en-US" dirty="0"/>
          </a:p>
        </p:txBody>
      </p:sp>
    </p:spTree>
    <p:extLst>
      <p:ext uri="{BB962C8B-B14F-4D97-AF65-F5344CB8AC3E}">
        <p14:creationId xmlns:p14="http://schemas.microsoft.com/office/powerpoint/2010/main" val="242650942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a:t>FIGURE 3.3 	The Five-Forces Model of Competition: A Key Analytical Tool</a:t>
            </a:r>
          </a:p>
        </p:txBody>
      </p:sp>
      <p:pic>
        <p:nvPicPr>
          <p:cNvPr id="2" name="Picture 1" descr="A graphic of the five-forces model of competition.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057" y="1211548"/>
            <a:ext cx="5725886" cy="5044504"/>
          </a:xfrm>
          <a:prstGeom prst="rect">
            <a:avLst/>
          </a:prstGeom>
        </p:spPr>
      </p:pic>
      <p:sp>
        <p:nvSpPr>
          <p:cNvPr id="7" name="Text Placeholder 6"/>
          <p:cNvSpPr>
            <a:spLocks noGrp="1"/>
          </p:cNvSpPr>
          <p:nvPr>
            <p:ph type="body" sz="quarter" idx="4294967295"/>
          </p:nvPr>
        </p:nvSpPr>
        <p:spPr>
          <a:xfrm>
            <a:off x="2812569" y="6484413"/>
            <a:ext cx="3657600" cy="152400"/>
          </a:xfrm>
          <a:noFill/>
          <a:ln w="9525">
            <a:noFill/>
            <a:miter lim="800000"/>
            <a:headEnd/>
            <a:tailEnd/>
          </a:ln>
        </p:spPr>
        <p:txBody>
          <a:bodyPr vert="horz" wrap="none" lIns="0" tIns="0" rIns="45720" bIns="0" numCol="1" anchor="ctr" anchorCtr="0" compatLnSpc="1">
            <a:prstTxWarp prst="textNoShape">
              <a:avLst/>
            </a:prstTxWarp>
          </a:bodyPr>
          <a:lstStyle/>
          <a:p>
            <a:pPr marL="0" indent="0" algn="ctr">
              <a:buNone/>
            </a:pPr>
            <a:r>
              <a:rPr lang="en-US" sz="800" dirty="0">
                <a:hlinkClick r:id="rId4" action="ppaction://hlinksldjump"/>
              </a:rPr>
              <a:t>Jump to Appendix 3 long image description</a:t>
            </a:r>
          </a:p>
        </p:txBody>
      </p:sp>
    </p:spTree>
    <p:extLst>
      <p:ext uri="{BB962C8B-B14F-4D97-AF65-F5344CB8AC3E}">
        <p14:creationId xmlns:p14="http://schemas.microsoft.com/office/powerpoint/2010/main" val="7485254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Autofit/>
          </a:bodyPr>
          <a:lstStyle/>
          <a:p>
            <a:pPr>
              <a:defRPr/>
            </a:pPr>
            <a:r>
              <a:rPr sz="2800" dirty="0"/>
              <a:t>USING THE FIVE-FORCES MODEL OF COMPETITION</a:t>
            </a:r>
          </a:p>
        </p:txBody>
      </p:sp>
      <p:grpSp>
        <p:nvGrpSpPr>
          <p:cNvPr id="13" name="Content Placeholder 12" descr="A graphic lists the three steps of the five-forces model of competition."/>
          <p:cNvGrpSpPr>
            <a:grpSpLocks noGrp="1"/>
          </p:cNvGrpSpPr>
          <p:nvPr/>
        </p:nvGrpSpPr>
        <p:grpSpPr>
          <a:xfrm>
            <a:off x="571500" y="1349829"/>
            <a:ext cx="7975600" cy="4532086"/>
            <a:chOff x="993775" y="1679575"/>
            <a:chExt cx="6986588" cy="3851275"/>
          </a:xfrm>
        </p:grpSpPr>
        <p:sp>
          <p:nvSpPr>
            <p:cNvPr id="14" name="Rectangle 10" descr="&#10;"/>
            <p:cNvSpPr>
              <a:spLocks noChangeArrowheads="1"/>
            </p:cNvSpPr>
            <p:nvPr/>
          </p:nvSpPr>
          <p:spPr bwMode="blackWhite">
            <a:xfrm>
              <a:off x="993775" y="1679575"/>
              <a:ext cx="1254125" cy="1095375"/>
            </a:xfrm>
            <a:prstGeom prst="rect">
              <a:avLst/>
            </a:prstGeom>
            <a:solidFill>
              <a:srgbClr val="CD8D73"/>
            </a:solidFill>
            <a:ln w="9525">
              <a:miter lim="800000"/>
              <a:headEnd/>
              <a:tailEnd/>
            </a:ln>
            <a:scene3d>
              <a:camera prst="legacyObliqueBottomRight"/>
              <a:lightRig rig="legacyFlat3" dir="b"/>
            </a:scene3d>
            <a:sp3d extrusionH="125400" prstMaterial="legacyMatte">
              <a:bevelT w="13500" h="13500" prst="angle"/>
              <a:bevelB w="13500" h="13500" prst="angle"/>
              <a:extrusionClr>
                <a:schemeClr val="bg1">
                  <a:lumMod val="95000"/>
                </a:schemeClr>
              </a:extrusionClr>
            </a:sp3d>
          </p:spPr>
          <p:txBody>
            <a:bodyPr lIns="90488" tIns="44450" rIns="90488" bIns="44450" anchor="ctr">
              <a:flatTx/>
            </a:bodyPr>
            <a:lstStyle/>
            <a:p>
              <a:pPr algn="ctr" eaLnBrk="0" hangingPunct="0">
                <a:defRPr/>
              </a:pPr>
              <a:r>
                <a:rPr lang="en-US" b="1" dirty="0">
                  <a:solidFill>
                    <a:srgbClr val="FFFFFF"/>
                  </a:solidFill>
                </a:rPr>
                <a:t>Step 1</a:t>
              </a:r>
            </a:p>
          </p:txBody>
        </p:sp>
        <p:sp>
          <p:nvSpPr>
            <p:cNvPr id="15" name="Rectangle 11"/>
            <p:cNvSpPr>
              <a:spLocks noChangeArrowheads="1"/>
            </p:cNvSpPr>
            <p:nvPr/>
          </p:nvSpPr>
          <p:spPr bwMode="blackWhite">
            <a:xfrm>
              <a:off x="2247900" y="1679575"/>
              <a:ext cx="5716588" cy="1095375"/>
            </a:xfrm>
            <a:prstGeom prst="rect">
              <a:avLst/>
            </a:prstGeom>
            <a:solidFill>
              <a:srgbClr val="FDFAF5"/>
            </a:solidFill>
            <a:ln w="9525">
              <a:miter lim="800000"/>
              <a:headEnd/>
              <a:tailEnd/>
            </a:ln>
            <a:scene3d>
              <a:camera prst="legacyObliqueBottomRight"/>
              <a:lightRig rig="legacyFlat3" dir="b"/>
            </a:scene3d>
            <a:sp3d extrusionH="125400" prstMaterial="legacyMatte">
              <a:bevelT w="13500" h="13500" prst="angle"/>
              <a:bevelB w="13500" h="13500" prst="angle"/>
              <a:extrusionClr>
                <a:srgbClr val="F8F8F8"/>
              </a:extrusionClr>
            </a:sp3d>
          </p:spPr>
          <p:txBody>
            <a:bodyPr lIns="182880" tIns="44450" rIns="90488" bIns="44450" anchor="ctr">
              <a:flatTx/>
            </a:bodyPr>
            <a:lstStyle/>
            <a:p>
              <a:pPr eaLnBrk="0" hangingPunct="0">
                <a:defRPr/>
              </a:pPr>
              <a:r>
                <a:rPr lang="en-US" dirty="0"/>
                <a:t>For each of the five forces, identify the different parties involved, along with the specific factors that bring about competitive pressures.</a:t>
              </a:r>
            </a:p>
          </p:txBody>
        </p:sp>
        <p:sp>
          <p:nvSpPr>
            <p:cNvPr id="16" name="Rectangle 12"/>
            <p:cNvSpPr>
              <a:spLocks noChangeArrowheads="1"/>
            </p:cNvSpPr>
            <p:nvPr/>
          </p:nvSpPr>
          <p:spPr bwMode="blackWhite">
            <a:xfrm>
              <a:off x="1009650" y="3048000"/>
              <a:ext cx="1254125" cy="1095375"/>
            </a:xfrm>
            <a:prstGeom prst="rect">
              <a:avLst/>
            </a:prstGeom>
            <a:solidFill>
              <a:srgbClr val="CD8D73"/>
            </a:solidFill>
            <a:ln w="9525">
              <a:miter lim="800000"/>
              <a:headEnd/>
              <a:tailEnd/>
            </a:ln>
            <a:scene3d>
              <a:camera prst="legacyObliqueBottomRight"/>
              <a:lightRig rig="legacyFlat3" dir="b"/>
            </a:scene3d>
            <a:sp3d extrusionH="125400" prstMaterial="legacyMatte">
              <a:bevelT w="13500" h="13500" prst="angle"/>
              <a:bevelB w="13500" h="13500" prst="angle"/>
              <a:extrusionClr>
                <a:schemeClr val="bg1">
                  <a:lumMod val="95000"/>
                </a:schemeClr>
              </a:extrusionClr>
            </a:sp3d>
          </p:spPr>
          <p:txBody>
            <a:bodyPr lIns="90488" tIns="44450" rIns="90488" bIns="44450" anchor="ctr">
              <a:flatTx/>
            </a:bodyPr>
            <a:lstStyle/>
            <a:p>
              <a:pPr algn="ctr" eaLnBrk="0" hangingPunct="0">
                <a:defRPr/>
              </a:pPr>
              <a:r>
                <a:rPr lang="en-US" b="1" dirty="0">
                  <a:solidFill>
                    <a:srgbClr val="FFFFFF"/>
                  </a:solidFill>
                </a:rPr>
                <a:t>Step 2</a:t>
              </a:r>
            </a:p>
          </p:txBody>
        </p:sp>
        <p:sp>
          <p:nvSpPr>
            <p:cNvPr id="17" name="Rectangle 13"/>
            <p:cNvSpPr>
              <a:spLocks noChangeArrowheads="1"/>
            </p:cNvSpPr>
            <p:nvPr/>
          </p:nvSpPr>
          <p:spPr bwMode="blackWhite">
            <a:xfrm>
              <a:off x="2263775" y="3048000"/>
              <a:ext cx="5716588" cy="1095375"/>
            </a:xfrm>
            <a:prstGeom prst="rect">
              <a:avLst/>
            </a:prstGeom>
            <a:solidFill>
              <a:srgbClr val="FDFAF5"/>
            </a:solidFill>
            <a:ln w="9525">
              <a:miter lim="800000"/>
              <a:headEnd/>
              <a:tailEnd/>
            </a:ln>
            <a:scene3d>
              <a:camera prst="legacyObliqueBottomRight"/>
              <a:lightRig rig="legacyFlat3" dir="b"/>
            </a:scene3d>
            <a:sp3d extrusionH="125400" prstMaterial="legacyMatte">
              <a:bevelT w="13500" h="13500" prst="angle"/>
              <a:bevelB w="13500" h="13500" prst="angle"/>
              <a:extrusionClr>
                <a:srgbClr val="F8F8F8"/>
              </a:extrusionClr>
            </a:sp3d>
          </p:spPr>
          <p:txBody>
            <a:bodyPr lIns="182880" tIns="44450" rIns="90488" bIns="44450" anchor="ctr">
              <a:flatTx/>
            </a:bodyPr>
            <a:lstStyle/>
            <a:p>
              <a:pPr eaLnBrk="0" hangingPunct="0">
                <a:defRPr/>
              </a:pPr>
              <a:r>
                <a:rPr lang="en-US" dirty="0"/>
                <a:t>Evaluate how strong the pressures stemming from each of the five forces are (strong, moderate, or weak).</a:t>
              </a:r>
            </a:p>
          </p:txBody>
        </p:sp>
        <p:sp>
          <p:nvSpPr>
            <p:cNvPr id="18" name="Rectangle 14" descr="&#10;"/>
            <p:cNvSpPr>
              <a:spLocks noChangeArrowheads="1"/>
            </p:cNvSpPr>
            <p:nvPr/>
          </p:nvSpPr>
          <p:spPr bwMode="blackWhite">
            <a:xfrm>
              <a:off x="1008063" y="4435475"/>
              <a:ext cx="1254125" cy="1095375"/>
            </a:xfrm>
            <a:prstGeom prst="rect">
              <a:avLst/>
            </a:prstGeom>
            <a:solidFill>
              <a:srgbClr val="CD8D73"/>
            </a:solidFill>
            <a:ln w="9525">
              <a:miter lim="800000"/>
              <a:headEnd/>
              <a:tailEnd/>
            </a:ln>
            <a:scene3d>
              <a:camera prst="legacyObliqueBottomRight"/>
              <a:lightRig rig="legacyFlat3" dir="b"/>
            </a:scene3d>
            <a:sp3d extrusionH="125400" prstMaterial="legacyMatte">
              <a:bevelT w="13500" h="13500" prst="angle"/>
              <a:bevelB w="13500" h="13500" prst="angle"/>
              <a:extrusionClr>
                <a:schemeClr val="bg1">
                  <a:lumMod val="95000"/>
                </a:schemeClr>
              </a:extrusionClr>
            </a:sp3d>
          </p:spPr>
          <p:txBody>
            <a:bodyPr lIns="90488" tIns="44450" rIns="90488" bIns="44450" anchor="ctr">
              <a:flatTx/>
            </a:bodyPr>
            <a:lstStyle/>
            <a:p>
              <a:pPr algn="ctr" eaLnBrk="0" hangingPunct="0">
                <a:defRPr/>
              </a:pPr>
              <a:r>
                <a:rPr lang="en-US" b="1" dirty="0">
                  <a:solidFill>
                    <a:srgbClr val="FFFFFF"/>
                  </a:solidFill>
                </a:rPr>
                <a:t>Step 3</a:t>
              </a:r>
            </a:p>
          </p:txBody>
        </p:sp>
        <p:sp>
          <p:nvSpPr>
            <p:cNvPr id="19" name="Rectangle 15"/>
            <p:cNvSpPr>
              <a:spLocks noChangeArrowheads="1"/>
            </p:cNvSpPr>
            <p:nvPr/>
          </p:nvSpPr>
          <p:spPr bwMode="blackWhite">
            <a:xfrm>
              <a:off x="2262188" y="4435475"/>
              <a:ext cx="5716587" cy="1095375"/>
            </a:xfrm>
            <a:prstGeom prst="rect">
              <a:avLst/>
            </a:prstGeom>
            <a:solidFill>
              <a:srgbClr val="FDFAF5"/>
            </a:solidFill>
            <a:ln w="9525">
              <a:miter lim="800000"/>
              <a:headEnd/>
              <a:tailEnd/>
            </a:ln>
            <a:scene3d>
              <a:camera prst="legacyObliqueBottomRight"/>
              <a:lightRig rig="legacyFlat3" dir="b"/>
            </a:scene3d>
            <a:sp3d extrusionH="125400" prstMaterial="legacyMatte">
              <a:bevelT w="13500" h="13500" prst="angle"/>
              <a:bevelB w="13500" h="13500" prst="angle"/>
              <a:extrusionClr>
                <a:srgbClr val="F8F8F8"/>
              </a:extrusionClr>
            </a:sp3d>
          </p:spPr>
          <p:txBody>
            <a:bodyPr lIns="182880" tIns="44450" rIns="90488" bIns="44450" anchor="ctr">
              <a:flatTx/>
            </a:bodyPr>
            <a:lstStyle/>
            <a:p>
              <a:pPr eaLnBrk="0" hangingPunct="0">
                <a:defRPr/>
              </a:pPr>
              <a:r>
                <a:rPr lang="en-US" dirty="0"/>
                <a:t>Determine whether the five forces, overall, are supportive of high industry profitability.</a:t>
              </a:r>
            </a:p>
          </p:txBody>
        </p:sp>
      </p:grpSp>
      <p:sp>
        <p:nvSpPr>
          <p:cNvPr id="7" name="Text Placeholder 6"/>
          <p:cNvSpPr>
            <a:spLocks noGrp="1"/>
          </p:cNvSpPr>
          <p:nvPr>
            <p:ph type="body" sz="quarter" idx="4294967295"/>
          </p:nvPr>
        </p:nvSpPr>
        <p:spPr>
          <a:xfrm>
            <a:off x="2256971" y="6451600"/>
            <a:ext cx="4630058" cy="201550"/>
          </a:xfrm>
          <a:noFill/>
          <a:ln w="9525">
            <a:noFill/>
            <a:miter lim="800000"/>
            <a:headEnd/>
            <a:tailEnd/>
          </a:ln>
        </p:spPr>
        <p:txBody>
          <a:bodyPr vert="horz" wrap="none" lIns="0" tIns="0" rIns="45720" bIns="0" numCol="1" anchor="ctr" anchorCtr="0" compatLnSpc="1">
            <a:prstTxWarp prst="textNoShape">
              <a:avLst/>
            </a:prstTxWarp>
          </a:bodyPr>
          <a:lstStyle/>
          <a:p>
            <a:pPr marL="0" indent="0" algn="ctr">
              <a:buNone/>
            </a:pPr>
            <a:r>
              <a:rPr lang="en-US" sz="800" dirty="0">
                <a:solidFill>
                  <a:srgbClr val="6A6A6A"/>
                </a:solidFill>
                <a:hlinkClick r:id="rId3" action="ppaction://hlinksldjump"/>
              </a:rPr>
              <a:t>Jump to Appendix 4 long image description</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a:t>COMPETITIVE PRESSURES THAT INCREASE RIVALRY AMONG COMPETING SELLERS</a:t>
            </a:r>
          </a:p>
        </p:txBody>
      </p:sp>
      <p:sp>
        <p:nvSpPr>
          <p:cNvPr id="56323" name="Rectangle 3"/>
          <p:cNvSpPr>
            <a:spLocks noGrp="1" noChangeArrowheads="1"/>
          </p:cNvSpPr>
          <p:nvPr>
            <p:ph idx="1"/>
          </p:nvPr>
        </p:nvSpPr>
        <p:spPr/>
        <p:txBody>
          <a:bodyPr/>
          <a:lstStyle/>
          <a:p>
            <a:r>
              <a:rPr lang="en-US" sz="2400" dirty="0"/>
              <a:t>Buyer demand is growing slowly or declining.</a:t>
            </a:r>
          </a:p>
          <a:p>
            <a:r>
              <a:rPr lang="en-US" sz="2400" dirty="0"/>
              <a:t>It is becoming less costly for buyers to switch brands.</a:t>
            </a:r>
          </a:p>
          <a:p>
            <a:r>
              <a:rPr lang="en-US" sz="2400" dirty="0"/>
              <a:t>Industry products are becoming less differentiated.</a:t>
            </a:r>
          </a:p>
          <a:p>
            <a:r>
              <a:rPr lang="en-US" sz="2400" dirty="0"/>
              <a:t>There is unused production capacity, or products have high fixed costs or high storage costs.</a:t>
            </a:r>
          </a:p>
          <a:p>
            <a:r>
              <a:rPr lang="en-US" sz="2400" dirty="0"/>
              <a:t>The number of competitors is increasing or they are becoming more equal in size and competitive strength.</a:t>
            </a:r>
          </a:p>
          <a:p>
            <a:r>
              <a:rPr lang="en-US" sz="2400" dirty="0"/>
              <a:t>The diversity of competitors is increasing.</a:t>
            </a:r>
          </a:p>
          <a:p>
            <a:r>
              <a:rPr lang="en-US" sz="2400" dirty="0"/>
              <a:t>High exit barriers keep firms from exiting the industry.</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2419"/>
          </a:xfrm>
        </p:spPr>
        <p:txBody>
          <a:bodyPr/>
          <a:lstStyle/>
          <a:p>
            <a:pPr marL="0"/>
            <a:r>
              <a:rPr lang="en-US" sz="2800" dirty="0"/>
              <a:t>FIGURE 3.4 </a:t>
            </a:r>
            <a:r>
              <a:rPr lang="en-US" sz="2800" b="1" dirty="0"/>
              <a:t>	</a:t>
            </a:r>
            <a:r>
              <a:rPr lang="en-US" sz="2800" dirty="0"/>
              <a:t>Factors Affecting the Strength of Rivalry</a:t>
            </a:r>
          </a:p>
        </p:txBody>
      </p:sp>
      <p:pic>
        <p:nvPicPr>
          <p:cNvPr id="4" name="Content Placeholder 3" descr="Graphic showing Rivalry among Competing Sellers, listing when rivalry increases and becomes a stronger force, and when it decreases."/>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882650" y="946763"/>
            <a:ext cx="7378700" cy="5562600"/>
          </a:xfrm>
        </p:spPr>
      </p:pic>
      <p:sp>
        <p:nvSpPr>
          <p:cNvPr id="8" name="Text Placeholder 7"/>
          <p:cNvSpPr>
            <a:spLocks noGrp="1"/>
          </p:cNvSpPr>
          <p:nvPr>
            <p:ph type="body" sz="quarter" idx="4294967295"/>
          </p:nvPr>
        </p:nvSpPr>
        <p:spPr>
          <a:xfrm>
            <a:off x="2642301" y="6509363"/>
            <a:ext cx="4121150" cy="227013"/>
          </a:xfrm>
          <a:noFill/>
          <a:ln w="9525">
            <a:noFill/>
            <a:miter lim="800000"/>
            <a:headEnd/>
            <a:tailEnd/>
          </a:ln>
        </p:spPr>
        <p:txBody>
          <a:bodyPr vert="horz" wrap="none" lIns="0" tIns="0" rIns="45720" bIns="0" numCol="1" anchor="ctr" anchorCtr="0" compatLnSpc="1">
            <a:prstTxWarp prst="textNoShape">
              <a:avLst/>
            </a:prstTxWarp>
          </a:bodyPr>
          <a:lstStyle/>
          <a:p>
            <a:pPr marL="0" indent="0" algn="ctr">
              <a:buNone/>
            </a:pPr>
            <a:r>
              <a:rPr lang="en-US" sz="800" dirty="0">
                <a:solidFill>
                  <a:srgbClr val="6A6A6A"/>
                </a:solidFill>
                <a:hlinkClick r:id="rId4" action="ppaction://hlinksldjump"/>
              </a:rPr>
              <a:t>Jump to Appendix 5 long image description</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a:t>COMPETITIVE PRESSURES ASSOCIATED WITH THE THREAT OF NEW ENTRANTS</a:t>
            </a:r>
          </a:p>
        </p:txBody>
      </p:sp>
      <p:sp>
        <p:nvSpPr>
          <p:cNvPr id="60419" name="Rectangle 3"/>
          <p:cNvSpPr>
            <a:spLocks noGrp="1" noChangeArrowheads="1"/>
          </p:cNvSpPr>
          <p:nvPr>
            <p:ph idx="1"/>
          </p:nvPr>
        </p:nvSpPr>
        <p:spPr/>
        <p:txBody>
          <a:bodyPr/>
          <a:lstStyle/>
          <a:p>
            <a:r>
              <a:rPr lang="en-US" dirty="0"/>
              <a:t>Entry threat considerations</a:t>
            </a:r>
          </a:p>
          <a:p>
            <a:pPr lvl="1"/>
            <a:r>
              <a:rPr lang="en-US" dirty="0"/>
              <a:t>Expected defensive reactions of incumbent firms</a:t>
            </a:r>
          </a:p>
          <a:p>
            <a:pPr lvl="1"/>
            <a:r>
              <a:rPr lang="en-US" dirty="0"/>
              <a:t>Strength of barriers to entry</a:t>
            </a:r>
          </a:p>
          <a:p>
            <a:pPr lvl="1"/>
            <a:r>
              <a:rPr lang="en-US" dirty="0"/>
              <a:t>Attractiveness of a particular market’s growth </a:t>
            </a:r>
            <a:br>
              <a:rPr lang="en-US" dirty="0"/>
            </a:br>
            <a:r>
              <a:rPr lang="en-US" dirty="0"/>
              <a:t>in demand and profit potential</a:t>
            </a:r>
          </a:p>
          <a:p>
            <a:pPr lvl="1"/>
            <a:r>
              <a:rPr lang="en-US" dirty="0"/>
              <a:t>Capabilities and resources of potential entrants</a:t>
            </a:r>
          </a:p>
          <a:p>
            <a:pPr lvl="1"/>
            <a:r>
              <a:rPr lang="en-US" dirty="0"/>
              <a:t>Entry of existing competitors into market segments </a:t>
            </a:r>
            <a:br>
              <a:rPr lang="en-US" dirty="0"/>
            </a:br>
            <a:r>
              <a:rPr lang="en-US" dirty="0"/>
              <a:t>in which they have no current presence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lIns="457200" rIns="640080"/>
          <a:lstStyle/>
          <a:p>
            <a:r>
              <a:rPr lang="en-US" dirty="0"/>
              <a:t>MARKET ENTRY BARRIERS FACING NEW ENTRANTS</a:t>
            </a:r>
          </a:p>
        </p:txBody>
      </p:sp>
      <p:sp>
        <p:nvSpPr>
          <p:cNvPr id="62467" name="Rectangle 3"/>
          <p:cNvSpPr>
            <a:spLocks noGrp="1" noChangeArrowheads="1"/>
          </p:cNvSpPr>
          <p:nvPr>
            <p:ph idx="1"/>
          </p:nvPr>
        </p:nvSpPr>
        <p:spPr>
          <a:xfrm>
            <a:off x="504825" y="1280404"/>
            <a:ext cx="8126413" cy="4983874"/>
          </a:xfrm>
        </p:spPr>
        <p:txBody>
          <a:bodyPr/>
          <a:lstStyle/>
          <a:p>
            <a:r>
              <a:rPr lang="en-US" dirty="0"/>
              <a:t>Incumbent cost advantages related to learning and experience, proprietary patents and technology, favorable locations, and lower fixed costs</a:t>
            </a:r>
          </a:p>
          <a:p>
            <a:r>
              <a:rPr lang="en-US" dirty="0"/>
              <a:t>Strong brand preferences and customer loyalty</a:t>
            </a:r>
          </a:p>
          <a:p>
            <a:r>
              <a:rPr lang="en-US" dirty="0"/>
              <a:t>Strong “network effects” in customer demand</a:t>
            </a:r>
          </a:p>
          <a:p>
            <a:r>
              <a:rPr lang="en-US" dirty="0"/>
              <a:t>High capital requirements</a:t>
            </a:r>
          </a:p>
          <a:p>
            <a:r>
              <a:rPr lang="en-US" dirty="0"/>
              <a:t>Building a network of distributors or dealers and securing adequate space on retailers’ shelves</a:t>
            </a:r>
          </a:p>
          <a:p>
            <a:r>
              <a:rPr lang="en-US" dirty="0"/>
              <a:t>Restrictive regulatory and trade policies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600" dirty="0"/>
              <a:t>STRATEGIC MANAGEMENT PRINCIPLE </a:t>
            </a:r>
            <a:r>
              <a:rPr lang="en-US" sz="2200" dirty="0"/>
              <a:t>(1 of 8)</a:t>
            </a:r>
          </a:p>
        </p:txBody>
      </p:sp>
      <p:sp>
        <p:nvSpPr>
          <p:cNvPr id="2" name="Text Placeholder 1"/>
          <p:cNvSpPr>
            <a:spLocks noGrp="1"/>
          </p:cNvSpPr>
          <p:nvPr>
            <p:ph idx="1"/>
          </p:nvPr>
        </p:nvSpPr>
        <p:spPr/>
        <p:txBody>
          <a:bodyPr/>
          <a:lstStyle/>
          <a:p>
            <a:pPr marL="0" indent="0">
              <a:buNone/>
            </a:pPr>
            <a:r>
              <a:rPr lang="en-US" dirty="0"/>
              <a:t>Whether an industry’s entry barriers ought to be considered high or low depends on the resources and capabilities possessed by the pool of potential entrants.</a:t>
            </a:r>
          </a:p>
          <a:p>
            <a:pPr marL="0" indent="0">
              <a:buNone/>
            </a:pPr>
            <a:r>
              <a:rPr lang="en-US" dirty="0"/>
              <a:t>High entry barriers and weak entry threats today do not always translate into high entry barriers and weak entry threats tomorrow.</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52832"/>
          </a:xfrm>
        </p:spPr>
        <p:txBody>
          <a:bodyPr>
            <a:normAutofit/>
          </a:bodyPr>
          <a:lstStyle/>
          <a:p>
            <a:r>
              <a:rPr lang="en-US" sz="2800" dirty="0"/>
              <a:t>FIGURE 3.5 		Factors Affecting the Threat of Entry</a:t>
            </a:r>
          </a:p>
        </p:txBody>
      </p:sp>
      <p:pic>
        <p:nvPicPr>
          <p:cNvPr id="3" name="Picture 2" descr="Graphic listing Competitive Pressures from Potential Entran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1565" y="905232"/>
            <a:ext cx="6540870" cy="5677474"/>
          </a:xfrm>
          <a:prstGeom prst="rect">
            <a:avLst/>
          </a:prstGeom>
        </p:spPr>
      </p:pic>
      <p:sp>
        <p:nvSpPr>
          <p:cNvPr id="8" name="Text Placeholder 7"/>
          <p:cNvSpPr>
            <a:spLocks noGrp="1"/>
          </p:cNvSpPr>
          <p:nvPr>
            <p:ph type="body" sz="quarter" idx="4294967295"/>
          </p:nvPr>
        </p:nvSpPr>
        <p:spPr>
          <a:xfrm>
            <a:off x="2613540" y="6582706"/>
            <a:ext cx="4398962" cy="152400"/>
          </a:xfrm>
          <a:noFill/>
          <a:ln w="9525">
            <a:noFill/>
            <a:miter lim="800000"/>
            <a:headEnd/>
            <a:tailEnd/>
          </a:ln>
        </p:spPr>
        <p:txBody>
          <a:bodyPr vert="horz" wrap="none" lIns="0" tIns="0" rIns="45720" bIns="0" numCol="1" anchor="ctr" anchorCtr="0" compatLnSpc="1">
            <a:prstTxWarp prst="textNoShape">
              <a:avLst/>
            </a:prstTxWarp>
          </a:bodyPr>
          <a:lstStyle/>
          <a:p>
            <a:pPr marL="0" indent="0" algn="ctr">
              <a:buNone/>
            </a:pPr>
            <a:r>
              <a:rPr lang="en-US" sz="800" dirty="0">
                <a:hlinkClick r:id="rId4" action="ppaction://hlinksldjump"/>
              </a:rPr>
              <a:t>Jump to Appendix 6 long image description</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ChangeArrowheads="1"/>
          </p:cNvSpPr>
          <p:nvPr>
            <p:ph type="title"/>
          </p:nvPr>
        </p:nvSpPr>
        <p:spPr/>
        <p:txBody>
          <a:bodyPr/>
          <a:lstStyle/>
          <a:p>
            <a:r>
              <a:rPr lang="en-US" dirty="0"/>
              <a:t>COMPETITIVE PRESSURES FROM THE SELLERS OF SUBSTITUTE PRODUCTS</a:t>
            </a:r>
          </a:p>
        </p:txBody>
      </p:sp>
      <p:sp>
        <p:nvSpPr>
          <p:cNvPr id="64515" name="Rectangle 5"/>
          <p:cNvSpPr>
            <a:spLocks noGrp="1" noChangeArrowheads="1"/>
          </p:cNvSpPr>
          <p:nvPr>
            <p:ph idx="1"/>
          </p:nvPr>
        </p:nvSpPr>
        <p:spPr/>
        <p:txBody>
          <a:bodyPr/>
          <a:lstStyle/>
          <a:p>
            <a:r>
              <a:rPr lang="en-US" dirty="0"/>
              <a:t>Substitute products considerations</a:t>
            </a:r>
          </a:p>
          <a:p>
            <a:pPr lvl="1"/>
            <a:r>
              <a:rPr lang="en-US" dirty="0"/>
              <a:t>Readily available and attractively priced?</a:t>
            </a:r>
          </a:p>
          <a:p>
            <a:pPr lvl="1"/>
            <a:r>
              <a:rPr lang="en-US" dirty="0"/>
              <a:t>Comparable or better in terms of quality, performance, and other relevant attributes?</a:t>
            </a:r>
          </a:p>
          <a:p>
            <a:pPr lvl="1"/>
            <a:r>
              <a:rPr lang="en-US" dirty="0"/>
              <a:t>Offer lower switching costs to buyers?</a:t>
            </a:r>
          </a:p>
          <a:p>
            <a:r>
              <a:rPr lang="en-US" dirty="0"/>
              <a:t>Indicators of substitutes’ competitive strength</a:t>
            </a:r>
          </a:p>
          <a:p>
            <a:pPr lvl="1"/>
            <a:r>
              <a:rPr lang="en-US" dirty="0"/>
              <a:t>Increasing rate of growth in sales of substitutes</a:t>
            </a:r>
          </a:p>
          <a:p>
            <a:pPr lvl="1"/>
            <a:r>
              <a:rPr lang="en-US" dirty="0"/>
              <a:t>Substitute producers adding new output capacity</a:t>
            </a:r>
          </a:p>
          <a:p>
            <a:pPr lvl="1"/>
            <a:r>
              <a:rPr lang="en-US" dirty="0"/>
              <a:t>Increasing profitability of substitute producers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lIns="914400" rIns="914400">
            <a:normAutofit fontScale="90000"/>
          </a:bodyPr>
          <a:lstStyle/>
          <a:p>
            <a:r>
              <a:rPr lang="en-US" dirty="0"/>
              <a:t>FIGURE 3.6 	Factors Affecting Competition from Substitute Products</a:t>
            </a:r>
          </a:p>
        </p:txBody>
      </p:sp>
      <p:pic>
        <p:nvPicPr>
          <p:cNvPr id="3" name="Content Placeholder 2" descr="Graphic describing Substitutes strengths and weaknesses, noting signs of when Substitutes competition is strong."/>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148873" y="1289050"/>
            <a:ext cx="5481637" cy="4983163"/>
          </a:xfrm>
        </p:spPr>
      </p:pic>
      <p:sp>
        <p:nvSpPr>
          <p:cNvPr id="8" name="Text Placeholder 7"/>
          <p:cNvSpPr>
            <a:spLocks noGrp="1"/>
          </p:cNvSpPr>
          <p:nvPr>
            <p:ph type="body" sz="quarter" idx="4294967295"/>
          </p:nvPr>
        </p:nvSpPr>
        <p:spPr>
          <a:xfrm>
            <a:off x="2637440" y="6488463"/>
            <a:ext cx="4362450" cy="269875"/>
          </a:xfrm>
          <a:noFill/>
          <a:ln w="9525">
            <a:noFill/>
            <a:miter lim="800000"/>
            <a:headEnd/>
            <a:tailEnd/>
          </a:ln>
        </p:spPr>
        <p:txBody>
          <a:bodyPr vert="horz" wrap="none" lIns="0" tIns="0" rIns="45720" bIns="0" numCol="1" anchor="ctr" anchorCtr="0" compatLnSpc="1">
            <a:prstTxWarp prst="textNoShape">
              <a:avLst/>
            </a:prstTxWarp>
          </a:bodyPr>
          <a:lstStyle/>
          <a:p>
            <a:pPr marL="0" indent="0" algn="ctr">
              <a:buNone/>
            </a:pPr>
            <a:r>
              <a:rPr lang="en-US" sz="800" dirty="0">
                <a:solidFill>
                  <a:srgbClr val="6A6A6A"/>
                </a:solidFill>
                <a:hlinkClick r:id="rId4" action="ppaction://hlinksldjump"/>
              </a:rPr>
              <a:t>Jump to Appendix 7 long image description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600" dirty="0"/>
              <a:t>LEARNING OBJECTIVES</a:t>
            </a:r>
          </a:p>
        </p:txBody>
      </p:sp>
      <p:sp>
        <p:nvSpPr>
          <p:cNvPr id="8" name="Content Placeholder 7"/>
          <p:cNvSpPr>
            <a:spLocks noGrp="1"/>
          </p:cNvSpPr>
          <p:nvPr>
            <p:ph idx="1"/>
          </p:nvPr>
        </p:nvSpPr>
        <p:spPr>
          <a:xfrm>
            <a:off x="761318" y="1137600"/>
            <a:ext cx="7613422" cy="5279075"/>
          </a:xfrm>
        </p:spPr>
        <p:txBody>
          <a:bodyPr/>
          <a:lstStyle/>
          <a:p>
            <a:pPr marL="0" indent="0">
              <a:buClr>
                <a:srgbClr val="663300"/>
              </a:buClr>
              <a:buNone/>
              <a:tabLst>
                <a:tab pos="1371600" algn="l"/>
              </a:tabLst>
            </a:pPr>
            <a:r>
              <a:rPr lang="en-US" sz="2400" b="1" dirty="0">
                <a:solidFill>
                  <a:schemeClr val="accent1">
                    <a:lumMod val="50000"/>
                  </a:schemeClr>
                </a:solidFill>
              </a:rPr>
              <a:t>THIS CHAPTER WILL HELP YOU UNDERSTAND:</a:t>
            </a:r>
          </a:p>
          <a:p>
            <a:pPr marL="457200" indent="-457200">
              <a:buClr>
                <a:srgbClr val="663300"/>
              </a:buClr>
              <a:buSzPct val="100000"/>
              <a:buFont typeface="+mj-lt"/>
              <a:buAutoNum type="arabicPeriod"/>
            </a:pPr>
            <a:r>
              <a:rPr lang="en-US" sz="2400" dirty="0"/>
              <a:t>How to recognize the factors in a company’s broad macro-environment that may have strategic significance</a:t>
            </a:r>
          </a:p>
          <a:p>
            <a:pPr marL="457200" indent="-457200">
              <a:buClr>
                <a:srgbClr val="663300"/>
              </a:buClr>
              <a:buSzPct val="100000"/>
              <a:buFont typeface="+mj-lt"/>
              <a:buAutoNum type="arabicPeriod"/>
            </a:pPr>
            <a:r>
              <a:rPr lang="en-US" sz="2400" dirty="0"/>
              <a:t>How to use analytic tools to diagnose the competitive conditions in a company’s industry</a:t>
            </a:r>
          </a:p>
          <a:p>
            <a:pPr marL="457200" indent="-457200">
              <a:buClr>
                <a:srgbClr val="663300"/>
              </a:buClr>
              <a:buSzPct val="100000"/>
              <a:buFont typeface="+mj-lt"/>
              <a:buAutoNum type="arabicPeriod"/>
            </a:pPr>
            <a:r>
              <a:rPr lang="en-US" sz="2400" dirty="0"/>
              <a:t>How to map the market positions of key groups of industry rivals</a:t>
            </a:r>
          </a:p>
          <a:p>
            <a:pPr marL="457200" indent="-457200">
              <a:buClr>
                <a:srgbClr val="663300"/>
              </a:buClr>
              <a:buSzPct val="100000"/>
              <a:buFont typeface="+mj-lt"/>
              <a:buAutoNum type="arabicPeriod"/>
            </a:pPr>
            <a:r>
              <a:rPr lang="en-US" sz="2400" dirty="0"/>
              <a:t>How to use multiple frameworks to determine whether an industry’s outlook presents a company with sufficiently attractive opportunities for growth and profitability</a:t>
            </a:r>
          </a:p>
        </p:txBody>
      </p:sp>
    </p:spTree>
    <p:extLst>
      <p:ext uri="{BB962C8B-B14F-4D97-AF65-F5344CB8AC3E}">
        <p14:creationId xmlns:p14="http://schemas.microsoft.com/office/powerpoint/2010/main" val="121249440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a:t>COMPETITIVE PRESSURES STEMMING FROM SUPPLIER BARGAINING POWER</a:t>
            </a:r>
          </a:p>
        </p:txBody>
      </p:sp>
      <p:sp>
        <p:nvSpPr>
          <p:cNvPr id="68611" name="Rectangle 3"/>
          <p:cNvSpPr>
            <a:spLocks noGrp="1" noChangeArrowheads="1"/>
          </p:cNvSpPr>
          <p:nvPr>
            <p:ph idx="1"/>
          </p:nvPr>
        </p:nvSpPr>
        <p:spPr/>
        <p:txBody>
          <a:bodyPr/>
          <a:lstStyle/>
          <a:p>
            <a:r>
              <a:rPr lang="en-US" sz="2400" dirty="0"/>
              <a:t>Supplier bargaining power depends on:</a:t>
            </a:r>
          </a:p>
          <a:p>
            <a:pPr lvl="1"/>
            <a:r>
              <a:rPr lang="en-US" sz="2000" dirty="0"/>
              <a:t>Strength of demand for and availability of suppliers’ products</a:t>
            </a:r>
          </a:p>
          <a:p>
            <a:pPr lvl="1"/>
            <a:r>
              <a:rPr lang="en-US" sz="2000" dirty="0"/>
              <a:t>Whether suppliers provide a differentiated input that enhances the performance of the industry’s product</a:t>
            </a:r>
          </a:p>
          <a:p>
            <a:pPr lvl="1"/>
            <a:r>
              <a:rPr lang="en-US" sz="2000" dirty="0"/>
              <a:t>Industry members’ costs for switching among suppliers</a:t>
            </a:r>
          </a:p>
          <a:p>
            <a:pPr lvl="1"/>
            <a:r>
              <a:rPr lang="en-US" sz="2000" dirty="0"/>
              <a:t>Size and number of suppliers relative to industry members</a:t>
            </a:r>
          </a:p>
          <a:p>
            <a:pPr lvl="1"/>
            <a:r>
              <a:rPr lang="en-US" sz="2000" dirty="0"/>
              <a:t>Possibility of backward integration into suppliers’ industry</a:t>
            </a:r>
          </a:p>
          <a:p>
            <a:pPr lvl="1"/>
            <a:r>
              <a:rPr lang="en-US" sz="2000" dirty="0"/>
              <a:t>Fraction of the cost of the supplier’s product relative to the total cost of the industry’s product</a:t>
            </a:r>
          </a:p>
          <a:p>
            <a:pPr lvl="1"/>
            <a:r>
              <a:rPr lang="en-US" sz="2000" dirty="0"/>
              <a:t>Availability of good substitutes for suppliers’ products</a:t>
            </a:r>
          </a:p>
          <a:p>
            <a:pPr lvl="1"/>
            <a:r>
              <a:rPr lang="en-US" sz="2000" dirty="0"/>
              <a:t>Whether industry members are major customers of suppliers</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1463040" rIns="1463040">
            <a:noAutofit/>
          </a:bodyPr>
          <a:lstStyle/>
          <a:p>
            <a:r>
              <a:rPr lang="en-US" sz="3200" dirty="0"/>
              <a:t>FIGURE 3.7		 Factors Affecting the Bargaining Power of Suppliers</a:t>
            </a:r>
          </a:p>
        </p:txBody>
      </p:sp>
      <p:pic>
        <p:nvPicPr>
          <p:cNvPr id="3" name="Picture 2" descr="Graphic listing Suppliers bargaring power strengths and weakness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054" y="1298791"/>
            <a:ext cx="8022772" cy="4853776"/>
          </a:xfrm>
          <a:prstGeom prst="rect">
            <a:avLst/>
          </a:prstGeom>
        </p:spPr>
      </p:pic>
      <p:sp>
        <p:nvSpPr>
          <p:cNvPr id="8" name="Text Placeholder 7"/>
          <p:cNvSpPr>
            <a:spLocks noGrp="1"/>
          </p:cNvSpPr>
          <p:nvPr>
            <p:ph type="body" sz="quarter" idx="4294967295"/>
          </p:nvPr>
        </p:nvSpPr>
        <p:spPr>
          <a:xfrm>
            <a:off x="2765230" y="6467671"/>
            <a:ext cx="4310062" cy="258763"/>
          </a:xfrm>
          <a:noFill/>
          <a:ln w="9525">
            <a:noFill/>
            <a:miter lim="800000"/>
            <a:headEnd/>
            <a:tailEnd/>
          </a:ln>
        </p:spPr>
        <p:txBody>
          <a:bodyPr vert="horz" wrap="none" lIns="0" tIns="0" rIns="45720" bIns="0" numCol="1" anchor="ctr" anchorCtr="0" compatLnSpc="1">
            <a:prstTxWarp prst="textNoShape">
              <a:avLst/>
            </a:prstTxWarp>
          </a:bodyPr>
          <a:lstStyle/>
          <a:p>
            <a:pPr marL="0" indent="0" algn="ctr">
              <a:buNone/>
            </a:pPr>
            <a:r>
              <a:rPr lang="en-US" sz="800" dirty="0">
                <a:hlinkClick r:id="rId4" action="ppaction://hlinksldjump"/>
              </a:rPr>
              <a:t>Jump to Appendix 8 long image description</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Autofit/>
          </a:bodyPr>
          <a:lstStyle/>
          <a:p>
            <a:r>
              <a:rPr lang="en-US" sz="2400" dirty="0"/>
              <a:t>COMPETITIVE PRESSURES STEMMING FROM BUYER BARGAINING POWER AND PRICE SENSITIVITY</a:t>
            </a:r>
          </a:p>
        </p:txBody>
      </p:sp>
      <p:sp>
        <p:nvSpPr>
          <p:cNvPr id="72707" name="Rectangle 3"/>
          <p:cNvSpPr>
            <a:spLocks noGrp="1" noChangeArrowheads="1"/>
          </p:cNvSpPr>
          <p:nvPr>
            <p:ph idx="1"/>
          </p:nvPr>
        </p:nvSpPr>
        <p:spPr>
          <a:xfrm>
            <a:off x="504825" y="1374745"/>
            <a:ext cx="8126413" cy="4983874"/>
          </a:xfrm>
        </p:spPr>
        <p:txBody>
          <a:bodyPr/>
          <a:lstStyle/>
          <a:p>
            <a:r>
              <a:rPr lang="en-US" sz="2400" dirty="0"/>
              <a:t>Buyer bargaining power considerations</a:t>
            </a:r>
          </a:p>
          <a:p>
            <a:pPr lvl="1"/>
            <a:r>
              <a:rPr lang="en-US" sz="2000" dirty="0"/>
              <a:t>Strength of buyers’ demand for sellers’ products</a:t>
            </a:r>
          </a:p>
          <a:p>
            <a:pPr lvl="1"/>
            <a:r>
              <a:rPr lang="en-US" sz="2000" dirty="0"/>
              <a:t>Degree to which industry goods are differentiated</a:t>
            </a:r>
          </a:p>
          <a:p>
            <a:pPr lvl="1"/>
            <a:r>
              <a:rPr lang="en-US" sz="2000" dirty="0"/>
              <a:t>Buyers’ costs for switching to competing sellers or substitutes</a:t>
            </a:r>
          </a:p>
          <a:p>
            <a:pPr lvl="1"/>
            <a:r>
              <a:rPr lang="en-US" sz="2000" dirty="0"/>
              <a:t>Number and size of buyers relative to number of sellers</a:t>
            </a:r>
          </a:p>
          <a:p>
            <a:pPr lvl="1"/>
            <a:r>
              <a:rPr lang="en-US" sz="2000" dirty="0"/>
              <a:t>Threat of buyers’ integration into sellers’ industry</a:t>
            </a:r>
          </a:p>
          <a:p>
            <a:pPr lvl="1"/>
            <a:r>
              <a:rPr lang="en-US" sz="2000" dirty="0"/>
              <a:t>Buyers’ knowledge of products, costs and pricing</a:t>
            </a:r>
          </a:p>
          <a:p>
            <a:pPr lvl="1"/>
            <a:r>
              <a:rPr lang="en-US" sz="2000" dirty="0"/>
              <a:t>Buyers’ discretion in delaying purchases</a:t>
            </a:r>
          </a:p>
          <a:p>
            <a:pPr lvl="1"/>
            <a:r>
              <a:rPr lang="en-US" sz="2000" dirty="0"/>
              <a:t>Buyers’ price sensitivity due to low profits, size of purchase, and consequences of purchase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oAutofit/>
          </a:bodyPr>
          <a:lstStyle/>
          <a:p>
            <a:pPr marL="338138"/>
            <a:r>
              <a:rPr lang="en-US" sz="2400" dirty="0"/>
              <a:t>FIGURE 3.8 </a:t>
            </a:r>
            <a:r>
              <a:rPr lang="en-US" sz="2400" b="1" dirty="0"/>
              <a:t>		</a:t>
            </a:r>
            <a:r>
              <a:rPr lang="en-US" sz="2400" dirty="0"/>
              <a:t>Factors Affecting the Bargaining Power of Buyers</a:t>
            </a:r>
          </a:p>
        </p:txBody>
      </p:sp>
      <p:pic>
        <p:nvPicPr>
          <p:cNvPr id="4" name="Content Placeholder 3" descr="Graphic listing Buyers bargaining powers strengths, price sensitivity, and buyers competitive pressures."/>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567558" y="1364648"/>
            <a:ext cx="7678738" cy="4983162"/>
          </a:xfrm>
        </p:spPr>
      </p:pic>
      <p:sp>
        <p:nvSpPr>
          <p:cNvPr id="8" name="Text Placeholder 7"/>
          <p:cNvSpPr>
            <a:spLocks noGrp="1"/>
          </p:cNvSpPr>
          <p:nvPr>
            <p:ph type="body" sz="quarter" idx="4294967295"/>
          </p:nvPr>
        </p:nvSpPr>
        <p:spPr>
          <a:xfrm>
            <a:off x="2799956" y="6486394"/>
            <a:ext cx="3875088" cy="236538"/>
          </a:xfrm>
          <a:noFill/>
          <a:ln w="9525">
            <a:noFill/>
            <a:miter lim="800000"/>
            <a:headEnd/>
            <a:tailEnd/>
          </a:ln>
        </p:spPr>
        <p:txBody>
          <a:bodyPr vert="horz" wrap="none" lIns="0" tIns="0" rIns="45720" bIns="0" numCol="1" anchor="ctr" anchorCtr="0" compatLnSpc="1">
            <a:prstTxWarp prst="textNoShape">
              <a:avLst/>
            </a:prstTxWarp>
          </a:bodyPr>
          <a:lstStyle/>
          <a:p>
            <a:pPr marL="0" indent="0" algn="ctr">
              <a:buNone/>
            </a:pPr>
            <a:r>
              <a:rPr lang="en-US" sz="800" dirty="0">
                <a:solidFill>
                  <a:srgbClr val="6A6A6A"/>
                </a:solidFill>
                <a:hlinkClick r:id="rId4" action="ppaction://hlinksldjump"/>
              </a:rPr>
              <a:t>Jump to Appendix 9 long image description</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0" y="4074"/>
            <a:ext cx="9143999" cy="1632997"/>
          </a:xfrm>
        </p:spPr>
        <p:txBody>
          <a:bodyPr lIns="274320" rIns="274320">
            <a:noAutofit/>
          </a:bodyPr>
          <a:lstStyle/>
          <a:p>
            <a:pPr>
              <a:defRPr/>
            </a:pPr>
            <a:r>
              <a:rPr dirty="0"/>
              <a:t>IS THE COLLECTIVE STRENGTH OF THE FIVE COMPETITIVE FORCES CONDUCIVE TO GOOD PROFITABILITY?</a:t>
            </a:r>
          </a:p>
        </p:txBody>
      </p:sp>
      <p:sp>
        <p:nvSpPr>
          <p:cNvPr id="76803" name="Rectangle 3"/>
          <p:cNvSpPr>
            <a:spLocks noGrp="1" noChangeArrowheads="1"/>
          </p:cNvSpPr>
          <p:nvPr>
            <p:ph idx="1"/>
          </p:nvPr>
        </p:nvSpPr>
        <p:spPr>
          <a:xfrm>
            <a:off x="504825" y="1799771"/>
            <a:ext cx="8126413" cy="4616904"/>
          </a:xfrm>
        </p:spPr>
        <p:txBody>
          <a:bodyPr/>
          <a:lstStyle/>
          <a:p>
            <a:pPr>
              <a:defRPr/>
            </a:pPr>
            <a:r>
              <a:rPr dirty="0"/>
              <a:t>Is the state of competition in the industry stronger than normal?</a:t>
            </a:r>
          </a:p>
          <a:p>
            <a:pPr>
              <a:defRPr/>
            </a:pPr>
            <a:r>
              <a:rPr dirty="0"/>
              <a:t>Can industry firms expect to earn decent profits given prevailing competitive forces?</a:t>
            </a:r>
          </a:p>
          <a:p>
            <a:pPr>
              <a:defRPr/>
            </a:pPr>
            <a:r>
              <a:rPr dirty="0"/>
              <a:t>Are some of the competitive forces sufficiently powerful to undermine industry profitability?</a:t>
            </a:r>
          </a:p>
          <a:p>
            <a:pPr lvl="1">
              <a:defRPr/>
            </a:pPr>
            <a:r>
              <a:rPr dirty="0"/>
              <a:t>Even one powerful force may be enough to make the industry unattractive in terms of its profit potential</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a:t>CORE CONCEPT </a:t>
            </a:r>
            <a:r>
              <a:rPr lang="en-US" sz="2000" dirty="0"/>
              <a:t>(3 of 7)</a:t>
            </a:r>
          </a:p>
        </p:txBody>
      </p:sp>
      <p:sp>
        <p:nvSpPr>
          <p:cNvPr id="2" name="Text Placeholder 1"/>
          <p:cNvSpPr>
            <a:spLocks noGrp="1"/>
          </p:cNvSpPr>
          <p:nvPr>
            <p:ph idx="1"/>
          </p:nvPr>
        </p:nvSpPr>
        <p:spPr/>
        <p:txBody>
          <a:bodyPr/>
          <a:lstStyle/>
          <a:p>
            <a:pPr>
              <a:defRPr/>
            </a:pPr>
            <a:r>
              <a:rPr dirty="0"/>
              <a:t>The strongest of the five forces determines the extent of the downward pressure on an industry’s profitability.</a:t>
            </a:r>
          </a:p>
          <a:p>
            <a:pPr>
              <a:defRPr/>
            </a:pPr>
            <a:r>
              <a:rPr dirty="0"/>
              <a:t>Having more than one strong force means that an industry has multiple competitive challenges with which to cope.</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lIns="914400" rIns="914400"/>
          <a:lstStyle/>
          <a:p>
            <a:r>
              <a:rPr lang="en-US" dirty="0"/>
              <a:t>MATCHING COMPANY STRATEGY TO COMPETITIVE CONDITIONS</a:t>
            </a:r>
          </a:p>
        </p:txBody>
      </p:sp>
      <p:sp>
        <p:nvSpPr>
          <p:cNvPr id="78851" name="Rectangle 3"/>
          <p:cNvSpPr>
            <a:spLocks noGrp="1" noChangeArrowheads="1"/>
          </p:cNvSpPr>
          <p:nvPr>
            <p:ph idx="1"/>
          </p:nvPr>
        </p:nvSpPr>
        <p:spPr/>
        <p:txBody>
          <a:bodyPr/>
          <a:lstStyle/>
          <a:p>
            <a:r>
              <a:rPr lang="en-US" dirty="0"/>
              <a:t>Effectively matching a firm’s business strategy to prevailing competitive conditions has two aspects</a:t>
            </a:r>
          </a:p>
          <a:p>
            <a:pPr lvl="1"/>
            <a:r>
              <a:rPr lang="en-US" dirty="0"/>
              <a:t>Pursuing avenues that shield the firm from as many competitive pressures as possible</a:t>
            </a:r>
          </a:p>
          <a:p>
            <a:pPr lvl="1"/>
            <a:r>
              <a:rPr lang="en-US" dirty="0"/>
              <a:t>Initiating actions calculated to shift competitive forces in the firm’s favor by altering underlying factors driving the five forces</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STRATEGIC MANAGEMENT PRINCIPLE </a:t>
            </a:r>
            <a:r>
              <a:rPr lang="en-US" sz="2200" dirty="0"/>
              <a:t>(2 of 8)</a:t>
            </a:r>
          </a:p>
        </p:txBody>
      </p:sp>
      <p:sp>
        <p:nvSpPr>
          <p:cNvPr id="2" name="Text Placeholder 1"/>
          <p:cNvSpPr>
            <a:spLocks noGrp="1"/>
          </p:cNvSpPr>
          <p:nvPr>
            <p:ph idx="1"/>
          </p:nvPr>
        </p:nvSpPr>
        <p:spPr/>
        <p:txBody>
          <a:bodyPr/>
          <a:lstStyle/>
          <a:p>
            <a:pPr marL="0" indent="0">
              <a:buNone/>
            </a:pPr>
            <a:r>
              <a:rPr lang="en-US" dirty="0"/>
              <a:t>A company’s strategy is increasingly effective the more it provides some insulation from competitive pressures, shifts the competitive battle in the company’s favor, and positions firms to take advantage of attractive growth opportunities.</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COMPLEMENTORS AND THE VALUE NET</a:t>
            </a:r>
          </a:p>
        </p:txBody>
      </p:sp>
      <p:sp>
        <p:nvSpPr>
          <p:cNvPr id="3" name="Content Placeholder 2"/>
          <p:cNvSpPr>
            <a:spLocks noGrp="1"/>
          </p:cNvSpPr>
          <p:nvPr>
            <p:ph idx="1"/>
          </p:nvPr>
        </p:nvSpPr>
        <p:spPr/>
        <p:txBody>
          <a:bodyPr/>
          <a:lstStyle/>
          <a:p>
            <a:r>
              <a:rPr lang="en-US" dirty="0"/>
              <a:t>How the value net differs from the five forces</a:t>
            </a:r>
          </a:p>
          <a:p>
            <a:pPr lvl="1"/>
            <a:r>
              <a:rPr lang="en-US" dirty="0"/>
              <a:t>Focuses on the interactions of industry participants with a particular (focal) company</a:t>
            </a:r>
          </a:p>
          <a:p>
            <a:pPr lvl="1"/>
            <a:r>
              <a:rPr lang="en-US" dirty="0"/>
              <a:t>Defines the category of </a:t>
            </a:r>
            <a:r>
              <a:rPr lang="en-US" i="1" dirty="0"/>
              <a:t>competitors</a:t>
            </a:r>
            <a:r>
              <a:rPr lang="en-US" dirty="0"/>
              <a:t> to include the focal firm’s direct competitors, industry rivals, the sellers of substitute products, and potential entrants</a:t>
            </a:r>
          </a:p>
          <a:p>
            <a:pPr lvl="1"/>
            <a:r>
              <a:rPr lang="en-US" dirty="0"/>
              <a:t>Introduces a new category of industry participant—</a:t>
            </a:r>
            <a:r>
              <a:rPr lang="en-US" i="1" dirty="0" err="1"/>
              <a:t>complementors</a:t>
            </a:r>
            <a:r>
              <a:rPr lang="en-US" dirty="0"/>
              <a:t>—producers of products that enhance the value of the focal firm’s products when they are used together</a:t>
            </a:r>
          </a:p>
        </p:txBody>
      </p:sp>
    </p:spTree>
    <p:extLst>
      <p:ext uri="{BB962C8B-B14F-4D97-AF65-F5344CB8AC3E}">
        <p14:creationId xmlns:p14="http://schemas.microsoft.com/office/powerpoint/2010/main" val="314425961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FIGURE 3.9 		The Value Net</a:t>
            </a:r>
          </a:p>
        </p:txBody>
      </p:sp>
      <p:pic>
        <p:nvPicPr>
          <p:cNvPr id="3" name="Picture 2" descr="Graphic of the Value Net. The Firm being in the centere point to Customers above and Suppliers below. The boxes encompassing The Firm: Customers to Complementors to Suppliers to Competitors and back to Customer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144" y="1150525"/>
            <a:ext cx="7946572" cy="5324204"/>
          </a:xfrm>
          <a:prstGeom prst="rect">
            <a:avLst/>
          </a:prstGeom>
        </p:spPr>
      </p:pic>
      <p:sp>
        <p:nvSpPr>
          <p:cNvPr id="8" name="Text Placeholder 7"/>
          <p:cNvSpPr>
            <a:spLocks noGrp="1"/>
          </p:cNvSpPr>
          <p:nvPr>
            <p:ph type="body" sz="quarter" idx="4294967295"/>
          </p:nvPr>
        </p:nvSpPr>
        <p:spPr>
          <a:xfrm>
            <a:off x="2516220" y="6552455"/>
            <a:ext cx="4565650" cy="210158"/>
          </a:xfrm>
          <a:noFill/>
          <a:ln w="9525">
            <a:noFill/>
            <a:miter lim="800000"/>
            <a:headEnd/>
            <a:tailEnd/>
          </a:ln>
        </p:spPr>
        <p:txBody>
          <a:bodyPr vert="horz" wrap="none" lIns="0" tIns="0" rIns="45720" bIns="0" numCol="1" anchor="ctr" anchorCtr="0" compatLnSpc="1">
            <a:prstTxWarp prst="textNoShape">
              <a:avLst/>
            </a:prstTxWarp>
          </a:bodyPr>
          <a:lstStyle/>
          <a:p>
            <a:pPr marL="0" indent="0" algn="ctr">
              <a:buNone/>
            </a:pPr>
            <a:r>
              <a:rPr lang="en-US" sz="800" dirty="0">
                <a:solidFill>
                  <a:srgbClr val="6A6A6A"/>
                </a:solidFill>
                <a:hlinkClick r:id="rId4" action="ppaction://hlinksldjump"/>
              </a:rPr>
              <a:t>Jump to Appendix 10 long image description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FIGURE 3.1 	From Thinking Strategically about the Company’s Situation to Choosing a Strategy</a:t>
            </a:r>
          </a:p>
        </p:txBody>
      </p:sp>
      <p:grpSp>
        <p:nvGrpSpPr>
          <p:cNvPr id="2" name="Group 1" descr="Flow chart showing progression of thinking strategically about a company's external and internal environments."/>
          <p:cNvGrpSpPr/>
          <p:nvPr/>
        </p:nvGrpSpPr>
        <p:grpSpPr>
          <a:xfrm>
            <a:off x="422004" y="1278699"/>
            <a:ext cx="8284674" cy="5080411"/>
            <a:chOff x="422004" y="1278699"/>
            <a:chExt cx="8284674" cy="5080411"/>
          </a:xfrm>
        </p:grpSpPr>
        <p:sp>
          <p:nvSpPr>
            <p:cNvPr id="19461" name="Text Box 16"/>
            <p:cNvSpPr txBox="1">
              <a:spLocks noChangeArrowheads="1"/>
            </p:cNvSpPr>
            <p:nvPr/>
          </p:nvSpPr>
          <p:spPr bwMode="auto">
            <a:xfrm>
              <a:off x="466725" y="1278699"/>
              <a:ext cx="1539875" cy="336550"/>
            </a:xfrm>
            <a:prstGeom prst="rect">
              <a:avLst/>
            </a:prstGeom>
            <a:noFill/>
            <a:ln w="9525">
              <a:noFill/>
              <a:miter lim="800000"/>
              <a:headEnd/>
              <a:tailEnd/>
            </a:ln>
          </p:spPr>
          <p:txBody>
            <a:bodyPr>
              <a:spAutoFit/>
            </a:bodyPr>
            <a:lstStyle/>
            <a:p>
              <a:pPr algn="ctr">
                <a:spcBef>
                  <a:spcPct val="50000"/>
                </a:spcBef>
              </a:pPr>
              <a:r>
                <a:rPr lang="en-US" sz="1600" b="1" dirty="0"/>
                <a:t>Chapter 3</a:t>
              </a:r>
            </a:p>
          </p:txBody>
        </p:sp>
        <p:sp>
          <p:nvSpPr>
            <p:cNvPr id="19462" name="Text Box 17"/>
            <p:cNvSpPr txBox="1">
              <a:spLocks noChangeArrowheads="1"/>
            </p:cNvSpPr>
            <p:nvPr/>
          </p:nvSpPr>
          <p:spPr bwMode="auto">
            <a:xfrm>
              <a:off x="471488" y="6022560"/>
              <a:ext cx="1539875" cy="336550"/>
            </a:xfrm>
            <a:prstGeom prst="rect">
              <a:avLst/>
            </a:prstGeom>
            <a:noFill/>
            <a:ln w="9525">
              <a:noFill/>
              <a:miter lim="800000"/>
              <a:headEnd/>
              <a:tailEnd/>
            </a:ln>
          </p:spPr>
          <p:txBody>
            <a:bodyPr>
              <a:spAutoFit/>
            </a:bodyPr>
            <a:lstStyle/>
            <a:p>
              <a:pPr algn="ctr">
                <a:spcBef>
                  <a:spcPct val="50000"/>
                </a:spcBef>
              </a:pPr>
              <a:r>
                <a:rPr lang="en-US" sz="1600" b="1" dirty="0"/>
                <a:t>Chapter 4</a:t>
              </a:r>
            </a:p>
          </p:txBody>
        </p:sp>
        <p:pic>
          <p:nvPicPr>
            <p:cNvPr id="4" name="Picture 3" descr="Flow chart for Thinking Strategically about the Company's Situation to Choosing a Strateg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004" y="1636507"/>
              <a:ext cx="8284674" cy="4382592"/>
            </a:xfrm>
            <a:prstGeom prst="rect">
              <a:avLst/>
            </a:prstGeom>
          </p:spPr>
        </p:pic>
      </p:grpSp>
      <p:sp>
        <p:nvSpPr>
          <p:cNvPr id="6" name="Text Placeholder 5"/>
          <p:cNvSpPr>
            <a:spLocks noGrp="1"/>
          </p:cNvSpPr>
          <p:nvPr>
            <p:ph type="body" sz="quarter" idx="4294967295"/>
          </p:nvPr>
        </p:nvSpPr>
        <p:spPr>
          <a:xfrm>
            <a:off x="2681266" y="6393094"/>
            <a:ext cx="4179887" cy="300038"/>
          </a:xfrm>
        </p:spPr>
        <p:txBody>
          <a:bodyPr anchor="ctr"/>
          <a:lstStyle/>
          <a:p>
            <a:pPr marL="0" indent="0" algn="ctr">
              <a:buNone/>
            </a:pPr>
            <a:r>
              <a:rPr lang="en-US" sz="800" dirty="0">
                <a:hlinkClick r:id="rId4" action="ppaction://hlinksldjump"/>
              </a:rPr>
              <a:t>Jump to Appendix 1 long image description</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a:t>CORE CONCEPT </a:t>
            </a:r>
            <a:r>
              <a:rPr lang="en-US" sz="2000" dirty="0"/>
              <a:t>(4 of 7)</a:t>
            </a:r>
          </a:p>
        </p:txBody>
      </p:sp>
      <p:sp>
        <p:nvSpPr>
          <p:cNvPr id="2" name="Text Placeholder 1"/>
          <p:cNvSpPr>
            <a:spLocks noGrp="1"/>
          </p:cNvSpPr>
          <p:nvPr>
            <p:ph idx="1"/>
          </p:nvPr>
        </p:nvSpPr>
        <p:spPr/>
        <p:txBody>
          <a:bodyPr/>
          <a:lstStyle/>
          <a:p>
            <a:pPr marL="0" indent="0">
              <a:buNone/>
            </a:pPr>
            <a:r>
              <a:rPr lang="en-US" b="1" dirty="0"/>
              <a:t>Complementors</a:t>
            </a:r>
            <a:r>
              <a:rPr lang="en-US" dirty="0"/>
              <a:t> are the producers of complementary products, which are products that enhance the value of the focal firm’s products when they are used together.</a:t>
            </a:r>
          </a:p>
        </p:txBody>
      </p:sp>
    </p:spTree>
    <p:extLst>
      <p:ext uri="{BB962C8B-B14F-4D97-AF65-F5344CB8AC3E}">
        <p14:creationId xmlns:p14="http://schemas.microsoft.com/office/powerpoint/2010/main" val="106283527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9"/>
          <p:cNvSpPr>
            <a:spLocks noGrp="1" noChangeArrowheads="1"/>
          </p:cNvSpPr>
          <p:nvPr>
            <p:ph type="title"/>
          </p:nvPr>
        </p:nvSpPr>
        <p:spPr/>
        <p:txBody>
          <a:bodyPr/>
          <a:lstStyle/>
          <a:p>
            <a:r>
              <a:rPr lang="en-US" dirty="0"/>
              <a:t>INDUSTRY DYNAMICS AND THE FORCES DRIVING CHANGE</a:t>
            </a:r>
          </a:p>
        </p:txBody>
      </p:sp>
      <p:sp>
        <p:nvSpPr>
          <p:cNvPr id="80899" name="Rectangle 10"/>
          <p:cNvSpPr>
            <a:spLocks noGrp="1" noChangeArrowheads="1"/>
          </p:cNvSpPr>
          <p:nvPr>
            <p:ph idx="1"/>
          </p:nvPr>
        </p:nvSpPr>
        <p:spPr/>
        <p:txBody>
          <a:bodyPr/>
          <a:lstStyle/>
          <a:p>
            <a:r>
              <a:rPr lang="en-US" dirty="0"/>
              <a:t>Driving forces analysis has three steps</a:t>
            </a:r>
          </a:p>
          <a:p>
            <a:pPr lvl="1"/>
            <a:r>
              <a:rPr lang="en-US" dirty="0"/>
              <a:t>Identifying what the driving forces are</a:t>
            </a:r>
          </a:p>
          <a:p>
            <a:pPr lvl="1"/>
            <a:r>
              <a:rPr lang="en-US" dirty="0"/>
              <a:t>Assessing whether the drivers of change are, </a:t>
            </a:r>
            <a:br>
              <a:rPr lang="en-US" dirty="0"/>
            </a:br>
            <a:r>
              <a:rPr lang="en-US" dirty="0"/>
              <a:t>on the whole, acting to make the industry more or less attractive</a:t>
            </a:r>
          </a:p>
          <a:p>
            <a:pPr lvl="1"/>
            <a:r>
              <a:rPr lang="en-US" dirty="0"/>
              <a:t>Determining what strategy changes are needed to prepare for the impact of the driving forces</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CORE CONCEPT </a:t>
            </a:r>
            <a:r>
              <a:rPr lang="en-US" sz="2000" dirty="0"/>
              <a:t>(5 of 7)</a:t>
            </a:r>
          </a:p>
        </p:txBody>
      </p:sp>
      <p:sp>
        <p:nvSpPr>
          <p:cNvPr id="2" name="Text Placeholder 1"/>
          <p:cNvSpPr>
            <a:spLocks noGrp="1"/>
          </p:cNvSpPr>
          <p:nvPr>
            <p:ph idx="1"/>
          </p:nvPr>
        </p:nvSpPr>
        <p:spPr/>
        <p:txBody>
          <a:bodyPr/>
          <a:lstStyle/>
          <a:p>
            <a:pPr marL="0" indent="0">
              <a:buNone/>
            </a:pPr>
            <a:r>
              <a:rPr lang="en-US" b="1" dirty="0"/>
              <a:t>Driving forces </a:t>
            </a:r>
            <a:r>
              <a:rPr lang="en-US" dirty="0"/>
              <a:t>are the major underlying causes of change in industry and competitive conditions.</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lIns="1280160" rIns="1280160"/>
          <a:lstStyle/>
          <a:p>
            <a:r>
              <a:rPr lang="en-US" dirty="0"/>
              <a:t>THE MOST COMMON DRIVERS OF INDUSTRY CHANGE</a:t>
            </a:r>
          </a:p>
        </p:txBody>
      </p:sp>
      <p:sp>
        <p:nvSpPr>
          <p:cNvPr id="5" name="Content Placeholder 4"/>
          <p:cNvSpPr>
            <a:spLocks noGrp="1"/>
          </p:cNvSpPr>
          <p:nvPr>
            <p:ph idx="1"/>
          </p:nvPr>
        </p:nvSpPr>
        <p:spPr>
          <a:xfrm>
            <a:off x="504825" y="1316687"/>
            <a:ext cx="8126413" cy="4983874"/>
          </a:xfrm>
        </p:spPr>
        <p:txBody>
          <a:bodyPr/>
          <a:lstStyle/>
          <a:p>
            <a:pPr>
              <a:spcBef>
                <a:spcPts val="600"/>
              </a:spcBef>
              <a:buClrTx/>
              <a:buSzPct val="100000"/>
              <a:buFont typeface="Arial" panose="020B0604020202020204" pitchFamily="34" charset="0"/>
              <a:buChar char="•"/>
            </a:pPr>
            <a:r>
              <a:rPr lang="en-US" sz="2000" dirty="0"/>
              <a:t>Changes in the long-term industry growth rate</a:t>
            </a:r>
          </a:p>
          <a:p>
            <a:pPr>
              <a:spcBef>
                <a:spcPts val="600"/>
              </a:spcBef>
              <a:buClrTx/>
              <a:buSzPct val="100000"/>
              <a:buFont typeface="Arial" panose="020B0604020202020204" pitchFamily="34" charset="0"/>
              <a:buChar char="•"/>
            </a:pPr>
            <a:r>
              <a:rPr lang="en-US" sz="2000" dirty="0"/>
              <a:t>Increasing globalization</a:t>
            </a:r>
          </a:p>
          <a:p>
            <a:pPr>
              <a:spcBef>
                <a:spcPts val="600"/>
              </a:spcBef>
              <a:buClrTx/>
              <a:buSzPct val="100000"/>
              <a:buFont typeface="Arial" panose="020B0604020202020204" pitchFamily="34" charset="0"/>
              <a:buChar char="•"/>
            </a:pPr>
            <a:r>
              <a:rPr lang="en-US" sz="2000" dirty="0"/>
              <a:t>Emerging new Internet capabilities and applications</a:t>
            </a:r>
          </a:p>
          <a:p>
            <a:pPr>
              <a:spcBef>
                <a:spcPts val="600"/>
              </a:spcBef>
              <a:buClrTx/>
              <a:buSzPct val="100000"/>
              <a:buFont typeface="Arial" panose="020B0604020202020204" pitchFamily="34" charset="0"/>
              <a:buChar char="•"/>
            </a:pPr>
            <a:r>
              <a:rPr lang="en-US" sz="2000" dirty="0"/>
              <a:t>Shifts in buyer demographics</a:t>
            </a:r>
          </a:p>
          <a:p>
            <a:pPr>
              <a:spcBef>
                <a:spcPts val="600"/>
              </a:spcBef>
              <a:buClrTx/>
              <a:buSzPct val="100000"/>
              <a:buFont typeface="Arial" panose="020B0604020202020204" pitchFamily="34" charset="0"/>
              <a:buChar char="•"/>
            </a:pPr>
            <a:r>
              <a:rPr lang="en-US" sz="2000" dirty="0"/>
              <a:t>Technological change and manufacturing process innovation</a:t>
            </a:r>
          </a:p>
          <a:p>
            <a:pPr>
              <a:spcBef>
                <a:spcPts val="600"/>
              </a:spcBef>
              <a:buClrTx/>
              <a:buSzPct val="100000"/>
              <a:buFont typeface="Arial" panose="020B0604020202020204" pitchFamily="34" charset="0"/>
              <a:buChar char="•"/>
            </a:pPr>
            <a:r>
              <a:rPr lang="en-US" sz="2000" dirty="0"/>
              <a:t>Product and marketing innovation</a:t>
            </a:r>
          </a:p>
          <a:p>
            <a:pPr>
              <a:spcBef>
                <a:spcPts val="600"/>
              </a:spcBef>
              <a:buClrTx/>
              <a:buSzPct val="100000"/>
              <a:buFont typeface="Arial" panose="020B0604020202020204" pitchFamily="34" charset="0"/>
              <a:buChar char="•"/>
            </a:pPr>
            <a:r>
              <a:rPr lang="en-US" sz="2000" dirty="0"/>
              <a:t>Entry or exit of major firms</a:t>
            </a:r>
          </a:p>
          <a:p>
            <a:pPr>
              <a:spcBef>
                <a:spcPts val="600"/>
              </a:spcBef>
              <a:buClrTx/>
              <a:buSzPct val="100000"/>
              <a:buFont typeface="Arial" panose="020B0604020202020204" pitchFamily="34" charset="0"/>
              <a:buChar char="•"/>
            </a:pPr>
            <a:r>
              <a:rPr lang="en-US" sz="2000" dirty="0"/>
              <a:t>Diffusion of technical know-how across companies and countries</a:t>
            </a:r>
          </a:p>
          <a:p>
            <a:pPr>
              <a:spcBef>
                <a:spcPts val="600"/>
              </a:spcBef>
              <a:buClrTx/>
              <a:buSzPct val="100000"/>
              <a:buFont typeface="Arial" panose="020B0604020202020204" pitchFamily="34" charset="0"/>
              <a:buChar char="•"/>
            </a:pPr>
            <a:r>
              <a:rPr lang="en-US" sz="2000" dirty="0"/>
              <a:t>Changes in cost and efficiency</a:t>
            </a:r>
          </a:p>
          <a:p>
            <a:pPr>
              <a:spcBef>
                <a:spcPts val="600"/>
              </a:spcBef>
              <a:buClrTx/>
              <a:buSzPct val="100000"/>
              <a:buFont typeface="Arial" panose="020B0604020202020204" pitchFamily="34" charset="0"/>
              <a:buChar char="•"/>
            </a:pPr>
            <a:r>
              <a:rPr lang="en-US" sz="2000" dirty="0"/>
              <a:t>Reductions in uncertainty and business risk</a:t>
            </a:r>
          </a:p>
          <a:p>
            <a:pPr>
              <a:spcBef>
                <a:spcPts val="600"/>
              </a:spcBef>
              <a:buClrTx/>
              <a:buSzPct val="100000"/>
              <a:buFont typeface="Arial" panose="020B0604020202020204" pitchFamily="34" charset="0"/>
              <a:buChar char="•"/>
            </a:pPr>
            <a:r>
              <a:rPr lang="en-US" sz="2000" dirty="0"/>
              <a:t>Regulatory influences and government policy changes</a:t>
            </a:r>
          </a:p>
          <a:p>
            <a:pPr>
              <a:spcBef>
                <a:spcPts val="600"/>
              </a:spcBef>
              <a:buClrTx/>
              <a:buSzPct val="100000"/>
              <a:buFont typeface="Arial" panose="020B0604020202020204" pitchFamily="34" charset="0"/>
              <a:buChar char="•"/>
            </a:pPr>
            <a:r>
              <a:rPr lang="en-US" sz="2000" dirty="0"/>
              <a:t>Changing societal concerns, attitudes, and lifestyles</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STRATEGIC MANAGEMENT PRINCIPLE </a:t>
            </a:r>
            <a:r>
              <a:rPr lang="en-US" sz="2200" dirty="0"/>
              <a:t>(3 of 8)  </a:t>
            </a:r>
          </a:p>
        </p:txBody>
      </p:sp>
      <p:sp>
        <p:nvSpPr>
          <p:cNvPr id="2" name="Text Placeholder 1"/>
          <p:cNvSpPr>
            <a:spLocks noGrp="1"/>
          </p:cNvSpPr>
          <p:nvPr>
            <p:ph idx="1"/>
          </p:nvPr>
        </p:nvSpPr>
        <p:spPr/>
        <p:txBody>
          <a:bodyPr/>
          <a:lstStyle/>
          <a:p>
            <a:pPr marL="0" indent="0">
              <a:buNone/>
            </a:pPr>
            <a:r>
              <a:rPr lang="en-US" dirty="0"/>
              <a:t>The most important part of driving forces analysis is to determine whether the collective impact of the driving forces will increase or decrease market demand, make competition more or less intense, and lead to higher or lower industry profitability.</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lIns="91440" rIns="91440"/>
          <a:lstStyle/>
          <a:p>
            <a:r>
              <a:rPr lang="en-US" dirty="0"/>
              <a:t>ASSESSING THE IMPACT OF THE FACTORS DRIVING INDUSTRY CHANGE</a:t>
            </a:r>
          </a:p>
        </p:txBody>
      </p:sp>
      <p:sp>
        <p:nvSpPr>
          <p:cNvPr id="84995" name="Rectangle 3"/>
          <p:cNvSpPr>
            <a:spLocks noGrp="1" noChangeArrowheads="1"/>
          </p:cNvSpPr>
          <p:nvPr>
            <p:ph idx="1"/>
          </p:nvPr>
        </p:nvSpPr>
        <p:spPr/>
        <p:txBody>
          <a:bodyPr/>
          <a:lstStyle/>
          <a:p>
            <a:r>
              <a:rPr lang="en-US" dirty="0"/>
              <a:t>Are the driving forces, on balance, acting to cause demand for the industry’s product to increase or decrease?</a:t>
            </a:r>
          </a:p>
          <a:p>
            <a:r>
              <a:rPr lang="en-US" dirty="0"/>
              <a:t>Is the collective impact of the driving forces making competition more or less intense?</a:t>
            </a:r>
          </a:p>
          <a:p>
            <a:r>
              <a:rPr lang="en-US" dirty="0"/>
              <a:t>Will the combined impacts of the driving forces lead to higher or lower industry profitability?</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600" dirty="0"/>
              <a:t>STRATEGIC MANAGEMENT PRINCIPLE </a:t>
            </a:r>
            <a:r>
              <a:rPr lang="en-US" sz="2200" dirty="0"/>
              <a:t>(4 of 8)</a:t>
            </a:r>
          </a:p>
        </p:txBody>
      </p:sp>
      <p:sp>
        <p:nvSpPr>
          <p:cNvPr id="2" name="Text Placeholder 1"/>
          <p:cNvSpPr>
            <a:spLocks noGrp="1"/>
          </p:cNvSpPr>
          <p:nvPr>
            <p:ph idx="1"/>
          </p:nvPr>
        </p:nvSpPr>
        <p:spPr/>
        <p:txBody>
          <a:bodyPr/>
          <a:lstStyle/>
          <a:p>
            <a:pPr marL="0" indent="0">
              <a:buNone/>
            </a:pPr>
            <a:r>
              <a:rPr lang="en-US" dirty="0"/>
              <a:t>The real payoff of driving-forces analysis is to help managers understand what strategy changes are needed to prepare for the impacts of the driving forces.</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dirty="0"/>
              <a:t>ADJUSTING STRATEGY TO PREPARE FOR THE IMPACTS OF DRIVING FORCES</a:t>
            </a:r>
          </a:p>
        </p:txBody>
      </p:sp>
      <p:sp>
        <p:nvSpPr>
          <p:cNvPr id="87043" name="Rectangle 3"/>
          <p:cNvSpPr>
            <a:spLocks noGrp="1" noChangeArrowheads="1"/>
          </p:cNvSpPr>
          <p:nvPr>
            <p:ph idx="1"/>
          </p:nvPr>
        </p:nvSpPr>
        <p:spPr/>
        <p:txBody>
          <a:bodyPr/>
          <a:lstStyle/>
          <a:p>
            <a:r>
              <a:rPr lang="en-US" dirty="0"/>
              <a:t>What strategy adjustments will be needed </a:t>
            </a:r>
            <a:br>
              <a:rPr lang="en-US" dirty="0"/>
            </a:br>
            <a:r>
              <a:rPr lang="en-US" dirty="0"/>
              <a:t>to deal with the impacts of the driving forces?</a:t>
            </a:r>
          </a:p>
          <a:p>
            <a:pPr lvl="1"/>
            <a:r>
              <a:rPr lang="en-US" dirty="0"/>
              <a:t>What adjustments must be made immediately?</a:t>
            </a:r>
          </a:p>
          <a:p>
            <a:pPr lvl="1"/>
            <a:r>
              <a:rPr lang="en-US" dirty="0"/>
              <a:t>What actions currently being taken should be halted or abandoned?</a:t>
            </a:r>
          </a:p>
          <a:p>
            <a:pPr lvl="1"/>
            <a:r>
              <a:rPr lang="en-US" dirty="0"/>
              <a:t>What can we do now to prepare for adjustments we anticipate making in the future?</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9"/>
          <p:cNvSpPr>
            <a:spLocks noGrp="1" noChangeArrowheads="1"/>
          </p:cNvSpPr>
          <p:nvPr>
            <p:ph type="title"/>
          </p:nvPr>
        </p:nvSpPr>
        <p:spPr/>
        <p:txBody>
          <a:bodyPr>
            <a:normAutofit/>
          </a:bodyPr>
          <a:lstStyle/>
          <a:p>
            <a:r>
              <a:rPr lang="en-US" sz="3600" dirty="0"/>
              <a:t>STRATEGIC GROUP ANALYSIS</a:t>
            </a:r>
          </a:p>
        </p:txBody>
      </p:sp>
      <p:sp>
        <p:nvSpPr>
          <p:cNvPr id="89091" name="Rectangle 10"/>
          <p:cNvSpPr>
            <a:spLocks noGrp="1" noChangeArrowheads="1"/>
          </p:cNvSpPr>
          <p:nvPr>
            <p:ph idx="1"/>
          </p:nvPr>
        </p:nvSpPr>
        <p:spPr/>
        <p:txBody>
          <a:bodyPr/>
          <a:lstStyle/>
          <a:p>
            <a:r>
              <a:rPr lang="en-US" dirty="0"/>
              <a:t>Strategic group</a:t>
            </a:r>
          </a:p>
          <a:p>
            <a:pPr lvl="1"/>
            <a:r>
              <a:rPr lang="en-US" dirty="0"/>
              <a:t>Consists of those industry members with similar competitive approaches and positions in the market</a:t>
            </a:r>
          </a:p>
          <a:p>
            <a:pPr lvl="2"/>
            <a:r>
              <a:rPr lang="en-US" dirty="0"/>
              <a:t>Having comparable product-line breadth</a:t>
            </a:r>
          </a:p>
          <a:p>
            <a:pPr lvl="2"/>
            <a:r>
              <a:rPr lang="en-US" dirty="0"/>
              <a:t>Emphasizing the same distribution channels</a:t>
            </a:r>
          </a:p>
          <a:p>
            <a:pPr lvl="2"/>
            <a:r>
              <a:rPr lang="en-US" dirty="0"/>
              <a:t>Depending on identical technological approaches</a:t>
            </a:r>
          </a:p>
          <a:p>
            <a:pPr lvl="2"/>
            <a:r>
              <a:rPr lang="en-US" dirty="0"/>
              <a:t>Offering the same product attributes to buyers</a:t>
            </a:r>
          </a:p>
          <a:p>
            <a:pPr lvl="2"/>
            <a:r>
              <a:rPr lang="en-US" dirty="0"/>
              <a:t>Offering similar services and technical assistance</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CORE CONCEPT </a:t>
            </a:r>
            <a:r>
              <a:rPr lang="en-US" sz="2000" dirty="0"/>
              <a:t>(6 of 7) </a:t>
            </a:r>
          </a:p>
        </p:txBody>
      </p:sp>
      <p:sp>
        <p:nvSpPr>
          <p:cNvPr id="2" name="Text Placeholder 1"/>
          <p:cNvSpPr>
            <a:spLocks noGrp="1"/>
          </p:cNvSpPr>
          <p:nvPr>
            <p:ph idx="1"/>
          </p:nvPr>
        </p:nvSpPr>
        <p:spPr/>
        <p:txBody>
          <a:bodyPr/>
          <a:lstStyle/>
          <a:p>
            <a:r>
              <a:rPr lang="en-US" dirty="0"/>
              <a:t>A </a:t>
            </a:r>
            <a:r>
              <a:rPr lang="en-US" b="1" dirty="0"/>
              <a:t>strategic group </a:t>
            </a:r>
            <a:r>
              <a:rPr lang="en-US" dirty="0"/>
              <a:t>is a cluster of industry rivals that have similar competitive approaches and market positions.</a:t>
            </a:r>
          </a:p>
          <a:p>
            <a:r>
              <a:rPr lang="en-US" b="1" dirty="0"/>
              <a:t>Strategic group mapping </a:t>
            </a:r>
            <a:r>
              <a:rPr lang="en-US" dirty="0"/>
              <a:t>is a technique for displaying the different market or competitive positions that rival firms occupy in the industry.</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CORE CONCEPT </a:t>
            </a:r>
            <a:r>
              <a:rPr lang="en-US" sz="2000" dirty="0"/>
              <a:t>(1 of 7)</a:t>
            </a:r>
          </a:p>
        </p:txBody>
      </p:sp>
      <p:sp>
        <p:nvSpPr>
          <p:cNvPr id="2" name="Text Placeholder 1"/>
          <p:cNvSpPr>
            <a:spLocks noGrp="1"/>
          </p:cNvSpPr>
          <p:nvPr>
            <p:ph idx="1"/>
          </p:nvPr>
        </p:nvSpPr>
        <p:spPr/>
        <p:txBody>
          <a:bodyPr/>
          <a:lstStyle/>
          <a:p>
            <a:r>
              <a:rPr lang="en-US"/>
              <a:t>The macro-environment encompasses the broad environmental context in which a company’s industry is situated that includes strategically relevant components over which the firm has no direct control.</a:t>
            </a:r>
            <a:endParaRPr lang="en-US" dirty="0"/>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lIns="274320" rIns="274320" anchor="ctr" anchorCtr="1">
            <a:normAutofit/>
          </a:bodyPr>
          <a:lstStyle/>
          <a:p>
            <a:r>
              <a:rPr lang="en-US" sz="2800" dirty="0"/>
              <a:t>USING STRATEGIC GROUP MAPS TO ASSESS THE MARKET POSITIONS OF KEY COMPETITORS</a:t>
            </a:r>
          </a:p>
        </p:txBody>
      </p:sp>
      <p:sp>
        <p:nvSpPr>
          <p:cNvPr id="91139" name="Rectangle 3"/>
          <p:cNvSpPr>
            <a:spLocks noGrp="1" noChangeArrowheads="1"/>
          </p:cNvSpPr>
          <p:nvPr>
            <p:ph idx="1"/>
          </p:nvPr>
        </p:nvSpPr>
        <p:spPr/>
        <p:txBody>
          <a:bodyPr/>
          <a:lstStyle/>
          <a:p>
            <a:r>
              <a:rPr lang="en-US" dirty="0"/>
              <a:t>Constructing a strategic group map</a:t>
            </a:r>
          </a:p>
          <a:p>
            <a:pPr lvl="1"/>
            <a:r>
              <a:rPr lang="en-US" dirty="0"/>
              <a:t>Identify the competitive characteristics that delineate strategic approaches used in the industry.</a:t>
            </a:r>
          </a:p>
          <a:p>
            <a:pPr lvl="1"/>
            <a:r>
              <a:rPr lang="en-US" dirty="0"/>
              <a:t>Plot the firms on a two-variable map using pairs of competitive characteristics.</a:t>
            </a:r>
          </a:p>
          <a:p>
            <a:pPr lvl="1"/>
            <a:r>
              <a:rPr lang="en-US" dirty="0"/>
              <a:t>Assign firms occupying about the same map location to the same strategic group.</a:t>
            </a:r>
          </a:p>
          <a:p>
            <a:pPr lvl="1"/>
            <a:r>
              <a:rPr lang="en-US" dirty="0"/>
              <a:t>Draw circles around each strategic group, making the circles proportional to the size of the group’s share of total industry sales revenues.</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0" y="-3126"/>
            <a:ext cx="9143999" cy="1310718"/>
          </a:xfrm>
        </p:spPr>
        <p:txBody>
          <a:bodyPr lIns="1371600" rIns="1371600">
            <a:noAutofit/>
          </a:bodyPr>
          <a:lstStyle/>
          <a:p>
            <a:r>
              <a:rPr lang="en-US" sz="3600" dirty="0"/>
              <a:t>TYPICAL VARIABLES USED IN CREATING GROUP MAPS</a:t>
            </a:r>
          </a:p>
        </p:txBody>
      </p:sp>
      <p:sp>
        <p:nvSpPr>
          <p:cNvPr id="93187" name="Rectangle 3"/>
          <p:cNvSpPr>
            <a:spLocks noGrp="1" noChangeArrowheads="1"/>
          </p:cNvSpPr>
          <p:nvPr>
            <p:ph idx="1"/>
          </p:nvPr>
        </p:nvSpPr>
        <p:spPr>
          <a:xfrm>
            <a:off x="504825" y="1600199"/>
            <a:ext cx="8126413" cy="4816475"/>
          </a:xfrm>
        </p:spPr>
        <p:txBody>
          <a:bodyPr/>
          <a:lstStyle/>
          <a:p>
            <a:r>
              <a:rPr lang="en-US" sz="2400" dirty="0"/>
              <a:t>Price and quality range (high, medium, low)</a:t>
            </a:r>
          </a:p>
          <a:p>
            <a:r>
              <a:rPr lang="en-US" sz="2400" dirty="0"/>
              <a:t>Geographic coverage (local, regional, national, global)</a:t>
            </a:r>
          </a:p>
          <a:p>
            <a:r>
              <a:rPr lang="en-US" sz="2400" dirty="0"/>
              <a:t>Product-line breadth (wide, narrow)</a:t>
            </a:r>
          </a:p>
          <a:p>
            <a:r>
              <a:rPr lang="en-US" sz="2400" dirty="0"/>
              <a:t>Degree of service offered (no frills, limited, full)</a:t>
            </a:r>
          </a:p>
          <a:p>
            <a:r>
              <a:rPr lang="en-US" sz="2400" dirty="0"/>
              <a:t>Distribution channels (retail, wholesale, Internet, multiple)</a:t>
            </a:r>
          </a:p>
          <a:p>
            <a:r>
              <a:rPr lang="en-US" sz="2400" dirty="0"/>
              <a:t>Degree of vertical integration (none, partial, full)</a:t>
            </a:r>
          </a:p>
          <a:p>
            <a:r>
              <a:rPr lang="en-US" sz="2400" dirty="0"/>
              <a:t>Degree of diversification into other industries (none, some, considerable)</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dirty="0"/>
              <a:t>GUIDELINES FOR CREATING GROUP MAPS</a:t>
            </a:r>
          </a:p>
        </p:txBody>
      </p:sp>
      <p:sp>
        <p:nvSpPr>
          <p:cNvPr id="95235" name="Rectangle 3"/>
          <p:cNvSpPr>
            <a:spLocks noGrp="1" noChangeArrowheads="1"/>
          </p:cNvSpPr>
          <p:nvPr>
            <p:ph idx="1"/>
          </p:nvPr>
        </p:nvSpPr>
        <p:spPr/>
        <p:txBody>
          <a:bodyPr/>
          <a:lstStyle/>
          <a:p>
            <a:pPr marL="398463" indent="-398463">
              <a:spcBef>
                <a:spcPts val="600"/>
              </a:spcBef>
              <a:buFont typeface="+mj-lt"/>
              <a:buAutoNum type="arabicPeriod"/>
            </a:pPr>
            <a:r>
              <a:rPr lang="en-US" sz="2400" dirty="0"/>
              <a:t>Variables selected as map axes should not be highly correlated.</a:t>
            </a:r>
          </a:p>
          <a:p>
            <a:pPr marL="398463" indent="-398463">
              <a:spcBef>
                <a:spcPts val="600"/>
              </a:spcBef>
              <a:buFont typeface="+mj-lt"/>
              <a:buAutoNum type="arabicPeriod"/>
            </a:pPr>
            <a:r>
              <a:rPr lang="en-US" sz="2400" dirty="0"/>
              <a:t>Variables should reflect important (sizable) differences among rival approaches.</a:t>
            </a:r>
          </a:p>
          <a:p>
            <a:pPr marL="398463" indent="-398463">
              <a:spcBef>
                <a:spcPts val="600"/>
              </a:spcBef>
              <a:buFont typeface="+mj-lt"/>
              <a:buAutoNum type="arabicPeriod"/>
            </a:pPr>
            <a:r>
              <a:rPr lang="en-US" sz="2400" dirty="0"/>
              <a:t>Variables may be quantitative, continuous, discrete, or defined in terms of distinct classes and combinations.</a:t>
            </a:r>
          </a:p>
          <a:p>
            <a:pPr marL="398463" indent="-398463">
              <a:spcBef>
                <a:spcPts val="600"/>
              </a:spcBef>
              <a:buFont typeface="+mj-lt"/>
              <a:buAutoNum type="arabicPeriod"/>
            </a:pPr>
            <a:r>
              <a:rPr lang="en-US" sz="2400" dirty="0"/>
              <a:t>Drawing group circles proportional to the combined sales of firms in each group will reflect the relative sizes of each strategic group.</a:t>
            </a:r>
          </a:p>
          <a:p>
            <a:pPr marL="398463" indent="-398463">
              <a:spcBef>
                <a:spcPts val="600"/>
              </a:spcBef>
              <a:buFont typeface="+mj-lt"/>
              <a:buAutoNum type="arabicPeriod"/>
            </a:pPr>
            <a:r>
              <a:rPr lang="en-US" sz="2400" dirty="0"/>
              <a:t>Drawing maps using different pairs of variables will show the different competitive positioning relationships present in the industry’s structure.</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600" dirty="0"/>
              <a:t>STRATEGIC MANAGEMENT PRINCIPLE </a:t>
            </a:r>
            <a:r>
              <a:rPr lang="en-US" sz="2200" dirty="0"/>
              <a:t>(5 of 8)</a:t>
            </a:r>
          </a:p>
        </p:txBody>
      </p:sp>
      <p:sp>
        <p:nvSpPr>
          <p:cNvPr id="2" name="Text Placeholder 1"/>
          <p:cNvSpPr>
            <a:spLocks noGrp="1"/>
          </p:cNvSpPr>
          <p:nvPr>
            <p:ph idx="1"/>
          </p:nvPr>
        </p:nvSpPr>
        <p:spPr/>
        <p:txBody>
          <a:bodyPr/>
          <a:lstStyle/>
          <a:p>
            <a:pPr marL="0" indent="0">
              <a:buNone/>
            </a:pPr>
            <a:r>
              <a:rPr lang="en-US" dirty="0"/>
              <a:t>Strategic group maps reveal which firms are close competitors and which are distant competitors.</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2000" dirty="0"/>
              <a:t>Illustration Capsule 3.1 Comparative Market Positions of Selected Firms in the Casual Dining Industry: A Strategic Group Map Example</a:t>
            </a:r>
          </a:p>
        </p:txBody>
      </p:sp>
      <p:pic>
        <p:nvPicPr>
          <p:cNvPr id="3" name="Content Placeholder 2" descr="Graphic with Price/Service/Restaurant Ambiance in the Y axis, and the X axis being Geographic Coverag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0344" y="966284"/>
            <a:ext cx="6923312" cy="4936322"/>
          </a:xfrm>
        </p:spPr>
      </p:pic>
      <p:sp>
        <p:nvSpPr>
          <p:cNvPr id="93187" name="Rectangle 1"/>
          <p:cNvSpPr>
            <a:spLocks noChangeArrowheads="1"/>
          </p:cNvSpPr>
          <p:nvPr/>
        </p:nvSpPr>
        <p:spPr bwMode="auto">
          <a:xfrm>
            <a:off x="584200" y="6019799"/>
            <a:ext cx="7975600" cy="277813"/>
          </a:xfrm>
          <a:prstGeom prst="rect">
            <a:avLst/>
          </a:prstGeom>
          <a:noFill/>
          <a:ln w="9525">
            <a:noFill/>
            <a:miter lim="800000"/>
            <a:headEnd/>
            <a:tailEnd/>
          </a:ln>
        </p:spPr>
        <p:txBody>
          <a:bodyPr>
            <a:spAutoFit/>
          </a:bodyPr>
          <a:lstStyle/>
          <a:p>
            <a:pPr algn="ctr"/>
            <a:r>
              <a:rPr lang="en-US" sz="1200" b="1" i="1" dirty="0"/>
              <a:t>Footnote: </a:t>
            </a:r>
            <a:r>
              <a:rPr lang="en-US" sz="1200" b="1" dirty="0"/>
              <a:t>Circles are drawn roughly proportional to the sizes of the chains, based on revenues.</a:t>
            </a:r>
          </a:p>
        </p:txBody>
      </p:sp>
      <p:sp>
        <p:nvSpPr>
          <p:cNvPr id="8" name="Text Placeholder 7"/>
          <p:cNvSpPr>
            <a:spLocks noGrp="1"/>
          </p:cNvSpPr>
          <p:nvPr>
            <p:ph type="body" sz="quarter" idx="4294967295"/>
          </p:nvPr>
        </p:nvSpPr>
        <p:spPr>
          <a:xfrm>
            <a:off x="2770128" y="6502370"/>
            <a:ext cx="4230914" cy="204782"/>
          </a:xfrm>
          <a:noFill/>
          <a:ln w="9525">
            <a:noFill/>
            <a:miter lim="800000"/>
            <a:headEnd/>
            <a:tailEnd/>
          </a:ln>
        </p:spPr>
        <p:txBody>
          <a:bodyPr vert="horz" wrap="none" lIns="0" tIns="0" rIns="45720" bIns="0" numCol="1" anchor="ctr" anchorCtr="0" compatLnSpc="1">
            <a:prstTxWarp prst="textNoShape">
              <a:avLst/>
            </a:prstTxWarp>
          </a:bodyPr>
          <a:lstStyle/>
          <a:p>
            <a:pPr marL="0" indent="0" algn="ctr">
              <a:buNone/>
            </a:pPr>
            <a:r>
              <a:rPr lang="en-US" sz="800" dirty="0">
                <a:solidFill>
                  <a:srgbClr val="6A6A6A"/>
                </a:solidFill>
                <a:hlinkClick r:id="rId4" action="ppaction://hlinksldjump"/>
              </a:rPr>
              <a:t>Jump to Appendix 11 long image description</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0" y="-3126"/>
            <a:ext cx="9143999" cy="1502742"/>
          </a:xfrm>
        </p:spPr>
        <p:txBody>
          <a:bodyPr lIns="274320" rIns="274320">
            <a:noAutofit/>
          </a:bodyPr>
          <a:lstStyle/>
          <a:p>
            <a:r>
              <a:rPr lang="en-US" dirty="0"/>
              <a:t>Examining the Comparative Market Positions of Strategic Groups in the Casual Dining Industry</a:t>
            </a:r>
          </a:p>
        </p:txBody>
      </p:sp>
      <p:sp>
        <p:nvSpPr>
          <p:cNvPr id="3" name="Content Placeholder 2"/>
          <p:cNvSpPr>
            <a:spLocks noGrp="1"/>
          </p:cNvSpPr>
          <p:nvPr>
            <p:ph idx="1"/>
          </p:nvPr>
        </p:nvSpPr>
        <p:spPr>
          <a:xfrm>
            <a:off x="504825" y="1618487"/>
            <a:ext cx="8126413" cy="4798187"/>
          </a:xfrm>
        </p:spPr>
        <p:txBody>
          <a:bodyPr/>
          <a:lstStyle/>
          <a:p>
            <a:r>
              <a:rPr lang="en-US" dirty="0"/>
              <a:t>Which strategic group is located in the least favorable market position? Which group is in the most favorable position?</a:t>
            </a:r>
          </a:p>
          <a:p>
            <a:r>
              <a:rPr lang="en-US" dirty="0"/>
              <a:t>Which strategic group is likely to experience increased intragroup competition? </a:t>
            </a:r>
          </a:p>
          <a:p>
            <a:r>
              <a:rPr lang="en-US" dirty="0"/>
              <a:t>Which groups are most threatened by the likely strategic moves of members of nearby strategic groups?</a:t>
            </a:r>
          </a:p>
        </p:txBody>
      </p:sp>
    </p:spTree>
    <p:extLst>
      <p:ext uri="{BB962C8B-B14F-4D97-AF65-F5344CB8AC3E}">
        <p14:creationId xmlns:p14="http://schemas.microsoft.com/office/powerpoint/2010/main" val="2154628341"/>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600" dirty="0"/>
              <a:t>STRATEGIC MANAGEMENT PRINCIPLE </a:t>
            </a:r>
            <a:r>
              <a:rPr lang="en-US" sz="2200" dirty="0"/>
              <a:t>(6 of 8)</a:t>
            </a:r>
          </a:p>
        </p:txBody>
      </p:sp>
      <p:sp>
        <p:nvSpPr>
          <p:cNvPr id="2" name="Text Placeholder 1"/>
          <p:cNvSpPr>
            <a:spLocks noGrp="1"/>
          </p:cNvSpPr>
          <p:nvPr>
            <p:ph idx="1"/>
          </p:nvPr>
        </p:nvSpPr>
        <p:spPr/>
        <p:txBody>
          <a:bodyPr/>
          <a:lstStyle/>
          <a:p>
            <a:pPr marL="0" indent="0">
              <a:buNone/>
            </a:pPr>
            <a:r>
              <a:rPr lang="en-US" dirty="0"/>
              <a:t>Some strategic groups are more favorably positioned than others because they confront weaker competitive forces or because they are more favorably impacted by industry driving forces.</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p:cNvSpPr>
            <a:spLocks noGrp="1" noChangeArrowheads="1"/>
          </p:cNvSpPr>
          <p:nvPr>
            <p:ph type="title"/>
          </p:nvPr>
        </p:nvSpPr>
        <p:spPr/>
        <p:txBody>
          <a:bodyPr/>
          <a:lstStyle/>
          <a:p>
            <a:pPr>
              <a:defRPr/>
            </a:pPr>
            <a:r>
              <a:rPr dirty="0"/>
              <a:t>THE VALUE OF STRATEGIC GROUP MAPS</a:t>
            </a:r>
          </a:p>
        </p:txBody>
      </p:sp>
      <p:sp>
        <p:nvSpPr>
          <p:cNvPr id="103427" name="Rectangle 5"/>
          <p:cNvSpPr>
            <a:spLocks noGrp="1" noChangeArrowheads="1"/>
          </p:cNvSpPr>
          <p:nvPr>
            <p:ph idx="1"/>
          </p:nvPr>
        </p:nvSpPr>
        <p:spPr>
          <a:xfrm>
            <a:off x="442685" y="990600"/>
            <a:ext cx="8273143" cy="5562600"/>
          </a:xfrm>
        </p:spPr>
        <p:txBody>
          <a:bodyPr/>
          <a:lstStyle/>
          <a:p>
            <a:pPr marL="463550" indent="-463550">
              <a:spcBef>
                <a:spcPct val="35000"/>
              </a:spcBef>
              <a:defRPr/>
            </a:pPr>
            <a:r>
              <a:rPr sz="2800" dirty="0"/>
              <a:t>Maps are useful in identifying which industry members are close rivals and which are distant rivals.</a:t>
            </a:r>
          </a:p>
          <a:p>
            <a:pPr marL="463550" indent="-463550">
              <a:spcBef>
                <a:spcPct val="35000"/>
              </a:spcBef>
              <a:defRPr/>
            </a:pPr>
            <a:r>
              <a:rPr sz="2800" dirty="0"/>
              <a:t>Not all map positions are equally attractive</a:t>
            </a:r>
          </a:p>
          <a:p>
            <a:pPr marL="1081088" lvl="1" indent="-400050">
              <a:spcBef>
                <a:spcPct val="35000"/>
              </a:spcBef>
              <a:buSzTx/>
              <a:buFont typeface="Arial" charset="0"/>
              <a:buAutoNum type="arabicPeriod"/>
              <a:defRPr/>
            </a:pPr>
            <a:r>
              <a:rPr sz="2400" dirty="0"/>
              <a:t>Prevailing competitive pressures from the industry’s five forces may cause the profit potential of different strategic groups to vary.</a:t>
            </a:r>
          </a:p>
          <a:p>
            <a:pPr marL="1081088" lvl="1" indent="-400050">
              <a:spcBef>
                <a:spcPct val="35000"/>
              </a:spcBef>
              <a:buSzTx/>
              <a:buFont typeface="Arial" charset="0"/>
              <a:buAutoNum type="arabicPeriod"/>
              <a:defRPr/>
            </a:pPr>
            <a:r>
              <a:rPr sz="2400" dirty="0"/>
              <a:t>Industry driving forces may favor some strategic groups and hurt others.</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9"/>
          <p:cNvSpPr>
            <a:spLocks noGrp="1" noChangeArrowheads="1"/>
          </p:cNvSpPr>
          <p:nvPr>
            <p:ph type="title"/>
          </p:nvPr>
        </p:nvSpPr>
        <p:spPr/>
        <p:txBody>
          <a:bodyPr>
            <a:normAutofit/>
          </a:bodyPr>
          <a:lstStyle/>
          <a:p>
            <a:pPr marL="457200" indent="0">
              <a:defRPr/>
            </a:pPr>
            <a:r>
              <a:rPr lang="en-US" sz="3600" dirty="0"/>
              <a:t>COMPETITOR ANALYSIS</a:t>
            </a:r>
            <a:endParaRPr sz="3600" dirty="0"/>
          </a:p>
        </p:txBody>
      </p:sp>
      <p:sp>
        <p:nvSpPr>
          <p:cNvPr id="103427" name="Rectangle 10"/>
          <p:cNvSpPr>
            <a:spLocks noGrp="1" noChangeArrowheads="1"/>
          </p:cNvSpPr>
          <p:nvPr>
            <p:ph idx="1"/>
          </p:nvPr>
        </p:nvSpPr>
        <p:spPr/>
        <p:txBody>
          <a:bodyPr/>
          <a:lstStyle/>
          <a:p>
            <a:pPr>
              <a:spcBef>
                <a:spcPts val="600"/>
              </a:spcBef>
              <a:defRPr/>
            </a:pPr>
            <a:r>
              <a:rPr lang="en-US" sz="2800" dirty="0"/>
              <a:t>Competitive intelligence</a:t>
            </a:r>
          </a:p>
          <a:p>
            <a:pPr lvl="1">
              <a:spcBef>
                <a:spcPts val="600"/>
              </a:spcBef>
              <a:defRPr/>
            </a:pPr>
            <a:r>
              <a:rPr sz="2400" dirty="0"/>
              <a:t>Information about rivals that is useful in anticipating their next strategic moves</a:t>
            </a:r>
          </a:p>
          <a:p>
            <a:pPr>
              <a:spcBef>
                <a:spcPts val="600"/>
              </a:spcBef>
              <a:defRPr/>
            </a:pPr>
            <a:r>
              <a:rPr lang="en-US" sz="2800" dirty="0"/>
              <a:t>Signals of the likelihood of strategic moves</a:t>
            </a:r>
            <a:endParaRPr sz="2800" dirty="0"/>
          </a:p>
          <a:p>
            <a:pPr lvl="1">
              <a:spcBef>
                <a:spcPts val="600"/>
              </a:spcBef>
              <a:defRPr/>
            </a:pPr>
            <a:r>
              <a:rPr sz="2400" dirty="0"/>
              <a:t>Rivals under pressure to improve financial performance</a:t>
            </a:r>
          </a:p>
          <a:p>
            <a:pPr lvl="1">
              <a:spcBef>
                <a:spcPts val="600"/>
              </a:spcBef>
              <a:defRPr/>
            </a:pPr>
            <a:r>
              <a:rPr sz="2400" dirty="0"/>
              <a:t>Rivals seeking to increase market standing</a:t>
            </a:r>
          </a:p>
          <a:p>
            <a:pPr lvl="1">
              <a:spcBef>
                <a:spcPts val="600"/>
              </a:spcBef>
              <a:defRPr/>
            </a:pPr>
            <a:r>
              <a:rPr sz="2400" dirty="0"/>
              <a:t>Public statements of rivals’ intentions</a:t>
            </a:r>
          </a:p>
          <a:p>
            <a:pPr lvl="1">
              <a:spcBef>
                <a:spcPts val="600"/>
              </a:spcBef>
              <a:defRPr/>
            </a:pPr>
            <a:r>
              <a:rPr sz="2400" dirty="0"/>
              <a:t>Profiles developed by competitive intelligence units</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600" dirty="0"/>
              <a:t>STRATEGIC MANAGEMENT PRINCIPLE </a:t>
            </a:r>
            <a:r>
              <a:rPr lang="en-US" sz="2200" dirty="0"/>
              <a:t>(7 or 8)</a:t>
            </a:r>
          </a:p>
        </p:txBody>
      </p:sp>
      <p:sp>
        <p:nvSpPr>
          <p:cNvPr id="2" name="Text Placeholder 1"/>
          <p:cNvSpPr>
            <a:spLocks noGrp="1"/>
          </p:cNvSpPr>
          <p:nvPr>
            <p:ph idx="1"/>
          </p:nvPr>
        </p:nvSpPr>
        <p:spPr/>
        <p:txBody>
          <a:bodyPr/>
          <a:lstStyle/>
          <a:p>
            <a:pPr marL="0" indent="0">
              <a:buNone/>
              <a:defRPr/>
            </a:pPr>
            <a:r>
              <a:rPr dirty="0"/>
              <a:t>Studying competitors’ past behavior and preferences provides a valuable assist in anticipating what moves rivals are likely to make next and outmaneuvering them in the marketplace.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CORE CONCEPT </a:t>
            </a:r>
            <a:r>
              <a:rPr lang="en-US" sz="2000" dirty="0"/>
              <a:t>(2 of 7)</a:t>
            </a:r>
          </a:p>
        </p:txBody>
      </p:sp>
      <p:sp>
        <p:nvSpPr>
          <p:cNvPr id="2" name="Text Placeholder 1"/>
          <p:cNvSpPr>
            <a:spLocks noGrp="1"/>
          </p:cNvSpPr>
          <p:nvPr>
            <p:ph idx="1"/>
          </p:nvPr>
        </p:nvSpPr>
        <p:spPr/>
        <p:txBody>
          <a:bodyPr/>
          <a:lstStyle/>
          <a:p>
            <a:r>
              <a:rPr lang="en-US" dirty="0"/>
              <a:t>PESTEL analysis focuses on the six principal components of strategic significance in the macro-environment.</a:t>
            </a:r>
          </a:p>
          <a:p>
            <a:pPr marL="746125" lvl="1" indent="-342900">
              <a:buFont typeface="Wingdings" panose="05000000000000000000" pitchFamily="2" charset="2"/>
              <a:buChar char="Ø"/>
            </a:pPr>
            <a:r>
              <a:rPr lang="en-US" dirty="0"/>
              <a:t>Political</a:t>
            </a:r>
          </a:p>
          <a:p>
            <a:pPr marL="746125" lvl="1" indent="-342900">
              <a:buFont typeface="Wingdings" panose="05000000000000000000" pitchFamily="2" charset="2"/>
              <a:buChar char="Ø"/>
            </a:pPr>
            <a:r>
              <a:rPr lang="en-US" dirty="0"/>
              <a:t>Economic</a:t>
            </a:r>
          </a:p>
          <a:p>
            <a:pPr marL="746125" lvl="1" indent="-342900">
              <a:buFont typeface="Wingdings" panose="05000000000000000000" pitchFamily="2" charset="2"/>
              <a:buChar char="Ø"/>
            </a:pPr>
            <a:r>
              <a:rPr lang="en-US" dirty="0"/>
              <a:t>Social</a:t>
            </a:r>
          </a:p>
          <a:p>
            <a:pPr marL="746125" lvl="1" indent="-342900">
              <a:buFont typeface="Wingdings" panose="05000000000000000000" pitchFamily="2" charset="2"/>
              <a:buChar char="Ø"/>
            </a:pPr>
            <a:r>
              <a:rPr lang="en-US" dirty="0"/>
              <a:t>Technological</a:t>
            </a:r>
          </a:p>
          <a:p>
            <a:pPr marL="746125" lvl="1" indent="-342900">
              <a:buFont typeface="Wingdings" panose="05000000000000000000" pitchFamily="2" charset="2"/>
              <a:buChar char="Ø"/>
            </a:pPr>
            <a:r>
              <a:rPr lang="en-US" dirty="0"/>
              <a:t>Environmental</a:t>
            </a:r>
          </a:p>
          <a:p>
            <a:pPr marL="746125" lvl="1" indent="-342900">
              <a:buFont typeface="Wingdings" panose="05000000000000000000" pitchFamily="2" charset="2"/>
              <a:buChar char="Ø"/>
            </a:pPr>
            <a:r>
              <a:rPr lang="en-US" dirty="0"/>
              <a:t>Legal</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a:t>FIGURE 3.10 </a:t>
            </a:r>
            <a:r>
              <a:rPr lang="en-US" sz="2800" b="1" dirty="0"/>
              <a:t>		</a:t>
            </a:r>
            <a:r>
              <a:rPr lang="en-US" sz="2800" dirty="0"/>
              <a:t>A Framework for Competitor Analysis</a:t>
            </a:r>
          </a:p>
        </p:txBody>
      </p:sp>
      <p:pic>
        <p:nvPicPr>
          <p:cNvPr id="2" name="Picture 1" descr="Graphic with Strategic Moves in the middle surrounded in four corners by Resources and Capabilities, Assumptions, Objectives, and Current Strateg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397" y="1234622"/>
            <a:ext cx="8577942" cy="5009518"/>
          </a:xfrm>
          <a:prstGeom prst="rect">
            <a:avLst/>
          </a:prstGeom>
        </p:spPr>
      </p:pic>
      <p:sp>
        <p:nvSpPr>
          <p:cNvPr id="7" name="Text Placeholder 6"/>
          <p:cNvSpPr>
            <a:spLocks noGrp="1"/>
          </p:cNvSpPr>
          <p:nvPr>
            <p:ph type="body" sz="quarter" idx="4294967295"/>
          </p:nvPr>
        </p:nvSpPr>
        <p:spPr>
          <a:xfrm>
            <a:off x="2667525" y="6536230"/>
            <a:ext cx="4440238" cy="261938"/>
          </a:xfrm>
          <a:noFill/>
          <a:ln w="9525">
            <a:noFill/>
            <a:miter lim="800000"/>
            <a:headEnd/>
            <a:tailEnd/>
          </a:ln>
        </p:spPr>
        <p:txBody>
          <a:bodyPr vert="horz" wrap="none" lIns="0" tIns="0" rIns="45720" bIns="0" numCol="1" anchor="ctr" anchorCtr="0" compatLnSpc="1">
            <a:prstTxWarp prst="textNoShape">
              <a:avLst/>
            </a:prstTxWarp>
          </a:bodyPr>
          <a:lstStyle/>
          <a:p>
            <a:pPr marL="0" indent="0" algn="ctr">
              <a:buNone/>
            </a:pPr>
            <a:r>
              <a:rPr lang="en-US" sz="800" dirty="0">
                <a:hlinkClick r:id="rId4" action="ppaction://hlinksldjump"/>
              </a:rPr>
              <a:t>Jump to Appendix 12 long image description</a:t>
            </a:r>
          </a:p>
        </p:txBody>
      </p:sp>
    </p:spTree>
    <p:extLst>
      <p:ext uri="{BB962C8B-B14F-4D97-AF65-F5344CB8AC3E}">
        <p14:creationId xmlns:p14="http://schemas.microsoft.com/office/powerpoint/2010/main" val="2286596028"/>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1463040" rIns="1463040"/>
          <a:lstStyle/>
          <a:p>
            <a:r>
              <a:rPr lang="en-US" dirty="0"/>
              <a:t>A FRAMEWORK FOR COMPETITOR ANALYSIS</a:t>
            </a:r>
          </a:p>
        </p:txBody>
      </p:sp>
      <p:sp>
        <p:nvSpPr>
          <p:cNvPr id="3" name="Content Placeholder 2"/>
          <p:cNvSpPr>
            <a:spLocks noGrp="1"/>
          </p:cNvSpPr>
          <p:nvPr>
            <p:ph idx="1"/>
          </p:nvPr>
        </p:nvSpPr>
        <p:spPr>
          <a:xfrm>
            <a:off x="1510665" y="1460233"/>
            <a:ext cx="6188583" cy="4983874"/>
          </a:xfrm>
        </p:spPr>
        <p:txBody>
          <a:bodyPr/>
          <a:lstStyle/>
          <a:p>
            <a:r>
              <a:rPr lang="en-US" dirty="0"/>
              <a:t>Indicators of a rival firm’s likely strategic moves and countermoves</a:t>
            </a:r>
          </a:p>
          <a:p>
            <a:pPr lvl="1"/>
            <a:r>
              <a:rPr lang="en-US" dirty="0"/>
              <a:t>The rival firm’s current strategy</a:t>
            </a:r>
          </a:p>
          <a:p>
            <a:pPr lvl="1"/>
            <a:r>
              <a:rPr lang="en-US" dirty="0"/>
              <a:t>The rival firm’s objectives</a:t>
            </a:r>
          </a:p>
          <a:p>
            <a:pPr lvl="1"/>
            <a:r>
              <a:rPr lang="en-US" dirty="0"/>
              <a:t>The rival firm’s capabilities</a:t>
            </a:r>
          </a:p>
          <a:p>
            <a:pPr lvl="1"/>
            <a:r>
              <a:rPr lang="en-US" dirty="0"/>
              <a:t>The rival firm’s assumptions </a:t>
            </a:r>
            <a:br>
              <a:rPr lang="en-US" dirty="0"/>
            </a:br>
            <a:r>
              <a:rPr lang="en-US" dirty="0"/>
              <a:t>about itself and its industry</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normAutofit/>
          </a:bodyPr>
          <a:lstStyle/>
          <a:p>
            <a:pPr>
              <a:defRPr/>
            </a:pPr>
            <a:r>
              <a:rPr sz="2800" dirty="0"/>
              <a:t>USEFUL QUESTIONS TO HELP PREDICT THE LIKELY ACTIONS OF IMPORTANT RIVALS</a:t>
            </a:r>
          </a:p>
        </p:txBody>
      </p:sp>
      <p:sp>
        <p:nvSpPr>
          <p:cNvPr id="107523" name="Rectangle 3"/>
          <p:cNvSpPr>
            <a:spLocks noGrp="1" noChangeArrowheads="1"/>
          </p:cNvSpPr>
          <p:nvPr>
            <p:ph idx="1"/>
          </p:nvPr>
        </p:nvSpPr>
        <p:spPr>
          <a:xfrm>
            <a:off x="504825" y="1367488"/>
            <a:ext cx="8126413" cy="4983874"/>
          </a:xfrm>
        </p:spPr>
        <p:txBody>
          <a:bodyPr/>
          <a:lstStyle/>
          <a:p>
            <a:pPr>
              <a:defRPr/>
            </a:pPr>
            <a:r>
              <a:rPr sz="2400" dirty="0"/>
              <a:t>Which competitors’ strategies are achieving good results?</a:t>
            </a:r>
          </a:p>
          <a:p>
            <a:pPr>
              <a:defRPr/>
            </a:pPr>
            <a:r>
              <a:rPr sz="2400" dirty="0"/>
              <a:t>Which competitors are losing in the marketplace or badly need to increase unit sales and market share?</a:t>
            </a:r>
          </a:p>
          <a:p>
            <a:pPr>
              <a:defRPr/>
            </a:pPr>
            <a:r>
              <a:rPr sz="2400" dirty="0"/>
              <a:t>Which rivals are likely make major moves to enter new geographic markets or to increase sales and market share in a particular geographic region?</a:t>
            </a:r>
          </a:p>
          <a:p>
            <a:pPr>
              <a:defRPr/>
            </a:pPr>
            <a:r>
              <a:rPr sz="2400" dirty="0"/>
              <a:t>Which rivals can expand product offerings to enter new product segments where they do not have a presence?</a:t>
            </a:r>
          </a:p>
          <a:p>
            <a:pPr>
              <a:defRPr/>
            </a:pPr>
            <a:r>
              <a:rPr sz="2400" dirty="0"/>
              <a:t>Which rivals can be acquired? Which rivals are financially able and looking to make an acquisition?</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0" rIns="914400">
            <a:normAutofit/>
          </a:bodyPr>
          <a:lstStyle/>
          <a:p>
            <a:r>
              <a:rPr lang="en-US" dirty="0"/>
              <a:t>CREATING A STRATEGIC PROFILE OF A RIVAL COMPETITOR FIRM </a:t>
            </a:r>
            <a:r>
              <a:rPr lang="en-US" sz="2200" dirty="0"/>
              <a:t>(1 of 2)</a:t>
            </a:r>
          </a:p>
        </p:txBody>
      </p:sp>
      <p:sp>
        <p:nvSpPr>
          <p:cNvPr id="3" name="Content Placeholder 2"/>
          <p:cNvSpPr>
            <a:spLocks noGrp="1"/>
          </p:cNvSpPr>
          <p:nvPr>
            <p:ph idx="1"/>
          </p:nvPr>
        </p:nvSpPr>
        <p:spPr>
          <a:xfrm>
            <a:off x="504825" y="1353312"/>
            <a:ext cx="8126413" cy="5063363"/>
          </a:xfrm>
        </p:spPr>
        <p:txBody>
          <a:bodyPr/>
          <a:lstStyle/>
          <a:p>
            <a:pPr>
              <a:spcBef>
                <a:spcPts val="600"/>
              </a:spcBef>
            </a:pPr>
            <a:r>
              <a:rPr lang="en-US" dirty="0"/>
              <a:t>Current strategy</a:t>
            </a:r>
          </a:p>
          <a:p>
            <a:pPr lvl="1">
              <a:spcBef>
                <a:spcPts val="600"/>
              </a:spcBef>
            </a:pPr>
            <a:r>
              <a:rPr lang="en-US" dirty="0"/>
              <a:t>How is the competitor positioned in the market?</a:t>
            </a:r>
          </a:p>
          <a:p>
            <a:pPr lvl="1">
              <a:spcBef>
                <a:spcPts val="600"/>
              </a:spcBef>
            </a:pPr>
            <a:r>
              <a:rPr lang="en-US" dirty="0"/>
              <a:t>What is the basis for its competitive advantage?</a:t>
            </a:r>
          </a:p>
          <a:p>
            <a:pPr lvl="1">
              <a:spcBef>
                <a:spcPts val="600"/>
              </a:spcBef>
            </a:pPr>
            <a:r>
              <a:rPr lang="en-US" dirty="0"/>
              <a:t>What kinds of investments is it making (as an indicator of its expected growth trajectory)?</a:t>
            </a:r>
          </a:p>
          <a:p>
            <a:pPr>
              <a:spcBef>
                <a:spcPts val="600"/>
              </a:spcBef>
            </a:pPr>
            <a:r>
              <a:rPr lang="en-US" dirty="0"/>
              <a:t>Objectives</a:t>
            </a:r>
          </a:p>
          <a:p>
            <a:pPr lvl="1">
              <a:spcBef>
                <a:spcPts val="600"/>
              </a:spcBef>
            </a:pPr>
            <a:r>
              <a:rPr lang="en-US" dirty="0"/>
              <a:t>What are its financial performance objectives?</a:t>
            </a:r>
          </a:p>
          <a:p>
            <a:pPr lvl="1">
              <a:spcBef>
                <a:spcPts val="600"/>
              </a:spcBef>
            </a:pPr>
            <a:r>
              <a:rPr lang="en-US" dirty="0"/>
              <a:t>What are its strategic objectives?</a:t>
            </a:r>
          </a:p>
          <a:p>
            <a:pPr lvl="1">
              <a:spcBef>
                <a:spcPts val="600"/>
              </a:spcBef>
            </a:pPr>
            <a:r>
              <a:rPr lang="en-US" dirty="0"/>
              <a:t>How well is it performing in meeting its objectives?</a:t>
            </a:r>
          </a:p>
          <a:p>
            <a:pPr lvl="1">
              <a:spcBef>
                <a:spcPts val="600"/>
              </a:spcBef>
            </a:pPr>
            <a:r>
              <a:rPr lang="en-US" dirty="0"/>
              <a:t>Is it under pressure to improve its performance?</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731520" rIns="731520">
            <a:normAutofit/>
          </a:bodyPr>
          <a:lstStyle/>
          <a:p>
            <a:pPr>
              <a:defRPr/>
            </a:pPr>
            <a:r>
              <a:rPr dirty="0"/>
              <a:t>CREATING A STRATEGIC PROFILE OF A RIVAL COMPETITOR FIRM </a:t>
            </a:r>
            <a:r>
              <a:rPr sz="2000" dirty="0"/>
              <a:t>(2 of 2)</a:t>
            </a:r>
          </a:p>
        </p:txBody>
      </p:sp>
      <p:sp>
        <p:nvSpPr>
          <p:cNvPr id="3" name="Content Placeholder 2"/>
          <p:cNvSpPr>
            <a:spLocks noGrp="1"/>
          </p:cNvSpPr>
          <p:nvPr>
            <p:ph idx="1"/>
          </p:nvPr>
        </p:nvSpPr>
        <p:spPr/>
        <p:txBody>
          <a:bodyPr/>
          <a:lstStyle/>
          <a:p>
            <a:pPr>
              <a:defRPr/>
            </a:pPr>
            <a:r>
              <a:rPr dirty="0"/>
              <a:t>Resources and capabilities</a:t>
            </a:r>
          </a:p>
          <a:p>
            <a:pPr lvl="1">
              <a:defRPr/>
            </a:pPr>
            <a:r>
              <a:rPr dirty="0"/>
              <a:t>What is the competitor’s current set of resources and capabilities?</a:t>
            </a:r>
          </a:p>
          <a:p>
            <a:pPr lvl="1">
              <a:defRPr/>
            </a:pPr>
            <a:r>
              <a:rPr dirty="0"/>
              <a:t>What weaknesses does it have?</a:t>
            </a:r>
          </a:p>
          <a:p>
            <a:pPr lvl="1">
              <a:defRPr/>
            </a:pPr>
            <a:r>
              <a:rPr dirty="0"/>
              <a:t>Which capabilities is it making efforts to obtain?</a:t>
            </a:r>
          </a:p>
          <a:p>
            <a:pPr>
              <a:defRPr/>
            </a:pPr>
            <a:r>
              <a:rPr dirty="0"/>
              <a:t>Assumptions</a:t>
            </a:r>
          </a:p>
          <a:p>
            <a:pPr lvl="1">
              <a:defRPr/>
            </a:pPr>
            <a:r>
              <a:rPr dirty="0"/>
              <a:t>What do the competitor’s top managers believe about their strategic situation?</a:t>
            </a:r>
          </a:p>
          <a:p>
            <a:pPr lvl="1">
              <a:defRPr/>
            </a:pPr>
            <a:r>
              <a:rPr dirty="0"/>
              <a:t>How will their beliefs affect the competitor’s behavior in the market?</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9"/>
          <p:cNvSpPr>
            <a:spLocks noGrp="1" noChangeArrowheads="1"/>
          </p:cNvSpPr>
          <p:nvPr>
            <p:ph type="title"/>
          </p:nvPr>
        </p:nvSpPr>
        <p:spPr>
          <a:xfrm>
            <a:off x="0" y="0"/>
            <a:ext cx="9144000" cy="740229"/>
          </a:xfrm>
        </p:spPr>
        <p:txBody>
          <a:bodyPr/>
          <a:lstStyle/>
          <a:p>
            <a:r>
              <a:rPr lang="en-US" dirty="0"/>
              <a:t>KEY SUCCESS FACTORS</a:t>
            </a:r>
          </a:p>
        </p:txBody>
      </p:sp>
      <p:sp>
        <p:nvSpPr>
          <p:cNvPr id="107523" name="Rectangle 10"/>
          <p:cNvSpPr>
            <a:spLocks noGrp="1" noChangeArrowheads="1"/>
          </p:cNvSpPr>
          <p:nvPr>
            <p:ph idx="1"/>
          </p:nvPr>
        </p:nvSpPr>
        <p:spPr/>
        <p:txBody>
          <a:bodyPr/>
          <a:lstStyle/>
          <a:p>
            <a:r>
              <a:rPr lang="en-US" dirty="0"/>
              <a:t>Key success factors (KSFs)</a:t>
            </a:r>
          </a:p>
          <a:p>
            <a:pPr lvl="1"/>
            <a:r>
              <a:rPr lang="en-US" dirty="0"/>
              <a:t>Are the strategy elements, product and service attributes, operational approaches, resources, and competitive capabilities that are necessary for competitive success by any and all firms in an industry.</a:t>
            </a:r>
          </a:p>
          <a:p>
            <a:pPr lvl="1"/>
            <a:r>
              <a:rPr lang="en-US" dirty="0"/>
              <a:t>These vary from industry to industry, and over time within the same industry, and in importance as drivers of change and competitive conditions change.</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CORE CONCEPT </a:t>
            </a:r>
            <a:r>
              <a:rPr lang="en-US" sz="2000" dirty="0"/>
              <a:t>(7 of 7)</a:t>
            </a:r>
          </a:p>
        </p:txBody>
      </p:sp>
      <p:sp>
        <p:nvSpPr>
          <p:cNvPr id="2" name="Text Placeholder 1"/>
          <p:cNvSpPr>
            <a:spLocks noGrp="1"/>
          </p:cNvSpPr>
          <p:nvPr>
            <p:ph idx="1"/>
          </p:nvPr>
        </p:nvSpPr>
        <p:spPr/>
        <p:txBody>
          <a:bodyPr/>
          <a:lstStyle/>
          <a:p>
            <a:pPr marL="0" indent="0">
              <a:buNone/>
            </a:pPr>
            <a:r>
              <a:rPr lang="en-US" sz="3200" dirty="0"/>
              <a:t>Key success factors are the strategy elements, product and service attributes, operational approaches, resources, and competitive capabilities that are essential to surviving and thriving in the industry.</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lIns="1737360" rIns="1737360">
            <a:noAutofit/>
          </a:bodyPr>
          <a:lstStyle/>
          <a:p>
            <a:r>
              <a:rPr lang="en-US" sz="3600" dirty="0"/>
              <a:t>IDENTIFICATION OF KEY SUCCESS FACTORS</a:t>
            </a:r>
          </a:p>
        </p:txBody>
      </p:sp>
      <p:sp>
        <p:nvSpPr>
          <p:cNvPr id="109571" name="Rectangle 3"/>
          <p:cNvSpPr>
            <a:spLocks noGrp="1" noChangeArrowheads="1"/>
          </p:cNvSpPr>
          <p:nvPr>
            <p:ph idx="1"/>
          </p:nvPr>
        </p:nvSpPr>
        <p:spPr>
          <a:xfrm>
            <a:off x="504825" y="1285840"/>
            <a:ext cx="8126413" cy="4983874"/>
          </a:xfrm>
        </p:spPr>
        <p:txBody>
          <a:bodyPr/>
          <a:lstStyle/>
          <a:p>
            <a:pPr>
              <a:spcBef>
                <a:spcPts val="600"/>
              </a:spcBef>
            </a:pPr>
            <a:r>
              <a:rPr lang="en-US" dirty="0"/>
              <a:t>On what basis do buyers of the industry’s product choose between the competing brands of sellers? What product attributes and service characteristics are crucial to competitive success?</a:t>
            </a:r>
          </a:p>
          <a:p>
            <a:pPr>
              <a:spcBef>
                <a:spcPts val="600"/>
              </a:spcBef>
            </a:pPr>
            <a:r>
              <a:rPr lang="en-US" dirty="0"/>
              <a:t>Given the nature of competitive rivalry prevailing in the marketplace, what resources and competitive capabilities must a firm have to be competitively successful?</a:t>
            </a:r>
          </a:p>
          <a:p>
            <a:pPr>
              <a:spcBef>
                <a:spcPts val="600"/>
              </a:spcBef>
            </a:pPr>
            <a:r>
              <a:rPr lang="en-US" dirty="0"/>
              <a:t>What shortcomings are almost certain to put a firm at a significant competitive disadvantage?</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9"/>
          <p:cNvSpPr>
            <a:spLocks noGrp="1" noChangeArrowheads="1"/>
          </p:cNvSpPr>
          <p:nvPr>
            <p:ph type="title"/>
          </p:nvPr>
        </p:nvSpPr>
        <p:spPr>
          <a:xfrm>
            <a:off x="0" y="-3183"/>
            <a:ext cx="9143999" cy="1157069"/>
          </a:xfrm>
        </p:spPr>
        <p:txBody>
          <a:bodyPr lIns="1188720" rIns="1188720">
            <a:noAutofit/>
          </a:bodyPr>
          <a:lstStyle/>
          <a:p>
            <a:r>
              <a:rPr lang="en-US" sz="3600" dirty="0"/>
              <a:t>THE INDUSTRY OUTLOOK FOR PROFITABILITY</a:t>
            </a:r>
          </a:p>
        </p:txBody>
      </p:sp>
      <p:sp>
        <p:nvSpPr>
          <p:cNvPr id="111619" name="Rectangle 10"/>
          <p:cNvSpPr>
            <a:spLocks noGrp="1" noChangeArrowheads="1"/>
          </p:cNvSpPr>
          <p:nvPr>
            <p:ph idx="1"/>
          </p:nvPr>
        </p:nvSpPr>
        <p:spPr>
          <a:xfrm>
            <a:off x="504825" y="1291771"/>
            <a:ext cx="8126413" cy="5124903"/>
          </a:xfrm>
        </p:spPr>
        <p:txBody>
          <a:bodyPr/>
          <a:lstStyle/>
          <a:p>
            <a:r>
              <a:rPr lang="en-US" dirty="0"/>
              <a:t>An industry environment is fundamentally attractive if it presents a company with good opportunity for above-average profitability.</a:t>
            </a:r>
          </a:p>
          <a:p>
            <a:r>
              <a:rPr lang="en-US" dirty="0"/>
              <a:t>An industry environment is fundamentally unattractive if a firm’s profit prospects in the industry are unappealingly low.</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defRPr/>
            </a:pPr>
            <a:r>
              <a:rPr dirty="0"/>
              <a:t>FACTORS TO CONSIDER IN ASSESSING INDUSTRY ATTRACTIVENESS</a:t>
            </a:r>
          </a:p>
        </p:txBody>
      </p:sp>
      <p:sp>
        <p:nvSpPr>
          <p:cNvPr id="106498" name="Rectangle 2"/>
          <p:cNvSpPr>
            <a:spLocks noGrp="1" noChangeArrowheads="1"/>
          </p:cNvSpPr>
          <p:nvPr>
            <p:ph idx="1"/>
          </p:nvPr>
        </p:nvSpPr>
        <p:spPr/>
        <p:txBody>
          <a:bodyPr/>
          <a:lstStyle/>
          <a:p>
            <a:pPr>
              <a:spcBef>
                <a:spcPts val="900"/>
              </a:spcBef>
              <a:defRPr/>
            </a:pPr>
            <a:r>
              <a:rPr lang="en-US" sz="2000" dirty="0"/>
              <a:t>How the firm is impacted by the state of the macro-environment</a:t>
            </a:r>
          </a:p>
          <a:p>
            <a:pPr>
              <a:spcBef>
                <a:spcPts val="900"/>
              </a:spcBef>
              <a:defRPr/>
            </a:pPr>
            <a:r>
              <a:rPr lang="en-US" sz="2000" dirty="0"/>
              <a:t>Whether strong competitive forces are squeezing industry profitability to subpar levels</a:t>
            </a:r>
          </a:p>
          <a:p>
            <a:pPr>
              <a:spcBef>
                <a:spcPts val="900"/>
              </a:spcBef>
              <a:defRPr/>
            </a:pPr>
            <a:r>
              <a:rPr lang="en-US" sz="2000" dirty="0"/>
              <a:t>Whether the presence of complementors and the possibility of cooperative actions improve the company’s prospects</a:t>
            </a:r>
          </a:p>
          <a:p>
            <a:pPr>
              <a:spcBef>
                <a:spcPts val="900"/>
              </a:spcBef>
              <a:defRPr/>
            </a:pPr>
            <a:r>
              <a:rPr lang="en-US" sz="2000" dirty="0"/>
              <a:t>Whether industry profitability will be favorably or unfavorably affected by the prevailing driving forces</a:t>
            </a:r>
          </a:p>
          <a:p>
            <a:pPr>
              <a:spcBef>
                <a:spcPts val="900"/>
              </a:spcBef>
              <a:defRPr/>
            </a:pPr>
            <a:r>
              <a:rPr lang="en-US" sz="2000" dirty="0"/>
              <a:t>Whether the firm occupies a stronger market position than rivals</a:t>
            </a:r>
          </a:p>
          <a:p>
            <a:pPr>
              <a:spcBef>
                <a:spcPts val="900"/>
              </a:spcBef>
              <a:defRPr/>
            </a:pPr>
            <a:r>
              <a:rPr lang="en-US" sz="2000" dirty="0"/>
              <a:t>Whether this is likely to change in the course of competitive interactions</a:t>
            </a:r>
          </a:p>
          <a:p>
            <a:pPr>
              <a:spcBef>
                <a:spcPts val="900"/>
              </a:spcBef>
              <a:defRPr/>
            </a:pPr>
            <a:r>
              <a:rPr lang="en-US" sz="2000" dirty="0"/>
              <a:t>How well the firm’s strategy delivers on industry key success factors</a:t>
            </a:r>
            <a:endParaRPr sz="2000"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9"/>
          <p:cNvSpPr>
            <a:spLocks noGrp="1" noChangeArrowheads="1"/>
          </p:cNvSpPr>
          <p:nvPr>
            <p:ph type="title"/>
          </p:nvPr>
        </p:nvSpPr>
        <p:spPr/>
        <p:txBody>
          <a:bodyPr/>
          <a:lstStyle/>
          <a:p>
            <a:r>
              <a:rPr lang="en-US" dirty="0"/>
              <a:t>THE STRATEGICALLY RELEVANT FACTORS IN THE COMPANY'S MACRO-ENVIRONMENT</a:t>
            </a:r>
          </a:p>
        </p:txBody>
      </p:sp>
      <p:sp>
        <p:nvSpPr>
          <p:cNvPr id="44035" name="Rectangle 10"/>
          <p:cNvSpPr>
            <a:spLocks noGrp="1" noChangeArrowheads="1"/>
          </p:cNvSpPr>
          <p:nvPr>
            <p:ph idx="1"/>
          </p:nvPr>
        </p:nvSpPr>
        <p:spPr/>
        <p:txBody>
          <a:bodyPr/>
          <a:lstStyle/>
          <a:p>
            <a:pPr>
              <a:spcBef>
                <a:spcPts val="600"/>
              </a:spcBef>
            </a:pPr>
            <a:r>
              <a:rPr lang="en-US" dirty="0"/>
              <a:t>PESTEL Analysis</a:t>
            </a:r>
          </a:p>
          <a:p>
            <a:pPr lvl="1">
              <a:spcBef>
                <a:spcPts val="600"/>
              </a:spcBef>
            </a:pPr>
            <a:r>
              <a:rPr lang="en-US" dirty="0"/>
              <a:t>Focuses on principal components of strategic significance in the macro-environment</a:t>
            </a:r>
          </a:p>
          <a:p>
            <a:pPr lvl="2">
              <a:spcBef>
                <a:spcPts val="600"/>
              </a:spcBef>
            </a:pPr>
            <a:r>
              <a:rPr lang="en-US" sz="2400" dirty="0"/>
              <a:t>Political factors</a:t>
            </a:r>
          </a:p>
          <a:p>
            <a:pPr lvl="2">
              <a:spcBef>
                <a:spcPts val="600"/>
              </a:spcBef>
            </a:pPr>
            <a:r>
              <a:rPr lang="en-US" sz="2400" dirty="0"/>
              <a:t>Economic conditions (local to worldwide)</a:t>
            </a:r>
          </a:p>
          <a:p>
            <a:pPr lvl="2">
              <a:spcBef>
                <a:spcPts val="600"/>
              </a:spcBef>
            </a:pPr>
            <a:r>
              <a:rPr lang="en-US" sz="2400" dirty="0"/>
              <a:t>Sociocultural forces</a:t>
            </a:r>
          </a:p>
          <a:p>
            <a:pPr lvl="2">
              <a:spcBef>
                <a:spcPts val="600"/>
              </a:spcBef>
            </a:pPr>
            <a:r>
              <a:rPr lang="en-US" sz="2400" dirty="0"/>
              <a:t>Technological factors</a:t>
            </a:r>
          </a:p>
          <a:p>
            <a:pPr lvl="2">
              <a:spcBef>
                <a:spcPts val="600"/>
              </a:spcBef>
            </a:pPr>
            <a:r>
              <a:rPr lang="en-US" sz="2400" dirty="0"/>
              <a:t>Environmental factors (the natural environment)</a:t>
            </a:r>
          </a:p>
          <a:p>
            <a:pPr lvl="2">
              <a:spcBef>
                <a:spcPts val="600"/>
              </a:spcBef>
            </a:pPr>
            <a:r>
              <a:rPr lang="en-US" sz="2400" dirty="0"/>
              <a:t>Legal and regulatory conditions</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600" dirty="0"/>
              <a:t>STRATEGIC MANAGEMENT PRINCIPLE </a:t>
            </a:r>
            <a:r>
              <a:rPr lang="en-US" sz="2200" dirty="0"/>
              <a:t>(8 of 8)</a:t>
            </a:r>
          </a:p>
        </p:txBody>
      </p:sp>
      <p:sp>
        <p:nvSpPr>
          <p:cNvPr id="2" name="Text Placeholder 1"/>
          <p:cNvSpPr>
            <a:spLocks noGrp="1"/>
          </p:cNvSpPr>
          <p:nvPr>
            <p:ph idx="1"/>
          </p:nvPr>
        </p:nvSpPr>
        <p:spPr/>
        <p:txBody>
          <a:bodyPr/>
          <a:lstStyle/>
          <a:p>
            <a:pPr marL="0" indent="0">
              <a:buNone/>
            </a:pPr>
            <a:r>
              <a:rPr lang="en-US" dirty="0"/>
              <a:t>The degree to which an industry is attractive or unattractive is not the same for all industry participants and all potential entrants.</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lIns="548640" rIns="548640"/>
          <a:lstStyle/>
          <a:p>
            <a:r>
              <a:rPr lang="en-US" dirty="0"/>
              <a:t>INDUSTRY ATTRACTIVENESS IS NOT THE SAME FOR ALL PARTICIPANTS</a:t>
            </a:r>
          </a:p>
        </p:txBody>
      </p:sp>
      <p:sp>
        <p:nvSpPr>
          <p:cNvPr id="3" name="Content Placeholder 2"/>
          <p:cNvSpPr>
            <a:spLocks noGrp="1"/>
          </p:cNvSpPr>
          <p:nvPr>
            <p:ph idx="1"/>
          </p:nvPr>
        </p:nvSpPr>
        <p:spPr/>
        <p:txBody>
          <a:bodyPr/>
          <a:lstStyle/>
          <a:p>
            <a:r>
              <a:rPr lang="en-US" sz="2400" dirty="0"/>
              <a:t>Industry outsiders may conclude that they have the resources to easily hurdle the barriers to entering an attractive industry while other outsiders may find the same industry unattractive because they do not want to challenge market leaders and have better opportunities elsewhere.</a:t>
            </a:r>
          </a:p>
          <a:p>
            <a:r>
              <a:rPr lang="en-US" sz="2400" dirty="0"/>
              <a:t>A particular industry’s attractiveness depends in large part on whether a company has the resources and capabilities to be competitively successful and profitable in that environment.</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 A CURRENT COMPETITOR DECIDE ABOUT ITS INDUSTRY?</a:t>
            </a:r>
          </a:p>
        </p:txBody>
      </p:sp>
      <p:sp>
        <p:nvSpPr>
          <p:cNvPr id="3" name="Content Placeholder 2"/>
          <p:cNvSpPr>
            <a:spLocks noGrp="1"/>
          </p:cNvSpPr>
          <p:nvPr>
            <p:ph idx="1"/>
          </p:nvPr>
        </p:nvSpPr>
        <p:spPr/>
        <p:txBody>
          <a:bodyPr/>
          <a:lstStyle/>
          <a:p>
            <a:r>
              <a:rPr lang="en-US" sz="2400" dirty="0"/>
              <a:t>When a competitor decides an industry is attractive, it should invest aggressively to capture the opportunities it sees and to improve its long-term competitive position in the business.</a:t>
            </a:r>
          </a:p>
          <a:p>
            <a:r>
              <a:rPr lang="en-US" sz="2400" dirty="0"/>
              <a:t>When a strong competitor concludes its industry is relatively unattractive and lacking in opportunity, it may elect to protect its present position, investing cautiously if at all and looking for opportunities in other industries.</a:t>
            </a:r>
          </a:p>
          <a:p>
            <a:r>
              <a:rPr lang="en-US" sz="2400" dirty="0"/>
              <a:t>A competitively weak company in an unattractive industry may see its best option as finding a buyer, perhaps a rival, to acquire its business.</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074"/>
            <a:ext cx="9143999" cy="1178840"/>
          </a:xfrm>
        </p:spPr>
        <p:txBody>
          <a:bodyPr>
            <a:normAutofit/>
          </a:bodyPr>
          <a:lstStyle/>
          <a:p>
            <a:r>
              <a:rPr lang="en-US" sz="2800" dirty="0"/>
              <a:t>Appendix 1 Figure 3.1 From Thinking Strategically about the Company’s Situation to Choosing a Strategy</a:t>
            </a:r>
          </a:p>
        </p:txBody>
      </p:sp>
      <p:sp>
        <p:nvSpPr>
          <p:cNvPr id="3" name="Content Placeholder 2"/>
          <p:cNvSpPr>
            <a:spLocks noGrp="1"/>
          </p:cNvSpPr>
          <p:nvPr>
            <p:ph idx="1"/>
          </p:nvPr>
        </p:nvSpPr>
        <p:spPr>
          <a:xfrm>
            <a:off x="504825" y="1453897"/>
            <a:ext cx="8126413" cy="3531762"/>
          </a:xfrm>
        </p:spPr>
        <p:txBody>
          <a:bodyPr/>
          <a:lstStyle/>
          <a:p>
            <a:r>
              <a:rPr lang="en-US" dirty="0"/>
              <a:t>Thinking strategically about a company's external (Chapter 3) and internal (Chapter 4) environments helps to:</a:t>
            </a:r>
          </a:p>
          <a:p>
            <a:pPr marL="863600" lvl="1" indent="-457200">
              <a:buFont typeface="+mj-lt"/>
              <a:buAutoNum type="arabicPeriod"/>
            </a:pPr>
            <a:r>
              <a:rPr lang="en-US" dirty="0"/>
              <a:t>Form a strategic vision of where the company needs to head. </a:t>
            </a:r>
          </a:p>
          <a:p>
            <a:pPr marL="863600" lvl="1" indent="-457200">
              <a:buFont typeface="+mj-lt"/>
              <a:buAutoNum type="arabicPeriod"/>
            </a:pPr>
            <a:r>
              <a:rPr lang="en-US" dirty="0"/>
              <a:t>Identify promising strategic options for the company, then.</a:t>
            </a:r>
          </a:p>
          <a:p>
            <a:pPr marL="863600" lvl="1" indent="-457200">
              <a:buFont typeface="+mj-lt"/>
              <a:buAutoNum type="arabicPeriod"/>
            </a:pPr>
            <a:r>
              <a:rPr lang="en-US" dirty="0"/>
              <a:t>Select the best strategy and business model for the company.</a:t>
            </a:r>
          </a:p>
        </p:txBody>
      </p:sp>
      <p:sp>
        <p:nvSpPr>
          <p:cNvPr id="4" name="Text Placeholder 3"/>
          <p:cNvSpPr>
            <a:spLocks noGrp="1"/>
          </p:cNvSpPr>
          <p:nvPr>
            <p:ph type="body" sz="quarter" idx="4294967295"/>
          </p:nvPr>
        </p:nvSpPr>
        <p:spPr>
          <a:xfrm>
            <a:off x="3751943" y="6439347"/>
            <a:ext cx="1661664" cy="298905"/>
          </a:xfrm>
          <a:noFill/>
          <a:ln w="9525">
            <a:noFill/>
            <a:miter lim="800000"/>
            <a:headEnd/>
            <a:tailEnd/>
          </a:ln>
        </p:spPr>
        <p:txBody>
          <a:bodyPr vert="horz" wrap="none" lIns="0" tIns="0" rIns="45720" bIns="0" numCol="1" anchor="ctr" anchorCtr="0" compatLnSpc="1">
            <a:prstTxWarp prst="textNoShape">
              <a:avLst/>
            </a:prstTxWarp>
          </a:bodyPr>
          <a:lstStyle/>
          <a:p>
            <a:pPr marL="0" indent="0" algn="ctr">
              <a:buNone/>
            </a:pPr>
            <a:r>
              <a:rPr lang="en-US" sz="800" dirty="0">
                <a:solidFill>
                  <a:srgbClr val="6A6A6A"/>
                </a:solidFill>
                <a:hlinkClick r:id="rId3" action="ppaction://hlinksldjump"/>
              </a:rPr>
              <a:t>Return to slide</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731520" rIns="731520"/>
          <a:lstStyle/>
          <a:p>
            <a:r>
              <a:rPr lang="en-US" dirty="0"/>
              <a:t>Appendix 2 Figure 3.2 The Components of a Company’s Macro-Environment</a:t>
            </a:r>
          </a:p>
        </p:txBody>
      </p:sp>
      <p:sp>
        <p:nvSpPr>
          <p:cNvPr id="3" name="Content Placeholder 2"/>
          <p:cNvSpPr>
            <a:spLocks noGrp="1"/>
          </p:cNvSpPr>
          <p:nvPr>
            <p:ph idx="1"/>
          </p:nvPr>
        </p:nvSpPr>
        <p:spPr/>
        <p:txBody>
          <a:bodyPr/>
          <a:lstStyle/>
          <a:p>
            <a:r>
              <a:rPr lang="en-US" dirty="0"/>
              <a:t>A company's macroenvironment includes the economic conditions, sociocultural forces, environmental forces, legal and regulatory forces, and political forces.</a:t>
            </a:r>
          </a:p>
          <a:p>
            <a:r>
              <a:rPr lang="en-US" dirty="0"/>
              <a:t>The immediate industry and competitive environment includes the company, suppliers, substitute products, buyers, new entrants, and rival firms.</a:t>
            </a:r>
          </a:p>
        </p:txBody>
      </p:sp>
      <p:sp>
        <p:nvSpPr>
          <p:cNvPr id="4" name="Text Placeholder 3"/>
          <p:cNvSpPr>
            <a:spLocks noGrp="1"/>
          </p:cNvSpPr>
          <p:nvPr>
            <p:ph type="body" sz="quarter" idx="4294967295"/>
          </p:nvPr>
        </p:nvSpPr>
        <p:spPr>
          <a:xfrm>
            <a:off x="3846286" y="6422572"/>
            <a:ext cx="1480452" cy="308428"/>
          </a:xfrm>
          <a:noFill/>
          <a:ln w="9525">
            <a:noFill/>
            <a:miter lim="800000"/>
            <a:headEnd/>
            <a:tailEnd/>
          </a:ln>
        </p:spPr>
        <p:txBody>
          <a:bodyPr vert="horz" wrap="none" lIns="0" tIns="0" rIns="45720" bIns="0" numCol="1" anchor="ctr" anchorCtr="0" compatLnSpc="1">
            <a:prstTxWarp prst="textNoShape">
              <a:avLst/>
            </a:prstTxWarp>
          </a:bodyPr>
          <a:lstStyle/>
          <a:p>
            <a:pPr marL="0" indent="0" algn="ctr">
              <a:buNone/>
            </a:pPr>
            <a:r>
              <a:rPr lang="en-US" sz="800" dirty="0">
                <a:solidFill>
                  <a:srgbClr val="6A6A6A"/>
                </a:solidFill>
                <a:hlinkClick r:id="rId3" action="ppaction://hlinksldjump"/>
              </a:rPr>
              <a:t>Return to slide</a:t>
            </a:r>
            <a:endParaRPr lang="en-US" sz="800" dirty="0">
              <a:solidFill>
                <a:srgbClr val="6A6A6A"/>
              </a:solidFill>
            </a:endParaRP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907143"/>
          </a:xfrm>
        </p:spPr>
        <p:txBody>
          <a:bodyPr lIns="640080" rIns="640080">
            <a:noAutofit/>
          </a:bodyPr>
          <a:lstStyle/>
          <a:p>
            <a:r>
              <a:rPr lang="en-US" sz="2800" dirty="0"/>
              <a:t>Appendix 3 Figure 3.3 The Five-Forces Model of Competition: A Key Analytical Tool</a:t>
            </a:r>
          </a:p>
        </p:txBody>
      </p:sp>
      <p:sp>
        <p:nvSpPr>
          <p:cNvPr id="3" name="Content Placeholder 2"/>
          <p:cNvSpPr>
            <a:spLocks noGrp="1"/>
          </p:cNvSpPr>
          <p:nvPr>
            <p:ph idx="1"/>
          </p:nvPr>
        </p:nvSpPr>
        <p:spPr>
          <a:xfrm>
            <a:off x="457200" y="990600"/>
            <a:ext cx="8229600" cy="5199743"/>
          </a:xfrm>
        </p:spPr>
        <p:txBody>
          <a:bodyPr/>
          <a:lstStyle/>
          <a:p>
            <a:pPr marL="0" indent="0">
              <a:buNone/>
            </a:pPr>
            <a:r>
              <a:rPr lang="en-US" sz="2000" dirty="0"/>
              <a:t>Rivalry among competing sellers is at the center of the graphic. Text reads, “Competitive pressures come from other firms in the industry” Surrounding this are four other types of forces and their competitive pressures: </a:t>
            </a:r>
          </a:p>
          <a:p>
            <a:pPr lvl="0">
              <a:buFont typeface="+mj-lt"/>
              <a:buAutoNum type="arabicPeriod"/>
            </a:pPr>
            <a:r>
              <a:rPr lang="en-US" sz="1800" dirty="0"/>
              <a:t>Firms in other industries offering substitute products. Competitive pressures coming from the producers of substitute products.</a:t>
            </a:r>
          </a:p>
          <a:p>
            <a:pPr lvl="0">
              <a:buFont typeface="+mj-lt"/>
              <a:buAutoNum type="arabicPeriod"/>
            </a:pPr>
            <a:r>
              <a:rPr lang="en-US" sz="1800" dirty="0"/>
              <a:t>Buyers. Competitive pressures stemming from buyer bargaining power.</a:t>
            </a:r>
          </a:p>
          <a:p>
            <a:pPr lvl="0">
              <a:buFont typeface="+mj-lt"/>
              <a:buAutoNum type="arabicPeriod"/>
            </a:pPr>
            <a:r>
              <a:rPr lang="en-US" sz="1800" dirty="0"/>
              <a:t>Potential new entrants. Competitive pressures coming from the threat of entry of new rivals.</a:t>
            </a:r>
          </a:p>
          <a:p>
            <a:pPr lvl="0">
              <a:buFont typeface="+mj-lt"/>
              <a:buAutoNum type="arabicPeriod"/>
            </a:pPr>
            <a:r>
              <a:rPr lang="en-US" sz="1800" dirty="0"/>
              <a:t>Suppliers. Competitive pressures stemming from supplier bargaining power.</a:t>
            </a:r>
          </a:p>
          <a:p>
            <a:pPr marL="0" indent="0">
              <a:buNone/>
            </a:pPr>
            <a:r>
              <a:rPr lang="en-US" sz="2000" dirty="0"/>
              <a:t>All four forces have arrows pointing toward the center’s rivalry among competing sellers. In turn, rivalry among competing sellers has two arrows pointing outward, one toward buyers, and one toward suppliers.</a:t>
            </a:r>
          </a:p>
        </p:txBody>
      </p:sp>
      <p:sp>
        <p:nvSpPr>
          <p:cNvPr id="4" name="Text Placeholder 3"/>
          <p:cNvSpPr>
            <a:spLocks noGrp="1"/>
          </p:cNvSpPr>
          <p:nvPr>
            <p:ph type="body" sz="quarter" idx="4294967295"/>
          </p:nvPr>
        </p:nvSpPr>
        <p:spPr>
          <a:xfrm>
            <a:off x="3824514" y="6437084"/>
            <a:ext cx="1494972" cy="310407"/>
          </a:xfrm>
          <a:noFill/>
          <a:ln w="9525">
            <a:noFill/>
            <a:miter lim="800000"/>
            <a:headEnd/>
            <a:tailEnd/>
          </a:ln>
        </p:spPr>
        <p:txBody>
          <a:bodyPr vert="horz" wrap="none" lIns="0" tIns="0" rIns="45720" bIns="0" numCol="1" anchor="ctr" anchorCtr="0" compatLnSpc="1">
            <a:prstTxWarp prst="textNoShape">
              <a:avLst/>
            </a:prstTxWarp>
          </a:bodyPr>
          <a:lstStyle/>
          <a:p>
            <a:pPr marL="0" indent="0" algn="ctr">
              <a:buNone/>
            </a:pPr>
            <a:r>
              <a:rPr lang="en-US" sz="800" dirty="0">
                <a:solidFill>
                  <a:srgbClr val="6A6A6A"/>
                </a:solidFill>
                <a:hlinkClick r:id="rId3" action="ppaction://hlinksldjump"/>
              </a:rPr>
              <a:t>Return to slide</a:t>
            </a:r>
            <a:endParaRPr lang="en-US" sz="800" dirty="0">
              <a:solidFill>
                <a:srgbClr val="6A6A6A"/>
              </a:solidFill>
              <a:hlinkClick r:id="rId4" action="ppaction://hlinksldjump"/>
            </a:endParaRP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3126"/>
            <a:ext cx="9143999" cy="1040897"/>
          </a:xfrm>
        </p:spPr>
        <p:txBody>
          <a:bodyPr lIns="731520" rIns="731520">
            <a:noAutofit/>
          </a:bodyPr>
          <a:lstStyle/>
          <a:p>
            <a:r>
              <a:rPr lang="en-US" sz="2800" dirty="0"/>
              <a:t>Appendix 4 Using the Five=Forces Model of Competition</a:t>
            </a:r>
          </a:p>
        </p:txBody>
      </p:sp>
      <p:sp>
        <p:nvSpPr>
          <p:cNvPr id="3" name="Content Placeholder 2"/>
          <p:cNvSpPr>
            <a:spLocks noGrp="1"/>
          </p:cNvSpPr>
          <p:nvPr>
            <p:ph idx="1"/>
          </p:nvPr>
        </p:nvSpPr>
        <p:spPr>
          <a:xfrm>
            <a:off x="504825" y="1226457"/>
            <a:ext cx="7913461" cy="4510314"/>
          </a:xfrm>
        </p:spPr>
        <p:txBody>
          <a:bodyPr/>
          <a:lstStyle/>
          <a:p>
            <a:pPr marL="1255713" indent="-1255713">
              <a:buNone/>
            </a:pPr>
            <a:r>
              <a:rPr lang="en-US" dirty="0"/>
              <a:t>Step 1: For each of the five forces, identify the different parties involved, along with the specific factors that bring about competitive pressures.</a:t>
            </a:r>
          </a:p>
          <a:p>
            <a:pPr marL="1255713" indent="-1255713">
              <a:buNone/>
            </a:pPr>
            <a:r>
              <a:rPr lang="en-US" dirty="0"/>
              <a:t>Step 2: Evaluate how strong the pressures stemming from each of the five forces are (strong, moderate, or weak).</a:t>
            </a:r>
          </a:p>
          <a:p>
            <a:pPr marL="1255713" indent="-1255713">
              <a:buNone/>
            </a:pPr>
            <a:r>
              <a:rPr lang="en-US" dirty="0"/>
              <a:t>Step 3: Determine whether the five forces, overall, are supportive of high industry profitability.</a:t>
            </a:r>
          </a:p>
        </p:txBody>
      </p:sp>
      <p:sp>
        <p:nvSpPr>
          <p:cNvPr id="4" name="Text Placeholder 3"/>
          <p:cNvSpPr>
            <a:spLocks noGrp="1"/>
          </p:cNvSpPr>
          <p:nvPr>
            <p:ph type="body" sz="quarter" idx="4294967295"/>
          </p:nvPr>
        </p:nvSpPr>
        <p:spPr>
          <a:xfrm>
            <a:off x="3846287" y="6386283"/>
            <a:ext cx="1443488" cy="297317"/>
          </a:xfrm>
          <a:noFill/>
          <a:ln w="9525">
            <a:noFill/>
            <a:miter lim="800000"/>
            <a:headEnd/>
            <a:tailEnd/>
          </a:ln>
        </p:spPr>
        <p:txBody>
          <a:bodyPr vert="horz" wrap="none" lIns="0" tIns="0" rIns="45720" bIns="0" numCol="1" anchor="ctr" anchorCtr="0" compatLnSpc="1">
            <a:prstTxWarp prst="textNoShape">
              <a:avLst/>
            </a:prstTxWarp>
          </a:bodyPr>
          <a:lstStyle/>
          <a:p>
            <a:pPr marL="0" indent="0" algn="ctr">
              <a:buNone/>
            </a:pPr>
            <a:r>
              <a:rPr lang="en-US" sz="800" dirty="0">
                <a:solidFill>
                  <a:srgbClr val="6A6A6A"/>
                </a:solidFill>
                <a:hlinkClick r:id="rId3" action="ppaction://hlinksldjump"/>
              </a:rPr>
              <a:t>Return to slide</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Appendix 5 Figure 3.4 Factors Affecting the Strength of Rivalry</a:t>
            </a:r>
          </a:p>
        </p:txBody>
      </p:sp>
      <p:sp>
        <p:nvSpPr>
          <p:cNvPr id="3" name="Content Placeholder 2"/>
          <p:cNvSpPr>
            <a:spLocks noGrp="1"/>
          </p:cNvSpPr>
          <p:nvPr>
            <p:ph idx="1"/>
          </p:nvPr>
        </p:nvSpPr>
        <p:spPr/>
        <p:txBody>
          <a:bodyPr/>
          <a:lstStyle/>
          <a:p>
            <a:pPr marL="0" indent="0">
              <a:spcBef>
                <a:spcPts val="900"/>
              </a:spcBef>
              <a:buNone/>
            </a:pPr>
            <a:r>
              <a:rPr lang="en-US" sz="1800" dirty="0"/>
              <a:t>The five-forces model of competition is displayed, showing the relations of the substitute products, new entrants, suppliers, and buyers. Within the central box, rivalry among competing sellers, is text which reads: Rivalry increases and becomes a stronger force when:</a:t>
            </a:r>
          </a:p>
          <a:p>
            <a:pPr indent="-228600">
              <a:spcBef>
                <a:spcPts val="900"/>
              </a:spcBef>
            </a:pPr>
            <a:r>
              <a:rPr lang="en-US" sz="1800" dirty="0"/>
              <a:t>Buyer demand is growing slowly</a:t>
            </a:r>
          </a:p>
          <a:p>
            <a:pPr indent="-228600">
              <a:spcBef>
                <a:spcPts val="900"/>
              </a:spcBef>
            </a:pPr>
            <a:r>
              <a:rPr lang="en-US" sz="1800" dirty="0"/>
              <a:t>Buyer costs to switch brands are low</a:t>
            </a:r>
          </a:p>
          <a:p>
            <a:pPr indent="-228600">
              <a:spcBef>
                <a:spcPts val="900"/>
              </a:spcBef>
            </a:pPr>
            <a:r>
              <a:rPr lang="en-US" sz="1800" dirty="0"/>
              <a:t>The products of industry members are commodities or else weakly differentiated</a:t>
            </a:r>
          </a:p>
          <a:p>
            <a:pPr indent="-228600">
              <a:spcBef>
                <a:spcPts val="900"/>
              </a:spcBef>
            </a:pPr>
            <a:r>
              <a:rPr lang="en-US" sz="1800" dirty="0"/>
              <a:t>The firms in the industry have excess production capacity or inventory</a:t>
            </a:r>
          </a:p>
          <a:p>
            <a:pPr indent="-228600">
              <a:spcBef>
                <a:spcPts val="900"/>
              </a:spcBef>
            </a:pPr>
            <a:r>
              <a:rPr lang="en-US" sz="1800" dirty="0"/>
              <a:t>The firms in the industry have high fixed costs or high storage costs</a:t>
            </a:r>
          </a:p>
          <a:p>
            <a:pPr indent="-228600">
              <a:spcBef>
                <a:spcPts val="900"/>
              </a:spcBef>
            </a:pPr>
            <a:r>
              <a:rPr lang="en-US" sz="1800" dirty="0"/>
              <a:t>Competitors are numerous or are of roughly equal size and competitive strength</a:t>
            </a:r>
          </a:p>
          <a:p>
            <a:pPr indent="-228600">
              <a:spcBef>
                <a:spcPts val="900"/>
              </a:spcBef>
            </a:pPr>
            <a:r>
              <a:rPr lang="en-US" sz="1800" dirty="0"/>
              <a:t>Rivals have diverse objectives, strategies, or countries of origin</a:t>
            </a:r>
          </a:p>
          <a:p>
            <a:pPr indent="-228600">
              <a:spcBef>
                <a:spcPts val="900"/>
              </a:spcBef>
            </a:pPr>
            <a:r>
              <a:rPr lang="en-US" sz="1800" dirty="0"/>
              <a:t>Rivals have emotional stakes in the business or face high exit barriers</a:t>
            </a:r>
          </a:p>
          <a:p>
            <a:pPr marL="0" indent="0">
              <a:spcBef>
                <a:spcPts val="900"/>
              </a:spcBef>
              <a:buNone/>
            </a:pPr>
            <a:r>
              <a:rPr lang="en-US" sz="1800" dirty="0"/>
              <a:t>Rivalry decreases and becomes a weaker force under the opposite conditions.</a:t>
            </a:r>
          </a:p>
        </p:txBody>
      </p:sp>
      <p:sp>
        <p:nvSpPr>
          <p:cNvPr id="4" name="Text Placeholder 3"/>
          <p:cNvSpPr>
            <a:spLocks noGrp="1"/>
          </p:cNvSpPr>
          <p:nvPr>
            <p:ph type="body" sz="quarter" idx="4294967295"/>
          </p:nvPr>
        </p:nvSpPr>
        <p:spPr>
          <a:xfrm>
            <a:off x="3831771" y="6406406"/>
            <a:ext cx="1494972" cy="299194"/>
          </a:xfrm>
          <a:noFill/>
          <a:ln w="9525">
            <a:noFill/>
            <a:miter lim="800000"/>
            <a:headEnd/>
            <a:tailEnd/>
          </a:ln>
        </p:spPr>
        <p:txBody>
          <a:bodyPr vert="horz" wrap="none" lIns="0" tIns="0" rIns="45720" bIns="0" numCol="1" anchor="ctr" anchorCtr="0" compatLnSpc="1">
            <a:prstTxWarp prst="textNoShape">
              <a:avLst/>
            </a:prstTxWarp>
          </a:bodyPr>
          <a:lstStyle/>
          <a:p>
            <a:pPr marL="0" indent="0" algn="ctr">
              <a:buNone/>
            </a:pPr>
            <a:r>
              <a:rPr lang="en-US" sz="800" dirty="0">
                <a:solidFill>
                  <a:srgbClr val="6A6A6A"/>
                </a:solidFill>
                <a:hlinkClick r:id="rId3" action="ppaction://hlinksldjump"/>
              </a:rPr>
              <a:t>Return to slide</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06424"/>
          </a:xfrm>
        </p:spPr>
        <p:txBody>
          <a:bodyPr lIns="731520" rIns="731520">
            <a:noAutofit/>
          </a:bodyPr>
          <a:lstStyle/>
          <a:p>
            <a:r>
              <a:rPr lang="en-US" dirty="0"/>
              <a:t>Appendix 6 Figure 3.5 Factors Affecting the Threat of Entry</a:t>
            </a:r>
          </a:p>
        </p:txBody>
      </p:sp>
      <p:sp>
        <p:nvSpPr>
          <p:cNvPr id="3" name="Content Placeholder 2"/>
          <p:cNvSpPr>
            <a:spLocks noGrp="1"/>
          </p:cNvSpPr>
          <p:nvPr>
            <p:ph idx="1"/>
          </p:nvPr>
        </p:nvSpPr>
        <p:spPr>
          <a:xfrm>
            <a:off x="457200" y="1207008"/>
            <a:ext cx="8229600" cy="5346192"/>
          </a:xfrm>
        </p:spPr>
        <p:txBody>
          <a:bodyPr/>
          <a:lstStyle/>
          <a:p>
            <a:pPr marL="0" indent="0">
              <a:buNone/>
            </a:pPr>
            <a:r>
              <a:rPr lang="en-US" sz="1600" dirty="0"/>
              <a:t>The five-forces model of competition is displayed. Within the box, competitive pressures from potential entrants, is text which reads: threat of entry is a stronger force when incumbents are unlikely to make retaliatory moves against new entrants and entry barriers are low. Entry barriers are high (and threat of entry is low) when:</a:t>
            </a:r>
          </a:p>
          <a:p>
            <a:pPr marL="0" indent="0">
              <a:buNone/>
            </a:pPr>
            <a:r>
              <a:rPr lang="en-US" sz="1600" dirty="0"/>
              <a:t>Incumbents have large cost advantages over potential entrants due to high economies of scale; significant experience-based cost advantages or learning curve effects; and other cost advantages (e.g., favorable access to inputs, technology, location, or low fixed costs)</a:t>
            </a:r>
          </a:p>
          <a:p>
            <a:pPr marL="341313" indent="-158750"/>
            <a:r>
              <a:rPr lang="en-US" sz="1600" dirty="0"/>
              <a:t>Customers have strong brand preferences and/or loyalty to incumbent sellers.</a:t>
            </a:r>
          </a:p>
          <a:p>
            <a:pPr marL="341313" indent="-158750"/>
            <a:r>
              <a:rPr lang="en-US" sz="1600" dirty="0"/>
              <a:t>Patents and other forms of intellectual property protection are in place.</a:t>
            </a:r>
          </a:p>
          <a:p>
            <a:pPr marL="341313" indent="-158750"/>
            <a:r>
              <a:rPr lang="en-US" sz="1600" dirty="0"/>
              <a:t>There are strong network effects.</a:t>
            </a:r>
          </a:p>
          <a:p>
            <a:pPr marL="341313" indent="-158750"/>
            <a:r>
              <a:rPr lang="en-US" sz="1600" dirty="0"/>
              <a:t>Capital requirements are high.</a:t>
            </a:r>
          </a:p>
          <a:p>
            <a:pPr marL="341313" indent="-158750"/>
            <a:r>
              <a:rPr lang="en-US" sz="1600" dirty="0"/>
              <a:t>There is limited new access to distribution channels and shelf space.</a:t>
            </a:r>
          </a:p>
          <a:p>
            <a:pPr marL="341313" indent="-158750"/>
            <a:r>
              <a:rPr lang="en-US" sz="1600" dirty="0"/>
              <a:t>Government policies are restrictive.</a:t>
            </a:r>
          </a:p>
          <a:p>
            <a:pPr marL="341313" indent="-158750"/>
            <a:r>
              <a:rPr lang="en-US" sz="1600" dirty="0"/>
              <a:t>There are restrictive trade policies.</a:t>
            </a:r>
          </a:p>
        </p:txBody>
      </p:sp>
      <p:sp>
        <p:nvSpPr>
          <p:cNvPr id="4" name="Text Placeholder 3"/>
          <p:cNvSpPr>
            <a:spLocks noGrp="1"/>
          </p:cNvSpPr>
          <p:nvPr>
            <p:ph type="body" sz="quarter" idx="4294967295"/>
          </p:nvPr>
        </p:nvSpPr>
        <p:spPr>
          <a:xfrm>
            <a:off x="3860800" y="6415311"/>
            <a:ext cx="1422400" cy="317665"/>
          </a:xfrm>
          <a:noFill/>
          <a:ln w="9525">
            <a:noFill/>
            <a:miter lim="800000"/>
            <a:headEnd/>
            <a:tailEnd/>
          </a:ln>
        </p:spPr>
        <p:txBody>
          <a:bodyPr vert="horz" wrap="none" lIns="0" tIns="0" rIns="45720" bIns="0" numCol="1" anchor="ctr" anchorCtr="0" compatLnSpc="1">
            <a:prstTxWarp prst="textNoShape">
              <a:avLst/>
            </a:prstTxWarp>
          </a:bodyPr>
          <a:lstStyle/>
          <a:p>
            <a:pPr marL="0" indent="0" algn="ctr">
              <a:buNone/>
            </a:pPr>
            <a:r>
              <a:rPr lang="en-US" sz="800" dirty="0">
                <a:solidFill>
                  <a:srgbClr val="6A6A6A"/>
                </a:solidFill>
                <a:hlinkClick r:id="rId3" action="ppaction://hlinksldjump"/>
              </a:rPr>
              <a:t>Return to slide</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15568"/>
          </a:xfrm>
        </p:spPr>
        <p:txBody>
          <a:bodyPr lIns="640080" rIns="640080">
            <a:noAutofit/>
          </a:bodyPr>
          <a:lstStyle/>
          <a:p>
            <a:r>
              <a:rPr lang="en-US" dirty="0"/>
              <a:t>Appendix 7 Figure 3.6 Factors Affecting Competition from Substitute Products</a:t>
            </a:r>
          </a:p>
        </p:txBody>
      </p:sp>
      <p:sp>
        <p:nvSpPr>
          <p:cNvPr id="3" name="Content Placeholder 2"/>
          <p:cNvSpPr>
            <a:spLocks noGrp="1"/>
          </p:cNvSpPr>
          <p:nvPr>
            <p:ph idx="1"/>
          </p:nvPr>
        </p:nvSpPr>
        <p:spPr>
          <a:xfrm>
            <a:off x="457200" y="1207008"/>
            <a:ext cx="8229600" cy="4954304"/>
          </a:xfrm>
        </p:spPr>
        <p:txBody>
          <a:bodyPr/>
          <a:lstStyle/>
          <a:p>
            <a:pPr marL="0" indent="0">
              <a:buNone/>
            </a:pPr>
            <a:r>
              <a:rPr lang="en-US" sz="1800" dirty="0"/>
              <a:t>The five-forces model of competition is displayed. Within the box, “Firms in other industries offering substitute products”, is text which reads:</a:t>
            </a:r>
          </a:p>
          <a:p>
            <a:pPr>
              <a:buNone/>
            </a:pPr>
            <a:r>
              <a:rPr lang="en-US" sz="1800" dirty="0"/>
              <a:t>Competitive pressures from substitutes are stronger when:</a:t>
            </a:r>
          </a:p>
          <a:p>
            <a:r>
              <a:rPr lang="en-US" sz="1800" dirty="0"/>
              <a:t>Good substitutes are readily available and attractively priced.</a:t>
            </a:r>
          </a:p>
          <a:p>
            <a:r>
              <a:rPr lang="en-US" sz="1800" dirty="0"/>
              <a:t>Substitutes have comparable or better performance features.</a:t>
            </a:r>
          </a:p>
          <a:p>
            <a:r>
              <a:rPr lang="en-US" sz="1800" dirty="0"/>
              <a:t>Buyers have low costs in switching to substitutes.</a:t>
            </a:r>
          </a:p>
          <a:p>
            <a:pPr>
              <a:buNone/>
            </a:pPr>
            <a:r>
              <a:rPr lang="en-US" sz="1800" dirty="0"/>
              <a:t>Competitive pressures from substitutes are weaker under the opposite conditions.</a:t>
            </a:r>
          </a:p>
          <a:p>
            <a:pPr>
              <a:buNone/>
            </a:pPr>
            <a:r>
              <a:rPr lang="en-US" sz="1800" dirty="0"/>
              <a:t>A box also lists signs that competition from substitutes is strong:</a:t>
            </a:r>
          </a:p>
          <a:p>
            <a:r>
              <a:rPr lang="en-US" sz="1800" dirty="0"/>
              <a:t>Sales of substitutes are growing faster than sales of the industry being analyzed.</a:t>
            </a:r>
          </a:p>
          <a:p>
            <a:r>
              <a:rPr lang="en-US" sz="1800" dirty="0"/>
              <a:t>Producers of substitutes are moving to add new capacity.</a:t>
            </a:r>
          </a:p>
          <a:p>
            <a:r>
              <a:rPr lang="en-US" sz="1800" dirty="0"/>
              <a:t>Profits of the producers of substitutes are on the rise.</a:t>
            </a:r>
          </a:p>
        </p:txBody>
      </p:sp>
      <p:sp>
        <p:nvSpPr>
          <p:cNvPr id="4" name="Text Placeholder 3"/>
          <p:cNvSpPr>
            <a:spLocks noGrp="1"/>
          </p:cNvSpPr>
          <p:nvPr>
            <p:ph type="body" sz="quarter" idx="4294967295"/>
          </p:nvPr>
        </p:nvSpPr>
        <p:spPr>
          <a:xfrm>
            <a:off x="3810000" y="6444338"/>
            <a:ext cx="1524000" cy="239487"/>
          </a:xfrm>
          <a:noFill/>
          <a:ln w="9525">
            <a:noFill/>
            <a:miter lim="800000"/>
            <a:headEnd/>
            <a:tailEnd/>
          </a:ln>
        </p:spPr>
        <p:txBody>
          <a:bodyPr vert="horz" wrap="none" lIns="0" tIns="0" rIns="45720" bIns="0" numCol="1" anchor="ctr" anchorCtr="0" compatLnSpc="1">
            <a:prstTxWarp prst="textNoShape">
              <a:avLst/>
            </a:prstTxWarp>
          </a:bodyPr>
          <a:lstStyle/>
          <a:p>
            <a:pPr marL="0" indent="0" algn="ctr">
              <a:buNone/>
            </a:pPr>
            <a:r>
              <a:rPr lang="en-US" sz="800" dirty="0">
                <a:solidFill>
                  <a:srgbClr val="6A6A6A"/>
                </a:solidFill>
                <a:hlinkClick r:id="rId3" action="ppaction://hlinksldjump"/>
              </a:rPr>
              <a:t>Return to slide</a:t>
            </a:r>
            <a:endParaRPr lang="en-US" sz="800" dirty="0">
              <a:solidFill>
                <a:srgbClr val="6A6A6A"/>
              </a:solidFil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FIGURE 3.2 	The Components of a Company’s Macro-Environment</a:t>
            </a:r>
          </a:p>
        </p:txBody>
      </p:sp>
      <p:pic>
        <p:nvPicPr>
          <p:cNvPr id="3" name="Picture 2" descr="Macro-environment circle envelopes Immediate Industry and Competitive Environme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144" y="1148005"/>
            <a:ext cx="6313712" cy="5215128"/>
          </a:xfrm>
          <a:prstGeom prst="rect">
            <a:avLst/>
          </a:prstGeom>
        </p:spPr>
      </p:pic>
      <p:sp>
        <p:nvSpPr>
          <p:cNvPr id="5" name="Text Placeholder 7"/>
          <p:cNvSpPr>
            <a:spLocks noGrp="1"/>
          </p:cNvSpPr>
          <p:nvPr>
            <p:ph type="body" sz="quarter" idx="4294967295"/>
          </p:nvPr>
        </p:nvSpPr>
        <p:spPr>
          <a:xfrm>
            <a:off x="2802879" y="6489788"/>
            <a:ext cx="3919537" cy="239713"/>
          </a:xfrm>
          <a:noFill/>
          <a:ln w="9525">
            <a:noFill/>
            <a:miter lim="800000"/>
            <a:headEnd/>
            <a:tailEnd/>
          </a:ln>
        </p:spPr>
        <p:txBody>
          <a:bodyPr vert="horz" wrap="none" lIns="0" tIns="0" rIns="45720" bIns="0" numCol="1" anchor="t" anchorCtr="0" compatLnSpc="1">
            <a:prstTxWarp prst="textNoShape">
              <a:avLst/>
            </a:prstTxWarp>
          </a:bodyPr>
          <a:lstStyle/>
          <a:p>
            <a:pPr marL="0" indent="0" algn="ctr">
              <a:buNone/>
            </a:pPr>
            <a:r>
              <a:rPr lang="en-US" sz="800" dirty="0">
                <a:hlinkClick r:id="rId3" action="ppaction://hlinksldjump"/>
              </a:rPr>
              <a:t>Jump to Appendix 2 long image description</a:t>
            </a:r>
          </a:p>
        </p:txBody>
      </p:sp>
    </p:spTree>
    <p:extLst>
      <p:ext uri="{BB962C8B-B14F-4D97-AF65-F5344CB8AC3E}">
        <p14:creationId xmlns:p14="http://schemas.microsoft.com/office/powerpoint/2010/main" val="1878579660"/>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70432"/>
          </a:xfrm>
        </p:spPr>
        <p:txBody>
          <a:bodyPr lIns="731520" rIns="731520">
            <a:noAutofit/>
          </a:bodyPr>
          <a:lstStyle/>
          <a:p>
            <a:r>
              <a:rPr lang="en-US" dirty="0"/>
              <a:t>Appendix 8 Figure 3.7 Factors Affecting the Bargaining Power of Suppliers</a:t>
            </a:r>
          </a:p>
        </p:txBody>
      </p:sp>
      <p:sp>
        <p:nvSpPr>
          <p:cNvPr id="3" name="Content Placeholder 2"/>
          <p:cNvSpPr>
            <a:spLocks noGrp="1"/>
          </p:cNvSpPr>
          <p:nvPr>
            <p:ph idx="1"/>
          </p:nvPr>
        </p:nvSpPr>
        <p:spPr>
          <a:xfrm>
            <a:off x="457200" y="1344168"/>
            <a:ext cx="8229600" cy="5132397"/>
          </a:xfrm>
        </p:spPr>
        <p:txBody>
          <a:bodyPr/>
          <a:lstStyle/>
          <a:p>
            <a:pPr marL="0" indent="0">
              <a:spcBef>
                <a:spcPts val="600"/>
              </a:spcBef>
              <a:buNone/>
            </a:pPr>
            <a:r>
              <a:rPr lang="en-US" sz="1600" dirty="0"/>
              <a:t>The five-forces model of competition is displayed. Within the box titled Suppliers is text which reads:</a:t>
            </a:r>
          </a:p>
          <a:p>
            <a:pPr>
              <a:spcBef>
                <a:spcPts val="600"/>
              </a:spcBef>
              <a:buNone/>
            </a:pPr>
            <a:r>
              <a:rPr lang="en-US" sz="1600" dirty="0"/>
              <a:t>Supplier bargaining power is stronger when:</a:t>
            </a:r>
          </a:p>
          <a:p>
            <a:pPr>
              <a:spcBef>
                <a:spcPts val="600"/>
              </a:spcBef>
            </a:pPr>
            <a:r>
              <a:rPr lang="en-US" sz="1600" dirty="0"/>
              <a:t>Suppliers’ products and or services are in short supply</a:t>
            </a:r>
          </a:p>
          <a:p>
            <a:pPr>
              <a:spcBef>
                <a:spcPts val="600"/>
              </a:spcBef>
            </a:pPr>
            <a:r>
              <a:rPr lang="en-US" sz="1600" dirty="0"/>
              <a:t>Suppliers’ products and or services are differentiated</a:t>
            </a:r>
          </a:p>
          <a:p>
            <a:pPr>
              <a:spcBef>
                <a:spcPts val="600"/>
              </a:spcBef>
            </a:pPr>
            <a:r>
              <a:rPr lang="en-US" sz="1600" dirty="0"/>
              <a:t>Industry members incur high costs in switching their purchases to alternative suppliers</a:t>
            </a:r>
          </a:p>
          <a:p>
            <a:pPr>
              <a:spcBef>
                <a:spcPts val="600"/>
              </a:spcBef>
            </a:pPr>
            <a:r>
              <a:rPr lang="en-US" sz="1600" dirty="0"/>
              <a:t>The supplier industry is more concentrated than the industry it sells to and is dominated by a few large companies</a:t>
            </a:r>
          </a:p>
          <a:p>
            <a:pPr>
              <a:spcBef>
                <a:spcPts val="600"/>
              </a:spcBef>
            </a:pPr>
            <a:r>
              <a:rPr lang="en-US" sz="1600" dirty="0"/>
              <a:t>Industry members do not have the potential to integrate backward in order to self-manufacture their own inputs</a:t>
            </a:r>
          </a:p>
          <a:p>
            <a:pPr>
              <a:spcBef>
                <a:spcPts val="600"/>
              </a:spcBef>
            </a:pPr>
            <a:r>
              <a:rPr lang="en-US" sz="1600" dirty="0"/>
              <a:t>Suppliers’ products do not account for more than a small fraction of the total costs of the industry’s products</a:t>
            </a:r>
          </a:p>
          <a:p>
            <a:pPr>
              <a:spcBef>
                <a:spcPts val="600"/>
              </a:spcBef>
            </a:pPr>
            <a:r>
              <a:rPr lang="en-US" sz="1600" dirty="0"/>
              <a:t>There are no good substitutes for what the suppliers provide</a:t>
            </a:r>
          </a:p>
          <a:p>
            <a:pPr>
              <a:spcBef>
                <a:spcPts val="600"/>
              </a:spcBef>
            </a:pPr>
            <a:r>
              <a:rPr lang="en-US" sz="1600" dirty="0"/>
              <a:t>Industry members do not account for a big fraction of suppliers’ sales.</a:t>
            </a:r>
          </a:p>
          <a:p>
            <a:pPr>
              <a:spcBef>
                <a:spcPts val="600"/>
              </a:spcBef>
              <a:buNone/>
            </a:pPr>
            <a:r>
              <a:rPr lang="en-US" sz="1600" dirty="0"/>
              <a:t>Supplier bargaining power is weaker under the opposite conditions.</a:t>
            </a:r>
          </a:p>
        </p:txBody>
      </p:sp>
      <p:sp>
        <p:nvSpPr>
          <p:cNvPr id="4" name="Text Placeholder 3"/>
          <p:cNvSpPr>
            <a:spLocks noGrp="1"/>
          </p:cNvSpPr>
          <p:nvPr>
            <p:ph type="body" sz="quarter" idx="4294967295"/>
          </p:nvPr>
        </p:nvSpPr>
        <p:spPr>
          <a:xfrm>
            <a:off x="3799114" y="6455229"/>
            <a:ext cx="1545772" cy="250371"/>
          </a:xfrm>
          <a:noFill/>
          <a:ln w="9525">
            <a:noFill/>
            <a:miter lim="800000"/>
            <a:headEnd/>
            <a:tailEnd/>
          </a:ln>
        </p:spPr>
        <p:txBody>
          <a:bodyPr vert="horz" wrap="none" lIns="0" tIns="0" rIns="45720" bIns="0" numCol="1" anchor="ctr" anchorCtr="0" compatLnSpc="1">
            <a:prstTxWarp prst="textNoShape">
              <a:avLst/>
            </a:prstTxWarp>
          </a:bodyPr>
          <a:lstStyle/>
          <a:p>
            <a:pPr marL="0" indent="0" algn="ctr">
              <a:buNone/>
            </a:pPr>
            <a:r>
              <a:rPr lang="en-US" sz="800" dirty="0">
                <a:solidFill>
                  <a:srgbClr val="6A6A6A"/>
                </a:solidFill>
                <a:hlinkClick r:id="rId3" action="ppaction://hlinksldjump"/>
              </a:rPr>
              <a:t>Return to slide</a:t>
            </a:r>
            <a:endParaRPr lang="en-US" sz="800" dirty="0">
              <a:solidFill>
                <a:srgbClr val="6A6A6A"/>
              </a:solidFill>
            </a:endParaRP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3183"/>
            <a:ext cx="9143999" cy="1131190"/>
          </a:xfrm>
        </p:spPr>
        <p:txBody>
          <a:bodyPr lIns="548640" rIns="548640">
            <a:noAutofit/>
          </a:bodyPr>
          <a:lstStyle/>
          <a:p>
            <a:r>
              <a:rPr lang="en-US" dirty="0"/>
              <a:t>Appendix 9 Figure 3.8 Factors Affecting the Bargaining Power of Buyers</a:t>
            </a:r>
          </a:p>
        </p:txBody>
      </p:sp>
      <p:sp>
        <p:nvSpPr>
          <p:cNvPr id="3" name="Content Placeholder 2"/>
          <p:cNvSpPr>
            <a:spLocks noGrp="1"/>
          </p:cNvSpPr>
          <p:nvPr>
            <p:ph idx="1"/>
          </p:nvPr>
        </p:nvSpPr>
        <p:spPr>
          <a:xfrm>
            <a:off x="504825" y="1374895"/>
            <a:ext cx="8126413" cy="4983874"/>
          </a:xfrm>
        </p:spPr>
        <p:txBody>
          <a:bodyPr/>
          <a:lstStyle/>
          <a:p>
            <a:pPr marL="0" indent="0">
              <a:spcBef>
                <a:spcPts val="600"/>
              </a:spcBef>
              <a:buNone/>
            </a:pPr>
            <a:r>
              <a:rPr lang="en-US" sz="1600" dirty="0"/>
              <a:t>The five-forces model of competition is displayed. Within the box, “Buyers,” is text which reads:</a:t>
            </a:r>
          </a:p>
          <a:p>
            <a:pPr marL="0" indent="0">
              <a:spcBef>
                <a:spcPts val="600"/>
              </a:spcBef>
              <a:buNone/>
            </a:pPr>
            <a:r>
              <a:rPr lang="en-US" sz="1600" dirty="0"/>
              <a:t>Competitive pressures from buyers increase when they have strong bargaining power and are price-sensitive. Buyer bargaining power is stronger when:</a:t>
            </a:r>
          </a:p>
          <a:p>
            <a:pPr>
              <a:spcBef>
                <a:spcPts val="600"/>
              </a:spcBef>
            </a:pPr>
            <a:r>
              <a:rPr lang="en-US" sz="1600" dirty="0"/>
              <a:t>Buyer demand is weak in relation to industry supply.</a:t>
            </a:r>
          </a:p>
          <a:p>
            <a:pPr>
              <a:spcBef>
                <a:spcPts val="600"/>
              </a:spcBef>
            </a:pPr>
            <a:r>
              <a:rPr lang="en-US" sz="1600" dirty="0"/>
              <a:t>The industry’s products are standardized or undifferentiated.</a:t>
            </a:r>
          </a:p>
          <a:p>
            <a:pPr>
              <a:spcBef>
                <a:spcPts val="600"/>
              </a:spcBef>
            </a:pPr>
            <a:r>
              <a:rPr lang="en-US" sz="1600" dirty="0"/>
              <a:t>Buyer costs of switching to competing products are low.</a:t>
            </a:r>
          </a:p>
          <a:p>
            <a:pPr>
              <a:spcBef>
                <a:spcPts val="600"/>
              </a:spcBef>
            </a:pPr>
            <a:r>
              <a:rPr lang="en-US" sz="1600" dirty="0"/>
              <a:t>Buyers are large and few in number relative to the number of industry sellers.</a:t>
            </a:r>
          </a:p>
          <a:p>
            <a:pPr>
              <a:spcBef>
                <a:spcPts val="600"/>
              </a:spcBef>
            </a:pPr>
            <a:r>
              <a:rPr lang="en-US" sz="1600" dirty="0"/>
              <a:t>Buyers pose a credible threat of integrating backward into the business of sellers.</a:t>
            </a:r>
          </a:p>
          <a:p>
            <a:pPr>
              <a:spcBef>
                <a:spcPts val="600"/>
              </a:spcBef>
            </a:pPr>
            <a:r>
              <a:rPr lang="en-US" sz="1600" dirty="0"/>
              <a:t>Buyers are well informed about the quality, prices, and costs of sellers.</a:t>
            </a:r>
          </a:p>
          <a:p>
            <a:pPr>
              <a:spcBef>
                <a:spcPts val="600"/>
              </a:spcBef>
            </a:pPr>
            <a:r>
              <a:rPr lang="en-US" sz="1600" dirty="0"/>
              <a:t>Buyers have the ability to postpone purchases.</a:t>
            </a:r>
          </a:p>
          <a:p>
            <a:pPr>
              <a:spcBef>
                <a:spcPts val="600"/>
              </a:spcBef>
              <a:buNone/>
            </a:pPr>
            <a:r>
              <a:rPr lang="en-US" sz="1600" dirty="0"/>
              <a:t>Buyers are price-sensitive and increase competitive pressures when:</a:t>
            </a:r>
          </a:p>
          <a:p>
            <a:pPr>
              <a:spcBef>
                <a:spcPts val="600"/>
              </a:spcBef>
            </a:pPr>
            <a:r>
              <a:rPr lang="en-US" sz="1600" dirty="0"/>
              <a:t>Buyers earn low profits or low income.</a:t>
            </a:r>
          </a:p>
          <a:p>
            <a:pPr>
              <a:spcBef>
                <a:spcPts val="600"/>
              </a:spcBef>
            </a:pPr>
            <a:r>
              <a:rPr lang="en-US" sz="1600" dirty="0"/>
              <a:t>The product represents a significant fraction of their purchases.</a:t>
            </a:r>
          </a:p>
          <a:p>
            <a:pPr marL="0" indent="0">
              <a:spcBef>
                <a:spcPts val="600"/>
              </a:spcBef>
              <a:buNone/>
            </a:pPr>
            <a:r>
              <a:rPr lang="en-US" sz="1600" dirty="0"/>
              <a:t>Competitive pressures from buyers decrease and become a weaker force under the opposite conditions.</a:t>
            </a:r>
          </a:p>
        </p:txBody>
      </p:sp>
      <p:sp>
        <p:nvSpPr>
          <p:cNvPr id="4" name="Text Placeholder 3"/>
          <p:cNvSpPr>
            <a:spLocks noGrp="1"/>
          </p:cNvSpPr>
          <p:nvPr>
            <p:ph type="body" sz="quarter" idx="4294967295"/>
          </p:nvPr>
        </p:nvSpPr>
        <p:spPr>
          <a:xfrm>
            <a:off x="3751943" y="6449968"/>
            <a:ext cx="1652814" cy="284659"/>
          </a:xfrm>
          <a:noFill/>
          <a:ln w="9525">
            <a:noFill/>
            <a:miter lim="800000"/>
            <a:headEnd/>
            <a:tailEnd/>
          </a:ln>
        </p:spPr>
        <p:txBody>
          <a:bodyPr vert="horz" wrap="none" lIns="0" tIns="0" rIns="45720" bIns="0" numCol="1" anchor="ctr" anchorCtr="0" compatLnSpc="1">
            <a:prstTxWarp prst="textNoShape">
              <a:avLst/>
            </a:prstTxWarp>
          </a:bodyPr>
          <a:lstStyle/>
          <a:p>
            <a:pPr marL="0" indent="0" algn="ctr">
              <a:buNone/>
            </a:pPr>
            <a:r>
              <a:rPr lang="en-US" sz="800" dirty="0">
                <a:solidFill>
                  <a:srgbClr val="6A6A6A"/>
                </a:solidFill>
                <a:hlinkClick r:id="rId3" action="ppaction://hlinksldjump"/>
              </a:rPr>
              <a:t>Return to slide</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10 Figure 3.9 The Value Net</a:t>
            </a:r>
          </a:p>
        </p:txBody>
      </p:sp>
      <p:sp>
        <p:nvSpPr>
          <p:cNvPr id="3" name="Content Placeholder 2"/>
          <p:cNvSpPr>
            <a:spLocks noGrp="1"/>
          </p:cNvSpPr>
          <p:nvPr>
            <p:ph idx="1"/>
          </p:nvPr>
        </p:nvSpPr>
        <p:spPr/>
        <p:txBody>
          <a:bodyPr/>
          <a:lstStyle/>
          <a:p>
            <a:pPr marL="0" indent="0">
              <a:buNone/>
            </a:pPr>
            <a:r>
              <a:rPr lang="en-US" dirty="0"/>
              <a:t>The value net shows the firm in the center, surrounded by customers, complementors, suppliers, and competitors (which includes substitutors and potential entrants).</a:t>
            </a:r>
          </a:p>
        </p:txBody>
      </p:sp>
      <p:sp>
        <p:nvSpPr>
          <p:cNvPr id="4" name="Text Placeholder 3"/>
          <p:cNvSpPr>
            <a:spLocks noGrp="1"/>
          </p:cNvSpPr>
          <p:nvPr>
            <p:ph type="body" sz="quarter" idx="4294967295"/>
          </p:nvPr>
        </p:nvSpPr>
        <p:spPr>
          <a:xfrm>
            <a:off x="3824515" y="6466114"/>
            <a:ext cx="1509478" cy="239486"/>
          </a:xfrm>
          <a:noFill/>
          <a:ln w="9525">
            <a:noFill/>
            <a:miter lim="800000"/>
            <a:headEnd/>
            <a:tailEnd/>
          </a:ln>
        </p:spPr>
        <p:txBody>
          <a:bodyPr vert="horz" wrap="none" lIns="0" tIns="0" rIns="45720" bIns="0" numCol="1" anchor="ctr" anchorCtr="0" compatLnSpc="1">
            <a:prstTxWarp prst="textNoShape">
              <a:avLst/>
            </a:prstTxWarp>
          </a:bodyPr>
          <a:lstStyle/>
          <a:p>
            <a:pPr marL="0" indent="0" algn="ctr">
              <a:buNone/>
            </a:pPr>
            <a:r>
              <a:rPr lang="en-US" sz="800" dirty="0">
                <a:solidFill>
                  <a:srgbClr val="6A6A6A"/>
                </a:solidFill>
                <a:hlinkClick r:id="rId3" action="ppaction://hlinksldjump"/>
              </a:rPr>
              <a:t>Return to slide</a:t>
            </a:r>
            <a:endParaRPr lang="en-US" sz="800" dirty="0">
              <a:solidFill>
                <a:srgbClr val="6A6A6A"/>
              </a:solidFill>
            </a:endParaRP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36914"/>
          </a:xfrm>
        </p:spPr>
        <p:txBody>
          <a:bodyPr>
            <a:normAutofit/>
          </a:bodyPr>
          <a:lstStyle/>
          <a:p>
            <a:r>
              <a:rPr lang="en-US" sz="2400" dirty="0"/>
              <a:t>Appendix</a:t>
            </a:r>
            <a:r>
              <a:rPr lang="en-US" sz="2800" dirty="0"/>
              <a:t> 11 Illustration Capsule 3.1 Comparative Market Positions of Selected Firms in the Casual Dining Industry: A Strategic Group Map Example</a:t>
            </a:r>
          </a:p>
        </p:txBody>
      </p:sp>
      <p:sp>
        <p:nvSpPr>
          <p:cNvPr id="3" name="Content Placeholder 2"/>
          <p:cNvSpPr>
            <a:spLocks noGrp="1"/>
          </p:cNvSpPr>
          <p:nvPr>
            <p:ph idx="1"/>
          </p:nvPr>
        </p:nvSpPr>
        <p:spPr>
          <a:xfrm>
            <a:off x="457200" y="1555786"/>
            <a:ext cx="8229600" cy="4949372"/>
          </a:xfrm>
        </p:spPr>
        <p:txBody>
          <a:bodyPr/>
          <a:lstStyle/>
          <a:p>
            <a:r>
              <a:rPr lang="en-US" sz="1800" dirty="0"/>
              <a:t>A four-by-four grid is displayed. The vertical axis, labeled “Price/Service/ Restaurant ambiance,” is labeled “Low” at its base and “High” at its top. The horizontal axis, “Geographic Coverage,” is labeled “Few U.S. Locations” at left, “Many U.S. Locations” at the axis midpoint and “International” at right.</a:t>
            </a:r>
          </a:p>
          <a:p>
            <a:r>
              <a:rPr lang="en-US" sz="1800" dirty="0"/>
              <a:t>Circles labeled with the names of casual dining firms are placed throughout the grid. One strategic group with members of varying levels of Price/Service/Ambiance is clustered at the left of Geographic Coverage. A second strategic group is generally located at the midpoint of Geographic Coverage with no firm in the group reaching the upper area of the Price/Service/ambiance scale. A third group is distributed between the midpoint and upper end of the Geographic Coverage scale with the majority of its members at and above the midpoint of the Price/Service/Ambiance scale.</a:t>
            </a:r>
          </a:p>
          <a:p>
            <a:r>
              <a:rPr lang="en-US" sz="1800" dirty="0"/>
              <a:t>The sizes of the labeled circles are roughly proportional to the sizes of the rival chains based on revenues. The proportional sizes of firms within all groups (based on revenues) varies from large to small.</a:t>
            </a:r>
          </a:p>
        </p:txBody>
      </p:sp>
      <p:sp>
        <p:nvSpPr>
          <p:cNvPr id="4" name="Text Placeholder 3"/>
          <p:cNvSpPr>
            <a:spLocks noGrp="1"/>
          </p:cNvSpPr>
          <p:nvPr>
            <p:ph type="body" sz="quarter" idx="4294967295"/>
          </p:nvPr>
        </p:nvSpPr>
        <p:spPr>
          <a:xfrm>
            <a:off x="3701145" y="6491513"/>
            <a:ext cx="1782082" cy="235857"/>
          </a:xfrm>
          <a:noFill/>
          <a:ln w="9525">
            <a:noFill/>
            <a:miter lim="800000"/>
            <a:headEnd/>
            <a:tailEnd/>
          </a:ln>
        </p:spPr>
        <p:txBody>
          <a:bodyPr vert="horz" wrap="none" lIns="0" tIns="0" rIns="45720" bIns="0" numCol="1" anchor="ctr" anchorCtr="0" compatLnSpc="1">
            <a:prstTxWarp prst="textNoShape">
              <a:avLst/>
            </a:prstTxWarp>
          </a:bodyPr>
          <a:lstStyle/>
          <a:p>
            <a:pPr marL="0" indent="0" algn="ctr">
              <a:buNone/>
            </a:pPr>
            <a:r>
              <a:rPr lang="en-US" sz="800" dirty="0">
                <a:solidFill>
                  <a:srgbClr val="6A6A6A"/>
                </a:solidFill>
                <a:hlinkClick r:id="rId3" action="ppaction://hlinksldjump"/>
              </a:rPr>
              <a:t>Return to slide</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640080" rIns="640080">
            <a:noAutofit/>
          </a:bodyPr>
          <a:lstStyle/>
          <a:p>
            <a:r>
              <a:rPr lang="en-US" dirty="0"/>
              <a:t>Appendix 12 Figure 3.10 A Framework for Competitor Analysis</a:t>
            </a:r>
          </a:p>
        </p:txBody>
      </p:sp>
      <p:sp>
        <p:nvSpPr>
          <p:cNvPr id="3" name="Content Placeholder 2"/>
          <p:cNvSpPr>
            <a:spLocks noGrp="1"/>
          </p:cNvSpPr>
          <p:nvPr>
            <p:ph idx="1"/>
          </p:nvPr>
        </p:nvSpPr>
        <p:spPr>
          <a:xfrm>
            <a:off x="504825" y="1316689"/>
            <a:ext cx="8126413" cy="4735768"/>
          </a:xfrm>
        </p:spPr>
        <p:txBody>
          <a:bodyPr/>
          <a:lstStyle/>
          <a:p>
            <a:pPr>
              <a:spcBef>
                <a:spcPts val="600"/>
              </a:spcBef>
            </a:pPr>
            <a:r>
              <a:rPr lang="en-US" dirty="0"/>
              <a:t>Five boxes are shown. Four boxes have arrows pointing to a central box. The central box is labeled “Strategic moves (actions and reactions) and outcomes.” The surrounding four boxes are labeled as follows:</a:t>
            </a:r>
          </a:p>
          <a:p>
            <a:pPr lvl="1">
              <a:spcBef>
                <a:spcPts val="600"/>
              </a:spcBef>
            </a:pPr>
            <a:r>
              <a:rPr lang="en-US" dirty="0"/>
              <a:t>Resources and capabilities: Key strengths and weaknesses</a:t>
            </a:r>
          </a:p>
          <a:p>
            <a:pPr lvl="1">
              <a:spcBef>
                <a:spcPts val="600"/>
              </a:spcBef>
            </a:pPr>
            <a:r>
              <a:rPr lang="en-US" dirty="0"/>
              <a:t>Assumptions: Held about itself and the industry</a:t>
            </a:r>
          </a:p>
          <a:p>
            <a:pPr lvl="1">
              <a:spcBef>
                <a:spcPts val="600"/>
              </a:spcBef>
            </a:pPr>
            <a:r>
              <a:rPr lang="en-US" dirty="0"/>
              <a:t>Objectives: Strategic and performance objectives</a:t>
            </a:r>
          </a:p>
          <a:p>
            <a:pPr lvl="1">
              <a:spcBef>
                <a:spcPts val="600"/>
              </a:spcBef>
            </a:pPr>
            <a:r>
              <a:rPr lang="en-US" dirty="0"/>
              <a:t>Current strategy: How the company is competing currently.</a:t>
            </a:r>
          </a:p>
        </p:txBody>
      </p:sp>
      <p:sp>
        <p:nvSpPr>
          <p:cNvPr id="4" name="Text Placeholder 3"/>
          <p:cNvSpPr>
            <a:spLocks noGrp="1"/>
          </p:cNvSpPr>
          <p:nvPr>
            <p:ph type="body" sz="quarter" idx="4294967295"/>
          </p:nvPr>
        </p:nvSpPr>
        <p:spPr>
          <a:xfrm>
            <a:off x="3788228" y="6476994"/>
            <a:ext cx="1597484" cy="254000"/>
          </a:xfrm>
          <a:noFill/>
          <a:ln w="9525">
            <a:noFill/>
            <a:miter lim="800000"/>
            <a:headEnd/>
            <a:tailEnd/>
          </a:ln>
        </p:spPr>
        <p:txBody>
          <a:bodyPr vert="horz" wrap="none" lIns="0" tIns="0" rIns="45720" bIns="0" numCol="1" anchor="ctr" anchorCtr="0" compatLnSpc="1">
            <a:prstTxWarp prst="textNoShape">
              <a:avLst/>
            </a:prstTxWarp>
          </a:bodyPr>
          <a:lstStyle/>
          <a:p>
            <a:pPr marL="0" indent="0" algn="ctr">
              <a:buNone/>
            </a:pPr>
            <a:r>
              <a:rPr lang="en-US" sz="800" dirty="0">
                <a:solidFill>
                  <a:srgbClr val="6A6A6A"/>
                </a:solidFill>
                <a:hlinkClick r:id="rId3" action="ppaction://hlinksldjump"/>
              </a:rPr>
              <a:t>Return to slide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ASSESSING A COMPANY’S INDUSTRY AND COMPETITIVE ENVIRONMENT</a:t>
            </a:r>
          </a:p>
        </p:txBody>
      </p:sp>
      <p:sp>
        <p:nvSpPr>
          <p:cNvPr id="41987" name="Rectangle 3"/>
          <p:cNvSpPr>
            <a:spLocks noGrp="1" noChangeArrowheads="1"/>
          </p:cNvSpPr>
          <p:nvPr>
            <p:ph idx="1"/>
          </p:nvPr>
        </p:nvSpPr>
        <p:spPr>
          <a:xfrm>
            <a:off x="504825" y="1374745"/>
            <a:ext cx="8126413" cy="4983874"/>
          </a:xfrm>
        </p:spPr>
        <p:txBody>
          <a:bodyPr/>
          <a:lstStyle/>
          <a:p>
            <a:pPr marL="514350" indent="-514350">
              <a:buSzPct val="100000"/>
              <a:buFont typeface="+mj-lt"/>
              <a:buAutoNum type="arabicPeriod"/>
            </a:pPr>
            <a:r>
              <a:rPr lang="en-US" sz="2400" dirty="0"/>
              <a:t>How strong are the industry’s competitive forces?</a:t>
            </a:r>
          </a:p>
          <a:p>
            <a:pPr marL="514350" indent="-514350">
              <a:buSzPct val="100000"/>
              <a:buFont typeface="+mj-lt"/>
              <a:buAutoNum type="arabicPeriod"/>
            </a:pPr>
            <a:r>
              <a:rPr lang="en-US" sz="2400" dirty="0"/>
              <a:t>What are the driving forces in the industry, and what impact will they have on competitive intensity and industry profitability?</a:t>
            </a:r>
          </a:p>
          <a:p>
            <a:pPr marL="514350" indent="-514350">
              <a:buSzPct val="100000"/>
              <a:buFont typeface="+mj-lt"/>
              <a:buAutoNum type="arabicPeriod"/>
            </a:pPr>
            <a:r>
              <a:rPr lang="en-US" sz="2400" dirty="0"/>
              <a:t>What market positions do industry rivals occupy—who is strongly positioned and who is not?</a:t>
            </a:r>
          </a:p>
          <a:p>
            <a:pPr marL="514350" indent="-514350">
              <a:buSzPct val="100000"/>
              <a:buFont typeface="+mj-lt"/>
              <a:buAutoNum type="arabicPeriod"/>
            </a:pPr>
            <a:r>
              <a:rPr lang="en-US" sz="2400" dirty="0"/>
              <a:t>What strategic moves are rivals likely to make next?</a:t>
            </a:r>
          </a:p>
          <a:p>
            <a:pPr marL="514350" indent="-514350">
              <a:buSzPct val="100000"/>
              <a:buFont typeface="+mj-lt"/>
              <a:buAutoNum type="arabicPeriod"/>
            </a:pPr>
            <a:r>
              <a:rPr lang="en-US" sz="2400" dirty="0"/>
              <a:t>What are the industry’s key success factors?</a:t>
            </a:r>
          </a:p>
          <a:p>
            <a:pPr marL="514350" indent="-514350">
              <a:buSzPct val="100000"/>
              <a:buFont typeface="+mj-lt"/>
              <a:buAutoNum type="arabicPeriod"/>
            </a:pPr>
            <a:r>
              <a:rPr lang="en-US" sz="2400" dirty="0"/>
              <a:t>Is the industry outlook conducive to good profitability?</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9"/>
          <p:cNvSpPr>
            <a:spLocks noGrp="1" noChangeArrowheads="1"/>
          </p:cNvSpPr>
          <p:nvPr>
            <p:ph type="title"/>
          </p:nvPr>
        </p:nvSpPr>
        <p:spPr/>
        <p:txBody>
          <a:bodyPr>
            <a:normAutofit/>
          </a:bodyPr>
          <a:lstStyle/>
          <a:p>
            <a:r>
              <a:rPr lang="en-US" sz="3600" dirty="0"/>
              <a:t>THE FIVE FORCES FRAMEWORK</a:t>
            </a:r>
          </a:p>
        </p:txBody>
      </p:sp>
      <p:sp>
        <p:nvSpPr>
          <p:cNvPr id="46083" name="Rectangle 10"/>
          <p:cNvSpPr>
            <a:spLocks noGrp="1" noChangeArrowheads="1"/>
          </p:cNvSpPr>
          <p:nvPr>
            <p:ph idx="1"/>
          </p:nvPr>
        </p:nvSpPr>
        <p:spPr/>
        <p:txBody>
          <a:bodyPr/>
          <a:lstStyle/>
          <a:p>
            <a:r>
              <a:rPr lang="en-US" dirty="0"/>
              <a:t>The five competitive forces</a:t>
            </a:r>
          </a:p>
          <a:p>
            <a:pPr lvl="1"/>
            <a:r>
              <a:rPr lang="en-US" dirty="0"/>
              <a:t>Competition from rival sellers</a:t>
            </a:r>
          </a:p>
          <a:p>
            <a:pPr lvl="1"/>
            <a:r>
              <a:rPr lang="en-US" dirty="0"/>
              <a:t>Competition from potential new entrants</a:t>
            </a:r>
          </a:p>
          <a:p>
            <a:pPr lvl="1"/>
            <a:r>
              <a:rPr lang="en-US" dirty="0"/>
              <a:t>Competition from producers of substitute products</a:t>
            </a:r>
          </a:p>
          <a:p>
            <a:pPr lvl="1"/>
            <a:r>
              <a:rPr lang="en-US" dirty="0"/>
              <a:t>Supplier bargaining power</a:t>
            </a:r>
          </a:p>
          <a:p>
            <a:pPr lvl="1"/>
            <a:r>
              <a:rPr lang="en-US" dirty="0"/>
              <a:t>Customer bargaining power</a:t>
            </a:r>
          </a:p>
        </p:txBody>
      </p:sp>
    </p:spTree>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6.0&quot;&gt;&lt;object type=&quot;1&quot; unique_id=&quot;10001&quot;&gt;&lt;object type=&quot;8&quot; unique_id=&quot;488455&quot;&gt;&lt;/object&gt;&lt;object type=&quot;2&quot; unique_id=&quot;488456&quot;&gt;&lt;object type=&quot;3&quot; unique_id=&quot;488457&quot;&gt;&lt;property id=&quot;20148&quot; value=&quot;5&quot;/&gt;&lt;property id=&quot;20300&quot; value=&quot;Slide 1&quot;/&gt;&lt;property id=&quot;20307&quot; value=&quot;622&quot;/&gt;&lt;/object&gt;&lt;object type=&quot;3&quot; unique_id=&quot;488458&quot;&gt;&lt;property id=&quot;20148&quot; value=&quot;5&quot;/&gt;&lt;property id=&quot;20300&quot; value=&quot;Slide 2&quot;/&gt;&lt;property id=&quot;20307&quot; value=&quot;620&quot;/&gt;&lt;/object&gt;&lt;object type=&quot;3&quot; unique_id=&quot;488459&quot;&gt;&lt;property id=&quot;20148&quot; value=&quot;5&quot;/&gt;&lt;property id=&quot;20300&quot; value=&quot;Slide 3&quot;/&gt;&lt;property id=&quot;20307&quot; value=&quot;509&quot;/&gt;&lt;/object&gt;&lt;object type=&quot;3&quot; unique_id=&quot;488460&quot;&gt;&lt;property id=&quot;20148&quot; value=&quot;5&quot;/&gt;&lt;property id=&quot;20300&quot; value=&quot;Slide 4&quot;/&gt;&lt;property id=&quot;20307&quot; value=&quot;593&quot;/&gt;&lt;/object&gt;&lt;object type=&quot;3&quot; unique_id=&quot;488461&quot;&gt;&lt;property id=&quot;20148&quot; value=&quot;5&quot;/&gt;&lt;property id=&quot;20300&quot; value=&quot;Slide 5&quot;/&gt;&lt;property id=&quot;20307&quot; value=&quot;603&quot;/&gt;&lt;/object&gt;&lt;object type=&quot;3&quot; unique_id=&quot;488462&quot;&gt;&lt;property id=&quot;20148&quot; value=&quot;5&quot;/&gt;&lt;property id=&quot;20300&quot; value=&quot;Slide 6 - &amp;quot;THE STRATEGICALLY RELEVANT FACTORS IN THE COMPANY'S MACRO-ENVIRONMENT&amp;quot;&quot;/&gt;&lt;property id=&quot;20307&quot; value=&quot;594&quot;/&gt;&lt;/object&gt;&lt;object type=&quot;3&quot; unique_id=&quot;488463&quot;&gt;&lt;property id=&quot;20148&quot; value=&quot;5&quot;/&gt;&lt;property id=&quot;20300&quot; value=&quot;Slide 7&quot;/&gt;&lt;property id=&quot;20307&quot; value=&quot;517&quot;/&gt;&lt;/object&gt;&lt;object type=&quot;3&quot; unique_id=&quot;488464&quot;&gt;&lt;property id=&quot;20148&quot; value=&quot;5&quot;/&gt;&lt;property id=&quot;20300&quot; value=&quot;Slide 8&quot;/&gt;&lt;property id=&quot;20307&quot; value=&quot;523&quot;/&gt;&lt;/object&gt;&lt;object type=&quot;3&quot; unique_id=&quot;488465&quot;&gt;&lt;property id=&quot;20148&quot; value=&quot;5&quot;/&gt;&lt;property id=&quot;20300&quot; value=&quot;Slide 9&quot;/&gt;&lt;property id=&quot;20307&quot; value=&quot;592&quot;/&gt;&lt;/object&gt;&lt;object type=&quot;3&quot; unique_id=&quot;488466&quot;&gt;&lt;property id=&quot;20148&quot; value=&quot;5&quot;/&gt;&lt;property id=&quot;20300&quot; value=&quot;Slide 10 - &amp;quot;ASSESSING A COMPANY’S INDUSTRY AND COMPETITIVE ENVIRONMENT&amp;quot;&quot;/&gt;&lt;property id=&quot;20307&quot; value=&quot;555&quot;/&gt;&lt;/object&gt;&lt;object type=&quot;3&quot; unique_id=&quot;488467&quot;&gt;&lt;property id=&quot;20148&quot; value=&quot;5&quot;/&gt;&lt;property id=&quot;20300&quot; value=&quot;Slide 11 - &amp;quot;THE FIVE FORCES FRAMEWORK&amp;quot;&quot;/&gt;&lt;property id=&quot;20307&quot; value=&quot;557&quot;/&gt;&lt;/object&gt;&lt;object type=&quot;3&quot; unique_id=&quot;488468&quot;&gt;&lt;property id=&quot;20148&quot; value=&quot;5&quot;/&gt;&lt;property id=&quot;20300&quot; value=&quot;Slide 12&quot;/&gt;&lt;property id=&quot;20307&quot; value=&quot;558&quot;/&gt;&lt;/object&gt;&lt;object type=&quot;3&quot; unique_id=&quot;488469&quot;&gt;&lt;property id=&quot;20148&quot; value=&quot;5&quot;/&gt;&lt;property id=&quot;20300&quot; value=&quot;Slide 13 - &amp;quot;USING THE FIVE-FORCES MODEL &amp;#x0D;&amp;#x0A;OF COMPETITION&amp;quot;&quot;/&gt;&lt;property id=&quot;20307&quot; value=&quot;559&quot;/&gt;&lt;/object&gt;&lt;object type=&quot;3&quot; unique_id=&quot;488470&quot;&gt;&lt;property id=&quot;20148&quot; value=&quot;5&quot;/&gt;&lt;property id=&quot;20300&quot; value=&quot;Slide 14 - &amp;quot;COMPETITIVE PRESSURES THAT INCREASE RIVALRY AMONG COMPETING SELLERS&amp;quot;&quot;/&gt;&lt;property id=&quot;20307&quot; value=&quot;561&quot;/&gt;&lt;/object&gt;&lt;object type=&quot;3&quot; unique_id=&quot;488471&quot;&gt;&lt;property id=&quot;20148&quot; value=&quot;5&quot;/&gt;&lt;property id=&quot;20300&quot; value=&quot;Slide 15&quot;/&gt;&lt;property id=&quot;20307&quot; value=&quot;562&quot;/&gt;&lt;/object&gt;&lt;object type=&quot;3&quot; unique_id=&quot;488472&quot;&gt;&lt;property id=&quot;20148&quot; value=&quot;5&quot;/&gt;&lt;property id=&quot;20300&quot; value=&quot;Slide 16&quot;/&gt;&lt;property id=&quot;20307&quot; value=&quot;560&quot;/&gt;&lt;/object&gt;&lt;object type=&quot;3&quot; unique_id=&quot;488473&quot;&gt;&lt;property id=&quot;20148&quot; value=&quot;5&quot;/&gt;&lt;property id=&quot;20300&quot; value=&quot;Slide 17 - &amp;quot;COMPETITIVE PRESSURES ASSOCIATED WITH THE THREAT OF NEW ENTRANTS&amp;quot;&quot;/&gt;&lt;property id=&quot;20307&quot; value=&quot;563&quot;/&gt;&lt;/object&gt;&lt;object type=&quot;3&quot; unique_id=&quot;488474&quot;&gt;&lt;property id=&quot;20148&quot; value=&quot;5&quot;/&gt;&lt;property id=&quot;20300&quot; value=&quot;Slide 18 - &amp;quot;MARKET ENTRY BARRIERS &amp;#x0D;&amp;#x0A;FACING NEW ENTRANTS&amp;quot;&quot;/&gt;&lt;property id=&quot;20307&quot; value=&quot;564&quot;/&gt;&lt;/object&gt;&lt;object type=&quot;3&quot; unique_id=&quot;488475&quot;&gt;&lt;property id=&quot;20148&quot; value=&quot;5&quot;/&gt;&lt;property id=&quot;20300&quot; value=&quot;Slide 19&quot;/&gt;&lt;property id=&quot;20307&quot; value=&quot;604&quot;/&gt;&lt;/object&gt;&lt;object type=&quot;3&quot; unique_id=&quot;488476&quot;&gt;&lt;property id=&quot;20148&quot; value=&quot;5&quot;/&gt;&lt;property id=&quot;20300&quot; value=&quot;Slide 20&quot;/&gt;&lt;property id=&quot;20307&quot; value=&quot;565&quot;/&gt;&lt;/object&gt;&lt;object type=&quot;3&quot; unique_id=&quot;488477&quot;&gt;&lt;property id=&quot;20148&quot; value=&quot;5&quot;/&gt;&lt;property id=&quot;20300&quot; value=&quot;Slide 21 - &amp;quot;COMPETITIVE PRESSURES FROM THE SELLERS OF SUBSTITUTE PRODUCTS&amp;quot;&quot;/&gt;&lt;property id=&quot;20307&quot; value=&quot;566&quot;/&gt;&lt;/object&gt;&lt;object type=&quot;3&quot; unique_id=&quot;488478&quot;&gt;&lt;property id=&quot;20148&quot; value=&quot;5&quot;/&gt;&lt;property id=&quot;20300&quot; value=&quot;Slide 22&quot;/&gt;&lt;property id=&quot;20307&quot; value=&quot;567&quot;/&gt;&lt;/object&gt;&lt;object type=&quot;3&quot; unique_id=&quot;488479&quot;&gt;&lt;property id=&quot;20148&quot; value=&quot;5&quot;/&gt;&lt;property id=&quot;20300&quot; value=&quot;Slide 23 - &amp;quot;COMPETITIVE PRESSURES STEMMING FROM SUPPLIER BARGAINING POWER&amp;quot;&quot;/&gt;&lt;property id=&quot;20307&quot; value=&quot;568&quot;/&gt;&lt;/object&gt;&lt;object type=&quot;3&quot; unique_id=&quot;488480&quot;&gt;&lt;property id=&quot;20148&quot; value=&quot;5&quot;/&gt;&lt;property id=&quot;20300&quot; value=&quot;Slide 24&quot;/&gt;&lt;property id=&quot;20307&quot; value=&quot;569&quot;/&gt;&lt;/object&gt;&lt;object type=&quot;3&quot; unique_id=&quot;488481&quot;&gt;&lt;property id=&quot;20148&quot; value=&quot;5&quot;/&gt;&lt;property id=&quot;20300&quot; value=&quot;Slide 25 - &amp;quot;COMPETITIVE PRESSURES STEMMING &amp;#x0D;&amp;#x0A;FROM BUYER BARGAINING POWER AND &amp;#x0D;&amp;#x0A;PRICE SENSITIVITY&amp;quot;&quot;/&gt;&lt;property id=&quot;20307&quot; value=&quot;570&quot;/&gt;&lt;/object&gt;&lt;object type=&quot;3&quot; unique_id=&quot;488482&quot;&gt;&lt;property id=&quot;20148&quot; value=&quot;5&quot;/&gt;&lt;property id=&quot;20300&quot; value=&quot;Slide 26&quot;/&gt;&lt;property id=&quot;20307&quot; value=&quot;571&quot;/&gt;&lt;/object&gt;&lt;object type=&quot;3&quot; unique_id=&quot;488483&quot;&gt;&lt;property id=&quot;20148&quot; value=&quot;5&quot;/&gt;&lt;property id=&quot;20300&quot; value=&quot;Slide 27 - &amp;quot;IS THE COLLECTIVE STRENGTH OF THE FIVE COMPETITIVE FORCES CONDUCIVE TO GOOD PROFITABILITY?&amp;quot;&quot;/&gt;&lt;property id=&quot;20307&quot; value=&quot;572&quot;/&gt;&lt;/object&gt;&lt;object type=&quot;3&quot; unique_id=&quot;488484&quot;&gt;&lt;property id=&quot;20148&quot; value=&quot;5&quot;/&gt;&lt;property id=&quot;20300&quot; value=&quot;Slide 28&quot;/&gt;&lt;property id=&quot;20307&quot; value=&quot;595&quot;/&gt;&lt;/object&gt;&lt;object type=&quot;3&quot; unique_id=&quot;488485&quot;&gt;&lt;property id=&quot;20148&quot; value=&quot;5&quot;/&gt;&lt;property id=&quot;20300&quot; value=&quot;Slide 29 - &amp;quot;COMPLEMENTORS AND THE VALUE NET&amp;quot;&quot;/&gt;&lt;property id=&quot;20307&quot; value=&quot;624&quot;/&gt;&lt;/object&gt;&lt;object type=&quot;3&quot; unique_id=&quot;488486&quot;&gt;&lt;property id=&quot;20148&quot; value=&quot;5&quot;/&gt;&lt;property id=&quot;20300&quot; value=&quot;Slide 30&quot;/&gt;&lt;property id=&quot;20307&quot; value=&quot;625&quot;/&gt;&lt;/object&gt;&lt;object type=&quot;3&quot; unique_id=&quot;488487&quot;&gt;&lt;property id=&quot;20148&quot; value=&quot;5&quot;/&gt;&lt;property id=&quot;20300&quot; value=&quot;Slide 31&quot;/&gt;&lt;property id=&quot;20307&quot; value=&quot;599&quot;/&gt;&lt;/object&gt;&lt;object type=&quot;3&quot; unique_id=&quot;488488&quot;&gt;&lt;property id=&quot;20148&quot; value=&quot;5&quot;/&gt;&lt;property id=&quot;20300&quot; value=&quot;Slide 32 - &amp;quot;MATCHING COMPANY STRATEGY &amp;#x0D;&amp;#x0A;TO COMPETITIVE CONDITIONS&amp;quot;&quot;/&gt;&lt;property id=&quot;20307&quot; value=&quot;573&quot;/&gt;&lt;/object&gt;&lt;object type=&quot;3&quot; unique_id=&quot;488489&quot;&gt;&lt;property id=&quot;20148&quot; value=&quot;5&quot;/&gt;&lt;property id=&quot;20300&quot; value=&quot;Slide 33&quot;/&gt;&lt;property id=&quot;20307&quot; value=&quot;605&quot;/&gt;&lt;/object&gt;&lt;object type=&quot;3&quot; unique_id=&quot;488490&quot;&gt;&lt;property id=&quot;20148&quot; value=&quot;5&quot;/&gt;&lt;property id=&quot;20300&quot; value=&quot;Slide 34 - &amp;quot;INDUSTRY DYNAMICS AND &amp;#x0D;&amp;#x0A;THE FORCES DRIVING CHANGE&amp;quot;&quot;/&gt;&lt;property id=&quot;20307&quot; value=&quot;574&quot;/&gt;&lt;/object&gt;&lt;object type=&quot;3&quot; unique_id=&quot;488491&quot;&gt;&lt;property id=&quot;20148&quot; value=&quot;5&quot;/&gt;&lt;property id=&quot;20300&quot; value=&quot;Slide 35&quot;/&gt;&lt;property id=&quot;20307&quot; value=&quot;596&quot;/&gt;&lt;/object&gt;&lt;object type=&quot;3&quot; unique_id=&quot;488492&quot;&gt;&lt;property id=&quot;20148&quot; value=&quot;5&quot;/&gt;&lt;property id=&quot;20300&quot; value=&quot;Slide 36&quot;/&gt;&lt;property id=&quot;20307&quot; value=&quot;575&quot;/&gt;&lt;/object&gt;&lt;object type=&quot;3&quot; unique_id=&quot;488493&quot;&gt;&lt;property id=&quot;20148&quot; value=&quot;5&quot;/&gt;&lt;property id=&quot;20300&quot; value=&quot;Slide 37&quot;/&gt;&lt;property id=&quot;20307&quot; value=&quot;606&quot;/&gt;&lt;/object&gt;&lt;object type=&quot;3&quot; unique_id=&quot;488494&quot;&gt;&lt;property id=&quot;20148&quot; value=&quot;5&quot;/&gt;&lt;property id=&quot;20300&quot; value=&quot;Slide 38 - &amp;quot;ASSESSING THE IMPACT OF THE FACTORS DRIVING INDUSTRY CHANGE&amp;quot;&quot;/&gt;&lt;property id=&quot;20307&quot; value=&quot;576&quot;/&gt;&lt;/object&gt;&lt;object type=&quot;3&quot; unique_id=&quot;488495&quot;&gt;&lt;property id=&quot;20148&quot; value=&quot;5&quot;/&gt;&lt;property id=&quot;20300&quot; value=&quot;Slide 39&quot;/&gt;&lt;property id=&quot;20307&quot; value=&quot;607&quot;/&gt;&lt;/object&gt;&lt;object type=&quot;3&quot; unique_id=&quot;488496&quot;&gt;&lt;property id=&quot;20148&quot; value=&quot;5&quot;/&gt;&lt;property id=&quot;20300&quot; value=&quot;Slide 40 - &amp;quot;ADJUSTING STRATEGY TO PREPARE &amp;#x0D;&amp;#x0A;FOR THE IMPACTS OF DRIVING FORCES&amp;quot;&quot;/&gt;&lt;property id=&quot;20307&quot; value=&quot;577&quot;/&gt;&lt;/object&gt;&lt;object type=&quot;3&quot; unique_id=&quot;488497&quot;&gt;&lt;property id=&quot;20148&quot; value=&quot;5&quot;/&gt;&lt;property id=&quot;20300&quot; value=&quot;Slide 41 - &amp;quot;STRATEGIC GROUP ANALYSIS&amp;quot;&quot;/&gt;&lt;property id=&quot;20307&quot; value=&quot;578&quot;/&gt;&lt;/object&gt;&lt;object type=&quot;3&quot; unique_id=&quot;488498&quot;&gt;&lt;property id=&quot;20148&quot; value=&quot;5&quot;/&gt;&lt;property id=&quot;20300&quot; value=&quot;Slide 42&quot;/&gt;&lt;property id=&quot;20307&quot; value=&quot;597&quot;/&gt;&lt;/object&gt;&lt;object type=&quot;3&quot; unique_id=&quot;488499&quot;&gt;&lt;property id=&quot;20148&quot; value=&quot;5&quot;/&gt;&lt;property id=&quot;20300&quot; value=&quot;Slide 43 - &amp;quot;USING STRATEGIC GROUP MAPS TO ASSESS THE MARKET POSITIONS OF KEY COMPETITORS&amp;quot;&quot;/&gt;&lt;property id=&quot;20307&quot; value=&quot;579&quot;/&gt;&lt;/object&gt;&lt;object type=&quot;3&quot; unique_id=&quot;488500&quot;&gt;&lt;property id=&quot;20148&quot; value=&quot;5&quot;/&gt;&lt;property id=&quot;20300&quot; value=&quot;Slide 44 - &amp;quot;TYPICAL VARIABLES USED&amp;#x0D;&amp;#x0A; IN CREATING GROUP MAPS&amp;quot;&quot;/&gt;&lt;property id=&quot;20307&quot; value=&quot;580&quot;/&gt;&lt;/object&gt;&lt;object type=&quot;3&quot; unique_id=&quot;488501&quot;&gt;&lt;property id=&quot;20148&quot; value=&quot;5&quot;/&gt;&lt;property id=&quot;20300&quot; value=&quot;Slide 45 - &amp;quot;GUIDELINES FOR CREATING GROUP MAPS&amp;quot;&quot;/&gt;&lt;property id=&quot;20307&quot; value=&quot;581&quot;/&gt;&lt;/object&gt;&lt;object type=&quot;3&quot; unique_id=&quot;488502&quot;&gt;&lt;property id=&quot;20148&quot; value=&quot;5&quot;/&gt;&lt;property id=&quot;20300&quot; value=&quot;Slide 46&quot;/&gt;&lt;property id=&quot;20307&quot; value=&quot;608&quot;/&gt;&lt;/object&gt;&lt;object type=&quot;3&quot; unique_id=&quot;488503&quot;&gt;&lt;property id=&quot;20148&quot; value=&quot;5&quot;/&gt;&lt;property id=&quot;20300&quot; value=&quot;Slide 47 - &amp;quot;Comparative Market Positions of Producers in the U.S. Beer Industry: A Strategic Group Map Example&amp;quot;&quot;/&gt;&lt;property id=&quot;20307&quot; value=&quot;528&quot;/&gt;&lt;/object&gt;&lt;object type=&quot;3&quot; unique_id=&quot;488504&quot;&gt;&lt;property id=&quot;20148&quot; value=&quot;5&quot;/&gt;&lt;property id=&quot;20300&quot; value=&quot;Slide 48 - &amp;quot;Comparative Market Positions of Producers in the U.S. Beer Industry: A Strategic Group Map Example&amp;quot;&quot;/&gt;&lt;property id=&quot;20307&quot; value=&quot;623&quot;/&gt;&lt;/object&gt;&lt;object type=&quot;3&quot; unique_id=&quot;488505&quot;&gt;&lt;property id=&quot;20148&quot; value=&quot;5&quot;/&gt;&lt;property id=&quot;20300&quot; value=&quot;Slide 49&quot;/&gt;&lt;property id=&quot;20307&quot; value=&quot;609&quot;/&gt;&lt;/object&gt;&lt;object type=&quot;3&quot; unique_id=&quot;488506&quot;&gt;&lt;property id=&quot;20148&quot; value=&quot;5&quot;/&gt;&lt;property id=&quot;20300&quot; value=&quot;Slide 50 - &amp;quot;THE VALUE OF STRATEGIC GROUP MAPS&amp;quot;&quot;/&gt;&lt;property id=&quot;20307&quot; value=&quot;585&quot;/&gt;&lt;/object&gt;&lt;object type=&quot;3&quot; unique_id=&quot;488507&quot;&gt;&lt;property id=&quot;20148&quot; value=&quot;5&quot;/&gt;&lt;property id=&quot;20300&quot; value=&quot;Slide 51 - &amp;quot;COMPETITOR ANALYSIS&amp;quot;&quot;/&gt;&lt;property id=&quot;20307&quot; value=&quot;586&quot;/&gt;&lt;/object&gt;&lt;object type=&quot;3&quot; unique_id=&quot;488508&quot;&gt;&lt;property id=&quot;20148&quot; value=&quot;5&quot;/&gt;&lt;property id=&quot;20300&quot; value=&quot;Slide 52&quot;/&gt;&lt;property id=&quot;20307&quot; value=&quot;610&quot;/&gt;&lt;/object&gt;&lt;object type=&quot;3&quot; unique_id=&quot;488509&quot;&gt;&lt;property id=&quot;20148&quot; value=&quot;5&quot;/&gt;&lt;property id=&quot;20300&quot; value=&quot;Slide 53&quot;/&gt;&lt;property id=&quot;20307&quot; value=&quot;621&quot;/&gt;&lt;/object&gt;&lt;object type=&quot;3&quot; unique_id=&quot;488510&quot;&gt;&lt;property id=&quot;20148&quot; value=&quot;5&quot;/&gt;&lt;property id=&quot;20300&quot; value=&quot;Slide 54 - &amp;quot;A FRAMEWORK FOR COMPETITOR ANALYSIS&amp;quot;&quot;/&gt;&lt;property id=&quot;20307&quot; value=&quot;598&quot;/&gt;&lt;/object&gt;&lt;object type=&quot;3&quot; unique_id=&quot;488511&quot;&gt;&lt;property id=&quot;20148&quot; value=&quot;5&quot;/&gt;&lt;property id=&quot;20300&quot; value=&quot;Slide 55 - &amp;quot;USEFUL QUESTIONS TO HELP PREDICT THE LIKELY ACTIONS OF IMPORTANT RIVALS&amp;quot;&quot;/&gt;&lt;property id=&quot;20307&quot; value=&quot;587&quot;/&gt;&lt;/object&gt;&lt;object type=&quot;3&quot; unique_id=&quot;488512&quot;&gt;&lt;property id=&quot;20148&quot; value=&quot;5&quot;/&gt;&lt;property id=&quot;20300&quot; value=&quot;Slide 56 - &amp;quot;CREATING A STRATEGIC PROFILE &amp;#x0D;&amp;#x0A;OF A RIVAL COMPETITOR FIRM&amp;quot;&quot;/&gt;&lt;property id=&quot;20307&quot; value=&quot;600&quot;/&gt;&lt;/object&gt;&lt;object type=&quot;3&quot; unique_id=&quot;488513&quot;&gt;&lt;property id=&quot;20148&quot; value=&quot;5&quot;/&gt;&lt;property id=&quot;20300&quot; value=&quot;Slide 57 - &amp;quot;CREATING A STRATEGIC PROFILE &amp;#x0D;&amp;#x0A;OF A RIVAL COMPETITOR FIRM (cont’d)&amp;quot;&quot;/&gt;&lt;property id=&quot;20307&quot; value=&quot;601&quot;/&gt;&lt;/object&gt;&lt;object type=&quot;3&quot; unique_id=&quot;488514&quot;&gt;&lt;property id=&quot;20148&quot; value=&quot;5&quot;/&gt;&lt;property id=&quot;20300&quot; value=&quot;Slide 58 - &amp;quot;KEY SUCCESS FACTORS&amp;quot;&quot;/&gt;&lt;property id=&quot;20307&quot; value=&quot;588&quot;/&gt;&lt;/object&gt;&lt;object type=&quot;3&quot; unique_id=&quot;488515&quot;&gt;&lt;property id=&quot;20148&quot; value=&quot;5&quot;/&gt;&lt;property id=&quot;20300&quot; value=&quot;Slide 59&quot;/&gt;&lt;property id=&quot;20307&quot; value=&quot;602&quot;/&gt;&lt;/object&gt;&lt;object type=&quot;3&quot; unique_id=&quot;488516&quot;&gt;&lt;property id=&quot;20148&quot; value=&quot;5&quot;/&gt;&lt;property id=&quot;20300&quot; value=&quot;Slide 60 - &amp;quot;IDENTIFICATION OF KEY SUCCESS FACTORS&amp;quot;&quot;/&gt;&lt;property id=&quot;20307&quot; value=&quot;589&quot;/&gt;&lt;/object&gt;&lt;object type=&quot;3&quot; unique_id=&quot;488517&quot;&gt;&lt;property id=&quot;20148&quot; value=&quot;5&quot;/&gt;&lt;property id=&quot;20300&quot; value=&quot;Slide 61 - &amp;quot;THE INDUSTRY OUTLOOK FOR PROFITABILITY&amp;quot;&quot;/&gt;&lt;property id=&quot;20307&quot; value=&quot;612&quot;/&gt;&lt;/object&gt;&lt;object type=&quot;3&quot; unique_id=&quot;488518&quot;&gt;&lt;property id=&quot;20148&quot; value=&quot;5&quot;/&gt;&lt;property id=&quot;20300&quot; value=&quot;Slide 62 - &amp;quot;FACTORS TO CONSIDER IN ASSESSING INDUSTRY ATTRACTIVENESS&amp;quot;&quot;/&gt;&lt;property id=&quot;20307&quot; value=&quot;613&quot;/&gt;&lt;/object&gt;&lt;object type=&quot;3&quot; unique_id=&quot;488519&quot;&gt;&lt;property id=&quot;20148&quot; value=&quot;5&quot;/&gt;&lt;property id=&quot;20300&quot; value=&quot;Slide 63&quot;/&gt;&lt;property id=&quot;20307&quot; value=&quot;611&quot;/&gt;&lt;/object&gt;&lt;object type=&quot;3&quot; unique_id=&quot;488520&quot;&gt;&lt;property id=&quot;20148&quot; value=&quot;5&quot;/&gt;&lt;property id=&quot;20300&quot; value=&quot;Slide 64 - &amp;quot;INDUSTRY ATTRACTIVENESS IS NOT THE SAME FOR ALL PARTICIPANTS&amp;quot;&quot;/&gt;&lt;property id=&quot;20307&quot; value=&quot;618&quot;/&gt;&lt;/object&gt;&lt;object type=&quot;3&quot; unique_id=&quot;488521&quot;&gt;&lt;property id=&quot;20148&quot; value=&quot;5&quot;/&gt;&lt;property id=&quot;20300&quot; value=&quot;Slide 65 - &amp;quot;WHAT SHOULD A CURRENT COMPETITOR DECIDE ABOUT ITS INDUSTRY?&amp;quot;&quot;/&gt;&lt;property id=&quot;20307&quot; value=&quot;615&quot;/&gt;&lt;/object&gt;&lt;/object&gt;&lt;/object&gt;&lt;/database&gt;"/>
</p:tagLst>
</file>

<file path=ppt/theme/theme1.xml><?xml version="1.0" encoding="utf-8"?>
<a:theme xmlns:a="http://schemas.openxmlformats.org/drawingml/2006/main" name="Crafting and Executing Strategy 21e">
  <a:themeElements>
    <a:clrScheme name="Custom 5">
      <a:dk1>
        <a:srgbClr val="000000"/>
      </a:dk1>
      <a:lt1>
        <a:srgbClr val="FFFFFF"/>
      </a:lt1>
      <a:dk2>
        <a:srgbClr val="000000"/>
      </a:dk2>
      <a:lt2>
        <a:srgbClr val="808080"/>
      </a:lt2>
      <a:accent1>
        <a:srgbClr val="BBE0E3"/>
      </a:accent1>
      <a:accent2>
        <a:srgbClr val="216471"/>
      </a:accent2>
      <a:accent3>
        <a:srgbClr val="FFFFFF"/>
      </a:accent3>
      <a:accent4>
        <a:srgbClr val="000000"/>
      </a:accent4>
      <a:accent5>
        <a:srgbClr val="DAEDEF"/>
      </a:accent5>
      <a:accent6>
        <a:srgbClr val="1D5A66"/>
      </a:accent6>
      <a:hlink>
        <a:srgbClr val="000000"/>
      </a:hlink>
      <a:folHlink>
        <a:srgbClr val="000000"/>
      </a:folHlink>
    </a:clrScheme>
    <a:fontScheme name="3_PPT0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5D5B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E5D5B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3_PPT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PPT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PPT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PPT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PPT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PPT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PPT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PPT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PPT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PPT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PPT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PPT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PPT007 13">
        <a:dk1>
          <a:srgbClr val="000000"/>
        </a:dk1>
        <a:lt1>
          <a:srgbClr val="FFFFFF"/>
        </a:lt1>
        <a:dk2>
          <a:srgbClr val="000000"/>
        </a:dk2>
        <a:lt2>
          <a:srgbClr val="808080"/>
        </a:lt2>
        <a:accent1>
          <a:srgbClr val="BBE0E3"/>
        </a:accent1>
        <a:accent2>
          <a:srgbClr val="216471"/>
        </a:accent2>
        <a:accent3>
          <a:srgbClr val="FFFFFF"/>
        </a:accent3>
        <a:accent4>
          <a:srgbClr val="000000"/>
        </a:accent4>
        <a:accent5>
          <a:srgbClr val="DAEDEF"/>
        </a:accent5>
        <a:accent6>
          <a:srgbClr val="1D5A66"/>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8168</TotalTime>
  <Words>4595</Words>
  <Application>Microsoft Office PowerPoint</Application>
  <PresentationFormat>On-screen Show (4:3)</PresentationFormat>
  <Paragraphs>430</Paragraphs>
  <Slides>74</Slides>
  <Notes>71</Notes>
  <HiddenSlides>12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Arial</vt:lpstr>
      <vt:lpstr>Tahoma</vt:lpstr>
      <vt:lpstr>Times New Roman</vt:lpstr>
      <vt:lpstr>Wingdings</vt:lpstr>
      <vt:lpstr>Wingdings 3</vt:lpstr>
      <vt:lpstr>Crafting and Executing Strategy 21e</vt:lpstr>
      <vt:lpstr>CHAPTER 3 Evaluating a Company’s External Environment</vt:lpstr>
      <vt:lpstr>LEARNING OBJECTIVES</vt:lpstr>
      <vt:lpstr>FIGURE 3.1  From Thinking Strategically about the Company’s Situation to Choosing a Strategy</vt:lpstr>
      <vt:lpstr>CORE CONCEPT (1 of 7)</vt:lpstr>
      <vt:lpstr>CORE CONCEPT (2 of 7)</vt:lpstr>
      <vt:lpstr>THE STRATEGICALLY RELEVANT FACTORS IN THE COMPANY'S MACRO-ENVIRONMENT</vt:lpstr>
      <vt:lpstr>FIGURE 3.2  The Components of a Company’s Macro-Environment</vt:lpstr>
      <vt:lpstr>ASSESSING A COMPANY’S INDUSTRY AND COMPETITIVE ENVIRONMENT</vt:lpstr>
      <vt:lpstr>THE FIVE FORCES FRAMEWORK</vt:lpstr>
      <vt:lpstr>FIGURE 3.3  The Five-Forces Model of Competition: A Key Analytical Tool</vt:lpstr>
      <vt:lpstr>USING THE FIVE-FORCES MODEL OF COMPETITION</vt:lpstr>
      <vt:lpstr>COMPETITIVE PRESSURES THAT INCREASE RIVALRY AMONG COMPETING SELLERS</vt:lpstr>
      <vt:lpstr>FIGURE 3.4  Factors Affecting the Strength of Rivalry</vt:lpstr>
      <vt:lpstr>COMPETITIVE PRESSURES ASSOCIATED WITH THE THREAT OF NEW ENTRANTS</vt:lpstr>
      <vt:lpstr>MARKET ENTRY BARRIERS FACING NEW ENTRANTS</vt:lpstr>
      <vt:lpstr>STRATEGIC MANAGEMENT PRINCIPLE (1 of 8)</vt:lpstr>
      <vt:lpstr>FIGURE 3.5   Factors Affecting the Threat of Entry</vt:lpstr>
      <vt:lpstr>COMPETITIVE PRESSURES FROM THE SELLERS OF SUBSTITUTE PRODUCTS</vt:lpstr>
      <vt:lpstr>FIGURE 3.6  Factors Affecting Competition from Substitute Products</vt:lpstr>
      <vt:lpstr>COMPETITIVE PRESSURES STEMMING FROM SUPPLIER BARGAINING POWER</vt:lpstr>
      <vt:lpstr>FIGURE 3.7   Factors Affecting the Bargaining Power of Suppliers</vt:lpstr>
      <vt:lpstr>COMPETITIVE PRESSURES STEMMING FROM BUYER BARGAINING POWER AND PRICE SENSITIVITY</vt:lpstr>
      <vt:lpstr>FIGURE 3.8   Factors Affecting the Bargaining Power of Buyers</vt:lpstr>
      <vt:lpstr>IS THE COLLECTIVE STRENGTH OF THE FIVE COMPETITIVE FORCES CONDUCIVE TO GOOD PROFITABILITY?</vt:lpstr>
      <vt:lpstr>CORE CONCEPT (3 of 7)</vt:lpstr>
      <vt:lpstr>MATCHING COMPANY STRATEGY TO COMPETITIVE CONDITIONS</vt:lpstr>
      <vt:lpstr>STRATEGIC MANAGEMENT PRINCIPLE (2 of 8)</vt:lpstr>
      <vt:lpstr>COMPLEMENTORS AND THE VALUE NET</vt:lpstr>
      <vt:lpstr>FIGURE 3.9   The Value Net</vt:lpstr>
      <vt:lpstr>CORE CONCEPT (4 of 7)</vt:lpstr>
      <vt:lpstr>INDUSTRY DYNAMICS AND THE FORCES DRIVING CHANGE</vt:lpstr>
      <vt:lpstr>CORE CONCEPT (5 of 7)</vt:lpstr>
      <vt:lpstr>THE MOST COMMON DRIVERS OF INDUSTRY CHANGE</vt:lpstr>
      <vt:lpstr>STRATEGIC MANAGEMENT PRINCIPLE (3 of 8)  </vt:lpstr>
      <vt:lpstr>ASSESSING THE IMPACT OF THE FACTORS DRIVING INDUSTRY CHANGE</vt:lpstr>
      <vt:lpstr>STRATEGIC MANAGEMENT PRINCIPLE (4 of 8)</vt:lpstr>
      <vt:lpstr>ADJUSTING STRATEGY TO PREPARE FOR THE IMPACTS OF DRIVING FORCES</vt:lpstr>
      <vt:lpstr>STRATEGIC GROUP ANALYSIS</vt:lpstr>
      <vt:lpstr>CORE CONCEPT (6 of 7) </vt:lpstr>
      <vt:lpstr>USING STRATEGIC GROUP MAPS TO ASSESS THE MARKET POSITIONS OF KEY COMPETITORS</vt:lpstr>
      <vt:lpstr>TYPICAL VARIABLES USED IN CREATING GROUP MAPS</vt:lpstr>
      <vt:lpstr>GUIDELINES FOR CREATING GROUP MAPS</vt:lpstr>
      <vt:lpstr>STRATEGIC MANAGEMENT PRINCIPLE (5 of 8)</vt:lpstr>
      <vt:lpstr>Illustration Capsule 3.1 Comparative Market Positions of Selected Firms in the Casual Dining Industry: A Strategic Group Map Example</vt:lpstr>
      <vt:lpstr>Examining the Comparative Market Positions of Strategic Groups in the Casual Dining Industry</vt:lpstr>
      <vt:lpstr>STRATEGIC MANAGEMENT PRINCIPLE (6 of 8)</vt:lpstr>
      <vt:lpstr>THE VALUE OF STRATEGIC GROUP MAPS</vt:lpstr>
      <vt:lpstr>COMPETITOR ANALYSIS</vt:lpstr>
      <vt:lpstr>STRATEGIC MANAGEMENT PRINCIPLE (7 or 8)</vt:lpstr>
      <vt:lpstr>FIGURE 3.10   A Framework for Competitor Analysis</vt:lpstr>
      <vt:lpstr>A FRAMEWORK FOR COMPETITOR ANALYSIS</vt:lpstr>
      <vt:lpstr>USEFUL QUESTIONS TO HELP PREDICT THE LIKELY ACTIONS OF IMPORTANT RIVALS</vt:lpstr>
      <vt:lpstr>CREATING A STRATEGIC PROFILE OF A RIVAL COMPETITOR FIRM (1 of 2)</vt:lpstr>
      <vt:lpstr>CREATING A STRATEGIC PROFILE OF A RIVAL COMPETITOR FIRM (2 of 2)</vt:lpstr>
      <vt:lpstr>KEY SUCCESS FACTORS</vt:lpstr>
      <vt:lpstr>CORE CONCEPT (7 of 7)</vt:lpstr>
      <vt:lpstr>IDENTIFICATION OF KEY SUCCESS FACTORS</vt:lpstr>
      <vt:lpstr>THE INDUSTRY OUTLOOK FOR PROFITABILITY</vt:lpstr>
      <vt:lpstr>FACTORS TO CONSIDER IN ASSESSING INDUSTRY ATTRACTIVENESS</vt:lpstr>
      <vt:lpstr>STRATEGIC MANAGEMENT PRINCIPLE (8 of 8)</vt:lpstr>
      <vt:lpstr>INDUSTRY ATTRACTIVENESS IS NOT THE SAME FOR ALL PARTICIPANTS</vt:lpstr>
      <vt:lpstr>WHAT SHOULD A CURRENT COMPETITOR DECIDE ABOUT ITS INDUSTRY?</vt:lpstr>
      <vt:lpstr>Appendix 1 Figure 3.1 From Thinking Strategically about the Company’s Situation to Choosing a Strategy</vt:lpstr>
      <vt:lpstr>Appendix 2 Figure 3.2 The Components of a Company’s Macro-Environment</vt:lpstr>
      <vt:lpstr>Appendix 3 Figure 3.3 The Five-Forces Model of Competition: A Key Analytical Tool</vt:lpstr>
      <vt:lpstr>Appendix 4 Using the Five=Forces Model of Competition</vt:lpstr>
      <vt:lpstr>Appendix 5 Figure 3.4 Factors Affecting the Strength of Rivalry</vt:lpstr>
      <vt:lpstr>Appendix 6 Figure 3.5 Factors Affecting the Threat of Entry</vt:lpstr>
      <vt:lpstr>Appendix 7 Figure 3.6 Factors Affecting Competition from Substitute Products</vt:lpstr>
      <vt:lpstr>Appendix 8 Figure 3.7 Factors Affecting the Bargaining Power of Suppliers</vt:lpstr>
      <vt:lpstr>Appendix 9 Figure 3.8 Factors Affecting the Bargaining Power of Buyers</vt:lpstr>
      <vt:lpstr>Appendix 10 Figure 3.9 The Value Net</vt:lpstr>
      <vt:lpstr>Appendix 11 Illustration Capsule 3.1 Comparative Market Positions of Selected Firms in the Casual Dining Industry: A Strategic Group Map Example</vt:lpstr>
      <vt:lpstr>Appendix 12 Figure 3.10 A Framework for Competitor Analysis</vt:lpstr>
    </vt:vector>
  </TitlesOfParts>
  <Manager>Laura Griffin</Manager>
  <Company>The McGraw-Hill Companies,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Crafting &amp; Executing Strategy 21e</dc:title>
  <dc:subject>Chapter 3</dc:subject>
  <dc:creator>Charlie Cook,;ccook@uwa.edu</dc:creator>
  <cp:lastModifiedBy>teresaward</cp:lastModifiedBy>
  <cp:revision>734</cp:revision>
  <dcterms:created xsi:type="dcterms:W3CDTF">2008-06-25T14:33:31Z</dcterms:created>
  <dcterms:modified xsi:type="dcterms:W3CDTF">2016-12-02T16:46:13Z</dcterms:modified>
</cp:coreProperties>
</file>