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97"/>
  </p:notesMasterIdLst>
  <p:handoutMasterIdLst>
    <p:handoutMasterId r:id="rId98"/>
  </p:handoutMasterIdLst>
  <p:sldIdLst>
    <p:sldId id="632" r:id="rId2"/>
    <p:sldId id="631" r:id="rId3"/>
    <p:sldId id="559" r:id="rId4"/>
    <p:sldId id="560" r:id="rId5"/>
    <p:sldId id="509" r:id="rId6"/>
    <p:sldId id="561" r:id="rId7"/>
    <p:sldId id="614" r:id="rId8"/>
    <p:sldId id="655" r:id="rId9"/>
    <p:sldId id="656" r:id="rId10"/>
    <p:sldId id="603" r:id="rId11"/>
    <p:sldId id="659" r:id="rId12"/>
    <p:sldId id="660" r:id="rId13"/>
    <p:sldId id="661" r:id="rId14"/>
    <p:sldId id="662" r:id="rId15"/>
    <p:sldId id="663" r:id="rId16"/>
    <p:sldId id="565" r:id="rId17"/>
    <p:sldId id="635" r:id="rId18"/>
    <p:sldId id="566" r:id="rId19"/>
    <p:sldId id="615" r:id="rId20"/>
    <p:sldId id="567" r:id="rId21"/>
    <p:sldId id="664" r:id="rId22"/>
    <p:sldId id="569" r:id="rId23"/>
    <p:sldId id="607" r:id="rId24"/>
    <p:sldId id="568" r:id="rId25"/>
    <p:sldId id="636" r:id="rId26"/>
    <p:sldId id="616" r:id="rId27"/>
    <p:sldId id="617" r:id="rId28"/>
    <p:sldId id="608" r:id="rId29"/>
    <p:sldId id="570" r:id="rId30"/>
    <p:sldId id="571" r:id="rId31"/>
    <p:sldId id="609" r:id="rId32"/>
    <p:sldId id="618" r:id="rId33"/>
    <p:sldId id="572" r:id="rId34"/>
    <p:sldId id="610" r:id="rId35"/>
    <p:sldId id="573" r:id="rId36"/>
    <p:sldId id="611" r:id="rId37"/>
    <p:sldId id="574" r:id="rId38"/>
    <p:sldId id="619" r:id="rId39"/>
    <p:sldId id="575" r:id="rId40"/>
    <p:sldId id="637" r:id="rId41"/>
    <p:sldId id="638" r:id="rId42"/>
    <p:sldId id="639" r:id="rId43"/>
    <p:sldId id="640" r:id="rId44"/>
    <p:sldId id="620" r:id="rId45"/>
    <p:sldId id="576" r:id="rId46"/>
    <p:sldId id="577" r:id="rId47"/>
    <p:sldId id="612" r:id="rId48"/>
    <p:sldId id="578" r:id="rId49"/>
    <p:sldId id="621" r:id="rId50"/>
    <p:sldId id="579" r:id="rId51"/>
    <p:sldId id="613" r:id="rId52"/>
    <p:sldId id="580" r:id="rId53"/>
    <p:sldId id="581" r:id="rId54"/>
    <p:sldId id="582" r:id="rId55"/>
    <p:sldId id="583" r:id="rId56"/>
    <p:sldId id="528" r:id="rId57"/>
    <p:sldId id="633" r:id="rId58"/>
    <p:sldId id="623" r:id="rId59"/>
    <p:sldId id="624" r:id="rId60"/>
    <p:sldId id="586" r:id="rId61"/>
    <p:sldId id="625" r:id="rId62"/>
    <p:sldId id="634" r:id="rId63"/>
    <p:sldId id="587" r:id="rId64"/>
    <p:sldId id="588" r:id="rId65"/>
    <p:sldId id="589" r:id="rId66"/>
    <p:sldId id="590" r:id="rId67"/>
    <p:sldId id="591" r:id="rId68"/>
    <p:sldId id="592" r:id="rId69"/>
    <p:sldId id="626" r:id="rId70"/>
    <p:sldId id="593" r:id="rId71"/>
    <p:sldId id="594" r:id="rId72"/>
    <p:sldId id="595" r:id="rId73"/>
    <p:sldId id="627" r:id="rId74"/>
    <p:sldId id="596" r:id="rId75"/>
    <p:sldId id="666" r:id="rId76"/>
    <p:sldId id="628" r:id="rId77"/>
    <p:sldId id="598" r:id="rId78"/>
    <p:sldId id="599" r:id="rId79"/>
    <p:sldId id="629" r:id="rId80"/>
    <p:sldId id="600" r:id="rId81"/>
    <p:sldId id="630" r:id="rId82"/>
    <p:sldId id="641" r:id="rId83"/>
    <p:sldId id="642" r:id="rId84"/>
    <p:sldId id="643" r:id="rId85"/>
    <p:sldId id="644" r:id="rId86"/>
    <p:sldId id="645" r:id="rId87"/>
    <p:sldId id="658" r:id="rId88"/>
    <p:sldId id="647" r:id="rId89"/>
    <p:sldId id="648" r:id="rId90"/>
    <p:sldId id="649" r:id="rId91"/>
    <p:sldId id="650" r:id="rId92"/>
    <p:sldId id="651" r:id="rId93"/>
    <p:sldId id="652" r:id="rId94"/>
    <p:sldId id="653" r:id="rId95"/>
    <p:sldId id="654" r:id="rId96"/>
  </p:sldIdLst>
  <p:sldSz cx="9144000" cy="6858000" type="screen4x3"/>
  <p:notesSz cx="6858000" cy="9144000"/>
  <p:custDataLst>
    <p:tags r:id="rId99"/>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56"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439CBF"/>
    <a:srgbClr val="FFFFFF"/>
    <a:srgbClr val="EAECEE"/>
    <a:srgbClr val="EAE9DF"/>
    <a:srgbClr val="006666"/>
    <a:srgbClr val="548280"/>
    <a:srgbClr val="6FA9A9"/>
    <a:srgbClr val="8A9997"/>
    <a:srgbClr val="9B6C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02" autoAdjust="0"/>
  </p:normalViewPr>
  <p:slideViewPr>
    <p:cSldViewPr snapToGrid="0">
      <p:cViewPr varScale="1">
        <p:scale>
          <a:sx n="97" d="100"/>
          <a:sy n="97" d="100"/>
        </p:scale>
        <p:origin x="932" y="80"/>
      </p:cViewPr>
      <p:guideLst>
        <p:guide orient="horz" pos="2160"/>
        <p:guide pos="5759"/>
      </p:guideLst>
    </p:cSldViewPr>
  </p:slideViewPr>
  <p:outlineViewPr>
    <p:cViewPr>
      <p:scale>
        <a:sx n="33" d="100"/>
        <a:sy n="33" d="100"/>
      </p:scale>
      <p:origin x="0" y="-31596"/>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168" y="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gs" Target="tags/tag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Tree>
    <p:extLst>
      <p:ext uri="{BB962C8B-B14F-4D97-AF65-F5344CB8AC3E}">
        <p14:creationId xmlns:p14="http://schemas.microsoft.com/office/powerpoint/2010/main" val="4179718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9ADEB446-2521-4CC3-8C8C-8C4F48B355A8}" type="slidenum">
              <a:rPr lang="en-US"/>
              <a:pPr>
                <a:defRPr/>
              </a:pPr>
              <a:t>‹#›</a:t>
            </a:fld>
            <a:endParaRPr lang="en-US" dirty="0"/>
          </a:p>
        </p:txBody>
      </p:sp>
    </p:spTree>
    <p:extLst>
      <p:ext uri="{BB962C8B-B14F-4D97-AF65-F5344CB8AC3E}">
        <p14:creationId xmlns:p14="http://schemas.microsoft.com/office/powerpoint/2010/main" val="28527997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DEB446-2521-4CC3-8C8C-8C4F48B355A8}" type="slidenum">
              <a:rPr lang="en-US" smtClean="0"/>
              <a:pPr>
                <a:defRPr/>
              </a:pPr>
              <a:t>2</a:t>
            </a:fld>
            <a:endParaRPr lang="en-US" dirty="0"/>
          </a:p>
        </p:txBody>
      </p:sp>
    </p:spTree>
    <p:extLst>
      <p:ext uri="{BB962C8B-B14F-4D97-AF65-F5344CB8AC3E}">
        <p14:creationId xmlns:p14="http://schemas.microsoft.com/office/powerpoint/2010/main" val="14823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2971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DEB446-2521-4CC3-8C8C-8C4F48B355A8}" type="slidenum">
              <a:rPr lang="en-US" smtClean="0"/>
              <a:pPr>
                <a:defRPr/>
              </a:pPr>
              <a:t>19</a:t>
            </a:fld>
            <a:endParaRPr lang="en-US" dirty="0"/>
          </a:p>
        </p:txBody>
      </p:sp>
    </p:spTree>
    <p:extLst>
      <p:ext uri="{BB962C8B-B14F-4D97-AF65-F5344CB8AC3E}">
        <p14:creationId xmlns:p14="http://schemas.microsoft.com/office/powerpoint/2010/main" val="2722932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156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743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0300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25915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19677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37901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62918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01528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31012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55807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84418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31167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57024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25213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5829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08156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ln/>
        </p:spPr>
      </p:sp>
      <p:sp>
        <p:nvSpPr>
          <p:cNvPr id="9216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9829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22506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7963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5098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23646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42734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830464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223203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25196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18445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31223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51354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76716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a:ln/>
        </p:spPr>
      </p:sp>
      <p:sp>
        <p:nvSpPr>
          <p:cNvPr id="1239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922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30553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ln/>
        </p:spPr>
      </p:sp>
      <p:sp>
        <p:nvSpPr>
          <p:cNvPr id="1259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44354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ln/>
        </p:spPr>
      </p:sp>
      <p:sp>
        <p:nvSpPr>
          <p:cNvPr id="1280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661701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a:ln/>
        </p:spPr>
      </p:sp>
      <p:sp>
        <p:nvSpPr>
          <p:cNvPr id="1310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690828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ln/>
        </p:spPr>
      </p:sp>
      <p:sp>
        <p:nvSpPr>
          <p:cNvPr id="1361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7660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Rot="1" noChangeAspect="1" noChangeArrowheads="1" noTextEdit="1"/>
          </p:cNvSpPr>
          <p:nvPr>
            <p:ph type="sldImg"/>
          </p:nvPr>
        </p:nvSpPr>
        <p:spPr>
          <a:ln/>
        </p:spPr>
      </p:sp>
      <p:sp>
        <p:nvSpPr>
          <p:cNvPr id="1392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54320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ln/>
        </p:spPr>
      </p:sp>
      <p:sp>
        <p:nvSpPr>
          <p:cNvPr id="14131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8182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8188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6066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DEB446-2521-4CC3-8C8C-8C4F48B355A8}" type="slidenum">
              <a:rPr lang="en-US" smtClean="0"/>
              <a:pPr>
                <a:defRPr/>
              </a:pPr>
              <a:t>11</a:t>
            </a:fld>
            <a:endParaRPr lang="en-US" dirty="0"/>
          </a:p>
        </p:txBody>
      </p:sp>
    </p:spTree>
    <p:extLst>
      <p:ext uri="{BB962C8B-B14F-4D97-AF65-F5344CB8AC3E}">
        <p14:creationId xmlns:p14="http://schemas.microsoft.com/office/powerpoint/2010/main" val="18997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DEB446-2521-4CC3-8C8C-8C4F48B355A8}" type="slidenum">
              <a:rPr lang="en-US" smtClean="0"/>
              <a:pPr>
                <a:defRPr/>
              </a:pPr>
              <a:t>15</a:t>
            </a:fld>
            <a:endParaRPr lang="en-US" dirty="0"/>
          </a:p>
        </p:txBody>
      </p:sp>
    </p:spTree>
    <p:extLst>
      <p:ext uri="{BB962C8B-B14F-4D97-AF65-F5344CB8AC3E}">
        <p14:creationId xmlns:p14="http://schemas.microsoft.com/office/powerpoint/2010/main" val="219601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39229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hapter Title">
    <p:bg>
      <p:bgPr>
        <a:solidFill>
          <a:srgbClr val="439CBF"/>
        </a:solidFill>
        <a:effectLst/>
      </p:bgPr>
    </p:bg>
    <p:spTree>
      <p:nvGrpSpPr>
        <p:cNvPr id="1" name=""/>
        <p:cNvGrpSpPr/>
        <p:nvPr/>
      </p:nvGrpSpPr>
      <p:grpSpPr>
        <a:xfrm>
          <a:off x="0" y="0"/>
          <a:ext cx="0" cy="0"/>
          <a:chOff x="0" y="0"/>
          <a:chExt cx="0" cy="0"/>
        </a:xfrm>
      </p:grpSpPr>
      <p:sp>
        <p:nvSpPr>
          <p:cNvPr id="13" name="Rectangle 12"/>
          <p:cNvSpPr/>
          <p:nvPr userDrawn="1"/>
        </p:nvSpPr>
        <p:spPr bwMode="auto">
          <a:xfrm>
            <a:off x="5047200" y="0"/>
            <a:ext cx="4096800" cy="6534210"/>
          </a:xfrm>
          <a:prstGeom prst="rect">
            <a:avLst/>
          </a:prstGeom>
          <a:solidFill>
            <a:srgbClr val="BFBFBF"/>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3200" b="0" i="0" u="none" strike="noStrike" cap="none" normalizeH="0" baseline="0">
              <a:ln>
                <a:noFill/>
              </a:ln>
              <a:solidFill>
                <a:schemeClr val="tx1"/>
              </a:solidFill>
              <a:effectLst/>
              <a:latin typeface="Arial" charset="0"/>
            </a:endParaRPr>
          </a:p>
        </p:txBody>
      </p:sp>
      <p:sp>
        <p:nvSpPr>
          <p:cNvPr id="11" name="Rectangle 10"/>
          <p:cNvSpPr/>
          <p:nvPr userDrawn="1"/>
        </p:nvSpPr>
        <p:spPr bwMode="auto">
          <a:xfrm>
            <a:off x="0" y="6062758"/>
            <a:ext cx="5047200" cy="47145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endParaRPr kumimoji="0" lang="en-US" sz="2600" b="0" i="0" u="none" strike="noStrike" cap="none" normalizeH="0" baseline="0">
              <a:ln>
                <a:noFill/>
              </a:ln>
              <a:solidFill>
                <a:schemeClr val="tx1"/>
              </a:solidFill>
              <a:effectLst/>
              <a:latin typeface="Arial" charset="0"/>
            </a:endParaRPr>
          </a:p>
        </p:txBody>
      </p:sp>
      <p:sp>
        <p:nvSpPr>
          <p:cNvPr id="2" name="Slide Title"/>
          <p:cNvSpPr>
            <a:spLocks noGrp="1"/>
          </p:cNvSpPr>
          <p:nvPr>
            <p:ph type="ctrTitle"/>
          </p:nvPr>
        </p:nvSpPr>
        <p:spPr>
          <a:xfrm>
            <a:off x="5047200" y="0"/>
            <a:ext cx="4096800" cy="6534210"/>
          </a:xfrm>
          <a:prstGeom prst="rect">
            <a:avLst/>
          </a:prstGeom>
          <a:noFill/>
          <a:ln w="76200">
            <a:noFill/>
          </a:ln>
          <a:effectLst/>
        </p:spPr>
        <p:txBody>
          <a:bodyPr>
            <a:normAutofit/>
          </a:bodyPr>
          <a:lstStyle>
            <a:lvl1pPr algn="ctr">
              <a:defRPr sz="2800">
                <a:solidFill>
                  <a:schemeClr val="tx1"/>
                </a:solidFill>
                <a:effectLst/>
                <a:latin typeface="Arial" panose="020B0604020202020204" pitchFamily="34" charset="0"/>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699" y="0"/>
            <a:ext cx="5047899" cy="6062758"/>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72150"/>
            <a:ext cx="454485" cy="46206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9600" y="6072150"/>
            <a:ext cx="3268800" cy="440717"/>
          </a:xfrm>
          <a:prstGeom prst="rect">
            <a:avLst/>
          </a:prstGeom>
        </p:spPr>
      </p:pic>
      <p:sp>
        <p:nvSpPr>
          <p:cNvPr id="12" name="TextBox 11"/>
          <p:cNvSpPr txBox="1"/>
          <p:nvPr userDrawn="1"/>
        </p:nvSpPr>
        <p:spPr>
          <a:xfrm>
            <a:off x="2707200" y="6566400"/>
            <a:ext cx="5140800" cy="215444"/>
          </a:xfrm>
          <a:prstGeom prst="rect">
            <a:avLst/>
          </a:prstGeom>
          <a:noFill/>
        </p:spPr>
        <p:txBody>
          <a:bodyPr wrap="square" rtlCol="0">
            <a:spAutoFit/>
          </a:bodyPr>
          <a:lstStyle/>
          <a:p>
            <a:r>
              <a:rPr lang="en-US" sz="800" b="1" dirty="0">
                <a:solidFill>
                  <a:schemeClr val="bg1"/>
                </a:solidFill>
              </a:rPr>
              <a:t>Copyright © McGraw-Hill Education. Permission required for reproduction or display.</a:t>
            </a:r>
          </a:p>
        </p:txBody>
      </p:sp>
    </p:spTree>
    <p:extLst>
      <p:ext uri="{BB962C8B-B14F-4D97-AF65-F5344CB8AC3E}">
        <p14:creationId xmlns:p14="http://schemas.microsoft.com/office/powerpoint/2010/main" val="2769112292"/>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0708539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p:spPr>
        <p:txBody>
          <a:bodyPr anchor="ctr" anchorCtr="1">
            <a:noAutofit/>
          </a:bodyPr>
          <a:lstStyle>
            <a:lvl1pPr marL="0" indent="0"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96425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800"/>
            <a:ext cx="9144000" cy="678600"/>
          </a:xfrm>
          <a:prstGeom prst="rect">
            <a:avLst/>
          </a:prstGeom>
          <a:solidFill>
            <a:schemeClr val="bg1">
              <a:lumMod val="75000"/>
            </a:schemeClr>
          </a:solidFill>
        </p:spPr>
        <p:txBody>
          <a:bodyPr anchor="ctr" anchorCtr="1">
            <a:noAutofit/>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86353170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1800"/>
            <a:ext cx="9144001" cy="609600"/>
          </a:xfrm>
          <a:prstGeom prst="rect">
            <a:avLst/>
          </a:prstGeom>
        </p:spPr>
        <p:txBody>
          <a:bodyPr anchor="ctr" anchorCtr="1">
            <a:noAutofit/>
          </a:bodyPr>
          <a:lstStyle>
            <a:lvl1pPr marL="0" indent="0" algn="ct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solidFill>
                  <a:schemeClr val="tx1"/>
                </a:solidFill>
                <a:latin typeface="Arial" panose="020B0604020202020204" pitchFamily="34" charset="0"/>
              </a:defRPr>
            </a:lvl1pPr>
            <a:lvl2pPr>
              <a:spcAft>
                <a:spcPts val="800"/>
              </a:spcAft>
              <a:defRPr sz="2000">
                <a:solidFill>
                  <a:schemeClr val="tx1"/>
                </a:solidFill>
                <a:latin typeface="Arial" panose="020B0604020202020204" pitchFamily="34" charset="0"/>
              </a:defRPr>
            </a:lvl2pPr>
            <a:lvl3pPr>
              <a:spcAft>
                <a:spcPts val="800"/>
              </a:spcAft>
              <a:defRPr sz="1800">
                <a:solidFill>
                  <a:schemeClr val="tx1"/>
                </a:solidFill>
                <a:latin typeface="Arial" panose="020B0604020202020204" pitchFamily="34" charset="0"/>
              </a:defRPr>
            </a:lvl3pPr>
            <a:lvl4pPr>
              <a:spcAft>
                <a:spcPts val="800"/>
              </a:spcAft>
              <a:defRPr sz="1600">
                <a:solidFill>
                  <a:schemeClr val="tx1"/>
                </a:solidFill>
                <a:latin typeface="Arial" panose="020B0604020202020204" pitchFamily="34" charset="0"/>
              </a:defRPr>
            </a:lvl4pPr>
            <a:lvl5pPr>
              <a:spcAft>
                <a:spcPts val="800"/>
              </a:spcAft>
              <a:defRPr sz="1600">
                <a:solidFill>
                  <a:schemeClr val="tx1"/>
                </a:solidFill>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solidFill>
                  <a:schemeClr val="tx1"/>
                </a:solidFill>
                <a:latin typeface="Arial" panose="020B0604020202020204" pitchFamily="34" charset="0"/>
              </a:defRPr>
            </a:lvl1pPr>
            <a:lvl2pPr>
              <a:spcAft>
                <a:spcPts val="800"/>
              </a:spcAft>
              <a:defRPr sz="2000">
                <a:solidFill>
                  <a:schemeClr val="tx1"/>
                </a:solidFill>
                <a:latin typeface="Arial" panose="020B0604020202020204" pitchFamily="34" charset="0"/>
              </a:defRPr>
            </a:lvl2pPr>
            <a:lvl3pPr>
              <a:spcAft>
                <a:spcPts val="800"/>
              </a:spcAft>
              <a:defRPr sz="1800">
                <a:solidFill>
                  <a:schemeClr val="tx1"/>
                </a:solidFill>
                <a:latin typeface="Arial" panose="020B0604020202020204" pitchFamily="34" charset="0"/>
              </a:defRPr>
            </a:lvl3pPr>
            <a:lvl4pPr>
              <a:spcAft>
                <a:spcPts val="800"/>
              </a:spcAft>
              <a:defRPr sz="1600">
                <a:solidFill>
                  <a:schemeClr val="tx1"/>
                </a:solidFill>
                <a:latin typeface="Arial" panose="020B0604020202020204" pitchFamily="34" charset="0"/>
              </a:defRPr>
            </a:lvl4pPr>
            <a:lvl5pPr>
              <a:spcAft>
                <a:spcPts val="800"/>
              </a:spcAft>
              <a:defRPr sz="1600">
                <a:solidFill>
                  <a:schemeClr val="tx1"/>
                </a:solidFill>
                <a:latin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6913683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Line Title and Content">
    <p:bg>
      <p:bgRef idx="1001">
        <a:schemeClr val="bg1"/>
      </p:bgRef>
    </p:bg>
    <p:spTree>
      <p:nvGrpSpPr>
        <p:cNvPr id="1" name=""/>
        <p:cNvGrpSpPr/>
        <p:nvPr/>
      </p:nvGrpSpPr>
      <p:grpSpPr>
        <a:xfrm>
          <a:off x="0" y="0"/>
          <a:ext cx="0" cy="0"/>
          <a:chOff x="0" y="0"/>
          <a:chExt cx="0" cy="0"/>
        </a:xfrm>
      </p:grpSpPr>
      <p:sp>
        <p:nvSpPr>
          <p:cNvPr id="6" name="Slide Title"/>
          <p:cNvSpPr>
            <a:spLocks noGrp="1"/>
          </p:cNvSpPr>
          <p:nvPr>
            <p:ph type="title"/>
          </p:nvPr>
        </p:nvSpPr>
        <p:spPr>
          <a:xfrm>
            <a:off x="0" y="-9000"/>
            <a:ext cx="9144000" cy="700200"/>
          </a:xfrm>
          <a:prstGeom prst="rect">
            <a:avLst/>
          </a:prstGeom>
          <a:solidFill>
            <a:srgbClr val="717A8B"/>
          </a:solidFill>
        </p:spPr>
        <p:txBody>
          <a:bodyPr anchor="ctr" anchorCtr="1">
            <a:noAutofit/>
          </a:bodyPr>
          <a:lstStyle>
            <a:lvl1pPr marL="0" indent="0" algn="ctr">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88925" indent="-288925">
              <a:spcBef>
                <a:spcPts val="1200"/>
              </a:spcBef>
              <a:spcAft>
                <a:spcPts val="0"/>
              </a:spcAft>
              <a:buClrTx/>
              <a:buFont typeface="Arial" panose="020B0604020202020204" pitchFamily="34" charset="0"/>
              <a:buChar char="•"/>
              <a:defRPr sz="2800">
                <a:solidFill>
                  <a:schemeClr val="tx1"/>
                </a:solidFill>
                <a:latin typeface="Arial" panose="020B0604020202020204" pitchFamily="34" charset="0"/>
              </a:defRPr>
            </a:lvl1pPr>
            <a:lvl2pPr marL="685800" indent="-282575">
              <a:spcBef>
                <a:spcPts val="1200"/>
              </a:spcBef>
              <a:spcAft>
                <a:spcPts val="0"/>
              </a:spcAft>
              <a:buClrTx/>
              <a:buFont typeface="Arial" panose="020B0604020202020204" pitchFamily="34" charset="0"/>
              <a:buChar char="•"/>
              <a:defRPr sz="2400">
                <a:solidFill>
                  <a:schemeClr val="tx1"/>
                </a:solidFill>
                <a:latin typeface="Arial" panose="020B0604020202020204" pitchFamily="34" charset="0"/>
              </a:defRPr>
            </a:lvl2pPr>
            <a:lvl3pPr marL="1143000" indent="-282575">
              <a:spcBef>
                <a:spcPts val="1200"/>
              </a:spcBef>
              <a:spcAft>
                <a:spcPts val="0"/>
              </a:spcAft>
              <a:buClrTx/>
              <a:buFont typeface="Arial" panose="020B0604020202020204" pitchFamily="34" charset="0"/>
              <a:buChar char="•"/>
              <a:defRPr sz="2000">
                <a:solidFill>
                  <a:schemeClr val="tx1"/>
                </a:solidFill>
                <a:latin typeface="Arial" panose="020B0604020202020204" pitchFamily="34" charset="0"/>
              </a:defRPr>
            </a:lvl3pPr>
            <a:lvl4pPr marL="1600200" indent="-282575">
              <a:spcBef>
                <a:spcPts val="1200"/>
              </a:spcBef>
              <a:spcAft>
                <a:spcPts val="0"/>
              </a:spcAft>
              <a:buClrTx/>
              <a:buFont typeface="Arial" panose="020B0604020202020204" pitchFamily="34" charset="0"/>
              <a:buChar char="•"/>
              <a:defRPr sz="1800">
                <a:solidFill>
                  <a:schemeClr val="tx1"/>
                </a:solidFill>
                <a:latin typeface="Arial" panose="020B0604020202020204" pitchFamily="34" charset="0"/>
              </a:defRPr>
            </a:lvl4pPr>
            <a:lvl5pPr marL="2068513" indent="-284163">
              <a:spcBef>
                <a:spcPts val="1200"/>
              </a:spcBef>
              <a:spcAft>
                <a:spcPts val="0"/>
              </a:spcAft>
              <a:buClrTx/>
              <a:buFont typeface="Arial" panose="020B0604020202020204" pitchFamily="34" charset="0"/>
              <a:buChar char="•"/>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7336"/>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835561840"/>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838200"/>
          </a:xfrm>
          <a:prstGeom prst="rect">
            <a:avLst/>
          </a:prstGeom>
        </p:spPr>
        <p:txBody>
          <a:bodyPr anchor="ctr" anchorCtr="1">
            <a:noAutofit/>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Bef>
                <a:spcPts val="1200"/>
              </a:spcBef>
              <a:spcAft>
                <a:spcPts val="0"/>
              </a:spcAft>
              <a:defRPr sz="2800">
                <a:solidFill>
                  <a:schemeClr val="tx1"/>
                </a:solidFill>
              </a:defRPr>
            </a:lvl1pPr>
            <a:lvl2pPr>
              <a:spcBef>
                <a:spcPts val="1200"/>
              </a:spcBef>
              <a:spcAft>
                <a:spcPts val="0"/>
              </a:spcAft>
              <a:defRPr sz="2400">
                <a:solidFill>
                  <a:schemeClr val="tx1"/>
                </a:solidFill>
              </a:defRPr>
            </a:lvl2pPr>
            <a:lvl3pPr>
              <a:spcBef>
                <a:spcPts val="1200"/>
              </a:spcBef>
              <a:spcAft>
                <a:spcPts val="0"/>
              </a:spcAft>
              <a:defRPr sz="2000">
                <a:solidFill>
                  <a:schemeClr val="tx1"/>
                </a:solidFill>
              </a:defRPr>
            </a:lvl3pPr>
            <a:lvl4pPr>
              <a:spcBef>
                <a:spcPts val="1200"/>
              </a:spcBef>
              <a:spcAft>
                <a:spcPts val="0"/>
              </a:spcAft>
              <a:defRPr sz="1800">
                <a:solidFill>
                  <a:schemeClr val="tx1"/>
                </a:solidFill>
              </a:defRPr>
            </a:lvl4pPr>
            <a:lvl5pPr>
              <a:spcBef>
                <a:spcPts val="1200"/>
              </a:spcBef>
              <a:spcAft>
                <a:spcPts val="0"/>
              </a:spcAft>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90234685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0" y="4074"/>
            <a:ext cx="9143999" cy="1148695"/>
          </a:xfrm>
          <a:prstGeom prst="rect">
            <a:avLst/>
          </a:prstGeom>
          <a:solidFill>
            <a:srgbClr val="717A8B"/>
          </a:solidFill>
          <a:ln w="9525">
            <a:noFill/>
            <a:miter lim="800000"/>
            <a:headEnd/>
            <a:tailEnd/>
          </a:ln>
        </p:spPr>
        <p:txBody>
          <a:bodyPr vert="horz" wrap="square" lIns="91440" tIns="45720" rIns="91440" bIns="45720" numCol="1" anchor="ctr" anchorCtr="1" compatLnSpc="1">
            <a:prstTxWarp prst="textNoShape">
              <a:avLst/>
            </a:prstTxWarp>
            <a:noAutofit/>
          </a:bodyPr>
          <a:lstStyle>
            <a:lvl1pPr marL="0" indent="-457200" algn="ctr">
              <a:spcBef>
                <a:spcPts val="0"/>
              </a:spcBef>
              <a:defRPr lang="en-US" sz="36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Tx/>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400">
                <a:solidFill>
                  <a:schemeClr val="tx1"/>
                </a:solidFill>
              </a:defRPr>
            </a:lvl3pPr>
            <a:lvl4pPr>
              <a:spcBef>
                <a:spcPts val="1200"/>
              </a:spcBef>
              <a:buClrTx/>
              <a:defRPr sz="2400">
                <a:solidFill>
                  <a:schemeClr val="tx1"/>
                </a:solidFill>
              </a:defRPr>
            </a:lvl4pPr>
            <a:lvl5pPr>
              <a:spcBef>
                <a:spcPts val="1200"/>
              </a:spcBef>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27427106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3Line 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p:nvPr>
        </p:nvSpPr>
        <p:spPr>
          <a:xfrm>
            <a:off x="0" y="-3126"/>
            <a:ext cx="9143999" cy="1425260"/>
          </a:xfrm>
          <a:prstGeom prst="rect">
            <a:avLst/>
          </a:prstGeom>
          <a:solidFill>
            <a:srgbClr val="717A8B"/>
          </a:solidFill>
          <a:ln w="9525">
            <a:noFill/>
            <a:miter lim="800000"/>
            <a:headEnd/>
            <a:tailEnd/>
          </a:ln>
        </p:spPr>
        <p:txBody>
          <a:bodyPr vert="horz" wrap="square" lIns="91440" tIns="45720" rIns="91440" bIns="45720" numCol="1" anchor="ctr" anchorCtr="1" compatLnSpc="1">
            <a:prstTxWarp prst="textNoShape">
              <a:avLst/>
            </a:prstTxWarp>
            <a:noAutofit/>
          </a:bodyPr>
          <a:lstStyle>
            <a:lvl1pPr marL="0" indent="-457200" algn="ctr">
              <a:spcBef>
                <a:spcPts val="0"/>
              </a:spcBef>
              <a:defRPr lang="en-US" sz="36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605599"/>
            <a:ext cx="8126413" cy="4811075"/>
          </a:xfrm>
        </p:spPr>
        <p:txBody>
          <a:bodyPr/>
          <a:lstStyle>
            <a:lvl1pPr marL="349250" indent="-349250">
              <a:spcBef>
                <a:spcPts val="1200"/>
              </a:spcBef>
              <a:buClrTx/>
              <a:buSzPct val="65000"/>
              <a:buFont typeface="Wingdings" pitchFamily="2" charset="2"/>
              <a:buChar char=""/>
              <a:defRPr sz="2800">
                <a:solidFill>
                  <a:schemeClr val="tx1"/>
                </a:solidFill>
              </a:defRPr>
            </a:lvl1pPr>
            <a:lvl2pPr marL="685800" indent="-279400">
              <a:spcBef>
                <a:spcPts val="1200"/>
              </a:spcBef>
              <a:buClrTx/>
              <a:buSzPct val="80000"/>
              <a:buFont typeface="Arial" pitchFamily="34" charset="0"/>
              <a:buChar char="●"/>
              <a:defRPr sz="2400">
                <a:solidFill>
                  <a:schemeClr val="tx1"/>
                </a:solidFill>
              </a:defRPr>
            </a:lvl2pPr>
            <a:lvl3pPr marL="1035050" indent="-349250">
              <a:spcBef>
                <a:spcPts val="1200"/>
              </a:spcBef>
              <a:buClrTx/>
              <a:buSzPct val="80000"/>
              <a:buFont typeface="Wingdings" pitchFamily="2" charset="2"/>
              <a:buChar char="v"/>
              <a:defRPr sz="2800">
                <a:solidFill>
                  <a:schemeClr val="tx1"/>
                </a:solidFill>
              </a:defRPr>
            </a:lvl3pPr>
            <a:lvl4pPr>
              <a:spcBef>
                <a:spcPts val="1200"/>
              </a:spcBef>
              <a:buClrTx/>
              <a:defRPr sz="2400">
                <a:solidFill>
                  <a:schemeClr val="tx1"/>
                </a:solidFill>
              </a:defRPr>
            </a:lvl4pPr>
            <a:lvl5pPr>
              <a:spcBef>
                <a:spcPts val="1200"/>
              </a:spcBef>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2787002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Line Title, Content, Hyper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71500" indent="-168275">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088000" y="6566062"/>
            <a:ext cx="4968000" cy="2048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4706913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25418221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13292364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normAutofit/>
          </a:bodyPr>
          <a:lstStyle>
            <a:lvl1pPr>
              <a:defRPr lang="en-US" sz="36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39753006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4013746"/>
      </p:ext>
    </p:extLst>
  </p:cSld>
  <p:clrMap bg1="lt1" tx1="dk1" bg2="lt2" tx2="dk2" accent1="accent1" accent2="accent2" accent3="accent3" accent4="accent4" accent5="accent5" accent6="accent6" hlink="hlink" folHlink="folHlink"/>
  <p:sldLayoutIdLst>
    <p:sldLayoutId id="2147483862" r:id="rId1"/>
    <p:sldLayoutId id="2147483839" r:id="rId2"/>
    <p:sldLayoutId id="2147483835" r:id="rId3"/>
    <p:sldLayoutId id="2147483836" r:id="rId4"/>
    <p:sldLayoutId id="2147483837" r:id="rId5"/>
    <p:sldLayoutId id="2147483863" r:id="rId6"/>
    <p:sldLayoutId id="2147483864" r:id="rId7"/>
    <p:sldLayoutId id="2147483866" r:id="rId8"/>
    <p:sldLayoutId id="2147483867" r:id="rId9"/>
    <p:sldLayoutId id="2147483865" r:id="rId10"/>
    <p:sldLayoutId id="2147483838" r:id="rId11"/>
    <p:sldLayoutId id="2147483841" r:id="rId12"/>
    <p:sldLayoutId id="2147483859" r:id="rId13"/>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4pPr>
      <a:lvl5pPr marL="1784350" indent="0" algn="l" rtl="0" eaLnBrk="0" fontAlgn="base" hangingPunct="0">
        <a:spcBef>
          <a:spcPct val="20000"/>
        </a:spcBef>
        <a:spcAft>
          <a:spcPct val="0"/>
        </a:spcAft>
        <a:buClr>
          <a:srgbClr val="CC6600"/>
        </a:buClr>
        <a:buSzPct val="65000"/>
        <a:buFont typeface="Wingdings 3" pitchFamily="18" charset="2"/>
        <a:buNone/>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slide" Target="slide8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8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slide" Target="slide9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slide" Target="slide91.xml"/></Relationships>
</file>

<file path=ppt/slides/_rels/slide56.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slide" Target="slide93.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slide" Target="slide9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 Target="slide5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7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9CB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1"/>
          <a:lstStyle/>
          <a:p>
            <a:pPr marL="0" indent="0"/>
            <a:r>
              <a:rPr lang="en-US" sz="4000" b="1" dirty="0"/>
              <a:t>CHAPTER 4 </a:t>
            </a:r>
            <a:r>
              <a:rPr lang="en-US" sz="3200" dirty="0">
                <a:cs typeface="Tahoma" pitchFamily="34" charset="0"/>
              </a:rPr>
              <a:t>Evaluating a Company’s Resources, Capabilities, and Competitiveness</a:t>
            </a:r>
            <a:endParaRPr lang="en-US" sz="3200" dirty="0"/>
          </a:p>
        </p:txBody>
      </p:sp>
    </p:spTree>
    <p:extLst>
      <p:ext uri="{BB962C8B-B14F-4D97-AF65-F5344CB8AC3E}">
        <p14:creationId xmlns:p14="http://schemas.microsoft.com/office/powerpoint/2010/main" val="52814640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1">
            <a:noAutofit/>
          </a:bodyPr>
          <a:lstStyle/>
          <a:p>
            <a:r>
              <a:rPr lang="en-US" sz="2800" dirty="0"/>
              <a:t>TABLE 4.1 Key Financial Ratios: How to Calculate Them and What They Mean </a:t>
            </a:r>
            <a:r>
              <a:rPr lang="en-US" sz="2000" dirty="0"/>
              <a:t>(3 of 8)</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324192873"/>
              </p:ext>
            </p:extLst>
          </p:nvPr>
        </p:nvGraphicFramePr>
        <p:xfrm>
          <a:off x="246526" y="1346200"/>
          <a:ext cx="8650948" cy="4644262"/>
        </p:xfrm>
        <a:graphic>
          <a:graphicData uri="http://schemas.openxmlformats.org/drawingml/2006/table">
            <a:tbl>
              <a:tblPr firstRow="1" bandRow="1">
                <a:tableStyleId>{5C22544A-7EE6-4342-B048-85BDC9FD1C3A}</a:tableStyleId>
              </a:tblPr>
              <a:tblGrid>
                <a:gridCol w="2060914">
                  <a:extLst>
                    <a:ext uri="{9D8B030D-6E8A-4147-A177-3AD203B41FA5}">
                      <a16:colId xmlns:a16="http://schemas.microsoft.com/office/drawing/2014/main" val="3449810009"/>
                    </a:ext>
                  </a:extLst>
                </a:gridCol>
                <a:gridCol w="3356110">
                  <a:extLst>
                    <a:ext uri="{9D8B030D-6E8A-4147-A177-3AD203B41FA5}">
                      <a16:colId xmlns:a16="http://schemas.microsoft.com/office/drawing/2014/main" val="2950979595"/>
                    </a:ext>
                  </a:extLst>
                </a:gridCol>
                <a:gridCol w="3233924">
                  <a:extLst>
                    <a:ext uri="{9D8B030D-6E8A-4147-A177-3AD203B41FA5}">
                      <a16:colId xmlns:a16="http://schemas.microsoft.com/office/drawing/2014/main" val="3641062100"/>
                    </a:ext>
                  </a:extLst>
                </a:gridCol>
              </a:tblGrid>
              <a:tr h="559942">
                <a:tc>
                  <a:txBody>
                    <a:bodyPr/>
                    <a:lstStyle/>
                    <a:p>
                      <a:r>
                        <a:rPr lang="en-US" dirty="0">
                          <a:solidFill>
                            <a:schemeClr val="tx1"/>
                          </a:solidFill>
                        </a:rPr>
                        <a:t>Liquidity Ratios</a:t>
                      </a:r>
                    </a:p>
                  </a:txBody>
                  <a:tcPr marL="85781" marR="85781" anchor="ctr">
                    <a:solidFill>
                      <a:srgbClr val="EAECEE"/>
                    </a:solidFill>
                  </a:tcPr>
                </a:tc>
                <a:tc>
                  <a:txBody>
                    <a:bodyPr/>
                    <a:lstStyle/>
                    <a:p>
                      <a:pPr algn="ctr"/>
                      <a:r>
                        <a:rPr lang="en-US" dirty="0">
                          <a:solidFill>
                            <a:schemeClr val="tx1"/>
                          </a:solidFill>
                        </a:rPr>
                        <a:t>How Calculated</a:t>
                      </a:r>
                    </a:p>
                  </a:txBody>
                  <a:tcPr marL="85781" marR="85781" anchor="ctr">
                    <a:solidFill>
                      <a:srgbClr val="EAECEE"/>
                    </a:solidFill>
                  </a:tcPr>
                </a:tc>
                <a:tc>
                  <a:txBody>
                    <a:bodyPr/>
                    <a:lstStyle/>
                    <a:p>
                      <a:pPr algn="ctr"/>
                      <a:r>
                        <a:rPr lang="en-US" dirty="0">
                          <a:solidFill>
                            <a:schemeClr val="tx1"/>
                          </a:solidFill>
                        </a:rPr>
                        <a:t>What It Shows</a:t>
                      </a:r>
                    </a:p>
                  </a:txBody>
                  <a:tcPr marL="85781" marR="85781" anchor="ctr">
                    <a:solidFill>
                      <a:srgbClr val="EAECEE"/>
                    </a:solidFill>
                  </a:tcPr>
                </a:tc>
                <a:extLst>
                  <a:ext uri="{0D108BD9-81ED-4DB2-BD59-A6C34878D82A}">
                    <a16:rowId xmlns:a16="http://schemas.microsoft.com/office/drawing/2014/main" val="443075918"/>
                  </a:ext>
                </a:extLst>
              </a:tr>
              <a:tr h="1310640">
                <a:tc>
                  <a:txBody>
                    <a:bodyPr/>
                    <a:lstStyle/>
                    <a:p>
                      <a:r>
                        <a:rPr lang="en-US" sz="1600" dirty="0">
                          <a:solidFill>
                            <a:schemeClr val="tx1"/>
                          </a:solidFill>
                        </a:rPr>
                        <a:t>Current ratio</a:t>
                      </a:r>
                    </a:p>
                  </a:txBody>
                  <a:tcPr marL="85781" marR="85781">
                    <a:solidFill>
                      <a:srgbClr val="EAE9DF"/>
                    </a:solidFill>
                  </a:tcPr>
                </a:tc>
                <a:tc>
                  <a:txBody>
                    <a:bodyPr/>
                    <a:lstStyle/>
                    <a:p>
                      <a:pPr algn="ctr" defTabSz="914400">
                        <a:tabLst>
                          <a:tab pos="1603375" algn="r"/>
                        </a:tabLst>
                      </a:pPr>
                      <a:r>
                        <a:rPr lang="en-US" sz="1600" u="sng" dirty="0"/>
                        <a:t> Current assets	 </a:t>
                      </a:r>
                      <a:br>
                        <a:rPr lang="en-US" sz="1600" dirty="0"/>
                      </a:br>
                      <a:r>
                        <a:rPr lang="en-US" sz="1600" dirty="0"/>
                        <a:t>Current liabilities</a:t>
                      </a:r>
                    </a:p>
                  </a:txBody>
                  <a:tcPr marL="85781" marR="85781">
                    <a:solidFill>
                      <a:srgbClr val="EAE9DF"/>
                    </a:solidFill>
                  </a:tcPr>
                </a:tc>
                <a:tc>
                  <a:txBody>
                    <a:bodyPr/>
                    <a:lstStyle/>
                    <a:p>
                      <a:r>
                        <a:rPr lang="en-US" sz="1600" b="0" dirty="0">
                          <a:solidFill>
                            <a:schemeClr val="tx1"/>
                          </a:solidFill>
                        </a:rPr>
                        <a:t>Shows a firm’s ability to pay current liabilities using assets that can be converted to cash in the near term. Ratio should be higher than 1.0.</a:t>
                      </a:r>
                    </a:p>
                  </a:txBody>
                  <a:tcPr marL="85781" marR="85781">
                    <a:solidFill>
                      <a:srgbClr val="EAE9DF"/>
                    </a:solidFill>
                  </a:tcPr>
                </a:tc>
                <a:extLst>
                  <a:ext uri="{0D108BD9-81ED-4DB2-BD59-A6C34878D82A}">
                    <a16:rowId xmlns:a16="http://schemas.microsoft.com/office/drawing/2014/main" val="3673988601"/>
                  </a:ext>
                </a:extLst>
              </a:tr>
              <a:tr h="2773680">
                <a:tc>
                  <a:txBody>
                    <a:bodyPr/>
                    <a:lstStyle/>
                    <a:p>
                      <a:r>
                        <a:rPr lang="en-US" sz="1600" dirty="0">
                          <a:solidFill>
                            <a:schemeClr val="tx1"/>
                          </a:solidFill>
                        </a:rPr>
                        <a:t>Working capital</a:t>
                      </a:r>
                    </a:p>
                  </a:txBody>
                  <a:tcPr marL="85781" marR="85781">
                    <a:solidFill>
                      <a:srgbClr val="EAE9DF"/>
                    </a:solidFill>
                  </a:tcPr>
                </a:tc>
                <a:tc>
                  <a:txBody>
                    <a:bodyPr/>
                    <a:lstStyle/>
                    <a:p>
                      <a:pPr algn="ctr"/>
                      <a:r>
                        <a:rPr lang="en-US" sz="1600" u="none" dirty="0"/>
                        <a:t>Current assets − Current liabilities</a:t>
                      </a:r>
                    </a:p>
                  </a:txBody>
                  <a:tcPr marL="85781" marR="85781">
                    <a:solidFill>
                      <a:srgbClr val="EAE9DF"/>
                    </a:solidFill>
                  </a:tcPr>
                </a:tc>
                <a:tc>
                  <a:txBody>
                    <a:bodyPr/>
                    <a:lstStyle/>
                    <a:p>
                      <a:r>
                        <a:rPr lang="en-US" sz="1600" b="0" dirty="0">
                          <a:solidFill>
                            <a:schemeClr val="tx1"/>
                          </a:solidFill>
                        </a:rPr>
                        <a:t>The cash available for a firm’s day-to-day operations. Larger amounts mean the company has more internal funds to (1) pay its current liabilities on a timely basis and (2) finance inventory expansion, additional accounts receivable, and a larger base of operations without resorting to borrowing or raising more equity capital.</a:t>
                      </a:r>
                    </a:p>
                  </a:txBody>
                  <a:tcPr marL="85781" marR="85781">
                    <a:solidFill>
                      <a:srgbClr val="EAE9DF"/>
                    </a:solidFill>
                  </a:tcPr>
                </a:tc>
                <a:extLst>
                  <a:ext uri="{0D108BD9-81ED-4DB2-BD59-A6C34878D82A}">
                    <a16:rowId xmlns:a16="http://schemas.microsoft.com/office/drawing/2014/main" val="428130633"/>
                  </a:ext>
                </a:extLst>
              </a:tr>
            </a:tbl>
          </a:graphicData>
        </a:graphic>
      </p:graphicFrame>
      <p:sp>
        <p:nvSpPr>
          <p:cNvPr id="3" name="Text Placeholder 2"/>
          <p:cNvSpPr>
            <a:spLocks noGrp="1"/>
          </p:cNvSpPr>
          <p:nvPr>
            <p:ph type="body" sz="quarter" idx="4294967295"/>
          </p:nvPr>
        </p:nvSpPr>
        <p:spPr>
          <a:xfrm>
            <a:off x="0" y="6584950"/>
            <a:ext cx="9144000" cy="273050"/>
          </a:xfrm>
        </p:spPr>
        <p:txBody>
          <a:bodyPr/>
          <a:lstStyle/>
          <a:p>
            <a:pPr marL="0" indent="0" algn="ctr">
              <a:buNone/>
            </a:pPr>
            <a:r>
              <a:rPr lang="en-US" sz="800" dirty="0">
                <a:hlinkClick r:id="rId3" action="ppaction://hlinksldjump"/>
              </a:rPr>
              <a:t>Jump to Appendix 3 long image description</a:t>
            </a:r>
            <a:endParaRPr lang="en-US" sz="8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4.1 Key Financial Ratios: How to Calculate Them and What They Mean </a:t>
            </a:r>
            <a:r>
              <a:rPr lang="en-US" sz="2000" dirty="0"/>
              <a:t>(4 of 8)</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1937698381"/>
              </p:ext>
            </p:extLst>
          </p:nvPr>
        </p:nvGraphicFramePr>
        <p:xfrm>
          <a:off x="456883" y="1329925"/>
          <a:ext cx="8230233" cy="4997900"/>
        </p:xfrm>
        <a:graphic>
          <a:graphicData uri="http://schemas.openxmlformats.org/drawingml/2006/table">
            <a:tbl>
              <a:tblPr firstRow="1" bandRow="1">
                <a:tableStyleId>{5C22544A-7EE6-4342-B048-85BDC9FD1C3A}</a:tableStyleId>
              </a:tblPr>
              <a:tblGrid>
                <a:gridCol w="2069182">
                  <a:extLst>
                    <a:ext uri="{9D8B030D-6E8A-4147-A177-3AD203B41FA5}">
                      <a16:colId xmlns:a16="http://schemas.microsoft.com/office/drawing/2014/main" val="3449810009"/>
                    </a:ext>
                  </a:extLst>
                </a:gridCol>
                <a:gridCol w="2324925">
                  <a:extLst>
                    <a:ext uri="{9D8B030D-6E8A-4147-A177-3AD203B41FA5}">
                      <a16:colId xmlns:a16="http://schemas.microsoft.com/office/drawing/2014/main" val="2950979595"/>
                    </a:ext>
                  </a:extLst>
                </a:gridCol>
                <a:gridCol w="3836126">
                  <a:extLst>
                    <a:ext uri="{9D8B030D-6E8A-4147-A177-3AD203B41FA5}">
                      <a16:colId xmlns:a16="http://schemas.microsoft.com/office/drawing/2014/main" val="3641062100"/>
                    </a:ext>
                  </a:extLst>
                </a:gridCol>
              </a:tblGrid>
              <a:tr h="425900">
                <a:tc>
                  <a:txBody>
                    <a:bodyPr/>
                    <a:lstStyle/>
                    <a:p>
                      <a:r>
                        <a:rPr lang="en-US" dirty="0">
                          <a:solidFill>
                            <a:schemeClr val="tx1"/>
                          </a:solidFill>
                        </a:rPr>
                        <a:t>Leverage Ratios</a:t>
                      </a:r>
                    </a:p>
                  </a:txBody>
                  <a:tcPr marL="80065" marR="80065" anchor="ctr">
                    <a:solidFill>
                      <a:srgbClr val="EAECEE"/>
                    </a:solidFill>
                  </a:tcPr>
                </a:tc>
                <a:tc>
                  <a:txBody>
                    <a:bodyPr/>
                    <a:lstStyle/>
                    <a:p>
                      <a:pPr algn="ctr"/>
                      <a:r>
                        <a:rPr lang="en-US" dirty="0">
                          <a:solidFill>
                            <a:schemeClr val="tx1"/>
                          </a:solidFill>
                        </a:rPr>
                        <a:t>How Calculated</a:t>
                      </a:r>
                    </a:p>
                  </a:txBody>
                  <a:tcPr marL="80065" marR="80065" anchor="ctr">
                    <a:solidFill>
                      <a:srgbClr val="EAECEE"/>
                    </a:solidFill>
                  </a:tcPr>
                </a:tc>
                <a:tc>
                  <a:txBody>
                    <a:bodyPr/>
                    <a:lstStyle/>
                    <a:p>
                      <a:pPr algn="ctr"/>
                      <a:r>
                        <a:rPr lang="en-US" dirty="0">
                          <a:solidFill>
                            <a:schemeClr val="tx1"/>
                          </a:solidFill>
                        </a:rPr>
                        <a:t>What It Shows</a:t>
                      </a:r>
                    </a:p>
                  </a:txBody>
                  <a:tcPr marL="80065" marR="80065" anchor="ctr">
                    <a:solidFill>
                      <a:srgbClr val="EAECEE"/>
                    </a:solidFill>
                  </a:tcPr>
                </a:tc>
                <a:extLst>
                  <a:ext uri="{0D108BD9-81ED-4DB2-BD59-A6C34878D82A}">
                    <a16:rowId xmlns:a16="http://schemas.microsoft.com/office/drawing/2014/main" val="443075918"/>
                  </a:ext>
                </a:extLst>
              </a:tr>
              <a:tr h="1554480">
                <a:tc>
                  <a:txBody>
                    <a:bodyPr/>
                    <a:lstStyle/>
                    <a:p>
                      <a:r>
                        <a:rPr lang="en-US" sz="1600" dirty="0">
                          <a:solidFill>
                            <a:schemeClr val="tx1"/>
                          </a:solidFill>
                        </a:rPr>
                        <a:t>Total debt-to-assets ratio</a:t>
                      </a:r>
                    </a:p>
                  </a:txBody>
                  <a:tcPr marL="80065" marR="80065">
                    <a:solidFill>
                      <a:srgbClr val="EAE9DF"/>
                    </a:solidFill>
                  </a:tcPr>
                </a:tc>
                <a:tc>
                  <a:txBody>
                    <a:bodyPr/>
                    <a:lstStyle/>
                    <a:p>
                      <a:pPr algn="ctr" defTabSz="601663">
                        <a:tabLst/>
                      </a:pPr>
                      <a:r>
                        <a:rPr lang="en-US" sz="1600" u="sng" dirty="0"/>
                        <a:t> Total</a:t>
                      </a:r>
                      <a:r>
                        <a:rPr lang="en-US" sz="1600" u="sng" baseline="0" dirty="0"/>
                        <a:t> debt	 </a:t>
                      </a:r>
                      <a:br>
                        <a:rPr lang="en-US" sz="1600" dirty="0"/>
                      </a:br>
                      <a:r>
                        <a:rPr lang="en-US" sz="1600" dirty="0"/>
                        <a:t>Total assets</a:t>
                      </a:r>
                    </a:p>
                    <a:p>
                      <a:pPr algn="ctr"/>
                      <a:endParaRPr lang="en-US" sz="1600" dirty="0"/>
                    </a:p>
                  </a:txBody>
                  <a:tcPr marL="80065" marR="80065">
                    <a:solidFill>
                      <a:srgbClr val="EAE9DF"/>
                    </a:solidFill>
                  </a:tcPr>
                </a:tc>
                <a:tc>
                  <a:txBody>
                    <a:bodyPr/>
                    <a:lstStyle/>
                    <a:p>
                      <a:r>
                        <a:rPr lang="en-US" sz="1600" b="0" dirty="0">
                          <a:solidFill>
                            <a:schemeClr val="tx1"/>
                          </a:solidFill>
                        </a:rPr>
                        <a:t>Measures the extent to which borrowed funds (both short-term loans and long-term debt) have been used to finance the firm’s operations. A low ratio is better—a high fraction indicates overuse of debt and greater risk of bankruptcy.</a:t>
                      </a:r>
                    </a:p>
                  </a:txBody>
                  <a:tcPr marL="80065" marR="80065">
                    <a:solidFill>
                      <a:srgbClr val="EAE9DF"/>
                    </a:solidFill>
                  </a:tcPr>
                </a:tc>
                <a:extLst>
                  <a:ext uri="{0D108BD9-81ED-4DB2-BD59-A6C34878D82A}">
                    <a16:rowId xmlns:a16="http://schemas.microsoft.com/office/drawing/2014/main" val="3673988601"/>
                  </a:ext>
                </a:extLst>
              </a:tr>
              <a:tr h="3017520">
                <a:tc>
                  <a:txBody>
                    <a:bodyPr/>
                    <a:lstStyle/>
                    <a:p>
                      <a:r>
                        <a:rPr lang="en-US" sz="1600" dirty="0">
                          <a:solidFill>
                            <a:schemeClr val="tx1"/>
                          </a:solidFill>
                        </a:rPr>
                        <a:t>Long-term debt-to-capital ratio</a:t>
                      </a:r>
                    </a:p>
                  </a:txBody>
                  <a:tcPr marL="80065" marR="80065">
                    <a:solidFill>
                      <a:srgbClr val="EAE9DF"/>
                    </a:solidFill>
                  </a:tcPr>
                </a:tc>
                <a:tc>
                  <a:txBody>
                    <a:bodyPr/>
                    <a:lstStyle/>
                    <a:p>
                      <a:pPr algn="ctr"/>
                      <a:r>
                        <a:rPr lang="en-US" sz="1600" u="sng" dirty="0"/>
                        <a:t>   Long-term</a:t>
                      </a:r>
                      <a:r>
                        <a:rPr lang="en-US" sz="1600" u="sng" baseline="0" dirty="0"/>
                        <a:t> debt</a:t>
                      </a:r>
                      <a:r>
                        <a:rPr lang="en-US" sz="1600" u="sng" dirty="0"/>
                        <a:t>	 </a:t>
                      </a:r>
                      <a:br>
                        <a:rPr lang="en-US" sz="1600" u="sng" dirty="0"/>
                      </a:br>
                      <a:r>
                        <a:rPr lang="en-US" sz="1600" u="none" dirty="0"/>
                        <a:t>Long-term debt + </a:t>
                      </a:r>
                      <a:br>
                        <a:rPr lang="en-US" sz="1600" u="none" dirty="0"/>
                      </a:br>
                      <a:r>
                        <a:rPr lang="en-US" sz="1600" u="none" dirty="0"/>
                        <a:t>Total stockholders’ equity</a:t>
                      </a:r>
                    </a:p>
                  </a:txBody>
                  <a:tcPr marL="80065" marR="80065">
                    <a:solidFill>
                      <a:srgbClr val="EAE9DF"/>
                    </a:solidFill>
                  </a:tcPr>
                </a:tc>
                <a:tc>
                  <a:txBody>
                    <a:bodyPr/>
                    <a:lstStyle/>
                    <a:p>
                      <a:r>
                        <a:rPr lang="en-US" sz="1600" b="0" dirty="0">
                          <a:solidFill>
                            <a:schemeClr val="tx1"/>
                          </a:solidFill>
                        </a:rPr>
                        <a:t>A measure of creditworthiness and balance-sheet strength. It indicates the percentage of capital investment that has been financed by both long-term lenders and stockholders. A ratio below 0.25 is preferable since the lower the ratio, the greater the capacity to borrow additional funds. Debt-to-capital ratios above 0.50 indicate an excessive reliance on long-term borrowing, lower creditworthiness, and weak balance- sheet strength.</a:t>
                      </a:r>
                    </a:p>
                  </a:txBody>
                  <a:tcPr marL="80065" marR="80065">
                    <a:solidFill>
                      <a:srgbClr val="EAE9DF"/>
                    </a:solidFill>
                  </a:tcPr>
                </a:tc>
                <a:extLst>
                  <a:ext uri="{0D108BD9-81ED-4DB2-BD59-A6C34878D82A}">
                    <a16:rowId xmlns:a16="http://schemas.microsoft.com/office/drawing/2014/main" val="428130633"/>
                  </a:ext>
                </a:extLst>
              </a:tr>
            </a:tbl>
          </a:graphicData>
        </a:graphic>
      </p:graphicFrame>
      <p:sp>
        <p:nvSpPr>
          <p:cNvPr id="3" name="Text Placeholder 2"/>
          <p:cNvSpPr>
            <a:spLocks noGrp="1"/>
          </p:cNvSpPr>
          <p:nvPr>
            <p:ph type="body" sz="quarter" idx="4294967295"/>
          </p:nvPr>
        </p:nvSpPr>
        <p:spPr>
          <a:xfrm>
            <a:off x="0" y="6584950"/>
            <a:ext cx="9144000" cy="273050"/>
          </a:xfrm>
        </p:spPr>
        <p:txBody>
          <a:bodyPr/>
          <a:lstStyle/>
          <a:p>
            <a:pPr marL="0" indent="0" algn="ctr">
              <a:buNone/>
            </a:pPr>
            <a:r>
              <a:rPr lang="en-US" sz="800" dirty="0">
                <a:hlinkClick r:id="rId3" action="ppaction://hlinksldjump"/>
              </a:rPr>
              <a:t>Jump to Appendix 4 long image description</a:t>
            </a:r>
            <a:endParaRPr lang="en-US" sz="800" dirty="0"/>
          </a:p>
        </p:txBody>
      </p:sp>
    </p:spTree>
    <p:extLst>
      <p:ext uri="{BB962C8B-B14F-4D97-AF65-F5344CB8AC3E}">
        <p14:creationId xmlns:p14="http://schemas.microsoft.com/office/powerpoint/2010/main" val="26849625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1">
            <a:noAutofit/>
          </a:bodyPr>
          <a:lstStyle/>
          <a:p>
            <a:r>
              <a:rPr lang="en-US" sz="2800" dirty="0"/>
              <a:t>TABLE 4.1 Key Financial Ratios: How to Calculate Them and What They Mean </a:t>
            </a:r>
            <a:r>
              <a:rPr lang="en-US" sz="2000" dirty="0"/>
              <a:t>(5 of 8)</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144531140"/>
              </p:ext>
            </p:extLst>
          </p:nvPr>
        </p:nvGraphicFramePr>
        <p:xfrm>
          <a:off x="539750" y="1072800"/>
          <a:ext cx="8229178" cy="5547360"/>
        </p:xfrm>
        <a:graphic>
          <a:graphicData uri="http://schemas.openxmlformats.org/drawingml/2006/table">
            <a:tbl>
              <a:tblPr firstRow="1" bandRow="1">
                <a:tableStyleId>{5C22544A-7EE6-4342-B048-85BDC9FD1C3A}</a:tableStyleId>
              </a:tblPr>
              <a:tblGrid>
                <a:gridCol w="1861506">
                  <a:extLst>
                    <a:ext uri="{9D8B030D-6E8A-4147-A177-3AD203B41FA5}">
                      <a16:colId xmlns:a16="http://schemas.microsoft.com/office/drawing/2014/main" val="3449810009"/>
                    </a:ext>
                  </a:extLst>
                </a:gridCol>
                <a:gridCol w="2392561">
                  <a:extLst>
                    <a:ext uri="{9D8B030D-6E8A-4147-A177-3AD203B41FA5}">
                      <a16:colId xmlns:a16="http://schemas.microsoft.com/office/drawing/2014/main" val="2950979595"/>
                    </a:ext>
                  </a:extLst>
                </a:gridCol>
                <a:gridCol w="3975111">
                  <a:extLst>
                    <a:ext uri="{9D8B030D-6E8A-4147-A177-3AD203B41FA5}">
                      <a16:colId xmlns:a16="http://schemas.microsoft.com/office/drawing/2014/main" val="3641062100"/>
                    </a:ext>
                  </a:extLst>
                </a:gridCol>
              </a:tblGrid>
              <a:tr h="640080">
                <a:tc>
                  <a:txBody>
                    <a:bodyPr/>
                    <a:lstStyle/>
                    <a:p>
                      <a:r>
                        <a:rPr lang="en-US" dirty="0">
                          <a:solidFill>
                            <a:schemeClr val="tx1"/>
                          </a:solidFill>
                        </a:rPr>
                        <a:t>Leverage Ratios</a:t>
                      </a:r>
                    </a:p>
                  </a:txBody>
                  <a:tcPr marL="83855" marR="83855" anchor="ctr">
                    <a:solidFill>
                      <a:srgbClr val="EAECEE"/>
                    </a:solidFill>
                  </a:tcPr>
                </a:tc>
                <a:tc>
                  <a:txBody>
                    <a:bodyPr/>
                    <a:lstStyle/>
                    <a:p>
                      <a:pPr algn="ctr"/>
                      <a:r>
                        <a:rPr lang="en-US" dirty="0">
                          <a:solidFill>
                            <a:schemeClr val="tx1"/>
                          </a:solidFill>
                        </a:rPr>
                        <a:t>How Calculated</a:t>
                      </a:r>
                    </a:p>
                  </a:txBody>
                  <a:tcPr marL="83855" marR="83855" anchor="ctr">
                    <a:solidFill>
                      <a:srgbClr val="EAECEE"/>
                    </a:solidFill>
                  </a:tcPr>
                </a:tc>
                <a:tc>
                  <a:txBody>
                    <a:bodyPr/>
                    <a:lstStyle/>
                    <a:p>
                      <a:pPr algn="ctr"/>
                      <a:r>
                        <a:rPr lang="en-US" dirty="0">
                          <a:solidFill>
                            <a:schemeClr val="tx1"/>
                          </a:solidFill>
                        </a:rPr>
                        <a:t>What It Shows</a:t>
                      </a:r>
                    </a:p>
                  </a:txBody>
                  <a:tcPr marL="83855" marR="83855" anchor="ctr">
                    <a:solidFill>
                      <a:srgbClr val="EAECEE"/>
                    </a:solidFill>
                  </a:tcPr>
                </a:tc>
                <a:extLst>
                  <a:ext uri="{0D108BD9-81ED-4DB2-BD59-A6C34878D82A}">
                    <a16:rowId xmlns:a16="http://schemas.microsoft.com/office/drawing/2014/main" val="443075918"/>
                  </a:ext>
                </a:extLst>
              </a:tr>
              <a:tr h="2286000">
                <a:tc>
                  <a:txBody>
                    <a:bodyPr/>
                    <a:lstStyle/>
                    <a:p>
                      <a:r>
                        <a:rPr lang="en-US" sz="1600" dirty="0">
                          <a:solidFill>
                            <a:schemeClr val="tx1"/>
                          </a:solidFill>
                        </a:rPr>
                        <a:t>Debt-to-equity ratio</a:t>
                      </a:r>
                    </a:p>
                  </a:txBody>
                  <a:tcPr marL="83855" marR="83855">
                    <a:solidFill>
                      <a:srgbClr val="EAE9DF"/>
                    </a:solidFill>
                  </a:tcPr>
                </a:tc>
                <a:tc>
                  <a:txBody>
                    <a:bodyPr/>
                    <a:lstStyle/>
                    <a:p>
                      <a:pPr algn="ctr"/>
                      <a:r>
                        <a:rPr lang="en-US" sz="1600" u="sng" dirty="0"/>
                        <a:t>       Total </a:t>
                      </a:r>
                      <a:r>
                        <a:rPr lang="en-US" sz="1600" u="sng" baseline="0" dirty="0"/>
                        <a:t>debt</a:t>
                      </a:r>
                      <a:r>
                        <a:rPr lang="en-US" sz="1600" u="sng" dirty="0"/>
                        <a:t>	 </a:t>
                      </a:r>
                      <a:br>
                        <a:rPr lang="en-US" sz="1600" u="sng" dirty="0"/>
                      </a:br>
                      <a:r>
                        <a:rPr lang="en-US" sz="1600" u="none" dirty="0"/>
                        <a:t>Total stockholders’ equity</a:t>
                      </a:r>
                      <a:endParaRPr lang="en-US" sz="1600" dirty="0"/>
                    </a:p>
                  </a:txBody>
                  <a:tcPr marL="83855" marR="83855">
                    <a:solidFill>
                      <a:srgbClr val="EAE9DF"/>
                    </a:solidFill>
                  </a:tcPr>
                </a:tc>
                <a:tc>
                  <a:txBody>
                    <a:bodyPr/>
                    <a:lstStyle/>
                    <a:p>
                      <a:r>
                        <a:rPr lang="en-US" sz="1600" b="0" dirty="0">
                          <a:solidFill>
                            <a:schemeClr val="tx1"/>
                          </a:solidFill>
                        </a:rPr>
                        <a:t>Shows the balance between debt (funds borrowed, both short term and long term) and the amount that stockholders have invested in the enterprise. The further the ratio is below 1.0, the greater the firm’s ability to borrow additional funds. Ratios above 1.0 put creditors at greater risk, signal weaker balance sheet strength, and often result in lower credit ratings.</a:t>
                      </a:r>
                    </a:p>
                  </a:txBody>
                  <a:tcPr marL="83855" marR="83855">
                    <a:solidFill>
                      <a:srgbClr val="EAE9DF"/>
                    </a:solidFill>
                  </a:tcPr>
                </a:tc>
                <a:extLst>
                  <a:ext uri="{0D108BD9-81ED-4DB2-BD59-A6C34878D82A}">
                    <a16:rowId xmlns:a16="http://schemas.microsoft.com/office/drawing/2014/main" val="3673988601"/>
                  </a:ext>
                </a:extLst>
              </a:tr>
              <a:tr h="1310640">
                <a:tc>
                  <a:txBody>
                    <a:bodyPr/>
                    <a:lstStyle/>
                    <a:p>
                      <a:r>
                        <a:rPr lang="en-US" sz="1600" dirty="0">
                          <a:solidFill>
                            <a:schemeClr val="tx1"/>
                          </a:solidFill>
                        </a:rPr>
                        <a:t>Long-term debt-to-equity ratio</a:t>
                      </a:r>
                    </a:p>
                  </a:txBody>
                  <a:tcPr marL="83855" marR="83855">
                    <a:solidFill>
                      <a:srgbClr val="EAE9DF"/>
                    </a:solidFill>
                  </a:tcPr>
                </a:tc>
                <a:tc>
                  <a:txBody>
                    <a:bodyPr/>
                    <a:lstStyle/>
                    <a:p>
                      <a:pPr algn="ctr"/>
                      <a:r>
                        <a:rPr lang="en-US" sz="1600" u="sng" dirty="0"/>
                        <a:t>     Long-term</a:t>
                      </a:r>
                      <a:r>
                        <a:rPr lang="en-US" sz="1600" u="sng" baseline="0" dirty="0"/>
                        <a:t> debt</a:t>
                      </a:r>
                      <a:r>
                        <a:rPr lang="en-US" sz="1600" u="sng" dirty="0"/>
                        <a:t>	 </a:t>
                      </a:r>
                      <a:br>
                        <a:rPr lang="en-US" sz="1600" u="sng" dirty="0"/>
                      </a:br>
                      <a:r>
                        <a:rPr lang="en-US" sz="1600" u="none" dirty="0"/>
                        <a:t>Total stockholders’ equity</a:t>
                      </a:r>
                    </a:p>
                  </a:txBody>
                  <a:tcPr marL="83855" marR="83855">
                    <a:solidFill>
                      <a:srgbClr val="EAE9DF"/>
                    </a:solidFill>
                  </a:tcPr>
                </a:tc>
                <a:tc>
                  <a:txBody>
                    <a:bodyPr/>
                    <a:lstStyle/>
                    <a:p>
                      <a:r>
                        <a:rPr lang="en-US" sz="1600" b="0" dirty="0">
                          <a:solidFill>
                            <a:schemeClr val="tx1"/>
                          </a:solidFill>
                        </a:rPr>
                        <a:t>Shows the balance between long-term debt and stockholders’ equity in the firm’s long-term capital structure. Low ratios indicate a greater capacity to borrow additional funds if needed.</a:t>
                      </a:r>
                    </a:p>
                  </a:txBody>
                  <a:tcPr marL="83855" marR="83855">
                    <a:solidFill>
                      <a:srgbClr val="EAE9DF"/>
                    </a:solidFill>
                  </a:tcPr>
                </a:tc>
                <a:extLst>
                  <a:ext uri="{0D108BD9-81ED-4DB2-BD59-A6C34878D82A}">
                    <a16:rowId xmlns:a16="http://schemas.microsoft.com/office/drawing/2014/main" val="428130633"/>
                  </a:ext>
                </a:extLst>
              </a:tr>
              <a:tr h="1310640">
                <a:tc>
                  <a:txBody>
                    <a:bodyPr/>
                    <a:lstStyle/>
                    <a:p>
                      <a:r>
                        <a:rPr lang="en-US" sz="1600" dirty="0">
                          <a:solidFill>
                            <a:schemeClr val="tx1"/>
                          </a:solidFill>
                        </a:rPr>
                        <a:t>Times-interest-earned (or coverage) ratio</a:t>
                      </a:r>
                    </a:p>
                  </a:txBody>
                  <a:tcPr marL="83855" marR="83855">
                    <a:solidFill>
                      <a:srgbClr val="EAE9DF"/>
                    </a:solidFill>
                  </a:tcPr>
                </a:tc>
                <a:tc>
                  <a:txBody>
                    <a:bodyPr/>
                    <a:lstStyle/>
                    <a:p>
                      <a:pPr algn="ctr"/>
                      <a:r>
                        <a:rPr lang="en-US" sz="1600" u="none" dirty="0"/>
                        <a:t> </a:t>
                      </a:r>
                      <a:r>
                        <a:rPr lang="en-US" sz="1600" u="sng" dirty="0"/>
                        <a:t>Operating income</a:t>
                      </a:r>
                      <a:r>
                        <a:rPr lang="en-US" sz="1600" u="none" dirty="0"/>
                        <a:t>	 </a:t>
                      </a:r>
                      <a:br>
                        <a:rPr lang="en-US" sz="1600" u="none" dirty="0"/>
                      </a:br>
                      <a:r>
                        <a:rPr lang="en-US" sz="1600" u="none" dirty="0"/>
                        <a:t>Interest expenses</a:t>
                      </a:r>
                    </a:p>
                  </a:txBody>
                  <a:tcPr marL="83855" marR="83855">
                    <a:solidFill>
                      <a:srgbClr val="EAE9DF"/>
                    </a:solidFill>
                  </a:tcPr>
                </a:tc>
                <a:tc>
                  <a:txBody>
                    <a:bodyPr/>
                    <a:lstStyle/>
                    <a:p>
                      <a:r>
                        <a:rPr lang="en-US" sz="1600" b="0" dirty="0">
                          <a:solidFill>
                            <a:schemeClr val="tx1"/>
                          </a:solidFill>
                        </a:rPr>
                        <a:t>Measures the ability to pay annual interest charges. Lenders usually insist on a minimum ratio of 2.0, but ratios above 3.0 signal progressively better creditworthiness.</a:t>
                      </a:r>
                    </a:p>
                  </a:txBody>
                  <a:tcPr marL="83855" marR="83855">
                    <a:solidFill>
                      <a:srgbClr val="EAE9DF"/>
                    </a:solidFill>
                  </a:tcPr>
                </a:tc>
                <a:extLst>
                  <a:ext uri="{0D108BD9-81ED-4DB2-BD59-A6C34878D82A}">
                    <a16:rowId xmlns:a16="http://schemas.microsoft.com/office/drawing/2014/main" val="3178399384"/>
                  </a:ext>
                </a:extLst>
              </a:tr>
            </a:tbl>
          </a:graphicData>
        </a:graphic>
      </p:graphicFrame>
      <p:sp>
        <p:nvSpPr>
          <p:cNvPr id="3" name="Text Placeholder 2"/>
          <p:cNvSpPr>
            <a:spLocks noGrp="1"/>
          </p:cNvSpPr>
          <p:nvPr>
            <p:ph type="body" sz="quarter" idx="4294967295"/>
          </p:nvPr>
        </p:nvSpPr>
        <p:spPr>
          <a:xfrm>
            <a:off x="0" y="6584950"/>
            <a:ext cx="9144000" cy="273050"/>
          </a:xfrm>
        </p:spPr>
        <p:txBody>
          <a:bodyPr/>
          <a:lstStyle/>
          <a:p>
            <a:pPr marL="0" indent="0" algn="ctr">
              <a:buNone/>
            </a:pPr>
            <a:r>
              <a:rPr lang="en-US" sz="800" dirty="0">
                <a:hlinkClick r:id="rId2" action="ppaction://hlinksldjump"/>
              </a:rPr>
              <a:t>Jump to Appendix 4 long image description</a:t>
            </a:r>
            <a:endParaRPr lang="en-US" sz="800" dirty="0"/>
          </a:p>
        </p:txBody>
      </p:sp>
    </p:spTree>
    <p:extLst>
      <p:ext uri="{BB962C8B-B14F-4D97-AF65-F5344CB8AC3E}">
        <p14:creationId xmlns:p14="http://schemas.microsoft.com/office/powerpoint/2010/main" val="4615300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4.1 Key Financial Ratios: How to Calculate Them and What They Mean </a:t>
            </a:r>
            <a:r>
              <a:rPr lang="en-US" sz="2000" dirty="0"/>
              <a:t>(6 of 8)</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1245027219"/>
              </p:ext>
            </p:extLst>
          </p:nvPr>
        </p:nvGraphicFramePr>
        <p:xfrm>
          <a:off x="552450" y="1428750"/>
          <a:ext cx="8229605" cy="3187832"/>
        </p:xfrm>
        <a:graphic>
          <a:graphicData uri="http://schemas.openxmlformats.org/drawingml/2006/table">
            <a:tbl>
              <a:tblPr firstRow="1" bandRow="1">
                <a:tableStyleId>{5C22544A-7EE6-4342-B048-85BDC9FD1C3A}</a:tableStyleId>
              </a:tblPr>
              <a:tblGrid>
                <a:gridCol w="2069025">
                  <a:extLst>
                    <a:ext uri="{9D8B030D-6E8A-4147-A177-3AD203B41FA5}">
                      <a16:colId xmlns:a16="http://schemas.microsoft.com/office/drawing/2014/main" val="3449810009"/>
                    </a:ext>
                  </a:extLst>
                </a:gridCol>
                <a:gridCol w="2185263">
                  <a:extLst>
                    <a:ext uri="{9D8B030D-6E8A-4147-A177-3AD203B41FA5}">
                      <a16:colId xmlns:a16="http://schemas.microsoft.com/office/drawing/2014/main" val="2950979595"/>
                    </a:ext>
                  </a:extLst>
                </a:gridCol>
                <a:gridCol w="3975317">
                  <a:extLst>
                    <a:ext uri="{9D8B030D-6E8A-4147-A177-3AD203B41FA5}">
                      <a16:colId xmlns:a16="http://schemas.microsoft.com/office/drawing/2014/main" val="3641062100"/>
                    </a:ext>
                  </a:extLst>
                </a:gridCol>
              </a:tblGrid>
              <a:tr h="475112">
                <a:tc>
                  <a:txBody>
                    <a:bodyPr/>
                    <a:lstStyle/>
                    <a:p>
                      <a:r>
                        <a:rPr lang="en-US" dirty="0">
                          <a:solidFill>
                            <a:schemeClr val="tx1"/>
                          </a:solidFill>
                        </a:rPr>
                        <a:t>Activity Ratios</a:t>
                      </a:r>
                    </a:p>
                  </a:txBody>
                  <a:tcPr marL="78680" marR="78680" anchor="ctr">
                    <a:solidFill>
                      <a:srgbClr val="EAECEE"/>
                    </a:solidFill>
                  </a:tcPr>
                </a:tc>
                <a:tc>
                  <a:txBody>
                    <a:bodyPr/>
                    <a:lstStyle/>
                    <a:p>
                      <a:pPr algn="ctr"/>
                      <a:r>
                        <a:rPr lang="en-US" dirty="0">
                          <a:solidFill>
                            <a:schemeClr val="tx1"/>
                          </a:solidFill>
                        </a:rPr>
                        <a:t>How Calculated</a:t>
                      </a:r>
                    </a:p>
                  </a:txBody>
                  <a:tcPr marL="78680" marR="78680" anchor="ctr">
                    <a:solidFill>
                      <a:srgbClr val="EAECEE"/>
                    </a:solidFill>
                  </a:tcPr>
                </a:tc>
                <a:tc>
                  <a:txBody>
                    <a:bodyPr/>
                    <a:lstStyle/>
                    <a:p>
                      <a:pPr algn="ctr"/>
                      <a:r>
                        <a:rPr lang="en-US" dirty="0">
                          <a:solidFill>
                            <a:schemeClr val="tx1"/>
                          </a:solidFill>
                        </a:rPr>
                        <a:t>What It Shows</a:t>
                      </a:r>
                    </a:p>
                  </a:txBody>
                  <a:tcPr marL="78680" marR="78680" anchor="ctr">
                    <a:solidFill>
                      <a:srgbClr val="EAECEE"/>
                    </a:solidFill>
                  </a:tcPr>
                </a:tc>
                <a:extLst>
                  <a:ext uri="{0D108BD9-81ED-4DB2-BD59-A6C34878D82A}">
                    <a16:rowId xmlns:a16="http://schemas.microsoft.com/office/drawing/2014/main" val="443075918"/>
                  </a:ext>
                </a:extLst>
              </a:tr>
              <a:tr h="822960">
                <a:tc>
                  <a:txBody>
                    <a:bodyPr/>
                    <a:lstStyle/>
                    <a:p>
                      <a:r>
                        <a:rPr lang="en-US" sz="1600" dirty="0">
                          <a:solidFill>
                            <a:schemeClr val="tx1"/>
                          </a:solidFill>
                        </a:rPr>
                        <a:t>Days of inventory</a:t>
                      </a:r>
                    </a:p>
                  </a:txBody>
                  <a:tcPr marL="78680" marR="78680">
                    <a:solidFill>
                      <a:srgbClr val="EAE9DF"/>
                    </a:solidFill>
                  </a:tcPr>
                </a:tc>
                <a:tc>
                  <a:txBody>
                    <a:bodyPr/>
                    <a:lstStyle/>
                    <a:p>
                      <a:pPr algn="ctr"/>
                      <a:r>
                        <a:rPr lang="en-US" sz="1600" u="sng" dirty="0"/>
                        <a:t> Inventory	 </a:t>
                      </a:r>
                      <a:br>
                        <a:rPr lang="en-US" sz="1600" u="sng" dirty="0"/>
                      </a:br>
                      <a:r>
                        <a:rPr lang="en-US" sz="1600" u="none" dirty="0"/>
                        <a:t>Cost</a:t>
                      </a:r>
                      <a:r>
                        <a:rPr lang="en-US" sz="1600" u="none" baseline="0" dirty="0"/>
                        <a:t> of goods sold ÷ 365</a:t>
                      </a:r>
                      <a:endParaRPr lang="en-US" sz="1600" dirty="0"/>
                    </a:p>
                  </a:txBody>
                  <a:tcPr marL="78680" marR="78680">
                    <a:solidFill>
                      <a:srgbClr val="EAE9DF"/>
                    </a:solidFill>
                  </a:tcPr>
                </a:tc>
                <a:tc>
                  <a:txBody>
                    <a:bodyPr/>
                    <a:lstStyle/>
                    <a:p>
                      <a:r>
                        <a:rPr lang="en-US" sz="1600" b="0" dirty="0">
                          <a:solidFill>
                            <a:schemeClr val="tx1"/>
                          </a:solidFill>
                        </a:rPr>
                        <a:t>Measures inventory management efficiency. Fewer days of inventory are better.</a:t>
                      </a:r>
                    </a:p>
                  </a:txBody>
                  <a:tcPr marL="78680" marR="78680">
                    <a:solidFill>
                      <a:srgbClr val="EAE9DF"/>
                    </a:solidFill>
                  </a:tcPr>
                </a:tc>
                <a:extLst>
                  <a:ext uri="{0D108BD9-81ED-4DB2-BD59-A6C34878D82A}">
                    <a16:rowId xmlns:a16="http://schemas.microsoft.com/office/drawing/2014/main" val="3673988601"/>
                  </a:ext>
                </a:extLst>
              </a:tr>
              <a:tr h="579120">
                <a:tc>
                  <a:txBody>
                    <a:bodyPr/>
                    <a:lstStyle/>
                    <a:p>
                      <a:r>
                        <a:rPr lang="en-US" sz="1600" dirty="0">
                          <a:solidFill>
                            <a:schemeClr val="tx1"/>
                          </a:solidFill>
                        </a:rPr>
                        <a:t>Inventory turnover</a:t>
                      </a:r>
                    </a:p>
                  </a:txBody>
                  <a:tcPr marL="78680" marR="78680">
                    <a:solidFill>
                      <a:srgbClr val="EAE9DF"/>
                    </a:solidFill>
                  </a:tcPr>
                </a:tc>
                <a:tc>
                  <a:txBody>
                    <a:bodyPr/>
                    <a:lstStyle/>
                    <a:p>
                      <a:pPr algn="ctr"/>
                      <a:r>
                        <a:rPr lang="en-US" sz="1600" u="sng" dirty="0"/>
                        <a:t>Cost</a:t>
                      </a:r>
                      <a:r>
                        <a:rPr lang="en-US" sz="1600" u="sng" baseline="0" dirty="0"/>
                        <a:t> of goods sold </a:t>
                      </a:r>
                      <a:r>
                        <a:rPr lang="en-US" sz="1600" u="none" dirty="0"/>
                        <a:t>Inventory</a:t>
                      </a:r>
                    </a:p>
                  </a:txBody>
                  <a:tcPr marL="78680" marR="78680">
                    <a:solidFill>
                      <a:srgbClr val="EAE9DF"/>
                    </a:solidFill>
                  </a:tcPr>
                </a:tc>
                <a:tc>
                  <a:txBody>
                    <a:bodyPr/>
                    <a:lstStyle/>
                    <a:p>
                      <a:r>
                        <a:rPr lang="en-US" sz="1600" b="0" dirty="0">
                          <a:solidFill>
                            <a:schemeClr val="tx1"/>
                          </a:solidFill>
                        </a:rPr>
                        <a:t>Measures the number of inventory turns per year. Higher is better.</a:t>
                      </a:r>
                    </a:p>
                  </a:txBody>
                  <a:tcPr marL="78680" marR="78680">
                    <a:solidFill>
                      <a:srgbClr val="EAE9DF"/>
                    </a:solidFill>
                  </a:tcPr>
                </a:tc>
                <a:extLst>
                  <a:ext uri="{0D108BD9-81ED-4DB2-BD59-A6C34878D82A}">
                    <a16:rowId xmlns:a16="http://schemas.microsoft.com/office/drawing/2014/main" val="428130633"/>
                  </a:ext>
                </a:extLst>
              </a:tr>
              <a:tr h="1310640">
                <a:tc>
                  <a:txBody>
                    <a:bodyPr/>
                    <a:lstStyle/>
                    <a:p>
                      <a:r>
                        <a:rPr lang="en-US" sz="1600" dirty="0">
                          <a:solidFill>
                            <a:schemeClr val="tx1"/>
                          </a:solidFill>
                        </a:rPr>
                        <a:t>Average collection period</a:t>
                      </a:r>
                    </a:p>
                  </a:txBody>
                  <a:tcPr marL="78680" marR="78680">
                    <a:solidFill>
                      <a:srgbClr val="EAE9DF"/>
                    </a:solidFill>
                  </a:tcPr>
                </a:tc>
                <a:tc>
                  <a:txBody>
                    <a:bodyPr/>
                    <a:lstStyle/>
                    <a:p>
                      <a:pPr algn="ctr"/>
                      <a:r>
                        <a:rPr lang="en-US" sz="1600" u="sng" dirty="0"/>
                        <a:t>Accounts</a:t>
                      </a:r>
                      <a:r>
                        <a:rPr lang="en-US" sz="1600" u="sng" baseline="0" dirty="0"/>
                        <a:t> receivable</a:t>
                      </a:r>
                      <a:br>
                        <a:rPr lang="en-US" sz="1600" u="none" baseline="0" dirty="0"/>
                      </a:br>
                      <a:r>
                        <a:rPr lang="en-US" sz="1600" u="none" baseline="0" dirty="0"/>
                        <a:t>Total sales ÷ 365</a:t>
                      </a:r>
                      <a:br>
                        <a:rPr lang="en-US" sz="1600" u="none" baseline="0" dirty="0"/>
                      </a:br>
                      <a:r>
                        <a:rPr lang="en-US" sz="1600" u="none" baseline="0" dirty="0"/>
                        <a:t>or</a:t>
                      </a:r>
                      <a:br>
                        <a:rPr lang="en-US" sz="1600" u="none" baseline="0" dirty="0"/>
                      </a:br>
                      <a:r>
                        <a:rPr lang="en-US" sz="1600" u="sng" baseline="0" dirty="0"/>
                        <a:t>Accounts receivable</a:t>
                      </a:r>
                      <a:br>
                        <a:rPr lang="en-US" sz="1600" u="none" baseline="0" dirty="0"/>
                      </a:br>
                      <a:r>
                        <a:rPr lang="en-US" sz="1600" u="none" baseline="0" dirty="0"/>
                        <a:t>Average daily sales</a:t>
                      </a:r>
                      <a:endParaRPr lang="en-US" sz="1600" u="none" dirty="0"/>
                    </a:p>
                  </a:txBody>
                  <a:tcPr marL="78680" marR="78680">
                    <a:solidFill>
                      <a:srgbClr val="EAE9DF"/>
                    </a:solidFill>
                  </a:tcPr>
                </a:tc>
                <a:tc>
                  <a:txBody>
                    <a:bodyPr/>
                    <a:lstStyle/>
                    <a:p>
                      <a:r>
                        <a:rPr lang="en-US" sz="1600" b="0" dirty="0">
                          <a:solidFill>
                            <a:schemeClr val="tx1"/>
                          </a:solidFill>
                        </a:rPr>
                        <a:t>Indicates the average length of time the firm must wait after making a sale to receive cash payment. A shorter collection time is better.</a:t>
                      </a:r>
                    </a:p>
                  </a:txBody>
                  <a:tcPr marL="78680" marR="78680">
                    <a:solidFill>
                      <a:srgbClr val="EAE9DF"/>
                    </a:solidFill>
                  </a:tcPr>
                </a:tc>
                <a:extLst>
                  <a:ext uri="{0D108BD9-81ED-4DB2-BD59-A6C34878D82A}">
                    <a16:rowId xmlns:a16="http://schemas.microsoft.com/office/drawing/2014/main" val="3178399384"/>
                  </a:ext>
                </a:extLst>
              </a:tr>
            </a:tbl>
          </a:graphicData>
        </a:graphic>
      </p:graphicFrame>
      <p:sp>
        <p:nvSpPr>
          <p:cNvPr id="3" name="Text Placeholder 2"/>
          <p:cNvSpPr>
            <a:spLocks noGrp="1"/>
          </p:cNvSpPr>
          <p:nvPr>
            <p:ph type="body" sz="quarter" idx="4294967295"/>
          </p:nvPr>
        </p:nvSpPr>
        <p:spPr>
          <a:xfrm>
            <a:off x="0" y="6584950"/>
            <a:ext cx="9144000" cy="215900"/>
          </a:xfrm>
        </p:spPr>
        <p:txBody>
          <a:bodyPr/>
          <a:lstStyle/>
          <a:p>
            <a:pPr marL="0" indent="0" algn="ctr">
              <a:buNone/>
            </a:pPr>
            <a:r>
              <a:rPr lang="en-US" sz="800" dirty="0">
                <a:hlinkClick r:id="rId2" action="ppaction://hlinksldjump"/>
              </a:rPr>
              <a:t>Jump to Appendix 4 long image description</a:t>
            </a:r>
            <a:endParaRPr lang="en-US" sz="800" dirty="0"/>
          </a:p>
        </p:txBody>
      </p:sp>
    </p:spTree>
    <p:extLst>
      <p:ext uri="{BB962C8B-B14F-4D97-AF65-F5344CB8AC3E}">
        <p14:creationId xmlns:p14="http://schemas.microsoft.com/office/powerpoint/2010/main" val="30660694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4.1 Key Financial Ratios: How to Calculate Them and What They Mean </a:t>
            </a:r>
            <a:r>
              <a:rPr lang="en-US" sz="2000" dirty="0"/>
              <a:t>(7 of 8)</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1728087266"/>
              </p:ext>
            </p:extLst>
          </p:nvPr>
        </p:nvGraphicFramePr>
        <p:xfrm>
          <a:off x="584200" y="1397000"/>
          <a:ext cx="8229813" cy="4324245"/>
        </p:xfrm>
        <a:graphic>
          <a:graphicData uri="http://schemas.openxmlformats.org/drawingml/2006/table">
            <a:tbl>
              <a:tblPr firstRow="1" bandRow="1">
                <a:tableStyleId>{5C22544A-7EE6-4342-B048-85BDC9FD1C3A}</a:tableStyleId>
              </a:tblPr>
              <a:tblGrid>
                <a:gridCol w="1628514">
                  <a:extLst>
                    <a:ext uri="{9D8B030D-6E8A-4147-A177-3AD203B41FA5}">
                      <a16:colId xmlns:a16="http://schemas.microsoft.com/office/drawing/2014/main" val="3449810009"/>
                    </a:ext>
                  </a:extLst>
                </a:gridCol>
                <a:gridCol w="2436195">
                  <a:extLst>
                    <a:ext uri="{9D8B030D-6E8A-4147-A177-3AD203B41FA5}">
                      <a16:colId xmlns:a16="http://schemas.microsoft.com/office/drawing/2014/main" val="2950979595"/>
                    </a:ext>
                  </a:extLst>
                </a:gridCol>
                <a:gridCol w="4165104">
                  <a:extLst>
                    <a:ext uri="{9D8B030D-6E8A-4147-A177-3AD203B41FA5}">
                      <a16:colId xmlns:a16="http://schemas.microsoft.com/office/drawing/2014/main" val="3641062100"/>
                    </a:ext>
                  </a:extLst>
                </a:gridCol>
              </a:tblGrid>
              <a:tr h="527153">
                <a:tc>
                  <a:txBody>
                    <a:bodyPr/>
                    <a:lstStyle/>
                    <a:p>
                      <a:r>
                        <a:rPr lang="en-US" dirty="0">
                          <a:solidFill>
                            <a:schemeClr val="tx1"/>
                          </a:solidFill>
                        </a:rPr>
                        <a:t>Other Ratios</a:t>
                      </a:r>
                    </a:p>
                  </a:txBody>
                  <a:tcPr marL="78553" marR="78553" anchor="ctr">
                    <a:solidFill>
                      <a:srgbClr val="EAECEE"/>
                    </a:solidFill>
                  </a:tcPr>
                </a:tc>
                <a:tc>
                  <a:txBody>
                    <a:bodyPr/>
                    <a:lstStyle/>
                    <a:p>
                      <a:pPr algn="ctr"/>
                      <a:r>
                        <a:rPr lang="en-US" dirty="0">
                          <a:solidFill>
                            <a:schemeClr val="tx1"/>
                          </a:solidFill>
                        </a:rPr>
                        <a:t>How Calculated</a:t>
                      </a:r>
                    </a:p>
                  </a:txBody>
                  <a:tcPr marL="78553" marR="78553" anchor="ctr">
                    <a:solidFill>
                      <a:srgbClr val="EAECEE"/>
                    </a:solidFill>
                  </a:tcPr>
                </a:tc>
                <a:tc>
                  <a:txBody>
                    <a:bodyPr/>
                    <a:lstStyle/>
                    <a:p>
                      <a:pPr algn="ctr"/>
                      <a:r>
                        <a:rPr lang="en-US" dirty="0">
                          <a:solidFill>
                            <a:schemeClr val="tx1"/>
                          </a:solidFill>
                        </a:rPr>
                        <a:t>What It Shows</a:t>
                      </a:r>
                    </a:p>
                  </a:txBody>
                  <a:tcPr marL="78553" marR="78553" anchor="ctr">
                    <a:solidFill>
                      <a:srgbClr val="EAECEE"/>
                    </a:solidFill>
                  </a:tcPr>
                </a:tc>
                <a:extLst>
                  <a:ext uri="{0D108BD9-81ED-4DB2-BD59-A6C34878D82A}">
                    <a16:rowId xmlns:a16="http://schemas.microsoft.com/office/drawing/2014/main" val="443075918"/>
                  </a:ext>
                </a:extLst>
              </a:tr>
              <a:tr h="1571709">
                <a:tc>
                  <a:txBody>
                    <a:bodyPr/>
                    <a:lstStyle/>
                    <a:p>
                      <a:r>
                        <a:rPr lang="en-US" sz="1600" dirty="0">
                          <a:solidFill>
                            <a:schemeClr val="tx1"/>
                          </a:solidFill>
                        </a:rPr>
                        <a:t>Dividend yield on common stock</a:t>
                      </a:r>
                    </a:p>
                  </a:txBody>
                  <a:tcPr marL="78553" marR="78553">
                    <a:solidFill>
                      <a:srgbClr val="EAE9DF"/>
                    </a:solidFill>
                  </a:tcPr>
                </a:tc>
                <a:tc>
                  <a:txBody>
                    <a:bodyPr/>
                    <a:lstStyle/>
                    <a:p>
                      <a:pPr algn="ctr"/>
                      <a:r>
                        <a:rPr lang="en-US" sz="1600" u="none" dirty="0"/>
                        <a:t>Annual dividends</a:t>
                      </a:r>
                      <a:br>
                        <a:rPr lang="en-US" sz="1600" u="none" dirty="0"/>
                      </a:br>
                      <a:r>
                        <a:rPr lang="en-US" sz="1600" u="sng" dirty="0"/>
                        <a:t>        </a:t>
                      </a:r>
                      <a:r>
                        <a:rPr lang="en-US" sz="1600" u="sng" baseline="0" dirty="0"/>
                        <a:t>per shar</a:t>
                      </a:r>
                      <a:r>
                        <a:rPr lang="en-US" sz="1600" u="sng" dirty="0"/>
                        <a:t>e	 </a:t>
                      </a:r>
                      <a:br>
                        <a:rPr lang="en-US" sz="1600" u="sng" dirty="0"/>
                      </a:br>
                      <a:r>
                        <a:rPr lang="en-US" sz="1600" u="none" dirty="0"/>
                        <a:t>Current market</a:t>
                      </a:r>
                      <a:r>
                        <a:rPr lang="en-US" sz="1600" u="none" baseline="0" dirty="0"/>
                        <a:t> price </a:t>
                      </a:r>
                      <a:br>
                        <a:rPr lang="en-US" sz="1600" u="none" baseline="0" dirty="0"/>
                      </a:br>
                      <a:r>
                        <a:rPr lang="en-US" sz="1600" u="none" baseline="0" dirty="0"/>
                        <a:t>per share</a:t>
                      </a:r>
                      <a:endParaRPr lang="en-US" sz="1600" dirty="0"/>
                    </a:p>
                  </a:txBody>
                  <a:tcPr marL="78553" marR="78553">
                    <a:solidFill>
                      <a:srgbClr val="EAE9DF"/>
                    </a:solidFill>
                  </a:tcPr>
                </a:tc>
                <a:tc>
                  <a:txBody>
                    <a:bodyPr/>
                    <a:lstStyle/>
                    <a:p>
                      <a:r>
                        <a:rPr lang="en-US" sz="1600" b="0" dirty="0">
                          <a:solidFill>
                            <a:schemeClr val="tx1"/>
                          </a:solidFill>
                        </a:rPr>
                        <a:t>A measure of the return that shareholders receive in the form of dividends. A “typical” dividend yield is 2%–3%. The dividend yield for fast-growth companies is often below 1%; the dividend yield for slow-growth companies can run 4%–5%.</a:t>
                      </a:r>
                    </a:p>
                  </a:txBody>
                  <a:tcPr marL="78553" marR="78553">
                    <a:solidFill>
                      <a:srgbClr val="EAE9DF"/>
                    </a:solidFill>
                  </a:tcPr>
                </a:tc>
                <a:extLst>
                  <a:ext uri="{0D108BD9-81ED-4DB2-BD59-A6C34878D82A}">
                    <a16:rowId xmlns:a16="http://schemas.microsoft.com/office/drawing/2014/main" val="3673988601"/>
                  </a:ext>
                </a:extLst>
              </a:tr>
              <a:tr h="1325166">
                <a:tc>
                  <a:txBody>
                    <a:bodyPr/>
                    <a:lstStyle/>
                    <a:p>
                      <a:r>
                        <a:rPr lang="en-US" sz="1600" dirty="0">
                          <a:solidFill>
                            <a:schemeClr val="tx1"/>
                          </a:solidFill>
                        </a:rPr>
                        <a:t>Price-to-earnings (P/E) ratio</a:t>
                      </a:r>
                    </a:p>
                  </a:txBody>
                  <a:tcPr marL="78553" marR="78553">
                    <a:solidFill>
                      <a:srgbClr val="EAE9DF"/>
                    </a:solidFill>
                  </a:tcPr>
                </a:tc>
                <a:tc>
                  <a:txBody>
                    <a:bodyPr/>
                    <a:lstStyle/>
                    <a:p>
                      <a:pPr algn="ctr"/>
                      <a:r>
                        <a:rPr lang="en-US" sz="1600" u="none" dirty="0"/>
                        <a:t>Current market price </a:t>
                      </a:r>
                      <a:br>
                        <a:rPr lang="en-US" sz="1600" u="sng" dirty="0"/>
                      </a:br>
                      <a:r>
                        <a:rPr lang="en-US" sz="1600" u="sng" dirty="0"/>
                        <a:t>        per share	 </a:t>
                      </a:r>
                      <a:br>
                        <a:rPr lang="en-US" sz="1600" u="sng" baseline="0" dirty="0"/>
                      </a:br>
                      <a:r>
                        <a:rPr lang="en-US" sz="1600" u="none" baseline="0" dirty="0"/>
                        <a:t>Earnings per shar</a:t>
                      </a:r>
                      <a:r>
                        <a:rPr lang="en-US" sz="1600" u="none" dirty="0"/>
                        <a:t>e</a:t>
                      </a:r>
                    </a:p>
                  </a:txBody>
                  <a:tcPr marL="78553" marR="78553">
                    <a:solidFill>
                      <a:srgbClr val="EAE9DF"/>
                    </a:solidFill>
                  </a:tcPr>
                </a:tc>
                <a:tc>
                  <a:txBody>
                    <a:bodyPr/>
                    <a:lstStyle/>
                    <a:p>
                      <a:r>
                        <a:rPr lang="en-US" sz="1600" b="0" dirty="0">
                          <a:solidFill>
                            <a:schemeClr val="tx1"/>
                          </a:solidFill>
                        </a:rPr>
                        <a:t>P/E ratios above 20 indicate strong investor confidence in a firm’s outlook and earnings growth; firms whose future earnings are at risk or likely to grow slowly typically have ratios below 12.</a:t>
                      </a:r>
                    </a:p>
                  </a:txBody>
                  <a:tcPr marL="78553" marR="78553">
                    <a:solidFill>
                      <a:srgbClr val="EAE9DF"/>
                    </a:solidFill>
                  </a:tcPr>
                </a:tc>
                <a:extLst>
                  <a:ext uri="{0D108BD9-81ED-4DB2-BD59-A6C34878D82A}">
                    <a16:rowId xmlns:a16="http://schemas.microsoft.com/office/drawing/2014/main" val="428130633"/>
                  </a:ext>
                </a:extLst>
              </a:tr>
              <a:tr h="900217">
                <a:tc>
                  <a:txBody>
                    <a:bodyPr/>
                    <a:lstStyle/>
                    <a:p>
                      <a:r>
                        <a:rPr lang="en-US" sz="1600" dirty="0">
                          <a:solidFill>
                            <a:schemeClr val="tx1"/>
                          </a:solidFill>
                        </a:rPr>
                        <a:t>Dividend payout ratio</a:t>
                      </a:r>
                    </a:p>
                  </a:txBody>
                  <a:tcPr marL="78553" marR="78553">
                    <a:solidFill>
                      <a:srgbClr val="EAE9DF"/>
                    </a:solidFill>
                  </a:tcPr>
                </a:tc>
                <a:tc>
                  <a:txBody>
                    <a:bodyPr/>
                    <a:lstStyle/>
                    <a:p>
                      <a:pPr algn="ctr"/>
                      <a:r>
                        <a:rPr kumimoji="0" lang="en-US" sz="1600" b="0" i="0" u="none" strike="noStrike" kern="1200" cap="none" spc="0" normalizeH="0" baseline="0" noProof="0" dirty="0">
                          <a:ln>
                            <a:noFill/>
                          </a:ln>
                          <a:solidFill>
                            <a:srgbClr val="000000"/>
                          </a:solidFill>
                          <a:effectLst/>
                          <a:uLnTx/>
                          <a:uFillTx/>
                          <a:latin typeface="+mn-lt"/>
                          <a:ea typeface="+mn-ea"/>
                          <a:cs typeface="+mn-cs"/>
                        </a:rPr>
                        <a:t>Annual dividends</a:t>
                      </a:r>
                      <a:br>
                        <a:rPr kumimoji="0" lang="en-US" sz="1600" b="0" i="0" u="none" strike="noStrike" kern="1200" cap="none" spc="0" normalizeH="0" baseline="0" noProof="0" dirty="0">
                          <a:ln>
                            <a:noFill/>
                          </a:ln>
                          <a:solidFill>
                            <a:srgbClr val="000000"/>
                          </a:solidFill>
                          <a:effectLst/>
                          <a:uLnTx/>
                          <a:uFillTx/>
                          <a:latin typeface="+mn-lt"/>
                          <a:ea typeface="+mn-ea"/>
                          <a:cs typeface="+mn-cs"/>
                        </a:rPr>
                      </a:br>
                      <a:r>
                        <a:rPr kumimoji="0" lang="en-US" sz="1600" b="0" i="0" u="sng" strike="noStrike" kern="1200" cap="none" spc="0" normalizeH="0" baseline="0" noProof="0" dirty="0">
                          <a:ln>
                            <a:noFill/>
                          </a:ln>
                          <a:solidFill>
                            <a:srgbClr val="000000"/>
                          </a:solidFill>
                          <a:effectLst/>
                          <a:uLnTx/>
                          <a:uFillTx/>
                          <a:latin typeface="+mn-lt"/>
                          <a:ea typeface="+mn-ea"/>
                          <a:cs typeface="+mn-cs"/>
                        </a:rPr>
                        <a:t>        per share	</a:t>
                      </a:r>
                      <a:br>
                        <a:rPr lang="en-US" sz="1600" u="none" baseline="0" dirty="0"/>
                      </a:br>
                      <a:r>
                        <a:rPr lang="en-US" sz="1600" u="none" baseline="0" dirty="0"/>
                        <a:t>Earnings per share</a:t>
                      </a:r>
                      <a:endParaRPr lang="en-US" sz="1600" u="none" dirty="0"/>
                    </a:p>
                  </a:txBody>
                  <a:tcPr marL="78553" marR="78553">
                    <a:solidFill>
                      <a:srgbClr val="EAE9DF"/>
                    </a:solidFill>
                  </a:tcPr>
                </a:tc>
                <a:tc>
                  <a:txBody>
                    <a:bodyPr/>
                    <a:lstStyle/>
                    <a:p>
                      <a:r>
                        <a:rPr lang="en-US" sz="1600" b="0" dirty="0">
                          <a:solidFill>
                            <a:schemeClr val="tx1"/>
                          </a:solidFill>
                        </a:rPr>
                        <a:t>Indicates the percentage of after-tax profits paid out as dividends.</a:t>
                      </a:r>
                    </a:p>
                  </a:txBody>
                  <a:tcPr marL="78553" marR="78553">
                    <a:solidFill>
                      <a:srgbClr val="EAE9DF"/>
                    </a:solidFill>
                  </a:tcPr>
                </a:tc>
                <a:extLst>
                  <a:ext uri="{0D108BD9-81ED-4DB2-BD59-A6C34878D82A}">
                    <a16:rowId xmlns:a16="http://schemas.microsoft.com/office/drawing/2014/main" val="3178399384"/>
                  </a:ext>
                </a:extLst>
              </a:tr>
            </a:tbl>
          </a:graphicData>
        </a:graphic>
      </p:graphicFrame>
      <p:sp>
        <p:nvSpPr>
          <p:cNvPr id="3" name="Text Placeholder 2"/>
          <p:cNvSpPr>
            <a:spLocks noGrp="1"/>
          </p:cNvSpPr>
          <p:nvPr>
            <p:ph type="body" sz="quarter" idx="4294967295"/>
          </p:nvPr>
        </p:nvSpPr>
        <p:spPr>
          <a:xfrm>
            <a:off x="0" y="6584950"/>
            <a:ext cx="9144000" cy="273050"/>
          </a:xfrm>
        </p:spPr>
        <p:txBody>
          <a:bodyPr/>
          <a:lstStyle/>
          <a:p>
            <a:pPr marL="0" indent="0" algn="ctr">
              <a:buNone/>
            </a:pPr>
            <a:r>
              <a:rPr lang="en-US" sz="800" dirty="0">
                <a:hlinkClick r:id="rId2" action="ppaction://hlinksldjump"/>
              </a:rPr>
              <a:t>Jump to Appendix 5 long image description</a:t>
            </a:r>
            <a:endParaRPr lang="en-US" sz="800" dirty="0"/>
          </a:p>
        </p:txBody>
      </p:sp>
    </p:spTree>
    <p:extLst>
      <p:ext uri="{BB962C8B-B14F-4D97-AF65-F5344CB8AC3E}">
        <p14:creationId xmlns:p14="http://schemas.microsoft.com/office/powerpoint/2010/main" val="40595481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TABLE 4.1 Key Financial Ratios: How to Calculate Them and What They Mean </a:t>
            </a:r>
            <a:r>
              <a:rPr lang="en-US" sz="2000" dirty="0"/>
              <a:t>(8 of 8)</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3023966555"/>
              </p:ext>
            </p:extLst>
          </p:nvPr>
        </p:nvGraphicFramePr>
        <p:xfrm>
          <a:off x="527538" y="1652954"/>
          <a:ext cx="8229606" cy="4118014"/>
        </p:xfrm>
        <a:graphic>
          <a:graphicData uri="http://schemas.openxmlformats.org/drawingml/2006/table">
            <a:tbl>
              <a:tblPr firstRow="1" bandRow="1">
                <a:tableStyleId>{5C22544A-7EE6-4342-B048-85BDC9FD1C3A}</a:tableStyleId>
              </a:tblPr>
              <a:tblGrid>
                <a:gridCol w="1802953">
                  <a:extLst>
                    <a:ext uri="{9D8B030D-6E8A-4147-A177-3AD203B41FA5}">
                      <a16:colId xmlns:a16="http://schemas.microsoft.com/office/drawing/2014/main" val="3449810009"/>
                    </a:ext>
                  </a:extLst>
                </a:gridCol>
                <a:gridCol w="2122832">
                  <a:extLst>
                    <a:ext uri="{9D8B030D-6E8A-4147-A177-3AD203B41FA5}">
                      <a16:colId xmlns:a16="http://schemas.microsoft.com/office/drawing/2014/main" val="2950979595"/>
                    </a:ext>
                  </a:extLst>
                </a:gridCol>
                <a:gridCol w="4303821">
                  <a:extLst>
                    <a:ext uri="{9D8B030D-6E8A-4147-A177-3AD203B41FA5}">
                      <a16:colId xmlns:a16="http://schemas.microsoft.com/office/drawing/2014/main" val="3641062100"/>
                    </a:ext>
                  </a:extLst>
                </a:gridCol>
              </a:tblGrid>
              <a:tr h="521374">
                <a:tc>
                  <a:txBody>
                    <a:bodyPr/>
                    <a:lstStyle/>
                    <a:p>
                      <a:r>
                        <a:rPr lang="en-US" dirty="0">
                          <a:solidFill>
                            <a:schemeClr val="tx1"/>
                          </a:solidFill>
                        </a:rPr>
                        <a:t>Other Ratios</a:t>
                      </a:r>
                    </a:p>
                  </a:txBody>
                  <a:tcPr marL="78680" marR="78680" anchor="ctr">
                    <a:solidFill>
                      <a:srgbClr val="EAECEE"/>
                    </a:solidFill>
                  </a:tcPr>
                </a:tc>
                <a:tc>
                  <a:txBody>
                    <a:bodyPr/>
                    <a:lstStyle/>
                    <a:p>
                      <a:pPr algn="ctr"/>
                      <a:r>
                        <a:rPr lang="en-US" dirty="0">
                          <a:solidFill>
                            <a:schemeClr val="tx1"/>
                          </a:solidFill>
                        </a:rPr>
                        <a:t>How Calculated</a:t>
                      </a:r>
                    </a:p>
                  </a:txBody>
                  <a:tcPr marL="78680" marR="78680" anchor="ctr">
                    <a:solidFill>
                      <a:srgbClr val="EAECEE"/>
                    </a:solidFill>
                  </a:tcPr>
                </a:tc>
                <a:tc>
                  <a:txBody>
                    <a:bodyPr/>
                    <a:lstStyle/>
                    <a:p>
                      <a:pPr algn="ctr"/>
                      <a:r>
                        <a:rPr lang="en-US" dirty="0">
                          <a:solidFill>
                            <a:schemeClr val="tx1"/>
                          </a:solidFill>
                        </a:rPr>
                        <a:t>What It Shows</a:t>
                      </a:r>
                    </a:p>
                  </a:txBody>
                  <a:tcPr marL="78680" marR="78680" anchor="ctr">
                    <a:solidFill>
                      <a:srgbClr val="EAECEE"/>
                    </a:solidFill>
                  </a:tcPr>
                </a:tc>
                <a:extLst>
                  <a:ext uri="{0D108BD9-81ED-4DB2-BD59-A6C34878D82A}">
                    <a16:rowId xmlns:a16="http://schemas.microsoft.com/office/drawing/2014/main" val="443075918"/>
                  </a:ext>
                </a:extLst>
              </a:tr>
              <a:tr h="1310640">
                <a:tc>
                  <a:txBody>
                    <a:bodyPr/>
                    <a:lstStyle/>
                    <a:p>
                      <a:r>
                        <a:rPr lang="en-US" sz="1600" dirty="0">
                          <a:solidFill>
                            <a:schemeClr val="tx1"/>
                          </a:solidFill>
                        </a:rPr>
                        <a:t>Internal cash flow</a:t>
                      </a:r>
                    </a:p>
                  </a:txBody>
                  <a:tcPr marL="78680" marR="78680">
                    <a:solidFill>
                      <a:srgbClr val="EAE9DF"/>
                    </a:solidFill>
                  </a:tcPr>
                </a:tc>
                <a:tc>
                  <a:txBody>
                    <a:bodyPr/>
                    <a:lstStyle/>
                    <a:p>
                      <a:pPr algn="ctr"/>
                      <a:r>
                        <a:rPr lang="en-US" sz="1600" u="none" dirty="0"/>
                        <a:t>After-tax</a:t>
                      </a:r>
                      <a:r>
                        <a:rPr lang="en-US" sz="1600" u="none" baseline="0" dirty="0"/>
                        <a:t> profits + Depreciation</a:t>
                      </a:r>
                      <a:endParaRPr lang="en-US" sz="1600" u="none" dirty="0"/>
                    </a:p>
                  </a:txBody>
                  <a:tcPr marL="78680" marR="78680">
                    <a:solidFill>
                      <a:srgbClr val="EAE9DF"/>
                    </a:solidFill>
                  </a:tcPr>
                </a:tc>
                <a:tc>
                  <a:txBody>
                    <a:bodyPr/>
                    <a:lstStyle/>
                    <a:p>
                      <a:r>
                        <a:rPr lang="en-US" sz="1600" b="0" dirty="0">
                          <a:solidFill>
                            <a:schemeClr val="tx1"/>
                          </a:solidFill>
                        </a:rPr>
                        <a:t>A rough estimate of the cash a company’s business is generating after payment of operating expenses, interest, and taxes. Such amounts can be used for dividend payments or funding capital expenditures.</a:t>
                      </a:r>
                    </a:p>
                  </a:txBody>
                  <a:tcPr marL="78680" marR="78680">
                    <a:solidFill>
                      <a:srgbClr val="EAE9DF"/>
                    </a:solidFill>
                  </a:tcPr>
                </a:tc>
                <a:extLst>
                  <a:ext uri="{0D108BD9-81ED-4DB2-BD59-A6C34878D82A}">
                    <a16:rowId xmlns:a16="http://schemas.microsoft.com/office/drawing/2014/main" val="2144029342"/>
                  </a:ext>
                </a:extLst>
              </a:tr>
              <a:tr h="2286000">
                <a:tc>
                  <a:txBody>
                    <a:bodyPr/>
                    <a:lstStyle/>
                    <a:p>
                      <a:r>
                        <a:rPr lang="en-US" sz="1600" dirty="0">
                          <a:solidFill>
                            <a:schemeClr val="tx1"/>
                          </a:solidFill>
                        </a:rPr>
                        <a:t>Free cash flow</a:t>
                      </a:r>
                    </a:p>
                  </a:txBody>
                  <a:tcPr marL="78680" marR="78680">
                    <a:solidFill>
                      <a:srgbClr val="EAE9DF"/>
                    </a:solidFill>
                  </a:tcPr>
                </a:tc>
                <a:tc>
                  <a:txBody>
                    <a:bodyPr/>
                    <a:lstStyle/>
                    <a:p>
                      <a:pPr algn="ctr"/>
                      <a:r>
                        <a:rPr lang="en-US" sz="1600" u="none" dirty="0"/>
                        <a:t>After-tax profits + Depreciation – </a:t>
                      </a:r>
                      <a:br>
                        <a:rPr lang="en-US" sz="1600" u="none" dirty="0"/>
                      </a:br>
                      <a:r>
                        <a:rPr lang="en-US" sz="1600" u="none" dirty="0"/>
                        <a:t>Capital</a:t>
                      </a:r>
                      <a:r>
                        <a:rPr lang="en-US" sz="1600" u="none" baseline="0" dirty="0"/>
                        <a:t> expenditures – Dividends</a:t>
                      </a:r>
                      <a:endParaRPr lang="en-US" sz="1600" u="none" dirty="0"/>
                    </a:p>
                    <a:p>
                      <a:pPr algn="ctr"/>
                      <a:endParaRPr lang="en-US" sz="1600" u="none" dirty="0"/>
                    </a:p>
                  </a:txBody>
                  <a:tcPr marL="78680" marR="78680">
                    <a:solidFill>
                      <a:srgbClr val="EAE9DF"/>
                    </a:solidFill>
                  </a:tcPr>
                </a:tc>
                <a:tc>
                  <a:txBody>
                    <a:bodyPr/>
                    <a:lstStyle/>
                    <a:p>
                      <a:r>
                        <a:rPr lang="en-US" sz="1600" b="0" dirty="0">
                          <a:solidFill>
                            <a:schemeClr val="tx1"/>
                          </a:solidFill>
                        </a:rPr>
                        <a:t>A rough estimate of the cash a company’s business is generating after payment of operating expenses, interest, taxes, dividends, and desirable reinvestments in the business. The larger a company’s free cash flow, the greater its ability to internally fund new strategic initiatives, repay debt, make new acquisitions, repurchase shares of stock, or increase dividend payments.</a:t>
                      </a:r>
                    </a:p>
                  </a:txBody>
                  <a:tcPr marL="78680" marR="78680">
                    <a:solidFill>
                      <a:srgbClr val="EAE9DF"/>
                    </a:solidFill>
                  </a:tcPr>
                </a:tc>
                <a:extLst>
                  <a:ext uri="{0D108BD9-81ED-4DB2-BD59-A6C34878D82A}">
                    <a16:rowId xmlns:a16="http://schemas.microsoft.com/office/drawing/2014/main" val="2597008801"/>
                  </a:ext>
                </a:extLst>
              </a:tr>
            </a:tbl>
          </a:graphicData>
        </a:graphic>
      </p:graphicFrame>
      <p:sp>
        <p:nvSpPr>
          <p:cNvPr id="3" name="Text Placeholder 2"/>
          <p:cNvSpPr>
            <a:spLocks noGrp="1"/>
          </p:cNvSpPr>
          <p:nvPr>
            <p:ph type="body" sz="quarter" idx="4294967295"/>
          </p:nvPr>
        </p:nvSpPr>
        <p:spPr>
          <a:xfrm>
            <a:off x="0" y="6575424"/>
            <a:ext cx="9144000" cy="282575"/>
          </a:xfrm>
        </p:spPr>
        <p:txBody>
          <a:bodyPr/>
          <a:lstStyle/>
          <a:p>
            <a:pPr marL="0" indent="0" algn="ctr">
              <a:buNone/>
            </a:pPr>
            <a:r>
              <a:rPr lang="en-US" sz="800" dirty="0">
                <a:hlinkClick r:id="rId3" action="ppaction://hlinksldjump"/>
              </a:rPr>
              <a:t>Jump to Appendix 5 long image description</a:t>
            </a:r>
            <a:endParaRPr lang="en-US" sz="800" dirty="0"/>
          </a:p>
        </p:txBody>
      </p:sp>
    </p:spTree>
    <p:extLst>
      <p:ext uri="{BB962C8B-B14F-4D97-AF65-F5344CB8AC3E}">
        <p14:creationId xmlns:p14="http://schemas.microsoft.com/office/powerpoint/2010/main" val="9900167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3999" cy="2437047"/>
          </a:xfrm>
        </p:spPr>
        <p:txBody>
          <a:bodyPr lIns="274320" rIns="274320">
            <a:noAutofit/>
          </a:bodyPr>
          <a:lstStyle/>
          <a:p>
            <a:r>
              <a:rPr lang="en-US" sz="2800" dirty="0"/>
              <a:t>QUESTION 2: WHAT ARE THE FIRM’S MOST IMPORTANT RESOURCES AND CAPABILITIES, AND WILL THEY GIVE THE FIRM A LASTING COMPETITIVE ADVANTAGE OVER RIVAL COMPANIES?</a:t>
            </a:r>
          </a:p>
        </p:txBody>
      </p:sp>
      <p:sp>
        <p:nvSpPr>
          <p:cNvPr id="41987" name="Rectangle 3"/>
          <p:cNvSpPr>
            <a:spLocks noGrp="1" noChangeArrowheads="1"/>
          </p:cNvSpPr>
          <p:nvPr>
            <p:ph idx="1"/>
          </p:nvPr>
        </p:nvSpPr>
        <p:spPr>
          <a:xfrm>
            <a:off x="504825" y="2514600"/>
            <a:ext cx="8126413" cy="3902074"/>
          </a:xfrm>
        </p:spPr>
        <p:txBody>
          <a:bodyPr/>
          <a:lstStyle/>
          <a:p>
            <a:r>
              <a:rPr lang="en-US" dirty="0"/>
              <a:t>Competitive assets</a:t>
            </a:r>
          </a:p>
          <a:p>
            <a:pPr lvl="1"/>
            <a:r>
              <a:rPr lang="en-US" dirty="0"/>
              <a:t>Are the firm’s resources and capabilities</a:t>
            </a:r>
          </a:p>
          <a:p>
            <a:pPr lvl="1"/>
            <a:r>
              <a:rPr lang="en-US" dirty="0"/>
              <a:t>Are the determinants of its competitiveness and ability to succeed in the marketplace</a:t>
            </a:r>
          </a:p>
          <a:p>
            <a:pPr lvl="1"/>
            <a:r>
              <a:rPr lang="en-US" dirty="0"/>
              <a:t>Are what a firm’s strategy depends on to develop sustainable competitive advantage over its rivals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CONCEPTS </a:t>
            </a:r>
            <a:r>
              <a:rPr lang="en-US" sz="2000" dirty="0"/>
              <a:t>(1 of 9)</a:t>
            </a:r>
          </a:p>
        </p:txBody>
      </p:sp>
      <p:sp>
        <p:nvSpPr>
          <p:cNvPr id="6" name="Content Placeholder 5"/>
          <p:cNvSpPr>
            <a:spLocks noGrp="1"/>
          </p:cNvSpPr>
          <p:nvPr>
            <p:ph idx="1"/>
          </p:nvPr>
        </p:nvSpPr>
        <p:spPr/>
        <p:txBody>
          <a:bodyPr/>
          <a:lstStyle/>
          <a:p>
            <a:pPr>
              <a:defRPr/>
            </a:pPr>
            <a:r>
              <a:rPr lang="en-US" dirty="0"/>
              <a:t>A </a:t>
            </a:r>
            <a:r>
              <a:rPr lang="en-US" b="1" dirty="0"/>
              <a:t>resource</a:t>
            </a:r>
            <a:r>
              <a:rPr lang="en-US" dirty="0"/>
              <a:t> is a competitive asset that is owned or controlled by a firm.</a:t>
            </a:r>
          </a:p>
          <a:p>
            <a:pPr>
              <a:defRPr/>
            </a:pPr>
            <a:r>
              <a:rPr lang="en-US" dirty="0"/>
              <a:t>A </a:t>
            </a:r>
            <a:r>
              <a:rPr lang="en-US" b="1" dirty="0"/>
              <a:t>capability</a:t>
            </a:r>
            <a:r>
              <a:rPr lang="en-US" dirty="0"/>
              <a:t> or </a:t>
            </a:r>
            <a:r>
              <a:rPr lang="en-US" b="1" dirty="0"/>
              <a:t>competence</a:t>
            </a:r>
            <a:r>
              <a:rPr lang="en-US" dirty="0"/>
              <a:t> is the capacity of a firm to perform an internal activity competently through deployment of a firm’s resources.</a:t>
            </a:r>
          </a:p>
          <a:p>
            <a:pPr>
              <a:defRPr/>
            </a:pPr>
            <a:r>
              <a:rPr lang="en-US" dirty="0"/>
              <a:t>A firm’s resources and capabilities represent its </a:t>
            </a:r>
            <a:r>
              <a:rPr lang="en-US" b="1" dirty="0"/>
              <a:t>competitive assets </a:t>
            </a:r>
            <a:r>
              <a:rPr lang="en-US" dirty="0"/>
              <a:t>and are determinants of its competitiveness and ability to succeed in the marketplace.</a:t>
            </a:r>
          </a:p>
        </p:txBody>
      </p:sp>
    </p:spTree>
    <p:extLst>
      <p:ext uri="{BB962C8B-B14F-4D97-AF65-F5344CB8AC3E}">
        <p14:creationId xmlns:p14="http://schemas.microsoft.com/office/powerpoint/2010/main" val="40810558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365760" rIns="365760"/>
          <a:lstStyle/>
          <a:p>
            <a:r>
              <a:rPr lang="en-US" dirty="0"/>
              <a:t>IDENTIFYING THE FIRM'S RESOURCES AND CAPABILITIES</a:t>
            </a:r>
          </a:p>
        </p:txBody>
      </p:sp>
      <p:sp>
        <p:nvSpPr>
          <p:cNvPr id="44035" name="Rectangle 3"/>
          <p:cNvSpPr>
            <a:spLocks noGrp="1" noChangeArrowheads="1"/>
          </p:cNvSpPr>
          <p:nvPr>
            <p:ph idx="1"/>
          </p:nvPr>
        </p:nvSpPr>
        <p:spPr/>
        <p:txBody>
          <a:bodyPr/>
          <a:lstStyle/>
          <a:p>
            <a:r>
              <a:rPr lang="en-US" dirty="0"/>
              <a:t>A resource:</a:t>
            </a:r>
          </a:p>
          <a:p>
            <a:pPr lvl="1"/>
            <a:r>
              <a:rPr lang="en-US" dirty="0"/>
              <a:t>A productive input or competitive asset that is owned or controlled by a firm (e.g., a fleet of oil tankers)</a:t>
            </a:r>
          </a:p>
          <a:p>
            <a:r>
              <a:rPr lang="en-US" dirty="0"/>
              <a:t>A capability:</a:t>
            </a:r>
          </a:p>
          <a:p>
            <a:pPr lvl="1"/>
            <a:r>
              <a:rPr lang="en-US" dirty="0"/>
              <a:t>The capacity of a firm to perform some activity proficiently (e.g., superior skills in marketing)</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817892"/>
          </a:xfrm>
        </p:spPr>
        <p:txBody>
          <a:bodyPr/>
          <a:lstStyle/>
          <a:p>
            <a:r>
              <a:rPr lang="en-US" sz="3200" dirty="0"/>
              <a:t>STRATEGIC MANAGEMENT PRINCIPLE </a:t>
            </a:r>
            <a:r>
              <a:rPr lang="en-US" sz="2000" dirty="0"/>
              <a:t>(2 of 14)</a:t>
            </a:r>
          </a:p>
        </p:txBody>
      </p:sp>
      <p:sp>
        <p:nvSpPr>
          <p:cNvPr id="6" name="Content Placeholder 5"/>
          <p:cNvSpPr>
            <a:spLocks noGrp="1"/>
          </p:cNvSpPr>
          <p:nvPr>
            <p:ph idx="1"/>
          </p:nvPr>
        </p:nvSpPr>
        <p:spPr/>
        <p:txBody>
          <a:bodyPr/>
          <a:lstStyle/>
          <a:p>
            <a:pPr marL="0" indent="0">
              <a:buNone/>
            </a:pPr>
            <a:r>
              <a:rPr lang="en-US" dirty="0"/>
              <a:t>Resource and capability analysis is a powerful tool for sizing up a firm’s competitive assets and determining if they can support a sustainable competitive advantage over market rivals.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9000"/>
            <a:ext cx="9144000" cy="847200"/>
          </a:xfrm>
        </p:spPr>
        <p:txBody>
          <a:bodyPr>
            <a:normAutofit/>
          </a:bodyPr>
          <a:lstStyle/>
          <a:p>
            <a:r>
              <a:rPr lang="en-US" dirty="0"/>
              <a:t>LEARNING OBJECTIVES</a:t>
            </a:r>
          </a:p>
        </p:txBody>
      </p:sp>
      <p:sp>
        <p:nvSpPr>
          <p:cNvPr id="8" name="Content Placeholder 7"/>
          <p:cNvSpPr>
            <a:spLocks noGrp="1"/>
          </p:cNvSpPr>
          <p:nvPr>
            <p:ph idx="1"/>
          </p:nvPr>
        </p:nvSpPr>
        <p:spPr/>
        <p:txBody>
          <a:bodyPr/>
          <a:lstStyle/>
          <a:p>
            <a:pPr marL="0" indent="0">
              <a:spcBef>
                <a:spcPct val="50000"/>
              </a:spcBef>
              <a:buClr>
                <a:srgbClr val="663300"/>
              </a:buClr>
              <a:buNone/>
            </a:pPr>
            <a:r>
              <a:rPr lang="en-US" sz="2000" b="1" dirty="0">
                <a:solidFill>
                  <a:srgbClr val="548280"/>
                </a:solidFill>
              </a:rPr>
              <a:t>THIS CHAPTER WILL HELP YOU UNDERSTAND:</a:t>
            </a:r>
          </a:p>
          <a:p>
            <a:pPr marL="341313" indent="-341313">
              <a:spcBef>
                <a:spcPct val="50000"/>
              </a:spcBef>
              <a:buClr>
                <a:srgbClr val="663300"/>
              </a:buClr>
              <a:buFont typeface="+mj-lt"/>
              <a:buAutoNum type="arabicPeriod"/>
            </a:pPr>
            <a:r>
              <a:rPr lang="en-US" sz="2000" dirty="0"/>
              <a:t>How to take stock of how well a company’s strategy is working</a:t>
            </a:r>
          </a:p>
          <a:p>
            <a:pPr marL="341313" indent="-341313">
              <a:spcBef>
                <a:spcPct val="50000"/>
              </a:spcBef>
              <a:buClr>
                <a:srgbClr val="663300"/>
              </a:buClr>
              <a:buFont typeface="+mj-lt"/>
              <a:buAutoNum type="arabicPeriod"/>
            </a:pPr>
            <a:r>
              <a:rPr lang="en-US" sz="2000" dirty="0"/>
              <a:t>Why a company’s resources and capabilities are centrally important in giving the company a competitive edge over rivals</a:t>
            </a:r>
          </a:p>
          <a:p>
            <a:pPr marL="341313" indent="-341313">
              <a:spcBef>
                <a:spcPct val="50000"/>
              </a:spcBef>
              <a:buClr>
                <a:srgbClr val="663300"/>
              </a:buClr>
              <a:buFont typeface="+mj-lt"/>
              <a:buAutoNum type="arabicPeriod"/>
            </a:pPr>
            <a:r>
              <a:rPr lang="en-US" sz="2000" dirty="0"/>
              <a:t>How to assess the company’s strengths and weaknesses in light of market opportunities and external threats</a:t>
            </a:r>
          </a:p>
          <a:p>
            <a:pPr marL="341313" indent="-341313">
              <a:spcBef>
                <a:spcPct val="50000"/>
              </a:spcBef>
              <a:buClr>
                <a:srgbClr val="663300"/>
              </a:buClr>
              <a:buFont typeface="+mj-lt"/>
              <a:buAutoNum type="arabicPeriod"/>
            </a:pPr>
            <a:r>
              <a:rPr lang="en-US" sz="2000" dirty="0"/>
              <a:t>How a company’s value chain activities can affect the company’s cost structure and customer value proposition</a:t>
            </a:r>
          </a:p>
          <a:p>
            <a:pPr marL="341313" indent="-341313">
              <a:spcBef>
                <a:spcPct val="50000"/>
              </a:spcBef>
              <a:buClr>
                <a:srgbClr val="663300"/>
              </a:buClr>
              <a:buFont typeface="+mj-lt"/>
              <a:buAutoNum type="arabicPeriod"/>
            </a:pPr>
            <a:r>
              <a:rPr lang="en-US" sz="2000" dirty="0"/>
              <a:t>How a comprehensive evaluation of a company’s competitive situation can assist managers in making critical decisions about their next strategic moves</a:t>
            </a:r>
          </a:p>
        </p:txBody>
      </p:sp>
    </p:spTree>
    <p:extLst>
      <p:ext uri="{BB962C8B-B14F-4D97-AF65-F5344CB8AC3E}">
        <p14:creationId xmlns:p14="http://schemas.microsoft.com/office/powerpoint/2010/main" val="339990414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TABLE 4.2 Types of Company Resources </a:t>
            </a:r>
            <a:r>
              <a:rPr lang="en-US" sz="2000" dirty="0"/>
              <a:t>(1 of 2)</a:t>
            </a:r>
          </a:p>
        </p:txBody>
      </p:sp>
      <p:graphicFrame>
        <p:nvGraphicFramePr>
          <p:cNvPr id="3" name="Content Placeholder 2"/>
          <p:cNvGraphicFramePr>
            <a:graphicFrameLocks noGrp="1"/>
          </p:cNvGraphicFramePr>
          <p:nvPr>
            <p:ph idx="4294967295"/>
            <p:extLst>
              <p:ext uri="{D42A27DB-BD31-4B8C-83A1-F6EECF244321}">
                <p14:modId xmlns:p14="http://schemas.microsoft.com/office/powerpoint/2010/main" val="2600181911"/>
              </p:ext>
            </p:extLst>
          </p:nvPr>
        </p:nvGraphicFramePr>
        <p:xfrm>
          <a:off x="188686" y="1544149"/>
          <a:ext cx="8766628" cy="4467384"/>
        </p:xfrm>
        <a:graphic>
          <a:graphicData uri="http://schemas.openxmlformats.org/drawingml/2006/table">
            <a:tbl>
              <a:tblPr firstRow="1" bandRow="1">
                <a:tableStyleId>{5C22544A-7EE6-4342-B048-85BDC9FD1C3A}</a:tableStyleId>
              </a:tblPr>
              <a:tblGrid>
                <a:gridCol w="8766628">
                  <a:extLst>
                    <a:ext uri="{9D8B030D-6E8A-4147-A177-3AD203B41FA5}">
                      <a16:colId xmlns:a16="http://schemas.microsoft.com/office/drawing/2014/main" val="949497602"/>
                    </a:ext>
                  </a:extLst>
                </a:gridCol>
              </a:tblGrid>
              <a:tr h="544508">
                <a:tc>
                  <a:txBody>
                    <a:bodyPr/>
                    <a:lstStyle/>
                    <a:p>
                      <a:pPr>
                        <a:spcBef>
                          <a:spcPts val="600"/>
                        </a:spcBef>
                      </a:pPr>
                      <a:r>
                        <a:rPr lang="en-US" sz="2000" dirty="0">
                          <a:solidFill>
                            <a:schemeClr val="tx1"/>
                          </a:solidFill>
                        </a:rPr>
                        <a:t>Tangible resources</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3550786420"/>
                  </a:ext>
                </a:extLst>
              </a:tr>
              <a:tr h="1340249">
                <a:tc>
                  <a:txBody>
                    <a:bodyPr/>
                    <a:lstStyle/>
                    <a:p>
                      <a:pPr marL="285750" indent="-285750" algn="l" fontAlgn="base">
                        <a:buFont typeface="Arial" panose="020B0604020202020204" pitchFamily="34" charset="0"/>
                        <a:buChar char="•"/>
                      </a:pPr>
                      <a:r>
                        <a:rPr lang="en-US" b="1" i="0" dirty="0">
                          <a:effectLst/>
                          <a:latin typeface="Arial" panose="020B0604020202020204" pitchFamily="34" charset="0"/>
                          <a:cs typeface="Arial" panose="020B0604020202020204" pitchFamily="34" charset="0"/>
                        </a:rPr>
                        <a:t>Physical resources:</a:t>
                      </a:r>
                      <a:r>
                        <a:rPr lang="en-US" i="0" dirty="0">
                          <a:effectLst/>
                          <a:latin typeface="Arial" panose="020B0604020202020204" pitchFamily="34" charset="0"/>
                          <a:cs typeface="Arial" panose="020B0604020202020204" pitchFamily="34" charset="0"/>
                        </a:rPr>
                        <a:t> land and real estate; manufacturing plants, equipment, or distribution facilities; the locations of stores, plants, or distribution centers, including the overall pattern of their physical locations; ownership of or access rights to natural resources (such as mineral deposits)</a:t>
                      </a:r>
                    </a:p>
                  </a:txBody>
                  <a:tcPr marL="90488" marR="90488" marT="90488" marB="9048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9DF"/>
                    </a:solidFill>
                  </a:tcPr>
                </a:tc>
                <a:extLst>
                  <a:ext uri="{0D108BD9-81ED-4DB2-BD59-A6C34878D82A}">
                    <a16:rowId xmlns:a16="http://schemas.microsoft.com/office/drawing/2014/main" val="4212619399"/>
                  </a:ext>
                </a:extLst>
              </a:tr>
              <a:tr h="765001">
                <a:tc>
                  <a:txBody>
                    <a:bodyPr/>
                    <a:lstStyle/>
                    <a:p>
                      <a:pPr marL="285750" indent="-285750" algn="l" fontAlgn="base">
                        <a:buFont typeface="Arial" panose="020B0604020202020204" pitchFamily="34" charset="0"/>
                        <a:buChar char="•"/>
                      </a:pPr>
                      <a:r>
                        <a:rPr lang="en-US" b="1" i="0" dirty="0">
                          <a:effectLst/>
                          <a:latin typeface="Arial" panose="020B0604020202020204" pitchFamily="34" charset="0"/>
                          <a:cs typeface="Arial" panose="020B0604020202020204" pitchFamily="34" charset="0"/>
                        </a:rPr>
                        <a:t>Financial resources:</a:t>
                      </a:r>
                      <a:r>
                        <a:rPr lang="en-US" i="0" dirty="0">
                          <a:effectLst/>
                          <a:latin typeface="Arial" panose="020B0604020202020204" pitchFamily="34" charset="0"/>
                          <a:cs typeface="Arial" panose="020B0604020202020204" pitchFamily="34" charset="0"/>
                        </a:rPr>
                        <a:t> cash and cash equivalents; marketable securities; other financial assets such as a company’s credit rating and borrowing capacity</a:t>
                      </a:r>
                    </a:p>
                  </a:txBody>
                  <a:tcPr marL="90488" marR="90488" marT="90488" marB="9048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9DF"/>
                    </a:solidFill>
                  </a:tcPr>
                </a:tc>
                <a:extLst>
                  <a:ext uri="{0D108BD9-81ED-4DB2-BD59-A6C34878D82A}">
                    <a16:rowId xmlns:a16="http://schemas.microsoft.com/office/drawing/2014/main" val="113643633"/>
                  </a:ext>
                </a:extLst>
              </a:tr>
              <a:tr h="765001">
                <a:tc>
                  <a:txBody>
                    <a:bodyPr/>
                    <a:lstStyle/>
                    <a:p>
                      <a:pPr marL="285750" indent="-285750" algn="l" fontAlgn="base">
                        <a:buFont typeface="Arial" panose="020B0604020202020204" pitchFamily="34" charset="0"/>
                        <a:buChar char="•"/>
                      </a:pPr>
                      <a:r>
                        <a:rPr lang="en-US" b="1" i="0" dirty="0">
                          <a:effectLst/>
                          <a:latin typeface="Arial" panose="020B0604020202020204" pitchFamily="34" charset="0"/>
                          <a:cs typeface="Arial" panose="020B0604020202020204" pitchFamily="34" charset="0"/>
                        </a:rPr>
                        <a:t>Technological assets:</a:t>
                      </a:r>
                      <a:r>
                        <a:rPr lang="en-US" i="0" dirty="0">
                          <a:effectLst/>
                          <a:latin typeface="Arial" panose="020B0604020202020204" pitchFamily="34" charset="0"/>
                          <a:cs typeface="Arial" panose="020B0604020202020204" pitchFamily="34" charset="0"/>
                        </a:rPr>
                        <a:t> patents, copyrights, production technology, innovation technologies, technological processes</a:t>
                      </a:r>
                    </a:p>
                  </a:txBody>
                  <a:tcPr marL="90488" marR="90488" marT="90488" marB="9048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9DF"/>
                    </a:solidFill>
                  </a:tcPr>
                </a:tc>
                <a:extLst>
                  <a:ext uri="{0D108BD9-81ED-4DB2-BD59-A6C34878D82A}">
                    <a16:rowId xmlns:a16="http://schemas.microsoft.com/office/drawing/2014/main" val="2277184108"/>
                  </a:ext>
                </a:extLst>
              </a:tr>
              <a:tr h="1052625">
                <a:tc>
                  <a:txBody>
                    <a:bodyPr/>
                    <a:lstStyle/>
                    <a:p>
                      <a:pPr marL="285750" indent="-285750" algn="l" fontAlgn="base">
                        <a:buFont typeface="Arial" panose="020B0604020202020204" pitchFamily="34" charset="0"/>
                        <a:buChar char="•"/>
                      </a:pPr>
                      <a:r>
                        <a:rPr lang="en-US" b="1" i="0" dirty="0">
                          <a:effectLst/>
                          <a:latin typeface="Arial" panose="020B0604020202020204" pitchFamily="34" charset="0"/>
                          <a:cs typeface="Arial" panose="020B0604020202020204" pitchFamily="34" charset="0"/>
                        </a:rPr>
                        <a:t>Organizational resources: </a:t>
                      </a:r>
                      <a:r>
                        <a:rPr lang="en-US" i="0" dirty="0">
                          <a:effectLst/>
                          <a:latin typeface="Arial" panose="020B0604020202020204" pitchFamily="34" charset="0"/>
                          <a:cs typeface="Arial" panose="020B0604020202020204" pitchFamily="34" charset="0"/>
                        </a:rPr>
                        <a:t>IT and communication systems (satellites, servers, workstations, etc.); other planning, coordination, and control systems; the company’s organizational design and reporting structure</a:t>
                      </a:r>
                    </a:p>
                  </a:txBody>
                  <a:tcPr marL="90488" marR="90488" marT="90488" marB="90488" anchor="ctr">
                    <a:lnT w="12700" cap="flat" cmpd="sng" algn="ctr">
                      <a:solidFill>
                        <a:schemeClr val="tx1"/>
                      </a:solidFill>
                      <a:prstDash val="solid"/>
                      <a:round/>
                      <a:headEnd type="none" w="med" len="med"/>
                      <a:tailEnd type="none" w="med" len="med"/>
                    </a:lnT>
                    <a:solidFill>
                      <a:srgbClr val="EAE9DF"/>
                    </a:solidFill>
                  </a:tcPr>
                </a:tc>
                <a:extLst>
                  <a:ext uri="{0D108BD9-81ED-4DB2-BD59-A6C34878D82A}">
                    <a16:rowId xmlns:a16="http://schemas.microsoft.com/office/drawing/2014/main" val="3487904125"/>
                  </a:ext>
                </a:extLst>
              </a:tr>
            </a:tbl>
          </a:graphicData>
        </a:graphic>
      </p:graphicFrame>
      <p:sp>
        <p:nvSpPr>
          <p:cNvPr id="7" name="Text Placeholder 6"/>
          <p:cNvSpPr>
            <a:spLocks noGrp="1"/>
          </p:cNvSpPr>
          <p:nvPr>
            <p:ph type="body" sz="quarter" idx="4294967295"/>
          </p:nvPr>
        </p:nvSpPr>
        <p:spPr>
          <a:xfrm>
            <a:off x="1" y="6583363"/>
            <a:ext cx="9144000" cy="223837"/>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3" action="ppaction://hlinksldjump"/>
              </a:rPr>
              <a:t>Jump to Appendix 6 long image description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TABLE 4.2 Types of Resources </a:t>
            </a:r>
            <a:r>
              <a:rPr lang="en-US" sz="2000" dirty="0"/>
              <a:t>(2 of 2)</a:t>
            </a:r>
          </a:p>
        </p:txBody>
      </p:sp>
      <p:graphicFrame>
        <p:nvGraphicFramePr>
          <p:cNvPr id="3" name="Content Placeholder 2"/>
          <p:cNvGraphicFramePr>
            <a:graphicFrameLocks noGrp="1"/>
          </p:cNvGraphicFramePr>
          <p:nvPr>
            <p:ph idx="4294967295"/>
            <p:extLst>
              <p:ext uri="{D42A27DB-BD31-4B8C-83A1-F6EECF244321}">
                <p14:modId xmlns:p14="http://schemas.microsoft.com/office/powerpoint/2010/main" val="160152259"/>
              </p:ext>
            </p:extLst>
          </p:nvPr>
        </p:nvGraphicFramePr>
        <p:xfrm>
          <a:off x="185980" y="1354676"/>
          <a:ext cx="8772040" cy="4873785"/>
        </p:xfrm>
        <a:graphic>
          <a:graphicData uri="http://schemas.openxmlformats.org/drawingml/2006/table">
            <a:tbl>
              <a:tblPr firstRow="1" bandRow="1">
                <a:tableStyleId>{5C22544A-7EE6-4342-B048-85BDC9FD1C3A}</a:tableStyleId>
              </a:tblPr>
              <a:tblGrid>
                <a:gridCol w="8772040">
                  <a:extLst>
                    <a:ext uri="{9D8B030D-6E8A-4147-A177-3AD203B41FA5}">
                      <a16:colId xmlns:a16="http://schemas.microsoft.com/office/drawing/2014/main" val="949497602"/>
                    </a:ext>
                  </a:extLst>
                </a:gridCol>
              </a:tblGrid>
              <a:tr h="543498">
                <a:tc>
                  <a:txBody>
                    <a:bodyPr/>
                    <a:lstStyle/>
                    <a:p>
                      <a:pPr>
                        <a:spcBef>
                          <a:spcPts val="600"/>
                        </a:spcBef>
                      </a:pPr>
                      <a:r>
                        <a:rPr lang="en-US" sz="2000" dirty="0">
                          <a:solidFill>
                            <a:schemeClr val="tx1"/>
                          </a:solidFill>
                        </a:rPr>
                        <a:t>Intangible resources</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3550786420"/>
                  </a:ext>
                </a:extLst>
              </a:tr>
              <a:tr h="1465359">
                <a:tc>
                  <a:txBody>
                    <a:bodyPr/>
                    <a:lstStyle/>
                    <a:p>
                      <a:pPr marL="285750" indent="-285750" algn="l" fontAlgn="base">
                        <a:buFont typeface="Arial" panose="020B0604020202020204" pitchFamily="34" charset="0"/>
                        <a:buChar char="•"/>
                      </a:pPr>
                      <a:r>
                        <a:rPr lang="en-US" sz="1600" b="1" i="0" dirty="0">
                          <a:effectLst/>
                          <a:latin typeface="Arial" panose="020B0604020202020204" pitchFamily="34" charset="0"/>
                          <a:cs typeface="Arial" panose="020B0604020202020204" pitchFamily="34" charset="0"/>
                        </a:rPr>
                        <a:t>Human assets and intellectual capital: </a:t>
                      </a:r>
                      <a:r>
                        <a:rPr lang="en-US" sz="1600" i="0" dirty="0">
                          <a:effectLst/>
                          <a:latin typeface="Arial" panose="020B0604020202020204" pitchFamily="34" charset="0"/>
                          <a:cs typeface="Arial" panose="020B0604020202020204" pitchFamily="34" charset="0"/>
                        </a:rPr>
                        <a:t>the education, experience, knowledge, and talent of the workforce, cumulative learning, and tacit knowledge of employees; collective learning embedded in the organization, the intellectual capital and know-how of specialized teams and work groups; the knowledge of key personnel concerning important business functions; managerial talent and leadership skill; the creativity and innovativeness of certain personnel</a:t>
                      </a:r>
                    </a:p>
                  </a:txBody>
                  <a:tcPr marL="90488" marR="90488" marT="90488" marB="9048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9DF"/>
                    </a:solidFill>
                  </a:tcPr>
                </a:tc>
                <a:extLst>
                  <a:ext uri="{0D108BD9-81ED-4DB2-BD59-A6C34878D82A}">
                    <a16:rowId xmlns:a16="http://schemas.microsoft.com/office/drawing/2014/main" val="4212619399"/>
                  </a:ext>
                </a:extLst>
              </a:tr>
              <a:tr h="954976">
                <a:tc>
                  <a:txBody>
                    <a:bodyPr/>
                    <a:lstStyle/>
                    <a:p>
                      <a:pPr marL="285750" indent="-285750" algn="l" fontAlgn="base">
                        <a:buFont typeface="Arial" panose="020B0604020202020204" pitchFamily="34" charset="0"/>
                        <a:buChar char="•"/>
                      </a:pPr>
                      <a:r>
                        <a:rPr lang="en-US" sz="1600" b="1" i="0" dirty="0">
                          <a:effectLst/>
                          <a:latin typeface="Arial" panose="020B0604020202020204" pitchFamily="34" charset="0"/>
                          <a:cs typeface="Arial" panose="020B0604020202020204" pitchFamily="34" charset="0"/>
                        </a:rPr>
                        <a:t>Brands, company image, and reputational assets:</a:t>
                      </a:r>
                      <a:r>
                        <a:rPr lang="en-US" sz="1600" i="0" dirty="0">
                          <a:effectLst/>
                          <a:latin typeface="Arial" panose="020B0604020202020204" pitchFamily="34" charset="0"/>
                          <a:cs typeface="Arial" panose="020B0604020202020204" pitchFamily="34" charset="0"/>
                        </a:rPr>
                        <a:t> brand names, trademarks, product or company image, buyer loyalty and goodwill; company reputation for quality, service, and reliability; reputation with suppliers and partners for fair dealing</a:t>
                      </a:r>
                    </a:p>
                  </a:txBody>
                  <a:tcPr marL="90488" marR="90488" marT="90488" marB="9048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9DF"/>
                    </a:solidFill>
                  </a:tcPr>
                </a:tc>
                <a:extLst>
                  <a:ext uri="{0D108BD9-81ED-4DB2-BD59-A6C34878D82A}">
                    <a16:rowId xmlns:a16="http://schemas.microsoft.com/office/drawing/2014/main" val="3268944320"/>
                  </a:ext>
                </a:extLst>
              </a:tr>
              <a:tr h="954976">
                <a:tc>
                  <a:txBody>
                    <a:bodyPr/>
                    <a:lstStyle/>
                    <a:p>
                      <a:pPr marL="285750" indent="-285750" algn="l" fontAlgn="base">
                        <a:buFont typeface="Arial" panose="020B0604020202020204" pitchFamily="34" charset="0"/>
                        <a:buChar char="•"/>
                      </a:pPr>
                      <a:r>
                        <a:rPr lang="en-US" sz="1600" b="1" i="0" dirty="0">
                          <a:effectLst/>
                          <a:latin typeface="Arial" panose="020B0604020202020204" pitchFamily="34" charset="0"/>
                          <a:cs typeface="Arial" panose="020B0604020202020204" pitchFamily="34" charset="0"/>
                        </a:rPr>
                        <a:t>Relationships: </a:t>
                      </a:r>
                      <a:r>
                        <a:rPr lang="en-US" sz="1600" i="0" dirty="0">
                          <a:effectLst/>
                          <a:latin typeface="Arial" panose="020B0604020202020204" pitchFamily="34" charset="0"/>
                          <a:cs typeface="Arial" panose="020B0604020202020204" pitchFamily="34" charset="0"/>
                        </a:rPr>
                        <a:t>alliances, joint ventures, or partnerships that provide access to technologies, specialized know-how, or geographic markets; networks of dealers or distributors; the trust established with various partners</a:t>
                      </a:r>
                    </a:p>
                  </a:txBody>
                  <a:tcPr marL="90488" marR="90488" marT="90488" marB="9048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9DF"/>
                    </a:solidFill>
                  </a:tcPr>
                </a:tc>
                <a:extLst>
                  <a:ext uri="{0D108BD9-81ED-4DB2-BD59-A6C34878D82A}">
                    <a16:rowId xmlns:a16="http://schemas.microsoft.com/office/drawing/2014/main" val="1903685792"/>
                  </a:ext>
                </a:extLst>
              </a:tr>
              <a:tr h="954976">
                <a:tc>
                  <a:txBody>
                    <a:bodyPr/>
                    <a:lstStyle/>
                    <a:p>
                      <a:pPr marL="285750" indent="-285750" algn="l" fontAlgn="base">
                        <a:buFont typeface="Arial" panose="020B0604020202020204" pitchFamily="34" charset="0"/>
                        <a:buChar char="•"/>
                      </a:pPr>
                      <a:r>
                        <a:rPr lang="en-US" sz="1600" b="1" i="0" dirty="0">
                          <a:effectLst/>
                          <a:latin typeface="Arial" panose="020B0604020202020204" pitchFamily="34" charset="0"/>
                          <a:cs typeface="Arial" panose="020B0604020202020204" pitchFamily="34" charset="0"/>
                        </a:rPr>
                        <a:t>Company culture and incentive system:</a:t>
                      </a:r>
                      <a:r>
                        <a:rPr lang="en-US" sz="1600" i="0" dirty="0">
                          <a:effectLst/>
                          <a:latin typeface="Arial" panose="020B0604020202020204" pitchFamily="34" charset="0"/>
                          <a:cs typeface="Arial" panose="020B0604020202020204" pitchFamily="34" charset="0"/>
                        </a:rPr>
                        <a:t> the norms of behavior, business principles, and ingrained beliefs within the company; the attachment of personnel to the company’s ideals; the compensation system and the motivation level of company personnel</a:t>
                      </a:r>
                    </a:p>
                  </a:txBody>
                  <a:tcPr marL="90488" marR="90488" marT="90488" marB="90488" anchor="ctr">
                    <a:lnT w="12700" cap="flat" cmpd="sng" algn="ctr">
                      <a:solidFill>
                        <a:schemeClr val="tx1"/>
                      </a:solidFill>
                      <a:prstDash val="solid"/>
                      <a:round/>
                      <a:headEnd type="none" w="med" len="med"/>
                      <a:tailEnd type="none" w="med" len="med"/>
                    </a:lnT>
                    <a:solidFill>
                      <a:srgbClr val="EAE9DF"/>
                    </a:solidFill>
                  </a:tcPr>
                </a:tc>
                <a:extLst>
                  <a:ext uri="{0D108BD9-81ED-4DB2-BD59-A6C34878D82A}">
                    <a16:rowId xmlns:a16="http://schemas.microsoft.com/office/drawing/2014/main" val="1111433576"/>
                  </a:ext>
                </a:extLst>
              </a:tr>
            </a:tbl>
          </a:graphicData>
        </a:graphic>
      </p:graphicFrame>
      <p:sp>
        <p:nvSpPr>
          <p:cNvPr id="7" name="Text Placeholder 6"/>
          <p:cNvSpPr>
            <a:spLocks noGrp="1"/>
          </p:cNvSpPr>
          <p:nvPr>
            <p:ph type="body" sz="quarter" idx="4294967295"/>
          </p:nvPr>
        </p:nvSpPr>
        <p:spPr>
          <a:xfrm>
            <a:off x="0" y="6510338"/>
            <a:ext cx="9144000" cy="265112"/>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3" action="ppaction://hlinksldjump"/>
              </a:rPr>
              <a:t>Jump to Appendix 6 long image description</a:t>
            </a:r>
          </a:p>
        </p:txBody>
      </p:sp>
    </p:spTree>
    <p:extLst>
      <p:ext uri="{BB962C8B-B14F-4D97-AF65-F5344CB8AC3E}">
        <p14:creationId xmlns:p14="http://schemas.microsoft.com/office/powerpoint/2010/main" val="309006556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IDENTIFYING CAPABILITIES</a:t>
            </a:r>
          </a:p>
        </p:txBody>
      </p:sp>
      <p:sp>
        <p:nvSpPr>
          <p:cNvPr id="50179" name="Rectangle 3"/>
          <p:cNvSpPr>
            <a:spLocks noGrp="1" noChangeArrowheads="1"/>
          </p:cNvSpPr>
          <p:nvPr>
            <p:ph idx="1"/>
          </p:nvPr>
        </p:nvSpPr>
        <p:spPr/>
        <p:txBody>
          <a:bodyPr/>
          <a:lstStyle/>
          <a:p>
            <a:pPr>
              <a:spcAft>
                <a:spcPts val="0"/>
              </a:spcAft>
            </a:pPr>
            <a:r>
              <a:rPr lang="en-US" dirty="0"/>
              <a:t>An organizational capability</a:t>
            </a:r>
          </a:p>
          <a:p>
            <a:pPr lvl="1">
              <a:spcAft>
                <a:spcPts val="0"/>
              </a:spcAft>
            </a:pPr>
            <a:r>
              <a:rPr lang="en-US" dirty="0"/>
              <a:t>Is the intangible but observable capacity of a firm to perform a critical activity proficiently using a related combination (cross-functional bundle) of its resources</a:t>
            </a:r>
          </a:p>
          <a:p>
            <a:pPr lvl="1">
              <a:spcAft>
                <a:spcPts val="0"/>
              </a:spcAft>
            </a:pPr>
            <a:r>
              <a:rPr lang="en-US" dirty="0"/>
              <a:t>Is knowledge-based, residing in people and in a firm’s intellectual capital or in its organizational processes and systems, </a:t>
            </a:r>
            <a:r>
              <a:rPr lang="en-US" dirty="0" err="1"/>
              <a:t>emboding</a:t>
            </a:r>
            <a:r>
              <a:rPr lang="en-US" dirty="0"/>
              <a:t> tacit knowledge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CONCEPTS </a:t>
            </a:r>
            <a:r>
              <a:rPr lang="en-US" sz="2000" dirty="0"/>
              <a:t>(2 of 9)</a:t>
            </a:r>
          </a:p>
        </p:txBody>
      </p:sp>
      <p:sp>
        <p:nvSpPr>
          <p:cNvPr id="6" name="Content Placeholder 5"/>
          <p:cNvSpPr>
            <a:spLocks noGrp="1"/>
          </p:cNvSpPr>
          <p:nvPr>
            <p:ph idx="1"/>
          </p:nvPr>
        </p:nvSpPr>
        <p:spPr/>
        <p:txBody>
          <a:bodyPr/>
          <a:lstStyle/>
          <a:p>
            <a:pPr>
              <a:defRPr/>
            </a:pPr>
            <a:r>
              <a:rPr lang="en-US" dirty="0"/>
              <a:t>A </a:t>
            </a:r>
            <a:r>
              <a:rPr lang="en-US" b="1" dirty="0"/>
              <a:t>resource bundle </a:t>
            </a:r>
            <a:r>
              <a:rPr lang="en-US" dirty="0"/>
              <a:t>is a linked and closely integrated set of competitive assets centered around one or more cross-functional capabilities.</a:t>
            </a:r>
          </a:p>
          <a:p>
            <a:pPr>
              <a:defRPr/>
            </a:pPr>
            <a:r>
              <a:rPr lang="en-US" dirty="0"/>
              <a:t>The </a:t>
            </a:r>
            <a:r>
              <a:rPr lang="en-US" b="1" dirty="0"/>
              <a:t>VRIN Test </a:t>
            </a:r>
            <a:r>
              <a:rPr lang="en-US" dirty="0"/>
              <a:t>for sustainable competitive advantage</a:t>
            </a:r>
            <a:r>
              <a:rPr lang="en-US" b="1" dirty="0"/>
              <a:t> </a:t>
            </a:r>
            <a:r>
              <a:rPr lang="en-US" dirty="0"/>
              <a:t>asks if a resource is </a:t>
            </a:r>
            <a:r>
              <a:rPr lang="en-US" b="1" dirty="0"/>
              <a:t>V</a:t>
            </a:r>
            <a:r>
              <a:rPr lang="en-US" dirty="0"/>
              <a:t>aluable, </a:t>
            </a:r>
            <a:r>
              <a:rPr lang="en-US" b="1" dirty="0"/>
              <a:t>R</a:t>
            </a:r>
            <a:r>
              <a:rPr lang="en-US" dirty="0"/>
              <a:t>are, </a:t>
            </a:r>
            <a:r>
              <a:rPr lang="en-US" b="1" dirty="0"/>
              <a:t>I</a:t>
            </a:r>
            <a:r>
              <a:rPr lang="en-US" dirty="0"/>
              <a:t>nimitable, and </a:t>
            </a:r>
            <a:r>
              <a:rPr lang="en-US" b="1" dirty="0"/>
              <a:t>N</a:t>
            </a:r>
            <a:r>
              <a:rPr lang="en-US" dirty="0"/>
              <a:t>on-substitutable.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Autofit/>
          </a:bodyPr>
          <a:lstStyle/>
          <a:p>
            <a:r>
              <a:rPr lang="en-US" sz="3600" dirty="0"/>
              <a:t>VRIN TESTING: RESOURCES AND CAPABILITIES</a:t>
            </a:r>
          </a:p>
        </p:txBody>
      </p:sp>
      <p:sp>
        <p:nvSpPr>
          <p:cNvPr id="52227" name="Rectangle 3"/>
          <p:cNvSpPr>
            <a:spLocks noGrp="1" noChangeArrowheads="1"/>
          </p:cNvSpPr>
          <p:nvPr>
            <p:ph idx="1"/>
          </p:nvPr>
        </p:nvSpPr>
        <p:spPr/>
        <p:txBody>
          <a:bodyPr/>
          <a:lstStyle/>
          <a:p>
            <a:r>
              <a:rPr lang="en-US" dirty="0"/>
              <a:t>Identifying the firm’s resources and capabilities by testing the competitive power of its resources and capabilities:</a:t>
            </a:r>
          </a:p>
          <a:p>
            <a:pPr lvl="1"/>
            <a:r>
              <a:rPr lang="en-US" dirty="0"/>
              <a:t>Is the resource (or capability) competitively valuable?</a:t>
            </a:r>
          </a:p>
          <a:p>
            <a:pPr lvl="1"/>
            <a:r>
              <a:rPr lang="en-US" dirty="0"/>
              <a:t>Is the resource rare—is it something rivals lack?</a:t>
            </a:r>
          </a:p>
          <a:p>
            <a:pPr lvl="1"/>
            <a:r>
              <a:rPr lang="en-US" dirty="0"/>
              <a:t>Is the resource hard to copy (inimitable)?</a:t>
            </a:r>
          </a:p>
          <a:p>
            <a:pPr lvl="1"/>
            <a:r>
              <a:rPr lang="en-US" dirty="0"/>
              <a:t>Is the resource invulnerable to the threat of substitution of different types of resources and capabilities (non-substitutable)?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VRIN: FOUR TESTS OF A RESOURCE’S COMPETITIVE POWER</a:t>
            </a:r>
          </a:p>
        </p:txBody>
      </p:sp>
      <p:grpSp>
        <p:nvGrpSpPr>
          <p:cNvPr id="33" name="Group 32" descr="A graphic shows what supports a competitive advantage and a sustained competitive advantage for a resource."/>
          <p:cNvGrpSpPr/>
          <p:nvPr/>
        </p:nvGrpSpPr>
        <p:grpSpPr>
          <a:xfrm>
            <a:off x="336883" y="1684421"/>
            <a:ext cx="8582527" cy="3037783"/>
            <a:chOff x="641272" y="2094372"/>
            <a:chExt cx="8034424" cy="2627832"/>
          </a:xfrm>
        </p:grpSpPr>
        <p:sp>
          <p:nvSpPr>
            <p:cNvPr id="34" name="Rounded Rectangle 33"/>
            <p:cNvSpPr/>
            <p:nvPr/>
          </p:nvSpPr>
          <p:spPr bwMode="auto">
            <a:xfrm>
              <a:off x="818147" y="3051338"/>
              <a:ext cx="2434964" cy="585160"/>
            </a:xfrm>
            <a:prstGeom prst="roundRect">
              <a:avLst/>
            </a:prstGeom>
            <a:solidFill>
              <a:srgbClr val="9B6C58"/>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r>
                <a:rPr kumimoji="0" lang="en-US" b="1" i="0" u="none" strike="noStrike" cap="none" normalizeH="0" baseline="0" dirty="0">
                  <a:ln>
                    <a:noFill/>
                  </a:ln>
                  <a:solidFill>
                    <a:schemeClr val="bg1"/>
                  </a:solidFill>
                  <a:effectLst/>
                  <a:latin typeface="Arial" charset="0"/>
                </a:rPr>
                <a:t>Valuable</a:t>
              </a:r>
            </a:p>
          </p:txBody>
        </p:sp>
        <p:sp>
          <p:nvSpPr>
            <p:cNvPr id="35" name="Rounded Rectangle 34"/>
            <p:cNvSpPr/>
            <p:nvPr/>
          </p:nvSpPr>
          <p:spPr bwMode="auto">
            <a:xfrm>
              <a:off x="818147" y="3909117"/>
              <a:ext cx="2434964" cy="585160"/>
            </a:xfrm>
            <a:prstGeom prst="roundRect">
              <a:avLst/>
            </a:prstGeom>
            <a:solidFill>
              <a:srgbClr val="9B6C58"/>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r>
                <a:rPr kumimoji="0" lang="en-US" b="1" i="0" u="none" strike="noStrike" cap="none" normalizeH="0" baseline="0" dirty="0">
                  <a:ln>
                    <a:noFill/>
                  </a:ln>
                  <a:solidFill>
                    <a:schemeClr val="bg1"/>
                  </a:solidFill>
                  <a:effectLst/>
                  <a:latin typeface="Arial" charset="0"/>
                </a:rPr>
                <a:t>Rare</a:t>
              </a:r>
            </a:p>
          </p:txBody>
        </p:sp>
        <p:sp>
          <p:nvSpPr>
            <p:cNvPr id="36" name="Rounded Rectangle 35"/>
            <p:cNvSpPr/>
            <p:nvPr/>
          </p:nvSpPr>
          <p:spPr bwMode="auto">
            <a:xfrm>
              <a:off x="5983704" y="3051338"/>
              <a:ext cx="2434964" cy="585160"/>
            </a:xfrm>
            <a:prstGeom prst="roundRect">
              <a:avLst/>
            </a:prstGeom>
            <a:solidFill>
              <a:srgbClr val="39703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r>
                <a:rPr kumimoji="0" lang="en-US" b="1" i="0" u="none" strike="noStrike" cap="none" normalizeH="0" baseline="0" dirty="0">
                  <a:ln>
                    <a:noFill/>
                  </a:ln>
                  <a:solidFill>
                    <a:schemeClr val="bg1"/>
                  </a:solidFill>
                  <a:effectLst/>
                  <a:latin typeface="Arial" charset="0"/>
                </a:rPr>
                <a:t>Inimitable</a:t>
              </a:r>
            </a:p>
          </p:txBody>
        </p:sp>
        <p:sp>
          <p:nvSpPr>
            <p:cNvPr id="37" name="Rounded Rectangle 36"/>
            <p:cNvSpPr/>
            <p:nvPr/>
          </p:nvSpPr>
          <p:spPr bwMode="auto">
            <a:xfrm>
              <a:off x="5983704" y="3909117"/>
              <a:ext cx="2434964" cy="585160"/>
            </a:xfrm>
            <a:prstGeom prst="roundRect">
              <a:avLst/>
            </a:prstGeom>
            <a:solidFill>
              <a:srgbClr val="39703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r>
                <a:rPr kumimoji="0" lang="en-US" b="1" i="0" u="none" strike="noStrike" cap="none" normalizeH="0" baseline="0" dirty="0">
                  <a:ln>
                    <a:noFill/>
                  </a:ln>
                  <a:solidFill>
                    <a:schemeClr val="bg1"/>
                  </a:solidFill>
                  <a:effectLst/>
                  <a:latin typeface="Arial" charset="0"/>
                </a:rPr>
                <a:t>Nonsubstitutable</a:t>
              </a:r>
            </a:p>
          </p:txBody>
        </p:sp>
        <p:sp>
          <p:nvSpPr>
            <p:cNvPr id="38" name="Rectangle 37"/>
            <p:cNvSpPr/>
            <p:nvPr/>
          </p:nvSpPr>
          <p:spPr>
            <a:xfrm>
              <a:off x="641272" y="2094372"/>
              <a:ext cx="2852063" cy="646331"/>
            </a:xfrm>
            <a:prstGeom prst="rect">
              <a:avLst/>
            </a:prstGeom>
          </p:spPr>
          <p:txBody>
            <a:bodyPr wrap="none">
              <a:spAutoFit/>
            </a:bodyPr>
            <a:lstStyle/>
            <a:p>
              <a:pPr algn="ctr"/>
              <a:r>
                <a:rPr lang="en-US" sz="1800" b="1" dirty="0"/>
                <a:t>Support for competitive </a:t>
              </a:r>
              <a:br>
                <a:rPr lang="en-US" sz="1800" b="1" dirty="0"/>
              </a:br>
              <a:r>
                <a:rPr lang="en-US" sz="1800" b="1" dirty="0"/>
                <a:t>advantage?</a:t>
              </a:r>
            </a:p>
          </p:txBody>
        </p:sp>
        <p:sp>
          <p:nvSpPr>
            <p:cNvPr id="39" name="Rectangle 38"/>
            <p:cNvSpPr/>
            <p:nvPr/>
          </p:nvSpPr>
          <p:spPr>
            <a:xfrm>
              <a:off x="5678906" y="2101541"/>
              <a:ext cx="2996790" cy="559108"/>
            </a:xfrm>
            <a:prstGeom prst="rect">
              <a:avLst/>
            </a:prstGeom>
          </p:spPr>
          <p:txBody>
            <a:bodyPr wrap="square">
              <a:noAutofit/>
            </a:bodyPr>
            <a:lstStyle/>
            <a:p>
              <a:pPr algn="ctr"/>
              <a:r>
                <a:rPr lang="en-US" sz="1800" b="1" dirty="0"/>
                <a:t>Support for sustained competitive advantage?</a:t>
              </a:r>
            </a:p>
          </p:txBody>
        </p:sp>
        <p:cxnSp>
          <p:nvCxnSpPr>
            <p:cNvPr id="40" name="Straight Connector 39"/>
            <p:cNvCxnSpPr>
              <a:stCxn id="34" idx="3"/>
            </p:cNvCxnSpPr>
            <p:nvPr/>
          </p:nvCxnSpPr>
          <p:spPr bwMode="auto">
            <a:xfrm>
              <a:off x="3253111" y="3343918"/>
              <a:ext cx="2078490" cy="1104912"/>
            </a:xfrm>
            <a:prstGeom prst="line">
              <a:avLst/>
            </a:prstGeom>
            <a:solidFill>
              <a:srgbClr val="E5D5B4"/>
            </a:solidFill>
            <a:ln w="2857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flipV="1">
              <a:off x="3808731" y="3128864"/>
              <a:ext cx="2174974" cy="1103680"/>
            </a:xfrm>
            <a:prstGeom prst="line">
              <a:avLst/>
            </a:prstGeom>
            <a:solidFill>
              <a:srgbClr val="E5D5B4"/>
            </a:solidFill>
            <a:ln w="28575" cap="flat" cmpd="sng" algn="ctr">
              <a:solidFill>
                <a:schemeClr val="tx1"/>
              </a:solidFill>
              <a:prstDash val="solid"/>
              <a:round/>
              <a:headEnd type="none" w="med" len="med"/>
              <a:tailEnd type="none" w="med" len="med"/>
            </a:ln>
            <a:effectLst/>
          </p:spPr>
        </p:cxnSp>
        <p:cxnSp>
          <p:nvCxnSpPr>
            <p:cNvPr id="42" name="Straight Connector 41"/>
            <p:cNvCxnSpPr>
              <a:stCxn id="35" idx="3"/>
            </p:cNvCxnSpPr>
            <p:nvPr/>
          </p:nvCxnSpPr>
          <p:spPr bwMode="auto">
            <a:xfrm flipV="1">
              <a:off x="3253111" y="3128864"/>
              <a:ext cx="2078490" cy="1072833"/>
            </a:xfrm>
            <a:prstGeom prst="line">
              <a:avLst/>
            </a:prstGeom>
            <a:solidFill>
              <a:srgbClr val="E5D5B4"/>
            </a:solidFill>
            <a:ln w="28575" cap="flat" cmpd="sng" algn="ctr">
              <a:solidFill>
                <a:schemeClr val="tx1"/>
              </a:solidFill>
              <a:prstDash val="solid"/>
              <a:round/>
              <a:headEnd type="none" w="med" len="med"/>
              <a:tailEnd type="none" w="med" len="med"/>
            </a:ln>
            <a:effectLst/>
          </p:spPr>
        </p:cxnSp>
        <p:cxnSp>
          <p:nvCxnSpPr>
            <p:cNvPr id="43" name="Straight Connector 42"/>
            <p:cNvCxnSpPr>
              <a:stCxn id="36" idx="1"/>
            </p:cNvCxnSpPr>
            <p:nvPr/>
          </p:nvCxnSpPr>
          <p:spPr bwMode="auto">
            <a:xfrm flipH="1">
              <a:off x="3788229" y="3343918"/>
              <a:ext cx="2195475" cy="1096506"/>
            </a:xfrm>
            <a:prstGeom prst="line">
              <a:avLst/>
            </a:prstGeom>
            <a:solidFill>
              <a:srgbClr val="E5D5B4"/>
            </a:solidFill>
            <a:ln w="28575" cap="flat" cmpd="sng" algn="ctr">
              <a:solidFill>
                <a:schemeClr val="tx1"/>
              </a:solidFill>
              <a:prstDash val="solid"/>
              <a:round/>
              <a:headEnd type="none" w="med" len="med"/>
              <a:tailEnd type="none" w="med" len="med"/>
            </a:ln>
            <a:effectLst/>
          </p:spPr>
        </p:cxnSp>
        <p:sp>
          <p:nvSpPr>
            <p:cNvPr id="44" name="Oval 43"/>
            <p:cNvSpPr/>
            <p:nvPr/>
          </p:nvSpPr>
          <p:spPr bwMode="auto">
            <a:xfrm>
              <a:off x="3493335" y="2855490"/>
              <a:ext cx="2153662" cy="186671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pPr>
              <a:r>
                <a:rPr kumimoji="0" lang="en-US" sz="2400" b="1" i="0" u="none" strike="noStrike" cap="none" normalizeH="0" baseline="0" dirty="0">
                  <a:ln>
                    <a:noFill/>
                  </a:ln>
                  <a:solidFill>
                    <a:schemeClr val="bg1"/>
                  </a:solidFill>
                  <a:effectLst/>
                  <a:latin typeface="Arial" charset="0"/>
                </a:rPr>
                <a:t>Resource</a:t>
              </a:r>
            </a:p>
          </p:txBody>
        </p:sp>
      </p:grpSp>
      <p:sp>
        <p:nvSpPr>
          <p:cNvPr id="16" name="Text Placeholder 15"/>
          <p:cNvSpPr>
            <a:spLocks noGrp="1"/>
          </p:cNvSpPr>
          <p:nvPr>
            <p:ph type="body" sz="quarter" idx="4294967295"/>
          </p:nvPr>
        </p:nvSpPr>
        <p:spPr>
          <a:xfrm>
            <a:off x="2569029" y="6470177"/>
            <a:ext cx="4005942" cy="312057"/>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Jump to Appendix 7 long image description</a:t>
            </a:r>
          </a:p>
        </p:txBody>
      </p:sp>
    </p:spTree>
    <p:extLst>
      <p:ext uri="{BB962C8B-B14F-4D97-AF65-F5344CB8AC3E}">
        <p14:creationId xmlns:p14="http://schemas.microsoft.com/office/powerpoint/2010/main" val="180358658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CONCEPTS </a:t>
            </a:r>
            <a:r>
              <a:rPr lang="en-US" sz="2000" dirty="0"/>
              <a:t>(3 of 9) </a:t>
            </a:r>
          </a:p>
        </p:txBody>
      </p:sp>
      <p:sp>
        <p:nvSpPr>
          <p:cNvPr id="6" name="Content Placeholder 5"/>
          <p:cNvSpPr>
            <a:spLocks noGrp="1"/>
          </p:cNvSpPr>
          <p:nvPr>
            <p:ph idx="1"/>
          </p:nvPr>
        </p:nvSpPr>
        <p:spPr>
          <a:xfrm>
            <a:off x="312234" y="990600"/>
            <a:ext cx="8374566" cy="5562600"/>
          </a:xfrm>
        </p:spPr>
        <p:txBody>
          <a:bodyPr/>
          <a:lstStyle/>
          <a:p>
            <a:r>
              <a:rPr lang="en-US" b="1" dirty="0"/>
              <a:t>Social complexity </a:t>
            </a:r>
            <a:r>
              <a:rPr lang="en-US" dirty="0"/>
              <a:t>(company culture, interpersonal relationships among managers or R&amp;D teams, trust-based relations with customers or suppliers) and causal ambiguity are two factors that inhibit the ability of rivals to imitate a firm’s most valuable resources and capabilities.</a:t>
            </a:r>
          </a:p>
          <a:p>
            <a:r>
              <a:rPr lang="en-US" b="1" dirty="0"/>
              <a:t>Causal ambiguity </a:t>
            </a:r>
            <a:r>
              <a:rPr lang="en-US" dirty="0"/>
              <a:t>makes it very hard to figure out how a complex resource contributes to competitive advantage and therefore exactly what to imitate.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dirty="0"/>
              <a:t>STRATEGIC MANAGEMENT PRINCIPLE </a:t>
            </a:r>
            <a:r>
              <a:rPr lang="en-US" sz="2000" dirty="0"/>
              <a:t>(3 of 14)</a:t>
            </a:r>
          </a:p>
        </p:txBody>
      </p:sp>
      <p:sp>
        <p:nvSpPr>
          <p:cNvPr id="6" name="Content Placeholder 5"/>
          <p:cNvSpPr>
            <a:spLocks noGrp="1"/>
          </p:cNvSpPr>
          <p:nvPr>
            <p:ph idx="1"/>
          </p:nvPr>
        </p:nvSpPr>
        <p:spPr>
          <a:xfrm>
            <a:off x="457200" y="1289050"/>
            <a:ext cx="8229600" cy="5264150"/>
          </a:xfrm>
        </p:spPr>
        <p:txBody>
          <a:bodyPr/>
          <a:lstStyle/>
          <a:p>
            <a:pPr marL="0" indent="0">
              <a:buNone/>
              <a:defRPr/>
            </a:pPr>
            <a:r>
              <a:rPr lang="en-US" dirty="0"/>
              <a:t>A firm requires a dynamically evolving portfolio of resources and capabilities to sustain its competitiveness and help drive improvements in its performance.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(4 of 9)</a:t>
            </a:r>
          </a:p>
        </p:txBody>
      </p:sp>
      <p:sp>
        <p:nvSpPr>
          <p:cNvPr id="6" name="Content Placeholder 5"/>
          <p:cNvSpPr>
            <a:spLocks noGrp="1"/>
          </p:cNvSpPr>
          <p:nvPr>
            <p:ph idx="1"/>
          </p:nvPr>
        </p:nvSpPr>
        <p:spPr>
          <a:xfrm>
            <a:off x="834483" y="953430"/>
            <a:ext cx="7475034" cy="5562600"/>
          </a:xfrm>
        </p:spPr>
        <p:txBody>
          <a:bodyPr/>
          <a:lstStyle/>
          <a:p>
            <a:r>
              <a:rPr lang="en-US" dirty="0"/>
              <a:t>A </a:t>
            </a:r>
            <a:r>
              <a:rPr lang="en-US" b="1" dirty="0"/>
              <a:t>dynamic capability </a:t>
            </a:r>
            <a:r>
              <a:rPr lang="en-US" dirty="0"/>
              <a:t>is the ongoing capacity of a firm to modify its existing resources and capabilities or create new ones by:</a:t>
            </a:r>
          </a:p>
          <a:p>
            <a:pPr marL="746125" lvl="1" indent="-342900">
              <a:buSzPct val="100000"/>
              <a:buFont typeface="Arial" panose="020B0604020202020204" pitchFamily="34" charset="0"/>
              <a:buChar char="•"/>
            </a:pPr>
            <a:r>
              <a:rPr lang="en-US" dirty="0"/>
              <a:t>Improving existing resources and capabilities incrementally</a:t>
            </a:r>
          </a:p>
          <a:p>
            <a:pPr marL="746125" lvl="1" indent="-342900">
              <a:buSzPct val="100000"/>
              <a:buFont typeface="Arial" panose="020B0604020202020204" pitchFamily="34" charset="0"/>
              <a:buChar char="•"/>
            </a:pPr>
            <a:r>
              <a:rPr lang="en-US" dirty="0"/>
              <a:t>Adding new resources and capabilities </a:t>
            </a:r>
            <a:br>
              <a:rPr lang="en-US" dirty="0"/>
            </a:br>
            <a:r>
              <a:rPr lang="en-US" dirty="0"/>
              <a:t>to the firm’s competitive asset portfolio</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Autofit/>
          </a:bodyPr>
          <a:lstStyle/>
          <a:p>
            <a:pPr>
              <a:defRPr/>
            </a:pPr>
            <a:r>
              <a:rPr sz="3600" dirty="0"/>
              <a:t>MANAGING RESOURCES AND CAPABILITIES DYNAMICALLY</a:t>
            </a:r>
          </a:p>
        </p:txBody>
      </p:sp>
      <p:sp>
        <p:nvSpPr>
          <p:cNvPr id="52227" name="Rectangle 3"/>
          <p:cNvSpPr>
            <a:spLocks noGrp="1" noChangeArrowheads="1"/>
          </p:cNvSpPr>
          <p:nvPr>
            <p:ph idx="1"/>
          </p:nvPr>
        </p:nvSpPr>
        <p:spPr>
          <a:xfrm>
            <a:off x="519693" y="1447669"/>
            <a:ext cx="8126413" cy="4983874"/>
          </a:xfrm>
        </p:spPr>
        <p:txBody>
          <a:bodyPr/>
          <a:lstStyle/>
          <a:p>
            <a:pPr>
              <a:spcBef>
                <a:spcPts val="900"/>
              </a:spcBef>
              <a:defRPr/>
            </a:pPr>
            <a:r>
              <a:rPr lang="en-US" dirty="0"/>
              <a:t>Threats to resources and capabilities</a:t>
            </a:r>
            <a:endParaRPr dirty="0"/>
          </a:p>
          <a:p>
            <a:pPr lvl="1">
              <a:spcBef>
                <a:spcPts val="900"/>
              </a:spcBef>
              <a:defRPr/>
            </a:pPr>
            <a:r>
              <a:rPr dirty="0"/>
              <a:t>Rivals providing better substitutes over time</a:t>
            </a:r>
          </a:p>
          <a:p>
            <a:pPr lvl="1">
              <a:spcBef>
                <a:spcPts val="900"/>
              </a:spcBef>
              <a:defRPr/>
            </a:pPr>
            <a:r>
              <a:rPr dirty="0"/>
              <a:t>Capabilities decaying from benign neglect</a:t>
            </a:r>
          </a:p>
          <a:p>
            <a:pPr lvl="1">
              <a:spcBef>
                <a:spcPts val="900"/>
              </a:spcBef>
              <a:defRPr/>
            </a:pPr>
            <a:r>
              <a:rPr dirty="0"/>
              <a:t>Disruptive competitive environment change</a:t>
            </a:r>
          </a:p>
          <a:p>
            <a:pPr>
              <a:spcBef>
                <a:spcPts val="900"/>
              </a:spcBef>
              <a:defRPr/>
            </a:pPr>
            <a:r>
              <a:rPr lang="en-US" dirty="0"/>
              <a:t>Manage capabilities dynamically by:</a:t>
            </a:r>
          </a:p>
          <a:p>
            <a:pPr lvl="1">
              <a:spcBef>
                <a:spcPts val="900"/>
              </a:spcBef>
              <a:defRPr/>
            </a:pPr>
            <a:r>
              <a:rPr dirty="0"/>
              <a:t>Attending to the ongoing modification of existing competitive assets</a:t>
            </a:r>
          </a:p>
          <a:p>
            <a:pPr lvl="1">
              <a:spcBef>
                <a:spcPts val="900"/>
              </a:spcBef>
              <a:defRPr/>
            </a:pPr>
            <a:r>
              <a:rPr dirty="0"/>
              <a:t>Taking advantage of any opportunities to develop totally new kinds of capabilities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9"/>
          <p:cNvSpPr>
            <a:spLocks noGrp="1" noChangeArrowheads="1"/>
          </p:cNvSpPr>
          <p:nvPr>
            <p:ph type="title"/>
          </p:nvPr>
        </p:nvSpPr>
        <p:spPr/>
        <p:txBody>
          <a:bodyPr>
            <a:normAutofit/>
          </a:bodyPr>
          <a:lstStyle/>
          <a:p>
            <a:r>
              <a:rPr lang="en-US" sz="3200" dirty="0"/>
              <a:t>EVALUATING A FIRM’S INTERNAL SITUATION</a:t>
            </a:r>
          </a:p>
        </p:txBody>
      </p:sp>
      <p:sp>
        <p:nvSpPr>
          <p:cNvPr id="31747" name="Rectangle 10"/>
          <p:cNvSpPr>
            <a:spLocks noGrp="1" noChangeArrowheads="1"/>
          </p:cNvSpPr>
          <p:nvPr>
            <p:ph idx="1"/>
          </p:nvPr>
        </p:nvSpPr>
        <p:spPr>
          <a:xfrm>
            <a:off x="360485" y="990600"/>
            <a:ext cx="8548384" cy="5562600"/>
          </a:xfrm>
        </p:spPr>
        <p:txBody>
          <a:bodyPr/>
          <a:lstStyle/>
          <a:p>
            <a:pPr marL="342900" indent="-342900">
              <a:spcBef>
                <a:spcPts val="600"/>
              </a:spcBef>
              <a:buClrTx/>
              <a:buSzPct val="100000"/>
              <a:buFont typeface="+mj-lt"/>
              <a:buAutoNum type="arabicPeriod"/>
            </a:pPr>
            <a:r>
              <a:rPr lang="en-US" sz="2400" dirty="0"/>
              <a:t>How well is the firm’s present strategy working?</a:t>
            </a:r>
          </a:p>
          <a:p>
            <a:pPr marL="342900" indent="-342900">
              <a:spcBef>
                <a:spcPts val="600"/>
              </a:spcBef>
              <a:buClrTx/>
              <a:buSzPct val="100000"/>
              <a:buFont typeface="+mj-lt"/>
              <a:buAutoNum type="arabicPeriod"/>
            </a:pPr>
            <a:r>
              <a:rPr lang="en-US" sz="2400" dirty="0"/>
              <a:t>What are the firm’s competitively important resources and capabilities?</a:t>
            </a:r>
          </a:p>
          <a:p>
            <a:pPr marL="342900" indent="-342900">
              <a:spcBef>
                <a:spcPts val="600"/>
              </a:spcBef>
              <a:buClrTx/>
              <a:buSzPct val="100000"/>
              <a:buFont typeface="+mj-lt"/>
              <a:buAutoNum type="arabicPeriod"/>
            </a:pPr>
            <a:r>
              <a:rPr lang="en-US" sz="2400" dirty="0"/>
              <a:t>Is the firm able to take advantage of market opportunities and overcome external threats to its well-being?</a:t>
            </a:r>
          </a:p>
          <a:p>
            <a:pPr marL="342900" indent="-342900">
              <a:spcBef>
                <a:spcPts val="600"/>
              </a:spcBef>
              <a:buClrTx/>
              <a:buSzPct val="100000"/>
              <a:buFont typeface="+mj-lt"/>
              <a:buAutoNum type="arabicPeriod"/>
            </a:pPr>
            <a:r>
              <a:rPr lang="en-US" sz="2400" dirty="0"/>
              <a:t>Are the firm’s prices and costs competitive with those of key rivals, and does it have an appealing customer value proposition?</a:t>
            </a:r>
          </a:p>
          <a:p>
            <a:pPr marL="342900" indent="-342900">
              <a:spcBef>
                <a:spcPts val="600"/>
              </a:spcBef>
              <a:buClrTx/>
              <a:buSzPct val="100000"/>
              <a:buFont typeface="+mj-lt"/>
              <a:buAutoNum type="arabicPeriod"/>
            </a:pPr>
            <a:r>
              <a:rPr lang="en-US" sz="2400" dirty="0"/>
              <a:t>Is the firm competitively stronger or weaker than key rivals?</a:t>
            </a:r>
          </a:p>
          <a:p>
            <a:pPr marL="342900" indent="-342900">
              <a:spcBef>
                <a:spcPts val="600"/>
              </a:spcBef>
              <a:buClrTx/>
              <a:buSzPct val="100000"/>
              <a:buFont typeface="+mj-lt"/>
              <a:buAutoNum type="arabicPeriod"/>
            </a:pPr>
            <a:r>
              <a:rPr lang="en-US" sz="2400" dirty="0"/>
              <a:t>What strategic issues and problems merit front-burner managerial attention?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4073"/>
            <a:ext cx="9143999" cy="2077819"/>
          </a:xfrm>
        </p:spPr>
        <p:txBody>
          <a:bodyPr lIns="182880" rIns="182880"/>
          <a:lstStyle/>
          <a:p>
            <a:r>
              <a:rPr lang="en-US" sz="3200" dirty="0"/>
              <a:t>QUESTION 3: WHAT ARE THE FIRM’S STRENGTHS AND WEAKNESSES IN RELATION TO MARKET OPPORTUNITIES AND EXTERNAL THREATS?</a:t>
            </a:r>
          </a:p>
        </p:txBody>
      </p:sp>
      <p:sp>
        <p:nvSpPr>
          <p:cNvPr id="54275" name="Rectangle 3"/>
          <p:cNvSpPr>
            <a:spLocks noGrp="1" noChangeArrowheads="1"/>
          </p:cNvSpPr>
          <p:nvPr>
            <p:ph idx="1"/>
          </p:nvPr>
        </p:nvSpPr>
        <p:spPr>
          <a:xfrm>
            <a:off x="504825" y="2334986"/>
            <a:ext cx="8126413" cy="4081688"/>
          </a:xfrm>
        </p:spPr>
        <p:txBody>
          <a:bodyPr/>
          <a:lstStyle/>
          <a:p>
            <a:r>
              <a:rPr lang="en-US" sz="3200" dirty="0"/>
              <a:t>SWOT Analysis</a:t>
            </a:r>
          </a:p>
          <a:p>
            <a:pPr lvl="1"/>
            <a:r>
              <a:rPr lang="en-US" sz="2800" dirty="0"/>
              <a:t>Is a powerful tool for sizing up a firm’s:</a:t>
            </a:r>
          </a:p>
          <a:p>
            <a:pPr lvl="2"/>
            <a:r>
              <a:rPr lang="en-US" sz="2400" dirty="0"/>
              <a:t>Internal strengths (the basis for strategy)</a:t>
            </a:r>
          </a:p>
          <a:p>
            <a:pPr lvl="2"/>
            <a:r>
              <a:rPr lang="en-US" sz="2400" dirty="0"/>
              <a:t>Internal weaknesses (deficient capabilities)</a:t>
            </a:r>
          </a:p>
          <a:p>
            <a:pPr lvl="2"/>
            <a:r>
              <a:rPr lang="en-US" sz="2400" dirty="0"/>
              <a:t>Market opportunities (strategic objectives)</a:t>
            </a:r>
          </a:p>
          <a:p>
            <a:pPr lvl="2"/>
            <a:r>
              <a:rPr lang="en-US" sz="2400" dirty="0"/>
              <a:t>External threats (strategic defenses)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CORE CONCEPT </a:t>
            </a:r>
            <a:r>
              <a:rPr lang="en-US" sz="2000" dirty="0"/>
              <a:t>(5 of 9)</a:t>
            </a:r>
          </a:p>
        </p:txBody>
      </p:sp>
      <p:sp>
        <p:nvSpPr>
          <p:cNvPr id="6" name="Content Placeholder 5"/>
          <p:cNvSpPr>
            <a:spLocks noGrp="1"/>
          </p:cNvSpPr>
          <p:nvPr>
            <p:ph idx="1"/>
          </p:nvPr>
        </p:nvSpPr>
        <p:spPr/>
        <p:txBody>
          <a:bodyPr/>
          <a:lstStyle/>
          <a:p>
            <a:pPr marL="0" indent="0">
              <a:buNone/>
            </a:pPr>
            <a:r>
              <a:rPr lang="en-US" b="1" dirty="0"/>
              <a:t>SWOT analysis </a:t>
            </a:r>
            <a:r>
              <a:rPr lang="en-US" dirty="0"/>
              <a:t>is a simple but powerful tool for sizing up a company’s strengths and weaknesses, its market opportunities, and the external threats to its future well-being.</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29262"/>
          </a:xfrm>
        </p:spPr>
        <p:txBody>
          <a:bodyPr/>
          <a:lstStyle/>
          <a:p>
            <a:r>
              <a:rPr lang="en-US" sz="3200" dirty="0"/>
              <a:t>STRATEGIC MANAGEMENT PRINCIPLE </a:t>
            </a:r>
            <a:r>
              <a:rPr lang="en-US" sz="2000" dirty="0"/>
              <a:t>(4 of 14)</a:t>
            </a:r>
          </a:p>
        </p:txBody>
      </p:sp>
      <p:sp>
        <p:nvSpPr>
          <p:cNvPr id="6" name="Content Placeholder 5"/>
          <p:cNvSpPr>
            <a:spLocks noGrp="1"/>
          </p:cNvSpPr>
          <p:nvPr>
            <p:ph idx="1"/>
          </p:nvPr>
        </p:nvSpPr>
        <p:spPr/>
        <p:txBody>
          <a:bodyPr/>
          <a:lstStyle/>
          <a:p>
            <a:pPr marL="0" indent="0">
              <a:buNone/>
            </a:pPr>
            <a:r>
              <a:rPr lang="en-US" dirty="0"/>
              <a:t>Basing a company’s strategy on its most competitively valuable strengths gives the company its best chance for market success.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dirty="0"/>
              <a:t>IDENTIFYING A COMPANY’S INTERNAL STRENGTHS</a:t>
            </a:r>
          </a:p>
        </p:txBody>
      </p:sp>
      <p:sp>
        <p:nvSpPr>
          <p:cNvPr id="56323" name="Rectangle 3"/>
          <p:cNvSpPr>
            <a:spLocks noGrp="1" noChangeArrowheads="1"/>
          </p:cNvSpPr>
          <p:nvPr>
            <p:ph idx="1"/>
          </p:nvPr>
        </p:nvSpPr>
        <p:spPr/>
        <p:txBody>
          <a:bodyPr/>
          <a:lstStyle/>
          <a:p>
            <a:pPr>
              <a:spcBef>
                <a:spcPts val="600"/>
              </a:spcBef>
              <a:defRPr/>
            </a:pPr>
            <a:r>
              <a:rPr lang="en-US" dirty="0"/>
              <a:t>A competence:</a:t>
            </a:r>
          </a:p>
          <a:p>
            <a:pPr lvl="1">
              <a:spcBef>
                <a:spcPts val="600"/>
              </a:spcBef>
              <a:defRPr/>
            </a:pPr>
            <a:r>
              <a:rPr dirty="0"/>
              <a:t>Is an activity that a firm has learned to perform with proficiency—a true capability</a:t>
            </a:r>
          </a:p>
          <a:p>
            <a:pPr>
              <a:spcBef>
                <a:spcPts val="600"/>
              </a:spcBef>
              <a:defRPr/>
            </a:pPr>
            <a:r>
              <a:rPr lang="en-US" dirty="0"/>
              <a:t>A core competence:</a:t>
            </a:r>
          </a:p>
          <a:p>
            <a:pPr lvl="1">
              <a:spcBef>
                <a:spcPts val="600"/>
              </a:spcBef>
              <a:defRPr/>
            </a:pPr>
            <a:r>
              <a:rPr dirty="0"/>
              <a:t>Is a proficiently performed internal activity that is central to a firm’s strategy and competitiveness</a:t>
            </a:r>
          </a:p>
          <a:p>
            <a:pPr>
              <a:spcBef>
                <a:spcPts val="600"/>
              </a:spcBef>
              <a:defRPr/>
            </a:pPr>
            <a:r>
              <a:rPr lang="en-US" dirty="0"/>
              <a:t>A distinctive competence:</a:t>
            </a:r>
          </a:p>
          <a:p>
            <a:pPr lvl="1">
              <a:spcBef>
                <a:spcPts val="600"/>
              </a:spcBef>
              <a:defRPr/>
            </a:pPr>
            <a:r>
              <a:rPr dirty="0"/>
              <a:t>Is a competitively valuable activity that a firm performs better than its rivals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(6 of 9)</a:t>
            </a:r>
            <a:endParaRPr lang="en-US" sz="2000" cap="all" dirty="0"/>
          </a:p>
        </p:txBody>
      </p:sp>
      <p:sp>
        <p:nvSpPr>
          <p:cNvPr id="6" name="Content Placeholder 5"/>
          <p:cNvSpPr>
            <a:spLocks noGrp="1"/>
          </p:cNvSpPr>
          <p:nvPr>
            <p:ph idx="1"/>
          </p:nvPr>
        </p:nvSpPr>
        <p:spPr/>
        <p:txBody>
          <a:bodyPr/>
          <a:lstStyle/>
          <a:p>
            <a:pPr>
              <a:defRPr/>
            </a:pPr>
            <a:r>
              <a:rPr lang="en-US" dirty="0"/>
              <a:t>A </a:t>
            </a:r>
            <a:r>
              <a:rPr lang="en-US" b="1" dirty="0"/>
              <a:t>competence</a:t>
            </a:r>
            <a:r>
              <a:rPr lang="en-US" dirty="0"/>
              <a:t> is an activity that a firm has learned to perform with proficiency—a capability, in other words.</a:t>
            </a:r>
          </a:p>
          <a:p>
            <a:pPr>
              <a:defRPr/>
            </a:pPr>
            <a:r>
              <a:rPr lang="en-US" dirty="0"/>
              <a:t>A </a:t>
            </a:r>
            <a:r>
              <a:rPr lang="en-US" b="1" dirty="0"/>
              <a:t>core competence </a:t>
            </a:r>
            <a:r>
              <a:rPr lang="en-US" dirty="0"/>
              <a:t>is an activity that a firm performs proficiently and that is also central to its strategy and competitive success.</a:t>
            </a:r>
          </a:p>
          <a:p>
            <a:pPr>
              <a:defRPr/>
            </a:pPr>
            <a:r>
              <a:rPr lang="en-US" dirty="0"/>
              <a:t>A </a:t>
            </a:r>
            <a:r>
              <a:rPr lang="en-US" b="1" dirty="0"/>
              <a:t>distinctive competence </a:t>
            </a:r>
            <a:r>
              <a:rPr lang="en-US" dirty="0"/>
              <a:t>is a competitively important activity that a firm performs better than its rivals—it thus represents a competitively superior internal strength.</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4074"/>
            <a:ext cx="9143999" cy="1660603"/>
          </a:xfrm>
        </p:spPr>
        <p:txBody>
          <a:bodyPr lIns="457200" rIns="457200">
            <a:noAutofit/>
          </a:bodyPr>
          <a:lstStyle/>
          <a:p>
            <a:pPr>
              <a:defRPr/>
            </a:pPr>
            <a:r>
              <a:rPr dirty="0"/>
              <a:t>IDENTIFYING A FIRM’S WEAKNESSES AND COMPETITIVE DEFICIENCIES</a:t>
            </a:r>
          </a:p>
        </p:txBody>
      </p:sp>
      <p:sp>
        <p:nvSpPr>
          <p:cNvPr id="58371" name="Rectangle 3"/>
          <p:cNvSpPr>
            <a:spLocks noGrp="1" noChangeArrowheads="1"/>
          </p:cNvSpPr>
          <p:nvPr>
            <p:ph idx="1"/>
          </p:nvPr>
        </p:nvSpPr>
        <p:spPr>
          <a:xfrm>
            <a:off x="747346" y="1951891"/>
            <a:ext cx="7641372" cy="4464783"/>
          </a:xfrm>
        </p:spPr>
        <p:txBody>
          <a:bodyPr/>
          <a:lstStyle/>
          <a:p>
            <a:pPr>
              <a:defRPr/>
            </a:pPr>
            <a:r>
              <a:rPr lang="en-US" sz="2400" dirty="0"/>
              <a:t>A weakness (competitive deficiency):</a:t>
            </a:r>
          </a:p>
          <a:p>
            <a:pPr lvl="1">
              <a:defRPr/>
            </a:pPr>
            <a:r>
              <a:rPr sz="2400" dirty="0"/>
              <a:t>Is something a firm lacks or does poorly (in comparison to others) or a condition that puts it at a competitive disadvantage in the marketplace</a:t>
            </a:r>
          </a:p>
          <a:p>
            <a:pPr>
              <a:defRPr/>
            </a:pPr>
            <a:r>
              <a:rPr lang="en-US" sz="2400" dirty="0"/>
              <a:t>Types of weaknesses</a:t>
            </a:r>
            <a:endParaRPr sz="2400" dirty="0"/>
          </a:p>
          <a:p>
            <a:pPr lvl="1">
              <a:defRPr/>
            </a:pPr>
            <a:r>
              <a:rPr sz="2400" dirty="0"/>
              <a:t>Inferior skills, expertise, or intellectual capital</a:t>
            </a:r>
          </a:p>
          <a:p>
            <a:pPr lvl="1">
              <a:defRPr/>
            </a:pPr>
            <a:r>
              <a:rPr sz="2400" dirty="0"/>
              <a:t>Deficiencies in physical, organizational, or intangible assets</a:t>
            </a:r>
          </a:p>
          <a:p>
            <a:pPr lvl="1">
              <a:defRPr/>
            </a:pPr>
            <a:r>
              <a:rPr sz="2400" dirty="0"/>
              <a:t>Missing or competitively inferior capabilities </a:t>
            </a:r>
            <a:br>
              <a:rPr sz="2400" dirty="0"/>
            </a:br>
            <a:r>
              <a:rPr sz="2400" dirty="0"/>
              <a:t>in key areas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CONCEPTS </a:t>
            </a:r>
            <a:r>
              <a:rPr lang="en-US" sz="2000" dirty="0"/>
              <a:t>(7 of 9)</a:t>
            </a:r>
            <a:endParaRPr lang="en-US" sz="2000" cap="all" dirty="0"/>
          </a:p>
        </p:txBody>
      </p:sp>
      <p:sp>
        <p:nvSpPr>
          <p:cNvPr id="6" name="Content Placeholder 5"/>
          <p:cNvSpPr>
            <a:spLocks noGrp="1"/>
          </p:cNvSpPr>
          <p:nvPr>
            <p:ph idx="1"/>
          </p:nvPr>
        </p:nvSpPr>
        <p:spPr>
          <a:xfrm>
            <a:off x="378069" y="990600"/>
            <a:ext cx="8387862" cy="5562600"/>
          </a:xfrm>
        </p:spPr>
        <p:txBody>
          <a:bodyPr/>
          <a:lstStyle/>
          <a:p>
            <a:pPr>
              <a:defRPr/>
            </a:pPr>
            <a:r>
              <a:rPr lang="en-US" dirty="0"/>
              <a:t>A firm’s </a:t>
            </a:r>
            <a:r>
              <a:rPr lang="en-US" b="1" dirty="0"/>
              <a:t>strengths</a:t>
            </a:r>
            <a:r>
              <a:rPr lang="en-US" dirty="0"/>
              <a:t> represent its competitive assets.</a:t>
            </a:r>
          </a:p>
          <a:p>
            <a:pPr>
              <a:defRPr/>
            </a:pPr>
            <a:r>
              <a:rPr lang="en-US" dirty="0"/>
              <a:t>A firm’s </a:t>
            </a:r>
            <a:r>
              <a:rPr lang="en-US" b="1" dirty="0"/>
              <a:t>weaknesses</a:t>
            </a:r>
            <a:r>
              <a:rPr lang="en-US" dirty="0"/>
              <a:t> are shortcomings that constitute competitive liabilities.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548640" rIns="548640">
            <a:noAutofit/>
          </a:bodyPr>
          <a:lstStyle/>
          <a:p>
            <a:r>
              <a:rPr lang="en-US" sz="3600" dirty="0"/>
              <a:t>IDENTIFYING A COMPANY’S MARKET OPPORTUNITIES</a:t>
            </a:r>
          </a:p>
        </p:txBody>
      </p:sp>
      <p:sp>
        <p:nvSpPr>
          <p:cNvPr id="60419" name="Rectangle 3"/>
          <p:cNvSpPr>
            <a:spLocks noGrp="1" noChangeArrowheads="1"/>
          </p:cNvSpPr>
          <p:nvPr>
            <p:ph idx="1"/>
          </p:nvPr>
        </p:nvSpPr>
        <p:spPr>
          <a:xfrm>
            <a:off x="1125311" y="1449129"/>
            <a:ext cx="6916511" cy="4983874"/>
          </a:xfrm>
        </p:spPr>
        <p:txBody>
          <a:bodyPr/>
          <a:lstStyle/>
          <a:p>
            <a:pPr>
              <a:spcBef>
                <a:spcPts val="600"/>
              </a:spcBef>
            </a:pPr>
            <a:r>
              <a:rPr lang="en-US" dirty="0"/>
              <a:t>Characteristics of market opportunities</a:t>
            </a:r>
          </a:p>
          <a:p>
            <a:pPr lvl="1">
              <a:spcBef>
                <a:spcPts val="600"/>
              </a:spcBef>
            </a:pPr>
            <a:r>
              <a:rPr lang="en-US" dirty="0"/>
              <a:t>An absolute “must pursue” market:</a:t>
            </a:r>
          </a:p>
          <a:p>
            <a:pPr lvl="2">
              <a:spcBef>
                <a:spcPts val="600"/>
              </a:spcBef>
            </a:pPr>
            <a:r>
              <a:rPr lang="en-US" dirty="0"/>
              <a:t>Represents much potential but is hidden in “fog of the future”</a:t>
            </a:r>
          </a:p>
          <a:p>
            <a:pPr lvl="1">
              <a:spcBef>
                <a:spcPts val="600"/>
              </a:spcBef>
            </a:pPr>
            <a:r>
              <a:rPr lang="en-US" dirty="0"/>
              <a:t>A marginally interesting market:</a:t>
            </a:r>
          </a:p>
          <a:p>
            <a:pPr lvl="2">
              <a:spcBef>
                <a:spcPts val="600"/>
              </a:spcBef>
            </a:pPr>
            <a:r>
              <a:rPr lang="en-US" dirty="0"/>
              <a:t>Presents high risk and questionable profit potential</a:t>
            </a:r>
          </a:p>
          <a:p>
            <a:pPr lvl="1">
              <a:spcBef>
                <a:spcPts val="600"/>
              </a:spcBef>
            </a:pPr>
            <a:r>
              <a:rPr lang="en-US" dirty="0"/>
              <a:t>An unsuitable or mismatched market:</a:t>
            </a:r>
          </a:p>
          <a:p>
            <a:pPr lvl="2">
              <a:spcBef>
                <a:spcPts val="600"/>
              </a:spcBef>
            </a:pPr>
            <a:r>
              <a:rPr lang="en-US" dirty="0"/>
              <a:t>Is best avoided as the firm’s strengths are not matched to market factors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dirty="0"/>
              <a:t>STRATEGIC MANAGEMENT PRINCIPLE </a:t>
            </a:r>
            <a:r>
              <a:rPr lang="en-US" sz="2000" dirty="0"/>
              <a:t>(5 of 14)</a:t>
            </a:r>
          </a:p>
        </p:txBody>
      </p:sp>
      <p:sp>
        <p:nvSpPr>
          <p:cNvPr id="6" name="Content Placeholder 5"/>
          <p:cNvSpPr>
            <a:spLocks noGrp="1"/>
          </p:cNvSpPr>
          <p:nvPr>
            <p:ph idx="1"/>
          </p:nvPr>
        </p:nvSpPr>
        <p:spPr>
          <a:xfrm>
            <a:off x="457200" y="1219200"/>
            <a:ext cx="8229600" cy="5334000"/>
          </a:xfrm>
        </p:spPr>
        <p:txBody>
          <a:bodyPr/>
          <a:lstStyle/>
          <a:p>
            <a:pPr marL="0" indent="0">
              <a:buNone/>
            </a:pPr>
            <a:r>
              <a:rPr lang="en-US" dirty="0"/>
              <a:t>A company is well advised to pass on a particular market opportunity unless it has or can acquire the competencies needed to capture it.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548640" rIns="548640">
            <a:noAutofit/>
          </a:bodyPr>
          <a:lstStyle/>
          <a:p>
            <a:r>
              <a:rPr lang="en-US" sz="3600" dirty="0"/>
              <a:t>IDENTIFYING THREATS TO A FIRM’S FUTURE PROFITABILITY</a:t>
            </a:r>
          </a:p>
        </p:txBody>
      </p:sp>
      <p:sp>
        <p:nvSpPr>
          <p:cNvPr id="62467" name="Rectangle 3"/>
          <p:cNvSpPr>
            <a:spLocks noGrp="1" noChangeArrowheads="1"/>
          </p:cNvSpPr>
          <p:nvPr>
            <p:ph idx="1"/>
          </p:nvPr>
        </p:nvSpPr>
        <p:spPr/>
        <p:txBody>
          <a:bodyPr/>
          <a:lstStyle/>
          <a:p>
            <a:r>
              <a:rPr lang="en-US" dirty="0"/>
              <a:t>Types of threats:</a:t>
            </a:r>
          </a:p>
          <a:p>
            <a:pPr lvl="1"/>
            <a:r>
              <a:rPr lang="en-US" dirty="0"/>
              <a:t>Normal course-of-business threats</a:t>
            </a:r>
          </a:p>
          <a:p>
            <a:pPr lvl="1"/>
            <a:r>
              <a:rPr lang="en-US" dirty="0"/>
              <a:t>Sudden-death (survival) threats</a:t>
            </a:r>
          </a:p>
          <a:p>
            <a:r>
              <a:rPr lang="en-US" dirty="0"/>
              <a:t>Considering threats</a:t>
            </a:r>
          </a:p>
          <a:p>
            <a:pPr lvl="1"/>
            <a:r>
              <a:rPr lang="en-US" dirty="0"/>
              <a:t>Identify the threats to the firm’s future prospects</a:t>
            </a:r>
          </a:p>
          <a:p>
            <a:pPr lvl="1"/>
            <a:r>
              <a:rPr lang="en-US" dirty="0"/>
              <a:t>Evaluate what strategic actions can be taken to neutralize or lessen their impact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QUESTION 1: 	HOW WELL IS THE FIRM’S PRESENT STRATEGY WORKING?</a:t>
            </a:r>
          </a:p>
        </p:txBody>
      </p:sp>
      <p:sp>
        <p:nvSpPr>
          <p:cNvPr id="33795" name="Rectangle 3"/>
          <p:cNvSpPr>
            <a:spLocks noGrp="1" noChangeArrowheads="1"/>
          </p:cNvSpPr>
          <p:nvPr>
            <p:ph idx="1"/>
          </p:nvPr>
        </p:nvSpPr>
        <p:spPr>
          <a:xfrm>
            <a:off x="1299758" y="1450384"/>
            <a:ext cx="6578150" cy="4983874"/>
          </a:xfrm>
        </p:spPr>
        <p:txBody>
          <a:bodyPr/>
          <a:lstStyle/>
          <a:p>
            <a:pPr marL="0" indent="0">
              <a:buNone/>
            </a:pPr>
            <a:r>
              <a:rPr lang="en-US" dirty="0"/>
              <a:t>The three best indicators of how well a company’s strategy is working are:</a:t>
            </a:r>
          </a:p>
          <a:p>
            <a:pPr marL="863600" lvl="1" indent="-457200">
              <a:buSzPct val="100000"/>
              <a:buFont typeface="+mj-lt"/>
              <a:buAutoNum type="arabicPeriod"/>
            </a:pPr>
            <a:r>
              <a:rPr lang="en-US" dirty="0"/>
              <a:t>Whether the company is achieving its stated financial and strategic objectives</a:t>
            </a:r>
          </a:p>
          <a:p>
            <a:pPr marL="863600" lvl="1" indent="-457200">
              <a:buSzPct val="100000"/>
              <a:buFont typeface="+mj-lt"/>
              <a:buAutoNum type="arabicPeriod"/>
            </a:pPr>
            <a:r>
              <a:rPr lang="en-US" dirty="0"/>
              <a:t>Whether its financial performance is above the industry average</a:t>
            </a:r>
          </a:p>
          <a:p>
            <a:pPr marL="863600" lvl="1" indent="-457200">
              <a:buSzPct val="100000"/>
              <a:buFont typeface="+mj-lt"/>
              <a:buAutoNum type="arabicPeriod"/>
            </a:pPr>
            <a:r>
              <a:rPr lang="en-US" dirty="0"/>
              <a:t>Whether it is gaining customers and increasing its market share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TABLE 4.3 What to Look for in Identifying a Company’s Strengths, Weaknesses, Opportunities, and Threats </a:t>
            </a:r>
            <a:r>
              <a:rPr lang="en-US" sz="2000" dirty="0"/>
              <a:t>(1 of 4)</a:t>
            </a:r>
          </a:p>
        </p:txBody>
      </p:sp>
      <p:graphicFrame>
        <p:nvGraphicFramePr>
          <p:cNvPr id="4" name="Table 3"/>
          <p:cNvGraphicFramePr>
            <a:graphicFrameLocks noGrp="1"/>
          </p:cNvGraphicFramePr>
          <p:nvPr>
            <p:extLst>
              <p:ext uri="{D42A27DB-BD31-4B8C-83A1-F6EECF244321}">
                <p14:modId xmlns:p14="http://schemas.microsoft.com/office/powerpoint/2010/main" val="653947885"/>
              </p:ext>
            </p:extLst>
          </p:nvPr>
        </p:nvGraphicFramePr>
        <p:xfrm>
          <a:off x="249382" y="1200922"/>
          <a:ext cx="8672945" cy="5019150"/>
        </p:xfrm>
        <a:graphic>
          <a:graphicData uri="http://schemas.openxmlformats.org/drawingml/2006/table">
            <a:tbl>
              <a:tblPr firstRow="1" bandRow="1">
                <a:tableStyleId>{5C22544A-7EE6-4342-B048-85BDC9FD1C3A}</a:tableStyleId>
              </a:tblPr>
              <a:tblGrid>
                <a:gridCol w="4148447">
                  <a:extLst>
                    <a:ext uri="{9D8B030D-6E8A-4147-A177-3AD203B41FA5}">
                      <a16:colId xmlns:a16="http://schemas.microsoft.com/office/drawing/2014/main" val="20000"/>
                    </a:ext>
                  </a:extLst>
                </a:gridCol>
                <a:gridCol w="4524498">
                  <a:extLst>
                    <a:ext uri="{9D8B030D-6E8A-4147-A177-3AD203B41FA5}">
                      <a16:colId xmlns:a16="http://schemas.microsoft.com/office/drawing/2014/main" val="20001"/>
                    </a:ext>
                  </a:extLst>
                </a:gridCol>
              </a:tblGrid>
              <a:tr h="714964">
                <a:tc>
                  <a:txBody>
                    <a:bodyPr/>
                    <a:lstStyle/>
                    <a:p>
                      <a:r>
                        <a:rPr lang="en-US" dirty="0">
                          <a:solidFill>
                            <a:schemeClr val="tx1"/>
                          </a:solidFill>
                        </a:rPr>
                        <a:t>Potential Strengths and Competitive</a:t>
                      </a:r>
                      <a:r>
                        <a:rPr lang="en-US" baseline="0" dirty="0">
                          <a:solidFill>
                            <a:schemeClr val="tx1"/>
                          </a:solidFill>
                        </a:rPr>
                        <a:t> Assets</a:t>
                      </a:r>
                      <a:endParaRPr lang="en-US"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tc>
                  <a:txBody>
                    <a:bodyPr/>
                    <a:lstStyle/>
                    <a:p>
                      <a:r>
                        <a:rPr lang="en-US" dirty="0">
                          <a:solidFill>
                            <a:schemeClr val="tx1"/>
                          </a:solidFill>
                        </a:rPr>
                        <a:t>Potential Weaknesses and Competitive Deficiencies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extLst>
                  <a:ext uri="{0D108BD9-81ED-4DB2-BD59-A6C34878D82A}">
                    <a16:rowId xmlns:a16="http://schemas.microsoft.com/office/drawing/2014/main" val="10000"/>
                  </a:ext>
                </a:extLst>
              </a:tr>
              <a:tr h="605863">
                <a:tc>
                  <a:txBody>
                    <a:bodyPr/>
                    <a:lstStyle/>
                    <a:p>
                      <a:pPr marL="285750" indent="-285750">
                        <a:buFont typeface="Arial" panose="020B0604020202020204" pitchFamily="34" charset="0"/>
                        <a:buChar char="•"/>
                      </a:pPr>
                      <a:r>
                        <a:rPr lang="en-US" sz="1600" dirty="0">
                          <a:solidFill>
                            <a:schemeClr val="tx1"/>
                          </a:solidFill>
                        </a:rPr>
                        <a:t>Competencies that are well matched to industry key success factors</a:t>
                      </a:r>
                    </a:p>
                  </a:txBody>
                  <a:tcPr>
                    <a:lnT w="12700" cap="flat" cmpd="sng" algn="ctr">
                      <a:solidFill>
                        <a:schemeClr val="tx1"/>
                      </a:solidFill>
                      <a:prstDash val="solid"/>
                      <a:round/>
                      <a:headEnd type="none" w="med" len="med"/>
                      <a:tailEnd type="none" w="med" len="med"/>
                    </a:lnT>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No clear strategic vision</a:t>
                      </a:r>
                    </a:p>
                  </a:txBody>
                  <a:tcPr>
                    <a:lnT w="12700" cap="flat" cmpd="sng" algn="ctr">
                      <a:solidFill>
                        <a:schemeClr val="tx1"/>
                      </a:solidFill>
                      <a:prstDash val="solid"/>
                      <a:round/>
                      <a:headEnd type="none" w="med" len="med"/>
                      <a:tailEnd type="none" w="med" len="med"/>
                    </a:lnT>
                    <a:solidFill>
                      <a:srgbClr val="EAE9DF"/>
                    </a:solidFill>
                  </a:tcPr>
                </a:tc>
                <a:extLst>
                  <a:ext uri="{0D108BD9-81ED-4DB2-BD59-A6C34878D82A}">
                    <a16:rowId xmlns:a16="http://schemas.microsoft.com/office/drawing/2014/main" val="10001"/>
                  </a:ext>
                </a:extLst>
              </a:tr>
              <a:tr h="605863">
                <a:tc>
                  <a:txBody>
                    <a:bodyPr/>
                    <a:lstStyle/>
                    <a:p>
                      <a:pPr marL="285750" indent="-285750">
                        <a:buFont typeface="Arial" panose="020B0604020202020204" pitchFamily="34" charset="0"/>
                        <a:buChar char="•"/>
                      </a:pPr>
                      <a:r>
                        <a:rPr lang="en-US" sz="1600" dirty="0">
                          <a:solidFill>
                            <a:schemeClr val="tx1"/>
                          </a:solidFill>
                        </a:rPr>
                        <a:t>Ample financial resources to grow the business</a:t>
                      </a:r>
                    </a:p>
                  </a:txBody>
                  <a:tcPr>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No well-developed</a:t>
                      </a:r>
                      <a:r>
                        <a:rPr lang="en-US" sz="1600" baseline="0" dirty="0">
                          <a:solidFill>
                            <a:schemeClr val="tx1"/>
                          </a:solidFill>
                        </a:rPr>
                        <a:t> or proven core competencies</a:t>
                      </a:r>
                      <a:endParaRPr lang="en-US" sz="1600" dirty="0">
                        <a:solidFill>
                          <a:schemeClr val="tx1"/>
                        </a:solidFill>
                      </a:endParaRPr>
                    </a:p>
                  </a:txBody>
                  <a:tcPr>
                    <a:solidFill>
                      <a:srgbClr val="EAE9DF"/>
                    </a:solidFill>
                  </a:tcPr>
                </a:tc>
                <a:extLst>
                  <a:ext uri="{0D108BD9-81ED-4DB2-BD59-A6C34878D82A}">
                    <a16:rowId xmlns:a16="http://schemas.microsoft.com/office/drawing/2014/main" val="10002"/>
                  </a:ext>
                </a:extLst>
              </a:tr>
              <a:tr h="605863">
                <a:tc>
                  <a:txBody>
                    <a:bodyPr/>
                    <a:lstStyle/>
                    <a:p>
                      <a:pPr marL="285750" indent="-285750">
                        <a:buFont typeface="Arial" panose="020B0604020202020204" pitchFamily="34" charset="0"/>
                        <a:buChar char="•"/>
                      </a:pPr>
                      <a:r>
                        <a:rPr lang="en-US" sz="1600" dirty="0">
                          <a:solidFill>
                            <a:schemeClr val="tx1"/>
                          </a:solidFill>
                        </a:rPr>
                        <a:t>Strong</a:t>
                      </a:r>
                      <a:r>
                        <a:rPr lang="en-US" sz="1600" baseline="0" dirty="0">
                          <a:solidFill>
                            <a:schemeClr val="tx1"/>
                          </a:solidFill>
                        </a:rPr>
                        <a:t> brand-name image or company reputation</a:t>
                      </a:r>
                      <a:endParaRPr lang="en-US" sz="1600" dirty="0">
                        <a:solidFill>
                          <a:schemeClr val="tx1"/>
                        </a:solidFill>
                      </a:endParaRPr>
                    </a:p>
                  </a:txBody>
                  <a:tcPr>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No distinctive competencies or competitively superior resources</a:t>
                      </a:r>
                    </a:p>
                  </a:txBody>
                  <a:tcPr>
                    <a:solidFill>
                      <a:srgbClr val="EAE9DF"/>
                    </a:solidFill>
                  </a:tcPr>
                </a:tc>
                <a:extLst>
                  <a:ext uri="{0D108BD9-81ED-4DB2-BD59-A6C34878D82A}">
                    <a16:rowId xmlns:a16="http://schemas.microsoft.com/office/drawing/2014/main" val="10003"/>
                  </a:ext>
                </a:extLst>
              </a:tr>
              <a:tr h="637638">
                <a:tc>
                  <a:txBody>
                    <a:bodyPr/>
                    <a:lstStyle/>
                    <a:p>
                      <a:pPr marL="285750" indent="-285750">
                        <a:buFont typeface="Arial" panose="020B0604020202020204" pitchFamily="34" charset="0"/>
                        <a:buChar char="•"/>
                      </a:pPr>
                      <a:r>
                        <a:rPr lang="en-US" sz="1600" dirty="0">
                          <a:solidFill>
                            <a:schemeClr val="tx1"/>
                          </a:solidFill>
                        </a:rPr>
                        <a:t>Economies of scale</a:t>
                      </a:r>
                      <a:r>
                        <a:rPr lang="en-US" sz="1600" baseline="0" dirty="0">
                          <a:solidFill>
                            <a:schemeClr val="tx1"/>
                          </a:solidFill>
                        </a:rPr>
                        <a:t> </a:t>
                      </a:r>
                      <a:r>
                        <a:rPr lang="en-US" sz="1600" dirty="0">
                          <a:solidFill>
                            <a:schemeClr val="tx1"/>
                          </a:solidFill>
                        </a:rPr>
                        <a:t>or learning-</a:t>
                      </a:r>
                      <a:r>
                        <a:rPr lang="en-US" sz="1600" baseline="0" dirty="0">
                          <a:solidFill>
                            <a:schemeClr val="tx1"/>
                          </a:solidFill>
                        </a:rPr>
                        <a:t> and experience-curve advantages over rivals</a:t>
                      </a:r>
                      <a:endParaRPr lang="en-US" sz="1600" dirty="0">
                        <a:solidFill>
                          <a:schemeClr val="tx1"/>
                        </a:solidFill>
                      </a:endParaRPr>
                    </a:p>
                  </a:txBody>
                  <a:tcPr>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Lack</a:t>
                      </a:r>
                      <a:r>
                        <a:rPr lang="en-US" sz="1600" baseline="0" dirty="0">
                          <a:solidFill>
                            <a:schemeClr val="tx1"/>
                          </a:solidFill>
                        </a:rPr>
                        <a:t> of attention to customer needs</a:t>
                      </a:r>
                      <a:endParaRPr lang="en-US" sz="1600" dirty="0">
                        <a:solidFill>
                          <a:schemeClr val="tx1"/>
                        </a:solidFill>
                      </a:endParaRPr>
                    </a:p>
                  </a:txBody>
                  <a:tcPr>
                    <a:solidFill>
                      <a:srgbClr val="EAE9DF"/>
                    </a:solidFill>
                  </a:tcPr>
                </a:tc>
                <a:extLst>
                  <a:ext uri="{0D108BD9-81ED-4DB2-BD59-A6C34878D82A}">
                    <a16:rowId xmlns:a16="http://schemas.microsoft.com/office/drawing/2014/main" val="10004"/>
                  </a:ext>
                </a:extLst>
              </a:tr>
              <a:tr h="637233">
                <a:tc>
                  <a:txBody>
                    <a:bodyPr/>
                    <a:lstStyle/>
                    <a:p>
                      <a:pPr marL="285750" indent="-285750">
                        <a:buFont typeface="Arial" panose="020B0604020202020204" pitchFamily="34" charset="0"/>
                        <a:buChar char="•"/>
                      </a:pPr>
                      <a:r>
                        <a:rPr lang="en-US" sz="1600" dirty="0">
                          <a:solidFill>
                            <a:schemeClr val="tx1"/>
                          </a:solidFill>
                        </a:rPr>
                        <a:t>Other cost advantages</a:t>
                      </a:r>
                      <a:r>
                        <a:rPr lang="en-US" sz="1600" baseline="0" dirty="0">
                          <a:solidFill>
                            <a:schemeClr val="tx1"/>
                          </a:solidFill>
                        </a:rPr>
                        <a:t> over rivals</a:t>
                      </a:r>
                      <a:endParaRPr lang="en-US" sz="1600" dirty="0">
                        <a:solidFill>
                          <a:schemeClr val="tx1"/>
                        </a:solidFill>
                      </a:endParaRPr>
                    </a:p>
                  </a:txBody>
                  <a:tcPr>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A product or service with features and attributes that are inferior to those of rivals</a:t>
                      </a:r>
                    </a:p>
                  </a:txBody>
                  <a:tcPr>
                    <a:solidFill>
                      <a:srgbClr val="EAE9DF"/>
                    </a:solidFill>
                  </a:tcPr>
                </a:tc>
                <a:extLst>
                  <a:ext uri="{0D108BD9-81ED-4DB2-BD59-A6C34878D82A}">
                    <a16:rowId xmlns:a16="http://schemas.microsoft.com/office/drawing/2014/main" val="10005"/>
                  </a:ext>
                </a:extLst>
              </a:tr>
              <a:tr h="605863">
                <a:tc>
                  <a:txBody>
                    <a:bodyPr/>
                    <a:lstStyle/>
                    <a:p>
                      <a:pPr marL="285750" indent="-285750">
                        <a:buFont typeface="Arial" panose="020B0604020202020204" pitchFamily="34" charset="0"/>
                        <a:buChar char="•"/>
                      </a:pPr>
                      <a:r>
                        <a:rPr lang="en-US" sz="1600" dirty="0">
                          <a:solidFill>
                            <a:schemeClr val="tx1"/>
                          </a:solidFill>
                        </a:rPr>
                        <a:t>Attractive customer base</a:t>
                      </a:r>
                    </a:p>
                  </a:txBody>
                  <a:tcPr>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Weak balance sheet,</a:t>
                      </a:r>
                      <a:r>
                        <a:rPr lang="en-US" sz="1600" baseline="0" dirty="0">
                          <a:solidFill>
                            <a:schemeClr val="tx1"/>
                          </a:solidFill>
                        </a:rPr>
                        <a:t> few </a:t>
                      </a:r>
                      <a:r>
                        <a:rPr lang="en-US" sz="1600" dirty="0">
                          <a:solidFill>
                            <a:schemeClr val="tx1"/>
                          </a:solidFill>
                        </a:rPr>
                        <a:t>financial resources</a:t>
                      </a:r>
                      <a:r>
                        <a:rPr lang="en-US" sz="1600" baseline="0" dirty="0">
                          <a:solidFill>
                            <a:schemeClr val="tx1"/>
                          </a:solidFill>
                        </a:rPr>
                        <a:t> to grow the firm, too much debt</a:t>
                      </a:r>
                      <a:endParaRPr lang="en-US" sz="1600" dirty="0">
                        <a:solidFill>
                          <a:schemeClr val="tx1"/>
                        </a:solidFill>
                      </a:endParaRPr>
                    </a:p>
                  </a:txBody>
                  <a:tcPr>
                    <a:solidFill>
                      <a:srgbClr val="EAE9DF"/>
                    </a:solidFill>
                  </a:tcPr>
                </a:tc>
                <a:extLst>
                  <a:ext uri="{0D108BD9-81ED-4DB2-BD59-A6C34878D82A}">
                    <a16:rowId xmlns:a16="http://schemas.microsoft.com/office/drawing/2014/main" val="10006"/>
                  </a:ext>
                </a:extLst>
              </a:tr>
              <a:tr h="605863">
                <a:tc>
                  <a:txBody>
                    <a:bodyPr/>
                    <a:lstStyle/>
                    <a:p>
                      <a:pPr marL="285750" indent="-285750">
                        <a:buFont typeface="Arial" panose="020B0604020202020204" pitchFamily="34" charset="0"/>
                        <a:buChar char="•"/>
                      </a:pPr>
                      <a:r>
                        <a:rPr lang="en-US" sz="1600" dirty="0">
                          <a:solidFill>
                            <a:schemeClr val="tx1"/>
                          </a:solidFill>
                        </a:rPr>
                        <a:t>Proprietary technology</a:t>
                      </a:r>
                      <a:r>
                        <a:rPr lang="en-US" sz="1600" baseline="0" dirty="0">
                          <a:solidFill>
                            <a:schemeClr val="tx1"/>
                          </a:solidFill>
                        </a:rPr>
                        <a:t>, superior technological skills, important patents</a:t>
                      </a:r>
                      <a:endParaRPr lang="en-US" sz="1600" dirty="0">
                        <a:solidFill>
                          <a:schemeClr val="tx1"/>
                        </a:solidFill>
                      </a:endParaRPr>
                    </a:p>
                  </a:txBody>
                  <a:tcPr>
                    <a:solidFill>
                      <a:srgbClr val="EAE9DF"/>
                    </a:solidFill>
                  </a:tcPr>
                </a:tc>
                <a:tc>
                  <a:txBody>
                    <a:bodyPr/>
                    <a:lstStyle/>
                    <a:p>
                      <a:pPr marL="285750" indent="-285750">
                        <a:buFont typeface="Arial" panose="020B0604020202020204" pitchFamily="34" charset="0"/>
                        <a:buChar char="•"/>
                      </a:pPr>
                      <a:r>
                        <a:rPr lang="en-US" sz="1600" dirty="0">
                          <a:solidFill>
                            <a:schemeClr val="tx1"/>
                          </a:solidFill>
                        </a:rPr>
                        <a:t>Higher overall</a:t>
                      </a:r>
                      <a:r>
                        <a:rPr lang="en-US" sz="1600" baseline="0" dirty="0">
                          <a:solidFill>
                            <a:schemeClr val="tx1"/>
                          </a:solidFill>
                        </a:rPr>
                        <a:t> unit costs relative to those of key competitors</a:t>
                      </a:r>
                      <a:endParaRPr lang="en-US" sz="1600" dirty="0">
                        <a:solidFill>
                          <a:schemeClr val="tx1"/>
                        </a:solidFill>
                      </a:endParaRPr>
                    </a:p>
                  </a:txBody>
                  <a:tcPr>
                    <a:solidFill>
                      <a:srgbClr val="EAE9D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051529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TABLE 4.3 What to Look for in Identifying a Company’s Strengths, Weaknesses, Opportunities, and Threats </a:t>
            </a:r>
            <a:r>
              <a:rPr lang="en-US" sz="2000" dirty="0"/>
              <a:t>(2 of 4)</a:t>
            </a:r>
          </a:p>
        </p:txBody>
      </p:sp>
      <p:graphicFrame>
        <p:nvGraphicFramePr>
          <p:cNvPr id="7" name="Table 6"/>
          <p:cNvGraphicFramePr>
            <a:graphicFrameLocks noGrp="1"/>
          </p:cNvGraphicFramePr>
          <p:nvPr>
            <p:extLst>
              <p:ext uri="{D42A27DB-BD31-4B8C-83A1-F6EECF244321}">
                <p14:modId xmlns:p14="http://schemas.microsoft.com/office/powerpoint/2010/main" val="189152924"/>
              </p:ext>
            </p:extLst>
          </p:nvPr>
        </p:nvGraphicFramePr>
        <p:xfrm>
          <a:off x="207818" y="1205590"/>
          <a:ext cx="8769927" cy="5292437"/>
        </p:xfrm>
        <a:graphic>
          <a:graphicData uri="http://schemas.openxmlformats.org/drawingml/2006/table">
            <a:tbl>
              <a:tblPr firstRow="1" bandRow="1">
                <a:tableStyleId>{5C22544A-7EE6-4342-B048-85BDC9FD1C3A}</a:tableStyleId>
              </a:tblPr>
              <a:tblGrid>
                <a:gridCol w="4306125">
                  <a:extLst>
                    <a:ext uri="{9D8B030D-6E8A-4147-A177-3AD203B41FA5}">
                      <a16:colId xmlns:a16="http://schemas.microsoft.com/office/drawing/2014/main" val="20000"/>
                    </a:ext>
                  </a:extLst>
                </a:gridCol>
                <a:gridCol w="4463802">
                  <a:extLst>
                    <a:ext uri="{9D8B030D-6E8A-4147-A177-3AD203B41FA5}">
                      <a16:colId xmlns:a16="http://schemas.microsoft.com/office/drawing/2014/main" val="20001"/>
                    </a:ext>
                  </a:extLst>
                </a:gridCol>
              </a:tblGrid>
              <a:tr h="673583">
                <a:tc>
                  <a:txBody>
                    <a:bodyPr/>
                    <a:lstStyle/>
                    <a:p>
                      <a:r>
                        <a:rPr lang="en-US" dirty="0">
                          <a:solidFill>
                            <a:sysClr val="windowText" lastClr="000000"/>
                          </a:solidFill>
                        </a:rPr>
                        <a:t>Potential Strengths and Competitive</a:t>
                      </a:r>
                      <a:r>
                        <a:rPr lang="en-US" baseline="0" dirty="0">
                          <a:solidFill>
                            <a:sysClr val="windowText" lastClr="000000"/>
                          </a:solidFill>
                        </a:rPr>
                        <a:t> Assets (continued)</a:t>
                      </a:r>
                      <a:endParaRPr lang="en-US" dirty="0">
                        <a:solidFill>
                          <a:sysClr val="windowText" lastClr="00000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tc>
                  <a:txBody>
                    <a:bodyPr/>
                    <a:lstStyle/>
                    <a:p>
                      <a:r>
                        <a:rPr lang="en-US" dirty="0">
                          <a:solidFill>
                            <a:sysClr val="windowText" lastClr="000000"/>
                          </a:solidFill>
                        </a:rPr>
                        <a:t>Potential Weaknesses and Competitive Deficiencies (continued)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extLst>
                  <a:ext uri="{0D108BD9-81ED-4DB2-BD59-A6C34878D82A}">
                    <a16:rowId xmlns:a16="http://schemas.microsoft.com/office/drawing/2014/main" val="10000"/>
                  </a:ext>
                </a:extLst>
              </a:tr>
              <a:tr h="673583">
                <a:tc>
                  <a:txBody>
                    <a:bodyPr/>
                    <a:lstStyle/>
                    <a:p>
                      <a:pPr marL="285750" indent="-285750">
                        <a:buFont typeface="Arial" panose="020B0604020202020204" pitchFamily="34" charset="0"/>
                        <a:buChar char="•"/>
                      </a:pPr>
                      <a:r>
                        <a:rPr lang="en-US" dirty="0"/>
                        <a:t>Strong bargaining power over</a:t>
                      </a:r>
                      <a:r>
                        <a:rPr lang="en-US" baseline="0" dirty="0"/>
                        <a:t> suppliers or buyers</a:t>
                      </a:r>
                      <a:endParaRPr lang="en-US" dirty="0"/>
                    </a:p>
                  </a:txBody>
                  <a:tcPr>
                    <a:lnT w="12700" cap="flat" cmpd="sng" algn="ctr">
                      <a:solidFill>
                        <a:schemeClr val="tx1"/>
                      </a:solidFill>
                      <a:prstDash val="solid"/>
                      <a:round/>
                      <a:headEnd type="none" w="med" len="med"/>
                      <a:tailEnd type="none" w="med" len="med"/>
                    </a:lnT>
                    <a:solidFill>
                      <a:srgbClr val="EAE9DF"/>
                    </a:solidFill>
                  </a:tcPr>
                </a:tc>
                <a:tc>
                  <a:txBody>
                    <a:bodyPr/>
                    <a:lstStyle/>
                    <a:p>
                      <a:pPr marL="285750" indent="-285750">
                        <a:buFont typeface="Arial" panose="020B0604020202020204" pitchFamily="34" charset="0"/>
                        <a:buChar char="•"/>
                      </a:pPr>
                      <a:r>
                        <a:rPr lang="en-US" dirty="0"/>
                        <a:t>Too narrow a product line relative to rivals</a:t>
                      </a:r>
                    </a:p>
                  </a:txBody>
                  <a:tcPr>
                    <a:lnT w="12700" cap="flat" cmpd="sng" algn="ctr">
                      <a:solidFill>
                        <a:schemeClr val="tx1"/>
                      </a:solidFill>
                      <a:prstDash val="solid"/>
                      <a:round/>
                      <a:headEnd type="none" w="med" len="med"/>
                      <a:tailEnd type="none" w="med" len="med"/>
                    </a:lnT>
                    <a:solidFill>
                      <a:srgbClr val="EAE9DF"/>
                    </a:solidFill>
                  </a:tcPr>
                </a:tc>
                <a:extLst>
                  <a:ext uri="{0D108BD9-81ED-4DB2-BD59-A6C34878D82A}">
                    <a16:rowId xmlns:a16="http://schemas.microsoft.com/office/drawing/2014/main" val="10001"/>
                  </a:ext>
                </a:extLst>
              </a:tr>
              <a:tr h="673583">
                <a:tc>
                  <a:txBody>
                    <a:bodyPr/>
                    <a:lstStyle/>
                    <a:p>
                      <a:pPr marL="285750" indent="-285750">
                        <a:buFont typeface="Arial" panose="020B0604020202020204" pitchFamily="34" charset="0"/>
                        <a:buChar char="•"/>
                      </a:pPr>
                      <a:r>
                        <a:rPr lang="en-US" dirty="0"/>
                        <a:t>Resources and capabilities that are valuable and rare</a:t>
                      </a:r>
                    </a:p>
                  </a:txBody>
                  <a:tcPr>
                    <a:solidFill>
                      <a:srgbClr val="EAE9DF"/>
                    </a:solidFill>
                  </a:tcPr>
                </a:tc>
                <a:tc>
                  <a:txBody>
                    <a:bodyPr/>
                    <a:lstStyle/>
                    <a:p>
                      <a:pPr marL="285750" indent="-285750">
                        <a:buFont typeface="Arial" panose="020B0604020202020204" pitchFamily="34" charset="0"/>
                        <a:buChar char="•"/>
                      </a:pPr>
                      <a:r>
                        <a:rPr lang="en-US" dirty="0"/>
                        <a:t>Weak brand image or reputation</a:t>
                      </a:r>
                    </a:p>
                  </a:txBody>
                  <a:tcPr>
                    <a:solidFill>
                      <a:srgbClr val="EAE9DF"/>
                    </a:solidFill>
                  </a:tcPr>
                </a:tc>
                <a:extLst>
                  <a:ext uri="{0D108BD9-81ED-4DB2-BD59-A6C34878D82A}">
                    <a16:rowId xmlns:a16="http://schemas.microsoft.com/office/drawing/2014/main" val="10002"/>
                  </a:ext>
                </a:extLst>
              </a:tr>
              <a:tr h="962261">
                <a:tc>
                  <a:txBody>
                    <a:bodyPr/>
                    <a:lstStyle/>
                    <a:p>
                      <a:pPr marL="285750" indent="-285750">
                        <a:buFont typeface="Arial" panose="020B0604020202020204" pitchFamily="34" charset="0"/>
                        <a:buChar char="•"/>
                      </a:pPr>
                      <a:r>
                        <a:rPr lang="en-US" dirty="0"/>
                        <a:t>Resources</a:t>
                      </a:r>
                      <a:r>
                        <a:rPr lang="en-US" baseline="0" dirty="0"/>
                        <a:t> and capabilities that are hard to copy and for which there are no good substitutes</a:t>
                      </a:r>
                      <a:endParaRPr lang="en-US" dirty="0"/>
                    </a:p>
                  </a:txBody>
                  <a:tcPr>
                    <a:solidFill>
                      <a:srgbClr val="EAE9DF"/>
                    </a:solidFill>
                  </a:tcPr>
                </a:tc>
                <a:tc>
                  <a:txBody>
                    <a:bodyPr/>
                    <a:lstStyle/>
                    <a:p>
                      <a:pPr marL="285750" indent="-285750">
                        <a:buFont typeface="Arial" panose="020B0604020202020204" pitchFamily="34" charset="0"/>
                        <a:buChar char="•"/>
                      </a:pPr>
                      <a:r>
                        <a:rPr lang="en-US" dirty="0"/>
                        <a:t>Weaker dealer network than key rivals or lack of adequate distribution capability</a:t>
                      </a:r>
                    </a:p>
                  </a:txBody>
                  <a:tcPr>
                    <a:solidFill>
                      <a:srgbClr val="EAE9DF"/>
                    </a:solidFill>
                  </a:tcPr>
                </a:tc>
                <a:extLst>
                  <a:ext uri="{0D108BD9-81ED-4DB2-BD59-A6C34878D82A}">
                    <a16:rowId xmlns:a16="http://schemas.microsoft.com/office/drawing/2014/main" val="10003"/>
                  </a:ext>
                </a:extLst>
              </a:tr>
              <a:tr h="384905">
                <a:tc>
                  <a:txBody>
                    <a:bodyPr/>
                    <a:lstStyle/>
                    <a:p>
                      <a:pPr marL="285750" indent="-285750">
                        <a:buFont typeface="Arial" panose="020B0604020202020204" pitchFamily="34" charset="0"/>
                        <a:buChar char="•"/>
                      </a:pPr>
                      <a:r>
                        <a:rPr lang="en-US" dirty="0"/>
                        <a:t>Superior product quality</a:t>
                      </a:r>
                    </a:p>
                  </a:txBody>
                  <a:tcPr>
                    <a:solidFill>
                      <a:srgbClr val="EAE9DF"/>
                    </a:solidFill>
                  </a:tcPr>
                </a:tc>
                <a:tc>
                  <a:txBody>
                    <a:bodyPr/>
                    <a:lstStyle/>
                    <a:p>
                      <a:pPr marL="285750" indent="-285750">
                        <a:buFont typeface="Arial" panose="020B0604020202020204" pitchFamily="34" charset="0"/>
                        <a:buChar char="•"/>
                      </a:pPr>
                      <a:r>
                        <a:rPr lang="en-US" dirty="0"/>
                        <a:t>Lack of management depth</a:t>
                      </a:r>
                    </a:p>
                  </a:txBody>
                  <a:tcPr>
                    <a:solidFill>
                      <a:srgbClr val="EAE9DF"/>
                    </a:solidFill>
                  </a:tcPr>
                </a:tc>
                <a:extLst>
                  <a:ext uri="{0D108BD9-81ED-4DB2-BD59-A6C34878D82A}">
                    <a16:rowId xmlns:a16="http://schemas.microsoft.com/office/drawing/2014/main" val="10004"/>
                  </a:ext>
                </a:extLst>
              </a:tr>
              <a:tr h="673583">
                <a:tc>
                  <a:txBody>
                    <a:bodyPr/>
                    <a:lstStyle/>
                    <a:p>
                      <a:pPr marL="285750" indent="-285750">
                        <a:buFont typeface="Arial" panose="020B0604020202020204" pitchFamily="34" charset="0"/>
                        <a:buChar char="•"/>
                      </a:pPr>
                      <a:r>
                        <a:rPr lang="en-US" dirty="0"/>
                        <a:t>Wide geographic coverage</a:t>
                      </a:r>
                      <a:r>
                        <a:rPr lang="en-US" baseline="0" dirty="0"/>
                        <a:t> or strong global distribution capability</a:t>
                      </a:r>
                      <a:endParaRPr lang="en-US" dirty="0"/>
                    </a:p>
                  </a:txBody>
                  <a:tcPr>
                    <a:solidFill>
                      <a:srgbClr val="EAE9DF"/>
                    </a:solidFill>
                  </a:tcPr>
                </a:tc>
                <a:tc>
                  <a:txBody>
                    <a:bodyPr/>
                    <a:lstStyle/>
                    <a:p>
                      <a:pPr marL="285750" indent="-285750">
                        <a:buFont typeface="Arial" panose="020B0604020202020204" pitchFamily="34" charset="0"/>
                        <a:buChar char="•"/>
                      </a:pPr>
                      <a:r>
                        <a:rPr lang="en-US" dirty="0"/>
                        <a:t>A plague of internal</a:t>
                      </a:r>
                      <a:r>
                        <a:rPr lang="en-US" baseline="0" dirty="0"/>
                        <a:t> operating problems or obsolete facilities</a:t>
                      </a:r>
                      <a:endParaRPr lang="en-US" dirty="0"/>
                    </a:p>
                  </a:txBody>
                  <a:tcPr>
                    <a:solidFill>
                      <a:srgbClr val="EAE9DF"/>
                    </a:solidFill>
                  </a:tcPr>
                </a:tc>
                <a:extLst>
                  <a:ext uri="{0D108BD9-81ED-4DB2-BD59-A6C34878D82A}">
                    <a16:rowId xmlns:a16="http://schemas.microsoft.com/office/drawing/2014/main" val="10005"/>
                  </a:ext>
                </a:extLst>
              </a:tr>
              <a:tr h="557972">
                <a:tc rowSpan="2">
                  <a:txBody>
                    <a:bodyPr/>
                    <a:lstStyle/>
                    <a:p>
                      <a:pPr marL="285750" indent="-285750">
                        <a:buFont typeface="Arial" panose="020B0604020202020204" pitchFamily="34" charset="0"/>
                        <a:buChar char="•"/>
                      </a:pPr>
                      <a:r>
                        <a:rPr lang="en-US" dirty="0"/>
                        <a:t>Alliances or joint ventures that provide</a:t>
                      </a:r>
                      <a:r>
                        <a:rPr lang="en-US" baseline="0" dirty="0"/>
                        <a:t> access to valuable technology competencies, or attractive geographic markets</a:t>
                      </a:r>
                      <a:endParaRPr lang="en-US" dirty="0"/>
                    </a:p>
                  </a:txBody>
                  <a:tcPr>
                    <a:solidFill>
                      <a:srgbClr val="EAE9DF"/>
                    </a:solidFill>
                  </a:tcPr>
                </a:tc>
                <a:tc>
                  <a:txBody>
                    <a:bodyPr/>
                    <a:lstStyle/>
                    <a:p>
                      <a:pPr marL="285750" indent="-285750">
                        <a:buFont typeface="Arial" panose="020B0604020202020204" pitchFamily="34" charset="0"/>
                        <a:buChar char="•"/>
                      </a:pPr>
                      <a:r>
                        <a:rPr lang="en-US" dirty="0"/>
                        <a:t>Too much underutilized plant capacity</a:t>
                      </a:r>
                    </a:p>
                  </a:txBody>
                  <a:tcPr>
                    <a:solidFill>
                      <a:srgbClr val="EAE9DF"/>
                    </a:solidFill>
                  </a:tcPr>
                </a:tc>
                <a:extLst>
                  <a:ext uri="{0D108BD9-81ED-4DB2-BD59-A6C34878D82A}">
                    <a16:rowId xmlns:a16="http://schemas.microsoft.com/office/drawing/2014/main" val="10006"/>
                  </a:ext>
                </a:extLst>
              </a:tr>
              <a:tr h="692967">
                <a:tc vMerge="1">
                  <a:txBody>
                    <a:bodyPr/>
                    <a:lstStyle/>
                    <a:p>
                      <a:endParaRPr lang="en-US" dirty="0"/>
                    </a:p>
                  </a:txBody>
                  <a:tcPr/>
                </a:tc>
                <a:tc>
                  <a:txBody>
                    <a:bodyPr/>
                    <a:lstStyle/>
                    <a:p>
                      <a:pPr marL="285750" indent="-285750">
                        <a:buFont typeface="Arial" panose="020B0604020202020204" pitchFamily="34" charset="0"/>
                        <a:buChar char="•"/>
                      </a:pPr>
                      <a:r>
                        <a:rPr lang="en-US" dirty="0"/>
                        <a:t>Resources</a:t>
                      </a:r>
                      <a:r>
                        <a:rPr lang="en-US" baseline="0" dirty="0"/>
                        <a:t> that are readily copied or for which there are good substitutes</a:t>
                      </a:r>
                      <a:endParaRPr lang="en-US" dirty="0"/>
                    </a:p>
                  </a:txBody>
                  <a:tcPr>
                    <a:solidFill>
                      <a:srgbClr val="EAE9D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9040501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TABLE 4.3 What to Look for in Identifying a Company’s Strengths, Weaknesses, Opportunities, and Threats </a:t>
            </a:r>
            <a:r>
              <a:rPr lang="en-US" sz="2000" dirty="0"/>
              <a:t>(3 of 4)</a:t>
            </a:r>
          </a:p>
        </p:txBody>
      </p:sp>
      <p:graphicFrame>
        <p:nvGraphicFramePr>
          <p:cNvPr id="8" name="Table 7"/>
          <p:cNvGraphicFramePr>
            <a:graphicFrameLocks noGrp="1"/>
          </p:cNvGraphicFramePr>
          <p:nvPr>
            <p:extLst>
              <p:ext uri="{D42A27DB-BD31-4B8C-83A1-F6EECF244321}">
                <p14:modId xmlns:p14="http://schemas.microsoft.com/office/powerpoint/2010/main" val="2411251912"/>
              </p:ext>
            </p:extLst>
          </p:nvPr>
        </p:nvGraphicFramePr>
        <p:xfrm>
          <a:off x="207819" y="1196972"/>
          <a:ext cx="8714508" cy="5383280"/>
        </p:xfrm>
        <a:graphic>
          <a:graphicData uri="http://schemas.openxmlformats.org/drawingml/2006/table">
            <a:tbl>
              <a:tblPr firstRow="1" bandRow="1">
                <a:tableStyleId>{5C22544A-7EE6-4342-B048-85BDC9FD1C3A}</a:tableStyleId>
              </a:tblPr>
              <a:tblGrid>
                <a:gridCol w="4690752">
                  <a:extLst>
                    <a:ext uri="{9D8B030D-6E8A-4147-A177-3AD203B41FA5}">
                      <a16:colId xmlns:a16="http://schemas.microsoft.com/office/drawing/2014/main" val="20000"/>
                    </a:ext>
                  </a:extLst>
                </a:gridCol>
                <a:gridCol w="4023756">
                  <a:extLst>
                    <a:ext uri="{9D8B030D-6E8A-4147-A177-3AD203B41FA5}">
                      <a16:colId xmlns:a16="http://schemas.microsoft.com/office/drawing/2014/main" val="20001"/>
                    </a:ext>
                  </a:extLst>
                </a:gridCol>
              </a:tblGrid>
              <a:tr h="640080">
                <a:tc>
                  <a:txBody>
                    <a:bodyPr/>
                    <a:lstStyle/>
                    <a:p>
                      <a:r>
                        <a:rPr lang="en-US" dirty="0">
                          <a:solidFill>
                            <a:sysClr val="windowText" lastClr="000000"/>
                          </a:solidFill>
                        </a:rPr>
                        <a:t>Potential Market Opportunities</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tc>
                  <a:txBody>
                    <a:bodyPr/>
                    <a:lstStyle/>
                    <a:p>
                      <a:r>
                        <a:rPr lang="en-US" dirty="0">
                          <a:solidFill>
                            <a:sysClr val="windowText" lastClr="000000"/>
                          </a:solidFill>
                        </a:rPr>
                        <a:t>Potential External Threats to a Company’s Future Profitability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extLst>
                  <a:ext uri="{0D108BD9-81ED-4DB2-BD59-A6C34878D82A}">
                    <a16:rowId xmlns:a16="http://schemas.microsoft.com/office/drawing/2014/main" val="10000"/>
                  </a:ext>
                </a:extLst>
              </a:tr>
              <a:tr h="914400">
                <a:tc>
                  <a:txBody>
                    <a:bodyPr/>
                    <a:lstStyle/>
                    <a:p>
                      <a:pPr marL="285750" indent="-285750">
                        <a:buFont typeface="Arial" panose="020B0604020202020204" pitchFamily="34" charset="0"/>
                        <a:buChar char="•"/>
                      </a:pPr>
                      <a:r>
                        <a:rPr lang="en-US" sz="1800" dirty="0"/>
                        <a:t>Meeting sharply rising buy demand for the industry’s product</a:t>
                      </a:r>
                    </a:p>
                  </a:txBody>
                  <a:tcPr>
                    <a:lnT w="12700" cap="flat" cmpd="sng" algn="ctr">
                      <a:solidFill>
                        <a:schemeClr val="tx1"/>
                      </a:solidFill>
                      <a:prstDash val="solid"/>
                      <a:round/>
                      <a:headEnd type="none" w="med" len="med"/>
                      <a:tailEnd type="none" w="med" len="med"/>
                    </a:lnT>
                    <a:solidFill>
                      <a:srgbClr val="EAE9DF"/>
                    </a:solidFill>
                  </a:tcPr>
                </a:tc>
                <a:tc>
                  <a:txBody>
                    <a:bodyPr/>
                    <a:lstStyle/>
                    <a:p>
                      <a:pPr marL="285750" indent="-285750">
                        <a:buFont typeface="Arial" panose="020B0604020202020204" pitchFamily="34" charset="0"/>
                        <a:buChar char="•"/>
                      </a:pPr>
                      <a:r>
                        <a:rPr lang="en-US" sz="1800" dirty="0"/>
                        <a:t>Increasing intensity of competition among industry rivals</a:t>
                      </a:r>
                      <a:r>
                        <a:rPr lang="en-US" dirty="0"/>
                        <a:t>—</a:t>
                      </a:r>
                      <a:r>
                        <a:rPr lang="en-US" sz="1800" dirty="0"/>
                        <a:t>may squeeze</a:t>
                      </a:r>
                      <a:r>
                        <a:rPr lang="en-US" sz="1800" baseline="0" dirty="0"/>
                        <a:t> profit margins</a:t>
                      </a:r>
                      <a:endParaRPr lang="en-US" sz="1800" dirty="0"/>
                    </a:p>
                  </a:txBody>
                  <a:tcPr>
                    <a:lnT w="12700" cap="flat" cmpd="sng" algn="ctr">
                      <a:solidFill>
                        <a:schemeClr val="tx1"/>
                      </a:solidFill>
                      <a:prstDash val="solid"/>
                      <a:round/>
                      <a:headEnd type="none" w="med" len="med"/>
                      <a:tailEnd type="none" w="med" len="med"/>
                    </a:lnT>
                    <a:solidFill>
                      <a:srgbClr val="EAE9DF"/>
                    </a:solidFill>
                  </a:tcPr>
                </a:tc>
                <a:extLst>
                  <a:ext uri="{0D108BD9-81ED-4DB2-BD59-A6C34878D82A}">
                    <a16:rowId xmlns:a16="http://schemas.microsoft.com/office/drawing/2014/main" val="10001"/>
                  </a:ext>
                </a:extLst>
              </a:tr>
              <a:tr h="640080">
                <a:tc>
                  <a:txBody>
                    <a:bodyPr/>
                    <a:lstStyle/>
                    <a:p>
                      <a:pPr marL="285750" indent="-285750">
                        <a:buFont typeface="Arial" panose="020B0604020202020204" pitchFamily="34" charset="0"/>
                        <a:buChar char="•"/>
                      </a:pPr>
                      <a:r>
                        <a:rPr lang="en-US" sz="1800" dirty="0"/>
                        <a:t>Serving</a:t>
                      </a:r>
                      <a:r>
                        <a:rPr lang="en-US" sz="1800" baseline="0" dirty="0"/>
                        <a:t> additional customer groups or market segments</a:t>
                      </a:r>
                      <a:endParaRPr lang="en-US" sz="1800" dirty="0"/>
                    </a:p>
                  </a:txBody>
                  <a:tcPr>
                    <a:solidFill>
                      <a:srgbClr val="EAE9DF"/>
                    </a:solidFill>
                  </a:tcPr>
                </a:tc>
                <a:tc>
                  <a:txBody>
                    <a:bodyPr/>
                    <a:lstStyle/>
                    <a:p>
                      <a:pPr marL="285750" indent="-285750">
                        <a:buFont typeface="Arial" panose="020B0604020202020204" pitchFamily="34" charset="0"/>
                        <a:buChar char="•"/>
                      </a:pPr>
                      <a:r>
                        <a:rPr lang="en-US" sz="1800" dirty="0"/>
                        <a:t>Slowdowns in market growth</a:t>
                      </a:r>
                    </a:p>
                  </a:txBody>
                  <a:tcPr>
                    <a:solidFill>
                      <a:srgbClr val="EAE9DF"/>
                    </a:solidFill>
                  </a:tcPr>
                </a:tc>
                <a:extLst>
                  <a:ext uri="{0D108BD9-81ED-4DB2-BD59-A6C34878D82A}">
                    <a16:rowId xmlns:a16="http://schemas.microsoft.com/office/drawing/2014/main" val="10002"/>
                  </a:ext>
                </a:extLst>
              </a:tr>
              <a:tr h="640080">
                <a:tc>
                  <a:txBody>
                    <a:bodyPr/>
                    <a:lstStyle/>
                    <a:p>
                      <a:pPr marL="285750" indent="-285750">
                        <a:buFont typeface="Arial" panose="020B0604020202020204" pitchFamily="34" charset="0"/>
                        <a:buChar char="•"/>
                      </a:pPr>
                      <a:r>
                        <a:rPr lang="en-US" sz="1800" dirty="0"/>
                        <a:t>Expanding into new geographic</a:t>
                      </a:r>
                      <a:r>
                        <a:rPr lang="en-US" sz="1800" baseline="0" dirty="0"/>
                        <a:t> markets</a:t>
                      </a:r>
                      <a:endParaRPr lang="en-US" sz="1800" dirty="0"/>
                    </a:p>
                  </a:txBody>
                  <a:tcPr>
                    <a:solidFill>
                      <a:srgbClr val="EAE9DF"/>
                    </a:solidFill>
                  </a:tcPr>
                </a:tc>
                <a:tc>
                  <a:txBody>
                    <a:bodyPr/>
                    <a:lstStyle/>
                    <a:p>
                      <a:pPr marL="285750" indent="-285750">
                        <a:buFont typeface="Arial" panose="020B0604020202020204" pitchFamily="34" charset="0"/>
                        <a:buChar char="•"/>
                      </a:pPr>
                      <a:r>
                        <a:rPr lang="en-US" sz="1800" dirty="0"/>
                        <a:t>Likely entry of</a:t>
                      </a:r>
                      <a:r>
                        <a:rPr lang="en-US" sz="1800" baseline="0" dirty="0"/>
                        <a:t> potent new competitions</a:t>
                      </a:r>
                      <a:endParaRPr lang="en-US" sz="1800" dirty="0"/>
                    </a:p>
                  </a:txBody>
                  <a:tcPr>
                    <a:solidFill>
                      <a:srgbClr val="EAE9DF"/>
                    </a:solidFill>
                  </a:tcPr>
                </a:tc>
                <a:extLst>
                  <a:ext uri="{0D108BD9-81ED-4DB2-BD59-A6C34878D82A}">
                    <a16:rowId xmlns:a16="http://schemas.microsoft.com/office/drawing/2014/main" val="10003"/>
                  </a:ext>
                </a:extLst>
              </a:tr>
              <a:tr h="719840">
                <a:tc>
                  <a:txBody>
                    <a:bodyPr/>
                    <a:lstStyle/>
                    <a:p>
                      <a:pPr marL="285750" indent="-285750">
                        <a:buFont typeface="Arial" panose="020B0604020202020204" pitchFamily="34" charset="0"/>
                        <a:buChar char="•"/>
                      </a:pPr>
                      <a:r>
                        <a:rPr lang="en-US" sz="1800" dirty="0"/>
                        <a:t>Expanding the</a:t>
                      </a:r>
                      <a:r>
                        <a:rPr lang="en-US" sz="1800" baseline="0" dirty="0"/>
                        <a:t> company’s product line to meet a broader range of customer needs</a:t>
                      </a:r>
                      <a:endParaRPr lang="en-US" sz="1800" dirty="0"/>
                    </a:p>
                  </a:txBody>
                  <a:tcPr>
                    <a:solidFill>
                      <a:srgbClr val="EAE9DF"/>
                    </a:solidFill>
                  </a:tcPr>
                </a:tc>
                <a:tc>
                  <a:txBody>
                    <a:bodyPr/>
                    <a:lstStyle/>
                    <a:p>
                      <a:pPr marL="285750" indent="-285750">
                        <a:buFont typeface="Arial" panose="020B0604020202020204" pitchFamily="34" charset="0"/>
                        <a:buChar char="•"/>
                      </a:pPr>
                      <a:r>
                        <a:rPr lang="en-US" sz="1800" dirty="0"/>
                        <a:t>Growing bargaining power of customers or suppliers</a:t>
                      </a:r>
                    </a:p>
                  </a:txBody>
                  <a:tcPr>
                    <a:solidFill>
                      <a:srgbClr val="EAE9DF"/>
                    </a:solidFill>
                  </a:tcPr>
                </a:tc>
                <a:extLst>
                  <a:ext uri="{0D108BD9-81ED-4DB2-BD59-A6C34878D82A}">
                    <a16:rowId xmlns:a16="http://schemas.microsoft.com/office/drawing/2014/main" val="10004"/>
                  </a:ext>
                </a:extLst>
              </a:tr>
              <a:tr h="914400">
                <a:tc>
                  <a:txBody>
                    <a:bodyPr/>
                    <a:lstStyle/>
                    <a:p>
                      <a:pPr marL="285750" indent="-285750">
                        <a:buFont typeface="Arial" panose="020B0604020202020204" pitchFamily="34" charset="0"/>
                        <a:buChar char="•"/>
                      </a:pPr>
                      <a:r>
                        <a:rPr lang="en-US" sz="1800" dirty="0"/>
                        <a:t>Utilizing existing company skills or technological know-how to enter new product lines or new businesses</a:t>
                      </a:r>
                    </a:p>
                  </a:txBody>
                  <a:tcPr>
                    <a:solidFill>
                      <a:srgbClr val="EAE9DF"/>
                    </a:solidFill>
                  </a:tcPr>
                </a:tc>
                <a:tc>
                  <a:txBody>
                    <a:bodyPr/>
                    <a:lstStyle/>
                    <a:p>
                      <a:pPr marL="285750" indent="-285750">
                        <a:buFont typeface="Arial" panose="020B0604020202020204" pitchFamily="34" charset="0"/>
                        <a:buChar char="•"/>
                      </a:pPr>
                      <a:r>
                        <a:rPr lang="en-US" sz="1800" dirty="0"/>
                        <a:t>A shift in buyer needs and tastes away from the industry’s product</a:t>
                      </a:r>
                    </a:p>
                  </a:txBody>
                  <a:tcPr>
                    <a:solidFill>
                      <a:srgbClr val="EAE9DF"/>
                    </a:solidFill>
                  </a:tcPr>
                </a:tc>
                <a:extLst>
                  <a:ext uri="{0D108BD9-81ED-4DB2-BD59-A6C34878D82A}">
                    <a16:rowId xmlns:a16="http://schemas.microsoft.com/office/drawing/2014/main" val="10005"/>
                  </a:ext>
                </a:extLst>
              </a:tr>
              <a:tr h="914400">
                <a:tc>
                  <a:txBody>
                    <a:bodyPr/>
                    <a:lstStyle/>
                    <a:p>
                      <a:pPr marL="285750" indent="-285750">
                        <a:buFont typeface="Arial" panose="020B0604020202020204" pitchFamily="34" charset="0"/>
                        <a:buChar char="•"/>
                      </a:pPr>
                      <a:endParaRPr lang="en-US" sz="1800" dirty="0"/>
                    </a:p>
                  </a:txBody>
                  <a:tcPr>
                    <a:solidFill>
                      <a:srgbClr val="EAE9DF"/>
                    </a:solidFill>
                  </a:tcPr>
                </a:tc>
                <a:tc>
                  <a:txBody>
                    <a:bodyPr/>
                    <a:lstStyle/>
                    <a:p>
                      <a:pPr marL="285750" indent="-285750">
                        <a:buFont typeface="Arial" panose="020B0604020202020204" pitchFamily="34" charset="0"/>
                        <a:buChar char="•"/>
                      </a:pPr>
                      <a:r>
                        <a:rPr lang="en-US" sz="1800" dirty="0"/>
                        <a:t>Adverse demographic changes that threaten to curtail demand for the industry’s product</a:t>
                      </a:r>
                    </a:p>
                  </a:txBody>
                  <a:tcPr>
                    <a:solidFill>
                      <a:srgbClr val="EAE9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9062953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400" dirty="0"/>
              <a:t>TABLE 4.3 What to Look for in Identifying a Company’s Strengths, Weaknesses, Opportunities, and Threats </a:t>
            </a:r>
            <a:r>
              <a:rPr lang="en-US" sz="2000" dirty="0"/>
              <a:t>(4 of 4)</a:t>
            </a:r>
          </a:p>
        </p:txBody>
      </p:sp>
      <p:graphicFrame>
        <p:nvGraphicFramePr>
          <p:cNvPr id="8" name="Table 7"/>
          <p:cNvGraphicFramePr>
            <a:graphicFrameLocks noGrp="1"/>
          </p:cNvGraphicFramePr>
          <p:nvPr>
            <p:extLst>
              <p:ext uri="{D42A27DB-BD31-4B8C-83A1-F6EECF244321}">
                <p14:modId xmlns:p14="http://schemas.microsoft.com/office/powerpoint/2010/main" val="4042645056"/>
              </p:ext>
            </p:extLst>
          </p:nvPr>
        </p:nvGraphicFramePr>
        <p:xfrm>
          <a:off x="174171" y="1219216"/>
          <a:ext cx="8798956" cy="5104230"/>
        </p:xfrm>
        <a:graphic>
          <a:graphicData uri="http://schemas.openxmlformats.org/drawingml/2006/table">
            <a:tbl>
              <a:tblPr firstRow="1" bandRow="1">
                <a:tableStyleId>{5C22544A-7EE6-4342-B048-85BDC9FD1C3A}</a:tableStyleId>
              </a:tblPr>
              <a:tblGrid>
                <a:gridCol w="4443549">
                  <a:extLst>
                    <a:ext uri="{9D8B030D-6E8A-4147-A177-3AD203B41FA5}">
                      <a16:colId xmlns:a16="http://schemas.microsoft.com/office/drawing/2014/main" val="20000"/>
                    </a:ext>
                  </a:extLst>
                </a:gridCol>
                <a:gridCol w="4355407">
                  <a:extLst>
                    <a:ext uri="{9D8B030D-6E8A-4147-A177-3AD203B41FA5}">
                      <a16:colId xmlns:a16="http://schemas.microsoft.com/office/drawing/2014/main" val="20001"/>
                    </a:ext>
                  </a:extLst>
                </a:gridCol>
              </a:tblGrid>
              <a:tr h="914400">
                <a:tc>
                  <a:txBody>
                    <a:bodyPr/>
                    <a:lstStyle/>
                    <a:p>
                      <a:r>
                        <a:rPr lang="en-US" dirty="0">
                          <a:solidFill>
                            <a:schemeClr val="tx1"/>
                          </a:solidFill>
                        </a:rPr>
                        <a:t>Potential Market Opportunities (continued)</a:t>
                      </a: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tc>
                  <a:txBody>
                    <a:bodyPr/>
                    <a:lstStyle/>
                    <a:p>
                      <a:r>
                        <a:rPr lang="en-US" dirty="0">
                          <a:solidFill>
                            <a:sysClr val="windowText" lastClr="000000"/>
                          </a:solidFill>
                        </a:rPr>
                        <a:t>Potential External Threats to a Company’s Future Profitability (continued)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EE"/>
                    </a:solidFill>
                  </a:tcPr>
                </a:tc>
                <a:extLst>
                  <a:ext uri="{0D108BD9-81ED-4DB2-BD59-A6C34878D82A}">
                    <a16:rowId xmlns:a16="http://schemas.microsoft.com/office/drawing/2014/main" val="10000"/>
                  </a:ext>
                </a:extLst>
              </a:tr>
              <a:tr h="914400">
                <a:tc>
                  <a:txBody>
                    <a:bodyPr/>
                    <a:lstStyle/>
                    <a:p>
                      <a:pPr marL="285750" indent="-285750">
                        <a:buFont typeface="Arial" panose="020B0604020202020204" pitchFamily="34" charset="0"/>
                        <a:buChar char="•"/>
                      </a:pPr>
                      <a:r>
                        <a:rPr lang="en-US" sz="1800" dirty="0"/>
                        <a:t>Taking advantage of failing trade barriers in attractive foreign markets</a:t>
                      </a:r>
                    </a:p>
                  </a:txBody>
                  <a:tcPr>
                    <a:lnT w="12700" cap="flat" cmpd="sng" algn="ctr">
                      <a:solidFill>
                        <a:schemeClr val="tx1"/>
                      </a:solidFill>
                      <a:prstDash val="solid"/>
                      <a:round/>
                      <a:headEnd type="none" w="med" len="med"/>
                      <a:tailEnd type="none" w="med" len="med"/>
                    </a:lnT>
                    <a:solidFill>
                      <a:srgbClr val="EAE9DF"/>
                    </a:solidFill>
                  </a:tcPr>
                </a:tc>
                <a:tc>
                  <a:txBody>
                    <a:bodyPr/>
                    <a:lstStyle/>
                    <a:p>
                      <a:pPr marL="285750" indent="-285750">
                        <a:buFont typeface="Arial" panose="020B0604020202020204" pitchFamily="34" charset="0"/>
                        <a:buChar char="•"/>
                      </a:pPr>
                      <a:r>
                        <a:rPr lang="en-US" sz="1800" dirty="0"/>
                        <a:t>Adverse economic conditions that threaten critical suppliers or distributors</a:t>
                      </a:r>
                    </a:p>
                  </a:txBody>
                  <a:tcPr>
                    <a:lnT w="12700" cap="flat" cmpd="sng" algn="ctr">
                      <a:solidFill>
                        <a:schemeClr val="tx1"/>
                      </a:solidFill>
                      <a:prstDash val="solid"/>
                      <a:round/>
                      <a:headEnd type="none" w="med" len="med"/>
                      <a:tailEnd type="none" w="med" len="med"/>
                    </a:lnT>
                    <a:solidFill>
                      <a:srgbClr val="EAE9DF"/>
                    </a:solidFill>
                  </a:tcPr>
                </a:tc>
                <a:extLst>
                  <a:ext uri="{0D108BD9-81ED-4DB2-BD59-A6C34878D82A}">
                    <a16:rowId xmlns:a16="http://schemas.microsoft.com/office/drawing/2014/main" val="10001"/>
                  </a:ext>
                </a:extLst>
              </a:tr>
              <a:tr h="1263750">
                <a:tc>
                  <a:txBody>
                    <a:bodyPr/>
                    <a:lstStyle/>
                    <a:p>
                      <a:pPr marL="285750" indent="-285750">
                        <a:buFont typeface="Arial" panose="020B0604020202020204" pitchFamily="34" charset="0"/>
                        <a:buChar char="•"/>
                      </a:pPr>
                      <a:r>
                        <a:rPr lang="en-US" sz="1800" dirty="0"/>
                        <a:t>Acquiring rival firms or companies with attractive</a:t>
                      </a:r>
                      <a:r>
                        <a:rPr lang="en-US" sz="1800" baseline="0" dirty="0"/>
                        <a:t> technological expertise or capabilities</a:t>
                      </a:r>
                      <a:endParaRPr lang="en-US" sz="1800" dirty="0"/>
                    </a:p>
                  </a:txBody>
                  <a:tcPr>
                    <a:solidFill>
                      <a:srgbClr val="EAE9DF"/>
                    </a:solidFill>
                  </a:tcPr>
                </a:tc>
                <a:tc>
                  <a:txBody>
                    <a:bodyPr/>
                    <a:lstStyle/>
                    <a:p>
                      <a:pPr marL="285750" indent="-285750">
                        <a:buFont typeface="Arial" panose="020B0604020202020204" pitchFamily="34" charset="0"/>
                        <a:buChar char="•"/>
                      </a:pPr>
                      <a:r>
                        <a:rPr lang="en-US" sz="1800" dirty="0"/>
                        <a:t>Changes in technology</a:t>
                      </a:r>
                      <a:r>
                        <a:rPr lang="en-US" dirty="0"/>
                        <a:t>—</a:t>
                      </a:r>
                      <a:r>
                        <a:rPr lang="en-US" sz="1800" dirty="0"/>
                        <a:t>particularly disruptive technology that can undermine the company’s distinctive competencies</a:t>
                      </a:r>
                    </a:p>
                  </a:txBody>
                  <a:tcPr>
                    <a:solidFill>
                      <a:srgbClr val="EAE9DF"/>
                    </a:solidFill>
                  </a:tcPr>
                </a:tc>
                <a:extLst>
                  <a:ext uri="{0D108BD9-81ED-4DB2-BD59-A6C34878D82A}">
                    <a16:rowId xmlns:a16="http://schemas.microsoft.com/office/drawing/2014/main" val="10002"/>
                  </a:ext>
                </a:extLst>
              </a:tr>
              <a:tr h="2011680">
                <a:tc>
                  <a:txBody>
                    <a:bodyPr/>
                    <a:lstStyle/>
                    <a:p>
                      <a:pPr marL="285750" indent="-285750">
                        <a:buFont typeface="Arial" panose="020B0604020202020204" pitchFamily="34" charset="0"/>
                        <a:buChar char="•"/>
                      </a:pPr>
                      <a:r>
                        <a:rPr lang="en-US" sz="1800" dirty="0"/>
                        <a:t>Taking advantage of emerging technological developments to innovate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Entering into alliances or joint ventures to expand the firm’s market coverage or boost its competitive capability</a:t>
                      </a:r>
                    </a:p>
                  </a:txBody>
                  <a:tcPr>
                    <a:solidFill>
                      <a:srgbClr val="EAE9DF"/>
                    </a:solidFill>
                  </a:tcPr>
                </a:tc>
                <a:tc>
                  <a:txBody>
                    <a:bodyPr/>
                    <a:lstStyle/>
                    <a:p>
                      <a:pPr marL="285750" indent="-285750">
                        <a:buFont typeface="Arial" panose="020B0604020202020204" pitchFamily="34" charset="0"/>
                        <a:buChar char="•"/>
                      </a:pPr>
                      <a:r>
                        <a:rPr lang="en-US" sz="1800" dirty="0"/>
                        <a:t>Restrictive foreign trade policies</a:t>
                      </a:r>
                    </a:p>
                    <a:p>
                      <a:pPr marL="285750" indent="-285750">
                        <a:buFont typeface="Arial" panose="020B0604020202020204" pitchFamily="34" charset="0"/>
                        <a:buChar char="•"/>
                      </a:pPr>
                      <a:r>
                        <a:rPr lang="en-US" sz="1800" dirty="0"/>
                        <a:t>Costly new regulatory requirements</a:t>
                      </a:r>
                    </a:p>
                    <a:p>
                      <a:pPr marL="285750" indent="-285750">
                        <a:buFont typeface="Arial" panose="020B0604020202020204" pitchFamily="34" charset="0"/>
                        <a:buChar char="•"/>
                      </a:pPr>
                      <a:r>
                        <a:rPr lang="en-US" sz="1800" dirty="0"/>
                        <a:t>Tight credit conditions</a:t>
                      </a:r>
                    </a:p>
                    <a:p>
                      <a:pPr marL="285750" indent="-285750">
                        <a:buFont typeface="Arial" panose="020B0604020202020204" pitchFamily="34" charset="0"/>
                        <a:buChar char="•"/>
                      </a:pPr>
                      <a:r>
                        <a:rPr lang="en-US" sz="1800" dirty="0"/>
                        <a:t>Rising prices on energy or other key inputs</a:t>
                      </a:r>
                    </a:p>
                  </a:txBody>
                  <a:tcPr>
                    <a:solidFill>
                      <a:srgbClr val="EAE9D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668307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cap="all" dirty="0"/>
              <a:t>Strategic Management Principle </a:t>
            </a:r>
            <a:r>
              <a:rPr lang="en-US" sz="2000" cap="all" dirty="0"/>
              <a:t>(6 </a:t>
            </a:r>
            <a:r>
              <a:rPr lang="en-US" sz="2000" dirty="0"/>
              <a:t>of</a:t>
            </a:r>
            <a:r>
              <a:rPr lang="en-US" sz="2000" cap="all" dirty="0"/>
              <a:t> 14)</a:t>
            </a:r>
          </a:p>
        </p:txBody>
      </p:sp>
      <p:sp>
        <p:nvSpPr>
          <p:cNvPr id="6" name="Content Placeholder 5"/>
          <p:cNvSpPr>
            <a:spLocks noGrp="1"/>
          </p:cNvSpPr>
          <p:nvPr>
            <p:ph idx="1"/>
          </p:nvPr>
        </p:nvSpPr>
        <p:spPr>
          <a:xfrm>
            <a:off x="457200" y="1289050"/>
            <a:ext cx="8229600" cy="5264150"/>
          </a:xfrm>
        </p:spPr>
        <p:txBody>
          <a:bodyPr/>
          <a:lstStyle/>
          <a:p>
            <a:pPr marL="0" indent="0">
              <a:buNone/>
            </a:pPr>
            <a:r>
              <a:rPr lang="en-US" dirty="0"/>
              <a:t>Simply making lists of a company’s strengths, weaknesses, opportunities, and threats is not enough.</a:t>
            </a:r>
          </a:p>
          <a:p>
            <a:pPr marL="0" indent="0">
              <a:buNone/>
            </a:pPr>
            <a:r>
              <a:rPr lang="en-US" dirty="0"/>
              <a:t>The payoff from SWOT analysis comes from the conclusions about a company’s situation and the implications for strategy improvement that flow from the four lists.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sz="3600" dirty="0"/>
              <a:t>WHAT DO SWOT LISTINGS REVEAL?</a:t>
            </a:r>
          </a:p>
        </p:txBody>
      </p:sp>
      <p:sp>
        <p:nvSpPr>
          <p:cNvPr id="64515" name="Rectangle 3"/>
          <p:cNvSpPr>
            <a:spLocks noGrp="1" noChangeArrowheads="1"/>
          </p:cNvSpPr>
          <p:nvPr>
            <p:ph idx="1"/>
          </p:nvPr>
        </p:nvSpPr>
        <p:spPr/>
        <p:txBody>
          <a:bodyPr/>
          <a:lstStyle/>
          <a:p>
            <a:pPr marL="0" indent="0">
              <a:buNone/>
              <a:defRPr/>
            </a:pPr>
            <a:r>
              <a:rPr sz="2800" dirty="0"/>
              <a:t>SWOT analysis </a:t>
            </a:r>
            <a:r>
              <a:rPr dirty="0"/>
              <a:t>i</a:t>
            </a:r>
            <a:r>
              <a:rPr sz="2800" dirty="0"/>
              <a:t>nvolves:</a:t>
            </a:r>
          </a:p>
          <a:p>
            <a:pPr lvl="1">
              <a:defRPr/>
            </a:pPr>
            <a:r>
              <a:rPr sz="2800" dirty="0"/>
              <a:t>Drawing conclusions from the SWOT listings </a:t>
            </a:r>
            <a:br>
              <a:rPr sz="2800" dirty="0"/>
            </a:br>
            <a:r>
              <a:rPr sz="2800" dirty="0"/>
              <a:t>about the firm’s overall situation</a:t>
            </a:r>
          </a:p>
          <a:p>
            <a:pPr lvl="1">
              <a:defRPr/>
            </a:pPr>
            <a:r>
              <a:rPr sz="2800" dirty="0"/>
              <a:t>Translating these conclusions into strategic actions by the firm that:</a:t>
            </a:r>
          </a:p>
          <a:p>
            <a:pPr lvl="2">
              <a:defRPr/>
            </a:pPr>
            <a:r>
              <a:rPr sz="2400" dirty="0"/>
              <a:t>Match its strategy to its internal strengths and to market opportunities</a:t>
            </a:r>
          </a:p>
          <a:p>
            <a:pPr lvl="2">
              <a:defRPr/>
            </a:pPr>
            <a:r>
              <a:rPr sz="2400" dirty="0"/>
              <a:t>Correct important weaknesses and defend it against external threats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365760" rIns="274320">
            <a:noAutofit/>
          </a:bodyPr>
          <a:lstStyle/>
          <a:p>
            <a:pPr>
              <a:spcBef>
                <a:spcPct val="50000"/>
              </a:spcBef>
            </a:pPr>
            <a:r>
              <a:rPr lang="en-US" sz="2000" dirty="0"/>
              <a:t>FIGURE 4.2</a:t>
            </a:r>
            <a:r>
              <a:rPr lang="en-US" sz="2000" b="1" dirty="0"/>
              <a:t>	 </a:t>
            </a:r>
            <a:r>
              <a:rPr lang="en-US" sz="2000" dirty="0"/>
              <a:t>The Steps Involved in SWOT Analysis: Identify the Four Components of SWOT, Draw Conclusions, Translate Implications into Strategic Actions</a:t>
            </a:r>
          </a:p>
        </p:txBody>
      </p:sp>
      <p:pic>
        <p:nvPicPr>
          <p:cNvPr id="6" name="Picture 5" descr="Graphic outlining the steps involved in a SWOT analy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78" y="1255138"/>
            <a:ext cx="7030939" cy="5315389"/>
          </a:xfrm>
          <a:prstGeom prst="rect">
            <a:avLst/>
          </a:prstGeom>
        </p:spPr>
      </p:pic>
      <p:sp>
        <p:nvSpPr>
          <p:cNvPr id="7" name="Text Placeholder 6"/>
          <p:cNvSpPr>
            <a:spLocks noGrp="1"/>
          </p:cNvSpPr>
          <p:nvPr>
            <p:ph type="body" sz="quarter" idx="4294967295"/>
          </p:nvPr>
        </p:nvSpPr>
        <p:spPr>
          <a:xfrm>
            <a:off x="4457700" y="6426200"/>
            <a:ext cx="4686300" cy="331788"/>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8 long image description</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USING SWOT ANALYSIS </a:t>
            </a:r>
          </a:p>
        </p:txBody>
      </p:sp>
      <p:sp>
        <p:nvSpPr>
          <p:cNvPr id="3" name="Content Placeholder 2"/>
          <p:cNvSpPr>
            <a:spLocks noGrp="1"/>
          </p:cNvSpPr>
          <p:nvPr>
            <p:ph idx="1"/>
          </p:nvPr>
        </p:nvSpPr>
        <p:spPr>
          <a:xfrm>
            <a:off x="856339" y="823546"/>
            <a:ext cx="7445829" cy="5562600"/>
          </a:xfrm>
        </p:spPr>
        <p:txBody>
          <a:bodyPr/>
          <a:lstStyle/>
          <a:p>
            <a:pPr>
              <a:spcBef>
                <a:spcPts val="600"/>
              </a:spcBef>
              <a:defRPr/>
            </a:pPr>
            <a:r>
              <a:rPr sz="2000" dirty="0"/>
              <a:t>What are the attractive aspects of the firm’s situation?</a:t>
            </a:r>
          </a:p>
          <a:p>
            <a:pPr>
              <a:spcBef>
                <a:spcPts val="600"/>
              </a:spcBef>
              <a:defRPr/>
            </a:pPr>
            <a:r>
              <a:rPr sz="2000" dirty="0"/>
              <a:t>What aspects are of the most concern?</a:t>
            </a:r>
          </a:p>
          <a:p>
            <a:pPr>
              <a:spcBef>
                <a:spcPts val="600"/>
              </a:spcBef>
              <a:defRPr/>
            </a:pPr>
            <a:r>
              <a:rPr sz="2000" dirty="0"/>
              <a:t>Are the firm’s internal strengths and competitive assets sufficiently strong to enable it to compete successfully?</a:t>
            </a:r>
          </a:p>
          <a:p>
            <a:pPr>
              <a:spcBef>
                <a:spcPts val="600"/>
              </a:spcBef>
              <a:defRPr/>
            </a:pPr>
            <a:r>
              <a:rPr sz="2000" dirty="0"/>
              <a:t>Are the firm’s weaknesses and competitive deficiencies</a:t>
            </a:r>
            <a:r>
              <a:rPr lang="en-US" sz="2000" dirty="0"/>
              <a:t> </a:t>
            </a:r>
            <a:r>
              <a:rPr sz="2000" dirty="0"/>
              <a:t>correctable, or could they be fatal if not remedied soon?</a:t>
            </a:r>
          </a:p>
          <a:p>
            <a:pPr>
              <a:spcBef>
                <a:spcPts val="600"/>
              </a:spcBef>
              <a:defRPr/>
            </a:pPr>
            <a:r>
              <a:rPr sz="2000" dirty="0"/>
              <a:t>Do the firm’s strengths outweigh its weaknesses by an attractive margin?</a:t>
            </a:r>
          </a:p>
          <a:p>
            <a:pPr>
              <a:spcBef>
                <a:spcPts val="600"/>
              </a:spcBef>
              <a:defRPr/>
            </a:pPr>
            <a:r>
              <a:rPr sz="2000" dirty="0"/>
              <a:t>Does the firm have attractive market opportunities </a:t>
            </a:r>
            <a:br>
              <a:rPr sz="2000" dirty="0"/>
            </a:br>
            <a:r>
              <a:rPr sz="2000" dirty="0"/>
              <a:t>that are well suited to its internal strengths? </a:t>
            </a:r>
          </a:p>
          <a:p>
            <a:pPr>
              <a:spcBef>
                <a:spcPts val="600"/>
              </a:spcBef>
              <a:defRPr/>
            </a:pPr>
            <a:r>
              <a:rPr sz="2000" dirty="0"/>
              <a:t>Does the firm lack the competitive assets (internal strengths) to pursue the most attractive opportunities?</a:t>
            </a:r>
          </a:p>
          <a:p>
            <a:pPr>
              <a:spcBef>
                <a:spcPts val="600"/>
              </a:spcBef>
              <a:defRPr/>
            </a:pPr>
            <a:r>
              <a:rPr sz="2000" dirty="0"/>
              <a:t>Where on a scale of 1 to 10 (1 = weak and 10 = strong) </a:t>
            </a:r>
            <a:br>
              <a:rPr sz="2000" dirty="0"/>
            </a:br>
            <a:r>
              <a:rPr sz="2000" dirty="0"/>
              <a:t>do the firm’s overall situation and future prospects rank?</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4073"/>
            <a:ext cx="9143999" cy="1601525"/>
          </a:xfrm>
        </p:spPr>
        <p:txBody>
          <a:bodyPr lIns="457200" rIns="457200">
            <a:normAutofit/>
          </a:bodyPr>
          <a:lstStyle/>
          <a:p>
            <a:r>
              <a:rPr lang="en-US" sz="2800" dirty="0"/>
              <a:t>QUESTION 4: HOW DO A FIRM’S VALUE CHAIN ACTIVITIES IMPACT ITS COST STRUCTURE AND CUSTOMER VALUE PROPOSITION?</a:t>
            </a:r>
          </a:p>
        </p:txBody>
      </p:sp>
      <p:sp>
        <p:nvSpPr>
          <p:cNvPr id="68611" name="Rectangle 3"/>
          <p:cNvSpPr>
            <a:spLocks noGrp="1" noChangeArrowheads="1"/>
          </p:cNvSpPr>
          <p:nvPr>
            <p:ph idx="1"/>
          </p:nvPr>
        </p:nvSpPr>
        <p:spPr>
          <a:xfrm>
            <a:off x="504825" y="1815737"/>
            <a:ext cx="8126413" cy="4600937"/>
          </a:xfrm>
        </p:spPr>
        <p:txBody>
          <a:bodyPr/>
          <a:lstStyle/>
          <a:p>
            <a:r>
              <a:rPr lang="en-US" dirty="0"/>
              <a:t>Signs of a firm’s competitive strength:</a:t>
            </a:r>
          </a:p>
          <a:p>
            <a:pPr lvl="1"/>
            <a:r>
              <a:rPr lang="en-US" dirty="0"/>
              <a:t>Its prices and costs are in line with rivals</a:t>
            </a:r>
          </a:p>
          <a:p>
            <a:pPr lvl="1"/>
            <a:r>
              <a:rPr lang="en-US" dirty="0"/>
              <a:t>Its customer-value proposition is competitive and cost effective</a:t>
            </a:r>
          </a:p>
          <a:p>
            <a:pPr lvl="1"/>
            <a:r>
              <a:rPr lang="en-US" dirty="0"/>
              <a:t>Its bundled capabilities are yielding a sustainable competitive advantage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29262"/>
          </a:xfrm>
        </p:spPr>
        <p:txBody>
          <a:bodyPr/>
          <a:lstStyle/>
          <a:p>
            <a:r>
              <a:rPr lang="en-US" sz="3200" cap="all" dirty="0"/>
              <a:t>Strategic Management Principle </a:t>
            </a:r>
            <a:r>
              <a:rPr lang="en-US" sz="2000" cap="all" dirty="0"/>
              <a:t>(7 </a:t>
            </a:r>
            <a:r>
              <a:rPr lang="en-US" sz="2000" dirty="0"/>
              <a:t>of</a:t>
            </a:r>
            <a:r>
              <a:rPr lang="en-US" sz="2000" cap="all" dirty="0"/>
              <a:t> 14)</a:t>
            </a:r>
          </a:p>
        </p:txBody>
      </p:sp>
      <p:sp>
        <p:nvSpPr>
          <p:cNvPr id="6" name="Content Placeholder 5"/>
          <p:cNvSpPr>
            <a:spLocks noGrp="1"/>
          </p:cNvSpPr>
          <p:nvPr>
            <p:ph idx="1"/>
          </p:nvPr>
        </p:nvSpPr>
        <p:spPr/>
        <p:txBody>
          <a:bodyPr/>
          <a:lstStyle/>
          <a:p>
            <a:pPr marL="0" indent="0">
              <a:buNone/>
              <a:defRPr/>
            </a:pPr>
            <a:r>
              <a:rPr lang="en-US" dirty="0"/>
              <a:t>The higher a firm’s costs are above those of close rivals, the more competitively vulnerable it becomes. </a:t>
            </a:r>
          </a:p>
          <a:p>
            <a:pPr marL="0" indent="0">
              <a:buNone/>
              <a:defRPr/>
            </a:pPr>
            <a:r>
              <a:rPr lang="en-US" dirty="0"/>
              <a:t>Conversely, the greater the amount of customer value that a firm can offer profitably relative to close rivals, the less competitively vulnerable the firm becomes.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274320" rIns="274320">
            <a:normAutofit/>
          </a:bodyPr>
          <a:lstStyle/>
          <a:p>
            <a:r>
              <a:rPr lang="en-US" sz="2800" dirty="0"/>
              <a:t>FIGURE 4.1 	Identifying the Components of a Single-Business Company’s Strategy</a:t>
            </a:r>
          </a:p>
        </p:txBody>
      </p:sp>
      <p:pic>
        <p:nvPicPr>
          <p:cNvPr id="3" name="Content Placeholder 2" descr="Graphic identifying the components of a single-business company's strategy"/>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61294" y="1291615"/>
            <a:ext cx="6818313" cy="4983162"/>
          </a:xfrm>
        </p:spPr>
      </p:pic>
      <p:sp>
        <p:nvSpPr>
          <p:cNvPr id="7" name="Text Placeholder 6"/>
          <p:cNvSpPr>
            <a:spLocks noGrp="1"/>
          </p:cNvSpPr>
          <p:nvPr>
            <p:ph type="body" sz="quarter" idx="4294967295"/>
          </p:nvPr>
        </p:nvSpPr>
        <p:spPr>
          <a:xfrm>
            <a:off x="0" y="6337300"/>
            <a:ext cx="9144000" cy="360363"/>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1 long image description</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lIns="457200" rIns="457200">
            <a:noAutofit/>
          </a:bodyPr>
          <a:lstStyle/>
          <a:p>
            <a:pPr>
              <a:defRPr/>
            </a:pPr>
            <a:r>
              <a:rPr sz="3600" dirty="0"/>
              <a:t>THE CONCEPT OF A COMPANY VALUE CHAIN</a:t>
            </a:r>
          </a:p>
        </p:txBody>
      </p:sp>
      <p:sp>
        <p:nvSpPr>
          <p:cNvPr id="70659" name="Rectangle 3"/>
          <p:cNvSpPr>
            <a:spLocks noGrp="1" noChangeArrowheads="1"/>
          </p:cNvSpPr>
          <p:nvPr>
            <p:ph idx="1"/>
          </p:nvPr>
        </p:nvSpPr>
        <p:spPr>
          <a:xfrm>
            <a:off x="313510" y="1432801"/>
            <a:ext cx="8509044" cy="4983874"/>
          </a:xfrm>
        </p:spPr>
        <p:txBody>
          <a:bodyPr/>
          <a:lstStyle/>
          <a:p>
            <a:pPr marL="0" indent="0">
              <a:buNone/>
              <a:defRPr/>
            </a:pPr>
            <a:r>
              <a:rPr sz="2800" dirty="0"/>
              <a:t>The value </a:t>
            </a:r>
            <a:r>
              <a:rPr dirty="0"/>
              <a:t>c</a:t>
            </a:r>
            <a:r>
              <a:rPr sz="2800" dirty="0"/>
              <a:t>hain:</a:t>
            </a:r>
          </a:p>
          <a:p>
            <a:pPr lvl="1">
              <a:defRPr/>
            </a:pPr>
            <a:r>
              <a:rPr sz="2800" dirty="0"/>
              <a:t>Identifies the inner workings of the firm's customer value proposition and business model</a:t>
            </a:r>
          </a:p>
          <a:p>
            <a:pPr lvl="1">
              <a:defRPr/>
            </a:pPr>
            <a:r>
              <a:rPr sz="2800" dirty="0"/>
              <a:t>Permits a deep look at the firm’s cost structure and its ability to profitably offer low prices</a:t>
            </a:r>
          </a:p>
          <a:p>
            <a:pPr lvl="1">
              <a:defRPr/>
            </a:pPr>
            <a:r>
              <a:rPr sz="2800" dirty="0"/>
              <a:t>Reveals the emphasis that a firm places on activities that enhance differentiation and support higher prices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2000" dirty="0"/>
              <a:t>(8 of 9)</a:t>
            </a:r>
            <a:endParaRPr lang="en-US" sz="2000" cap="all" dirty="0"/>
          </a:p>
        </p:txBody>
      </p:sp>
      <p:sp>
        <p:nvSpPr>
          <p:cNvPr id="6" name="Content Placeholder 5"/>
          <p:cNvSpPr>
            <a:spLocks noGrp="1"/>
          </p:cNvSpPr>
          <p:nvPr>
            <p:ph idx="1"/>
          </p:nvPr>
        </p:nvSpPr>
        <p:spPr/>
        <p:txBody>
          <a:bodyPr/>
          <a:lstStyle/>
          <a:p>
            <a:pPr marL="0" indent="0">
              <a:buNone/>
            </a:pPr>
            <a:r>
              <a:rPr lang="en-US" dirty="0"/>
              <a:t>A company’s </a:t>
            </a:r>
            <a:r>
              <a:rPr lang="en-US" b="1" dirty="0"/>
              <a:t>value chain </a:t>
            </a:r>
            <a:r>
              <a:rPr lang="en-US" dirty="0"/>
              <a:t>identifies the primary activities and related support activities that create customer value.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457200" rIns="457200">
            <a:noAutofit/>
          </a:bodyPr>
          <a:lstStyle/>
          <a:p>
            <a:r>
              <a:rPr lang="en-US" sz="2800" dirty="0"/>
              <a:t>FIGURE 4.3 		A Representative Company </a:t>
            </a:r>
            <a:br>
              <a:rPr lang="en-US" sz="2800" dirty="0"/>
            </a:br>
            <a:r>
              <a:rPr lang="en-US" sz="2800" dirty="0"/>
              <a:t>Value Chain</a:t>
            </a:r>
          </a:p>
        </p:txBody>
      </p:sp>
      <p:pic>
        <p:nvPicPr>
          <p:cNvPr id="9" name="Content Placeholder 8" descr="Graphic depicting the activities and costs of a representative company's value chain"/>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55600" y="1804988"/>
            <a:ext cx="8601075" cy="3290887"/>
          </a:xfrm>
        </p:spPr>
      </p:pic>
      <p:sp>
        <p:nvSpPr>
          <p:cNvPr id="7" name="Text Placeholder 6"/>
          <p:cNvSpPr>
            <a:spLocks noGrp="1"/>
          </p:cNvSpPr>
          <p:nvPr>
            <p:ph type="body" sz="quarter" idx="4294967295"/>
          </p:nvPr>
        </p:nvSpPr>
        <p:spPr>
          <a:xfrm>
            <a:off x="0" y="6435725"/>
            <a:ext cx="9144000" cy="300038"/>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9 long image description</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lIns="1280160" rIns="1280160"/>
          <a:lstStyle/>
          <a:p>
            <a:pPr>
              <a:defRPr/>
            </a:pPr>
            <a:r>
              <a:rPr dirty="0"/>
              <a:t>COMPARING THE VALUE CHAINS OF RIVAL FIRMS</a:t>
            </a:r>
          </a:p>
        </p:txBody>
      </p:sp>
      <p:sp>
        <p:nvSpPr>
          <p:cNvPr id="74755" name="Rectangle 3"/>
          <p:cNvSpPr>
            <a:spLocks noGrp="1" noChangeArrowheads="1"/>
          </p:cNvSpPr>
          <p:nvPr>
            <p:ph idx="1"/>
          </p:nvPr>
        </p:nvSpPr>
        <p:spPr/>
        <p:txBody>
          <a:bodyPr/>
          <a:lstStyle/>
          <a:p>
            <a:pPr>
              <a:defRPr/>
            </a:pPr>
            <a:r>
              <a:rPr lang="en-US" sz="2400" dirty="0"/>
              <a:t>Value chain analysis</a:t>
            </a:r>
          </a:p>
          <a:p>
            <a:pPr lvl="1">
              <a:defRPr/>
            </a:pPr>
            <a:r>
              <a:rPr sz="2400" dirty="0"/>
              <a:t>Facilitates a comparison, activity-by-activity, of how effectively and efficiently a firm delivers value to its customers, relative to its competitors</a:t>
            </a:r>
          </a:p>
          <a:p>
            <a:pPr>
              <a:defRPr/>
            </a:pPr>
            <a:r>
              <a:rPr lang="en-US" sz="2400" dirty="0"/>
              <a:t>The value chain analysis process</a:t>
            </a:r>
            <a:r>
              <a:rPr sz="2400" dirty="0"/>
              <a:t>:</a:t>
            </a:r>
          </a:p>
          <a:p>
            <a:pPr lvl="1">
              <a:defRPr/>
            </a:pPr>
            <a:r>
              <a:rPr sz="2400" dirty="0"/>
              <a:t>Segregates the firm’s operations into different types of primary and secondary activities to identify the major components of its internal cost structure</a:t>
            </a:r>
          </a:p>
          <a:p>
            <a:pPr lvl="1">
              <a:defRPr/>
            </a:pPr>
            <a:r>
              <a:rPr sz="2400" dirty="0"/>
              <a:t>Uses </a:t>
            </a:r>
            <a:r>
              <a:rPr sz="2400" i="1" dirty="0"/>
              <a:t>activity-based costing </a:t>
            </a:r>
            <a:r>
              <a:rPr sz="2400" dirty="0"/>
              <a:t>to evaluate the activities</a:t>
            </a:r>
          </a:p>
          <a:p>
            <a:pPr lvl="1">
              <a:defRPr/>
            </a:pPr>
            <a:r>
              <a:rPr sz="2400" dirty="0"/>
              <a:t>Does the same for significant competitors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1188720" rIns="1188720">
            <a:noAutofit/>
          </a:bodyPr>
          <a:lstStyle/>
          <a:p>
            <a:pPr>
              <a:defRPr/>
            </a:pPr>
            <a:r>
              <a:rPr sz="3600" dirty="0"/>
              <a:t>VALUE CHAIN SYSTEM FOR AN ENTIRE INDUSTRY</a:t>
            </a:r>
          </a:p>
        </p:txBody>
      </p:sp>
      <p:sp>
        <p:nvSpPr>
          <p:cNvPr id="76803" name="Rectangle 3"/>
          <p:cNvSpPr>
            <a:spLocks noGrp="1" noChangeArrowheads="1"/>
          </p:cNvSpPr>
          <p:nvPr>
            <p:ph idx="1"/>
          </p:nvPr>
        </p:nvSpPr>
        <p:spPr>
          <a:xfrm>
            <a:off x="710521" y="1432801"/>
            <a:ext cx="7715022" cy="4983874"/>
          </a:xfrm>
        </p:spPr>
        <p:txBody>
          <a:bodyPr/>
          <a:lstStyle/>
          <a:p>
            <a:pPr>
              <a:defRPr/>
            </a:pPr>
            <a:r>
              <a:rPr lang="en-US" sz="2400" dirty="0"/>
              <a:t>Industry value chain</a:t>
            </a:r>
            <a:endParaRPr sz="2400" dirty="0"/>
          </a:p>
          <a:p>
            <a:pPr lvl="1">
              <a:defRPr/>
            </a:pPr>
            <a:r>
              <a:rPr sz="2400" dirty="0"/>
              <a:t>The firm’s internal value chain</a:t>
            </a:r>
          </a:p>
          <a:p>
            <a:pPr lvl="1">
              <a:defRPr/>
            </a:pPr>
            <a:r>
              <a:rPr sz="2400" dirty="0"/>
              <a:t>The value chains of industry suppliers</a:t>
            </a:r>
          </a:p>
          <a:p>
            <a:pPr lvl="1">
              <a:defRPr/>
            </a:pPr>
            <a:r>
              <a:rPr sz="2400" dirty="0"/>
              <a:t>The value chains of channel intermediaries</a:t>
            </a:r>
          </a:p>
          <a:p>
            <a:pPr>
              <a:defRPr/>
            </a:pPr>
            <a:r>
              <a:rPr lang="en-US" sz="2400" dirty="0"/>
              <a:t>Effects of the industry value chain</a:t>
            </a:r>
            <a:endParaRPr sz="2400" dirty="0"/>
          </a:p>
          <a:p>
            <a:pPr lvl="1">
              <a:defRPr/>
            </a:pPr>
            <a:r>
              <a:rPr sz="2400" dirty="0"/>
              <a:t>Costs and margins of suppliers and channel partners can affect prices to end consumers</a:t>
            </a:r>
          </a:p>
          <a:p>
            <a:pPr lvl="1">
              <a:defRPr/>
            </a:pPr>
            <a:r>
              <a:rPr sz="2400" dirty="0"/>
              <a:t>Activities of channel partners can affect industry sales volumes and customer satisfaction</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914400" rIns="914400">
            <a:normAutofit/>
          </a:bodyPr>
          <a:lstStyle/>
          <a:p>
            <a:r>
              <a:rPr lang="en-US" sz="2800" dirty="0"/>
              <a:t>FIGURE 4.4	 A Representative </a:t>
            </a:r>
            <a:br>
              <a:rPr lang="en-US" sz="2800" dirty="0"/>
            </a:br>
            <a:r>
              <a:rPr lang="en-US" sz="2800" dirty="0"/>
              <a:t>Value Chain System</a:t>
            </a:r>
          </a:p>
        </p:txBody>
      </p:sp>
      <p:pic>
        <p:nvPicPr>
          <p:cNvPr id="2" name="Content Placeholder 1" descr="Graphic showing the flow of supplier-related value chains, a company's value chain, and forward-channel value chains"/>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65150" y="2074863"/>
            <a:ext cx="8126413" cy="2763837"/>
          </a:xfrm>
        </p:spPr>
      </p:pic>
      <p:sp>
        <p:nvSpPr>
          <p:cNvPr id="7" name="Text Placeholder 6"/>
          <p:cNvSpPr>
            <a:spLocks noGrp="1"/>
          </p:cNvSpPr>
          <p:nvPr>
            <p:ph type="body" sz="quarter" idx="4294967295"/>
          </p:nvPr>
        </p:nvSpPr>
        <p:spPr>
          <a:xfrm>
            <a:off x="0" y="6338888"/>
            <a:ext cx="9144001" cy="355600"/>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10 long image description</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630936"/>
          </a:xfrm>
          <a:solidFill>
            <a:srgbClr val="717A8B"/>
          </a:solidFill>
          <a:ln w="9525">
            <a:noFill/>
            <a:miter lim="800000"/>
            <a:headEnd/>
            <a:tailEnd/>
          </a:ln>
        </p:spPr>
        <p:txBody>
          <a:bodyPr vert="horz" wrap="square" lIns="548640" tIns="45720" rIns="548640" bIns="45720" numCol="1" rtlCol="0" anchor="ctr" anchorCtr="0" compatLnSpc="1">
            <a:prstTxWarp prst="textNoShape">
              <a:avLst/>
            </a:prstTxWarp>
            <a:noAutofit/>
          </a:bodyPr>
          <a:lstStyle/>
          <a:p>
            <a:r>
              <a:rPr lang="en-US" sz="2400" dirty="0"/>
              <a:t>Illustration Capsule 4.1 The Value Chain for Boll &amp; Branch</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88543613"/>
              </p:ext>
            </p:extLst>
          </p:nvPr>
        </p:nvGraphicFramePr>
        <p:xfrm>
          <a:off x="457200" y="752856"/>
          <a:ext cx="8229594" cy="5556408"/>
        </p:xfrm>
        <a:graphic>
          <a:graphicData uri="http://schemas.openxmlformats.org/drawingml/2006/table">
            <a:tbl>
              <a:tblPr>
                <a:tableStyleId>{2D5ABB26-0587-4C30-8999-92F81FD0307C}</a:tableStyleId>
              </a:tblPr>
              <a:tblGrid>
                <a:gridCol w="3502597">
                  <a:extLst>
                    <a:ext uri="{9D8B030D-6E8A-4147-A177-3AD203B41FA5}">
                      <a16:colId xmlns:a16="http://schemas.microsoft.com/office/drawing/2014/main" val="3086429824"/>
                    </a:ext>
                  </a:extLst>
                </a:gridCol>
                <a:gridCol w="2047364">
                  <a:extLst>
                    <a:ext uri="{9D8B030D-6E8A-4147-A177-3AD203B41FA5}">
                      <a16:colId xmlns:a16="http://schemas.microsoft.com/office/drawing/2014/main" val="3843117596"/>
                    </a:ext>
                  </a:extLst>
                </a:gridCol>
                <a:gridCol w="2679633">
                  <a:extLst>
                    <a:ext uri="{9D8B030D-6E8A-4147-A177-3AD203B41FA5}">
                      <a16:colId xmlns:a16="http://schemas.microsoft.com/office/drawing/2014/main" val="236774681"/>
                    </a:ext>
                  </a:extLst>
                </a:gridCol>
              </a:tblGrid>
              <a:tr h="596556">
                <a:tc gridSpan="3">
                  <a:txBody>
                    <a:bodyPr/>
                    <a:lstStyle/>
                    <a:p>
                      <a:pPr algn="l"/>
                      <a:r>
                        <a:rPr lang="en-US" sz="1800" b="1" dirty="0"/>
                        <a:t>A king-size set of sheets from Boll &amp; Branch is made from 6 meters of fabric, requiring 11 kilograms of raw cotton. </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r"/>
                      <a:endParaRPr lang="en-US" sz="900" dirty="0"/>
                    </a:p>
                  </a:txBody>
                  <a:tcPr marL="47915" marR="47915" marT="23958" marB="23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900" dirty="0"/>
                    </a:p>
                  </a:txBody>
                  <a:tcPr marL="47915" marR="47915" marT="23958" marB="239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139738"/>
                  </a:ext>
                </a:extLst>
              </a:tr>
              <a:tr h="291756">
                <a:tc>
                  <a:txBody>
                    <a:bodyPr/>
                    <a:lstStyle/>
                    <a:p>
                      <a:pPr algn="l"/>
                      <a:r>
                        <a:rPr lang="en-US" sz="1600" dirty="0"/>
                        <a:t>Raw Cotton </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$ 28.16</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2590982"/>
                  </a:ext>
                </a:extLst>
              </a:tr>
              <a:tr h="291756">
                <a:tc>
                  <a:txBody>
                    <a:bodyPr/>
                    <a:lstStyle/>
                    <a:p>
                      <a:pPr algn="l"/>
                      <a:r>
                        <a:rPr lang="en-US" sz="1600" dirty="0"/>
                        <a:t>Spinning/Weaving/Dyeing</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12.00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2871028"/>
                  </a:ext>
                </a:extLst>
              </a:tr>
              <a:tr h="291756">
                <a:tc>
                  <a:txBody>
                    <a:bodyPr/>
                    <a:lstStyle/>
                    <a:p>
                      <a:pPr algn="l"/>
                      <a:r>
                        <a:rPr lang="en-US" sz="1600" dirty="0"/>
                        <a:t>Cutting/Sewing/Finishing</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9.50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4172902"/>
                  </a:ext>
                </a:extLst>
              </a:tr>
              <a:tr h="291756">
                <a:tc>
                  <a:txBody>
                    <a:bodyPr/>
                    <a:lstStyle/>
                    <a:p>
                      <a:pPr algn="l"/>
                      <a:r>
                        <a:rPr lang="en-US" sz="1600" dirty="0"/>
                        <a:t>Material Transportation</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3.00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9008046"/>
                  </a:ext>
                </a:extLst>
              </a:tr>
              <a:tr h="291756">
                <a:tc>
                  <a:txBody>
                    <a:bodyPr/>
                    <a:lstStyle/>
                    <a:p>
                      <a:pPr algn="l"/>
                      <a:r>
                        <a:rPr lang="en-US" sz="1600" dirty="0"/>
                        <a:t>Factory Fee</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15.80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768447"/>
                  </a:ext>
                </a:extLst>
              </a:tr>
              <a:tr h="291756">
                <a:tc gridSpan="2">
                  <a:txBody>
                    <a:bodyPr/>
                    <a:lstStyle/>
                    <a:p>
                      <a:pPr algn="r"/>
                      <a:r>
                        <a:rPr lang="en-US" sz="1600" b="1" dirty="0"/>
                        <a:t>Cost of Goods</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l"/>
                      <a:endParaRPr lang="en-US" sz="1600" dirty="0"/>
                    </a:p>
                  </a:txBody>
                  <a:tcPr marL="47915" marR="47915"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b="1" dirty="0"/>
                        <a:t>$68.46</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38815703"/>
                  </a:ext>
                </a:extLst>
              </a:tr>
              <a:tr h="291756">
                <a:tc>
                  <a:txBody>
                    <a:bodyPr/>
                    <a:lstStyle/>
                    <a:p>
                      <a:pPr algn="l"/>
                      <a:r>
                        <a:rPr lang="en-US" sz="1600" dirty="0"/>
                        <a:t>Inspection Fees</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5.48</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057003"/>
                  </a:ext>
                </a:extLst>
              </a:tr>
              <a:tr h="291756">
                <a:tc>
                  <a:txBody>
                    <a:bodyPr/>
                    <a:lstStyle/>
                    <a:p>
                      <a:pPr algn="l"/>
                      <a:r>
                        <a:rPr lang="en-US" sz="1600" dirty="0"/>
                        <a:t>Ocean Freight/Insurance</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4.55</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185680"/>
                  </a:ext>
                </a:extLst>
              </a:tr>
              <a:tr h="291756">
                <a:tc>
                  <a:txBody>
                    <a:bodyPr/>
                    <a:lstStyle/>
                    <a:p>
                      <a:pPr algn="l"/>
                      <a:r>
                        <a:rPr lang="en-US" sz="1600" dirty="0"/>
                        <a:t>Import Duties</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8.22</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9010664"/>
                  </a:ext>
                </a:extLst>
              </a:tr>
              <a:tr h="291756">
                <a:tc>
                  <a:txBody>
                    <a:bodyPr/>
                    <a:lstStyle/>
                    <a:p>
                      <a:pPr algn="l"/>
                      <a:r>
                        <a:rPr lang="en-US" sz="1600" dirty="0"/>
                        <a:t>Warehouse/Packing</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8.50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9799916"/>
                  </a:ext>
                </a:extLst>
              </a:tr>
              <a:tr h="291756">
                <a:tc>
                  <a:txBody>
                    <a:bodyPr/>
                    <a:lstStyle/>
                    <a:p>
                      <a:pPr algn="l"/>
                      <a:r>
                        <a:rPr lang="en-US" sz="1600" dirty="0"/>
                        <a:t>Packaging</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15.15</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409860"/>
                  </a:ext>
                </a:extLst>
              </a:tr>
              <a:tr h="291756">
                <a:tc>
                  <a:txBody>
                    <a:bodyPr/>
                    <a:lstStyle/>
                    <a:p>
                      <a:pPr algn="l"/>
                      <a:r>
                        <a:rPr lang="en-US" sz="1600" dirty="0"/>
                        <a:t>Customer Shipping</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14.00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896096"/>
                  </a:ext>
                </a:extLst>
              </a:tr>
              <a:tr h="291756">
                <a:tc>
                  <a:txBody>
                    <a:bodyPr/>
                    <a:lstStyle/>
                    <a:p>
                      <a:pPr algn="l"/>
                      <a:r>
                        <a:rPr lang="en-US" sz="1600" dirty="0"/>
                        <a:t>Promotions/Donations</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 30.00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8116561"/>
                  </a:ext>
                </a:extLst>
              </a:tr>
              <a:tr h="291756">
                <a:tc gridSpan="2">
                  <a:txBody>
                    <a:bodyPr/>
                    <a:lstStyle/>
                    <a:p>
                      <a:pPr algn="r"/>
                      <a:r>
                        <a:rPr lang="en-US" sz="1600" b="1" dirty="0"/>
                        <a:t>Total Cost</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600" b="1" dirty="0"/>
                    </a:p>
                  </a:txBody>
                  <a:tcPr marL="47915" marR="47915"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a:t>$154.38</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9419672"/>
                  </a:ext>
                </a:extLst>
              </a:tr>
              <a:tr h="291756">
                <a:tc>
                  <a:txBody>
                    <a:bodyPr/>
                    <a:lstStyle/>
                    <a:p>
                      <a:pPr algn="l"/>
                      <a:r>
                        <a:rPr lang="en-US" sz="1600" dirty="0"/>
                        <a:t>Boll &amp; Brand Markup</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defTabSz="914400"/>
                      <a:r>
                        <a:rPr lang="en-US" sz="1600" dirty="0"/>
                        <a:t>About 60%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380802"/>
                  </a:ext>
                </a:extLst>
              </a:tr>
              <a:tr h="291756">
                <a:tc>
                  <a:txBody>
                    <a:bodyPr/>
                    <a:lstStyle/>
                    <a:p>
                      <a:pPr algn="l"/>
                      <a:r>
                        <a:rPr lang="en-US" sz="1600" dirty="0"/>
                        <a:t>Boll &amp; Brand Retail Price</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600" dirty="0"/>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t>$250.00</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9493062"/>
                  </a:ext>
                </a:extLst>
              </a:tr>
              <a:tr h="291756">
                <a:tc gridSpan="2">
                  <a:txBody>
                    <a:bodyPr/>
                    <a:lstStyle/>
                    <a:p>
                      <a:pPr algn="r"/>
                      <a:r>
                        <a:rPr lang="en-US" sz="1600" b="1" dirty="0"/>
                        <a:t>Gross Margin</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a:endParaRPr lang="en-US" sz="1600" b="1" dirty="0"/>
                    </a:p>
                  </a:txBody>
                  <a:tcPr marL="47915" marR="47915"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dirty="0"/>
                        <a:t>$ 95.62</a:t>
                      </a:r>
                    </a:p>
                  </a:txBody>
                  <a:tcPr marL="60642" marR="60642" marT="23958" marB="2395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0228825"/>
                  </a:ext>
                </a:extLst>
              </a:tr>
            </a:tbl>
          </a:graphicData>
        </a:graphic>
      </p:graphicFrame>
      <p:sp>
        <p:nvSpPr>
          <p:cNvPr id="4" name="Text Placeholder 3"/>
          <p:cNvSpPr>
            <a:spLocks noGrp="1"/>
          </p:cNvSpPr>
          <p:nvPr>
            <p:ph type="body" sz="quarter" idx="16"/>
          </p:nvPr>
        </p:nvSpPr>
        <p:spPr/>
        <p:txBody>
          <a:bodyPr/>
          <a:lstStyle/>
          <a:p>
            <a:r>
              <a:rPr lang="en-US" sz="800" b="0" dirty="0">
                <a:hlinkClick r:id="rId3" action="ppaction://hlinksldjump"/>
              </a:rPr>
              <a:t>Jump to Appendix 11 long image description</a:t>
            </a:r>
            <a:endParaRPr lang="en-US" sz="800" b="0"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Value Chain for Boll &amp; Branch</a:t>
            </a:r>
          </a:p>
        </p:txBody>
      </p:sp>
      <p:sp>
        <p:nvSpPr>
          <p:cNvPr id="6" name="Content Placeholder 5"/>
          <p:cNvSpPr>
            <a:spLocks noGrp="1"/>
          </p:cNvSpPr>
          <p:nvPr>
            <p:ph idx="4294967295"/>
          </p:nvPr>
        </p:nvSpPr>
        <p:spPr>
          <a:xfrm>
            <a:off x="806450" y="990600"/>
            <a:ext cx="7423150" cy="5562600"/>
          </a:xfrm>
        </p:spPr>
        <p:txBody>
          <a:bodyPr/>
          <a:lstStyle/>
          <a:p>
            <a:r>
              <a:rPr lang="en-US" dirty="0"/>
              <a:t>Which activities in the value chain are primary activities? Which are secondary activities?</a:t>
            </a:r>
          </a:p>
          <a:p>
            <a:r>
              <a:rPr lang="en-US" dirty="0"/>
              <a:t>Which activities are linked to the value chain for the entire industry? </a:t>
            </a:r>
          </a:p>
          <a:p>
            <a:r>
              <a:rPr lang="en-US" dirty="0"/>
              <a:t>Where in the industry activity chain could Boll &amp; Branch possibly reduce cost(s) without reducing its competitive strength?</a:t>
            </a:r>
          </a:p>
        </p:txBody>
      </p:sp>
    </p:spTree>
    <p:extLst>
      <p:ext uri="{BB962C8B-B14F-4D97-AF65-F5344CB8AC3E}">
        <p14:creationId xmlns:p14="http://schemas.microsoft.com/office/powerpoint/2010/main" val="4458760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cap="all" dirty="0"/>
              <a:t>Strategic Management Principle </a:t>
            </a:r>
            <a:r>
              <a:rPr lang="en-US" sz="2000" cap="all" dirty="0"/>
              <a:t>(8 </a:t>
            </a:r>
            <a:r>
              <a:rPr lang="en-US" sz="2000" dirty="0"/>
              <a:t>of</a:t>
            </a:r>
            <a:r>
              <a:rPr lang="en-US" sz="2000" cap="all" dirty="0"/>
              <a:t> 14)</a:t>
            </a:r>
          </a:p>
        </p:txBody>
      </p:sp>
      <p:sp>
        <p:nvSpPr>
          <p:cNvPr id="6" name="Content Placeholder 5"/>
          <p:cNvSpPr>
            <a:spLocks noGrp="1"/>
          </p:cNvSpPr>
          <p:nvPr>
            <p:ph idx="1"/>
          </p:nvPr>
        </p:nvSpPr>
        <p:spPr>
          <a:xfrm>
            <a:off x="457200" y="1289050"/>
            <a:ext cx="8229600" cy="5264150"/>
          </a:xfrm>
        </p:spPr>
        <p:txBody>
          <a:bodyPr/>
          <a:lstStyle/>
          <a:p>
            <a:pPr marL="0" indent="0">
              <a:buNone/>
            </a:pPr>
            <a:r>
              <a:rPr lang="en-US" dirty="0"/>
              <a:t>A firm’s cost competitiveness depends not only on the costs of internally performed activities (its own value chain) but also on costs in the value chains of its suppliers and distribution channel allies.</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2000" dirty="0"/>
              <a:t>(9 of 9)</a:t>
            </a:r>
            <a:endParaRPr lang="en-US" sz="2000" cap="all" dirty="0"/>
          </a:p>
        </p:txBody>
      </p:sp>
      <p:sp>
        <p:nvSpPr>
          <p:cNvPr id="6" name="Content Placeholder 5"/>
          <p:cNvSpPr>
            <a:spLocks noGrp="1"/>
          </p:cNvSpPr>
          <p:nvPr>
            <p:ph idx="1"/>
          </p:nvPr>
        </p:nvSpPr>
        <p:spPr/>
        <p:txBody>
          <a:bodyPr/>
          <a:lstStyle/>
          <a:p>
            <a:pPr marL="0" indent="0">
              <a:buNone/>
            </a:pPr>
            <a:r>
              <a:rPr lang="en-US" b="1" dirty="0"/>
              <a:t>Benchmarking</a:t>
            </a:r>
            <a:r>
              <a:rPr lang="en-US" dirty="0"/>
              <a:t> is a potent tool for improving a company’s own internal activities that is based on learning how other companies perform them and borrowing their “best practices.”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1060938"/>
          </a:xfrm>
        </p:spPr>
        <p:txBody>
          <a:bodyPr/>
          <a:lstStyle/>
          <a:p>
            <a:pPr>
              <a:defRPr/>
            </a:pPr>
            <a:r>
              <a:rPr dirty="0"/>
              <a:t>SPECIFIC INDICATORS OF </a:t>
            </a:r>
            <a:br>
              <a:rPr dirty="0"/>
            </a:br>
            <a:r>
              <a:rPr dirty="0"/>
              <a:t>STRATEGIC SUCCESS</a:t>
            </a:r>
          </a:p>
        </p:txBody>
      </p:sp>
      <p:sp>
        <p:nvSpPr>
          <p:cNvPr id="35843" name="Rectangle 3"/>
          <p:cNvSpPr>
            <a:spLocks noGrp="1" noChangeArrowheads="1"/>
          </p:cNvSpPr>
          <p:nvPr>
            <p:ph idx="1"/>
          </p:nvPr>
        </p:nvSpPr>
        <p:spPr>
          <a:xfrm>
            <a:off x="457200" y="1312984"/>
            <a:ext cx="8229600" cy="5240215"/>
          </a:xfrm>
        </p:spPr>
        <p:txBody>
          <a:bodyPr/>
          <a:lstStyle/>
          <a:p>
            <a:pPr>
              <a:buClrTx/>
              <a:buFont typeface="Arial" panose="020B0604020202020204" pitchFamily="34" charset="0"/>
              <a:buChar char="•"/>
              <a:defRPr/>
            </a:pPr>
            <a:r>
              <a:rPr lang="en-US" dirty="0"/>
              <a:t>Trends in the firm’s sales and earnings growth</a:t>
            </a:r>
          </a:p>
          <a:p>
            <a:pPr>
              <a:buClrTx/>
              <a:buFont typeface="Arial" panose="020B0604020202020204" pitchFamily="34" charset="0"/>
              <a:buChar char="•"/>
              <a:defRPr/>
            </a:pPr>
            <a:r>
              <a:rPr lang="en-US" dirty="0"/>
              <a:t>Trends in the firm’s stock price</a:t>
            </a:r>
          </a:p>
          <a:p>
            <a:pPr>
              <a:buClrTx/>
              <a:buFont typeface="Arial" panose="020B0604020202020204" pitchFamily="34" charset="0"/>
              <a:buChar char="•"/>
              <a:defRPr/>
            </a:pPr>
            <a:r>
              <a:rPr lang="en-US" dirty="0"/>
              <a:t>The firm’s overall financial strength</a:t>
            </a:r>
          </a:p>
          <a:p>
            <a:pPr>
              <a:buClrTx/>
              <a:buFont typeface="Arial" panose="020B0604020202020204" pitchFamily="34" charset="0"/>
              <a:buChar char="•"/>
              <a:defRPr/>
            </a:pPr>
            <a:r>
              <a:rPr lang="en-US" dirty="0"/>
              <a:t>The firm’s customer retention rate</a:t>
            </a:r>
          </a:p>
          <a:p>
            <a:pPr>
              <a:buClrTx/>
              <a:buFont typeface="Arial" panose="020B0604020202020204" pitchFamily="34" charset="0"/>
              <a:buChar char="•"/>
              <a:defRPr/>
            </a:pPr>
            <a:r>
              <a:rPr lang="en-US" dirty="0"/>
              <a:t>The rate at which new customers are acquired</a:t>
            </a:r>
          </a:p>
          <a:p>
            <a:pPr>
              <a:buClrTx/>
              <a:buFont typeface="Arial" panose="020B0604020202020204" pitchFamily="34" charset="0"/>
              <a:buChar char="•"/>
              <a:defRPr/>
            </a:pPr>
            <a:r>
              <a:rPr lang="en-US" dirty="0"/>
              <a:t>Evidence of improvement in internal processes such as defect rate, order fulfillment, delivery times, days of inventory, and employee productivity</a:t>
            </a:r>
            <a:endParaRPr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3126"/>
            <a:ext cx="9143999" cy="1702972"/>
          </a:xfrm>
        </p:spPr>
        <p:txBody>
          <a:bodyPr lIns="914400" rIns="914400"/>
          <a:lstStyle/>
          <a:p>
            <a:r>
              <a:rPr lang="en-US" dirty="0"/>
              <a:t>USING BENCHMARKING TO ASSESS A FIRM’S VALUE CHAIN ACTIVITIES</a:t>
            </a:r>
          </a:p>
        </p:txBody>
      </p:sp>
      <p:sp>
        <p:nvSpPr>
          <p:cNvPr id="82947" name="Rectangle 3"/>
          <p:cNvSpPr>
            <a:spLocks noGrp="1" noChangeArrowheads="1"/>
          </p:cNvSpPr>
          <p:nvPr>
            <p:ph idx="1"/>
          </p:nvPr>
        </p:nvSpPr>
        <p:spPr>
          <a:xfrm>
            <a:off x="504825" y="1793631"/>
            <a:ext cx="8126413" cy="4357867"/>
          </a:xfrm>
        </p:spPr>
        <p:txBody>
          <a:bodyPr/>
          <a:lstStyle/>
          <a:p>
            <a:r>
              <a:rPr lang="en-US" dirty="0"/>
              <a:t>Benchmarking:</a:t>
            </a:r>
          </a:p>
          <a:p>
            <a:pPr lvl="1"/>
            <a:r>
              <a:rPr lang="en-US" dirty="0"/>
              <a:t>Involves improving a firm’s internal activities based on learning from other firms’ “best practices”</a:t>
            </a:r>
          </a:p>
          <a:p>
            <a:pPr lvl="1"/>
            <a:r>
              <a:rPr lang="en-US" dirty="0"/>
              <a:t>Assesses whether the cost competitiveness and effectiveness of a firm’s value chain activities are in line with its competitors’ activities</a:t>
            </a:r>
          </a:p>
          <a:p>
            <a:r>
              <a:rPr lang="en-US" dirty="0"/>
              <a:t>Sources of benchmarking information</a:t>
            </a:r>
          </a:p>
          <a:p>
            <a:pPr lvl="1"/>
            <a:r>
              <a:rPr lang="en-US" dirty="0"/>
              <a:t>Reports, trade groups, analysts, and customers</a:t>
            </a:r>
          </a:p>
          <a:p>
            <a:pPr lvl="1"/>
            <a:r>
              <a:rPr lang="en-US" dirty="0"/>
              <a:t>Visits to benchmark companies</a:t>
            </a:r>
          </a:p>
          <a:p>
            <a:pPr lvl="1"/>
            <a:r>
              <a:rPr lang="en-US" dirty="0"/>
              <a:t>Data from consulting firms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cap="all" dirty="0"/>
              <a:t>Strategic Management Principle </a:t>
            </a:r>
            <a:r>
              <a:rPr lang="en-US" sz="2000" dirty="0"/>
              <a:t>(9 of 14	)</a:t>
            </a:r>
            <a:endParaRPr lang="en-US" sz="2000" cap="all" dirty="0"/>
          </a:p>
        </p:txBody>
      </p:sp>
      <p:sp>
        <p:nvSpPr>
          <p:cNvPr id="6" name="Content Placeholder 5"/>
          <p:cNvSpPr>
            <a:spLocks noGrp="1"/>
          </p:cNvSpPr>
          <p:nvPr>
            <p:ph idx="1"/>
          </p:nvPr>
        </p:nvSpPr>
        <p:spPr>
          <a:xfrm>
            <a:off x="457200" y="1314450"/>
            <a:ext cx="8229600" cy="5238750"/>
          </a:xfrm>
        </p:spPr>
        <p:txBody>
          <a:bodyPr/>
          <a:lstStyle/>
          <a:p>
            <a:pPr marL="0" indent="0">
              <a:buNone/>
            </a:pPr>
            <a:r>
              <a:rPr lang="en-US" dirty="0"/>
              <a:t>Benchmarking the costs of a firm's activities against those of rivals provides hard evidence of whether the firm is cost-competitive.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074"/>
            <a:ext cx="9143999" cy="1773926"/>
          </a:xfrm>
        </p:spPr>
        <p:txBody>
          <a:bodyPr lIns="822960" rIns="822960">
            <a:noAutofit/>
          </a:bodyPr>
          <a:lstStyle/>
          <a:p>
            <a:r>
              <a:rPr lang="en-US" dirty="0"/>
              <a:t>DELIVERED-COST BENCHMARKING IN THE CEMENT INDUSTRY</a:t>
            </a:r>
          </a:p>
        </p:txBody>
      </p:sp>
      <p:sp>
        <p:nvSpPr>
          <p:cNvPr id="4" name="Content Placeholder 3"/>
          <p:cNvSpPr>
            <a:spLocks noGrp="1"/>
          </p:cNvSpPr>
          <p:nvPr>
            <p:ph idx="1"/>
          </p:nvPr>
        </p:nvSpPr>
        <p:spPr>
          <a:xfrm>
            <a:off x="504825" y="1962149"/>
            <a:ext cx="8126413" cy="4454525"/>
          </a:xfrm>
        </p:spPr>
        <p:txBody>
          <a:bodyPr/>
          <a:lstStyle/>
          <a:p>
            <a:pPr>
              <a:spcBef>
                <a:spcPts val="1200"/>
              </a:spcBef>
            </a:pPr>
            <a:r>
              <a:rPr lang="en-US" sz="2400" dirty="0"/>
              <a:t>Which of the five benchmarked manufacturing and logistics costs are likely to be most affected by fluctuating market conditions?</a:t>
            </a:r>
          </a:p>
          <a:p>
            <a:pPr>
              <a:spcBef>
                <a:spcPts val="1200"/>
              </a:spcBef>
            </a:pPr>
            <a:r>
              <a:rPr lang="en-US" sz="2400" dirty="0"/>
              <a:t>Why is the collection of competitive intelligence to accurately benchmark delivered costs of such importance in the cement industry?</a:t>
            </a:r>
          </a:p>
          <a:p>
            <a:pPr>
              <a:spcBef>
                <a:spcPts val="1200"/>
              </a:spcBef>
            </a:pPr>
            <a:r>
              <a:rPr lang="en-US" sz="2400" dirty="0"/>
              <a:t>How could key data about competitors published by the PCA create an temptation for unethical price fixing, market or customer allocation schemes, dealing arrangements, bid rigging, or bribery in the industry?</a:t>
            </a:r>
          </a:p>
        </p:txBody>
      </p:sp>
    </p:spTree>
    <p:extLst>
      <p:ext uri="{BB962C8B-B14F-4D97-AF65-F5344CB8AC3E}">
        <p14:creationId xmlns:p14="http://schemas.microsoft.com/office/powerpoint/2010/main" val="196424466"/>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4074"/>
            <a:ext cx="9143999" cy="1730941"/>
          </a:xfrm>
        </p:spPr>
        <p:txBody>
          <a:bodyPr lIns="548640" rIns="548640"/>
          <a:lstStyle/>
          <a:p>
            <a:r>
              <a:rPr lang="en-US" dirty="0"/>
              <a:t>STRATEGIC OPTIONS FOR REMEDYING A COST OR VALUE DISADVANTAGE</a:t>
            </a:r>
          </a:p>
        </p:txBody>
      </p:sp>
      <p:sp>
        <p:nvSpPr>
          <p:cNvPr id="84995" name="Rectangle 3"/>
          <p:cNvSpPr>
            <a:spLocks noGrp="1" noChangeArrowheads="1"/>
          </p:cNvSpPr>
          <p:nvPr>
            <p:ph idx="1"/>
          </p:nvPr>
        </p:nvSpPr>
        <p:spPr>
          <a:xfrm>
            <a:off x="504825" y="2133599"/>
            <a:ext cx="8126413" cy="4283075"/>
          </a:xfrm>
        </p:spPr>
        <p:txBody>
          <a:bodyPr/>
          <a:lstStyle/>
          <a:p>
            <a:r>
              <a:rPr lang="en-US" dirty="0"/>
              <a:t>Areas in the total value chain system for a firm to look for ways to improve its efficiency and effectiveness:</a:t>
            </a:r>
          </a:p>
          <a:p>
            <a:pPr lvl="1"/>
            <a:r>
              <a:rPr lang="en-US" dirty="0"/>
              <a:t>The firm’s own internal activity segments</a:t>
            </a:r>
          </a:p>
          <a:p>
            <a:pPr lvl="1"/>
            <a:r>
              <a:rPr lang="en-US" dirty="0"/>
              <a:t>The suppliers’ part of the value chain system</a:t>
            </a:r>
          </a:p>
          <a:p>
            <a:pPr lvl="1"/>
            <a:r>
              <a:rPr lang="en-US" dirty="0"/>
              <a:t>The forward channel portion of the value chain system</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pPr>
              <a:defRPr/>
            </a:pPr>
            <a:r>
              <a:rPr dirty="0"/>
              <a:t>IMPROVING INTERNALLY PERFORMED VALUE CHAIN ACTIVITIES</a:t>
            </a:r>
          </a:p>
        </p:txBody>
      </p:sp>
      <p:sp>
        <p:nvSpPr>
          <p:cNvPr id="87043" name="Rectangle 3"/>
          <p:cNvSpPr>
            <a:spLocks noGrp="1" noChangeArrowheads="1"/>
          </p:cNvSpPr>
          <p:nvPr>
            <p:ph idx="1"/>
          </p:nvPr>
        </p:nvSpPr>
        <p:spPr/>
        <p:txBody>
          <a:bodyPr/>
          <a:lstStyle/>
          <a:p>
            <a:pPr>
              <a:spcBef>
                <a:spcPts val="900"/>
              </a:spcBef>
              <a:defRPr/>
            </a:pPr>
            <a:r>
              <a:rPr sz="2000" dirty="0"/>
              <a:t>Implement best practices throughout the firm, particularly for high-cost activities.</a:t>
            </a:r>
          </a:p>
          <a:p>
            <a:pPr>
              <a:spcBef>
                <a:spcPts val="900"/>
              </a:spcBef>
              <a:defRPr/>
            </a:pPr>
            <a:r>
              <a:rPr sz="2000" dirty="0"/>
              <a:t>Eliminate cost-producing activities altogether by redesigning products and revamping the internal value chain.</a:t>
            </a:r>
          </a:p>
          <a:p>
            <a:pPr>
              <a:spcBef>
                <a:spcPts val="900"/>
              </a:spcBef>
              <a:defRPr/>
            </a:pPr>
            <a:r>
              <a:rPr sz="2000" dirty="0"/>
              <a:t>Relocate high-cost activities to areas where they can be performed more cheaply.</a:t>
            </a:r>
          </a:p>
          <a:p>
            <a:pPr>
              <a:spcBef>
                <a:spcPts val="900"/>
              </a:spcBef>
              <a:defRPr/>
            </a:pPr>
            <a:r>
              <a:rPr sz="2000" dirty="0"/>
              <a:t>Outsource activities that can be performed by vendors or contractors more cheaply than if done in-house.</a:t>
            </a:r>
          </a:p>
          <a:p>
            <a:pPr>
              <a:spcBef>
                <a:spcPts val="900"/>
              </a:spcBef>
              <a:defRPr/>
            </a:pPr>
            <a:r>
              <a:rPr sz="2000" dirty="0"/>
              <a:t>Invest in productivity-enhancing, cost-saving technological improvements.</a:t>
            </a:r>
          </a:p>
          <a:p>
            <a:pPr>
              <a:spcBef>
                <a:spcPts val="900"/>
              </a:spcBef>
              <a:defRPr/>
            </a:pPr>
            <a:r>
              <a:rPr sz="2000" dirty="0"/>
              <a:t>Find ways to detour around activities or items where costs are high.</a:t>
            </a:r>
          </a:p>
          <a:p>
            <a:pPr>
              <a:spcBef>
                <a:spcPts val="900"/>
              </a:spcBef>
              <a:defRPr/>
            </a:pPr>
            <a:r>
              <a:rPr sz="2000" dirty="0"/>
              <a:t>Redesign products or components to facilitate speedier and more economical manufacture or assembly.</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0" y="4073"/>
            <a:ext cx="9143999" cy="2240896"/>
          </a:xfrm>
        </p:spPr>
        <p:txBody>
          <a:bodyPr lIns="457200" rIns="457200">
            <a:noAutofit/>
          </a:bodyPr>
          <a:lstStyle/>
          <a:p>
            <a:pPr>
              <a:defRPr/>
            </a:pPr>
            <a:r>
              <a:rPr dirty="0"/>
              <a:t>IMPROVING THE EFFECTIVENESS OF THE CUSTOMER VALUE PROPOSITION</a:t>
            </a:r>
            <a:r>
              <a:rPr lang="en-US" dirty="0"/>
              <a:t> </a:t>
            </a:r>
            <a:r>
              <a:rPr dirty="0"/>
              <a:t>AND ENHANCING DIFFERENTIATION</a:t>
            </a:r>
          </a:p>
        </p:txBody>
      </p:sp>
      <p:sp>
        <p:nvSpPr>
          <p:cNvPr id="89091" name="Rectangle 3"/>
          <p:cNvSpPr>
            <a:spLocks noGrp="1" noChangeArrowheads="1"/>
          </p:cNvSpPr>
          <p:nvPr>
            <p:ph idx="1"/>
          </p:nvPr>
        </p:nvSpPr>
        <p:spPr>
          <a:xfrm>
            <a:off x="504825" y="2432538"/>
            <a:ext cx="8126413" cy="3984136"/>
          </a:xfrm>
        </p:spPr>
        <p:txBody>
          <a:bodyPr/>
          <a:lstStyle/>
          <a:p>
            <a:pPr>
              <a:defRPr/>
            </a:pPr>
            <a:r>
              <a:rPr sz="2000" dirty="0"/>
              <a:t>Implement best practices for quality of high-value activities.</a:t>
            </a:r>
          </a:p>
          <a:p>
            <a:pPr>
              <a:defRPr/>
            </a:pPr>
            <a:r>
              <a:rPr sz="2000" dirty="0"/>
              <a:t>Adopt best practices and technologies that spur innovation, improve design, and enhance creativity.</a:t>
            </a:r>
          </a:p>
          <a:p>
            <a:pPr>
              <a:defRPr/>
            </a:pPr>
            <a:r>
              <a:rPr sz="2000" dirty="0"/>
              <a:t>Implement the best practices in providing customer service.</a:t>
            </a:r>
          </a:p>
          <a:p>
            <a:pPr>
              <a:defRPr/>
            </a:pPr>
            <a:r>
              <a:rPr sz="2000" dirty="0"/>
              <a:t>Reallocate resources to activities having the most impact on value for the customer and their most important purchase criteria.</a:t>
            </a:r>
          </a:p>
          <a:p>
            <a:pPr>
              <a:defRPr/>
            </a:pPr>
            <a:r>
              <a:rPr sz="2000" dirty="0"/>
              <a:t>For intermediate buyers, gain an understanding of how the activities the firm performs impact the buyer’s value chain.</a:t>
            </a:r>
          </a:p>
          <a:p>
            <a:pPr>
              <a:defRPr/>
            </a:pPr>
            <a:r>
              <a:rPr sz="2000" dirty="0"/>
              <a:t>Adopt best practices for marketing, brand management, and enhancing customer perceptions.</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lIns="822960" rIns="822960"/>
          <a:lstStyle/>
          <a:p>
            <a:r>
              <a:rPr lang="en-US" dirty="0"/>
              <a:t>IMPROVING SUPPLIER-RELATED VALUE CHAIN ACTIVITIES</a:t>
            </a:r>
          </a:p>
        </p:txBody>
      </p:sp>
      <p:sp>
        <p:nvSpPr>
          <p:cNvPr id="91139" name="Rectangle 3"/>
          <p:cNvSpPr>
            <a:spLocks noGrp="1" noChangeArrowheads="1"/>
          </p:cNvSpPr>
          <p:nvPr>
            <p:ph idx="1"/>
          </p:nvPr>
        </p:nvSpPr>
        <p:spPr/>
        <p:txBody>
          <a:bodyPr/>
          <a:lstStyle/>
          <a:p>
            <a:r>
              <a:rPr lang="en-US" sz="2000" dirty="0"/>
              <a:t>Pressure suppliers for lower prices.</a:t>
            </a:r>
          </a:p>
          <a:p>
            <a:r>
              <a:rPr lang="en-US" sz="2000" dirty="0"/>
              <a:t>Switch to lower-priced substitute inputs.</a:t>
            </a:r>
          </a:p>
          <a:p>
            <a:r>
              <a:rPr lang="en-US" sz="2000" dirty="0"/>
              <a:t>Collaborate closely with suppliers to identify mutual cost-saving opportunities.</a:t>
            </a:r>
          </a:p>
          <a:p>
            <a:r>
              <a:rPr lang="en-US" sz="2000" dirty="0"/>
              <a:t>Work with suppliers to enhance the firm’s differentiation.</a:t>
            </a:r>
          </a:p>
          <a:p>
            <a:r>
              <a:rPr lang="en-US" sz="2000" dirty="0"/>
              <a:t>Select and retain suppliers who meet higher-quality standards.</a:t>
            </a:r>
          </a:p>
          <a:p>
            <a:r>
              <a:rPr lang="en-US" sz="2000" dirty="0"/>
              <a:t>Coordinate with suppliers to enhance design or other features desired by customers.</a:t>
            </a:r>
          </a:p>
          <a:p>
            <a:r>
              <a:rPr lang="en-US" sz="2000" dirty="0"/>
              <a:t>Provide incentives to suppliers to meet higher-quality standards, and assist suppliers in their efforts to improve.</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0" y="4074"/>
            <a:ext cx="9143999" cy="1689911"/>
          </a:xfrm>
        </p:spPr>
        <p:txBody>
          <a:bodyPr lIns="548640" rIns="548640"/>
          <a:lstStyle/>
          <a:p>
            <a:r>
              <a:rPr lang="en-US" dirty="0"/>
              <a:t>IMPROVING VALUE CHAIN ACTIVITIES OF DISTRIBUTION PARTNERS</a:t>
            </a:r>
          </a:p>
        </p:txBody>
      </p:sp>
      <p:sp>
        <p:nvSpPr>
          <p:cNvPr id="93187" name="Rectangle 3"/>
          <p:cNvSpPr>
            <a:spLocks noGrp="1" noChangeArrowheads="1"/>
          </p:cNvSpPr>
          <p:nvPr>
            <p:ph idx="1"/>
          </p:nvPr>
        </p:nvSpPr>
        <p:spPr>
          <a:xfrm>
            <a:off x="504825" y="2069123"/>
            <a:ext cx="8126413" cy="4347552"/>
          </a:xfrm>
        </p:spPr>
        <p:txBody>
          <a:bodyPr/>
          <a:lstStyle/>
          <a:p>
            <a:r>
              <a:rPr lang="en-US" dirty="0"/>
              <a:t>Achieving cost-based competitiveness</a:t>
            </a:r>
          </a:p>
          <a:p>
            <a:pPr lvl="1"/>
            <a:r>
              <a:rPr lang="en-US" dirty="0"/>
              <a:t>Pressure forward channel allies to reduce their costs and markups.</a:t>
            </a:r>
          </a:p>
          <a:p>
            <a:pPr lvl="1"/>
            <a:r>
              <a:rPr lang="en-US" dirty="0"/>
              <a:t>Collaborate with forward channel allies to identify win-win opportunities to reduce costs.</a:t>
            </a:r>
          </a:p>
          <a:p>
            <a:pPr lvl="1"/>
            <a:r>
              <a:rPr lang="en-US" dirty="0"/>
              <a:t>Change to a more economical distribution strategy, including switching to cheaper distribution channels.</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4073"/>
            <a:ext cx="9143999" cy="2223312"/>
          </a:xfrm>
        </p:spPr>
        <p:txBody>
          <a:bodyPr lIns="365760" rIns="365760"/>
          <a:lstStyle/>
          <a:p>
            <a:r>
              <a:rPr lang="en-US" dirty="0"/>
              <a:t>ENHANCING DIFFERENTIATION THROUGH ACTIVITIES AT THE FORWARD END OF THE VALUE CHAIN SYSTEM</a:t>
            </a:r>
          </a:p>
        </p:txBody>
      </p:sp>
      <p:sp>
        <p:nvSpPr>
          <p:cNvPr id="95235" name="Rectangle 3"/>
          <p:cNvSpPr>
            <a:spLocks noGrp="1" noChangeArrowheads="1"/>
          </p:cNvSpPr>
          <p:nvPr>
            <p:ph idx="1"/>
          </p:nvPr>
        </p:nvSpPr>
        <p:spPr>
          <a:xfrm>
            <a:off x="504825" y="2414954"/>
            <a:ext cx="8126413" cy="4001720"/>
          </a:xfrm>
        </p:spPr>
        <p:txBody>
          <a:bodyPr/>
          <a:lstStyle/>
          <a:p>
            <a:r>
              <a:rPr lang="en-US" dirty="0"/>
              <a:t>Engage in cooperative advertising and promotions with forward channel allies.</a:t>
            </a:r>
          </a:p>
          <a:p>
            <a:r>
              <a:rPr lang="en-US" dirty="0"/>
              <a:t>Use exclusive arrangements with downstream sellers or other mechanisms that increase their incentives to enhance delivered customer value.</a:t>
            </a:r>
          </a:p>
          <a:p>
            <a:r>
              <a:rPr lang="en-US" dirty="0"/>
              <a:t>Create and enforce standards for downstream activities and assist in training channel partners in business practices.</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1099246"/>
          </a:xfrm>
        </p:spPr>
        <p:txBody>
          <a:bodyPr/>
          <a:lstStyle/>
          <a:p>
            <a:r>
              <a:rPr lang="en-US" sz="3200" cap="all" dirty="0"/>
              <a:t>Strategic Management Principle </a:t>
            </a:r>
            <a:r>
              <a:rPr lang="en-US" sz="2000" dirty="0"/>
              <a:t>(10 of 14)</a:t>
            </a:r>
            <a:endParaRPr lang="en-US" sz="2000" cap="all" dirty="0"/>
          </a:p>
        </p:txBody>
      </p:sp>
      <p:sp>
        <p:nvSpPr>
          <p:cNvPr id="6" name="Content Placeholder 5"/>
          <p:cNvSpPr>
            <a:spLocks noGrp="1"/>
          </p:cNvSpPr>
          <p:nvPr>
            <p:ph idx="1"/>
          </p:nvPr>
        </p:nvSpPr>
        <p:spPr>
          <a:xfrm>
            <a:off x="457200" y="1352550"/>
            <a:ext cx="8229600" cy="5200650"/>
          </a:xfrm>
        </p:spPr>
        <p:txBody>
          <a:bodyPr/>
          <a:lstStyle/>
          <a:p>
            <a:pPr marL="0" indent="0">
              <a:buNone/>
            </a:pPr>
            <a:r>
              <a:rPr lang="en-US" dirty="0"/>
              <a:t>Performing value chain activities with capabilities that permit the firm to either outmatch rivals on differentiation or beat them on costs will give the firm a competitive advantage.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STRATEGIC MANAGEMENT PRINCIPLE </a:t>
            </a:r>
            <a:r>
              <a:rPr lang="en-US" sz="2000" dirty="0"/>
              <a:t>(1 of 14)</a:t>
            </a:r>
          </a:p>
        </p:txBody>
      </p:sp>
      <p:sp>
        <p:nvSpPr>
          <p:cNvPr id="2" name="Text Placeholder 1"/>
          <p:cNvSpPr>
            <a:spLocks noGrp="1"/>
          </p:cNvSpPr>
          <p:nvPr>
            <p:ph idx="1"/>
          </p:nvPr>
        </p:nvSpPr>
        <p:spPr/>
        <p:txBody>
          <a:bodyPr/>
          <a:lstStyle/>
          <a:p>
            <a:pPr marL="0" indent="0">
              <a:buNone/>
            </a:pPr>
            <a:r>
              <a:rPr lang="en-US" dirty="0"/>
              <a:t>Sluggish financial performance and second-rate market accomplishments almost always signal weak strategy, weak execution, or both.</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698"/>
            <a:ext cx="9143999" cy="1437864"/>
          </a:xfrm>
        </p:spPr>
        <p:txBody>
          <a:bodyPr lIns="548640" rIns="548640">
            <a:noAutofit/>
          </a:bodyPr>
          <a:lstStyle/>
          <a:p>
            <a:r>
              <a:rPr lang="en-US" sz="2800" dirty="0"/>
              <a:t>OPTION 1 FOR TRANSLATING PROFICIENT PERFORMANCE OF VALUE CHAIN ACTIVITIES INTO COMPETITIVE ADVANTAGE</a:t>
            </a:r>
          </a:p>
        </p:txBody>
      </p:sp>
      <p:pic>
        <p:nvPicPr>
          <p:cNvPr id="10" name="Picture 3" descr="A graphic lists a company's steps for a differentiation-based competitive advantage."/>
          <p:cNvPicPr>
            <a:picLocks noGrp="1" noChangeAspect="1" noChangeArrowheads="1"/>
          </p:cNvPicPr>
          <p:nvPr>
            <p:ph idx="1"/>
          </p:nvPr>
        </p:nvPicPr>
        <p:blipFill>
          <a:blip r:embed="rId3" cstate="print"/>
          <a:stretch>
            <a:fillRect/>
          </a:stretch>
        </p:blipFill>
        <p:spPr bwMode="auto">
          <a:xfrm>
            <a:off x="87086" y="1555103"/>
            <a:ext cx="8979476" cy="3818046"/>
          </a:xfrm>
          <a:prstGeom prst="rect">
            <a:avLst/>
          </a:prstGeom>
          <a:noFill/>
          <a:ln w="9525">
            <a:noFill/>
            <a:miter lim="800000"/>
            <a:headEnd/>
            <a:tailEnd/>
          </a:ln>
        </p:spPr>
      </p:pic>
      <p:sp>
        <p:nvSpPr>
          <p:cNvPr id="7" name="Text Placeholder 6"/>
          <p:cNvSpPr>
            <a:spLocks noGrp="1"/>
          </p:cNvSpPr>
          <p:nvPr>
            <p:ph type="body" sz="quarter" idx="4294967295"/>
          </p:nvPr>
        </p:nvSpPr>
        <p:spPr>
          <a:xfrm>
            <a:off x="2191804" y="6330043"/>
            <a:ext cx="4766968" cy="382814"/>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12 long image description</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074"/>
            <a:ext cx="9143999" cy="1447355"/>
          </a:xfrm>
          <a:solidFill>
            <a:srgbClr val="717A8B"/>
          </a:solidFill>
          <a:ln w="9525">
            <a:noFill/>
            <a:miter lim="800000"/>
            <a:headEnd/>
            <a:tailEnd/>
          </a:ln>
        </p:spPr>
        <p:txBody>
          <a:bodyPr vert="horz" wrap="square" lIns="548640" tIns="45720" rIns="548640" bIns="45720" numCol="1" rtlCol="0" anchor="ctr" anchorCtr="0" compatLnSpc="1">
            <a:prstTxWarp prst="textNoShape">
              <a:avLst/>
            </a:prstTxWarp>
            <a:noAutofit/>
          </a:bodyPr>
          <a:lstStyle/>
          <a:p>
            <a:r>
              <a:rPr lang="en-US" sz="2800" dirty="0"/>
              <a:t>OPTION 2 FOR TRANSLATING PROFICIENT PERFORMANCE OF VALUE CHAIN ACTIVITIES INTO COMPETITIVE ADVANTAGE</a:t>
            </a:r>
          </a:p>
        </p:txBody>
      </p:sp>
      <p:pic>
        <p:nvPicPr>
          <p:cNvPr id="10" name="Picture 2" descr="A graphic lists a company's steps for a cost-based competitive advantage."/>
          <p:cNvPicPr>
            <a:picLocks noGrp="1" noChangeAspect="1" noChangeArrowheads="1"/>
          </p:cNvPicPr>
          <p:nvPr>
            <p:ph idx="1"/>
          </p:nvPr>
        </p:nvPicPr>
        <p:blipFill>
          <a:blip r:embed="rId3" cstate="print"/>
          <a:stretch>
            <a:fillRect/>
          </a:stretch>
        </p:blipFill>
        <p:spPr bwMode="auto">
          <a:xfrm>
            <a:off x="154632" y="1589792"/>
            <a:ext cx="8829868" cy="3613578"/>
          </a:xfrm>
          <a:prstGeom prst="rect">
            <a:avLst/>
          </a:prstGeom>
          <a:noFill/>
          <a:ln w="9525">
            <a:noFill/>
            <a:miter lim="800000"/>
            <a:headEnd/>
            <a:tailEnd/>
          </a:ln>
        </p:spPr>
      </p:pic>
      <p:sp>
        <p:nvSpPr>
          <p:cNvPr id="7" name="Text Placeholder 6"/>
          <p:cNvSpPr>
            <a:spLocks noGrp="1"/>
          </p:cNvSpPr>
          <p:nvPr>
            <p:ph type="body" sz="quarter" idx="4294967295"/>
          </p:nvPr>
        </p:nvSpPr>
        <p:spPr>
          <a:xfrm>
            <a:off x="2312377" y="6333388"/>
            <a:ext cx="4527202" cy="368999"/>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4" action="ppaction://hlinksldjump"/>
              </a:rPr>
              <a:t>Jump to Appendix 13 long image description</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4074"/>
            <a:ext cx="9143999" cy="1766111"/>
          </a:xfrm>
        </p:spPr>
        <p:txBody>
          <a:bodyPr lIns="0" rIns="0"/>
          <a:lstStyle/>
          <a:p>
            <a:r>
              <a:rPr lang="en-US" dirty="0"/>
              <a:t>QUESTION 5:	 IS THE FIRM COMPETITIVELY STRONGER OR WEAKER THAN KEY RIVALS?</a:t>
            </a:r>
          </a:p>
        </p:txBody>
      </p:sp>
      <p:sp>
        <p:nvSpPr>
          <p:cNvPr id="101379" name="Rectangle 3"/>
          <p:cNvSpPr>
            <a:spLocks noGrp="1" noChangeArrowheads="1"/>
          </p:cNvSpPr>
          <p:nvPr>
            <p:ph idx="1"/>
          </p:nvPr>
        </p:nvSpPr>
        <p:spPr>
          <a:xfrm>
            <a:off x="504825" y="2174631"/>
            <a:ext cx="8126413" cy="4242044"/>
          </a:xfrm>
        </p:spPr>
        <p:txBody>
          <a:bodyPr/>
          <a:lstStyle/>
          <a:p>
            <a:r>
              <a:rPr lang="en-US" dirty="0"/>
              <a:t>Assessing the firm’s overall competitive strength</a:t>
            </a:r>
          </a:p>
          <a:p>
            <a:pPr lvl="1"/>
            <a:r>
              <a:rPr lang="en-US" dirty="0"/>
              <a:t>How does the firm rank relative to competitors on each of the important factors that determine market success?</a:t>
            </a:r>
          </a:p>
          <a:p>
            <a:pPr lvl="1"/>
            <a:r>
              <a:rPr lang="en-US" dirty="0"/>
              <a:t>Does the firm have a net competitive advantage or disadvantage versus major competitors?</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cap="all" dirty="0"/>
              <a:t>Strategic management principle </a:t>
            </a:r>
            <a:r>
              <a:rPr lang="en-US" sz="2000" dirty="0"/>
              <a:t>(11 of 14)</a:t>
            </a:r>
            <a:endParaRPr lang="en-US" sz="2000" cap="all" dirty="0"/>
          </a:p>
        </p:txBody>
      </p:sp>
      <p:sp>
        <p:nvSpPr>
          <p:cNvPr id="6" name="Content Placeholder 5"/>
          <p:cNvSpPr>
            <a:spLocks noGrp="1"/>
          </p:cNvSpPr>
          <p:nvPr>
            <p:ph idx="1"/>
          </p:nvPr>
        </p:nvSpPr>
        <p:spPr>
          <a:xfrm>
            <a:off x="457200" y="1466850"/>
            <a:ext cx="8229600" cy="5086350"/>
          </a:xfrm>
        </p:spPr>
        <p:txBody>
          <a:bodyPr/>
          <a:lstStyle/>
          <a:p>
            <a:pPr marL="0" indent="0">
              <a:buNone/>
            </a:pPr>
            <a:r>
              <a:rPr lang="en-US" dirty="0"/>
              <a:t>High-weighted competitive strength ratings signal a strong competitive position and possession of competitive advantage; low ratings signal a weak position and competitive disadvantage.</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Autofit/>
          </a:bodyPr>
          <a:lstStyle/>
          <a:p>
            <a:pPr>
              <a:defRPr/>
            </a:pPr>
            <a:r>
              <a:rPr sz="3600" dirty="0"/>
              <a:t>STEPS IN THE COMPETITIVE STRENGTH ASSESSMENT PROCESS</a:t>
            </a:r>
          </a:p>
        </p:txBody>
      </p:sp>
      <p:sp>
        <p:nvSpPr>
          <p:cNvPr id="3" name="Content Placeholder 2"/>
          <p:cNvSpPr>
            <a:spLocks noGrp="1"/>
          </p:cNvSpPr>
          <p:nvPr>
            <p:ph idx="1"/>
          </p:nvPr>
        </p:nvSpPr>
        <p:spPr>
          <a:xfrm>
            <a:off x="235133" y="1349652"/>
            <a:ext cx="8664593" cy="4983874"/>
          </a:xfrm>
        </p:spPr>
        <p:txBody>
          <a:bodyPr/>
          <a:lstStyle/>
          <a:p>
            <a:pPr marL="404813" indent="-404813">
              <a:buSzPct val="100000"/>
              <a:buFont typeface="+mj-lt"/>
              <a:buAutoNum type="arabicPeriod"/>
            </a:pPr>
            <a:r>
              <a:rPr lang="en-US" sz="2400" dirty="0"/>
              <a:t>Make a list of the industry’s key success factors and measures of competitive strength or weakness.</a:t>
            </a:r>
          </a:p>
          <a:p>
            <a:pPr marL="404813" indent="-404813">
              <a:buSzPct val="100000"/>
              <a:buFont typeface="+mj-lt"/>
              <a:buAutoNum type="arabicPeriod"/>
            </a:pPr>
            <a:r>
              <a:rPr lang="en-US" sz="2400" dirty="0"/>
              <a:t>Assign weights to each competitive strength measure based on its perceived importance.</a:t>
            </a:r>
          </a:p>
          <a:p>
            <a:pPr marL="404813" indent="-404813">
              <a:buSzPct val="100000"/>
              <a:buFont typeface="+mj-lt"/>
              <a:buAutoNum type="arabicPeriod"/>
            </a:pPr>
            <a:r>
              <a:rPr lang="en-US" sz="2400" dirty="0"/>
              <a:t>Score competitors on each competitive strength measure and multiply by each measure by its corresponding weight.</a:t>
            </a:r>
          </a:p>
          <a:p>
            <a:pPr marL="404813" indent="-404813">
              <a:buSzPct val="100000"/>
              <a:buFont typeface="+mj-lt"/>
              <a:buAutoNum type="arabicPeriod"/>
            </a:pPr>
            <a:r>
              <a:rPr lang="en-US" sz="2400" dirty="0"/>
              <a:t>Sum the weighted strength ratings on each factor to get an overall measure of competitive strength for each company.</a:t>
            </a:r>
          </a:p>
          <a:p>
            <a:pPr marL="404813" indent="-404813">
              <a:buSzPct val="100000"/>
              <a:buFont typeface="+mj-lt"/>
              <a:buAutoNum type="arabicPeriod"/>
            </a:pPr>
            <a:r>
              <a:rPr lang="en-US" sz="2400" dirty="0"/>
              <a:t>Use overall strength ratings to draw conclusions about the company’s net competitive advantage or disadvantage and to take specific note of areas of strength and weakness.</a:t>
            </a:r>
          </a:p>
          <a:p>
            <a:pPr marL="863600" lvl="1" indent="-457200">
              <a:buSzPct val="100000"/>
              <a:buFont typeface="+mj-lt"/>
              <a:buAutoNum type="arabicPeriod"/>
            </a:pPr>
            <a:endParaRPr lang="en-US" sz="2000"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4.4 	A Representative Weighted Competitive Strength Assessment</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790783958"/>
              </p:ext>
            </p:extLst>
          </p:nvPr>
        </p:nvGraphicFramePr>
        <p:xfrm>
          <a:off x="457310" y="1096385"/>
          <a:ext cx="8229380" cy="5099392"/>
        </p:xfrm>
        <a:graphic>
          <a:graphicData uri="http://schemas.openxmlformats.org/drawingml/2006/table">
            <a:tbl>
              <a:tblPr/>
              <a:tblGrid>
                <a:gridCol w="2494595">
                  <a:extLst>
                    <a:ext uri="{9D8B030D-6E8A-4147-A177-3AD203B41FA5}">
                      <a16:colId xmlns:a16="http://schemas.microsoft.com/office/drawing/2014/main" val="3614482037"/>
                    </a:ext>
                  </a:extLst>
                </a:gridCol>
                <a:gridCol w="954637">
                  <a:extLst>
                    <a:ext uri="{9D8B030D-6E8A-4147-A177-3AD203B41FA5}">
                      <a16:colId xmlns:a16="http://schemas.microsoft.com/office/drawing/2014/main" val="436732573"/>
                    </a:ext>
                  </a:extLst>
                </a:gridCol>
                <a:gridCol w="738623">
                  <a:extLst>
                    <a:ext uri="{9D8B030D-6E8A-4147-A177-3AD203B41FA5}">
                      <a16:colId xmlns:a16="http://schemas.microsoft.com/office/drawing/2014/main" val="890089228"/>
                    </a:ext>
                  </a:extLst>
                </a:gridCol>
                <a:gridCol w="891922">
                  <a:extLst>
                    <a:ext uri="{9D8B030D-6E8A-4147-A177-3AD203B41FA5}">
                      <a16:colId xmlns:a16="http://schemas.microsoft.com/office/drawing/2014/main" val="496401806"/>
                    </a:ext>
                  </a:extLst>
                </a:gridCol>
                <a:gridCol w="773464">
                  <a:extLst>
                    <a:ext uri="{9D8B030D-6E8A-4147-A177-3AD203B41FA5}">
                      <a16:colId xmlns:a16="http://schemas.microsoft.com/office/drawing/2014/main" val="453570470"/>
                    </a:ext>
                  </a:extLst>
                </a:gridCol>
                <a:gridCol w="843147">
                  <a:extLst>
                    <a:ext uri="{9D8B030D-6E8A-4147-A177-3AD203B41FA5}">
                      <a16:colId xmlns:a16="http://schemas.microsoft.com/office/drawing/2014/main" val="4070556388"/>
                    </a:ext>
                  </a:extLst>
                </a:gridCol>
                <a:gridCol w="703782">
                  <a:extLst>
                    <a:ext uri="{9D8B030D-6E8A-4147-A177-3AD203B41FA5}">
                      <a16:colId xmlns:a16="http://schemas.microsoft.com/office/drawing/2014/main" val="483954048"/>
                    </a:ext>
                  </a:extLst>
                </a:gridCol>
                <a:gridCol w="829210">
                  <a:extLst>
                    <a:ext uri="{9D8B030D-6E8A-4147-A177-3AD203B41FA5}">
                      <a16:colId xmlns:a16="http://schemas.microsoft.com/office/drawing/2014/main" val="3073526497"/>
                    </a:ext>
                  </a:extLst>
                </a:gridCol>
              </a:tblGrid>
              <a:tr h="236252">
                <a:tc gridSpan="8">
                  <a:txBody>
                    <a:bodyPr/>
                    <a:lstStyle/>
                    <a:p>
                      <a:pPr algn="ctr"/>
                      <a:r>
                        <a:rPr lang="en-US" sz="1400" b="1" dirty="0"/>
                        <a:t>Competitive Strength Assessment</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b="1" dirty="0"/>
                    </a:p>
                  </a:txBody>
                  <a:tcPr marL="22891" marR="22891"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b="1" dirty="0"/>
                    </a:p>
                  </a:txBody>
                  <a:tcPr marL="22891" marR="22891"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1872133"/>
                  </a:ext>
                </a:extLst>
              </a:tr>
              <a:tr h="385355">
                <a:tc gridSpan="8">
                  <a:txBody>
                    <a:bodyPr/>
                    <a:lstStyle/>
                    <a:p>
                      <a:pPr algn="ctr"/>
                      <a:r>
                        <a:rPr lang="en-US" sz="1200" b="1" dirty="0"/>
                        <a:t>(rating scale: 1 = very weak, 10 = very strong)</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1200" b="1" dirty="0"/>
                    </a:p>
                  </a:txBody>
                  <a:tcPr marL="22891" marR="22891"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b="1" dirty="0"/>
                    </a:p>
                  </a:txBody>
                  <a:tcPr marL="22891" marR="22891"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2907699"/>
                  </a:ext>
                </a:extLst>
              </a:tr>
              <a:tr h="205772">
                <a:tc>
                  <a:txBody>
                    <a:bodyPr/>
                    <a:lstStyle/>
                    <a:p>
                      <a:pPr algn="l"/>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b="1" dirty="0"/>
                        <a:t>ABC Co.</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hMerge="1">
                  <a:txBody>
                    <a:bodyPr/>
                    <a:lstStyle/>
                    <a:p>
                      <a:endParaRPr lang="en-US"/>
                    </a:p>
                  </a:txBody>
                  <a:tcPr/>
                </a:tc>
                <a:tc gridSpan="2">
                  <a:txBody>
                    <a:bodyPr/>
                    <a:lstStyle/>
                    <a:p>
                      <a:pPr algn="ctr"/>
                      <a:r>
                        <a:rPr lang="en-US" sz="1200" b="1" dirty="0"/>
                        <a:t>Rival 1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200" b="1" dirty="0"/>
                        <a:t>Rival 2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hMerge="1">
                  <a:txBody>
                    <a:bodyPr/>
                    <a:lstStyle/>
                    <a:p>
                      <a:endParaRPr lang="en-US"/>
                    </a:p>
                  </a:txBody>
                  <a:tcPr/>
                </a:tc>
                <a:extLst>
                  <a:ext uri="{0D108BD9-81ED-4DB2-BD59-A6C34878D82A}">
                    <a16:rowId xmlns:a16="http://schemas.microsoft.com/office/drawing/2014/main" val="2048844713"/>
                  </a:ext>
                </a:extLst>
              </a:tr>
              <a:tr h="472028">
                <a:tc>
                  <a:txBody>
                    <a:bodyPr/>
                    <a:lstStyle/>
                    <a:p>
                      <a:pPr algn="l"/>
                      <a:r>
                        <a:rPr lang="en-US" sz="1200" b="1" dirty="0"/>
                        <a:t>Key Success Factor/</a:t>
                      </a:r>
                      <a:r>
                        <a:rPr lang="en-US" sz="1200" b="1" baseline="0" dirty="0"/>
                        <a:t> </a:t>
                      </a:r>
                      <a:br>
                        <a:rPr lang="en-US" sz="1200" b="1" baseline="0" dirty="0"/>
                      </a:br>
                      <a:r>
                        <a:rPr lang="en-US" sz="1200" b="1" dirty="0"/>
                        <a:t>Strength Measure</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Importance Weight</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Strength Rating</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Weighted Score</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Strength Rating</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Weighted Score</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Strength Rating</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Weighted Score</a:t>
                      </a:r>
                    </a:p>
                  </a:txBody>
                  <a:tcPr marL="21980" marR="21980" marT="11446" marB="11446"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2531756741"/>
                  </a:ext>
                </a:extLst>
              </a:tr>
              <a:tr h="373924">
                <a:tc>
                  <a:txBody>
                    <a:bodyPr/>
                    <a:lstStyle/>
                    <a:p>
                      <a:pPr algn="l"/>
                      <a:r>
                        <a:rPr lang="en-US" sz="1200" b="1" dirty="0"/>
                        <a:t>Quality/product performance</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8</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0.80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0.50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0.10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3314264212"/>
                  </a:ext>
                </a:extLst>
              </a:tr>
              <a:tr h="205772">
                <a:tc>
                  <a:txBody>
                    <a:bodyPr/>
                    <a:lstStyle/>
                    <a:p>
                      <a:pPr algn="l"/>
                      <a:r>
                        <a:rPr lang="en-US" sz="1200" b="1" dirty="0"/>
                        <a:t>Reputation/image</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8</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0.80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7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0.70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0.10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1172965753"/>
                  </a:ext>
                </a:extLst>
              </a:tr>
              <a:tr h="373924">
                <a:tc>
                  <a:txBody>
                    <a:bodyPr/>
                    <a:lstStyle/>
                    <a:p>
                      <a:pPr algn="l"/>
                      <a:r>
                        <a:rPr lang="en-US" sz="1200" b="1" dirty="0"/>
                        <a:t>Manufacturing capability</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2</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0.20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1.00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0.50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3879556468"/>
                  </a:ext>
                </a:extLst>
              </a:tr>
              <a:tr h="373924">
                <a:tc>
                  <a:txBody>
                    <a:bodyPr/>
                    <a:lstStyle/>
                    <a:p>
                      <a:pPr algn="l"/>
                      <a:r>
                        <a:rPr lang="en-US" sz="1200" b="1" dirty="0"/>
                        <a:t>Technological skills</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0.05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0.50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1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0.05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3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0.15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3840981240"/>
                  </a:ext>
                </a:extLst>
              </a:tr>
              <a:tr h="388652">
                <a:tc>
                  <a:txBody>
                    <a:bodyPr/>
                    <a:lstStyle/>
                    <a:p>
                      <a:pPr algn="l"/>
                      <a:r>
                        <a:rPr lang="en-US" sz="1200" b="1" dirty="0"/>
                        <a:t>Dealer network/distribution capability</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0.05</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9</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0.45</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4 </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0.20</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5 </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0.25</a:t>
                      </a:r>
                    </a:p>
                  </a:txBody>
                  <a:tcPr marL="21980" marR="21980" marT="11446" marB="1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1546100679"/>
                  </a:ext>
                </a:extLst>
              </a:tr>
              <a:tr h="415384">
                <a:tc>
                  <a:txBody>
                    <a:bodyPr/>
                    <a:lstStyle/>
                    <a:p>
                      <a:pPr algn="l"/>
                      <a:r>
                        <a:rPr lang="en-US" sz="1200" b="1" dirty="0"/>
                        <a:t>New product innovation capability</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0.05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9</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0.45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4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0.20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5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0.25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603631779"/>
                  </a:ext>
                </a:extLst>
              </a:tr>
              <a:tr h="245455">
                <a:tc>
                  <a:txBody>
                    <a:bodyPr/>
                    <a:lstStyle/>
                    <a:p>
                      <a:pPr algn="l"/>
                      <a:r>
                        <a:rPr lang="en-US" sz="1200" b="1" dirty="0"/>
                        <a:t>Financial resources</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0.10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0.50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1.00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3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0.30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2793062803"/>
                  </a:ext>
                </a:extLst>
              </a:tr>
              <a:tr h="302098">
                <a:tc>
                  <a:txBody>
                    <a:bodyPr/>
                    <a:lstStyle/>
                    <a:p>
                      <a:pPr algn="l"/>
                      <a:r>
                        <a:rPr lang="en-US" sz="1200" b="1"/>
                        <a:t>Relative cost position</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0.30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1.50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3.00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0.30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915773238"/>
                  </a:ext>
                </a:extLst>
              </a:tr>
              <a:tr h="373924">
                <a:tc>
                  <a:txBody>
                    <a:bodyPr/>
                    <a:lstStyle/>
                    <a:p>
                      <a:pPr algn="l"/>
                      <a:r>
                        <a:rPr lang="en-US" sz="1200" b="1"/>
                        <a:t>Customer service capabilities</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0.15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0.75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a:t>7 </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1.05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pPr algn="ctr"/>
                      <a:r>
                        <a:rPr lang="en-US" sz="1200" b="1" dirty="0"/>
                        <a:t> 0.15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3833887010"/>
                  </a:ext>
                </a:extLst>
              </a:tr>
              <a:tr h="388652">
                <a:tc>
                  <a:txBody>
                    <a:bodyPr/>
                    <a:lstStyle/>
                    <a:p>
                      <a:pPr algn="l"/>
                      <a:r>
                        <a:rPr lang="en-US" sz="1200" b="1" dirty="0"/>
                        <a:t>Sum of importance weights</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1.00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br>
                        <a:rPr lang="en-US" sz="1200" b="1" dirty="0"/>
                      </a:b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br>
                        <a:rPr lang="en-US" sz="1200" b="1" dirty="0"/>
                      </a:b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br>
                        <a:rPr lang="en-US" sz="1200" b="1" dirty="0"/>
                      </a:b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br>
                        <a:rPr lang="en-US" sz="1200" b="1" dirty="0"/>
                      </a:b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tc>
                  <a:txBody>
                    <a:bodyPr/>
                    <a:lstStyle/>
                    <a:p>
                      <a:br>
                        <a:rPr lang="en-US" sz="1200" b="1" dirty="0"/>
                      </a:b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AECEE"/>
                    </a:solidFill>
                  </a:tcPr>
                </a:tc>
                <a:extLst>
                  <a:ext uri="{0D108BD9-81ED-4DB2-BD59-A6C34878D82A}">
                    <a16:rowId xmlns:a16="http://schemas.microsoft.com/office/drawing/2014/main" val="1483561791"/>
                  </a:ext>
                </a:extLst>
              </a:tr>
              <a:tr h="358276">
                <a:tc gridSpan="3">
                  <a:txBody>
                    <a:bodyPr/>
                    <a:lstStyle/>
                    <a:p>
                      <a:pPr algn="l"/>
                      <a:r>
                        <a:rPr lang="en-US" sz="1200" b="1" dirty="0"/>
                        <a:t>Overall weighted competitive strength rating</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US" sz="1200" b="1" dirty="0"/>
                    </a:p>
                  </a:txBody>
                  <a:tcPr marL="22891" marR="22891" marT="11446" marB="11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a:endParaRPr lang="en-US" sz="1200" b="1" dirty="0"/>
                    </a:p>
                  </a:txBody>
                  <a:tcPr marL="22891" marR="22891" marT="11446" marB="11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5.95</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7.70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200" b="1" dirty="0"/>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2.10</a:t>
                      </a:r>
                    </a:p>
                  </a:txBody>
                  <a:tcPr marL="21980" marR="21980" marT="11446" marB="114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7637251"/>
                  </a:ext>
                </a:extLst>
              </a:tr>
            </a:tbl>
          </a:graphicData>
        </a:graphic>
      </p:graphicFrame>
      <p:sp>
        <p:nvSpPr>
          <p:cNvPr id="3" name="Text Placeholder 2"/>
          <p:cNvSpPr>
            <a:spLocks noGrp="1"/>
          </p:cNvSpPr>
          <p:nvPr>
            <p:ph type="body" sz="quarter" idx="4294967295"/>
          </p:nvPr>
        </p:nvSpPr>
        <p:spPr>
          <a:xfrm>
            <a:off x="0" y="6565900"/>
            <a:ext cx="9144000" cy="247650"/>
          </a:xfrm>
        </p:spPr>
        <p:txBody>
          <a:bodyPr/>
          <a:lstStyle/>
          <a:p>
            <a:pPr marL="0" indent="0" algn="ctr">
              <a:buNone/>
            </a:pPr>
            <a:r>
              <a:rPr lang="en-US" sz="800" dirty="0">
                <a:hlinkClick r:id="rId2" action="ppaction://hlinksldjump"/>
              </a:rPr>
              <a:t>Jump to Appendix 14 long image description</a:t>
            </a:r>
            <a:endParaRPr lang="en-US" sz="800" dirty="0"/>
          </a:p>
        </p:txBody>
      </p:sp>
    </p:spTree>
    <p:extLst>
      <p:ext uri="{BB962C8B-B14F-4D97-AF65-F5344CB8AC3E}">
        <p14:creationId xmlns:p14="http://schemas.microsoft.com/office/powerpoint/2010/main" val="125800745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cap="all" dirty="0"/>
              <a:t>Strategic management principle </a:t>
            </a:r>
            <a:r>
              <a:rPr lang="en-US" sz="2000" dirty="0"/>
              <a:t>(12 of 14)</a:t>
            </a:r>
            <a:endParaRPr lang="en-US" sz="2000" cap="all" dirty="0"/>
          </a:p>
        </p:txBody>
      </p:sp>
      <p:sp>
        <p:nvSpPr>
          <p:cNvPr id="6" name="Content Placeholder 5"/>
          <p:cNvSpPr>
            <a:spLocks noGrp="1"/>
          </p:cNvSpPr>
          <p:nvPr>
            <p:ph idx="1"/>
          </p:nvPr>
        </p:nvSpPr>
        <p:spPr/>
        <p:txBody>
          <a:bodyPr/>
          <a:lstStyle/>
          <a:p>
            <a:pPr marL="0" indent="0">
              <a:buNone/>
            </a:pPr>
            <a:r>
              <a:rPr lang="en-US" dirty="0"/>
              <a:t>A company’s competitive strength scores pinpoint its strengths and weaknesses against rivals and point directly to the kinds of offensive and defensive actions it can use to exploit its competitive strengths and reduce its competitive vulnerabilities.</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lIns="182880" rIns="182880">
            <a:normAutofit fontScale="90000"/>
          </a:bodyPr>
          <a:lstStyle/>
          <a:p>
            <a:pPr>
              <a:defRPr/>
            </a:pPr>
            <a:r>
              <a:rPr dirty="0"/>
              <a:t>STRATEGIC IMPLICATIONS OF COMPETITIVE STRENGTH ASSESSMENT</a:t>
            </a:r>
          </a:p>
        </p:txBody>
      </p:sp>
      <p:sp>
        <p:nvSpPr>
          <p:cNvPr id="107523" name="Rectangle 3"/>
          <p:cNvSpPr>
            <a:spLocks noGrp="1" noChangeArrowheads="1"/>
          </p:cNvSpPr>
          <p:nvPr>
            <p:ph idx="1"/>
          </p:nvPr>
        </p:nvSpPr>
        <p:spPr/>
        <p:txBody>
          <a:bodyPr/>
          <a:lstStyle/>
          <a:p>
            <a:pPr>
              <a:defRPr/>
            </a:pPr>
            <a:r>
              <a:rPr sz="2400" dirty="0"/>
              <a:t>The higher a firm’s overall weighted strength rating, the stronger its overall competitiveness versus rivals.</a:t>
            </a:r>
          </a:p>
          <a:p>
            <a:pPr>
              <a:defRPr/>
            </a:pPr>
            <a:r>
              <a:rPr sz="2400" dirty="0"/>
              <a:t>The rating score indicates the total net competitive advantage for a firm relative to other firms.</a:t>
            </a:r>
          </a:p>
          <a:p>
            <a:pPr>
              <a:defRPr/>
            </a:pPr>
            <a:r>
              <a:rPr sz="2400" dirty="0"/>
              <a:t>Firms with high competitive strength scores are targets for benchmarking.</a:t>
            </a:r>
          </a:p>
          <a:p>
            <a:pPr>
              <a:defRPr/>
            </a:pPr>
            <a:r>
              <a:rPr sz="2400" dirty="0"/>
              <a:t>The ratings show how a firm compares against rivals, factor by factor (or capability by capability).</a:t>
            </a:r>
          </a:p>
          <a:p>
            <a:pPr>
              <a:defRPr/>
            </a:pPr>
            <a:r>
              <a:rPr sz="2400" dirty="0"/>
              <a:t>Strength scores can be useful in deciding what strategic moves to make.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0" y="4073"/>
            <a:ext cx="9143999" cy="2487081"/>
          </a:xfrm>
        </p:spPr>
        <p:txBody>
          <a:bodyPr lIns="182880" rIns="182880"/>
          <a:lstStyle/>
          <a:p>
            <a:r>
              <a:rPr lang="en-US" dirty="0"/>
              <a:t>QUESTION 6: WHAT STRATEGIC ISSUES AND PROBLEMS MERIT FRONT-BURNER MANAGERIAL ATTENTION?</a:t>
            </a:r>
          </a:p>
        </p:txBody>
      </p:sp>
      <p:sp>
        <p:nvSpPr>
          <p:cNvPr id="109571" name="Rectangle 3"/>
          <p:cNvSpPr>
            <a:spLocks noGrp="1" noChangeArrowheads="1"/>
          </p:cNvSpPr>
          <p:nvPr>
            <p:ph idx="1"/>
          </p:nvPr>
        </p:nvSpPr>
        <p:spPr>
          <a:xfrm>
            <a:off x="504825" y="2661138"/>
            <a:ext cx="8126413" cy="3755536"/>
          </a:xfrm>
        </p:spPr>
        <p:txBody>
          <a:bodyPr/>
          <a:lstStyle/>
          <a:p>
            <a:r>
              <a:rPr lang="en-US" dirty="0"/>
              <a:t>Strategic priority “how to” issues</a:t>
            </a:r>
          </a:p>
          <a:p>
            <a:pPr lvl="1"/>
            <a:r>
              <a:rPr lang="en-US" dirty="0"/>
              <a:t>How to meet challenges of new foreign competitors</a:t>
            </a:r>
          </a:p>
          <a:p>
            <a:pPr lvl="1"/>
            <a:r>
              <a:rPr lang="en-US" dirty="0"/>
              <a:t>How to combat the price discounting of rivals</a:t>
            </a:r>
          </a:p>
          <a:p>
            <a:pPr lvl="1"/>
            <a:r>
              <a:rPr lang="en-US" dirty="0"/>
              <a:t>How to both reduce high costs and prepare for price reductions</a:t>
            </a:r>
          </a:p>
          <a:p>
            <a:pPr lvl="1"/>
            <a:r>
              <a:rPr lang="en-US" dirty="0"/>
              <a:t>How to sustain growth as buyer demand slows</a:t>
            </a:r>
          </a:p>
          <a:p>
            <a:pPr lvl="1"/>
            <a:r>
              <a:rPr lang="en-US" dirty="0"/>
              <a:t>How to adapt to the changing demographics of the firm’s customer base</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23400"/>
          </a:xfrm>
        </p:spPr>
        <p:txBody>
          <a:bodyPr/>
          <a:lstStyle/>
          <a:p>
            <a:r>
              <a:rPr lang="en-US" sz="3200" cap="all" dirty="0"/>
              <a:t>Strategic management principle </a:t>
            </a:r>
            <a:r>
              <a:rPr lang="en-US" sz="2000" dirty="0"/>
              <a:t>(13 of 14)</a:t>
            </a:r>
            <a:endParaRPr lang="en-US" sz="2000" cap="all" dirty="0"/>
          </a:p>
        </p:txBody>
      </p:sp>
      <p:sp>
        <p:nvSpPr>
          <p:cNvPr id="6" name="Content Placeholder 5"/>
          <p:cNvSpPr>
            <a:spLocks noGrp="1"/>
          </p:cNvSpPr>
          <p:nvPr>
            <p:ph idx="1"/>
          </p:nvPr>
        </p:nvSpPr>
        <p:spPr>
          <a:xfrm>
            <a:off x="457200" y="1155700"/>
            <a:ext cx="8229600" cy="5397500"/>
          </a:xfrm>
        </p:spPr>
        <p:txBody>
          <a:bodyPr/>
          <a:lstStyle/>
          <a:p>
            <a:pPr marL="0" indent="0">
              <a:buNone/>
            </a:pPr>
            <a:r>
              <a:rPr lang="en-US" dirty="0"/>
              <a:t>Compiling a list of problems and roadblocks creates a strategic agenda of problems that merit prompt managerial attention.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4.1 Key Financial Ratios: How to Calculate Them and What They Mean </a:t>
            </a:r>
            <a:r>
              <a:rPr lang="en-US" sz="2000" dirty="0"/>
              <a:t>(1 of 8)</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434744951"/>
              </p:ext>
            </p:extLst>
          </p:nvPr>
        </p:nvGraphicFramePr>
        <p:xfrm>
          <a:off x="339969" y="1241425"/>
          <a:ext cx="8613859" cy="5334000"/>
        </p:xfrm>
        <a:graphic>
          <a:graphicData uri="http://schemas.openxmlformats.org/drawingml/2006/table">
            <a:tbl>
              <a:tblPr firstRow="1" bandRow="1">
                <a:tableStyleId>{5C22544A-7EE6-4342-B048-85BDC9FD1C3A}</a:tableStyleId>
              </a:tblPr>
              <a:tblGrid>
                <a:gridCol w="2103121">
                  <a:extLst>
                    <a:ext uri="{9D8B030D-6E8A-4147-A177-3AD203B41FA5}">
                      <a16:colId xmlns:a16="http://schemas.microsoft.com/office/drawing/2014/main" val="3449810009"/>
                    </a:ext>
                  </a:extLst>
                </a:gridCol>
                <a:gridCol w="3759702">
                  <a:extLst>
                    <a:ext uri="{9D8B030D-6E8A-4147-A177-3AD203B41FA5}">
                      <a16:colId xmlns:a16="http://schemas.microsoft.com/office/drawing/2014/main" val="2950979595"/>
                    </a:ext>
                  </a:extLst>
                </a:gridCol>
                <a:gridCol w="2751036">
                  <a:extLst>
                    <a:ext uri="{9D8B030D-6E8A-4147-A177-3AD203B41FA5}">
                      <a16:colId xmlns:a16="http://schemas.microsoft.com/office/drawing/2014/main" val="3641062100"/>
                    </a:ext>
                  </a:extLst>
                </a:gridCol>
              </a:tblGrid>
              <a:tr h="640080">
                <a:tc>
                  <a:txBody>
                    <a:bodyPr/>
                    <a:lstStyle/>
                    <a:p>
                      <a:r>
                        <a:rPr lang="en-US" dirty="0">
                          <a:solidFill>
                            <a:schemeClr val="tx1"/>
                          </a:solidFill>
                        </a:rPr>
                        <a:t>Profitability Ratios</a:t>
                      </a:r>
                    </a:p>
                  </a:txBody>
                  <a:tcPr marL="80309" marR="80309" anchor="ctr">
                    <a:solidFill>
                      <a:srgbClr val="EAECEE"/>
                    </a:solidFill>
                  </a:tcPr>
                </a:tc>
                <a:tc>
                  <a:txBody>
                    <a:bodyPr/>
                    <a:lstStyle/>
                    <a:p>
                      <a:pPr algn="ctr"/>
                      <a:r>
                        <a:rPr lang="en-US" dirty="0">
                          <a:solidFill>
                            <a:schemeClr val="tx1"/>
                          </a:solidFill>
                        </a:rPr>
                        <a:t>How Calculated</a:t>
                      </a:r>
                    </a:p>
                  </a:txBody>
                  <a:tcPr marL="80309" marR="80309" anchor="ctr">
                    <a:solidFill>
                      <a:srgbClr val="EAECEE"/>
                    </a:solidFill>
                  </a:tcPr>
                </a:tc>
                <a:tc>
                  <a:txBody>
                    <a:bodyPr/>
                    <a:lstStyle/>
                    <a:p>
                      <a:pPr algn="ctr"/>
                      <a:r>
                        <a:rPr lang="en-US" dirty="0">
                          <a:solidFill>
                            <a:schemeClr val="tx1"/>
                          </a:solidFill>
                        </a:rPr>
                        <a:t>What It Shows</a:t>
                      </a:r>
                    </a:p>
                  </a:txBody>
                  <a:tcPr marL="80309" marR="80309" anchor="ctr">
                    <a:solidFill>
                      <a:srgbClr val="EAECEE"/>
                    </a:solidFill>
                  </a:tcPr>
                </a:tc>
                <a:extLst>
                  <a:ext uri="{0D108BD9-81ED-4DB2-BD59-A6C34878D82A}">
                    <a16:rowId xmlns:a16="http://schemas.microsoft.com/office/drawing/2014/main" val="443075918"/>
                  </a:ext>
                </a:extLst>
              </a:tr>
              <a:tr h="944880">
                <a:tc>
                  <a:txBody>
                    <a:bodyPr/>
                    <a:lstStyle/>
                    <a:p>
                      <a:r>
                        <a:rPr lang="en-US" sz="1600" b="0" i="0" kern="1200" dirty="0">
                          <a:solidFill>
                            <a:schemeClr val="dk1"/>
                          </a:solidFill>
                          <a:effectLst/>
                          <a:latin typeface="+mn-lt"/>
                          <a:ea typeface="+mn-ea"/>
                          <a:cs typeface="+mn-cs"/>
                        </a:rPr>
                        <a:t>Gross profit margin</a:t>
                      </a:r>
                      <a:endParaRPr lang="en-US" sz="1600" dirty="0">
                        <a:solidFill>
                          <a:schemeClr val="tx1"/>
                        </a:solidFill>
                      </a:endParaRPr>
                    </a:p>
                  </a:txBody>
                  <a:tcPr marL="80309" marR="80309">
                    <a:solidFill>
                      <a:srgbClr val="EAE9DF"/>
                    </a:solidFill>
                  </a:tcPr>
                </a:tc>
                <a:tc>
                  <a:txBody>
                    <a:bodyPr/>
                    <a:lstStyle/>
                    <a:p>
                      <a:pPr algn="ctr"/>
                      <a:r>
                        <a:rPr lang="en-US" sz="1600" u="sng" dirty="0"/>
                        <a:t>Sales revenues − Cost of goods</a:t>
                      </a:r>
                      <a:r>
                        <a:rPr lang="en-US" sz="1600" u="sng" baseline="0" dirty="0"/>
                        <a:t> sold</a:t>
                      </a:r>
                      <a:br>
                        <a:rPr lang="en-US" sz="1600" u="sng" baseline="0" dirty="0"/>
                      </a:br>
                      <a:r>
                        <a:rPr lang="en-US" sz="1600" u="none" baseline="0" dirty="0"/>
                        <a:t>Sales revenues</a:t>
                      </a:r>
                      <a:endParaRPr lang="en-US" sz="1600" u="sng" dirty="0"/>
                    </a:p>
                  </a:txBody>
                  <a:tcPr marL="80309" marR="80309">
                    <a:solidFill>
                      <a:srgbClr val="EAE9DF"/>
                    </a:solidFill>
                  </a:tcPr>
                </a:tc>
                <a:tc>
                  <a:txBody>
                    <a:bodyPr/>
                    <a:lstStyle/>
                    <a:p>
                      <a:r>
                        <a:rPr lang="en-US" sz="1400" b="0" dirty="0">
                          <a:solidFill>
                            <a:schemeClr val="tx1"/>
                          </a:solidFill>
                        </a:rPr>
                        <a:t>Shows the percentage of revenues available to cover operating expenses and yield a profit.</a:t>
                      </a:r>
                    </a:p>
                  </a:txBody>
                  <a:tcPr marL="80309" marR="80309">
                    <a:solidFill>
                      <a:srgbClr val="EAE9DF"/>
                    </a:solidFill>
                  </a:tcPr>
                </a:tc>
                <a:extLst>
                  <a:ext uri="{0D108BD9-81ED-4DB2-BD59-A6C34878D82A}">
                    <a16:rowId xmlns:a16="http://schemas.microsoft.com/office/drawing/2014/main" val="2247616929"/>
                  </a:ext>
                </a:extLst>
              </a:tr>
              <a:tr h="1584960">
                <a:tc>
                  <a:txBody>
                    <a:bodyPr/>
                    <a:lstStyle/>
                    <a:p>
                      <a:r>
                        <a:rPr lang="en-US" sz="1600" dirty="0">
                          <a:solidFill>
                            <a:schemeClr val="tx1"/>
                          </a:solidFill>
                        </a:rPr>
                        <a:t>Operating</a:t>
                      </a:r>
                      <a:r>
                        <a:rPr lang="en-US" sz="1600" baseline="0" dirty="0">
                          <a:solidFill>
                            <a:schemeClr val="tx1"/>
                          </a:solidFill>
                        </a:rPr>
                        <a:t> profit margin (or return on sales)</a:t>
                      </a:r>
                      <a:endParaRPr lang="en-US" sz="1600" dirty="0">
                        <a:solidFill>
                          <a:schemeClr val="tx1"/>
                        </a:solidFill>
                      </a:endParaRPr>
                    </a:p>
                  </a:txBody>
                  <a:tcPr marL="80309" marR="80309">
                    <a:solidFill>
                      <a:srgbClr val="EAE9DF"/>
                    </a:solidFill>
                  </a:tcPr>
                </a:tc>
                <a:tc>
                  <a:txBody>
                    <a:bodyPr/>
                    <a:lstStyle/>
                    <a:p>
                      <a:pPr algn="ctr"/>
                      <a:r>
                        <a:rPr lang="en-US" sz="1600" u="sng" dirty="0"/>
                        <a:t>Sales revenues − Operating expenses</a:t>
                      </a:r>
                      <a:br>
                        <a:rPr lang="en-US" sz="1600" dirty="0"/>
                      </a:br>
                      <a:r>
                        <a:rPr lang="en-US" sz="1600" dirty="0"/>
                        <a:t>Sales revenues</a:t>
                      </a:r>
                      <a:br>
                        <a:rPr lang="en-US" sz="1600" dirty="0"/>
                      </a:br>
                      <a:r>
                        <a:rPr lang="en-US" sz="1600" i="1" dirty="0"/>
                        <a:t>or</a:t>
                      </a:r>
                      <a:br>
                        <a:rPr lang="en-US" sz="1600" dirty="0"/>
                      </a:br>
                      <a:r>
                        <a:rPr lang="en-US" sz="1600" u="sng" dirty="0"/>
                        <a:t>Operating income</a:t>
                      </a:r>
                      <a:br>
                        <a:rPr lang="en-US" sz="1600" dirty="0"/>
                      </a:br>
                      <a:r>
                        <a:rPr lang="en-US" sz="1600" dirty="0"/>
                        <a:t>Sales revenues</a:t>
                      </a:r>
                    </a:p>
                  </a:txBody>
                  <a:tcPr marL="80309" marR="80309">
                    <a:solidFill>
                      <a:srgbClr val="EAE9DF"/>
                    </a:solidFill>
                  </a:tcPr>
                </a:tc>
                <a:tc>
                  <a:txBody>
                    <a:bodyPr/>
                    <a:lstStyle/>
                    <a:p>
                      <a:r>
                        <a:rPr lang="en-US" sz="1400" b="0" dirty="0">
                          <a:solidFill>
                            <a:schemeClr val="tx1"/>
                          </a:solidFill>
                        </a:rPr>
                        <a:t>Shows the profitability of current operations without regard to interest charges and income taxes. Earnings before interest and taxes is known as EBIT in financial and business accounting.</a:t>
                      </a:r>
                    </a:p>
                  </a:txBody>
                  <a:tcPr marL="80309" marR="80309">
                    <a:solidFill>
                      <a:srgbClr val="EAE9DF"/>
                    </a:solidFill>
                  </a:tcPr>
                </a:tc>
                <a:extLst>
                  <a:ext uri="{0D108BD9-81ED-4DB2-BD59-A6C34878D82A}">
                    <a16:rowId xmlns:a16="http://schemas.microsoft.com/office/drawing/2014/main" val="3673988601"/>
                  </a:ext>
                </a:extLst>
              </a:tr>
              <a:tr h="579120">
                <a:tc>
                  <a:txBody>
                    <a:bodyPr/>
                    <a:lstStyle/>
                    <a:p>
                      <a:r>
                        <a:rPr lang="en-US" sz="1600" dirty="0">
                          <a:solidFill>
                            <a:schemeClr val="tx1"/>
                          </a:solidFill>
                        </a:rPr>
                        <a:t>Net profit margin (or net return on sales)</a:t>
                      </a:r>
                    </a:p>
                  </a:txBody>
                  <a:tcPr marL="80309" marR="80309">
                    <a:solidFill>
                      <a:srgbClr val="EAE9DF"/>
                    </a:solidFill>
                  </a:tcPr>
                </a:tc>
                <a:tc>
                  <a:txBody>
                    <a:bodyPr/>
                    <a:lstStyle/>
                    <a:p>
                      <a:pPr algn="ctr"/>
                      <a:r>
                        <a:rPr lang="en-US" sz="1600" u="sng" dirty="0"/>
                        <a:t>Profits after taxes</a:t>
                      </a:r>
                      <a:br>
                        <a:rPr lang="en-US" sz="1600" dirty="0"/>
                      </a:br>
                      <a:r>
                        <a:rPr lang="en-US" sz="1600" dirty="0"/>
                        <a:t>Sales revenues</a:t>
                      </a:r>
                    </a:p>
                  </a:txBody>
                  <a:tcPr marL="80309" marR="80309">
                    <a:solidFill>
                      <a:srgbClr val="EAE9DF"/>
                    </a:solidFill>
                  </a:tcPr>
                </a:tc>
                <a:tc>
                  <a:txBody>
                    <a:bodyPr/>
                    <a:lstStyle/>
                    <a:p>
                      <a:r>
                        <a:rPr lang="en-US" sz="1400" b="0" dirty="0">
                          <a:solidFill>
                            <a:schemeClr val="tx1"/>
                          </a:solidFill>
                        </a:rPr>
                        <a:t>Shows after-tax profits per dollar of sales.</a:t>
                      </a:r>
                    </a:p>
                  </a:txBody>
                  <a:tcPr marL="80309" marR="80309">
                    <a:solidFill>
                      <a:srgbClr val="EAE9DF"/>
                    </a:solidFill>
                  </a:tcPr>
                </a:tc>
                <a:extLst>
                  <a:ext uri="{0D108BD9-81ED-4DB2-BD59-A6C34878D82A}">
                    <a16:rowId xmlns:a16="http://schemas.microsoft.com/office/drawing/2014/main" val="428130633"/>
                  </a:ext>
                </a:extLst>
              </a:tr>
              <a:tr h="1584960">
                <a:tc>
                  <a:txBody>
                    <a:bodyPr/>
                    <a:lstStyle/>
                    <a:p>
                      <a:r>
                        <a:rPr lang="en-US" sz="1600" b="0" i="0" kern="1200" dirty="0">
                          <a:solidFill>
                            <a:schemeClr val="dk1"/>
                          </a:solidFill>
                          <a:effectLst/>
                          <a:latin typeface="+mn-lt"/>
                          <a:ea typeface="+mn-ea"/>
                          <a:cs typeface="+mn-cs"/>
                        </a:rPr>
                        <a:t>Total return on assets</a:t>
                      </a:r>
                      <a:endParaRPr lang="en-US" sz="1600" dirty="0">
                        <a:solidFill>
                          <a:schemeClr val="tx1"/>
                        </a:solidFill>
                      </a:endParaRPr>
                    </a:p>
                  </a:txBody>
                  <a:tcPr marL="80309" marR="80309">
                    <a:solidFill>
                      <a:srgbClr val="EAE9DF"/>
                    </a:solidFill>
                  </a:tcPr>
                </a:tc>
                <a:tc>
                  <a:txBody>
                    <a:bodyPr/>
                    <a:lstStyle/>
                    <a:p>
                      <a:pPr algn="ctr"/>
                      <a:r>
                        <a:rPr lang="en-US" sz="1600" u="sng" dirty="0"/>
                        <a:t>Profits after taxes + Interest </a:t>
                      </a:r>
                      <a:br>
                        <a:rPr lang="en-US" sz="1600" u="sng" dirty="0"/>
                      </a:br>
                      <a:r>
                        <a:rPr lang="en-US" sz="1600" u="none" dirty="0"/>
                        <a:t>Total assets</a:t>
                      </a:r>
                    </a:p>
                  </a:txBody>
                  <a:tcPr marL="80309" marR="80309">
                    <a:solidFill>
                      <a:srgbClr val="EAE9DF"/>
                    </a:solidFill>
                  </a:tcPr>
                </a:tc>
                <a:tc>
                  <a:txBody>
                    <a:bodyPr/>
                    <a:lstStyle/>
                    <a:p>
                      <a:r>
                        <a:rPr lang="en-US" sz="1400" b="0" dirty="0">
                          <a:solidFill>
                            <a:schemeClr val="tx1"/>
                          </a:solidFill>
                        </a:rPr>
                        <a:t>A measure of the return on total investment in the enterprise. Interest is added to after-tax profits to form the numerator, since total assets are financed by creditors as well as by stockholders.</a:t>
                      </a:r>
                    </a:p>
                  </a:txBody>
                  <a:tcPr marL="80309" marR="80309">
                    <a:solidFill>
                      <a:srgbClr val="EAE9DF"/>
                    </a:solidFill>
                  </a:tcPr>
                </a:tc>
                <a:extLst>
                  <a:ext uri="{0D108BD9-81ED-4DB2-BD59-A6C34878D82A}">
                    <a16:rowId xmlns:a16="http://schemas.microsoft.com/office/drawing/2014/main" val="267434633"/>
                  </a:ext>
                </a:extLst>
              </a:tr>
            </a:tbl>
          </a:graphicData>
        </a:graphic>
      </p:graphicFrame>
      <p:sp>
        <p:nvSpPr>
          <p:cNvPr id="7" name="Text Placeholder 6"/>
          <p:cNvSpPr>
            <a:spLocks noGrp="1"/>
          </p:cNvSpPr>
          <p:nvPr>
            <p:ph type="body" sz="quarter" idx="4294967295"/>
          </p:nvPr>
        </p:nvSpPr>
        <p:spPr>
          <a:xfrm>
            <a:off x="0" y="6575424"/>
            <a:ext cx="9144000" cy="350669"/>
          </a:xfrm>
        </p:spPr>
        <p:txBody>
          <a:bodyPr/>
          <a:lstStyle/>
          <a:p>
            <a:pPr marL="0" indent="0" algn="ctr">
              <a:buNone/>
            </a:pPr>
            <a:r>
              <a:rPr lang="en-US" sz="800" dirty="0">
                <a:solidFill>
                  <a:srgbClr val="800000"/>
                </a:solidFill>
                <a:hlinkClick r:id="rId2" action="ppaction://hlinksldjump"/>
              </a:rPr>
              <a:t>Jump to Appendix 2 long image description</a:t>
            </a:r>
            <a:endParaRPr lang="en-US" sz="800" dirty="0"/>
          </a:p>
        </p:txBody>
      </p:sp>
    </p:spTree>
    <p:extLst>
      <p:ext uri="{BB962C8B-B14F-4D97-AF65-F5344CB8AC3E}">
        <p14:creationId xmlns:p14="http://schemas.microsoft.com/office/powerpoint/2010/main" val="362896063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4073"/>
            <a:ext cx="9143999" cy="2457773"/>
          </a:xfrm>
        </p:spPr>
        <p:txBody>
          <a:bodyPr lIns="182880" rIns="182880"/>
          <a:lstStyle/>
          <a:p>
            <a:r>
              <a:rPr lang="en-US" dirty="0"/>
              <a:t>QUESTION 6: WHAT STRATEGIC ISSUES AND PROBLEMS MERIT FRONT-BURNER MANAGERIAL ATTENTION?</a:t>
            </a:r>
          </a:p>
        </p:txBody>
      </p:sp>
      <p:sp>
        <p:nvSpPr>
          <p:cNvPr id="111619" name="Rectangle 3"/>
          <p:cNvSpPr>
            <a:spLocks noGrp="1" noChangeArrowheads="1"/>
          </p:cNvSpPr>
          <p:nvPr>
            <p:ph idx="1"/>
          </p:nvPr>
        </p:nvSpPr>
        <p:spPr>
          <a:xfrm>
            <a:off x="252046" y="2491145"/>
            <a:ext cx="8798169" cy="3843459"/>
          </a:xfrm>
        </p:spPr>
        <p:txBody>
          <a:bodyPr/>
          <a:lstStyle/>
          <a:p>
            <a:r>
              <a:rPr lang="en-US" dirty="0"/>
              <a:t>Strategic priority “should we” issues</a:t>
            </a:r>
          </a:p>
          <a:p>
            <a:pPr lvl="1"/>
            <a:r>
              <a:rPr lang="en-US" dirty="0"/>
              <a:t>Expand rapidly or cautiously into foreign markets?</a:t>
            </a:r>
          </a:p>
          <a:p>
            <a:pPr lvl="1"/>
            <a:r>
              <a:rPr lang="en-US" dirty="0"/>
              <a:t>Reposition the firm to move to a different strategic group?</a:t>
            </a:r>
          </a:p>
          <a:p>
            <a:pPr lvl="1"/>
            <a:r>
              <a:rPr lang="en-US" dirty="0"/>
              <a:t>Counter increasing buyer interest in substitute products?</a:t>
            </a:r>
          </a:p>
          <a:p>
            <a:pPr lvl="1"/>
            <a:r>
              <a:rPr lang="en-US" dirty="0"/>
              <a:t>Expand the firm’s product line?</a:t>
            </a:r>
          </a:p>
          <a:p>
            <a:pPr lvl="1"/>
            <a:r>
              <a:rPr lang="en-US" dirty="0"/>
              <a:t>Correct the firm’s competitive deficiencies by acquiring a rival firm with the missing strengths?</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000"/>
            <a:ext cx="9144000" cy="999600"/>
          </a:xfrm>
        </p:spPr>
        <p:txBody>
          <a:bodyPr/>
          <a:lstStyle/>
          <a:p>
            <a:r>
              <a:rPr lang="en-US" sz="3200" cap="all" dirty="0"/>
              <a:t>Strategic management principle </a:t>
            </a:r>
            <a:r>
              <a:rPr lang="en-US" sz="2000" dirty="0"/>
              <a:t>(14 of 14)</a:t>
            </a:r>
            <a:endParaRPr lang="en-US" sz="2000" cap="all" dirty="0"/>
          </a:p>
        </p:txBody>
      </p:sp>
      <p:sp>
        <p:nvSpPr>
          <p:cNvPr id="6" name="Content Placeholder 5"/>
          <p:cNvSpPr>
            <a:spLocks noGrp="1"/>
          </p:cNvSpPr>
          <p:nvPr>
            <p:ph idx="1"/>
          </p:nvPr>
        </p:nvSpPr>
        <p:spPr>
          <a:xfrm>
            <a:off x="457200" y="1276350"/>
            <a:ext cx="8229600" cy="5276850"/>
          </a:xfrm>
        </p:spPr>
        <p:txBody>
          <a:bodyPr/>
          <a:lstStyle/>
          <a:p>
            <a:pPr marL="0" indent="0">
              <a:buNone/>
            </a:pPr>
            <a:r>
              <a:rPr lang="en-US" dirty="0"/>
              <a:t>A good strategy must contain ways to deal with all the strategic issues and obstacles that stand in the way of the company’s financial and competitive success in the years ahead.</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rIns="274320">
            <a:normAutofit/>
          </a:bodyPr>
          <a:lstStyle/>
          <a:p>
            <a:r>
              <a:rPr lang="en-US" sz="2800" dirty="0"/>
              <a:t>Appendix 1 Figure 4.1 Identifying the Components of a Single-Business Company’s Strategy</a:t>
            </a:r>
          </a:p>
        </p:txBody>
      </p:sp>
      <p:sp>
        <p:nvSpPr>
          <p:cNvPr id="3" name="Content Placeholder 2"/>
          <p:cNvSpPr>
            <a:spLocks noGrp="1"/>
          </p:cNvSpPr>
          <p:nvPr>
            <p:ph idx="1"/>
          </p:nvPr>
        </p:nvSpPr>
        <p:spPr>
          <a:xfrm>
            <a:off x="504825" y="1432801"/>
            <a:ext cx="8126413" cy="4191485"/>
          </a:xfrm>
        </p:spPr>
        <p:txBody>
          <a:bodyPr/>
          <a:lstStyle/>
          <a:p>
            <a:r>
              <a:rPr lang="en-US" sz="2000" dirty="0"/>
              <a:t>Components include: </a:t>
            </a:r>
          </a:p>
          <a:p>
            <a:pPr lvl="1"/>
            <a:r>
              <a:rPr lang="en-US" sz="1600" dirty="0"/>
              <a:t>improved design, better features, higher quality, and lower prices to attract customers;</a:t>
            </a:r>
          </a:p>
          <a:p>
            <a:pPr lvl="1"/>
            <a:r>
              <a:rPr lang="en-US" sz="1600" dirty="0"/>
              <a:t>responding to changes in the macro-environment, industry, or competitive conditions; </a:t>
            </a:r>
          </a:p>
          <a:p>
            <a:pPr lvl="1"/>
            <a:r>
              <a:rPr lang="en-US" sz="1600" dirty="0"/>
              <a:t>competitive advantage based on lower costs, better products, superior service ability serving a market niche or specific group of buyers; varying geographic coverage; </a:t>
            </a:r>
          </a:p>
          <a:p>
            <a:pPr lvl="1"/>
            <a:r>
              <a:rPr lang="en-US" sz="1600" dirty="0"/>
              <a:t>partnering and building strategic alliances with other enterprises in the industry</a:t>
            </a:r>
          </a:p>
          <a:p>
            <a:r>
              <a:rPr lang="en-US" sz="2000" dirty="0"/>
              <a:t>Also listed are the key functional strategies of the business strategy (the action plan for managing a single business). They are: R&amp;D, technology, product design strategy; supply chain management strategy; production strategy; sales, marketing, and distribution strategies; information technology strategy; human resources strategy; and finance strategy</a:t>
            </a:r>
          </a:p>
        </p:txBody>
      </p:sp>
      <p:sp>
        <p:nvSpPr>
          <p:cNvPr id="4" name="Text Placeholder 3"/>
          <p:cNvSpPr>
            <a:spLocks noGrp="1"/>
          </p:cNvSpPr>
          <p:nvPr>
            <p:ph type="body" sz="quarter" idx="4294967295"/>
          </p:nvPr>
        </p:nvSpPr>
        <p:spPr>
          <a:xfrm>
            <a:off x="3503673" y="6472520"/>
            <a:ext cx="2146300" cy="236010"/>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0936"/>
          </a:xfrm>
        </p:spPr>
        <p:txBody>
          <a:bodyPr lIns="822960" rIns="822960">
            <a:noAutofit/>
          </a:bodyPr>
          <a:lstStyle/>
          <a:p>
            <a:r>
              <a:rPr lang="en-US" sz="2800" dirty="0"/>
              <a:t>Appendix 2 Table 4.1 Key Financial Ratios: How to Calculate Them and What They Mean</a:t>
            </a:r>
          </a:p>
        </p:txBody>
      </p:sp>
      <p:sp>
        <p:nvSpPr>
          <p:cNvPr id="3" name="Content Placeholder 2"/>
          <p:cNvSpPr>
            <a:spLocks noGrp="1"/>
          </p:cNvSpPr>
          <p:nvPr>
            <p:ph idx="1"/>
          </p:nvPr>
        </p:nvSpPr>
        <p:spPr>
          <a:xfrm>
            <a:off x="217854" y="1143000"/>
            <a:ext cx="8460154" cy="5281244"/>
          </a:xfrm>
        </p:spPr>
        <p:txBody>
          <a:bodyPr/>
          <a:lstStyle/>
          <a:p>
            <a:pPr marL="342900" indent="-342900">
              <a:buFont typeface="+mj-lt"/>
              <a:buAutoNum type="arabicPeriod"/>
            </a:pPr>
            <a:r>
              <a:rPr lang="en-US" sz="1400" dirty="0"/>
              <a:t>Gross profit margin. Sales revenues minus cost of goods sold divided by sales revenues. This shows the percentage of revenues available to cover operating expenses and yield a profit.</a:t>
            </a:r>
          </a:p>
          <a:p>
            <a:pPr marL="342900" indent="-342900">
              <a:buFont typeface="+mj-lt"/>
              <a:buAutoNum type="arabicPeriod"/>
            </a:pPr>
            <a:r>
              <a:rPr lang="en-US" sz="1400" dirty="0"/>
              <a:t>Operating profit margin (return on sales). Sales revenues minus operating expenses divided by sales revenues. Or operating income divided by sales revenues. This shows the profitability of current operations without regard to interest charges and income taxes. Earnings before interest and taxes is known as EBIT in financial and business accounting.</a:t>
            </a:r>
          </a:p>
          <a:p>
            <a:pPr marL="342900" indent="-342900">
              <a:buFont typeface="+mj-lt"/>
              <a:buAutoNum type="arabicPeriod"/>
            </a:pPr>
            <a:r>
              <a:rPr lang="en-US" sz="1400" dirty="0"/>
              <a:t>Net profit margin (net return on sales). Profits after taxes divided by sales revenues. This shows after-tax profits per dollar of sales.</a:t>
            </a:r>
          </a:p>
          <a:p>
            <a:pPr marL="342900" indent="-342900">
              <a:buFont typeface="+mj-lt"/>
              <a:buAutoNum type="arabicPeriod"/>
            </a:pPr>
            <a:r>
              <a:rPr lang="en-US" sz="1400" dirty="0"/>
              <a:t>Total return on assets. Profits after taxes plus interest divided by total assets. This shows a measure of the return on total investment in the enterprise. Interest is added to after-tax profits to form the numerator, since total assets are financed by creditors as well as by stockholders.</a:t>
            </a:r>
          </a:p>
          <a:p>
            <a:pPr marL="342900" indent="-342900">
              <a:buFont typeface="+mj-lt"/>
              <a:buAutoNum type="arabicPeriod"/>
            </a:pPr>
            <a:r>
              <a:rPr lang="en-US" sz="1400" dirty="0"/>
              <a:t>Net return on total assets (ROA). Profits after taxes divided by total assets. This shows a measure of the return earned by stockholders on the firm’s total assets.</a:t>
            </a:r>
          </a:p>
          <a:p>
            <a:pPr marL="342900" indent="-342900">
              <a:buFont typeface="+mj-lt"/>
              <a:buAutoNum type="arabicPeriod"/>
            </a:pPr>
            <a:r>
              <a:rPr lang="en-US" sz="1400" dirty="0"/>
              <a:t>Return on stockholders' equity (ROE). Profits after taxes divided by total stockholders' equity. This shows the return stockholders are earning on their capital investment in the enterprise. A return in the 12 percent to 15 percent range is average.</a:t>
            </a:r>
          </a:p>
          <a:p>
            <a:pPr marL="342900" indent="-342900">
              <a:buFont typeface="+mj-lt"/>
              <a:buAutoNum type="arabicPeriod"/>
            </a:pPr>
            <a:r>
              <a:rPr lang="en-US" sz="1400" dirty="0"/>
              <a:t>Return on invested capital (ROIC), sometimes known as return on capital employed (ROCE). Profits after taxes divided by the sum of long-term debt plus total stockholders' equity. This shows a measure of the return that shareholders are earning on the monetary capital invest in the enterprise. A higher return reflects greater bottom-line effectiveness in the use of long-term capital.</a:t>
            </a:r>
          </a:p>
        </p:txBody>
      </p:sp>
      <p:sp>
        <p:nvSpPr>
          <p:cNvPr id="4" name="Text Placeholder 3"/>
          <p:cNvSpPr>
            <a:spLocks noGrp="1"/>
          </p:cNvSpPr>
          <p:nvPr>
            <p:ph type="body" sz="quarter" idx="4294967295"/>
          </p:nvPr>
        </p:nvSpPr>
        <p:spPr>
          <a:xfrm>
            <a:off x="3710355" y="6431501"/>
            <a:ext cx="1740874" cy="275492"/>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endParaRPr lang="en-US" sz="800" dirty="0">
              <a:hlinkClick r:id="rId3" action="ppaction://hlinksldjump"/>
            </a:endParaRP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00006"/>
          </a:xfrm>
          <a:solidFill>
            <a:srgbClr val="717A8B"/>
          </a:solidFill>
        </p:spPr>
        <p:txBody>
          <a:bodyPr vert="horz" lIns="822960" tIns="45720" rIns="822960" bIns="45720" rtlCol="0" anchor="ctr">
            <a:noAutofit/>
          </a:bodyPr>
          <a:lstStyle/>
          <a:p>
            <a:r>
              <a:rPr lang="en-US" sz="2800" dirty="0"/>
              <a:t>Appendix 3 Table 4.1 Key Financial Ratios: How to Calculate Them and What They Mean</a:t>
            </a:r>
          </a:p>
        </p:txBody>
      </p:sp>
      <p:sp>
        <p:nvSpPr>
          <p:cNvPr id="3" name="Content Placeholder 2"/>
          <p:cNvSpPr>
            <a:spLocks noGrp="1"/>
          </p:cNvSpPr>
          <p:nvPr>
            <p:ph idx="1"/>
          </p:nvPr>
        </p:nvSpPr>
        <p:spPr>
          <a:xfrm>
            <a:off x="457200" y="1151796"/>
            <a:ext cx="8229600" cy="5310550"/>
          </a:xfrm>
        </p:spPr>
        <p:txBody>
          <a:bodyPr/>
          <a:lstStyle/>
          <a:p>
            <a:pPr marL="0" indent="0">
              <a:spcBef>
                <a:spcPts val="900"/>
              </a:spcBef>
              <a:buNone/>
            </a:pPr>
            <a:r>
              <a:rPr lang="en-US" sz="1100" b="1" dirty="0"/>
              <a:t>Liquidity ratios:</a:t>
            </a:r>
          </a:p>
          <a:p>
            <a:pPr marL="228600" indent="-228600">
              <a:spcBef>
                <a:spcPts val="900"/>
              </a:spcBef>
              <a:buClrTx/>
              <a:buFont typeface="+mj-lt"/>
              <a:buAutoNum type="arabicPeriod"/>
            </a:pPr>
            <a:r>
              <a:rPr lang="en-US" sz="1100" dirty="0"/>
              <a:t>Current ratio. Current assets divided by current liabilities. This shows a firm’s ability to pay current liabilities using assets that can be converted to cash in the near term. Ratio should be higher than 1.0.</a:t>
            </a:r>
          </a:p>
          <a:p>
            <a:pPr marL="228600" indent="-228600">
              <a:spcBef>
                <a:spcPts val="900"/>
              </a:spcBef>
              <a:buClrTx/>
              <a:buFont typeface="+mj-lt"/>
              <a:buAutoNum type="arabicPeriod"/>
            </a:pPr>
            <a:r>
              <a:rPr lang="en-US" sz="1100" dirty="0"/>
              <a:t>Working capital. Current assets minus current liabilities. This shows the cash available for a firm’s day-to-day operations. Larger amounts mean the company has more internal funds to (1) pay its current liabilities on a timely basis and (2) finance inventory expansion, additional accounts receivable, and a larger base of operations without resorting to borrowing or raising more equity capital.</a:t>
            </a:r>
          </a:p>
          <a:p>
            <a:pPr marL="0" indent="0">
              <a:spcBef>
                <a:spcPts val="900"/>
              </a:spcBef>
              <a:buNone/>
            </a:pPr>
            <a:r>
              <a:rPr lang="en-US" sz="1100" b="1" dirty="0"/>
              <a:t>Leverage ratios:</a:t>
            </a:r>
          </a:p>
          <a:p>
            <a:pPr marL="228600" indent="-228600">
              <a:spcBef>
                <a:spcPts val="900"/>
              </a:spcBef>
              <a:buClrTx/>
              <a:buFont typeface="+mj-lt"/>
              <a:buAutoNum type="arabicPeriod"/>
            </a:pPr>
            <a:r>
              <a:rPr lang="en-US" sz="1100" dirty="0"/>
              <a:t>Total debt-to-assets ratio. Total debt divided by total assets. This measures the extent to which borrowed funds (both short-term loans and long-term debt) have been used to finance the firm’s operations. A low ratio is better; a high fraction indicates overuse of debt and a greater risk of bankruptcy.</a:t>
            </a:r>
          </a:p>
          <a:p>
            <a:pPr marL="228600" indent="-228600">
              <a:spcBef>
                <a:spcPts val="900"/>
              </a:spcBef>
              <a:buClrTx/>
              <a:buFont typeface="+mj-lt"/>
              <a:buAutoNum type="arabicPeriod"/>
            </a:pPr>
            <a:r>
              <a:rPr lang="en-US" sz="1100" dirty="0"/>
              <a:t>Long-term debt-to-capital ratio. Long-term debt divided by the sum of long-term debt plus total stockholder equity. This shows a measure of creditworthiness and balance sheet strength. It indicates the percentage of capital investment that has been financed by both long-term lenders and stockholders. A ratio below 0.25 is preferable since the lower the ratio, the greater the capacity to borrow additional funds. Debt-to-capital ratios above 0.50 indicate an excessive reliance on long-term borrowing, lower creditworthiness, and weak balance sheet strength.</a:t>
            </a:r>
          </a:p>
          <a:p>
            <a:pPr marL="228600" indent="-228600">
              <a:spcBef>
                <a:spcPts val="900"/>
              </a:spcBef>
              <a:buClrTx/>
              <a:buFont typeface="+mj-lt"/>
              <a:buAutoNum type="arabicPeriod"/>
            </a:pPr>
            <a:r>
              <a:rPr lang="en-US" sz="1100" dirty="0"/>
              <a:t>Debt-to-equity ratio. Total debt divided by total stockholders' equity. This shows the balance between debt (funds borrowed both short term and long term) and the amount that stockholders have invested in the enterprise. The further the ratio is below 1.0, the greater the firm’s ability to borrow additional funds. Ratios above 1.0 put creditors at greater risk, signal weaker balance sheet strength, and often result in lower credit ratings.</a:t>
            </a:r>
          </a:p>
          <a:p>
            <a:pPr marL="228600" indent="-228600">
              <a:spcBef>
                <a:spcPts val="900"/>
              </a:spcBef>
              <a:buClrTx/>
              <a:buFont typeface="+mj-lt"/>
              <a:buAutoNum type="arabicPeriod"/>
            </a:pPr>
            <a:r>
              <a:rPr lang="en-US" sz="1100" dirty="0"/>
              <a:t>Long-term debt-to-equity ratio. Long-term debt divided by total stockholders' equity. This shows the balance between long-term debt and stockholders’ equity in the firm’s long-term capital structure. Low ratios indicate a greater capacity to borrow additional funds if needed.</a:t>
            </a:r>
          </a:p>
          <a:p>
            <a:pPr marL="228600" indent="-228600">
              <a:spcBef>
                <a:spcPts val="900"/>
              </a:spcBef>
              <a:buClrTx/>
              <a:buFont typeface="+mj-lt"/>
              <a:buAutoNum type="arabicPeriod"/>
            </a:pPr>
            <a:r>
              <a:rPr lang="en-US" sz="1100" dirty="0"/>
              <a:t>Times-interested-earned (or coverage) ratio. Operating income divided by interest expenses. This measures the ability to pay annual interest charges. Lenders usually insist on a minimum ratio of 2.0, but ratios above 3.0 signal progressively better creditworthiness.</a:t>
            </a:r>
          </a:p>
        </p:txBody>
      </p:sp>
      <p:sp>
        <p:nvSpPr>
          <p:cNvPr id="4" name="Text Placeholder 3"/>
          <p:cNvSpPr>
            <a:spLocks noGrp="1"/>
          </p:cNvSpPr>
          <p:nvPr>
            <p:ph type="body" sz="quarter" idx="4294967295"/>
          </p:nvPr>
        </p:nvSpPr>
        <p:spPr>
          <a:xfrm>
            <a:off x="3766457" y="6514137"/>
            <a:ext cx="1611086" cy="19067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endParaRPr lang="en-US" sz="800" dirty="0">
              <a:hlinkClick r:id="rId3" action="ppaction://hlinksldjump"/>
            </a:endParaRP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17A8B"/>
          </a:solidFill>
        </p:spPr>
        <p:txBody>
          <a:bodyPr vert="horz" lIns="822960" tIns="45720" rIns="822960" bIns="45720" rtlCol="0" anchor="ctr">
            <a:noAutofit/>
          </a:bodyPr>
          <a:lstStyle/>
          <a:p>
            <a:pPr indent="0">
              <a:spcBef>
                <a:spcPct val="0"/>
              </a:spcBef>
            </a:pPr>
            <a:r>
              <a:rPr lang="en-US" sz="2800" dirty="0"/>
              <a:t>Appendix 4 Table 4.1 Key Financial Ratios: How to Calculate Them and What They Mean</a:t>
            </a:r>
          </a:p>
        </p:txBody>
      </p:sp>
      <p:sp>
        <p:nvSpPr>
          <p:cNvPr id="3" name="Content Placeholder 2"/>
          <p:cNvSpPr>
            <a:spLocks noGrp="1"/>
          </p:cNvSpPr>
          <p:nvPr>
            <p:ph idx="1"/>
          </p:nvPr>
        </p:nvSpPr>
        <p:spPr>
          <a:xfrm>
            <a:off x="406400" y="1432801"/>
            <a:ext cx="8424985" cy="3584676"/>
          </a:xfrm>
        </p:spPr>
        <p:txBody>
          <a:bodyPr/>
          <a:lstStyle/>
          <a:p>
            <a:pPr marL="457200" indent="-457200">
              <a:buSzPct val="100000"/>
              <a:buFont typeface="+mj-lt"/>
              <a:buAutoNum type="arabicPeriod"/>
            </a:pPr>
            <a:r>
              <a:rPr lang="en-US" sz="2000" dirty="0"/>
              <a:t>Days of inventory. Inventory divided by the quotient of cost of goods sold divided by 365. This measures inventory management efficiency. Fewer days of inventory are better.</a:t>
            </a:r>
          </a:p>
          <a:p>
            <a:pPr marL="457200" indent="-457200">
              <a:buSzPct val="100000"/>
              <a:buFont typeface="+mj-lt"/>
              <a:buAutoNum type="arabicPeriod"/>
            </a:pPr>
            <a:r>
              <a:rPr lang="en-US" sz="2000" dirty="0"/>
              <a:t>Inventory turnover. Cost of goods sold divided by inventory. This measures the number of inventory turns per year. Higher is better.</a:t>
            </a:r>
          </a:p>
          <a:p>
            <a:pPr marL="457200" indent="-457200">
              <a:buSzPct val="100000"/>
              <a:buFont typeface="+mj-lt"/>
              <a:buAutoNum type="arabicPeriod"/>
            </a:pPr>
            <a:r>
              <a:rPr lang="en-US" sz="2000" dirty="0"/>
              <a:t>Average collection period. Accounts receivable divided by the quotient of total sales divided by 365. Or accounts receivable divided by average daily sales. This indicates the average length of time the firm waits after making a sale to receive cash payment. A shorter collection time is better.</a:t>
            </a:r>
          </a:p>
        </p:txBody>
      </p:sp>
      <p:sp>
        <p:nvSpPr>
          <p:cNvPr id="4" name="Text Placeholder 3"/>
          <p:cNvSpPr>
            <a:spLocks noGrp="1"/>
          </p:cNvSpPr>
          <p:nvPr>
            <p:ph type="body" sz="quarter" idx="4294967295"/>
          </p:nvPr>
        </p:nvSpPr>
        <p:spPr>
          <a:xfrm>
            <a:off x="3853543" y="6450624"/>
            <a:ext cx="1436912" cy="330038"/>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endParaRPr lang="en-US" sz="800" dirty="0"/>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17A8B"/>
          </a:solidFill>
          <a:ln w="9525">
            <a:noFill/>
            <a:miter lim="800000"/>
            <a:headEnd/>
            <a:tailEnd/>
          </a:ln>
        </p:spPr>
        <p:txBody>
          <a:bodyPr vert="horz" wrap="square" lIns="822960" tIns="45720" rIns="822960" bIns="45720" numCol="1" rtlCol="0" anchor="ctr" anchorCtr="0" compatLnSpc="1">
            <a:prstTxWarp prst="textNoShape">
              <a:avLst/>
            </a:prstTxWarp>
            <a:noAutofit/>
          </a:bodyPr>
          <a:lstStyle/>
          <a:p>
            <a:pPr indent="0">
              <a:spcBef>
                <a:spcPct val="0"/>
              </a:spcBef>
            </a:pPr>
            <a:r>
              <a:rPr lang="en-US" sz="2800" dirty="0"/>
              <a:t>Appendix 5 Table 4.1 Key Financial Ratios: How to Calculate Them and What They Mean</a:t>
            </a:r>
          </a:p>
        </p:txBody>
      </p:sp>
      <p:sp>
        <p:nvSpPr>
          <p:cNvPr id="3" name="Content Placeholder 2"/>
          <p:cNvSpPr>
            <a:spLocks noGrp="1"/>
          </p:cNvSpPr>
          <p:nvPr>
            <p:ph idx="1"/>
          </p:nvPr>
        </p:nvSpPr>
        <p:spPr>
          <a:xfrm>
            <a:off x="226646" y="1432801"/>
            <a:ext cx="8612553" cy="4374030"/>
          </a:xfrm>
        </p:spPr>
        <p:txBody>
          <a:bodyPr/>
          <a:lstStyle/>
          <a:p>
            <a:pPr marL="344488" indent="-344488">
              <a:buSzPct val="100000"/>
              <a:buFont typeface="+mj-lt"/>
              <a:buAutoNum type="arabicPeriod"/>
            </a:pPr>
            <a:r>
              <a:rPr lang="en-US" sz="1400" dirty="0"/>
              <a:t>Dividend yield on common stock. Annual dividends per share divided by current market price per share. This shows a measure of the return that shareholders receive in the form of dividends. A “typical” dividend yield is 2 percent to 3 percent. The dividend yield for fast-growth companies is often below 1 percent; the dividend yield for slow-growth companies can run 4 percent to 5 percent.</a:t>
            </a:r>
          </a:p>
          <a:p>
            <a:pPr marL="344488" indent="-344488">
              <a:buSzPct val="100000"/>
              <a:buFont typeface="+mj-lt"/>
              <a:buAutoNum type="arabicPeriod"/>
            </a:pPr>
            <a:r>
              <a:rPr lang="en-US" sz="1400" dirty="0"/>
              <a:t>Price-to-earnings (P/E) ratio. Current market price per share divided by earnings per share. This shows that P/E ratios above 20 indicate strong investor confidence in a firm’s outlook and earnings growth; firms whose future earnings are at risk or likely to grow slowly typically have ratios below 12.</a:t>
            </a:r>
          </a:p>
          <a:p>
            <a:pPr marL="344488" indent="-344488">
              <a:buSzPct val="100000"/>
              <a:buFont typeface="+mj-lt"/>
              <a:buAutoNum type="arabicPeriod"/>
            </a:pPr>
            <a:r>
              <a:rPr lang="en-US" sz="1400" dirty="0"/>
              <a:t>Dividend payout ratio. Annual dividends per share divided by earnings per share. This indicates the percentage of after-tax profits paid out as dividends.</a:t>
            </a:r>
          </a:p>
          <a:p>
            <a:pPr marL="344488" indent="-344488">
              <a:buSzPct val="100000"/>
              <a:buFont typeface="+mj-lt"/>
              <a:buAutoNum type="arabicPeriod"/>
            </a:pPr>
            <a:r>
              <a:rPr lang="en-US" sz="1400" dirty="0"/>
              <a:t>Internal cash flow. After-tax profits plus depreciation. This shows a rough estimate of the cash a company’s business is generating after payment of operating expenses, interest, and taxes. Such amounts can be used for dividend payments or funding capital expenditures.</a:t>
            </a:r>
          </a:p>
          <a:p>
            <a:pPr marL="344488" indent="-344488">
              <a:buSzPct val="100000"/>
              <a:buFont typeface="+mj-lt"/>
              <a:buAutoNum type="arabicPeriod"/>
            </a:pPr>
            <a:r>
              <a:rPr lang="en-US" sz="1400" dirty="0"/>
              <a:t>Free cash flow. After-tax profits plus depreciation minus capital expenditures minus dividends. This shows a rough estimate of the cash a company’s business is generating after payment of operating expenses, interest, taxes, dividends, and desirable reinvestments in the business. The larger a company’s free cash flow, the greater its ability to internally fund new strategic initiatives, repay debt, make new acquisitions, repurchase shares of stock, or increase dividend payments.</a:t>
            </a:r>
          </a:p>
        </p:txBody>
      </p:sp>
      <p:sp>
        <p:nvSpPr>
          <p:cNvPr id="4" name="Text Placeholder 3"/>
          <p:cNvSpPr>
            <a:spLocks noGrp="1"/>
          </p:cNvSpPr>
          <p:nvPr>
            <p:ph type="body" sz="quarter" idx="4294967295"/>
          </p:nvPr>
        </p:nvSpPr>
        <p:spPr>
          <a:xfrm>
            <a:off x="3763108" y="6398358"/>
            <a:ext cx="1617782" cy="366691"/>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endParaRPr lang="en-US" sz="800"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800"/>
            <a:ext cx="9144001" cy="840000"/>
          </a:xfrm>
        </p:spPr>
        <p:txBody>
          <a:bodyPr>
            <a:normAutofit/>
          </a:bodyPr>
          <a:lstStyle/>
          <a:p>
            <a:r>
              <a:rPr lang="en-US" sz="2800" dirty="0"/>
              <a:t>Appendix 6 Table 4.2 Types of Company Resources</a:t>
            </a:r>
          </a:p>
        </p:txBody>
      </p:sp>
      <p:sp>
        <p:nvSpPr>
          <p:cNvPr id="3" name="Content Placeholder 2"/>
          <p:cNvSpPr>
            <a:spLocks noGrp="1"/>
          </p:cNvSpPr>
          <p:nvPr>
            <p:ph sz="half" idx="1"/>
          </p:nvPr>
        </p:nvSpPr>
        <p:spPr/>
        <p:txBody>
          <a:bodyPr/>
          <a:lstStyle/>
          <a:p>
            <a:pPr marL="117475" indent="-117475"/>
            <a:r>
              <a:rPr lang="en-US" sz="1400" b="1" dirty="0"/>
              <a:t>Tangible resources:</a:t>
            </a:r>
          </a:p>
          <a:p>
            <a:pPr marL="227013" lvl="1" indent="-109538"/>
            <a:r>
              <a:rPr lang="en-US" sz="1200" dirty="0"/>
              <a:t>Physical resources: land and real estate; manufacturing plants, equipment, or distribution facilities; the locations of stores, plants, or distribution centers, including the overall pattern of their physical locations; ownership of or access rights to natural resources (such as mineral deposits)</a:t>
            </a:r>
          </a:p>
          <a:p>
            <a:pPr marL="227013" lvl="1" indent="-109538"/>
            <a:r>
              <a:rPr lang="en-US" sz="1200" dirty="0"/>
              <a:t>Financial resources: cash and cash equivalents; marketable securities; other financial assets such as a company’s credit rating and borrowing capacity</a:t>
            </a:r>
          </a:p>
          <a:p>
            <a:pPr marL="227013" lvl="1" indent="-109538"/>
            <a:r>
              <a:rPr lang="en-US" sz="1200" dirty="0"/>
              <a:t>Technological assets: patents, copyrights, production technology, innovation technologies, technological processes</a:t>
            </a:r>
          </a:p>
          <a:p>
            <a:pPr marL="227013" lvl="1" indent="-109538"/>
            <a:r>
              <a:rPr lang="en-US" sz="1200" dirty="0"/>
              <a:t>Organizational resources: IT and communication systems (satellites, servers, workstations, etc.); other planning, coordination, and control systems; the company’s organizational design and reporting structure.</a:t>
            </a:r>
          </a:p>
        </p:txBody>
      </p:sp>
      <p:sp>
        <p:nvSpPr>
          <p:cNvPr id="5" name="Content Placeholder 4"/>
          <p:cNvSpPr>
            <a:spLocks noGrp="1"/>
          </p:cNvSpPr>
          <p:nvPr>
            <p:ph sz="half" idx="2"/>
          </p:nvPr>
        </p:nvSpPr>
        <p:spPr/>
        <p:txBody>
          <a:bodyPr/>
          <a:lstStyle/>
          <a:p>
            <a:pPr marL="117475" indent="-117475"/>
            <a:r>
              <a:rPr lang="en-US" sz="1400" b="1" dirty="0"/>
              <a:t>Intangible resources:</a:t>
            </a:r>
          </a:p>
          <a:p>
            <a:pPr marL="227013" lvl="1" indent="-109538"/>
            <a:r>
              <a:rPr lang="en-US" sz="1200" dirty="0"/>
              <a:t>Human assets and intellectual capital: the education, experience, knowledge, and talent of the workforce, cumulative learning, and tacit knowledge of employees; collective learning embedded in the organization, the intellectual capital, and know-how of specialized teams and work groups; the knowledge of key personnel concerning important business functions; managerial talent and leadership skill; the creativity and innovativeness of certain personnel</a:t>
            </a:r>
          </a:p>
          <a:p>
            <a:pPr marL="227013" lvl="1" indent="-109538"/>
            <a:r>
              <a:rPr lang="en-US" sz="1200" dirty="0"/>
              <a:t>Brands, company image, and reputational assets: brand names, trademarks, product or company image, buyer loyalty and goodwill; company reputation for quality, service, and reliability; reputation with suppliers and partners for fair dealing</a:t>
            </a:r>
          </a:p>
          <a:p>
            <a:pPr marL="227013" lvl="1" indent="-109538"/>
            <a:r>
              <a:rPr lang="en-US" sz="1200" dirty="0"/>
              <a:t>Relationships: alliances, joint ventures, or partnerships that provide access to technologies, specialized know-how, or geographic markets; networks of dealers or distributors; the trust established with various partners</a:t>
            </a:r>
          </a:p>
          <a:p>
            <a:pPr marL="227013" lvl="1" indent="-109538"/>
            <a:r>
              <a:rPr lang="en-US" sz="1200" dirty="0"/>
              <a:t>Company culture and incentive system: the norms of behavior, business principles, and ingrained beliefs within the company; the attachment of personnel to the company’s ideals; the compensation system and the motivation level of company personnel</a:t>
            </a:r>
          </a:p>
        </p:txBody>
      </p:sp>
      <p:sp>
        <p:nvSpPr>
          <p:cNvPr id="4" name="Text Placeholder 3"/>
          <p:cNvSpPr>
            <a:spLocks noGrp="1"/>
          </p:cNvSpPr>
          <p:nvPr>
            <p:ph type="body" sz="quarter" idx="4294967295"/>
          </p:nvPr>
        </p:nvSpPr>
        <p:spPr>
          <a:xfrm>
            <a:off x="3773714" y="6454139"/>
            <a:ext cx="1596570" cy="280489"/>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solidFill>
                  <a:srgbClr val="800000"/>
                </a:solidFill>
                <a:latin typeface="+mn-lt"/>
                <a:hlinkClick r:id="rId2" action="ppaction://hlinksldjump"/>
              </a:rPr>
              <a:t>Return to slide</a:t>
            </a:r>
            <a:endParaRPr lang="en-US" sz="800" dirty="0">
              <a:solidFill>
                <a:srgbClr val="800000"/>
              </a:solidFill>
              <a:latin typeface="+mn-lt"/>
              <a:hlinkClick r:id="rId3" action="ppaction://hlinksldjump"/>
            </a:endParaRPr>
          </a:p>
        </p:txBody>
      </p:sp>
    </p:spTree>
    <p:extLst>
      <p:ext uri="{BB962C8B-B14F-4D97-AF65-F5344CB8AC3E}">
        <p14:creationId xmlns:p14="http://schemas.microsoft.com/office/powerpoint/2010/main" val="4242244625"/>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0" rIns="457200"/>
          <a:lstStyle/>
          <a:p>
            <a:r>
              <a:rPr lang="en-US" sz="2800" dirty="0"/>
              <a:t>Appendix 7 VRIN: Four Tests of a Resource’s Competitive Power </a:t>
            </a:r>
          </a:p>
        </p:txBody>
      </p:sp>
      <p:sp>
        <p:nvSpPr>
          <p:cNvPr id="3" name="Content Placeholder 2"/>
          <p:cNvSpPr>
            <a:spLocks noGrp="1"/>
          </p:cNvSpPr>
          <p:nvPr>
            <p:ph idx="1"/>
          </p:nvPr>
        </p:nvSpPr>
        <p:spPr/>
        <p:txBody>
          <a:bodyPr/>
          <a:lstStyle/>
          <a:p>
            <a:r>
              <a:rPr lang="en-US" dirty="0"/>
              <a:t>A resource has support for a competitive advantage if it is valuable and rare. </a:t>
            </a:r>
          </a:p>
          <a:p>
            <a:r>
              <a:rPr lang="en-US" dirty="0"/>
              <a:t>A resource has support for sustained competitive advantage if it is inimitable and non-substitutable.</a:t>
            </a:r>
          </a:p>
        </p:txBody>
      </p:sp>
      <p:sp>
        <p:nvSpPr>
          <p:cNvPr id="4" name="Text Placeholder 3"/>
          <p:cNvSpPr>
            <a:spLocks noGrp="1"/>
          </p:cNvSpPr>
          <p:nvPr>
            <p:ph type="body" sz="quarter" idx="4294967295"/>
          </p:nvPr>
        </p:nvSpPr>
        <p:spPr>
          <a:xfrm>
            <a:off x="3727938" y="6493840"/>
            <a:ext cx="1680186" cy="279402"/>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endParaRPr lang="en-US" sz="800" dirty="0"/>
          </a:p>
        </p:txBody>
      </p:sp>
    </p:spTree>
    <p:extLst>
      <p:ext uri="{BB962C8B-B14F-4D97-AF65-F5344CB8AC3E}">
        <p14:creationId xmlns:p14="http://schemas.microsoft.com/office/powerpoint/2010/main" val="656012319"/>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rIns="182880">
            <a:noAutofit/>
          </a:bodyPr>
          <a:lstStyle/>
          <a:p>
            <a:r>
              <a:rPr lang="en-US" sz="2400" dirty="0"/>
              <a:t>Appendix 8 Figure 4.2 The Steps Involved in SWOT Analysis: Identify the Four Components of SWOT, Draw Conclusions, Translate Implications into Strategic Actions</a:t>
            </a:r>
          </a:p>
        </p:txBody>
      </p:sp>
      <p:sp>
        <p:nvSpPr>
          <p:cNvPr id="3" name="Content Placeholder 2"/>
          <p:cNvSpPr>
            <a:spLocks noGrp="1"/>
          </p:cNvSpPr>
          <p:nvPr>
            <p:ph idx="1"/>
          </p:nvPr>
        </p:nvSpPr>
        <p:spPr>
          <a:xfrm>
            <a:off x="504825" y="1605600"/>
            <a:ext cx="8126413" cy="4592978"/>
          </a:xfrm>
        </p:spPr>
        <p:txBody>
          <a:bodyPr/>
          <a:lstStyle/>
          <a:p>
            <a:pPr marL="0" indent="0">
              <a:spcBef>
                <a:spcPts val="600"/>
              </a:spcBef>
              <a:buSzPct val="100000"/>
              <a:buNone/>
            </a:pPr>
            <a:r>
              <a:rPr lang="en-US" sz="1600" dirty="0"/>
              <a:t>What can be gleaned from the SWOT listings?</a:t>
            </a:r>
          </a:p>
          <a:p>
            <a:pPr>
              <a:spcBef>
                <a:spcPts val="600"/>
              </a:spcBef>
              <a:buSzPct val="100000"/>
            </a:pPr>
            <a:r>
              <a:rPr lang="en-US" sz="1600" dirty="0"/>
              <a:t>The first two steps of SWOT analysis are:</a:t>
            </a:r>
          </a:p>
          <a:p>
            <a:pPr lvl="1">
              <a:spcBef>
                <a:spcPts val="600"/>
              </a:spcBef>
              <a:buClrTx/>
              <a:buSzPct val="100000"/>
              <a:buFont typeface="+mj-lt"/>
              <a:buAutoNum type="arabicPeriod"/>
            </a:pPr>
            <a:r>
              <a:rPr lang="en-US" sz="1600" dirty="0"/>
              <a:t>Identify company strengths and competitive assets</a:t>
            </a:r>
          </a:p>
          <a:p>
            <a:pPr lvl="1">
              <a:spcBef>
                <a:spcPts val="600"/>
              </a:spcBef>
              <a:buClrTx/>
              <a:buSzPct val="100000"/>
              <a:buFont typeface="+mj-lt"/>
              <a:buAutoNum type="arabicPeriod"/>
            </a:pPr>
            <a:r>
              <a:rPr lang="en-US" sz="1600" dirty="0"/>
              <a:t>Identify company weaknesses and competitive deficiencies</a:t>
            </a:r>
          </a:p>
          <a:p>
            <a:pPr marL="406400" lvl="1" indent="0">
              <a:spcBef>
                <a:spcPts val="600"/>
              </a:spcBef>
              <a:buClrTx/>
              <a:buSzPct val="100000"/>
              <a:buNone/>
            </a:pPr>
            <a:r>
              <a:rPr lang="en-US" sz="1600" dirty="0"/>
              <a:t>These two steps lead to conclusions concerning the company’s overall business situation. This includes determining where on the scale from “alarmingly weak” to “exceptionally strong” the attractiveness of the company’s situation ranks. It also includes what the attractive and unattractive aspects of the company’s situation are.</a:t>
            </a:r>
          </a:p>
          <a:p>
            <a:pPr>
              <a:spcBef>
                <a:spcPts val="600"/>
              </a:spcBef>
              <a:buSzPct val="100000"/>
            </a:pPr>
            <a:r>
              <a:rPr lang="en-US" sz="1600" dirty="0"/>
              <a:t>The last two steps of SWOT analysis are:</a:t>
            </a:r>
          </a:p>
          <a:p>
            <a:pPr marL="749300" lvl="1" indent="-342900">
              <a:spcBef>
                <a:spcPts val="600"/>
              </a:spcBef>
              <a:buClrTx/>
              <a:buSzPct val="100000"/>
              <a:buFont typeface="+mj-lt"/>
              <a:buAutoNum type="arabicPeriod" startAt="3"/>
            </a:pPr>
            <a:r>
              <a:rPr lang="en-US" sz="1600" dirty="0"/>
              <a:t>Identify the company's market opportunities</a:t>
            </a:r>
          </a:p>
          <a:p>
            <a:pPr marL="749300" lvl="1" indent="-342900">
              <a:spcBef>
                <a:spcPts val="600"/>
              </a:spcBef>
              <a:buClrTx/>
              <a:buSzPct val="100000"/>
              <a:buFont typeface="+mj-lt"/>
              <a:buAutoNum type="arabicPeriod" startAt="3"/>
            </a:pPr>
            <a:r>
              <a:rPr lang="en-US" sz="1600" dirty="0"/>
              <a:t>Identify external threats to the company's future well-being</a:t>
            </a:r>
          </a:p>
          <a:p>
            <a:pPr marL="406400" lvl="1" indent="0">
              <a:spcBef>
                <a:spcPts val="600"/>
              </a:spcBef>
              <a:buClrTx/>
              <a:buSzPct val="100000"/>
              <a:buNone/>
            </a:pPr>
            <a:r>
              <a:rPr lang="en-US" sz="1600" dirty="0"/>
              <a:t>These two steps reveal implications for improving company strategy. This includes using company strengths as the foundation for the company’s strategy; pursuing those market opportunities best suited to company strengths; correcting weaknesses and deficiencies that impair pursuit of important market opportunities or heighten vulnerability to external threats; and using company strengths to lessen the impact of important external threats.</a:t>
            </a:r>
          </a:p>
        </p:txBody>
      </p:sp>
      <p:sp>
        <p:nvSpPr>
          <p:cNvPr id="4" name="Text Placeholder 3"/>
          <p:cNvSpPr>
            <a:spLocks noGrp="1"/>
          </p:cNvSpPr>
          <p:nvPr>
            <p:ph type="body" sz="quarter" idx="4294967295"/>
          </p:nvPr>
        </p:nvSpPr>
        <p:spPr>
          <a:xfrm>
            <a:off x="3697911" y="6409417"/>
            <a:ext cx="1740239" cy="326121"/>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21424432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TABLE 4.1 Key Financial Ratios: How to Calculate Them and What They Mean </a:t>
            </a:r>
            <a:r>
              <a:rPr lang="en-US" sz="2000" dirty="0"/>
              <a:t>(2 of 8)</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815227215"/>
              </p:ext>
            </p:extLst>
          </p:nvPr>
        </p:nvGraphicFramePr>
        <p:xfrm>
          <a:off x="351692" y="1452196"/>
          <a:ext cx="8558146" cy="4457833"/>
        </p:xfrm>
        <a:graphic>
          <a:graphicData uri="http://schemas.openxmlformats.org/drawingml/2006/table">
            <a:tbl>
              <a:tblPr firstRow="1" bandRow="1">
                <a:tableStyleId>{5C22544A-7EE6-4342-B048-85BDC9FD1C3A}</a:tableStyleId>
              </a:tblPr>
              <a:tblGrid>
                <a:gridCol w="2467825">
                  <a:extLst>
                    <a:ext uri="{9D8B030D-6E8A-4147-A177-3AD203B41FA5}">
                      <a16:colId xmlns:a16="http://schemas.microsoft.com/office/drawing/2014/main" val="3449810009"/>
                    </a:ext>
                  </a:extLst>
                </a:gridCol>
                <a:gridCol w="3237606">
                  <a:extLst>
                    <a:ext uri="{9D8B030D-6E8A-4147-A177-3AD203B41FA5}">
                      <a16:colId xmlns:a16="http://schemas.microsoft.com/office/drawing/2014/main" val="2950979595"/>
                    </a:ext>
                  </a:extLst>
                </a:gridCol>
                <a:gridCol w="2852715">
                  <a:extLst>
                    <a:ext uri="{9D8B030D-6E8A-4147-A177-3AD203B41FA5}">
                      <a16:colId xmlns:a16="http://schemas.microsoft.com/office/drawing/2014/main" val="3641062100"/>
                    </a:ext>
                  </a:extLst>
                </a:gridCol>
              </a:tblGrid>
              <a:tr h="525913">
                <a:tc>
                  <a:txBody>
                    <a:bodyPr/>
                    <a:lstStyle/>
                    <a:p>
                      <a:r>
                        <a:rPr lang="en-US" dirty="0">
                          <a:solidFill>
                            <a:schemeClr val="tx1"/>
                          </a:solidFill>
                        </a:rPr>
                        <a:t>Profitability Ratios</a:t>
                      </a:r>
                    </a:p>
                  </a:txBody>
                  <a:tcPr marL="81550" marR="81550" anchor="ctr">
                    <a:solidFill>
                      <a:srgbClr val="EAECEE"/>
                    </a:solidFill>
                  </a:tcPr>
                </a:tc>
                <a:tc>
                  <a:txBody>
                    <a:bodyPr/>
                    <a:lstStyle/>
                    <a:p>
                      <a:pPr algn="ctr"/>
                      <a:r>
                        <a:rPr lang="en-US" dirty="0">
                          <a:solidFill>
                            <a:schemeClr val="tx1"/>
                          </a:solidFill>
                        </a:rPr>
                        <a:t>How Calculated</a:t>
                      </a:r>
                    </a:p>
                  </a:txBody>
                  <a:tcPr marL="81550" marR="81550" anchor="ctr">
                    <a:solidFill>
                      <a:srgbClr val="EAECEE"/>
                    </a:solidFill>
                  </a:tcPr>
                </a:tc>
                <a:tc>
                  <a:txBody>
                    <a:bodyPr/>
                    <a:lstStyle/>
                    <a:p>
                      <a:pPr algn="ctr"/>
                      <a:r>
                        <a:rPr lang="en-US" dirty="0">
                          <a:solidFill>
                            <a:schemeClr val="tx1"/>
                          </a:solidFill>
                        </a:rPr>
                        <a:t>What It Shows</a:t>
                      </a:r>
                    </a:p>
                  </a:txBody>
                  <a:tcPr marL="81550" marR="81550" anchor="ctr">
                    <a:solidFill>
                      <a:srgbClr val="EAECEE"/>
                    </a:solidFill>
                  </a:tcPr>
                </a:tc>
                <a:extLst>
                  <a:ext uri="{0D108BD9-81ED-4DB2-BD59-A6C34878D82A}">
                    <a16:rowId xmlns:a16="http://schemas.microsoft.com/office/drawing/2014/main" val="443075918"/>
                  </a:ext>
                </a:extLst>
              </a:tr>
              <a:tr h="822960">
                <a:tc>
                  <a:txBody>
                    <a:bodyPr/>
                    <a:lstStyle/>
                    <a:p>
                      <a:r>
                        <a:rPr lang="en-US" sz="1600" dirty="0">
                          <a:solidFill>
                            <a:schemeClr val="tx1"/>
                          </a:solidFill>
                        </a:rPr>
                        <a:t>Net return on total assets (ROA)</a:t>
                      </a:r>
                    </a:p>
                  </a:txBody>
                  <a:tcPr marL="81550" marR="81550">
                    <a:solidFill>
                      <a:srgbClr val="EAE9DF"/>
                    </a:solidFill>
                  </a:tcPr>
                </a:tc>
                <a:tc>
                  <a:txBody>
                    <a:bodyPr/>
                    <a:lstStyle/>
                    <a:p>
                      <a:pPr algn="ctr"/>
                      <a:r>
                        <a:rPr lang="en-US" sz="1600" u="sng" dirty="0"/>
                        <a:t>Profits after taxes </a:t>
                      </a:r>
                      <a:br>
                        <a:rPr lang="en-US" sz="1600" dirty="0"/>
                      </a:br>
                      <a:r>
                        <a:rPr lang="en-US" sz="1600" dirty="0"/>
                        <a:t>Total assets</a:t>
                      </a:r>
                    </a:p>
                    <a:p>
                      <a:pPr algn="ctr"/>
                      <a:endParaRPr lang="en-US" sz="1600" dirty="0"/>
                    </a:p>
                  </a:txBody>
                  <a:tcPr marL="81550" marR="81550">
                    <a:solidFill>
                      <a:srgbClr val="EAE9DF"/>
                    </a:solidFill>
                  </a:tcPr>
                </a:tc>
                <a:tc>
                  <a:txBody>
                    <a:bodyPr/>
                    <a:lstStyle/>
                    <a:p>
                      <a:r>
                        <a:rPr lang="en-US" sz="1600" b="0" dirty="0">
                          <a:solidFill>
                            <a:schemeClr val="tx1"/>
                          </a:solidFill>
                        </a:rPr>
                        <a:t>A measure of the return earned by stockholders on the firm’s total assets.</a:t>
                      </a:r>
                    </a:p>
                  </a:txBody>
                  <a:tcPr marL="81550" marR="81550">
                    <a:solidFill>
                      <a:srgbClr val="EAE9DF"/>
                    </a:solidFill>
                  </a:tcPr>
                </a:tc>
                <a:extLst>
                  <a:ext uri="{0D108BD9-81ED-4DB2-BD59-A6C34878D82A}">
                    <a16:rowId xmlns:a16="http://schemas.microsoft.com/office/drawing/2014/main" val="3673988601"/>
                  </a:ext>
                </a:extLst>
              </a:tr>
              <a:tr h="1310640">
                <a:tc>
                  <a:txBody>
                    <a:bodyPr/>
                    <a:lstStyle/>
                    <a:p>
                      <a:r>
                        <a:rPr lang="en-US" sz="1600" dirty="0">
                          <a:solidFill>
                            <a:schemeClr val="tx1"/>
                          </a:solidFill>
                        </a:rPr>
                        <a:t>Return</a:t>
                      </a:r>
                      <a:r>
                        <a:rPr lang="en-US" sz="1600" baseline="0" dirty="0">
                          <a:solidFill>
                            <a:schemeClr val="tx1"/>
                          </a:solidFill>
                        </a:rPr>
                        <a:t> on stockholders’ equity (ROE)</a:t>
                      </a:r>
                      <a:endParaRPr lang="en-US" sz="1600" dirty="0">
                        <a:solidFill>
                          <a:schemeClr val="tx1"/>
                        </a:solidFill>
                      </a:endParaRPr>
                    </a:p>
                  </a:txBody>
                  <a:tcPr marL="81550" marR="81550">
                    <a:solidFill>
                      <a:srgbClr val="EAE9DF"/>
                    </a:solidFill>
                  </a:tcPr>
                </a:tc>
                <a:tc>
                  <a:txBody>
                    <a:bodyPr/>
                    <a:lstStyle/>
                    <a:p>
                      <a:pPr algn="ctr" defTabSz="574675"/>
                      <a:r>
                        <a:rPr lang="en-US" sz="1600" u="sng" dirty="0"/>
                        <a:t> Profits after taxes	 </a:t>
                      </a:r>
                      <a:br>
                        <a:rPr lang="en-US" sz="1600" dirty="0"/>
                      </a:br>
                      <a:r>
                        <a:rPr lang="en-US" sz="1600" dirty="0"/>
                        <a:t>Total stockholders’ equity</a:t>
                      </a:r>
                    </a:p>
                  </a:txBody>
                  <a:tcPr marL="81550" marR="81550">
                    <a:solidFill>
                      <a:srgbClr val="EAE9DF"/>
                    </a:solidFill>
                  </a:tcPr>
                </a:tc>
                <a:tc>
                  <a:txBody>
                    <a:bodyPr/>
                    <a:lstStyle/>
                    <a:p>
                      <a:r>
                        <a:rPr lang="en-US" sz="1600" b="0" dirty="0">
                          <a:solidFill>
                            <a:schemeClr val="tx1"/>
                          </a:solidFill>
                        </a:rPr>
                        <a:t>The return stockholders are earning on their capital investment in the enterprise. A return in the 12%–15% range is average.</a:t>
                      </a:r>
                    </a:p>
                  </a:txBody>
                  <a:tcPr marL="81550" marR="81550">
                    <a:solidFill>
                      <a:srgbClr val="EAE9DF"/>
                    </a:solidFill>
                  </a:tcPr>
                </a:tc>
                <a:extLst>
                  <a:ext uri="{0D108BD9-81ED-4DB2-BD59-A6C34878D82A}">
                    <a16:rowId xmlns:a16="http://schemas.microsoft.com/office/drawing/2014/main" val="428130633"/>
                  </a:ext>
                </a:extLst>
              </a:tr>
              <a:tr h="1798320">
                <a:tc>
                  <a:txBody>
                    <a:bodyPr/>
                    <a:lstStyle/>
                    <a:p>
                      <a:r>
                        <a:rPr lang="en-US" sz="1600" dirty="0">
                          <a:solidFill>
                            <a:schemeClr val="tx1"/>
                          </a:solidFill>
                        </a:rPr>
                        <a:t>Return on invested capital (ROIC)—sometimes referred to as return on capital employed (ROCE)​</a:t>
                      </a:r>
                    </a:p>
                    <a:p>
                      <a:endParaRPr lang="en-US" sz="1600" dirty="0">
                        <a:solidFill>
                          <a:schemeClr val="tx1"/>
                        </a:solidFill>
                      </a:endParaRPr>
                    </a:p>
                  </a:txBody>
                  <a:tcPr marL="81550" marR="81550">
                    <a:solidFill>
                      <a:srgbClr val="EAE9D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286000" algn="r"/>
                        </a:tabLst>
                        <a:defRPr/>
                      </a:pPr>
                      <a:r>
                        <a:rPr lang="en-US" sz="1600" u="sng" dirty="0"/>
                        <a:t>     Profits after taxes	 </a:t>
                      </a:r>
                      <a:br>
                        <a:rPr lang="en-US" sz="1600" u="sng" dirty="0"/>
                      </a:br>
                      <a:r>
                        <a:rPr lang="en-US" sz="1600" u="none" dirty="0"/>
                        <a:t>L</a:t>
                      </a:r>
                      <a:r>
                        <a:rPr lang="en-US" sz="1600" dirty="0"/>
                        <a:t>ong-term debt +</a:t>
                      </a:r>
                      <a:r>
                        <a:rPr lang="en-US" sz="1600" baseline="0" dirty="0"/>
                        <a:t> </a:t>
                      </a:r>
                      <a:br>
                        <a:rPr lang="en-US" sz="1600" baseline="0" dirty="0"/>
                      </a:br>
                      <a:r>
                        <a:rPr lang="en-US" sz="1600" baseline="0" dirty="0"/>
                        <a:t>Total stockholders’ equity</a:t>
                      </a:r>
                      <a:endParaRPr lang="en-US" sz="1600" dirty="0"/>
                    </a:p>
                  </a:txBody>
                  <a:tcPr marL="81550" marR="81550">
                    <a:solidFill>
                      <a:srgbClr val="EAE9DF"/>
                    </a:solidFill>
                  </a:tcPr>
                </a:tc>
                <a:tc>
                  <a:txBody>
                    <a:bodyPr/>
                    <a:lstStyle/>
                    <a:p>
                      <a:r>
                        <a:rPr lang="en-US" sz="1600" b="0" dirty="0">
                          <a:solidFill>
                            <a:schemeClr val="tx1"/>
                          </a:solidFill>
                        </a:rPr>
                        <a:t>A measure of the return that shareholders are earning on the monetary capital invested in the enterprise. A higher return reflects greater bottom-line effectiveness in the use of long-term capital.</a:t>
                      </a:r>
                    </a:p>
                  </a:txBody>
                  <a:tcPr marL="81550" marR="81550">
                    <a:solidFill>
                      <a:srgbClr val="EAE9DF"/>
                    </a:solidFill>
                  </a:tcPr>
                </a:tc>
                <a:extLst>
                  <a:ext uri="{0D108BD9-81ED-4DB2-BD59-A6C34878D82A}">
                    <a16:rowId xmlns:a16="http://schemas.microsoft.com/office/drawing/2014/main" val="2756947303"/>
                  </a:ext>
                </a:extLst>
              </a:tr>
            </a:tbl>
          </a:graphicData>
        </a:graphic>
      </p:graphicFrame>
      <p:sp>
        <p:nvSpPr>
          <p:cNvPr id="7" name="Text Placeholder 6"/>
          <p:cNvSpPr>
            <a:spLocks noGrp="1"/>
          </p:cNvSpPr>
          <p:nvPr>
            <p:ph type="body" sz="quarter" idx="4294967295"/>
          </p:nvPr>
        </p:nvSpPr>
        <p:spPr>
          <a:xfrm>
            <a:off x="0" y="6575424"/>
            <a:ext cx="9144000" cy="282575"/>
          </a:xfrm>
        </p:spPr>
        <p:txBody>
          <a:bodyPr/>
          <a:lstStyle/>
          <a:p>
            <a:pPr marL="0" indent="0" algn="ctr">
              <a:buNone/>
            </a:pPr>
            <a:r>
              <a:rPr lang="en-US" sz="800" dirty="0">
                <a:solidFill>
                  <a:srgbClr val="800000"/>
                </a:solidFill>
                <a:hlinkClick r:id="rId2" action="ppaction://hlinksldjump"/>
              </a:rPr>
              <a:t>Jump to Appendix 2 long image description</a:t>
            </a:r>
            <a:endParaRPr lang="en-US" sz="800" dirty="0"/>
          </a:p>
        </p:txBody>
      </p:sp>
    </p:spTree>
    <p:extLst>
      <p:ext uri="{BB962C8B-B14F-4D97-AF65-F5344CB8AC3E}">
        <p14:creationId xmlns:p14="http://schemas.microsoft.com/office/powerpoint/2010/main" val="2706174105"/>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0"/>
            <a:ext cx="9144001" cy="1087396"/>
          </a:xfrm>
        </p:spPr>
        <p:txBody>
          <a:bodyPr lIns="182880" rIns="182880">
            <a:noAutofit/>
          </a:bodyPr>
          <a:lstStyle/>
          <a:p>
            <a:r>
              <a:rPr lang="en-US" sz="2800" dirty="0"/>
              <a:t>Appendix 9 Figure 4.3 A Representative Company Value Chain</a:t>
            </a:r>
          </a:p>
        </p:txBody>
      </p:sp>
      <p:sp>
        <p:nvSpPr>
          <p:cNvPr id="3" name="Content Placeholder 2"/>
          <p:cNvSpPr>
            <a:spLocks noGrp="1"/>
          </p:cNvSpPr>
          <p:nvPr>
            <p:ph sz="half" idx="1"/>
          </p:nvPr>
        </p:nvSpPr>
        <p:spPr>
          <a:xfrm>
            <a:off x="355601" y="1434790"/>
            <a:ext cx="3739661" cy="4309518"/>
          </a:xfrm>
        </p:spPr>
        <p:txBody>
          <a:bodyPr/>
          <a:lstStyle/>
          <a:p>
            <a:pPr>
              <a:spcBef>
                <a:spcPts val="600"/>
              </a:spcBef>
              <a:spcAft>
                <a:spcPts val="0"/>
              </a:spcAft>
            </a:pPr>
            <a:r>
              <a:rPr lang="en-US" dirty="0"/>
              <a:t>Primary activities and costs of a company's value chain are:</a:t>
            </a:r>
          </a:p>
          <a:p>
            <a:pPr lvl="1">
              <a:spcBef>
                <a:spcPts val="600"/>
              </a:spcBef>
              <a:spcAft>
                <a:spcPts val="0"/>
              </a:spcAft>
            </a:pPr>
            <a:r>
              <a:rPr lang="en-US" sz="2400" dirty="0"/>
              <a:t>Supply chain management</a:t>
            </a:r>
          </a:p>
          <a:p>
            <a:pPr lvl="1">
              <a:spcBef>
                <a:spcPts val="600"/>
              </a:spcBef>
              <a:spcAft>
                <a:spcPts val="0"/>
              </a:spcAft>
            </a:pPr>
            <a:r>
              <a:rPr lang="en-US" sz="2400" dirty="0"/>
              <a:t>Operations</a:t>
            </a:r>
          </a:p>
          <a:p>
            <a:pPr lvl="1">
              <a:spcBef>
                <a:spcPts val="600"/>
              </a:spcBef>
              <a:spcAft>
                <a:spcPts val="0"/>
              </a:spcAft>
            </a:pPr>
            <a:r>
              <a:rPr lang="en-US" sz="2400" dirty="0"/>
              <a:t>Distribution</a:t>
            </a:r>
          </a:p>
          <a:p>
            <a:pPr lvl="1">
              <a:spcBef>
                <a:spcPts val="600"/>
              </a:spcBef>
              <a:spcAft>
                <a:spcPts val="0"/>
              </a:spcAft>
            </a:pPr>
            <a:r>
              <a:rPr lang="en-US" sz="2400" dirty="0"/>
              <a:t>Sales and marketing service</a:t>
            </a:r>
          </a:p>
          <a:p>
            <a:pPr lvl="1">
              <a:spcBef>
                <a:spcPts val="600"/>
              </a:spcBef>
              <a:spcAft>
                <a:spcPts val="0"/>
              </a:spcAft>
            </a:pPr>
            <a:r>
              <a:rPr lang="en-US" sz="2400" dirty="0"/>
              <a:t>Profit margin</a:t>
            </a:r>
          </a:p>
        </p:txBody>
      </p:sp>
      <p:sp>
        <p:nvSpPr>
          <p:cNvPr id="6" name="Content Placeholder 5"/>
          <p:cNvSpPr>
            <a:spLocks noGrp="1"/>
          </p:cNvSpPr>
          <p:nvPr>
            <p:ph sz="half" idx="2"/>
          </p:nvPr>
        </p:nvSpPr>
        <p:spPr>
          <a:xfrm>
            <a:off x="4603262" y="1434790"/>
            <a:ext cx="3907692" cy="4309518"/>
          </a:xfrm>
        </p:spPr>
        <p:txBody>
          <a:bodyPr/>
          <a:lstStyle/>
          <a:p>
            <a:pPr>
              <a:spcBef>
                <a:spcPts val="600"/>
              </a:spcBef>
              <a:spcAft>
                <a:spcPts val="0"/>
              </a:spcAft>
            </a:pPr>
            <a:r>
              <a:rPr lang="en-US" dirty="0"/>
              <a:t>These primary activities and costs are supported by the following</a:t>
            </a:r>
          </a:p>
          <a:p>
            <a:pPr lvl="1">
              <a:spcBef>
                <a:spcPts val="600"/>
              </a:spcBef>
              <a:spcAft>
                <a:spcPts val="0"/>
              </a:spcAft>
            </a:pPr>
            <a:r>
              <a:rPr lang="en-US" sz="2400" dirty="0"/>
              <a:t>Product R&amp;D</a:t>
            </a:r>
          </a:p>
          <a:p>
            <a:pPr lvl="1">
              <a:spcBef>
                <a:spcPts val="600"/>
              </a:spcBef>
              <a:spcAft>
                <a:spcPts val="0"/>
              </a:spcAft>
            </a:pPr>
            <a:r>
              <a:rPr lang="en-US" sz="2400" dirty="0"/>
              <a:t>Technology</a:t>
            </a:r>
          </a:p>
          <a:p>
            <a:pPr lvl="1">
              <a:spcBef>
                <a:spcPts val="600"/>
              </a:spcBef>
              <a:spcAft>
                <a:spcPts val="0"/>
              </a:spcAft>
            </a:pPr>
            <a:r>
              <a:rPr lang="en-US" sz="2400" dirty="0"/>
              <a:t>Systems development</a:t>
            </a:r>
          </a:p>
          <a:p>
            <a:pPr lvl="1">
              <a:spcBef>
                <a:spcPts val="600"/>
              </a:spcBef>
              <a:spcAft>
                <a:spcPts val="0"/>
              </a:spcAft>
            </a:pPr>
            <a:r>
              <a:rPr lang="en-US" sz="2400" dirty="0"/>
              <a:t>Human resource management</a:t>
            </a:r>
          </a:p>
          <a:p>
            <a:pPr lvl="1">
              <a:spcBef>
                <a:spcPts val="600"/>
              </a:spcBef>
              <a:spcAft>
                <a:spcPts val="0"/>
              </a:spcAft>
            </a:pPr>
            <a:r>
              <a:rPr lang="en-US" sz="2400" dirty="0"/>
              <a:t>General administration</a:t>
            </a:r>
          </a:p>
          <a:p>
            <a:pPr>
              <a:spcBef>
                <a:spcPts val="600"/>
              </a:spcBef>
              <a:spcAft>
                <a:spcPts val="0"/>
              </a:spcAft>
            </a:pPr>
            <a:endParaRPr lang="en-US" dirty="0"/>
          </a:p>
        </p:txBody>
      </p:sp>
      <p:sp>
        <p:nvSpPr>
          <p:cNvPr id="4" name="Text Placeholder 3"/>
          <p:cNvSpPr>
            <a:spLocks noGrp="1"/>
          </p:cNvSpPr>
          <p:nvPr>
            <p:ph type="body" sz="quarter" idx="4294967295"/>
          </p:nvPr>
        </p:nvSpPr>
        <p:spPr>
          <a:xfrm>
            <a:off x="3653972" y="6362404"/>
            <a:ext cx="1840523" cy="33621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solidFill>
                  <a:srgbClr val="800000"/>
                </a:solidFill>
                <a:latin typeface="+mn-lt"/>
                <a:hlinkClick r:id="rId2" action="ppaction://hlinksldjump"/>
              </a:rPr>
              <a:t>Return to slide</a:t>
            </a:r>
          </a:p>
        </p:txBody>
      </p:sp>
    </p:spTree>
    <p:extLst>
      <p:ext uri="{BB962C8B-B14F-4D97-AF65-F5344CB8AC3E}">
        <p14:creationId xmlns:p14="http://schemas.microsoft.com/office/powerpoint/2010/main" val="110905509"/>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65760" rIns="365760"/>
          <a:lstStyle/>
          <a:p>
            <a:r>
              <a:rPr lang="en-US" sz="2800" dirty="0"/>
              <a:t>Appendix 10 Figure 4.4	 A Representative Value Chain System</a:t>
            </a:r>
          </a:p>
        </p:txBody>
      </p:sp>
      <p:sp>
        <p:nvSpPr>
          <p:cNvPr id="3" name="Content Placeholder 2"/>
          <p:cNvSpPr>
            <a:spLocks noGrp="1"/>
          </p:cNvSpPr>
          <p:nvPr>
            <p:ph idx="1"/>
          </p:nvPr>
        </p:nvSpPr>
        <p:spPr>
          <a:xfrm>
            <a:off x="504825" y="1432801"/>
            <a:ext cx="8126413" cy="4033694"/>
          </a:xfrm>
        </p:spPr>
        <p:txBody>
          <a:bodyPr/>
          <a:lstStyle/>
          <a:p>
            <a:r>
              <a:rPr lang="en-US" dirty="0"/>
              <a:t>A representative value chain system shows the following</a:t>
            </a:r>
          </a:p>
          <a:p>
            <a:pPr lvl="1"/>
            <a:r>
              <a:rPr lang="en-US" dirty="0"/>
              <a:t>Supplier-related value chains: activities, costs, and margins of suppliers</a:t>
            </a:r>
          </a:p>
          <a:p>
            <a:pPr lvl="1"/>
            <a:r>
              <a:rPr lang="en-US" dirty="0"/>
              <a:t>A company's own value chain: internally performed activities, costs, and margins</a:t>
            </a:r>
          </a:p>
          <a:p>
            <a:pPr lvl="1"/>
            <a:r>
              <a:rPr lang="en-US" dirty="0"/>
              <a:t>Forward-channel value chains: (1) activities, costs, and margins of forward-channel allies and strategic partners and (2) buyer or end-user value chains</a:t>
            </a:r>
          </a:p>
        </p:txBody>
      </p:sp>
      <p:sp>
        <p:nvSpPr>
          <p:cNvPr id="4" name="Text Placeholder 3"/>
          <p:cNvSpPr>
            <a:spLocks noGrp="1"/>
          </p:cNvSpPr>
          <p:nvPr>
            <p:ph type="body" sz="quarter" idx="4294967295"/>
          </p:nvPr>
        </p:nvSpPr>
        <p:spPr>
          <a:xfrm>
            <a:off x="3657600" y="6430601"/>
            <a:ext cx="1815838" cy="286724"/>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1383455193"/>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8"/>
            <a:ext cx="9143999" cy="1493550"/>
          </a:xfrm>
        </p:spPr>
        <p:txBody>
          <a:bodyPr lIns="274320" rIns="274320">
            <a:normAutofit/>
          </a:bodyPr>
          <a:lstStyle/>
          <a:p>
            <a:r>
              <a:rPr lang="en-US" sz="2800" dirty="0"/>
              <a:t>Appendix 11 Illustration Capsule 4.1 The Value Chain for Boll &amp; Branch</a:t>
            </a:r>
          </a:p>
        </p:txBody>
      </p:sp>
      <p:sp>
        <p:nvSpPr>
          <p:cNvPr id="3" name="Content Placeholder 2"/>
          <p:cNvSpPr>
            <a:spLocks noGrp="1"/>
          </p:cNvSpPr>
          <p:nvPr>
            <p:ph idx="1"/>
          </p:nvPr>
        </p:nvSpPr>
        <p:spPr>
          <a:xfrm>
            <a:off x="404438" y="1621284"/>
            <a:ext cx="8343903" cy="4550915"/>
          </a:xfrm>
        </p:spPr>
        <p:txBody>
          <a:bodyPr/>
          <a:lstStyle/>
          <a:p>
            <a:pPr marL="342900" indent="-342900">
              <a:spcBef>
                <a:spcPts val="600"/>
              </a:spcBef>
              <a:buSzPct val="100000"/>
              <a:buFont typeface="+mj-lt"/>
              <a:buAutoNum type="arabicPeriod"/>
            </a:pPr>
            <a:r>
              <a:rPr lang="en-US" sz="1800" dirty="0"/>
              <a:t>The cost of goods, including the raw cotton; the spinning, weaving, and dyeing; cutting, sewing, and finishing; the transportation of the material, and the factory fee is $68.46.</a:t>
            </a:r>
          </a:p>
          <a:p>
            <a:pPr marL="342900" indent="-342900">
              <a:spcBef>
                <a:spcPts val="600"/>
              </a:spcBef>
              <a:buSzPct val="100000"/>
              <a:buFont typeface="+mj-lt"/>
              <a:buAutoNum type="arabicPeriod"/>
            </a:pPr>
            <a:r>
              <a:rPr lang="en-US" sz="1800" dirty="0"/>
              <a:t>The inspection fees, ocean freight/insurance, import duties, warehouse/packing, packaging, customer shipping, and promotions/donations total $154.38.</a:t>
            </a:r>
          </a:p>
          <a:p>
            <a:pPr marL="342900" indent="-342900">
              <a:spcBef>
                <a:spcPts val="600"/>
              </a:spcBef>
              <a:buSzPct val="100000"/>
              <a:buFont typeface="+mj-lt"/>
              <a:buAutoNum type="arabicPeriod"/>
            </a:pPr>
            <a:r>
              <a:rPr lang="en-US" sz="1800" dirty="0"/>
              <a:t>Boll &amp; Branch’s markup is about 60%.</a:t>
            </a:r>
          </a:p>
          <a:p>
            <a:pPr marL="342900" indent="-342900">
              <a:spcBef>
                <a:spcPts val="600"/>
              </a:spcBef>
              <a:buSzPct val="100000"/>
              <a:buFont typeface="+mj-lt"/>
              <a:buAutoNum type="arabicPeriod"/>
            </a:pPr>
            <a:r>
              <a:rPr lang="en-US" sz="1800" dirty="0"/>
              <a:t>Boll &amp; Branch’s retail price is $250.00, resulting in a gross margin of $95.62.</a:t>
            </a:r>
          </a:p>
        </p:txBody>
      </p:sp>
      <p:sp>
        <p:nvSpPr>
          <p:cNvPr id="4" name="Text Placeholder 3"/>
          <p:cNvSpPr>
            <a:spLocks noGrp="1"/>
          </p:cNvSpPr>
          <p:nvPr>
            <p:ph type="body" sz="quarter" idx="4294967295"/>
          </p:nvPr>
        </p:nvSpPr>
        <p:spPr>
          <a:xfrm>
            <a:off x="3494881" y="6469182"/>
            <a:ext cx="2146300" cy="230556"/>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3082749289"/>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rIns="274320">
            <a:normAutofit/>
          </a:bodyPr>
          <a:lstStyle/>
          <a:p>
            <a:r>
              <a:rPr lang="en-US" sz="2800" dirty="0"/>
              <a:t>Appendix 12 Option 1 for Translating Proficient Performance of Value Chain Activities into Competitive Advantage</a:t>
            </a:r>
          </a:p>
        </p:txBody>
      </p:sp>
      <p:sp>
        <p:nvSpPr>
          <p:cNvPr id="3" name="Content Placeholder 2"/>
          <p:cNvSpPr>
            <a:spLocks noGrp="1"/>
          </p:cNvSpPr>
          <p:nvPr>
            <p:ph idx="1"/>
          </p:nvPr>
        </p:nvSpPr>
        <p:spPr>
          <a:xfrm>
            <a:off x="504825" y="1605600"/>
            <a:ext cx="8126413" cy="4440638"/>
          </a:xfrm>
        </p:spPr>
        <p:txBody>
          <a:bodyPr/>
          <a:lstStyle/>
          <a:p>
            <a:pPr marL="0" indent="0">
              <a:spcBef>
                <a:spcPts val="600"/>
              </a:spcBef>
              <a:buSzPct val="100000"/>
              <a:buNone/>
            </a:pPr>
            <a:r>
              <a:rPr lang="en-US" sz="2000" dirty="0"/>
              <a:t>The steps a company would take to beat rivals by creating more customer value from value chain activities, for a differentiation-based competitive advantage</a:t>
            </a:r>
          </a:p>
          <a:p>
            <a:pPr lvl="1">
              <a:spcBef>
                <a:spcPts val="600"/>
              </a:spcBef>
              <a:buClrTx/>
              <a:buSzPct val="100000"/>
              <a:buFont typeface="+mj-lt"/>
              <a:buAutoNum type="arabicPeriod"/>
            </a:pPr>
            <a:r>
              <a:rPr lang="en-US" sz="1800" dirty="0"/>
              <a:t>Managers decide to perform value chain activities to drive improvements in quality, features, performance and other differentiation-enhancing aspects.</a:t>
            </a:r>
          </a:p>
          <a:p>
            <a:pPr lvl="1">
              <a:spcBef>
                <a:spcPts val="600"/>
              </a:spcBef>
              <a:buClrTx/>
              <a:buSzPct val="100000"/>
              <a:buFont typeface="+mj-lt"/>
              <a:buAutoNum type="arabicPeriod"/>
            </a:pPr>
            <a:r>
              <a:rPr lang="en-US" sz="1800" dirty="0"/>
              <a:t>Competencies gradually emerge in performing activities that drive improvements in quality, features, and performance.</a:t>
            </a:r>
          </a:p>
          <a:p>
            <a:pPr lvl="1">
              <a:spcBef>
                <a:spcPts val="600"/>
              </a:spcBef>
              <a:buClrTx/>
              <a:buSzPct val="100000"/>
              <a:buFont typeface="+mj-lt"/>
              <a:buAutoNum type="arabicPeriod"/>
            </a:pPr>
            <a:r>
              <a:rPr lang="en-US" sz="1800" dirty="0"/>
              <a:t>Company proficiency in performance some of the differentiation-enhancing activities rises to the level of a core competence.</a:t>
            </a:r>
          </a:p>
          <a:p>
            <a:pPr lvl="1">
              <a:spcBef>
                <a:spcPts val="600"/>
              </a:spcBef>
              <a:buClrTx/>
              <a:buSzPct val="100000"/>
              <a:buFont typeface="+mj-lt"/>
              <a:buAutoNum type="arabicPeriod"/>
            </a:pPr>
            <a:r>
              <a:rPr lang="en-US" sz="1800" dirty="0"/>
              <a:t>Company proficiency in the core competence continues to build and evolves into a distinctive competence.</a:t>
            </a:r>
          </a:p>
          <a:p>
            <a:pPr lvl="1">
              <a:spcBef>
                <a:spcPts val="600"/>
              </a:spcBef>
              <a:buClrTx/>
              <a:buSzPct val="100000"/>
              <a:buFont typeface="+mj-lt"/>
              <a:buAutoNum type="arabicPeriod"/>
            </a:pPr>
            <a:r>
              <a:rPr lang="en-US" sz="1800" dirty="0"/>
              <a:t>Company gains a competitive advantaged based on superior differentiation capabilities.</a:t>
            </a:r>
          </a:p>
        </p:txBody>
      </p:sp>
      <p:sp>
        <p:nvSpPr>
          <p:cNvPr id="4" name="Text Placeholder 3"/>
          <p:cNvSpPr>
            <a:spLocks noGrp="1"/>
          </p:cNvSpPr>
          <p:nvPr>
            <p:ph type="body" sz="quarter" idx="4294967295"/>
          </p:nvPr>
        </p:nvSpPr>
        <p:spPr>
          <a:xfrm>
            <a:off x="3323494" y="6460502"/>
            <a:ext cx="2511686" cy="24802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1577643611"/>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274320" rIns="274320">
            <a:normAutofit/>
          </a:bodyPr>
          <a:lstStyle/>
          <a:p>
            <a:r>
              <a:rPr lang="en-US" sz="2800" dirty="0"/>
              <a:t>Appendix 13 Option 2 for Translating Proficient Performance of Value Chain Activities into Competitive Advantage</a:t>
            </a:r>
          </a:p>
        </p:txBody>
      </p:sp>
      <p:sp>
        <p:nvSpPr>
          <p:cNvPr id="3" name="Content Placeholder 2"/>
          <p:cNvSpPr>
            <a:spLocks noGrp="1"/>
          </p:cNvSpPr>
          <p:nvPr>
            <p:ph idx="1"/>
          </p:nvPr>
        </p:nvSpPr>
        <p:spPr>
          <a:xfrm>
            <a:off x="504825" y="1605600"/>
            <a:ext cx="8126413" cy="4170050"/>
          </a:xfrm>
        </p:spPr>
        <p:txBody>
          <a:bodyPr/>
          <a:lstStyle/>
          <a:p>
            <a:pPr>
              <a:spcBef>
                <a:spcPts val="600"/>
              </a:spcBef>
            </a:pPr>
            <a:r>
              <a:rPr lang="en-US" sz="2000" dirty="0"/>
              <a:t>The steps a company would take to beat rivals by conducting value chain activities more efficiently, for a cost-based competitive advantage</a:t>
            </a:r>
          </a:p>
          <a:p>
            <a:pPr marL="749300" lvl="1" indent="-342900">
              <a:spcBef>
                <a:spcPts val="600"/>
              </a:spcBef>
              <a:buClrTx/>
              <a:buSzPct val="100000"/>
              <a:buFont typeface="+mj-lt"/>
              <a:buAutoNum type="arabicPeriod"/>
            </a:pPr>
            <a:r>
              <a:rPr lang="en-US" sz="1800" dirty="0"/>
              <a:t>Managers decide to perform value chain activities in the most cost-efficient manner.</a:t>
            </a:r>
          </a:p>
          <a:p>
            <a:pPr marL="749300" lvl="1" indent="-342900">
              <a:spcBef>
                <a:spcPts val="600"/>
              </a:spcBef>
              <a:buClrTx/>
              <a:buSzPct val="100000"/>
              <a:buFont typeface="+mj-lt"/>
              <a:buAutoNum type="arabicPeriod"/>
            </a:pPr>
            <a:r>
              <a:rPr lang="en-US" sz="1800" dirty="0"/>
              <a:t>Competencies gradually emerge in driving down the cost of value chain activities (such as production, inventory, management, etc.).</a:t>
            </a:r>
          </a:p>
          <a:p>
            <a:pPr marL="749300" lvl="1" indent="-342900">
              <a:spcBef>
                <a:spcPts val="600"/>
              </a:spcBef>
              <a:buClrTx/>
              <a:buSzPct val="100000"/>
              <a:buFont typeface="+mj-lt"/>
              <a:buAutoNum type="arabicPeriod"/>
            </a:pPr>
            <a:r>
              <a:rPr lang="en-US" sz="1800" dirty="0"/>
              <a:t>Company capabilities in performing certain value chain activities more efficiently rises to the level of a core competence.</a:t>
            </a:r>
          </a:p>
          <a:p>
            <a:pPr marL="749300" lvl="1" indent="-342900">
              <a:spcBef>
                <a:spcPts val="600"/>
              </a:spcBef>
              <a:buClrTx/>
              <a:buSzPct val="100000"/>
              <a:buFont typeface="+mj-lt"/>
              <a:buAutoNum type="arabicPeriod"/>
            </a:pPr>
            <a:r>
              <a:rPr lang="en-US" sz="1800" dirty="0"/>
              <a:t>Company proficiency in the core competence continues to build and evolves into a distinctive competence.</a:t>
            </a:r>
          </a:p>
          <a:p>
            <a:pPr marL="749300" lvl="1" indent="-342900">
              <a:spcBef>
                <a:spcPts val="600"/>
              </a:spcBef>
              <a:buClrTx/>
              <a:buSzPct val="100000"/>
              <a:buFont typeface="+mj-lt"/>
              <a:buAutoNum type="arabicPeriod"/>
            </a:pPr>
            <a:r>
              <a:rPr lang="en-US" sz="1800" dirty="0"/>
              <a:t>Company gains a competitive advantaged based on superior cost-lowering capabilities.</a:t>
            </a:r>
          </a:p>
        </p:txBody>
      </p:sp>
      <p:sp>
        <p:nvSpPr>
          <p:cNvPr id="4" name="Text Placeholder 3"/>
          <p:cNvSpPr>
            <a:spLocks noGrp="1"/>
          </p:cNvSpPr>
          <p:nvPr>
            <p:ph type="body" sz="quarter" idx="4294967295"/>
          </p:nvPr>
        </p:nvSpPr>
        <p:spPr>
          <a:xfrm>
            <a:off x="3743569" y="6453555"/>
            <a:ext cx="1675514" cy="319951"/>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a:buNone/>
            </a:pPr>
            <a:r>
              <a:rPr lang="en-US" sz="800" dirty="0">
                <a:hlinkClick r:id="rId2" action="ppaction://hlinksldjump"/>
              </a:rPr>
              <a:t>Return to slide</a:t>
            </a:r>
          </a:p>
        </p:txBody>
      </p:sp>
    </p:spTree>
    <p:extLst>
      <p:ext uri="{BB962C8B-B14F-4D97-AF65-F5344CB8AC3E}">
        <p14:creationId xmlns:p14="http://schemas.microsoft.com/office/powerpoint/2010/main" val="3818596705"/>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7462"/>
          </a:xfrm>
        </p:spPr>
        <p:txBody>
          <a:bodyPr lIns="1188720" rIns="1188720">
            <a:noAutofit/>
          </a:bodyPr>
          <a:lstStyle/>
          <a:p>
            <a:r>
              <a:rPr lang="en-US" sz="2800" dirty="0"/>
              <a:t>Appendix 14 Table 4.4 A Representative Weighted Competitive Strength Assessment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16000067"/>
              </p:ext>
            </p:extLst>
          </p:nvPr>
        </p:nvGraphicFramePr>
        <p:xfrm>
          <a:off x="410308" y="1626932"/>
          <a:ext cx="8228816" cy="4618964"/>
        </p:xfrm>
        <a:graphic>
          <a:graphicData uri="http://schemas.openxmlformats.org/drawingml/2006/table">
            <a:tbl>
              <a:tblPr firstRow="1" bandRow="1">
                <a:tableStyleId>{5C22544A-7EE6-4342-B048-85BDC9FD1C3A}</a:tableStyleId>
              </a:tblPr>
              <a:tblGrid>
                <a:gridCol w="1492898">
                  <a:extLst>
                    <a:ext uri="{9D8B030D-6E8A-4147-A177-3AD203B41FA5}">
                      <a16:colId xmlns:a16="http://schemas.microsoft.com/office/drawing/2014/main" val="20000"/>
                    </a:ext>
                  </a:extLst>
                </a:gridCol>
                <a:gridCol w="989045">
                  <a:extLst>
                    <a:ext uri="{9D8B030D-6E8A-4147-A177-3AD203B41FA5}">
                      <a16:colId xmlns:a16="http://schemas.microsoft.com/office/drawing/2014/main" val="20001"/>
                    </a:ext>
                  </a:extLst>
                </a:gridCol>
                <a:gridCol w="603863">
                  <a:extLst>
                    <a:ext uri="{9D8B030D-6E8A-4147-A177-3AD203B41FA5}">
                      <a16:colId xmlns:a16="http://schemas.microsoft.com/office/drawing/2014/main" val="20002"/>
                    </a:ext>
                  </a:extLst>
                </a:gridCol>
                <a:gridCol w="301206">
                  <a:extLst>
                    <a:ext uri="{9D8B030D-6E8A-4147-A177-3AD203B41FA5}">
                      <a16:colId xmlns:a16="http://schemas.microsoft.com/office/drawing/2014/main" val="20003"/>
                    </a:ext>
                  </a:extLst>
                </a:gridCol>
                <a:gridCol w="727396">
                  <a:extLst>
                    <a:ext uri="{9D8B030D-6E8A-4147-A177-3AD203B41FA5}">
                      <a16:colId xmlns:a16="http://schemas.microsoft.com/office/drawing/2014/main" val="2212397837"/>
                    </a:ext>
                  </a:extLst>
                </a:gridCol>
                <a:gridCol w="168343">
                  <a:extLst>
                    <a:ext uri="{9D8B030D-6E8A-4147-A177-3AD203B41FA5}">
                      <a16:colId xmlns:a16="http://schemas.microsoft.com/office/drawing/2014/main" val="20004"/>
                    </a:ext>
                  </a:extLst>
                </a:gridCol>
                <a:gridCol w="860259">
                  <a:extLst>
                    <a:ext uri="{9D8B030D-6E8A-4147-A177-3AD203B41FA5}">
                      <a16:colId xmlns:a16="http://schemas.microsoft.com/office/drawing/2014/main" val="1510503884"/>
                    </a:ext>
                  </a:extLst>
                </a:gridCol>
                <a:gridCol w="1028602">
                  <a:extLst>
                    <a:ext uri="{9D8B030D-6E8A-4147-A177-3AD203B41FA5}">
                      <a16:colId xmlns:a16="http://schemas.microsoft.com/office/drawing/2014/main" val="20005"/>
                    </a:ext>
                  </a:extLst>
                </a:gridCol>
                <a:gridCol w="1028602">
                  <a:extLst>
                    <a:ext uri="{9D8B030D-6E8A-4147-A177-3AD203B41FA5}">
                      <a16:colId xmlns:a16="http://schemas.microsoft.com/office/drawing/2014/main" val="20006"/>
                    </a:ext>
                  </a:extLst>
                </a:gridCol>
                <a:gridCol w="1028602">
                  <a:extLst>
                    <a:ext uri="{9D8B030D-6E8A-4147-A177-3AD203B41FA5}">
                      <a16:colId xmlns:a16="http://schemas.microsoft.com/office/drawing/2014/main" val="20007"/>
                    </a:ext>
                  </a:extLst>
                </a:gridCol>
              </a:tblGrid>
              <a:tr h="324809">
                <a:tc gridSpan="10">
                  <a:txBody>
                    <a:bodyPr/>
                    <a:lstStyle/>
                    <a:p>
                      <a:pPr algn="ctr"/>
                      <a:r>
                        <a:rPr lang="en-US" sz="1000" b="1" dirty="0">
                          <a:solidFill>
                            <a:schemeClr val="tx1"/>
                          </a:solidFill>
                        </a:rPr>
                        <a:t>Rating scale: 1 equals very weak, 10 equals very strong</a:t>
                      </a:r>
                    </a:p>
                  </a:txBody>
                  <a:tcPr marL="85905" marR="85905"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48640">
                <a:tc>
                  <a:txBody>
                    <a:bodyPr/>
                    <a:lstStyle/>
                    <a:p>
                      <a:r>
                        <a:rPr lang="en-US" sz="1000" b="1" dirty="0"/>
                        <a:t>Key success factor/strength measure</a:t>
                      </a:r>
                    </a:p>
                  </a:txBody>
                  <a:tcPr marL="85905" marR="85905"/>
                </a:tc>
                <a:tc>
                  <a:txBody>
                    <a:bodyPr/>
                    <a:lstStyle/>
                    <a:p>
                      <a:r>
                        <a:rPr lang="en-US" sz="1000" b="1" dirty="0"/>
                        <a:t>Importance weight</a:t>
                      </a:r>
                    </a:p>
                  </a:txBody>
                  <a:tcPr marL="85905" marR="85905" anchor="b"/>
                </a:tc>
                <a:tc gridSpan="2">
                  <a:txBody>
                    <a:bodyPr/>
                    <a:lstStyle/>
                    <a:p>
                      <a:r>
                        <a:rPr lang="en-US" sz="1000" b="1" dirty="0"/>
                        <a:t>ABC</a:t>
                      </a:r>
                      <a:r>
                        <a:rPr lang="en-US" sz="1000" b="1" baseline="0" dirty="0"/>
                        <a:t> Co. Strength Rating</a:t>
                      </a:r>
                      <a:endParaRPr lang="en-US" sz="1000" b="1" dirty="0"/>
                    </a:p>
                  </a:txBody>
                  <a:tcPr marL="85905" marR="85905"/>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a:p>
                  </a:txBody>
                  <a:tcPr marL="85905" marR="85905"/>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a:t>ABC</a:t>
                      </a:r>
                      <a:r>
                        <a:rPr lang="en-US" sz="1000" b="1" baseline="0" dirty="0"/>
                        <a:t> Co. Weighted Score</a:t>
                      </a:r>
                      <a:endParaRPr lang="en-US" sz="1000" b="1" dirty="0"/>
                    </a:p>
                  </a:txBody>
                  <a:tcPr marL="85905" marR="85905"/>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a:p>
                  </a:txBody>
                  <a:tcPr marL="85905" marR="8590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a:t>Rival 1 Strength Rating</a:t>
                      </a:r>
                      <a:endParaRPr lang="en-US" sz="1000" b="1" dirty="0"/>
                    </a:p>
                  </a:txBody>
                  <a:tcPr marL="85905" marR="8590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a:t>Rival 1 Weighted score</a:t>
                      </a:r>
                      <a:endParaRPr lang="en-US" sz="1000" b="1" dirty="0"/>
                    </a:p>
                  </a:txBody>
                  <a:tcPr marL="85905" marR="8590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a:t>Rival 2 Strength Rating</a:t>
                      </a:r>
                      <a:endParaRPr lang="en-US" sz="1000" b="1" dirty="0"/>
                    </a:p>
                  </a:txBody>
                  <a:tcPr marL="85905" marR="8590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a:t>Rival 2 Weighted Score</a:t>
                      </a:r>
                      <a:endParaRPr lang="en-US" sz="1000" b="1" dirty="0"/>
                    </a:p>
                  </a:txBody>
                  <a:tcPr marL="85905" marR="85905"/>
                </a:tc>
                <a:extLst>
                  <a:ext uri="{0D108BD9-81ED-4DB2-BD59-A6C34878D82A}">
                    <a16:rowId xmlns:a16="http://schemas.microsoft.com/office/drawing/2014/main" val="10001"/>
                  </a:ext>
                </a:extLst>
              </a:tr>
              <a:tr h="396240">
                <a:tc>
                  <a:txBody>
                    <a:bodyPr/>
                    <a:lstStyle/>
                    <a:p>
                      <a:r>
                        <a:rPr lang="en-US" sz="1000" b="1" dirty="0"/>
                        <a:t>Quality/product</a:t>
                      </a:r>
                      <a:r>
                        <a:rPr lang="en-US" sz="1000" b="1" baseline="0" dirty="0"/>
                        <a:t> performance</a:t>
                      </a:r>
                      <a:endParaRPr lang="en-US" sz="1000" b="1" dirty="0"/>
                    </a:p>
                  </a:txBody>
                  <a:tcPr marL="85905" marR="85905"/>
                </a:tc>
                <a:tc>
                  <a:txBody>
                    <a:bodyPr/>
                    <a:lstStyle/>
                    <a:p>
                      <a:r>
                        <a:rPr lang="en-US" sz="1000" b="1" dirty="0"/>
                        <a:t>0.10</a:t>
                      </a:r>
                    </a:p>
                  </a:txBody>
                  <a:tcPr marL="85905" marR="85905"/>
                </a:tc>
                <a:tc gridSpan="2">
                  <a:txBody>
                    <a:bodyPr/>
                    <a:lstStyle/>
                    <a:p>
                      <a:r>
                        <a:rPr lang="en-US" sz="1000" b="1" dirty="0"/>
                        <a:t>8</a:t>
                      </a:r>
                    </a:p>
                  </a:txBody>
                  <a:tcPr marL="85905" marR="85905"/>
                </a:tc>
                <a:tc hMerge="1">
                  <a:txBody>
                    <a:bodyPr/>
                    <a:lstStyle/>
                    <a:p>
                      <a:endParaRPr lang="en-US" sz="1000" b="1" dirty="0"/>
                    </a:p>
                  </a:txBody>
                  <a:tcPr marL="85905" marR="85905"/>
                </a:tc>
                <a:tc gridSpan="2">
                  <a:txBody>
                    <a:bodyPr/>
                    <a:lstStyle/>
                    <a:p>
                      <a:r>
                        <a:rPr lang="en-US" sz="1000" b="1" dirty="0"/>
                        <a:t>0.80</a:t>
                      </a:r>
                    </a:p>
                  </a:txBody>
                  <a:tcPr marL="85905" marR="85905"/>
                </a:tc>
                <a:tc hMerge="1">
                  <a:txBody>
                    <a:bodyPr/>
                    <a:lstStyle/>
                    <a:p>
                      <a:endParaRPr lang="en-US" sz="1000" b="1" dirty="0"/>
                    </a:p>
                  </a:txBody>
                  <a:tcPr marL="85905" marR="85905"/>
                </a:tc>
                <a:tc>
                  <a:txBody>
                    <a:bodyPr/>
                    <a:lstStyle/>
                    <a:p>
                      <a:r>
                        <a:rPr lang="en-US" sz="1000" b="1" dirty="0"/>
                        <a:t>5</a:t>
                      </a:r>
                    </a:p>
                  </a:txBody>
                  <a:tcPr marL="85905" marR="85905"/>
                </a:tc>
                <a:tc>
                  <a:txBody>
                    <a:bodyPr/>
                    <a:lstStyle/>
                    <a:p>
                      <a:r>
                        <a:rPr lang="en-US" sz="1000" b="1" dirty="0"/>
                        <a:t>0.50</a:t>
                      </a:r>
                    </a:p>
                  </a:txBody>
                  <a:tcPr marL="85905" marR="85905"/>
                </a:tc>
                <a:tc>
                  <a:txBody>
                    <a:bodyPr/>
                    <a:lstStyle/>
                    <a:p>
                      <a:r>
                        <a:rPr lang="en-US" sz="1000" b="1" dirty="0"/>
                        <a:t>1</a:t>
                      </a:r>
                    </a:p>
                  </a:txBody>
                  <a:tcPr marL="85905" marR="85905"/>
                </a:tc>
                <a:tc>
                  <a:txBody>
                    <a:bodyPr/>
                    <a:lstStyle/>
                    <a:p>
                      <a:r>
                        <a:rPr lang="en-US" sz="1000" b="1" dirty="0"/>
                        <a:t>0.10</a:t>
                      </a:r>
                    </a:p>
                  </a:txBody>
                  <a:tcPr marL="85905" marR="85905"/>
                </a:tc>
                <a:extLst>
                  <a:ext uri="{0D108BD9-81ED-4DB2-BD59-A6C34878D82A}">
                    <a16:rowId xmlns:a16="http://schemas.microsoft.com/office/drawing/2014/main" val="10002"/>
                  </a:ext>
                </a:extLst>
              </a:tr>
              <a:tr h="246432">
                <a:tc>
                  <a:txBody>
                    <a:bodyPr/>
                    <a:lstStyle/>
                    <a:p>
                      <a:r>
                        <a:rPr lang="en-US" sz="1000" b="1" dirty="0"/>
                        <a:t>Reputation/image</a:t>
                      </a:r>
                    </a:p>
                  </a:txBody>
                  <a:tcPr marL="85905" marR="85905"/>
                </a:tc>
                <a:tc>
                  <a:txBody>
                    <a:bodyPr/>
                    <a:lstStyle/>
                    <a:p>
                      <a:r>
                        <a:rPr lang="en-US" sz="1000" b="1" dirty="0"/>
                        <a:t>0.10</a:t>
                      </a:r>
                    </a:p>
                  </a:txBody>
                  <a:tcPr marL="85905" marR="85905"/>
                </a:tc>
                <a:tc gridSpan="2">
                  <a:txBody>
                    <a:bodyPr/>
                    <a:lstStyle/>
                    <a:p>
                      <a:r>
                        <a:rPr lang="en-US" sz="1000" b="1" dirty="0"/>
                        <a:t>8</a:t>
                      </a:r>
                    </a:p>
                  </a:txBody>
                  <a:tcPr marL="85905" marR="85905"/>
                </a:tc>
                <a:tc hMerge="1">
                  <a:txBody>
                    <a:bodyPr/>
                    <a:lstStyle/>
                    <a:p>
                      <a:endParaRPr lang="en-US" sz="1000" b="1" dirty="0"/>
                    </a:p>
                  </a:txBody>
                  <a:tcPr marL="85905" marR="85905"/>
                </a:tc>
                <a:tc gridSpan="2">
                  <a:txBody>
                    <a:bodyPr/>
                    <a:lstStyle/>
                    <a:p>
                      <a:r>
                        <a:rPr lang="en-US" sz="1000" b="1" dirty="0"/>
                        <a:t>0.80</a:t>
                      </a:r>
                    </a:p>
                  </a:txBody>
                  <a:tcPr marL="85905" marR="85905"/>
                </a:tc>
                <a:tc hMerge="1">
                  <a:txBody>
                    <a:bodyPr/>
                    <a:lstStyle/>
                    <a:p>
                      <a:endParaRPr lang="en-US" sz="1000" b="1" dirty="0"/>
                    </a:p>
                  </a:txBody>
                  <a:tcPr marL="85905" marR="85905"/>
                </a:tc>
                <a:tc>
                  <a:txBody>
                    <a:bodyPr/>
                    <a:lstStyle/>
                    <a:p>
                      <a:r>
                        <a:rPr lang="en-US" sz="1000" b="1" dirty="0"/>
                        <a:t>7</a:t>
                      </a:r>
                    </a:p>
                  </a:txBody>
                  <a:tcPr marL="85905" marR="85905"/>
                </a:tc>
                <a:tc>
                  <a:txBody>
                    <a:bodyPr/>
                    <a:lstStyle/>
                    <a:p>
                      <a:r>
                        <a:rPr lang="en-US" sz="1000" b="1" dirty="0"/>
                        <a:t>0.70</a:t>
                      </a:r>
                    </a:p>
                  </a:txBody>
                  <a:tcPr marL="85905" marR="85905"/>
                </a:tc>
                <a:tc>
                  <a:txBody>
                    <a:bodyPr/>
                    <a:lstStyle/>
                    <a:p>
                      <a:r>
                        <a:rPr lang="en-US" sz="1000" b="1" dirty="0"/>
                        <a:t>1</a:t>
                      </a:r>
                    </a:p>
                  </a:txBody>
                  <a:tcPr marL="85905" marR="85905"/>
                </a:tc>
                <a:tc>
                  <a:txBody>
                    <a:bodyPr/>
                    <a:lstStyle/>
                    <a:p>
                      <a:r>
                        <a:rPr lang="en-US" sz="1000" b="1" dirty="0"/>
                        <a:t>0.10</a:t>
                      </a:r>
                    </a:p>
                  </a:txBody>
                  <a:tcPr marL="85905" marR="85905"/>
                </a:tc>
                <a:extLst>
                  <a:ext uri="{0D108BD9-81ED-4DB2-BD59-A6C34878D82A}">
                    <a16:rowId xmlns:a16="http://schemas.microsoft.com/office/drawing/2014/main" val="10003"/>
                  </a:ext>
                </a:extLst>
              </a:tr>
              <a:tr h="396240">
                <a:tc>
                  <a:txBody>
                    <a:bodyPr/>
                    <a:lstStyle/>
                    <a:p>
                      <a:r>
                        <a:rPr lang="en-US" sz="1000" b="1" dirty="0"/>
                        <a:t>Manufacturing capability</a:t>
                      </a:r>
                    </a:p>
                  </a:txBody>
                  <a:tcPr marL="85905" marR="85905"/>
                </a:tc>
                <a:tc>
                  <a:txBody>
                    <a:bodyPr/>
                    <a:lstStyle/>
                    <a:p>
                      <a:r>
                        <a:rPr lang="en-US" sz="1000" b="1" dirty="0"/>
                        <a:t>0.10</a:t>
                      </a:r>
                    </a:p>
                  </a:txBody>
                  <a:tcPr marL="85905" marR="85905"/>
                </a:tc>
                <a:tc gridSpan="2">
                  <a:txBody>
                    <a:bodyPr/>
                    <a:lstStyle/>
                    <a:p>
                      <a:r>
                        <a:rPr lang="en-US" sz="1000" b="1" dirty="0"/>
                        <a:t>2</a:t>
                      </a:r>
                    </a:p>
                  </a:txBody>
                  <a:tcPr marL="85905" marR="85905"/>
                </a:tc>
                <a:tc hMerge="1">
                  <a:txBody>
                    <a:bodyPr/>
                    <a:lstStyle/>
                    <a:p>
                      <a:endParaRPr lang="en-US" sz="1000" b="1" dirty="0"/>
                    </a:p>
                  </a:txBody>
                  <a:tcPr marL="85905" marR="85905"/>
                </a:tc>
                <a:tc gridSpan="2">
                  <a:txBody>
                    <a:bodyPr/>
                    <a:lstStyle/>
                    <a:p>
                      <a:r>
                        <a:rPr lang="en-US" sz="1000" b="1" dirty="0"/>
                        <a:t>0.20</a:t>
                      </a:r>
                    </a:p>
                  </a:txBody>
                  <a:tcPr marL="85905" marR="85905"/>
                </a:tc>
                <a:tc hMerge="1">
                  <a:txBody>
                    <a:bodyPr/>
                    <a:lstStyle/>
                    <a:p>
                      <a:endParaRPr lang="en-US" sz="1000" b="1" dirty="0"/>
                    </a:p>
                  </a:txBody>
                  <a:tcPr marL="85905" marR="85905"/>
                </a:tc>
                <a:tc>
                  <a:txBody>
                    <a:bodyPr/>
                    <a:lstStyle/>
                    <a:p>
                      <a:r>
                        <a:rPr lang="en-US" sz="1000" b="1" dirty="0"/>
                        <a:t>10</a:t>
                      </a:r>
                    </a:p>
                  </a:txBody>
                  <a:tcPr marL="85905" marR="85905"/>
                </a:tc>
                <a:tc>
                  <a:txBody>
                    <a:bodyPr/>
                    <a:lstStyle/>
                    <a:p>
                      <a:r>
                        <a:rPr lang="en-US" sz="1000" b="1" dirty="0"/>
                        <a:t>1.00</a:t>
                      </a:r>
                    </a:p>
                  </a:txBody>
                  <a:tcPr marL="85905" marR="85905"/>
                </a:tc>
                <a:tc>
                  <a:txBody>
                    <a:bodyPr/>
                    <a:lstStyle/>
                    <a:p>
                      <a:r>
                        <a:rPr lang="en-US" sz="1000" b="1" dirty="0"/>
                        <a:t>5</a:t>
                      </a:r>
                    </a:p>
                  </a:txBody>
                  <a:tcPr marL="85905" marR="85905"/>
                </a:tc>
                <a:tc>
                  <a:txBody>
                    <a:bodyPr/>
                    <a:lstStyle/>
                    <a:p>
                      <a:r>
                        <a:rPr lang="en-US" sz="1000" b="1" dirty="0"/>
                        <a:t>0.50</a:t>
                      </a:r>
                    </a:p>
                  </a:txBody>
                  <a:tcPr marL="85905" marR="85905"/>
                </a:tc>
                <a:extLst>
                  <a:ext uri="{0D108BD9-81ED-4DB2-BD59-A6C34878D82A}">
                    <a16:rowId xmlns:a16="http://schemas.microsoft.com/office/drawing/2014/main" val="10004"/>
                  </a:ext>
                </a:extLst>
              </a:tr>
              <a:tr h="263123">
                <a:tc>
                  <a:txBody>
                    <a:bodyPr/>
                    <a:lstStyle/>
                    <a:p>
                      <a:r>
                        <a:rPr lang="en-US" sz="1000" b="1" dirty="0"/>
                        <a:t>Technological skills</a:t>
                      </a:r>
                    </a:p>
                  </a:txBody>
                  <a:tcPr marL="85905" marR="85905"/>
                </a:tc>
                <a:tc>
                  <a:txBody>
                    <a:bodyPr/>
                    <a:lstStyle/>
                    <a:p>
                      <a:r>
                        <a:rPr lang="en-US" sz="1000" b="1" dirty="0"/>
                        <a:t>0.05</a:t>
                      </a:r>
                    </a:p>
                  </a:txBody>
                  <a:tcPr marL="85905" marR="85905"/>
                </a:tc>
                <a:tc gridSpan="2">
                  <a:txBody>
                    <a:bodyPr/>
                    <a:lstStyle/>
                    <a:p>
                      <a:r>
                        <a:rPr lang="en-US" sz="1000" b="1" dirty="0"/>
                        <a:t>10</a:t>
                      </a:r>
                    </a:p>
                  </a:txBody>
                  <a:tcPr marL="85905" marR="85905"/>
                </a:tc>
                <a:tc hMerge="1">
                  <a:txBody>
                    <a:bodyPr/>
                    <a:lstStyle/>
                    <a:p>
                      <a:endParaRPr lang="en-US" sz="1000" b="1" dirty="0"/>
                    </a:p>
                  </a:txBody>
                  <a:tcPr marL="85905" marR="85905"/>
                </a:tc>
                <a:tc gridSpan="2">
                  <a:txBody>
                    <a:bodyPr/>
                    <a:lstStyle/>
                    <a:p>
                      <a:r>
                        <a:rPr lang="en-US" sz="1000" b="1" dirty="0"/>
                        <a:t>0.50</a:t>
                      </a:r>
                    </a:p>
                  </a:txBody>
                  <a:tcPr marL="85905" marR="85905"/>
                </a:tc>
                <a:tc hMerge="1">
                  <a:txBody>
                    <a:bodyPr/>
                    <a:lstStyle/>
                    <a:p>
                      <a:endParaRPr lang="en-US" sz="1000" b="1" dirty="0"/>
                    </a:p>
                  </a:txBody>
                  <a:tcPr marL="85905" marR="85905"/>
                </a:tc>
                <a:tc>
                  <a:txBody>
                    <a:bodyPr/>
                    <a:lstStyle/>
                    <a:p>
                      <a:r>
                        <a:rPr lang="en-US" sz="1000" b="1" dirty="0"/>
                        <a:t>1</a:t>
                      </a:r>
                    </a:p>
                  </a:txBody>
                  <a:tcPr marL="85905" marR="85905"/>
                </a:tc>
                <a:tc>
                  <a:txBody>
                    <a:bodyPr/>
                    <a:lstStyle/>
                    <a:p>
                      <a:r>
                        <a:rPr lang="en-US" sz="1000" b="1" dirty="0"/>
                        <a:t>0.05</a:t>
                      </a:r>
                    </a:p>
                  </a:txBody>
                  <a:tcPr marL="85905" marR="85905"/>
                </a:tc>
                <a:tc>
                  <a:txBody>
                    <a:bodyPr/>
                    <a:lstStyle/>
                    <a:p>
                      <a:r>
                        <a:rPr lang="en-US" sz="1000" b="1" dirty="0"/>
                        <a:t>3</a:t>
                      </a:r>
                    </a:p>
                  </a:txBody>
                  <a:tcPr marL="85905" marR="85905"/>
                </a:tc>
                <a:tc>
                  <a:txBody>
                    <a:bodyPr/>
                    <a:lstStyle/>
                    <a:p>
                      <a:r>
                        <a:rPr lang="en-US" sz="1000" b="1" dirty="0"/>
                        <a:t>0.15</a:t>
                      </a:r>
                    </a:p>
                  </a:txBody>
                  <a:tcPr marL="85905" marR="85905"/>
                </a:tc>
                <a:extLst>
                  <a:ext uri="{0D108BD9-81ED-4DB2-BD59-A6C34878D82A}">
                    <a16:rowId xmlns:a16="http://schemas.microsoft.com/office/drawing/2014/main" val="10005"/>
                  </a:ext>
                </a:extLst>
              </a:tr>
              <a:tr h="396240">
                <a:tc>
                  <a:txBody>
                    <a:bodyPr/>
                    <a:lstStyle/>
                    <a:p>
                      <a:r>
                        <a:rPr lang="en-US" sz="1000" b="1" dirty="0"/>
                        <a:t>Dealer network/ distribution</a:t>
                      </a:r>
                      <a:r>
                        <a:rPr lang="en-US" sz="1000" b="1" baseline="0" dirty="0"/>
                        <a:t> capability</a:t>
                      </a:r>
                      <a:endParaRPr lang="en-US" sz="1000" b="1" dirty="0"/>
                    </a:p>
                  </a:txBody>
                  <a:tcPr marL="85905" marR="85905"/>
                </a:tc>
                <a:tc>
                  <a:txBody>
                    <a:bodyPr/>
                    <a:lstStyle/>
                    <a:p>
                      <a:r>
                        <a:rPr lang="en-US" sz="1000" b="1" dirty="0"/>
                        <a:t>0.05</a:t>
                      </a:r>
                    </a:p>
                  </a:txBody>
                  <a:tcPr marL="85905" marR="85905"/>
                </a:tc>
                <a:tc gridSpan="2">
                  <a:txBody>
                    <a:bodyPr/>
                    <a:lstStyle/>
                    <a:p>
                      <a:r>
                        <a:rPr lang="en-US" sz="1000" b="1" dirty="0"/>
                        <a:t>9</a:t>
                      </a:r>
                    </a:p>
                  </a:txBody>
                  <a:tcPr marL="85905" marR="85905"/>
                </a:tc>
                <a:tc hMerge="1">
                  <a:txBody>
                    <a:bodyPr/>
                    <a:lstStyle/>
                    <a:p>
                      <a:endParaRPr lang="en-US" sz="1000" b="1" dirty="0"/>
                    </a:p>
                  </a:txBody>
                  <a:tcPr marL="85905" marR="85905"/>
                </a:tc>
                <a:tc gridSpan="2">
                  <a:txBody>
                    <a:bodyPr/>
                    <a:lstStyle/>
                    <a:p>
                      <a:r>
                        <a:rPr lang="en-US" sz="1000" b="1" dirty="0"/>
                        <a:t>0.45</a:t>
                      </a:r>
                    </a:p>
                  </a:txBody>
                  <a:tcPr marL="85905" marR="85905"/>
                </a:tc>
                <a:tc hMerge="1">
                  <a:txBody>
                    <a:bodyPr/>
                    <a:lstStyle/>
                    <a:p>
                      <a:endParaRPr lang="en-US" sz="1000" b="1" dirty="0"/>
                    </a:p>
                  </a:txBody>
                  <a:tcPr marL="85905" marR="85905"/>
                </a:tc>
                <a:tc>
                  <a:txBody>
                    <a:bodyPr/>
                    <a:lstStyle/>
                    <a:p>
                      <a:r>
                        <a:rPr lang="en-US" sz="1000" b="1" dirty="0"/>
                        <a:t>4</a:t>
                      </a:r>
                    </a:p>
                  </a:txBody>
                  <a:tcPr marL="85905" marR="85905"/>
                </a:tc>
                <a:tc>
                  <a:txBody>
                    <a:bodyPr/>
                    <a:lstStyle/>
                    <a:p>
                      <a:r>
                        <a:rPr lang="en-US" sz="1000" b="1" dirty="0"/>
                        <a:t>0.20</a:t>
                      </a:r>
                    </a:p>
                  </a:txBody>
                  <a:tcPr marL="85905" marR="85905"/>
                </a:tc>
                <a:tc>
                  <a:txBody>
                    <a:bodyPr/>
                    <a:lstStyle/>
                    <a:p>
                      <a:r>
                        <a:rPr lang="en-US" sz="1000" b="1" dirty="0"/>
                        <a:t>5</a:t>
                      </a:r>
                    </a:p>
                  </a:txBody>
                  <a:tcPr marL="85905" marR="85905"/>
                </a:tc>
                <a:tc>
                  <a:txBody>
                    <a:bodyPr/>
                    <a:lstStyle/>
                    <a:p>
                      <a:r>
                        <a:rPr lang="en-US" sz="1000" b="1" dirty="0"/>
                        <a:t>0.25</a:t>
                      </a:r>
                    </a:p>
                  </a:txBody>
                  <a:tcPr marL="85905" marR="85905"/>
                </a:tc>
                <a:extLst>
                  <a:ext uri="{0D108BD9-81ED-4DB2-BD59-A6C34878D82A}">
                    <a16:rowId xmlns:a16="http://schemas.microsoft.com/office/drawing/2014/main" val="10006"/>
                  </a:ext>
                </a:extLst>
              </a:tr>
              <a:tr h="396240">
                <a:tc>
                  <a:txBody>
                    <a:bodyPr/>
                    <a:lstStyle/>
                    <a:p>
                      <a:r>
                        <a:rPr lang="en-US" sz="1000" b="1" dirty="0"/>
                        <a:t>New product innovation capability</a:t>
                      </a:r>
                    </a:p>
                  </a:txBody>
                  <a:tcPr marL="85905" marR="85905"/>
                </a:tc>
                <a:tc>
                  <a:txBody>
                    <a:bodyPr/>
                    <a:lstStyle/>
                    <a:p>
                      <a:r>
                        <a:rPr lang="en-US" sz="1000" b="1" dirty="0"/>
                        <a:t>0.05</a:t>
                      </a:r>
                    </a:p>
                  </a:txBody>
                  <a:tcPr marL="85905" marR="85905"/>
                </a:tc>
                <a:tc gridSpan="2">
                  <a:txBody>
                    <a:bodyPr/>
                    <a:lstStyle/>
                    <a:p>
                      <a:r>
                        <a:rPr lang="en-US" sz="1000" b="1" dirty="0"/>
                        <a:t>9</a:t>
                      </a:r>
                    </a:p>
                  </a:txBody>
                  <a:tcPr marL="85905" marR="85905"/>
                </a:tc>
                <a:tc hMerge="1">
                  <a:txBody>
                    <a:bodyPr/>
                    <a:lstStyle/>
                    <a:p>
                      <a:endParaRPr lang="en-US" sz="1000" b="1" dirty="0"/>
                    </a:p>
                  </a:txBody>
                  <a:tcPr marL="85905" marR="85905"/>
                </a:tc>
                <a:tc gridSpan="2">
                  <a:txBody>
                    <a:bodyPr/>
                    <a:lstStyle/>
                    <a:p>
                      <a:r>
                        <a:rPr lang="en-US" sz="1000" b="1" dirty="0"/>
                        <a:t>0.45</a:t>
                      </a:r>
                    </a:p>
                  </a:txBody>
                  <a:tcPr marL="85905" marR="85905"/>
                </a:tc>
                <a:tc hMerge="1">
                  <a:txBody>
                    <a:bodyPr/>
                    <a:lstStyle/>
                    <a:p>
                      <a:endParaRPr lang="en-US" sz="1000" b="1" dirty="0"/>
                    </a:p>
                  </a:txBody>
                  <a:tcPr marL="85905" marR="85905"/>
                </a:tc>
                <a:tc>
                  <a:txBody>
                    <a:bodyPr/>
                    <a:lstStyle/>
                    <a:p>
                      <a:r>
                        <a:rPr lang="en-US" sz="1000" b="1" dirty="0"/>
                        <a:t>4</a:t>
                      </a:r>
                    </a:p>
                  </a:txBody>
                  <a:tcPr marL="85905" marR="85905"/>
                </a:tc>
                <a:tc>
                  <a:txBody>
                    <a:bodyPr/>
                    <a:lstStyle/>
                    <a:p>
                      <a:r>
                        <a:rPr lang="en-US" sz="1000" b="1" dirty="0"/>
                        <a:t>0.20</a:t>
                      </a:r>
                    </a:p>
                  </a:txBody>
                  <a:tcPr marL="85905" marR="85905"/>
                </a:tc>
                <a:tc>
                  <a:txBody>
                    <a:bodyPr/>
                    <a:lstStyle/>
                    <a:p>
                      <a:r>
                        <a:rPr lang="en-US" sz="1000" b="1" dirty="0"/>
                        <a:t>5</a:t>
                      </a:r>
                    </a:p>
                  </a:txBody>
                  <a:tcPr marL="85905" marR="85905"/>
                </a:tc>
                <a:tc>
                  <a:txBody>
                    <a:bodyPr/>
                    <a:lstStyle/>
                    <a:p>
                      <a:r>
                        <a:rPr lang="en-US" sz="1000" b="1" dirty="0"/>
                        <a:t>0.25</a:t>
                      </a:r>
                    </a:p>
                  </a:txBody>
                  <a:tcPr marL="85905" marR="85905"/>
                </a:tc>
                <a:extLst>
                  <a:ext uri="{0D108BD9-81ED-4DB2-BD59-A6C34878D82A}">
                    <a16:rowId xmlns:a16="http://schemas.microsoft.com/office/drawing/2014/main" val="10007"/>
                  </a:ext>
                </a:extLst>
              </a:tr>
              <a:tr h="370840">
                <a:tc>
                  <a:txBody>
                    <a:bodyPr/>
                    <a:lstStyle/>
                    <a:p>
                      <a:r>
                        <a:rPr lang="en-US" sz="1000" b="1" dirty="0"/>
                        <a:t>Financial resources</a:t>
                      </a:r>
                    </a:p>
                  </a:txBody>
                  <a:tcPr marL="85905" marR="85905"/>
                </a:tc>
                <a:tc>
                  <a:txBody>
                    <a:bodyPr/>
                    <a:lstStyle/>
                    <a:p>
                      <a:r>
                        <a:rPr lang="en-US" sz="1000" b="1" dirty="0"/>
                        <a:t>0.10</a:t>
                      </a:r>
                    </a:p>
                  </a:txBody>
                  <a:tcPr marL="85905" marR="85905"/>
                </a:tc>
                <a:tc gridSpan="2">
                  <a:txBody>
                    <a:bodyPr/>
                    <a:lstStyle/>
                    <a:p>
                      <a:r>
                        <a:rPr lang="en-US" sz="1000" b="1" dirty="0"/>
                        <a:t>5</a:t>
                      </a:r>
                    </a:p>
                  </a:txBody>
                  <a:tcPr marL="85905" marR="85905"/>
                </a:tc>
                <a:tc hMerge="1">
                  <a:txBody>
                    <a:bodyPr/>
                    <a:lstStyle/>
                    <a:p>
                      <a:endParaRPr lang="en-US" sz="1000" b="1" dirty="0"/>
                    </a:p>
                  </a:txBody>
                  <a:tcPr marL="85905" marR="85905"/>
                </a:tc>
                <a:tc gridSpan="2">
                  <a:txBody>
                    <a:bodyPr/>
                    <a:lstStyle/>
                    <a:p>
                      <a:r>
                        <a:rPr lang="en-US" sz="1000" b="1" dirty="0"/>
                        <a:t>0.50</a:t>
                      </a:r>
                    </a:p>
                  </a:txBody>
                  <a:tcPr marL="85905" marR="85905"/>
                </a:tc>
                <a:tc hMerge="1">
                  <a:txBody>
                    <a:bodyPr/>
                    <a:lstStyle/>
                    <a:p>
                      <a:endParaRPr lang="en-US" sz="1000" b="1" dirty="0"/>
                    </a:p>
                  </a:txBody>
                  <a:tcPr marL="85905" marR="85905"/>
                </a:tc>
                <a:tc>
                  <a:txBody>
                    <a:bodyPr/>
                    <a:lstStyle/>
                    <a:p>
                      <a:r>
                        <a:rPr lang="en-US" sz="1000" b="1" dirty="0"/>
                        <a:t>10</a:t>
                      </a:r>
                    </a:p>
                  </a:txBody>
                  <a:tcPr marL="85905" marR="85905"/>
                </a:tc>
                <a:tc>
                  <a:txBody>
                    <a:bodyPr/>
                    <a:lstStyle/>
                    <a:p>
                      <a:r>
                        <a:rPr lang="en-US" sz="1000" b="1" dirty="0"/>
                        <a:t>1.00</a:t>
                      </a:r>
                    </a:p>
                  </a:txBody>
                  <a:tcPr marL="85905" marR="85905"/>
                </a:tc>
                <a:tc>
                  <a:txBody>
                    <a:bodyPr/>
                    <a:lstStyle/>
                    <a:p>
                      <a:r>
                        <a:rPr lang="en-US" sz="1000" b="1" dirty="0"/>
                        <a:t>3</a:t>
                      </a:r>
                    </a:p>
                  </a:txBody>
                  <a:tcPr marL="85905" marR="85905"/>
                </a:tc>
                <a:tc>
                  <a:txBody>
                    <a:bodyPr/>
                    <a:lstStyle/>
                    <a:p>
                      <a:r>
                        <a:rPr lang="en-US" sz="1000" b="1" dirty="0"/>
                        <a:t>0.30</a:t>
                      </a:r>
                    </a:p>
                  </a:txBody>
                  <a:tcPr marL="85905" marR="85905"/>
                </a:tc>
                <a:extLst>
                  <a:ext uri="{0D108BD9-81ED-4DB2-BD59-A6C34878D82A}">
                    <a16:rowId xmlns:a16="http://schemas.microsoft.com/office/drawing/2014/main" val="10008"/>
                  </a:ext>
                </a:extLst>
              </a:tr>
              <a:tr h="243840">
                <a:tc>
                  <a:txBody>
                    <a:bodyPr/>
                    <a:lstStyle/>
                    <a:p>
                      <a:r>
                        <a:rPr lang="en-US" sz="1000" b="1" dirty="0"/>
                        <a:t>Relative cost position</a:t>
                      </a:r>
                    </a:p>
                  </a:txBody>
                  <a:tcPr marL="85905" marR="85905"/>
                </a:tc>
                <a:tc>
                  <a:txBody>
                    <a:bodyPr/>
                    <a:lstStyle/>
                    <a:p>
                      <a:r>
                        <a:rPr lang="en-US" sz="1000" b="1" dirty="0"/>
                        <a:t>0.30</a:t>
                      </a:r>
                    </a:p>
                  </a:txBody>
                  <a:tcPr marL="85905" marR="85905"/>
                </a:tc>
                <a:tc gridSpan="2">
                  <a:txBody>
                    <a:bodyPr/>
                    <a:lstStyle/>
                    <a:p>
                      <a:r>
                        <a:rPr lang="en-US" sz="1000" b="1" dirty="0"/>
                        <a:t>5</a:t>
                      </a:r>
                    </a:p>
                  </a:txBody>
                  <a:tcPr marL="85905" marR="85905"/>
                </a:tc>
                <a:tc hMerge="1">
                  <a:txBody>
                    <a:bodyPr/>
                    <a:lstStyle/>
                    <a:p>
                      <a:endParaRPr lang="en-US" sz="1000" b="1" dirty="0"/>
                    </a:p>
                  </a:txBody>
                  <a:tcPr marL="85905" marR="85905"/>
                </a:tc>
                <a:tc gridSpan="2">
                  <a:txBody>
                    <a:bodyPr/>
                    <a:lstStyle/>
                    <a:p>
                      <a:r>
                        <a:rPr lang="en-US" sz="1000" b="1" dirty="0"/>
                        <a:t>1.50</a:t>
                      </a:r>
                    </a:p>
                  </a:txBody>
                  <a:tcPr marL="85905" marR="85905"/>
                </a:tc>
                <a:tc hMerge="1">
                  <a:txBody>
                    <a:bodyPr/>
                    <a:lstStyle/>
                    <a:p>
                      <a:endParaRPr lang="en-US" sz="1000" b="1" dirty="0"/>
                    </a:p>
                  </a:txBody>
                  <a:tcPr marL="85905" marR="85905"/>
                </a:tc>
                <a:tc>
                  <a:txBody>
                    <a:bodyPr/>
                    <a:lstStyle/>
                    <a:p>
                      <a:r>
                        <a:rPr lang="en-US" sz="1000" b="1" dirty="0"/>
                        <a:t>10</a:t>
                      </a:r>
                    </a:p>
                  </a:txBody>
                  <a:tcPr marL="85905" marR="85905"/>
                </a:tc>
                <a:tc>
                  <a:txBody>
                    <a:bodyPr/>
                    <a:lstStyle/>
                    <a:p>
                      <a:r>
                        <a:rPr lang="en-US" sz="1000" b="1" dirty="0"/>
                        <a:t>3.00</a:t>
                      </a:r>
                    </a:p>
                  </a:txBody>
                  <a:tcPr marL="85905" marR="85905"/>
                </a:tc>
                <a:tc>
                  <a:txBody>
                    <a:bodyPr/>
                    <a:lstStyle/>
                    <a:p>
                      <a:r>
                        <a:rPr lang="en-US" sz="1000" b="1" dirty="0"/>
                        <a:t>1</a:t>
                      </a:r>
                    </a:p>
                  </a:txBody>
                  <a:tcPr marL="85905" marR="85905"/>
                </a:tc>
                <a:tc>
                  <a:txBody>
                    <a:bodyPr/>
                    <a:lstStyle/>
                    <a:p>
                      <a:r>
                        <a:rPr lang="en-US" sz="1000" b="1" dirty="0"/>
                        <a:t>0.30</a:t>
                      </a:r>
                    </a:p>
                  </a:txBody>
                  <a:tcPr marL="85905" marR="85905"/>
                </a:tc>
                <a:extLst>
                  <a:ext uri="{0D108BD9-81ED-4DB2-BD59-A6C34878D82A}">
                    <a16:rowId xmlns:a16="http://schemas.microsoft.com/office/drawing/2014/main" val="10009"/>
                  </a:ext>
                </a:extLst>
              </a:tr>
              <a:tr h="396240">
                <a:tc>
                  <a:txBody>
                    <a:bodyPr/>
                    <a:lstStyle/>
                    <a:p>
                      <a:r>
                        <a:rPr lang="en-US" sz="1000" b="1" dirty="0"/>
                        <a:t>Customer servicer capabilities</a:t>
                      </a:r>
                    </a:p>
                  </a:txBody>
                  <a:tcPr marL="85905" marR="85905"/>
                </a:tc>
                <a:tc>
                  <a:txBody>
                    <a:bodyPr/>
                    <a:lstStyle/>
                    <a:p>
                      <a:r>
                        <a:rPr lang="en-US" sz="1000" b="1" dirty="0"/>
                        <a:t>0.15</a:t>
                      </a:r>
                    </a:p>
                  </a:txBody>
                  <a:tcPr marL="85905" marR="85905"/>
                </a:tc>
                <a:tc gridSpan="2">
                  <a:txBody>
                    <a:bodyPr/>
                    <a:lstStyle/>
                    <a:p>
                      <a:r>
                        <a:rPr lang="en-US" sz="1000" b="1" dirty="0"/>
                        <a:t>5</a:t>
                      </a:r>
                    </a:p>
                  </a:txBody>
                  <a:tcPr marL="85905" marR="85905"/>
                </a:tc>
                <a:tc hMerge="1">
                  <a:txBody>
                    <a:bodyPr/>
                    <a:lstStyle/>
                    <a:p>
                      <a:endParaRPr lang="en-US" sz="1000" b="1" dirty="0"/>
                    </a:p>
                  </a:txBody>
                  <a:tcPr marL="85905" marR="85905"/>
                </a:tc>
                <a:tc gridSpan="2">
                  <a:txBody>
                    <a:bodyPr/>
                    <a:lstStyle/>
                    <a:p>
                      <a:r>
                        <a:rPr lang="en-US" sz="1000" b="1" dirty="0"/>
                        <a:t>0.75</a:t>
                      </a:r>
                    </a:p>
                  </a:txBody>
                  <a:tcPr marL="85905" marR="85905"/>
                </a:tc>
                <a:tc hMerge="1">
                  <a:txBody>
                    <a:bodyPr/>
                    <a:lstStyle/>
                    <a:p>
                      <a:endParaRPr lang="en-US" sz="1000" b="1" dirty="0"/>
                    </a:p>
                  </a:txBody>
                  <a:tcPr marL="85905" marR="85905"/>
                </a:tc>
                <a:tc>
                  <a:txBody>
                    <a:bodyPr/>
                    <a:lstStyle/>
                    <a:p>
                      <a:r>
                        <a:rPr lang="en-US" sz="1000" b="1" dirty="0"/>
                        <a:t>7</a:t>
                      </a:r>
                    </a:p>
                  </a:txBody>
                  <a:tcPr marL="85905" marR="85905"/>
                </a:tc>
                <a:tc>
                  <a:txBody>
                    <a:bodyPr/>
                    <a:lstStyle/>
                    <a:p>
                      <a:r>
                        <a:rPr lang="en-US" sz="1000" b="1" dirty="0"/>
                        <a:t>1.05</a:t>
                      </a:r>
                    </a:p>
                  </a:txBody>
                  <a:tcPr marL="85905" marR="85905"/>
                </a:tc>
                <a:tc>
                  <a:txBody>
                    <a:bodyPr/>
                    <a:lstStyle/>
                    <a:p>
                      <a:r>
                        <a:rPr lang="en-US" sz="1000" b="1" dirty="0"/>
                        <a:t>1</a:t>
                      </a:r>
                    </a:p>
                  </a:txBody>
                  <a:tcPr marL="85905" marR="85905"/>
                </a:tc>
                <a:tc>
                  <a:txBody>
                    <a:bodyPr/>
                    <a:lstStyle/>
                    <a:p>
                      <a:r>
                        <a:rPr lang="en-US" sz="1000" b="1" dirty="0"/>
                        <a:t>0.15</a:t>
                      </a:r>
                    </a:p>
                  </a:txBody>
                  <a:tcPr marL="85905" marR="85905"/>
                </a:tc>
                <a:extLst>
                  <a:ext uri="{0D108BD9-81ED-4DB2-BD59-A6C34878D82A}">
                    <a16:rowId xmlns:a16="http://schemas.microsoft.com/office/drawing/2014/main" val="10010"/>
                  </a:ext>
                </a:extLst>
              </a:tr>
              <a:tr h="396240">
                <a:tc>
                  <a:txBody>
                    <a:bodyPr/>
                    <a:lstStyle/>
                    <a:p>
                      <a:r>
                        <a:rPr lang="en-US" sz="1000" b="1" dirty="0"/>
                        <a:t>Sum of importance weights</a:t>
                      </a:r>
                    </a:p>
                  </a:txBody>
                  <a:tcPr marL="85905" marR="85905"/>
                </a:tc>
                <a:tc gridSpan="9">
                  <a:txBody>
                    <a:bodyPr/>
                    <a:lstStyle/>
                    <a:p>
                      <a:r>
                        <a:rPr lang="en-US" sz="1000" b="1" dirty="0"/>
                        <a:t>1.00</a:t>
                      </a:r>
                    </a:p>
                  </a:txBody>
                  <a:tcPr marL="85905" marR="85905"/>
                </a:tc>
                <a:tc hMerge="1">
                  <a:txBody>
                    <a:bodyPr/>
                    <a:lstStyle/>
                    <a:p>
                      <a:endParaRPr lang="en-US" sz="900" dirty="0"/>
                    </a:p>
                  </a:txBody>
                  <a:tcPr/>
                </a:tc>
                <a:tc hMerge="1">
                  <a:txBody>
                    <a:bodyPr/>
                    <a:lstStyle/>
                    <a:p>
                      <a:endParaRPr lang="en-US" sz="900" dirty="0"/>
                    </a:p>
                  </a:txBody>
                  <a:tcPr/>
                </a:tc>
                <a:tc hMerge="1">
                  <a:txBody>
                    <a:bodyPr/>
                    <a:lstStyle/>
                    <a:p>
                      <a:endParaRPr lang="en-US"/>
                    </a:p>
                  </a:txBody>
                  <a:tcPr/>
                </a:tc>
                <a:tc hMerge="1">
                  <a:txBody>
                    <a:bodyPr/>
                    <a:lstStyle/>
                    <a:p>
                      <a:endParaRPr lang="en-US" sz="900" dirty="0"/>
                    </a:p>
                  </a:txBody>
                  <a:tcPr/>
                </a:tc>
                <a:tc hMerge="1">
                  <a:txBody>
                    <a:bodyPr/>
                    <a:lstStyle/>
                    <a:p>
                      <a:endParaRPr lang="en-US"/>
                    </a:p>
                  </a:txBody>
                  <a:tcPr/>
                </a:tc>
                <a:tc hMerge="1">
                  <a:txBody>
                    <a:bodyPr/>
                    <a:lstStyle/>
                    <a:p>
                      <a:endParaRPr lang="en-US" sz="900" dirty="0"/>
                    </a:p>
                  </a:txBody>
                  <a:tcPr/>
                </a:tc>
                <a:tc hMerge="1">
                  <a:txBody>
                    <a:bodyPr/>
                    <a:lstStyle/>
                    <a:p>
                      <a:endParaRPr lang="en-US" sz="900" dirty="0"/>
                    </a:p>
                  </a:txBody>
                  <a:tcPr/>
                </a:tc>
                <a:tc hMerge="1">
                  <a:txBody>
                    <a:bodyPr/>
                    <a:lstStyle/>
                    <a:p>
                      <a:endParaRPr lang="en-US" sz="900" dirty="0"/>
                    </a:p>
                  </a:txBody>
                  <a:tcPr/>
                </a:tc>
                <a:extLst>
                  <a:ext uri="{0D108BD9-81ED-4DB2-BD59-A6C34878D82A}">
                    <a16:rowId xmlns:a16="http://schemas.microsoft.com/office/drawing/2014/main" val="10011"/>
                  </a:ext>
                </a:extLst>
              </a:tr>
              <a:tr h="243840">
                <a:tc>
                  <a:txBody>
                    <a:bodyPr/>
                    <a:lstStyle/>
                    <a:p>
                      <a:r>
                        <a:rPr lang="en-US" sz="1000" b="1" dirty="0"/>
                        <a:t>Overall weighted</a:t>
                      </a:r>
                    </a:p>
                  </a:txBody>
                  <a:tcPr marL="85905" marR="85905"/>
                </a:tc>
                <a:tc gridSpan="2">
                  <a:txBody>
                    <a:bodyPr/>
                    <a:lstStyle/>
                    <a:p>
                      <a:endParaRPr lang="en-US" sz="1000" b="1" dirty="0"/>
                    </a:p>
                  </a:txBody>
                  <a:tcPr marL="85905" marR="85905"/>
                </a:tc>
                <a:tc hMerge="1">
                  <a:txBody>
                    <a:bodyPr/>
                    <a:lstStyle/>
                    <a:p>
                      <a:endParaRPr lang="en-US" sz="900" dirty="0"/>
                    </a:p>
                  </a:txBody>
                  <a:tcPr/>
                </a:tc>
                <a:tc gridSpan="2">
                  <a:txBody>
                    <a:bodyPr/>
                    <a:lstStyle/>
                    <a:p>
                      <a:pPr algn="r"/>
                      <a:r>
                        <a:rPr lang="en-US" sz="1000" b="1" dirty="0"/>
                        <a:t>ABC</a:t>
                      </a:r>
                      <a:r>
                        <a:rPr lang="en-US" sz="1000" b="1" baseline="0" dirty="0"/>
                        <a:t> Co.=5.95</a:t>
                      </a:r>
                      <a:endParaRPr lang="en-US" sz="1000" b="1" dirty="0"/>
                    </a:p>
                  </a:txBody>
                  <a:tcPr marL="85905" marR="85905"/>
                </a:tc>
                <a:tc hMerge="1">
                  <a:txBody>
                    <a:bodyPr/>
                    <a:lstStyle/>
                    <a:p>
                      <a:endParaRPr lang="en-US"/>
                    </a:p>
                  </a:txBody>
                  <a:tcPr/>
                </a:tc>
                <a:tc gridSpan="2">
                  <a:txBody>
                    <a:bodyPr/>
                    <a:lstStyle/>
                    <a:p>
                      <a:endParaRPr lang="en-US" sz="1000" b="1" dirty="0"/>
                    </a:p>
                  </a:txBody>
                  <a:tcPr marL="85905" marR="85905"/>
                </a:tc>
                <a:tc hMerge="1">
                  <a:txBody>
                    <a:bodyPr/>
                    <a:lstStyle/>
                    <a:p>
                      <a:endParaRPr lang="en-US"/>
                    </a:p>
                  </a:txBody>
                  <a:tcPr/>
                </a:tc>
                <a:tc>
                  <a:txBody>
                    <a:bodyPr/>
                    <a:lstStyle/>
                    <a:p>
                      <a:r>
                        <a:rPr lang="en-US" sz="1000" b="1" dirty="0"/>
                        <a:t>Rival 1 = 7.70</a:t>
                      </a:r>
                    </a:p>
                  </a:txBody>
                  <a:tcPr marL="85905" marR="85905"/>
                </a:tc>
                <a:tc>
                  <a:txBody>
                    <a:bodyPr/>
                    <a:lstStyle/>
                    <a:p>
                      <a:endParaRPr lang="en-US" sz="1000" b="1" dirty="0"/>
                    </a:p>
                  </a:txBody>
                  <a:tcPr marL="85905" marR="85905"/>
                </a:tc>
                <a:tc>
                  <a:txBody>
                    <a:bodyPr/>
                    <a:lstStyle/>
                    <a:p>
                      <a:r>
                        <a:rPr lang="en-US" sz="1000" b="1" dirty="0"/>
                        <a:t>Rival 2 = 2.10</a:t>
                      </a:r>
                    </a:p>
                  </a:txBody>
                  <a:tcPr marL="85905" marR="85905"/>
                </a:tc>
                <a:extLst>
                  <a:ext uri="{0D108BD9-81ED-4DB2-BD59-A6C34878D82A}">
                    <a16:rowId xmlns:a16="http://schemas.microsoft.com/office/drawing/2014/main" val="10012"/>
                  </a:ext>
                </a:extLst>
              </a:tr>
            </a:tbl>
          </a:graphicData>
        </a:graphic>
      </p:graphicFrame>
      <p:sp>
        <p:nvSpPr>
          <p:cNvPr id="4" name="Text Placeholder 3"/>
          <p:cNvSpPr>
            <a:spLocks noGrp="1"/>
          </p:cNvSpPr>
          <p:nvPr>
            <p:ph type="body" sz="quarter" idx="4294967295"/>
          </p:nvPr>
        </p:nvSpPr>
        <p:spPr>
          <a:xfrm>
            <a:off x="3663558" y="6495367"/>
            <a:ext cx="1816100" cy="254000"/>
          </a:xfrm>
        </p:spPr>
        <p:txBody>
          <a:bodyPr anchor="ctr"/>
          <a:lstStyle/>
          <a:p>
            <a:pPr marL="0" indent="0" algn="ctr">
              <a:buNone/>
            </a:pPr>
            <a:r>
              <a:rPr lang="en-US" sz="800" dirty="0">
                <a:hlinkClick r:id="rId2" action="ppaction://hlinksldjump"/>
              </a:rPr>
              <a:t>Return to sli</a:t>
            </a:r>
            <a:r>
              <a:rPr lang="en-US" sz="800" dirty="0">
                <a:hlinkClick r:id="rId3" action="ppaction://hlinksldjump"/>
              </a:rPr>
              <a:t>de</a:t>
            </a:r>
          </a:p>
        </p:txBody>
      </p:sp>
    </p:spTree>
    <p:extLst>
      <p:ext uri="{BB962C8B-B14F-4D97-AF65-F5344CB8AC3E}">
        <p14:creationId xmlns:p14="http://schemas.microsoft.com/office/powerpoint/2010/main" val="271102831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6"/>
  <p:tag name="MMPROD_UIDATA" val="&lt;database version=&quot;6.0&quot;&gt;&lt;object type=&quot;1&quot; unique_id=&quot;10001&quot;&gt;&lt;object type=&quot;8&quot; unique_id=&quot;488737&quot;&gt;&lt;/object&gt;&lt;object type=&quot;2&quot; unique_id=&quot;488738&quot;&gt;&lt;object type=&quot;3&quot; unique_id=&quot;488739&quot;&gt;&lt;property id=&quot;20148&quot; value=&quot;5&quot;/&gt;&lt;property id=&quot;20300&quot; value=&quot;Slide 1&quot;/&gt;&lt;property id=&quot;20307&quot; value=&quot;632&quot;/&gt;&lt;/object&gt;&lt;object type=&quot;3&quot; unique_id=&quot;488740&quot;&gt;&lt;property id=&quot;20148&quot; value=&quot;5&quot;/&gt;&lt;property id=&quot;20300&quot; value=&quot;Slide 2&quot;/&gt;&lt;property id=&quot;20307&quot; value=&quot;631&quot;/&gt;&lt;/object&gt;&lt;object type=&quot;3&quot; unique_id=&quot;488741&quot;&gt;&lt;property id=&quot;20148&quot; value=&quot;5&quot;/&gt;&lt;property id=&quot;20300&quot; value=&quot;Slide 3 - &amp;quot;EVALUATING A FIRM’S INTERNAL SITUATION&amp;quot;&quot;/&gt;&lt;property id=&quot;20307&quot; value=&quot;559&quot;/&gt;&lt;/object&gt;&lt;object type=&quot;3&quot; unique_id=&quot;488742&quot;&gt;&lt;property id=&quot;20148&quot; value=&quot;5&quot;/&gt;&lt;property id=&quot;20300&quot; value=&quot;Slide 4 - &amp;quot;QUESTION 1:&amp;amp;#x09;HOW WELL IS THE FIRM’S PRESENT STRATEGY WORKING?&amp;quot;&quot;/&gt;&lt;property id=&quot;20307&quot; value=&quot;560&quot;/&gt;&lt;/object&gt;&lt;object type=&quot;3&quot; unique_id=&quot;488743&quot;&gt;&lt;property id=&quot;20148&quot; value=&quot;5&quot;/&gt;&lt;property id=&quot;20300&quot; value=&quot;Slide 5&quot;/&gt;&lt;property id=&quot;20307&quot; value=&quot;509&quot;/&gt;&lt;/object&gt;&lt;object type=&quot;3&quot; unique_id=&quot;488744&quot;&gt;&lt;property id=&quot;20148&quot; value=&quot;5&quot;/&gt;&lt;property id=&quot;20300&quot; value=&quot;Slide 6 - &amp;quot;SPECIFIC INDICATORS OF STRATEGIC SUCCESS&amp;quot;&quot;/&gt;&lt;property id=&quot;20307&quot; value=&quot;561&quot;/&gt;&lt;/object&gt;&lt;object type=&quot;3&quot; unique_id=&quot;488745&quot;&gt;&lt;property id=&quot;20148&quot; value=&quot;5&quot;/&gt;&lt;property id=&quot;20300&quot; value=&quot;Slide 7&quot;/&gt;&lt;property id=&quot;20307&quot; value=&quot;614&quot;/&gt;&lt;/object&gt;&lt;object type=&quot;3&quot; unique_id=&quot;488746&quot;&gt;&lt;property id=&quot;20148&quot; value=&quot;5&quot;/&gt;&lt;property id=&quot;20300&quot; value=&quot;Slide 8&quot;/&gt;&lt;property id=&quot;20307&quot; value=&quot;601&quot;/&gt;&lt;/object&gt;&lt;object type=&quot;3&quot; unique_id=&quot;488747&quot;&gt;&lt;property id=&quot;20148&quot; value=&quot;5&quot;/&gt;&lt;property id=&quot;20300&quot; value=&quot;Slide 9&quot;/&gt;&lt;property id=&quot;20307&quot; value=&quot;602&quot;/&gt;&lt;/object&gt;&lt;object type=&quot;3&quot; unique_id=&quot;488748&quot;&gt;&lt;property id=&quot;20148&quot; value=&quot;5&quot;/&gt;&lt;property id=&quot;20300&quot; value=&quot;Slide 10&quot;/&gt;&lt;property id=&quot;20307&quot; value=&quot;603&quot;/&gt;&lt;/object&gt;&lt;object type=&quot;3&quot; unique_id=&quot;488749&quot;&gt;&lt;property id=&quot;20148&quot; value=&quot;5&quot;/&gt;&lt;property id=&quot;20300&quot; value=&quot;Slide 11&quot;/&gt;&lt;property id=&quot;20307&quot; value=&quot;604&quot;/&gt;&lt;/object&gt;&lt;object type=&quot;3&quot; unique_id=&quot;488750&quot;&gt;&lt;property id=&quot;20148&quot; value=&quot;5&quot;/&gt;&lt;property id=&quot;20300&quot; value=&quot;Slide 12 - &amp;quot;QUESTION 2: WHAT ARE THE FIRM’S MOST IMPORTANT RESOURCES AND CAPABILITIES, AND WILL THEY GIVE THE FIRM A LASTING C&quot;/&gt;&lt;property id=&quot;20307&quot; value=&quot;565&quot;/&gt;&lt;/object&gt;&lt;object type=&quot;3&quot; unique_id=&quot;488751&quot;&gt;&lt;property id=&quot;20148&quot; value=&quot;5&quot;/&gt;&lt;property id=&quot;20300&quot; value=&quot;Slide 13&quot;/&gt;&lt;property id=&quot;20307&quot; value=&quot;635&quot;/&gt;&lt;/object&gt;&lt;object type=&quot;3&quot; unique_id=&quot;488752&quot;&gt;&lt;property id=&quot;20148&quot; value=&quot;5&quot;/&gt;&lt;property id=&quot;20300&quot; value=&quot;Slide 14 - &amp;quot;IDENTIFYING THE FIRM'S RESOURCES &amp;#x0D;&amp;#x0A;AND CAPABILITIES&amp;quot;&quot;/&gt;&lt;property id=&quot;20307&quot; value=&quot;566&quot;/&gt;&lt;/object&gt;&lt;object type=&quot;3&quot; unique_id=&quot;488753&quot;&gt;&lt;property id=&quot;20148&quot; value=&quot;5&quot;/&gt;&lt;property id=&quot;20300&quot; value=&quot;Slide 15&quot;/&gt;&lt;property id=&quot;20307&quot; value=&quot;615&quot;/&gt;&lt;/object&gt;&lt;object type=&quot;3&quot; unique_id=&quot;488754&quot;&gt;&lt;property id=&quot;20148&quot; value=&quot;5&quot;/&gt;&lt;property id=&quot;20300&quot; value=&quot;Slide 16&quot;/&gt;&lt;property id=&quot;20307&quot; value=&quot;567&quot;/&gt;&lt;/object&gt;&lt;object type=&quot;3&quot; unique_id=&quot;488755&quot;&gt;&lt;property id=&quot;20148&quot; value=&quot;5&quot;/&gt;&lt;property id=&quot;20300&quot; value=&quot;Slide 17 - &amp;quot;IDENTIFYING CAPABILITIES&amp;quot;&quot;/&gt;&lt;property id=&quot;20307&quot; value=&quot;569&quot;/&gt;&lt;/object&gt;&lt;object type=&quot;3&quot; unique_id=&quot;488756&quot;&gt;&lt;property id=&quot;20148&quot; value=&quot;5&quot;/&gt;&lt;property id=&quot;20300&quot; value=&quot;Slide 18&quot;/&gt;&lt;property id=&quot;20307&quot; value=&quot;607&quot;/&gt;&lt;/object&gt;&lt;object type=&quot;3&quot; unique_id=&quot;488757&quot;&gt;&lt;property id=&quot;20148&quot; value=&quot;5&quot;/&gt;&lt;property id=&quot;20300&quot; value=&quot;Slide 19 - &amp;quot;VRIN TESTING: &amp;#x0D;&amp;#x0A;RESOURCES AND CAPABILITIES&amp;quot;&quot;/&gt;&lt;property id=&quot;20307&quot; value=&quot;568&quot;/&gt;&lt;/object&gt;&lt;object type=&quot;3&quot; unique_id=&quot;488758&quot;&gt;&lt;property id=&quot;20148&quot; value=&quot;5&quot;/&gt;&lt;property id=&quot;20300&quot; value=&quot;Slide 20 - &amp;quot;VRIN: FOUR TESTS OF A RESOURCE’S &amp;#x0D;&amp;#x0A;COMPETITIVE POWER&amp;quot;&quot;/&gt;&lt;property id=&quot;20307&quot; value=&quot;636&quot;/&gt;&lt;/object&gt;&lt;object type=&quot;3&quot; unique_id=&quot;488759&quot;&gt;&lt;property id=&quot;20148&quot; value=&quot;5&quot;/&gt;&lt;property id=&quot;20300&quot; value=&quot;Slide 21&quot;/&gt;&lt;property id=&quot;20307&quot; value=&quot;616&quot;/&gt;&lt;/object&gt;&lt;object type=&quot;3&quot; unique_id=&quot;488760&quot;&gt;&lt;property id=&quot;20148&quot; value=&quot;5&quot;/&gt;&lt;property id=&quot;20300&quot; value=&quot;Slide 22&quot;/&gt;&lt;property id=&quot;20307&quot; value=&quot;617&quot;/&gt;&lt;/object&gt;&lt;object type=&quot;3&quot; unique_id=&quot;488761&quot;&gt;&lt;property id=&quot;20148&quot; value=&quot;5&quot;/&gt;&lt;property id=&quot;20300&quot; value=&quot;Slide 23&quot;/&gt;&lt;property id=&quot;20307&quot; value=&quot;608&quot;/&gt;&lt;/object&gt;&lt;object type=&quot;3&quot; unique_id=&quot;488762&quot;&gt;&lt;property id=&quot;20148&quot; value=&quot;5&quot;/&gt;&lt;property id=&quot;20300&quot; value=&quot;Slide 24 - &amp;quot;MANAGING RESOURCES AND CAPABILITIES DYNAMICALLY&amp;quot;&quot;/&gt;&lt;property id=&quot;20307&quot; value=&quot;570&quot;/&gt;&lt;/object&gt;&lt;object type=&quot;3&quot; unique_id=&quot;488763&quot;&gt;&lt;property id=&quot;20148&quot; value=&quot;5&quot;/&gt;&lt;property id=&quot;20300&quot; value=&quot;Slide 25 - &amp;quot;QUESTION 3: WHAT ARE THE FIRM’S STRENGTHS AND WEAKNESSES IN RELATION TO THE MARKET OPPORTUNITIES AND EXTERNAL THRE&quot;/&gt;&lt;property id=&quot;20307&quot; value=&quot;571&quot;/&gt;&lt;/object&gt;&lt;object type=&quot;3&quot; unique_id=&quot;488764&quot;&gt;&lt;property id=&quot;20148&quot; value=&quot;5&quot;/&gt;&lt;property id=&quot;20300&quot; value=&quot;Slide 26&quot;/&gt;&lt;property id=&quot;20307&quot; value=&quot;609&quot;/&gt;&lt;/object&gt;&lt;object type=&quot;3&quot; unique_id=&quot;488765&quot;&gt;&lt;property id=&quot;20148&quot; value=&quot;5&quot;/&gt;&lt;property id=&quot;20300&quot; value=&quot;Slide 27&quot;/&gt;&lt;property id=&quot;20307&quot; value=&quot;618&quot;/&gt;&lt;/object&gt;&lt;object type=&quot;3&quot; unique_id=&quot;488766&quot;&gt;&lt;property id=&quot;20148&quot; value=&quot;5&quot;/&gt;&lt;property id=&quot;20300&quot; value=&quot;Slide 28 - &amp;quot;IDENTIFYING A COMPANY’S &amp;#x0D;&amp;#x0A;INTERNAL STRENGTHS&amp;quot;&quot;/&gt;&lt;property id=&quot;20307&quot; value=&quot;572&quot;/&gt;&lt;/object&gt;&lt;object type=&quot;3&quot; unique_id=&quot;488767&quot;&gt;&lt;property id=&quot;20148&quot; value=&quot;5&quot;/&gt;&lt;property id=&quot;20300&quot; value=&quot;Slide 29&quot;/&gt;&lt;property id=&quot;20307&quot; value=&quot;610&quot;/&gt;&lt;/object&gt;&lt;object type=&quot;3&quot; unique_id=&quot;488768&quot;&gt;&lt;property id=&quot;20148&quot; value=&quot;5&quot;/&gt;&lt;property id=&quot;20300&quot; value=&quot;Slide 30 - &amp;quot;IDENTIFYING A FIRM’S WEAKNESSES AND COMPETITIVE DEFICIENCIES&amp;quot;&quot;/&gt;&lt;property id=&quot;20307&quot; value=&quot;573&quot;/&gt;&lt;/object&gt;&lt;object type=&quot;3&quot; unique_id=&quot;488769&quot;&gt;&lt;property id=&quot;20148&quot; value=&quot;5&quot;/&gt;&lt;property id=&quot;20300&quot; value=&quot;Slide 31&quot;/&gt;&lt;property id=&quot;20307&quot; value=&quot;611&quot;/&gt;&lt;/object&gt;&lt;object type=&quot;3&quot; unique_id=&quot;488770&quot;&gt;&lt;property id=&quot;20148&quot; value=&quot;5&quot;/&gt;&lt;property id=&quot;20300&quot; value=&quot;Slide 32 - &amp;quot;IDENTIFYING A COMPANY’S &amp;#x0D;&amp;#x0A;MARKET OPPORTUNITIES&amp;quot;&quot;/&gt;&lt;property id=&quot;20307&quot; value=&quot;574&quot;/&gt;&lt;/object&gt;&lt;object type=&quot;3&quot; unique_id=&quot;488771&quot;&gt;&lt;property id=&quot;20148&quot; value=&quot;5&quot;/&gt;&lt;property id=&quot;20300&quot; value=&quot;Slide 33&quot;/&gt;&lt;property id=&quot;20307&quot; value=&quot;619&quot;/&gt;&lt;/object&gt;&lt;object type=&quot;3&quot; unique_id=&quot;488772&quot;&gt;&lt;property id=&quot;20148&quot; value=&quot;5&quot;/&gt;&lt;property id=&quot;20300&quot; value=&quot;Slide 34 - &amp;quot;IDENTIFYING THE THREATS TO A FIRM’S FUTURE PROFITABILITY&amp;quot;&quot;/&gt;&lt;property id=&quot;20307&quot; value=&quot;575&quot;/&gt;&lt;/object&gt;&lt;object type=&quot;3&quot; unique_id=&quot;488773&quot;&gt;&lt;property id=&quot;20148&quot; value=&quot;5&quot;/&gt;&lt;property id=&quot;20300&quot; value=&quot;Slide 35&quot;/&gt;&lt;property id=&quot;20307&quot; value=&quot;553&quot;/&gt;&lt;/object&gt;&lt;object type=&quot;3&quot; unique_id=&quot;488774&quot;&gt;&lt;property id=&quot;20148&quot; value=&quot;5&quot;/&gt;&lt;property id=&quot;20300&quot; value=&quot;Slide 36&quot;/&gt;&lt;property id=&quot;20307&quot; value=&quot;605&quot;/&gt;&lt;/object&gt;&lt;object type=&quot;3&quot; unique_id=&quot;488775&quot;&gt;&lt;property id=&quot;20148&quot; value=&quot;5&quot;/&gt;&lt;property id=&quot;20300&quot; value=&quot;Slide 37&quot;/&gt;&lt;property id=&quot;20307&quot; value=&quot;620&quot;/&gt;&lt;/object&gt;&lt;object type=&quot;3&quot; unique_id=&quot;488776&quot;&gt;&lt;property id=&quot;20148&quot; value=&quot;5&quot;/&gt;&lt;property id=&quot;20300&quot; value=&quot;Slide 38 - &amp;quot;WHAT DO SWOT LISTINGS REVEAL?&amp;quot;&quot;/&gt;&lt;property id=&quot;20307&quot; value=&quot;576&quot;/&gt;&lt;/object&gt;&lt;object type=&quot;3&quot; unique_id=&quot;488777&quot;&gt;&lt;property id=&quot;20148&quot; value=&quot;5&quot;/&gt;&lt;property id=&quot;20300&quot; value=&quot;Slide 39&quot;/&gt;&lt;property id=&quot;20307&quot; value=&quot;577&quot;/&gt;&lt;/object&gt;&lt;object type=&quot;3&quot; unique_id=&quot;488778&quot;&gt;&lt;property id=&quot;20148&quot; value=&quot;5&quot;/&gt;&lt;property id=&quot;20300&quot; value=&quot;Slide 40 - &amp;quot;USING SWOT ANALYSIS &amp;quot;&quot;/&gt;&lt;property id=&quot;20307&quot; value=&quot;612&quot;/&gt;&lt;/object&gt;&lt;object type=&quot;3&quot; unique_id=&quot;488779&quot;&gt;&lt;property id=&quot;20148&quot; value=&quot;5&quot;/&gt;&lt;property id=&quot;20300&quot; value=&quot;Slide 41 - &amp;quot;QUESTION 4: HOW DO A FIRM’S VALUE CHAIN ACTIVITIES IMPACT ITS COST STRUCTURE AND CUSTOMER VALUE PROPOSITION?&amp;quot;&quot;/&gt;&lt;property id=&quot;20307&quot; value=&quot;578&quot;/&gt;&lt;/object&gt;&lt;object type=&quot;3&quot; unique_id=&quot;488780&quot;&gt;&lt;property id=&quot;20148&quot; value=&quot;5&quot;/&gt;&lt;property id=&quot;20300&quot; value=&quot;Slide 42&quot;/&gt;&lt;property id=&quot;20307&quot; value=&quot;621&quot;/&gt;&lt;/object&gt;&lt;object type=&quot;3&quot; unique_id=&quot;488781&quot;&gt;&lt;property id=&quot;20148&quot; value=&quot;5&quot;/&gt;&lt;property id=&quot;20300&quot; value=&quot;Slide 43 - &amp;quot;THE CONCEPT OF A COMPANY VALUE CHAIN&amp;quot;&quot;/&gt;&lt;property id=&quot;20307&quot; value=&quot;579&quot;/&gt;&lt;/object&gt;&lt;object type=&quot;3&quot; unique_id=&quot;488782&quot;&gt;&lt;property id=&quot;20148&quot; value=&quot;5&quot;/&gt;&lt;property id=&quot;20300&quot; value=&quot;Slide 44&quot;/&gt;&lt;property id=&quot;20307&quot; value=&quot;613&quot;/&gt;&lt;/object&gt;&lt;object type=&quot;3&quot; unique_id=&quot;488783&quot;&gt;&lt;property id=&quot;20148&quot; value=&quot;5&quot;/&gt;&lt;property id=&quot;20300&quot; value=&quot;Slide 45&quot;/&gt;&lt;property id=&quot;20307&quot; value=&quot;580&quot;/&gt;&lt;/object&gt;&lt;object type=&quot;3&quot; unique_id=&quot;488784&quot;&gt;&lt;property id=&quot;20148&quot; value=&quot;5&quot;/&gt;&lt;property id=&quot;20300&quot; value=&quot;Slide 46 - &amp;quot;COMPARING THE VALUE CHAINS &amp;#x0D;&amp;#x0A;OF RIVAL FIRMS&amp;quot;&quot;/&gt;&lt;property id=&quot;20307&quot; value=&quot;581&quot;/&gt;&lt;/object&gt;&lt;object type=&quot;3&quot; unique_id=&quot;488785&quot;&gt;&lt;property id=&quot;20148&quot; value=&quot;5&quot;/&gt;&lt;property id=&quot;20300&quot; value=&quot;Slide 47&quot;/&gt;&lt;property id=&quot;20307&quot; value=&quot;622&quot;/&gt;&lt;/object&gt;&lt;object type=&quot;3&quot; unique_id=&quot;488786&quot;&gt;&lt;property id=&quot;20148&quot; value=&quot;5&quot;/&gt;&lt;property id=&quot;20300&quot; value=&quot;Slide 48 - &amp;quot;VALUE CHAIN SYSTEM FOR &amp;#x0D;&amp;#x0A;AN ENTIRE INDUSTRY&amp;quot;&quot;/&gt;&lt;property id=&quot;20307&quot; value=&quot;582&quot;/&gt;&lt;/object&gt;&lt;object type=&quot;3&quot; unique_id=&quot;488787&quot;&gt;&lt;property id=&quot;20148&quot; value=&quot;5&quot;/&gt;&lt;property id=&quot;20300&quot; value=&quot;Slide 49&quot;/&gt;&lt;property id=&quot;20307&quot; value=&quot;583&quot;/&gt;&lt;/object&gt;&lt;object type=&quot;3&quot; unique_id=&quot;488788&quot;&gt;&lt;property id=&quot;20148&quot; value=&quot;5&quot;/&gt;&lt;property id=&quot;20300&quot; value=&quot;Slide 50 - &amp;quot;American Giant: Using the Value Chain to Compare Costs of Producing a Hoodie&amp;#x0D;&amp;#x0A;in the U.S. and Asia&amp;quot;&quot;/&gt;&lt;property id=&quot;20307&quot; value=&quot;528&quot;/&gt;&lt;/object&gt;&lt;object type=&quot;3&quot; unique_id=&quot;488789&quot;&gt;&lt;property id=&quot;20148&quot; value=&quot;5&quot;/&gt;&lt;property id=&quot;20300&quot; value=&quot;Slide 51 - &amp;quot;American Giant: Using the Value Chain to Compare Costs of Producing a Hoodie&amp;#x0D;&amp;#x0A;in the U.S. and Asia&amp;quot;&quot;/&gt;&lt;property id=&quot;20307&quot; value=&quot;633&quot;/&gt;&lt;/object&gt;&lt;object type=&quot;3&quot; unique_id=&quot;488790&quot;&gt;&lt;property id=&quot;20148&quot; value=&quot;5&quot;/&gt;&lt;property id=&quot;20300&quot; value=&quot;Slide 52&quot;/&gt;&lt;property id=&quot;20307&quot; value=&quot;623&quot;/&gt;&lt;/object&gt;&lt;object type=&quot;3&quot; unique_id=&quot;488791&quot;&gt;&lt;property id=&quot;20148&quot; value=&quot;5&quot;/&gt;&lt;property id=&quot;20300&quot; value=&quot;Slide 53&quot;/&gt;&lt;property id=&quot;20307&quot; value=&quot;624&quot;/&gt;&lt;/object&gt;&lt;object type=&quot;3&quot; unique_id=&quot;488792&quot;&gt;&lt;property id=&quot;20148&quot; value=&quot;5&quot;/&gt;&lt;property id=&quot;20300&quot; value=&quot;Slide 54 - &amp;quot;BENCHMARKING AND VALUE CHAIN ACTIVITIES&amp;quot;&quot;/&gt;&lt;property id=&quot;20307&quot; value=&quot;586&quot;/&gt;&lt;/object&gt;&lt;object type=&quot;3&quot; unique_id=&quot;488793&quot;&gt;&lt;property id=&quot;20148&quot; value=&quot;5&quot;/&gt;&lt;property id=&quot;20300&quot; value=&quot;Slide 55&quot;/&gt;&lt;property id=&quot;20307&quot; value=&quot;625&quot;/&gt;&lt;/object&gt;&lt;object type=&quot;3&quot; unique_id=&quot;488794&quot;&gt;&lt;property id=&quot;20148&quot; value=&quot;5&quot;/&gt;&lt;property id=&quot;20300&quot; value=&quot;Slide 56 - &amp;quot;Delivered-Cost Benchmarking&amp;#x0D;&amp;#x0A;in the Cement Industry&amp;quot;&quot;/&gt;&lt;property id=&quot;20307&quot; value=&quot;634&quot;/&gt;&lt;/object&gt;&lt;object type=&quot;3&quot; unique_id=&quot;488795&quot;&gt;&lt;property id=&quot;20148&quot; value=&quot;5&quot;/&gt;&lt;property id=&quot;20300&quot; value=&quot;Slide 57 - &amp;quot;STRATEGIC OPTIONS FOR REMEDYING &amp;#x0D;&amp;#x0A;A COST OR VALUE DISADVANTAGE&amp;quot;&quot;/&gt;&lt;property id=&quot;20307&quot; value=&quot;587&quot;/&gt;&lt;/object&gt;&lt;object type=&quot;3&quot; unique_id=&quot;488796&quot;&gt;&lt;property id=&quot;20148&quot; value=&quot;5&quot;/&gt;&lt;property id=&quot;20300&quot; value=&quot;Slide 58 - &amp;quot;IMPROVING INTERNALLY PERFORMED VALUE CHAIN ACTIVITIES&amp;quot;&quot;/&gt;&lt;property id=&quot;20307&quot; value=&quot;588&quot;/&gt;&lt;/object&gt;&lt;object type=&quot;3&quot; unique_id=&quot;488797&quot;&gt;&lt;property id=&quot;20148&quot; value=&quot;5&quot;/&gt;&lt;property id=&quot;20300&quot; value=&quot;Slide 59 - &amp;quot;IMPROVING THE EFFECTIVENESS &amp;#x0D;&amp;#x0A;OF THE CUSTOMER VALUE PROPOSITION&amp;#x0D;&amp;#x0A;AND ENHANCING DIFFERENTIATION&amp;quot;&quot;/&gt;&lt;property id=&quot;20307&quot; value=&quot;589&quot;/&gt;&lt;/object&gt;&lt;object type=&quot;3&quot; unique_id=&quot;488798&quot;&gt;&lt;property id=&quot;20148&quot; value=&quot;5&quot;/&gt;&lt;property id=&quot;20300&quot; value=&quot;Slide 60 - &amp;quot;IMPROVING SUPPLIER-RELATED &amp;#x0D;&amp;#x0A;VALUE CHAIN ACTIVITIES&amp;quot;&quot;/&gt;&lt;property id=&quot;20307&quot; value=&quot;590&quot;/&gt;&lt;/object&gt;&lt;object type=&quot;3&quot; unique_id=&quot;488799&quot;&gt;&lt;property id=&quot;20148&quot; value=&quot;5&quot;/&gt;&lt;property id=&quot;20300&quot; value=&quot;Slide 61 - &amp;quot;IMPROVING VALUE CHAIN ACTIVITIES &amp;#x0D;&amp;#x0A;OF FORWARD CHANNEL ALLIES&amp;quot;&quot;/&gt;&lt;property id=&quot;20307&quot; value=&quot;591&quot;/&gt;&lt;/object&gt;&lt;object type=&quot;3&quot; unique_id=&quot;488800&quot;&gt;&lt;property id=&quot;20148&quot; value=&quot;5&quot;/&gt;&lt;property id=&quot;20300&quot; value=&quot;Slide 62 - &amp;quot;ENHANCING DIFFERENTIATION THROUGH ACTIVITIES AT THE FORWARD END OF THE VALUE CHAIN SYSTEM&amp;quot;&quot;/&gt;&lt;property id=&quot;20307&quot; value=&quot;592&quot;/&gt;&lt;/object&gt;&lt;object type=&quot;3&quot; unique_id=&quot;488801&quot;&gt;&lt;property id=&quot;20148&quot; value=&quot;5&quot;/&gt;&lt;property id=&quot;20300&quot; value=&quot;Slide 63&quot;/&gt;&lt;property id=&quot;20307&quot; value=&quot;626&quot;/&gt;&lt;/object&gt;&lt;object type=&quot;3&quot; unique_id=&quot;488802&quot;&gt;&lt;property id=&quot;20148&quot; value=&quot;5&quot;/&gt;&lt;property id=&quot;20300&quot; value=&quot;Slide 64&quot;/&gt;&lt;property id=&quot;20307&quot; value=&quot;593&quot;/&gt;&lt;/object&gt;&lt;object type=&quot;3&quot; unique_id=&quot;488803&quot;&gt;&lt;property id=&quot;20148&quot; value=&quot;5&quot;/&gt;&lt;property id=&quot;20300&quot; value=&quot;Slide 65&quot;/&gt;&lt;property id=&quot;20307&quot; value=&quot;594&quot;/&gt;&lt;/object&gt;&lt;object type=&quot;3&quot; unique_id=&quot;488804&quot;&gt;&lt;property id=&quot;20148&quot; value=&quot;5&quot;/&gt;&lt;property id=&quot;20300&quot; value=&quot;Slide 66 - &amp;quot;QUESTION 5:&amp;amp;#x09; IS THE FIRM COMPETITIVELY STRONGER OR WEAKER THAN KEY RIVALS?&amp;quot;&quot;/&gt;&lt;property id=&quot;20307&quot; value=&quot;595&quot;/&gt;&lt;/object&gt;&lt;object type=&quot;3&quot; unique_id=&quot;488805&quot;&gt;&lt;property id=&quot;20148&quot; value=&quot;5&quot;/&gt;&lt;property id=&quot;20300&quot; value=&quot;Slide 67&quot;/&gt;&lt;property id=&quot;20307&quot; value=&quot;627&quot;/&gt;&lt;/object&gt;&lt;object type=&quot;3&quot; unique_id=&quot;488806&quot;&gt;&lt;property id=&quot;20148&quot; value=&quot;5&quot;/&gt;&lt;property id=&quot;20300&quot; value=&quot;Slide 68 - &amp;quot;THE COMPETITIVE STRENGTH &amp;#x0D;&amp;#x0A;ASSESSMENT PROCESS&amp;quot;&quot;/&gt;&lt;property id=&quot;20307&quot; value=&quot;596&quot;/&gt;&lt;/object&gt;&lt;object type=&quot;3&quot; unique_id=&quot;488807&quot;&gt;&lt;property id=&quot;20148&quot; value=&quot;5&quot;/&gt;&lt;property id=&quot;20300&quot; value=&quot;Slide 69&quot;/&gt;&lt;property id=&quot;20307&quot; value=&quot;597&quot;/&gt;&lt;/object&gt;&lt;object type=&quot;3&quot; unique_id=&quot;488808&quot;&gt;&lt;property id=&quot;20148&quot; value=&quot;5&quot;/&gt;&lt;property id=&quot;20300&quot; value=&quot;Slide 70&quot;/&gt;&lt;property id=&quot;20307&quot; value=&quot;628&quot;/&gt;&lt;/object&gt;&lt;object type=&quot;3&quot; unique_id=&quot;488809&quot;&gt;&lt;property id=&quot;20148&quot; value=&quot;5&quot;/&gt;&lt;property id=&quot;20300&quot; value=&quot;Slide 71 - &amp;quot;STRATEGIC IMPLICATIONS OF COMPETITIVE STRENGTH ASSESSMENT&amp;quot;&quot;/&gt;&lt;property id=&quot;20307&quot; value=&quot;598&quot;/&gt;&lt;/object&gt;&lt;object type=&quot;3&quot; unique_id=&quot;488810&quot;&gt;&lt;property id=&quot;20148&quot; value=&quot;5&quot;/&gt;&lt;property id=&quot;20300&quot; value=&quot;Slide 72 - &amp;quot;QUESTION 6: WHAT STRATEGIC ISSUES AND PROBLEMS MERIT FRONT-BURNER MANAGERIAL ATTENTION?&amp;quot;&quot;/&gt;&lt;property id=&quot;20307&quot; value=&quot;599&quot;/&gt;&lt;/object&gt;&lt;object type=&quot;3&quot; unique_id=&quot;488811&quot;&gt;&lt;property id=&quot;20148&quot; value=&quot;5&quot;/&gt;&lt;property id=&quot;20300&quot; value=&quot;Slide 73&quot;/&gt;&lt;property id=&quot;20307&quot; value=&quot;629&quot;/&gt;&lt;/object&gt;&lt;object type=&quot;3&quot; unique_id=&quot;488812&quot;&gt;&lt;property id=&quot;20148&quot; value=&quot;5&quot;/&gt;&lt;property id=&quot;20300&quot; value=&quot;Slide 74 - &amp;quot;QUESTION 6: WHAT STRATEGIC ISSUES AND PROBLEMS MERIT FRONT-BURNER MANAGERIAL ATTENTION? (cont'd)&amp;quot;&quot;/&gt;&lt;property id=&quot;20307&quot; value=&quot;600&quot;/&gt;&lt;/object&gt;&lt;object type=&quot;3&quot; unique_id=&quot;488813&quot;&gt;&lt;property id=&quot;20148&quot; value=&quot;5&quot;/&gt;&lt;property id=&quot;20300&quot; value=&quot;Slide 75&quot;/&gt;&lt;property id=&quot;20307&quot; value=&quot;630&quot;/&gt;&lt;/object&gt;&lt;/object&gt;&lt;/object&gt;&lt;/database&gt;"/>
</p:tagLst>
</file>

<file path=ppt/theme/theme1.xml><?xml version="1.0" encoding="utf-8"?>
<a:theme xmlns:a="http://schemas.openxmlformats.org/drawingml/2006/main" name="Crafting and Executing Strategy 21e">
  <a:themeElements>
    <a:clrScheme name="Custom 6">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20184</TotalTime>
  <Words>7948</Words>
  <Application>Microsoft Office PowerPoint</Application>
  <PresentationFormat>On-screen Show (4:3)</PresentationFormat>
  <Paragraphs>809</Paragraphs>
  <Slides>95</Slides>
  <Notes>45</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Tahoma</vt:lpstr>
      <vt:lpstr>Times New Roman</vt:lpstr>
      <vt:lpstr>Wingdings</vt:lpstr>
      <vt:lpstr>Wingdings 3</vt:lpstr>
      <vt:lpstr>Crafting and Executing Strategy 21e</vt:lpstr>
      <vt:lpstr>CHAPTER 4 Evaluating a Company’s Resources, Capabilities, and Competitiveness</vt:lpstr>
      <vt:lpstr>LEARNING OBJECTIVES</vt:lpstr>
      <vt:lpstr>EVALUATING A FIRM’S INTERNAL SITUATION</vt:lpstr>
      <vt:lpstr>QUESTION 1:  HOW WELL IS THE FIRM’S PRESENT STRATEGY WORKING?</vt:lpstr>
      <vt:lpstr>FIGURE 4.1  Identifying the Components of a Single-Business Company’s Strategy</vt:lpstr>
      <vt:lpstr>SPECIFIC INDICATORS OF  STRATEGIC SUCCESS</vt:lpstr>
      <vt:lpstr>STRATEGIC MANAGEMENT PRINCIPLE (1 of 14)</vt:lpstr>
      <vt:lpstr>TABLE 4.1 Key Financial Ratios: How to Calculate Them and What They Mean (1 of 8)</vt:lpstr>
      <vt:lpstr>TABLE 4.1 Key Financial Ratios: How to Calculate Them and What They Mean (2 of 8)</vt:lpstr>
      <vt:lpstr>TABLE 4.1 Key Financial Ratios: How to Calculate Them and What They Mean (3 of 8)</vt:lpstr>
      <vt:lpstr>TABLE 4.1 Key Financial Ratios: How to Calculate Them and What They Mean (4 of 8)</vt:lpstr>
      <vt:lpstr>TABLE 4.1 Key Financial Ratios: How to Calculate Them and What They Mean (5 of 8)</vt:lpstr>
      <vt:lpstr>TABLE 4.1 Key Financial Ratios: How to Calculate Them and What They Mean (6 of 8)</vt:lpstr>
      <vt:lpstr>TABLE 4.1 Key Financial Ratios: How to Calculate Them and What They Mean (7 of 8)</vt:lpstr>
      <vt:lpstr>TABLE 4.1 Key Financial Ratios: How to Calculate Them and What They Mean (8 of 8)</vt:lpstr>
      <vt:lpstr>QUESTION 2: WHAT ARE THE FIRM’S MOST IMPORTANT RESOURCES AND CAPABILITIES, AND WILL THEY GIVE THE FIRM A LASTING COMPETITIVE ADVANTAGE OVER RIVAL COMPANIES?</vt:lpstr>
      <vt:lpstr>CORE CONCEPTS (1 of 9)</vt:lpstr>
      <vt:lpstr>IDENTIFYING THE FIRM'S RESOURCES AND CAPABILITIES</vt:lpstr>
      <vt:lpstr>STRATEGIC MANAGEMENT PRINCIPLE (2 of 14)</vt:lpstr>
      <vt:lpstr>TABLE 4.2 Types of Company Resources (1 of 2)</vt:lpstr>
      <vt:lpstr>TABLE 4.2 Types of Resources (2 of 2)</vt:lpstr>
      <vt:lpstr>IDENTIFYING CAPABILITIES</vt:lpstr>
      <vt:lpstr>CORE CONCEPTS (2 of 9)</vt:lpstr>
      <vt:lpstr>VRIN TESTING: RESOURCES AND CAPABILITIES</vt:lpstr>
      <vt:lpstr>VRIN: FOUR TESTS OF A RESOURCE’S COMPETITIVE POWER</vt:lpstr>
      <vt:lpstr>CORE CONCEPTS (3 of 9) </vt:lpstr>
      <vt:lpstr>STRATEGIC MANAGEMENT PRINCIPLE (3 of 14)</vt:lpstr>
      <vt:lpstr>CORE CONCEPT (4 of 9)</vt:lpstr>
      <vt:lpstr>MANAGING RESOURCES AND CAPABILITIES DYNAMICALLY</vt:lpstr>
      <vt:lpstr>QUESTION 3: WHAT ARE THE FIRM’S STRENGTHS AND WEAKNESSES IN RELATION TO MARKET OPPORTUNITIES AND EXTERNAL THREATS?</vt:lpstr>
      <vt:lpstr>CORE CONCEPT (5 of 9)</vt:lpstr>
      <vt:lpstr>STRATEGIC MANAGEMENT PRINCIPLE (4 of 14)</vt:lpstr>
      <vt:lpstr>IDENTIFYING A COMPANY’S INTERNAL STRENGTHS</vt:lpstr>
      <vt:lpstr>Core Concepts (6 of 9)</vt:lpstr>
      <vt:lpstr>IDENTIFYING A FIRM’S WEAKNESSES AND COMPETITIVE DEFICIENCIES</vt:lpstr>
      <vt:lpstr>Core CONCEPTS (7 of 9)</vt:lpstr>
      <vt:lpstr>IDENTIFYING A COMPANY’S MARKET OPPORTUNITIES</vt:lpstr>
      <vt:lpstr>STRATEGIC MANAGEMENT PRINCIPLE (5 of 14)</vt:lpstr>
      <vt:lpstr>IDENTIFYING THREATS TO A FIRM’S FUTURE PROFITABILITY</vt:lpstr>
      <vt:lpstr>TABLE 4.3 What to Look for in Identifying a Company’s Strengths, Weaknesses, Opportunities, and Threats (1 of 4)</vt:lpstr>
      <vt:lpstr>TABLE 4.3 What to Look for in Identifying a Company’s Strengths, Weaknesses, Opportunities, and Threats (2 of 4)</vt:lpstr>
      <vt:lpstr>TABLE 4.3 What to Look for in Identifying a Company’s Strengths, Weaknesses, Opportunities, and Threats (3 of 4)</vt:lpstr>
      <vt:lpstr>TABLE 4.3 What to Look for in Identifying a Company’s Strengths, Weaknesses, Opportunities, and Threats (4 of 4)</vt:lpstr>
      <vt:lpstr>Strategic Management Principle (6 of 14)</vt:lpstr>
      <vt:lpstr>WHAT DO SWOT LISTINGS REVEAL?</vt:lpstr>
      <vt:lpstr>FIGURE 4.2  The Steps Involved in SWOT Analysis: Identify the Four Components of SWOT, Draw Conclusions, Translate Implications into Strategic Actions</vt:lpstr>
      <vt:lpstr>USING SWOT ANALYSIS </vt:lpstr>
      <vt:lpstr>QUESTION 4: HOW DO A FIRM’S VALUE CHAIN ACTIVITIES IMPACT ITS COST STRUCTURE AND CUSTOMER VALUE PROPOSITION?</vt:lpstr>
      <vt:lpstr>Strategic Management Principle (7 of 14)</vt:lpstr>
      <vt:lpstr>THE CONCEPT OF A COMPANY VALUE CHAIN</vt:lpstr>
      <vt:lpstr>Core Concept (8 of 9)</vt:lpstr>
      <vt:lpstr>FIGURE 4.3   A Representative Company  Value Chain</vt:lpstr>
      <vt:lpstr>COMPARING THE VALUE CHAINS OF RIVAL FIRMS</vt:lpstr>
      <vt:lpstr>VALUE CHAIN SYSTEM FOR AN ENTIRE INDUSTRY</vt:lpstr>
      <vt:lpstr>FIGURE 4.4  A Representative  Value Chain System</vt:lpstr>
      <vt:lpstr>Illustration Capsule 4.1 The Value Chain for Boll &amp; Branch</vt:lpstr>
      <vt:lpstr>The Value Chain for Boll &amp; Branch</vt:lpstr>
      <vt:lpstr>Strategic Management Principle (8 of 14)</vt:lpstr>
      <vt:lpstr>Core Concept (9 of 9)</vt:lpstr>
      <vt:lpstr>USING BENCHMARKING TO ASSESS A FIRM’S VALUE CHAIN ACTIVITIES</vt:lpstr>
      <vt:lpstr>Strategic Management Principle (9 of 14 )</vt:lpstr>
      <vt:lpstr>DELIVERED-COST BENCHMARKING IN THE CEMENT INDUSTRY</vt:lpstr>
      <vt:lpstr>STRATEGIC OPTIONS FOR REMEDYING A COST OR VALUE DISADVANTAGE</vt:lpstr>
      <vt:lpstr>IMPROVING INTERNALLY PERFORMED VALUE CHAIN ACTIVITIES</vt:lpstr>
      <vt:lpstr>IMPROVING THE EFFECTIVENESS OF THE CUSTOMER VALUE PROPOSITION AND ENHANCING DIFFERENTIATION</vt:lpstr>
      <vt:lpstr>IMPROVING SUPPLIER-RELATED VALUE CHAIN ACTIVITIES</vt:lpstr>
      <vt:lpstr>IMPROVING VALUE CHAIN ACTIVITIES OF DISTRIBUTION PARTNERS</vt:lpstr>
      <vt:lpstr>ENHANCING DIFFERENTIATION THROUGH ACTIVITIES AT THE FORWARD END OF THE VALUE CHAIN SYSTEM</vt:lpstr>
      <vt:lpstr>Strategic Management Principle (10 of 14)</vt:lpstr>
      <vt:lpstr>OPTION 1 FOR TRANSLATING PROFICIENT PERFORMANCE OF VALUE CHAIN ACTIVITIES INTO COMPETITIVE ADVANTAGE</vt:lpstr>
      <vt:lpstr>OPTION 2 FOR TRANSLATING PROFICIENT PERFORMANCE OF VALUE CHAIN ACTIVITIES INTO COMPETITIVE ADVANTAGE</vt:lpstr>
      <vt:lpstr>QUESTION 5:  IS THE FIRM COMPETITIVELY STRONGER OR WEAKER THAN KEY RIVALS?</vt:lpstr>
      <vt:lpstr>Strategic management principle (11 of 14)</vt:lpstr>
      <vt:lpstr>STEPS IN THE COMPETITIVE STRENGTH ASSESSMENT PROCESS</vt:lpstr>
      <vt:lpstr>TABLE 4.4  A Representative Weighted Competitive Strength Assessment</vt:lpstr>
      <vt:lpstr>Strategic management principle (12 of 14)</vt:lpstr>
      <vt:lpstr>STRATEGIC IMPLICATIONS OF COMPETITIVE STRENGTH ASSESSMENT</vt:lpstr>
      <vt:lpstr>QUESTION 6: WHAT STRATEGIC ISSUES AND PROBLEMS MERIT FRONT-BURNER MANAGERIAL ATTENTION?</vt:lpstr>
      <vt:lpstr>Strategic management principle (13 of 14)</vt:lpstr>
      <vt:lpstr>QUESTION 6: WHAT STRATEGIC ISSUES AND PROBLEMS MERIT FRONT-BURNER MANAGERIAL ATTENTION?</vt:lpstr>
      <vt:lpstr>Strategic management principle (14 of 14)</vt:lpstr>
      <vt:lpstr>Appendix 1 Figure 4.1 Identifying the Components of a Single-Business Company’s Strategy</vt:lpstr>
      <vt:lpstr>Appendix 2 Table 4.1 Key Financial Ratios: How to Calculate Them and What They Mean</vt:lpstr>
      <vt:lpstr>Appendix 3 Table 4.1 Key Financial Ratios: How to Calculate Them and What They Mean</vt:lpstr>
      <vt:lpstr>Appendix 4 Table 4.1 Key Financial Ratios: How to Calculate Them and What They Mean</vt:lpstr>
      <vt:lpstr>Appendix 5 Table 4.1 Key Financial Ratios: How to Calculate Them and What They Mean</vt:lpstr>
      <vt:lpstr>Appendix 6 Table 4.2 Types of Company Resources</vt:lpstr>
      <vt:lpstr>Appendix 7 VRIN: Four Tests of a Resource’s Competitive Power </vt:lpstr>
      <vt:lpstr>Appendix 8 Figure 4.2 The Steps Involved in SWOT Analysis: Identify the Four Components of SWOT, Draw Conclusions, Translate Implications into Strategic Actions</vt:lpstr>
      <vt:lpstr>Appendix 9 Figure 4.3 A Representative Company Value Chain</vt:lpstr>
      <vt:lpstr>Appendix 10 Figure 4.4  A Representative Value Chain System</vt:lpstr>
      <vt:lpstr>Appendix 11 Illustration Capsule 4.1 The Value Chain for Boll &amp; Branch</vt:lpstr>
      <vt:lpstr>Appendix 12 Option 1 for Translating Proficient Performance of Value Chain Activities into Competitive Advantage</vt:lpstr>
      <vt:lpstr>Appendix 13 Option 2 for Translating Proficient Performance of Value Chain Activities into Competitive Advantage</vt:lpstr>
      <vt:lpstr>Appendix 14 Table 4.4 A Representative Weighted Competitive Strength Assessment</vt:lpstr>
    </vt:vector>
  </TitlesOfParts>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4</dc:subject>
  <dc:creator>Charlie Cook,;ccook@uwa.edu</dc:creator>
  <cp:lastModifiedBy>teresaward</cp:lastModifiedBy>
  <cp:revision>861</cp:revision>
  <dcterms:created xsi:type="dcterms:W3CDTF">2008-06-25T14:33:31Z</dcterms:created>
  <dcterms:modified xsi:type="dcterms:W3CDTF">2016-12-02T16:48:20Z</dcterms:modified>
</cp:coreProperties>
</file>