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31" r:id="rId1"/>
  </p:sldMasterIdLst>
  <p:notesMasterIdLst>
    <p:notesMasterId r:id="rId70"/>
  </p:notesMasterIdLst>
  <p:handoutMasterIdLst>
    <p:handoutMasterId r:id="rId71"/>
  </p:handoutMasterIdLst>
  <p:sldIdLst>
    <p:sldId id="617" r:id="rId2"/>
    <p:sldId id="514" r:id="rId3"/>
    <p:sldId id="559" r:id="rId4"/>
    <p:sldId id="560" r:id="rId5"/>
    <p:sldId id="561" r:id="rId6"/>
    <p:sldId id="608" r:id="rId7"/>
    <p:sldId id="562" r:id="rId8"/>
    <p:sldId id="609" r:id="rId9"/>
    <p:sldId id="563" r:id="rId10"/>
    <p:sldId id="564" r:id="rId11"/>
    <p:sldId id="565" r:id="rId12"/>
    <p:sldId id="601" r:id="rId13"/>
    <p:sldId id="616" r:id="rId14"/>
    <p:sldId id="566" r:id="rId15"/>
    <p:sldId id="628" r:id="rId16"/>
    <p:sldId id="610" r:id="rId17"/>
    <p:sldId id="611" r:id="rId18"/>
    <p:sldId id="567" r:id="rId19"/>
    <p:sldId id="568" r:id="rId20"/>
    <p:sldId id="619" r:id="rId21"/>
    <p:sldId id="602" r:id="rId22"/>
    <p:sldId id="569" r:id="rId23"/>
    <p:sldId id="570" r:id="rId24"/>
    <p:sldId id="573" r:id="rId25"/>
    <p:sldId id="571" r:id="rId26"/>
    <p:sldId id="572" r:id="rId27"/>
    <p:sldId id="574" r:id="rId28"/>
    <p:sldId id="620" r:id="rId29"/>
    <p:sldId id="603" r:id="rId30"/>
    <p:sldId id="576" r:id="rId31"/>
    <p:sldId id="578" r:id="rId32"/>
    <p:sldId id="577" r:id="rId33"/>
    <p:sldId id="579" r:id="rId34"/>
    <p:sldId id="580" r:id="rId35"/>
    <p:sldId id="604" r:id="rId36"/>
    <p:sldId id="581" r:id="rId37"/>
    <p:sldId id="583" r:id="rId38"/>
    <p:sldId id="612" r:id="rId39"/>
    <p:sldId id="605" r:id="rId40"/>
    <p:sldId id="584" r:id="rId41"/>
    <p:sldId id="585" r:id="rId42"/>
    <p:sldId id="586" r:id="rId43"/>
    <p:sldId id="587" r:id="rId44"/>
    <p:sldId id="588" r:id="rId45"/>
    <p:sldId id="606" r:id="rId46"/>
    <p:sldId id="589" r:id="rId47"/>
    <p:sldId id="590" r:id="rId48"/>
    <p:sldId id="613" r:id="rId49"/>
    <p:sldId id="607" r:id="rId50"/>
    <p:sldId id="592" r:id="rId51"/>
    <p:sldId id="593" r:id="rId52"/>
    <p:sldId id="614" r:id="rId53"/>
    <p:sldId id="594" r:id="rId54"/>
    <p:sldId id="596" r:id="rId55"/>
    <p:sldId id="615" r:id="rId56"/>
    <p:sldId id="595" r:id="rId57"/>
    <p:sldId id="598" r:id="rId58"/>
    <p:sldId id="599" r:id="rId59"/>
    <p:sldId id="618" r:id="rId60"/>
    <p:sldId id="597" r:id="rId61"/>
    <p:sldId id="600" r:id="rId62"/>
    <p:sldId id="621" r:id="rId63"/>
    <p:sldId id="622" r:id="rId64"/>
    <p:sldId id="623" r:id="rId65"/>
    <p:sldId id="624" r:id="rId66"/>
    <p:sldId id="625" r:id="rId67"/>
    <p:sldId id="626" r:id="rId68"/>
    <p:sldId id="627" r:id="rId69"/>
  </p:sldIdLst>
  <p:sldSz cx="9144000" cy="6858000" type="screen4x3"/>
  <p:notesSz cx="6858000" cy="9144000"/>
  <p:custDataLst>
    <p:tags r:id="rId7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m" initials="P" lastIdx="16" clrIdx="0">
    <p:extLst>
      <p:ext uri="{19B8F6BF-5375-455C-9EA6-DF929625EA0E}">
        <p15:presenceInfo xmlns:p15="http://schemas.microsoft.com/office/powerpoint/2012/main" userId="P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6E9E9"/>
    <a:srgbClr val="548280"/>
    <a:srgbClr val="F4F0ED"/>
    <a:srgbClr val="969696"/>
    <a:srgbClr val="FFFFCC"/>
    <a:srgbClr val="CC6600"/>
    <a:srgbClr val="996633"/>
    <a:srgbClr val="6699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86402" autoAdjust="0"/>
  </p:normalViewPr>
  <p:slideViewPr>
    <p:cSldViewPr snapToGrid="0">
      <p:cViewPr varScale="1">
        <p:scale>
          <a:sx n="97" d="100"/>
          <a:sy n="97" d="100"/>
        </p:scale>
        <p:origin x="932" y="68"/>
      </p:cViewPr>
      <p:guideLst>
        <p:guide orient="horz" pos="2160"/>
        <p:guide pos="5759"/>
      </p:guideLst>
    </p:cSldViewPr>
  </p:slideViewPr>
  <p:outlineViewPr>
    <p:cViewPr>
      <p:scale>
        <a:sx n="33" d="100"/>
        <a:sy n="33" d="100"/>
      </p:scale>
      <p:origin x="0" y="-4296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5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38869366-5346-42BE-A289-6F0C463D03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59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FA28D09-69BE-4107-8E39-B7C518BDF4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A28D09-69BE-4107-8E39-B7C518BDF4A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02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9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59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85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89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60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20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9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81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81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7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75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57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4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18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98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77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9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2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64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55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70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365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202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12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581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8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485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45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395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873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0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695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535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1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2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06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4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7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1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Bk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802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75"/>
            <a:ext cx="91440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4662" y="1641600"/>
            <a:ext cx="8287737" cy="4852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564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1137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1800"/>
            <a:ext cx="9144000" cy="678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 lang="en-US" sz="2800" dirty="0">
                <a:solidFill>
                  <a:schemeClr val="tx1"/>
                </a:solidFill>
              </a:defRPr>
            </a:lvl1pPr>
            <a:lvl2pPr marL="190500" indent="0">
              <a:buFont typeface="Arial" panose="020B0604020202020204" pitchFamily="34" charset="0"/>
              <a:buNone/>
              <a:defRPr lang="en-US" sz="2400" dirty="0">
                <a:solidFill>
                  <a:schemeClr val="tx1"/>
                </a:solidFill>
              </a:defRPr>
            </a:lvl2pPr>
            <a:lvl3pPr marL="685800" indent="0">
              <a:buNone/>
              <a:defRPr lang="en-US" sz="2400" dirty="0"/>
            </a:lvl3pPr>
            <a:lvl4pPr marL="1317625" indent="0">
              <a:buFont typeface="Arial" panose="020B0604020202020204" pitchFamily="34" charset="0"/>
              <a:buNone/>
              <a:defRPr lang="en-US" sz="2400" dirty="0">
                <a:solidFill>
                  <a:schemeClr val="tx1"/>
                </a:solidFill>
              </a:defRPr>
            </a:lvl4pPr>
            <a:lvl5pPr marL="1784350" indent="0">
              <a:buFont typeface="Arial" panose="020B0604020202020204" pitchFamily="34" charset="0"/>
              <a:buNone/>
              <a:defRPr lang="en-US" sz="2000" dirty="0">
                <a:solidFill>
                  <a:schemeClr val="tx1"/>
                </a:solidFill>
              </a:defRPr>
            </a:lvl5pPr>
          </a:lstStyle>
          <a:p>
            <a:pPr marL="349250" lvl="0" indent="-349250">
              <a:spcBef>
                <a:spcPts val="1200"/>
              </a:spcBef>
              <a:buClrTx/>
              <a:buSzPct val="65000"/>
              <a:buFont typeface="Wingdings" pitchFamily="2" charset="2"/>
              <a:buChar char=""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2047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/>
          <p:nvPr/>
        </p:nvCxnSpPr>
        <p:spPr bwMode="auto">
          <a:xfrm rot="16200000" flipH="1">
            <a:off x="1143000" y="3048000"/>
            <a:ext cx="16764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12"/>
          <p:cNvCxnSpPr/>
          <p:nvPr/>
        </p:nvCxnSpPr>
        <p:spPr bwMode="auto">
          <a:xfrm rot="5400000" flipH="1" flipV="1">
            <a:off x="647700" y="5067300"/>
            <a:ext cx="26670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964"/>
            <a:ext cx="9140332" cy="815404"/>
          </a:xfrm>
          <a:prstGeom prst="rect">
            <a:avLst/>
          </a:prstGeom>
          <a:solidFill>
            <a:srgbClr val="717A8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2800" b="0" dirty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marL="457200" lvl="0" indent="0"/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784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-1800"/>
            <a:ext cx="9144000" cy="721800"/>
          </a:xfrm>
          <a:prstGeom prst="rect">
            <a:avLst/>
          </a:prstGeom>
        </p:spPr>
        <p:txBody>
          <a:bodyPr/>
          <a:lstStyle>
            <a:lvl1pPr marL="280988" indent="0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2800"/>
            </a:lvl1pPr>
            <a:lvl2pPr>
              <a:spcBef>
                <a:spcPts val="900"/>
              </a:spcBef>
              <a:spcAft>
                <a:spcPts val="0"/>
              </a:spcAft>
              <a:defRPr sz="2400"/>
            </a:lvl2pPr>
            <a:lvl3pPr>
              <a:spcBef>
                <a:spcPts val="900"/>
              </a:spcBef>
              <a:spcAft>
                <a:spcPts val="0"/>
              </a:spcAft>
              <a:defRPr sz="2000"/>
            </a:lvl3pPr>
            <a:lvl4pPr>
              <a:spcBef>
                <a:spcPts val="900"/>
              </a:spcBef>
              <a:spcAft>
                <a:spcPts val="0"/>
              </a:spcAft>
              <a:defRPr sz="1800"/>
            </a:lvl4pPr>
            <a:lvl5pPr>
              <a:spcBef>
                <a:spcPts val="900"/>
              </a:spcBef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657336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7132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9000"/>
            <a:ext cx="9144000" cy="707400"/>
          </a:xfrm>
          <a:prstGeom prst="rect">
            <a:avLst/>
          </a:prstGeom>
          <a:solidFill>
            <a:srgbClr val="717A8B"/>
          </a:solidFill>
        </p:spPr>
        <p:txBody>
          <a:bodyPr>
            <a:normAutofit/>
          </a:bodyPr>
          <a:lstStyle>
            <a:lvl1pPr marL="0" indent="0"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  <a:lvl2pPr>
              <a:defRPr lang="en-US" sz="2400" dirty="0">
                <a:solidFill>
                  <a:schemeClr val="tx1"/>
                </a:solidFill>
              </a:defRPr>
            </a:lvl2pPr>
            <a:lvl3pPr>
              <a:defRPr lang="en-US" sz="2400" dirty="0"/>
            </a:lvl3pPr>
            <a:lvl4pPr>
              <a:defRPr lang="en-US" sz="2400" dirty="0">
                <a:solidFill>
                  <a:schemeClr val="tx1"/>
                </a:solidFill>
              </a:defRPr>
            </a:lvl4pPr>
            <a:lvl5pPr>
              <a:defRPr lang="en-US" sz="2000" dirty="0">
                <a:solidFill>
                  <a:schemeClr val="tx1"/>
                </a:solidFill>
              </a:defRPr>
            </a:lvl5pPr>
          </a:lstStyle>
          <a:p>
            <a:pPr marL="349250" lvl="0" indent="-349250">
              <a:spcBef>
                <a:spcPts val="1200"/>
              </a:spcBef>
              <a:buClrTx/>
              <a:buSzPct val="65000"/>
              <a:buFont typeface="Wingdings" pitchFamily="2" charset="2"/>
              <a:buChar char=""/>
            </a:pPr>
            <a:r>
              <a:rPr lang="en-US" dirty="0"/>
              <a:t>Click to edit Master text styles</a:t>
            </a:r>
          </a:p>
          <a:p>
            <a:pPr lvl="1" indent="-279400">
              <a:spcBef>
                <a:spcPts val="1200"/>
              </a:spcBef>
              <a:buClrTx/>
              <a:buFont typeface="Arial" pitchFamily="34" charset="0"/>
            </a:pPr>
            <a:r>
              <a:rPr lang="en-US" dirty="0"/>
              <a:t>Second level</a:t>
            </a:r>
          </a:p>
          <a:p>
            <a:pPr marL="1035050" lvl="2" indent="-349250">
              <a:spcBef>
                <a:spcPts val="1200"/>
              </a:spcBef>
              <a:buClrTx/>
              <a:buSzPct val="80000"/>
              <a:buFont typeface="Wingdings" pitchFamily="2" charset="2"/>
              <a:buChar char="v"/>
            </a:pPr>
            <a:r>
              <a:rPr lang="en-US" dirty="0"/>
              <a:t>Third level</a:t>
            </a:r>
          </a:p>
          <a:p>
            <a:pPr lvl="3">
              <a:spcBef>
                <a:spcPts val="1200"/>
              </a:spcBef>
              <a:buClrTx/>
            </a:pPr>
            <a:r>
              <a:rPr lang="en-US" dirty="0"/>
              <a:t>Fourth level</a:t>
            </a:r>
          </a:p>
          <a:p>
            <a:pPr lvl="4">
              <a:spcBef>
                <a:spcPts val="1200"/>
              </a:spcBef>
              <a:buClrTx/>
            </a:pPr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95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Line Title and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2800"/>
          </a:xfrm>
          <a:prstGeom prst="rect">
            <a:avLst/>
          </a:prstGeom>
          <a:solidFill>
            <a:srgbClr val="84B0AE"/>
          </a:solidFill>
        </p:spPr>
        <p:txBody>
          <a:bodyPr/>
          <a:lstStyle>
            <a:lvl1pPr marL="0" indent="0"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5480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-1800"/>
            <a:ext cx="9144000" cy="910144"/>
          </a:xfrm>
          <a:prstGeom prst="rect">
            <a:avLst/>
          </a:prstGeom>
          <a:solidFill>
            <a:srgbClr val="84B0AE"/>
          </a:solidFill>
        </p:spPr>
        <p:txBody>
          <a:bodyPr/>
          <a:lstStyle>
            <a:lvl1pPr marL="0" indent="0" algn="ctr"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3225" indent="0"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0425" indent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17625" indent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84350" indent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9757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  <a:lvl2pPr>
              <a:defRPr lang="en-US" sz="2400" dirty="0">
                <a:solidFill>
                  <a:schemeClr val="tx1"/>
                </a:solidFill>
              </a:defRPr>
            </a:lvl2pPr>
            <a:lvl3pPr>
              <a:defRPr lang="en-US" sz="2400" dirty="0"/>
            </a:lvl3pPr>
            <a:lvl4pPr>
              <a:defRPr lang="en-US" sz="2400" dirty="0">
                <a:solidFill>
                  <a:schemeClr val="tx1"/>
                </a:solidFill>
              </a:defRPr>
            </a:lvl4pPr>
            <a:lvl5pPr>
              <a:defRPr lang="en-US" sz="2000" dirty="0">
                <a:solidFill>
                  <a:schemeClr val="tx1"/>
                </a:solidFill>
              </a:defRPr>
            </a:lvl5pPr>
          </a:lstStyle>
          <a:p>
            <a:pPr marL="349250" lvl="0" indent="-349250">
              <a:spcBef>
                <a:spcPts val="1200"/>
              </a:spcBef>
              <a:buClrTx/>
              <a:buSzPct val="65000"/>
              <a:buFont typeface="Wingdings" pitchFamily="2" charset="2"/>
              <a:buChar char=""/>
            </a:pPr>
            <a:r>
              <a:rPr lang="en-US" dirty="0"/>
              <a:t>Click to edit Master text styles</a:t>
            </a:r>
          </a:p>
          <a:p>
            <a:pPr lvl="1" indent="-279400">
              <a:spcBef>
                <a:spcPts val="1200"/>
              </a:spcBef>
              <a:buClrTx/>
              <a:buFont typeface="Arial" pitchFamily="34" charset="0"/>
            </a:pPr>
            <a:r>
              <a:rPr lang="en-US" dirty="0"/>
              <a:t>Second level</a:t>
            </a:r>
          </a:p>
          <a:p>
            <a:pPr marL="1035050" lvl="2" indent="-349250">
              <a:spcBef>
                <a:spcPts val="1200"/>
              </a:spcBef>
              <a:buClrTx/>
              <a:buSzPct val="80000"/>
              <a:buFont typeface="Wingdings" pitchFamily="2" charset="2"/>
              <a:buChar char="v"/>
            </a:pPr>
            <a:r>
              <a:rPr lang="en-US" dirty="0"/>
              <a:t>Third level</a:t>
            </a:r>
          </a:p>
          <a:p>
            <a:pPr lvl="3">
              <a:spcBef>
                <a:spcPts val="1200"/>
              </a:spcBef>
              <a:buClrTx/>
            </a:pPr>
            <a:r>
              <a:rPr lang="en-US" dirty="0"/>
              <a:t>Fourth level</a:t>
            </a:r>
          </a:p>
          <a:p>
            <a:pPr lvl="4">
              <a:spcBef>
                <a:spcPts val="1200"/>
              </a:spcBef>
              <a:buClrTx/>
            </a:pPr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0958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-1800"/>
            <a:ext cx="9144000" cy="910144"/>
          </a:xfrm>
          <a:prstGeom prst="rect">
            <a:avLst/>
          </a:prstGeom>
          <a:solidFill>
            <a:srgbClr val="439CBF"/>
          </a:solidFill>
        </p:spPr>
        <p:txBody>
          <a:bodyPr/>
          <a:lstStyle>
            <a:lvl1pPr marL="0" indent="0" algn="ctr"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3225" indent="0"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0425" indent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17625" indent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84350" indent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903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/>
          <p:nvPr/>
        </p:nvCxnSpPr>
        <p:spPr bwMode="auto">
          <a:xfrm rot="16200000" flipH="1">
            <a:off x="1143000" y="3048000"/>
            <a:ext cx="16764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12"/>
          <p:cNvCxnSpPr/>
          <p:nvPr/>
        </p:nvCxnSpPr>
        <p:spPr bwMode="auto">
          <a:xfrm rot="5400000" flipH="1" flipV="1">
            <a:off x="647700" y="5067300"/>
            <a:ext cx="26670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" y="1"/>
            <a:ext cx="9143999" cy="1137543"/>
          </a:xfrm>
          <a:prstGeom prst="rect">
            <a:avLst/>
          </a:prstGeom>
          <a:solidFill>
            <a:srgbClr val="717A8B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0" indent="-457200" algn="ctr">
              <a:spcBef>
                <a:spcPts val="0"/>
              </a:spcBef>
              <a:defRPr lang="en-US" sz="3600" b="0" dirty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marL="457200" lvl="0" indent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432801"/>
            <a:ext cx="8126413" cy="498387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900"/>
              </a:spcBef>
              <a:defRPr lang="en-US" sz="2800" dirty="0">
                <a:solidFill>
                  <a:schemeClr val="tx1"/>
                </a:solidFill>
              </a:defRPr>
            </a:lvl1pPr>
            <a:lvl2pPr>
              <a:spcBef>
                <a:spcPts val="900"/>
              </a:spcBef>
              <a:defRPr lang="en-US" sz="2400" dirty="0">
                <a:solidFill>
                  <a:schemeClr val="tx1"/>
                </a:solidFill>
              </a:defRPr>
            </a:lvl2pPr>
            <a:lvl3pPr>
              <a:spcBef>
                <a:spcPts val="900"/>
              </a:spcBef>
              <a:defRPr lang="en-US" sz="2400" dirty="0"/>
            </a:lvl3pPr>
            <a:lvl4pPr>
              <a:spcBef>
                <a:spcPts val="900"/>
              </a:spcBef>
              <a:defRPr lang="en-US" sz="2400" dirty="0">
                <a:solidFill>
                  <a:schemeClr val="tx1"/>
                </a:solidFill>
              </a:defRPr>
            </a:lvl4pPr>
            <a:lvl5pPr>
              <a:spcBef>
                <a:spcPts val="900"/>
              </a:spcBef>
              <a:defRPr lang="en-US" sz="2000" dirty="0">
                <a:solidFill>
                  <a:schemeClr val="tx1"/>
                </a:solidFill>
              </a:defRPr>
            </a:lvl5pPr>
          </a:lstStyle>
          <a:p>
            <a:pPr marL="349250" lvl="0" indent="-349250">
              <a:spcBef>
                <a:spcPts val="1200"/>
              </a:spcBef>
              <a:buClrTx/>
              <a:buSzPct val="65000"/>
              <a:buFont typeface="Wingdings" pitchFamily="2" charset="2"/>
              <a:buChar char=""/>
            </a:pPr>
            <a:r>
              <a:rPr lang="en-US" dirty="0"/>
              <a:t>Click to edit Master text styles</a:t>
            </a:r>
          </a:p>
          <a:p>
            <a:pPr lvl="1" indent="-279400">
              <a:spcBef>
                <a:spcPts val="1200"/>
              </a:spcBef>
              <a:buClrTx/>
              <a:buFont typeface="Arial" pitchFamily="34" charset="0"/>
            </a:pPr>
            <a:r>
              <a:rPr lang="en-US" dirty="0"/>
              <a:t>Second level</a:t>
            </a:r>
          </a:p>
          <a:p>
            <a:pPr marL="1035050" lvl="2" indent="-349250">
              <a:spcBef>
                <a:spcPts val="1200"/>
              </a:spcBef>
              <a:buClrTx/>
              <a:buSzPct val="80000"/>
              <a:buFont typeface="Wingdings" pitchFamily="2" charset="2"/>
              <a:buChar char="v"/>
            </a:pPr>
            <a:r>
              <a:rPr lang="en-US" dirty="0"/>
              <a:t>Third level</a:t>
            </a:r>
          </a:p>
          <a:p>
            <a:pPr lvl="3">
              <a:spcBef>
                <a:spcPts val="1200"/>
              </a:spcBef>
              <a:buClrTx/>
            </a:pPr>
            <a:r>
              <a:rPr lang="en-US" dirty="0"/>
              <a:t>Fourth level</a:t>
            </a:r>
          </a:p>
          <a:p>
            <a:pPr lvl="4">
              <a:spcBef>
                <a:spcPts val="1200"/>
              </a:spcBef>
              <a:buClrTx/>
            </a:pPr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3524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/>
          <p:nvPr/>
        </p:nvCxnSpPr>
        <p:spPr bwMode="auto">
          <a:xfrm rot="16200000" flipH="1">
            <a:off x="1143000" y="3048000"/>
            <a:ext cx="16764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12"/>
          <p:cNvCxnSpPr/>
          <p:nvPr/>
        </p:nvCxnSpPr>
        <p:spPr bwMode="auto">
          <a:xfrm rot="5400000" flipH="1" flipV="1">
            <a:off x="647700" y="5067300"/>
            <a:ext cx="26670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964"/>
            <a:ext cx="9140332" cy="815404"/>
          </a:xfrm>
          <a:prstGeom prst="rect">
            <a:avLst/>
          </a:prstGeom>
          <a:solidFill>
            <a:srgbClr val="439CB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2800" b="0" dirty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marL="457200" lvl="0" indent="0"/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651692"/>
            <a:ext cx="1230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McGraw-Hill Education.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5127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447799"/>
            <a:ext cx="812641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rot="16200000" flipH="1">
            <a:off x="1143000" y="3048000"/>
            <a:ext cx="16764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 flipH="1" flipV="1">
            <a:off x="647700" y="5067300"/>
            <a:ext cx="2667000" cy="91440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125"/>
            <a:ext cx="9144000" cy="1325563"/>
          </a:xfrm>
          <a:prstGeom prst="rect">
            <a:avLst/>
          </a:prstGeom>
          <a:solidFill>
            <a:srgbClr val="717A8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078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795" r:id="rId2"/>
    <p:sldLayoutId id="2147483833" r:id="rId3"/>
    <p:sldLayoutId id="2147483844" r:id="rId4"/>
    <p:sldLayoutId id="2147483845" r:id="rId5"/>
    <p:sldLayoutId id="2147483835" r:id="rId6"/>
    <p:sldLayoutId id="2147483846" r:id="rId7"/>
    <p:sldLayoutId id="2147483836" r:id="rId8"/>
    <p:sldLayoutId id="2147483847" r:id="rId9"/>
    <p:sldLayoutId id="2147483843" r:id="rId10"/>
    <p:sldLayoutId id="2147483838" r:id="rId11"/>
    <p:sldLayoutId id="2147483839" r:id="rId12"/>
    <p:sldLayoutId id="2147483840" r:id="rId13"/>
  </p:sldLayoutIdLst>
  <p:transition spd="med"/>
  <p:hf hdr="0" dt="0"/>
  <p:txStyles>
    <p:titleStyle>
      <a:lvl1pPr marL="0" indent="-457200" algn="ctr" defTabSz="0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lang="en-US" sz="3200" b="0" smtClean="0">
          <a:solidFill>
            <a:schemeClr val="bg1"/>
          </a:solidFill>
          <a:effectLst/>
          <a:latin typeface="+mn-lt"/>
          <a:ea typeface="+mj-ea"/>
          <a:cs typeface="+mj-cs"/>
        </a:defRPr>
      </a:lvl1pPr>
      <a:lvl2pPr marL="461963" indent="-476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marL="461963" indent="-476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marL="461963" indent="-476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marL="461963" indent="-476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216471"/>
          </a:solidFill>
          <a:latin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216471"/>
          </a:solidFill>
          <a:latin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216471"/>
          </a:solidFill>
          <a:latin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216471"/>
          </a:solidFill>
          <a:latin typeface="Arial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 charset="0"/>
        <a:buChar char="♦"/>
        <a:defRPr lang="en-US" sz="2400" dirty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82575" algn="l" rtl="0" eaLnBrk="0" fontAlgn="base" hangingPunct="0">
        <a:spcBef>
          <a:spcPct val="20000"/>
        </a:spcBef>
        <a:spcAft>
          <a:spcPct val="0"/>
        </a:spcAft>
        <a:buClrTx/>
        <a:buSzPct val="80000"/>
        <a:buFont typeface="Arial" charset="0"/>
        <a:buChar char="●"/>
        <a:defRPr lang="en-US" sz="2000" dirty="0">
          <a:solidFill>
            <a:schemeClr val="tx1"/>
          </a:solidFill>
          <a:effectLst/>
          <a:latin typeface="+mn-lt"/>
        </a:defRPr>
      </a:lvl2pPr>
      <a:lvl3pPr marL="1143000" indent="-282575" algn="l" rtl="0" eaLnBrk="0" fontAlgn="base" hangingPunct="0">
        <a:spcBef>
          <a:spcPct val="20000"/>
        </a:spcBef>
        <a:spcAft>
          <a:spcPct val="0"/>
        </a:spcAft>
        <a:buClrTx/>
        <a:buSzPct val="65000"/>
        <a:buFont typeface="Wingdings 3" pitchFamily="18" charset="2"/>
        <a:buChar char="u"/>
        <a:defRPr lang="en-US" sz="1800" dirty="0">
          <a:solidFill>
            <a:schemeClr val="tx1"/>
          </a:solidFill>
          <a:effectLst/>
          <a:latin typeface="+mn-lt"/>
        </a:defRPr>
      </a:lvl3pPr>
      <a:lvl4pPr marL="1600200" indent="-282575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SzPct val="65000"/>
        <a:buFont typeface="Wingdings 3" pitchFamily="18" charset="2"/>
        <a:buChar char="u"/>
        <a:defRPr lang="en-US" sz="1800" dirty="0">
          <a:solidFill>
            <a:schemeClr val="tx1"/>
          </a:solidFill>
          <a:effectLst/>
          <a:latin typeface="+mn-lt"/>
        </a:defRPr>
      </a:lvl4pPr>
      <a:lvl5pPr marL="2068513" indent="-284163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SzPct val="65000"/>
        <a:buFont typeface="Wingdings 3" pitchFamily="18" charset="2"/>
        <a:buChar char="u"/>
        <a:defRPr lang="en-US" sz="1600" dirty="0">
          <a:solidFill>
            <a:schemeClr val="tx1"/>
          </a:solidFill>
          <a:effectLst/>
          <a:latin typeface="+mn-lt"/>
        </a:defRPr>
      </a:lvl5pPr>
      <a:lvl6pPr marL="2692400" indent="-290513" algn="l" rtl="0" fontAlgn="base">
        <a:spcBef>
          <a:spcPct val="20000"/>
        </a:spcBef>
        <a:spcAft>
          <a:spcPct val="0"/>
        </a:spcAft>
        <a:buClr>
          <a:srgbClr val="CC6C18"/>
        </a:buClr>
        <a:buFont typeface="Arial" charset="0"/>
        <a:buChar char="»"/>
        <a:defRPr sz="2000">
          <a:solidFill>
            <a:srgbClr val="216471"/>
          </a:solidFill>
          <a:latin typeface="+mn-lt"/>
        </a:defRPr>
      </a:lvl6pPr>
      <a:lvl7pPr marL="3149600" indent="-290513" algn="l" rtl="0" fontAlgn="base">
        <a:spcBef>
          <a:spcPct val="20000"/>
        </a:spcBef>
        <a:spcAft>
          <a:spcPct val="0"/>
        </a:spcAft>
        <a:buClr>
          <a:srgbClr val="CC6C18"/>
        </a:buClr>
        <a:buFont typeface="Arial" charset="0"/>
        <a:buChar char="»"/>
        <a:defRPr sz="2000">
          <a:solidFill>
            <a:srgbClr val="216471"/>
          </a:solidFill>
          <a:latin typeface="+mn-lt"/>
        </a:defRPr>
      </a:lvl7pPr>
      <a:lvl8pPr marL="3606800" indent="-290513" algn="l" rtl="0" fontAlgn="base">
        <a:spcBef>
          <a:spcPct val="20000"/>
        </a:spcBef>
        <a:spcAft>
          <a:spcPct val="0"/>
        </a:spcAft>
        <a:buClr>
          <a:srgbClr val="CC6C18"/>
        </a:buClr>
        <a:buFont typeface="Arial" charset="0"/>
        <a:buChar char="»"/>
        <a:defRPr sz="2000">
          <a:solidFill>
            <a:srgbClr val="216471"/>
          </a:solidFill>
          <a:latin typeface="+mn-lt"/>
        </a:defRPr>
      </a:lvl8pPr>
      <a:lvl9pPr marL="4064000" indent="-290513" algn="l" rtl="0" fontAlgn="base">
        <a:spcBef>
          <a:spcPct val="20000"/>
        </a:spcBef>
        <a:spcAft>
          <a:spcPct val="0"/>
        </a:spcAft>
        <a:buClr>
          <a:srgbClr val="CC6C18"/>
        </a:buClr>
        <a:buFont typeface="Arial" charset="0"/>
        <a:buChar char="»"/>
        <a:defRPr sz="2000">
          <a:solidFill>
            <a:srgbClr val="21647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6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6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6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6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6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043488" y="5644"/>
            <a:ext cx="4100512" cy="6546850"/>
          </a:xfrm>
          <a:solidFill>
            <a:srgbClr val="BFBFBF"/>
          </a:solidFill>
          <a:ln>
            <a:noFill/>
          </a:ln>
        </p:spPr>
        <p:txBody>
          <a:bodyPr lIns="274320" rIns="274320" anchor="ctr" anchorCtr="1">
            <a:noAutofit/>
          </a:bodyPr>
          <a:lstStyle/>
          <a:p>
            <a:pPr marL="0" indent="0"/>
            <a:r>
              <a:rPr lang="en-US" sz="4000" b="1" dirty="0">
                <a:solidFill>
                  <a:schemeClr val="tx1"/>
                </a:solidFill>
              </a:rPr>
              <a:t>CHAPTER 6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Strengthening a </a:t>
            </a:r>
            <a:r>
              <a:rPr lang="en-US" dirty="0">
                <a:solidFill>
                  <a:schemeClr val="tx1"/>
                </a:solidFill>
                <a:cs typeface="Tahoma" pitchFamily="34" charset="0"/>
              </a:rPr>
              <a:t> Company’s Competitive Position: Strategic Moves, Timing, and Scope of Operations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0814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>
              <a:defRPr/>
            </a:pPr>
            <a:r>
              <a:rPr dirty="0"/>
              <a:t>CHOOSING WHICH RIVALS TO ATTACK</a:t>
            </a:r>
          </a:p>
        </p:txBody>
      </p:sp>
      <p:grpSp>
        <p:nvGrpSpPr>
          <p:cNvPr id="31746" name="Group 14" descr="A graphic lists the best targets for offensive attacks."/>
          <p:cNvGrpSpPr>
            <a:grpSpLocks/>
          </p:cNvGrpSpPr>
          <p:nvPr/>
        </p:nvGrpSpPr>
        <p:grpSpPr bwMode="auto">
          <a:xfrm>
            <a:off x="326571" y="1360714"/>
            <a:ext cx="8469086" cy="4084411"/>
            <a:chOff x="403" y="1081"/>
            <a:chExt cx="4896" cy="2349"/>
          </a:xfrm>
        </p:grpSpPr>
        <p:sp>
          <p:nvSpPr>
            <p:cNvPr id="41988" name="Text Box 5"/>
            <p:cNvSpPr txBox="1">
              <a:spLocks noChangeArrowheads="1"/>
            </p:cNvSpPr>
            <p:nvPr/>
          </p:nvSpPr>
          <p:spPr bwMode="blackWhite">
            <a:xfrm>
              <a:off x="403" y="2474"/>
              <a:ext cx="1094" cy="956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Market leaders 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that are in 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vulnerable competitive positions</a:t>
              </a:r>
            </a:p>
          </p:txBody>
        </p:sp>
        <p:sp>
          <p:nvSpPr>
            <p:cNvPr id="31749" name="Text Box 6"/>
            <p:cNvSpPr txBox="1">
              <a:spLocks noChangeArrowheads="1"/>
            </p:cNvSpPr>
            <p:nvPr/>
          </p:nvSpPr>
          <p:spPr bwMode="blackWhite">
            <a:xfrm>
              <a:off x="1670" y="2474"/>
              <a:ext cx="1094" cy="956"/>
            </a:xfrm>
            <a:prstGeom prst="roundRect">
              <a:avLst/>
            </a:prstGeom>
            <a:blipFill dpi="0" rotWithShape="0">
              <a:blip r:embed="rId4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/>
                <a:t>Runner-up firms with weaknesses</a:t>
              </a:r>
              <a:br>
                <a:rPr lang="en-US" sz="1400" b="1" dirty="0"/>
              </a:br>
              <a:r>
                <a:rPr lang="en-US" sz="1400" b="1" dirty="0"/>
                <a:t>in areas where </a:t>
              </a:r>
              <a:br>
                <a:rPr lang="en-US" sz="1400" b="1" dirty="0"/>
              </a:br>
              <a:r>
                <a:rPr lang="en-US" sz="1400" b="1" dirty="0"/>
                <a:t>the challenger </a:t>
              </a:r>
              <a:br>
                <a:rPr lang="en-US" sz="1400" b="1" dirty="0"/>
              </a:br>
              <a:r>
                <a:rPr lang="en-US" sz="1400" b="1" dirty="0"/>
                <a:t>is strong</a:t>
              </a:r>
            </a:p>
          </p:txBody>
        </p:sp>
        <p:sp>
          <p:nvSpPr>
            <p:cNvPr id="31750" name="Text Box 7"/>
            <p:cNvSpPr txBox="1">
              <a:spLocks noChangeArrowheads="1"/>
            </p:cNvSpPr>
            <p:nvPr/>
          </p:nvSpPr>
          <p:spPr bwMode="blackWhite">
            <a:xfrm>
              <a:off x="2937" y="2474"/>
              <a:ext cx="1094" cy="953"/>
            </a:xfrm>
            <a:prstGeom prst="roundRect">
              <a:avLst/>
            </a:prstGeom>
            <a:blipFill dpi="0" rotWithShape="1">
              <a:blip r:embed="rId5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/>
                <a:t>Struggling enterprises on </a:t>
              </a:r>
              <a:br>
                <a:rPr lang="en-US" sz="1400" b="1" dirty="0"/>
              </a:br>
              <a:r>
                <a:rPr lang="en-US" sz="1400" b="1" dirty="0"/>
                <a:t>the verge of </a:t>
              </a:r>
              <a:br>
                <a:rPr lang="en-US" sz="1400" b="1" dirty="0"/>
              </a:br>
              <a:r>
                <a:rPr lang="en-US" sz="1400" b="1" dirty="0"/>
                <a:t>going under</a:t>
              </a:r>
            </a:p>
          </p:txBody>
        </p:sp>
        <p:sp>
          <p:nvSpPr>
            <p:cNvPr id="31751" name="Text Box 8"/>
            <p:cNvSpPr txBox="1">
              <a:spLocks noChangeArrowheads="1"/>
            </p:cNvSpPr>
            <p:nvPr/>
          </p:nvSpPr>
          <p:spPr bwMode="blackWhite">
            <a:xfrm>
              <a:off x="4205" y="2474"/>
              <a:ext cx="1094" cy="956"/>
            </a:xfrm>
            <a:prstGeom prst="roundRect">
              <a:avLst/>
            </a:prstGeom>
            <a:blipFill dpi="0" rotWithShape="1">
              <a:blip r:embed="rId6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/>
                <a:t>Small local </a:t>
              </a:r>
              <a:br>
                <a:rPr lang="en-US" sz="1400" b="1" dirty="0"/>
              </a:br>
              <a:r>
                <a:rPr lang="en-US" sz="1400" b="1" dirty="0"/>
                <a:t>and regional </a:t>
              </a:r>
              <a:br>
                <a:rPr lang="en-US" sz="1400" b="1" dirty="0"/>
              </a:br>
              <a:r>
                <a:rPr lang="en-US" sz="1400" b="1" dirty="0"/>
                <a:t>firms with limited capabilities</a:t>
              </a:r>
            </a:p>
          </p:txBody>
        </p:sp>
        <p:cxnSp>
          <p:nvCxnSpPr>
            <p:cNvPr id="31752" name="AutoShape 9"/>
            <p:cNvCxnSpPr>
              <a:cxnSpLocks noChangeShapeType="1"/>
              <a:stCxn id="31753" idx="4"/>
            </p:cNvCxnSpPr>
            <p:nvPr/>
          </p:nvCxnSpPr>
          <p:spPr bwMode="blackWhite">
            <a:xfrm rot="5400000">
              <a:off x="1585" y="1179"/>
              <a:ext cx="660" cy="1930"/>
            </a:xfrm>
            <a:prstGeom prst="bentConnector3">
              <a:avLst>
                <a:gd name="adj1" fmla="val 4984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1753" name="Oval 10" descr="Chart showing the best targets for offensive attacks"/>
            <p:cNvSpPr>
              <a:spLocks noChangeArrowheads="1"/>
            </p:cNvSpPr>
            <p:nvPr/>
          </p:nvSpPr>
          <p:spPr bwMode="blackWhite">
            <a:xfrm>
              <a:off x="1551" y="1081"/>
              <a:ext cx="2658" cy="73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 anchorCtr="1"/>
            <a:lstStyle/>
            <a:p>
              <a:pPr algn="ctr"/>
              <a:r>
                <a:rPr lang="en-US" sz="2800" b="1" dirty="0"/>
                <a:t>Best Targets for </a:t>
              </a:r>
              <a:br>
                <a:rPr lang="en-US" sz="2800" b="1" dirty="0"/>
              </a:br>
              <a:r>
                <a:rPr lang="en-US" sz="2800" b="1" dirty="0"/>
                <a:t>Offensive Attacks </a:t>
              </a:r>
            </a:p>
          </p:txBody>
        </p:sp>
        <p:cxnSp>
          <p:nvCxnSpPr>
            <p:cNvPr id="31754" name="AutoShape 11"/>
            <p:cNvCxnSpPr>
              <a:cxnSpLocks noChangeShapeType="1"/>
              <a:stCxn id="31753" idx="4"/>
            </p:cNvCxnSpPr>
            <p:nvPr/>
          </p:nvCxnSpPr>
          <p:spPr bwMode="blackWhite">
            <a:xfrm rot="16200000" flipH="1">
              <a:off x="3486" y="1208"/>
              <a:ext cx="660" cy="1872"/>
            </a:xfrm>
            <a:prstGeom prst="bentConnector3">
              <a:avLst>
                <a:gd name="adj1" fmla="val 4984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31755" name="AutoShape 12"/>
            <p:cNvCxnSpPr>
              <a:cxnSpLocks noChangeShapeType="1"/>
              <a:stCxn id="31753" idx="4"/>
            </p:cNvCxnSpPr>
            <p:nvPr/>
          </p:nvCxnSpPr>
          <p:spPr bwMode="blackWhite">
            <a:xfrm rot="5400000">
              <a:off x="2219" y="1812"/>
              <a:ext cx="660" cy="663"/>
            </a:xfrm>
            <a:prstGeom prst="bentConnector3">
              <a:avLst>
                <a:gd name="adj1" fmla="val 4984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31756" name="AutoShape 13"/>
            <p:cNvCxnSpPr>
              <a:cxnSpLocks noChangeShapeType="1"/>
              <a:stCxn id="31753" idx="4"/>
            </p:cNvCxnSpPr>
            <p:nvPr/>
          </p:nvCxnSpPr>
          <p:spPr bwMode="blackWhite">
            <a:xfrm rot="16200000" flipH="1">
              <a:off x="2852" y="1842"/>
              <a:ext cx="660" cy="604"/>
            </a:xfrm>
            <a:prstGeom prst="bentConnector3">
              <a:avLst>
                <a:gd name="adj1" fmla="val 4984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</p:grp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18224" y="6473371"/>
            <a:ext cx="4107552" cy="230579"/>
          </a:xfrm>
        </p:spPr>
        <p:txBody>
          <a:bodyPr anchor="b" anchorCtr="1"/>
          <a:lstStyle/>
          <a:p>
            <a:r>
              <a:rPr lang="en-US" dirty="0">
                <a:hlinkClick r:id="rId7" action="ppaction://hlinksldjump"/>
              </a:rPr>
              <a:t>Jump to Appendix 2 long image description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463040" rIns="1463040"/>
          <a:lstStyle/>
          <a:p>
            <a:pPr>
              <a:defRPr/>
            </a:pPr>
            <a:r>
              <a:rPr sz="3200" dirty="0"/>
              <a:t>BLUE-OCEAN STRATEGY—A SPECIAL KIND OF OFFENSIVE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sz="2800" dirty="0"/>
              <a:t>The business universe is divided into:</a:t>
            </a:r>
          </a:p>
          <a:p>
            <a:pPr lvl="1">
              <a:defRPr/>
            </a:pPr>
            <a:r>
              <a:rPr sz="2800" dirty="0"/>
              <a:t>An existing market with boundaries and rules in which rival firms compete for advantage</a:t>
            </a:r>
          </a:p>
          <a:p>
            <a:pPr lvl="1">
              <a:defRPr/>
            </a:pPr>
            <a:r>
              <a:rPr sz="2800" dirty="0"/>
              <a:t>A “blue ocean” market space, where the industry has not yet taken shape, with no rivals and wide-open long-term growth and profit potential for a firm that can create demand for new types of products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Core Concept </a:t>
            </a:r>
            <a:r>
              <a:rPr lang="en-US" sz="2000" dirty="0"/>
              <a:t>(1 of 8)</a:t>
            </a:r>
            <a:endParaRPr lang="en-US" sz="2000" cap="al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blue-ocean strategy </a:t>
            </a:r>
            <a:r>
              <a:rPr lang="en-US" dirty="0"/>
              <a:t>offers growth in revenues and profits by discovering or inventing new industry segments that create altogether new demand.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963"/>
            <a:ext cx="9140332" cy="1124925"/>
          </a:xfrm>
        </p:spPr>
        <p:txBody>
          <a:bodyPr lIns="1097280" rIns="1097280">
            <a:normAutofit/>
          </a:bodyPr>
          <a:lstStyle/>
          <a:p>
            <a:r>
              <a:rPr lang="en-US" sz="3200" dirty="0"/>
              <a:t>Bonobos’s Blue-Ocean Strategy in the U.S. Men’s Fashion Retail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1200" y="1388358"/>
            <a:ext cx="8126413" cy="4983162"/>
          </a:xfrm>
        </p:spPr>
        <p:txBody>
          <a:bodyPr/>
          <a:lstStyle/>
          <a:p>
            <a:r>
              <a:rPr lang="en-US" dirty="0"/>
              <a:t>Given the rapidity with which most first-mover advantages based on Internet technologies can be overcome by competitors, what has Bonobos done to retain its competitive advantage?</a:t>
            </a:r>
          </a:p>
          <a:p>
            <a:r>
              <a:rPr lang="en-US" dirty="0"/>
              <a:t>Is Bonobos’s unique focused-differentiation entry into brick-and-mortar retailing a sufficiently strong strategic move?</a:t>
            </a:r>
          </a:p>
          <a:p>
            <a:r>
              <a:rPr lang="en-US" dirty="0"/>
              <a:t>What would you predict is the likelihood of long-term success for Bonobos in the retail clothing sector?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567544"/>
          </a:xfrm>
        </p:spPr>
        <p:txBody>
          <a:bodyPr/>
          <a:lstStyle/>
          <a:p>
            <a:r>
              <a:rPr lang="en-US" dirty="0"/>
              <a:t>DEFENSIVE STRATEGIES—PROTECTING MARKET POSITION AND COMPETITIVE ADVANTAGE</a:t>
            </a:r>
          </a:p>
        </p:txBody>
      </p:sp>
      <p:grpSp>
        <p:nvGrpSpPr>
          <p:cNvPr id="4" name="Group 3" descr="A graphic explains three purposes of defensive strategies."/>
          <p:cNvGrpSpPr/>
          <p:nvPr/>
        </p:nvGrpSpPr>
        <p:grpSpPr>
          <a:xfrm>
            <a:off x="272144" y="1774369"/>
            <a:ext cx="8556170" cy="3962402"/>
            <a:chOff x="593725" y="2295731"/>
            <a:chExt cx="7943850" cy="3441039"/>
          </a:xfrm>
        </p:grpSpPr>
        <p:cxnSp>
          <p:nvCxnSpPr>
            <p:cNvPr id="39938" name="AutoShape 14"/>
            <p:cNvCxnSpPr>
              <a:cxnSpLocks noChangeShapeType="1"/>
              <a:stCxn id="39944" idx="0"/>
            </p:cNvCxnSpPr>
            <p:nvPr/>
          </p:nvCxnSpPr>
          <p:spPr bwMode="auto">
            <a:xfrm flipH="1">
              <a:off x="1820864" y="2295731"/>
              <a:ext cx="2771774" cy="2030639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942" name="AutoShape 15"/>
            <p:cNvCxnSpPr>
              <a:cxnSpLocks noChangeShapeType="1"/>
              <a:stCxn id="39944" idx="0"/>
            </p:cNvCxnSpPr>
            <p:nvPr/>
          </p:nvCxnSpPr>
          <p:spPr bwMode="auto">
            <a:xfrm flipH="1">
              <a:off x="4581526" y="2295731"/>
              <a:ext cx="11112" cy="2030639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943" name="AutoShape 17"/>
            <p:cNvCxnSpPr>
              <a:cxnSpLocks noChangeShapeType="1"/>
              <a:stCxn id="39944" idx="0"/>
            </p:cNvCxnSpPr>
            <p:nvPr/>
          </p:nvCxnSpPr>
          <p:spPr bwMode="auto">
            <a:xfrm>
              <a:off x="4592638" y="2295731"/>
              <a:ext cx="2717800" cy="2030639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9944" name="Oval 10"/>
            <p:cNvSpPr>
              <a:spLocks noChangeArrowheads="1"/>
            </p:cNvSpPr>
            <p:nvPr/>
          </p:nvSpPr>
          <p:spPr bwMode="blackWhite">
            <a:xfrm>
              <a:off x="2318658" y="2295731"/>
              <a:ext cx="4547960" cy="122736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 anchorCtr="1"/>
            <a:lstStyle/>
            <a:p>
              <a:pPr algn="ctr"/>
              <a:r>
                <a:rPr lang="en-US" sz="2800" b="1" dirty="0"/>
                <a:t>Purposes of </a:t>
              </a:r>
              <a:br>
                <a:rPr lang="en-US" sz="2800" b="1" dirty="0"/>
              </a:br>
              <a:r>
                <a:rPr lang="en-US" sz="2800" b="1" dirty="0"/>
                <a:t>Defensive Strategies</a:t>
              </a:r>
            </a:p>
          </p:txBody>
        </p:sp>
        <p:sp>
          <p:nvSpPr>
            <p:cNvPr id="50181" name="Text Box 5"/>
            <p:cNvSpPr txBox="1">
              <a:spLocks noChangeArrowheads="1"/>
            </p:cNvSpPr>
            <p:nvPr/>
          </p:nvSpPr>
          <p:spPr bwMode="blackWhite">
            <a:xfrm>
              <a:off x="593725" y="4175121"/>
              <a:ext cx="2454275" cy="1561649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40" rIns="91440" anchor="ctr" anchorCtr="1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Lower the firm’s </a:t>
              </a:r>
              <a:b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risk of being attacked</a:t>
              </a:r>
            </a:p>
          </p:txBody>
        </p:sp>
        <p:sp>
          <p:nvSpPr>
            <p:cNvPr id="39940" name="Text Box 6"/>
            <p:cNvSpPr txBox="1">
              <a:spLocks noChangeArrowheads="1"/>
            </p:cNvSpPr>
            <p:nvPr/>
          </p:nvSpPr>
          <p:spPr bwMode="blackWhite">
            <a:xfrm>
              <a:off x="3354388" y="4175121"/>
              <a:ext cx="2454275" cy="1561649"/>
            </a:xfrm>
            <a:prstGeom prst="roundRect">
              <a:avLst/>
            </a:prstGeom>
            <a:blipFill dpi="0" rotWithShape="0">
              <a:blip r:embed="rId4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 Weaken the impact </a:t>
              </a:r>
              <a:br>
                <a:rPr lang="en-US" b="1" dirty="0"/>
              </a:br>
              <a:r>
                <a:rPr lang="en-US" b="1" dirty="0"/>
                <a:t>of an attack </a:t>
              </a:r>
              <a:br>
                <a:rPr lang="en-US" b="1" dirty="0"/>
              </a:br>
              <a:r>
                <a:rPr lang="en-US" b="1" dirty="0"/>
                <a:t>that does occur</a:t>
              </a:r>
            </a:p>
          </p:txBody>
        </p:sp>
        <p:sp>
          <p:nvSpPr>
            <p:cNvPr id="39941" name="Text Box 8"/>
            <p:cNvSpPr txBox="1">
              <a:spLocks noChangeArrowheads="1"/>
            </p:cNvSpPr>
            <p:nvPr/>
          </p:nvSpPr>
          <p:spPr bwMode="blackWhite">
            <a:xfrm>
              <a:off x="6083300" y="4175121"/>
              <a:ext cx="2454275" cy="1561649"/>
            </a:xfrm>
            <a:prstGeom prst="roundRect">
              <a:avLst/>
            </a:prstGeom>
            <a:blipFill dpi="0" rotWithShape="1">
              <a:blip r:embed="rId5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Influence challengers to aim their efforts </a:t>
              </a:r>
              <a:br>
                <a:rPr lang="en-US" b="1" dirty="0"/>
              </a:br>
              <a:r>
                <a:rPr lang="en-US" b="1" dirty="0"/>
                <a:t>at other rivals</a:t>
              </a: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563902" y="6269004"/>
            <a:ext cx="4021137" cy="2635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800" dirty="0">
                <a:hlinkClick r:id="rId6" action="ppaction://hlinksldjump"/>
              </a:rPr>
              <a:t>Jump to Appendix 3 long image description</a:t>
            </a:r>
            <a:endParaRPr lang="en-US" sz="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FORMS OF DEFENSIVE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64" y="912448"/>
            <a:ext cx="6006118" cy="5562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Defensive strategies can take either of two forms</a:t>
            </a:r>
          </a:p>
          <a:p>
            <a:pPr lvl="1"/>
            <a:r>
              <a:rPr lang="en-US" sz="2800" dirty="0"/>
              <a:t>Actions to block challengers </a:t>
            </a:r>
          </a:p>
          <a:p>
            <a:pPr lvl="1"/>
            <a:r>
              <a:rPr lang="en-US" sz="2800" dirty="0"/>
              <a:t>Actions to signal the likelihood of strong retaliation</a:t>
            </a:r>
          </a:p>
        </p:txBody>
      </p:sp>
    </p:spTree>
    <p:extLst>
      <p:ext uri="{BB962C8B-B14F-4D97-AF65-F5344CB8AC3E}">
        <p14:creationId xmlns:p14="http://schemas.microsoft.com/office/powerpoint/2010/main" val="19453543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STRATEGIC MANAGEMENT PRINCIPLE </a:t>
            </a:r>
            <a:r>
              <a:rPr lang="en-US" sz="2200" dirty="0"/>
              <a:t>(3 of 8)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Good defensive strategies can help protect a competitive advantage but rarely are the basis for creating one.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STRATEGIC MANAGEMENT PRINCIPLE </a:t>
            </a:r>
            <a:r>
              <a:rPr lang="en-US" sz="2200" dirty="0"/>
              <a:t>(4 of 8)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ways to throw obstacles in the path of would-be challengers.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371600" rIns="1371600"/>
          <a:lstStyle/>
          <a:p>
            <a:pPr>
              <a:defRPr/>
            </a:pPr>
            <a:r>
              <a:rPr sz="3600" dirty="0"/>
              <a:t>BLOCKING THE AVENUES OPEN TO CHALLENGERS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  <a:defRPr/>
            </a:pPr>
            <a:r>
              <a:rPr sz="2400" dirty="0"/>
              <a:t>Introduce new features and models to broaden product lines to close off gaps and vacant niches.</a:t>
            </a:r>
          </a:p>
          <a:p>
            <a:pPr>
              <a:spcBef>
                <a:spcPts val="900"/>
              </a:spcBef>
              <a:defRPr/>
            </a:pPr>
            <a:r>
              <a:rPr sz="2400" dirty="0"/>
              <a:t>Maintain economy-pricing to thwart lower price attacks.</a:t>
            </a:r>
          </a:p>
          <a:p>
            <a:pPr>
              <a:spcBef>
                <a:spcPts val="900"/>
              </a:spcBef>
              <a:defRPr/>
            </a:pPr>
            <a:r>
              <a:rPr sz="2400" dirty="0"/>
              <a:t>Discourage buyers from trying competitors’ brands.</a:t>
            </a:r>
          </a:p>
          <a:p>
            <a:pPr>
              <a:spcBef>
                <a:spcPts val="900"/>
              </a:spcBef>
              <a:defRPr/>
            </a:pPr>
            <a:r>
              <a:rPr sz="2400" dirty="0"/>
              <a:t>Make early announcements about new products or price changes to induce buyers to postpone switching.</a:t>
            </a:r>
          </a:p>
          <a:p>
            <a:pPr>
              <a:defRPr/>
            </a:pPr>
            <a:r>
              <a:rPr lang="en-US" sz="2400" dirty="0"/>
              <a:t>Offer support and special inducements to current customers to reduce the attractiveness of switching.</a:t>
            </a:r>
            <a:endParaRPr sz="2400" dirty="0"/>
          </a:p>
          <a:p>
            <a:pPr>
              <a:spcBef>
                <a:spcPts val="900"/>
              </a:spcBef>
              <a:defRPr/>
            </a:pPr>
            <a:r>
              <a:rPr sz="2400" dirty="0"/>
              <a:t>Challenge quality and safety of competitor’s products.</a:t>
            </a:r>
          </a:p>
          <a:p>
            <a:pPr>
              <a:spcBef>
                <a:spcPts val="900"/>
              </a:spcBef>
              <a:defRPr/>
            </a:pPr>
            <a:r>
              <a:rPr sz="2400" dirty="0"/>
              <a:t>Grant discounts or better terms to intermediaries who handle the firm’s product line exclusively.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457200"/>
          <a:lstStyle/>
          <a:p>
            <a:pPr marL="0"/>
            <a:r>
              <a:rPr lang="en-US" dirty="0"/>
              <a:t>SIGNALING CHALLENGERS THAT RETALIATION IS LIKELY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Signaling is an effective defensive strategy when the firm follows through by:</a:t>
            </a:r>
          </a:p>
          <a:p>
            <a:pPr lvl="1"/>
            <a:r>
              <a:rPr lang="en-US" dirty="0"/>
              <a:t>Publicly announcing its commitment to maintaining the firm’s present market share</a:t>
            </a:r>
          </a:p>
          <a:p>
            <a:pPr lvl="1"/>
            <a:r>
              <a:rPr lang="en-US" dirty="0"/>
              <a:t>Publicly committing to a policy of matching competitors’ terms or prices</a:t>
            </a:r>
          </a:p>
          <a:p>
            <a:pPr lvl="1"/>
            <a:r>
              <a:rPr lang="en-US" dirty="0"/>
              <a:t>Maintaining a war chest of cash and marketable securities</a:t>
            </a:r>
          </a:p>
          <a:p>
            <a:pPr lvl="1"/>
            <a:r>
              <a:rPr lang="en-US" dirty="0"/>
              <a:t>Making a strong counter-response to the moves of weaker rivals to enhance its tough defender image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5152" y="843327"/>
            <a:ext cx="7893699" cy="5379156"/>
          </a:xfrm>
        </p:spPr>
        <p:txBody>
          <a:bodyPr/>
          <a:lstStyle/>
          <a:p>
            <a:pPr marL="0" indent="0">
              <a:spcBef>
                <a:spcPts val="1200"/>
              </a:spcBef>
              <a:buClr>
                <a:srgbClr val="663300"/>
              </a:buClr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THIS CHAPTER WILL HELP YOU UNDERSTAND:</a:t>
            </a:r>
          </a:p>
          <a:p>
            <a:pPr marL="457200" indent="-457200">
              <a:spcBef>
                <a:spcPts val="1200"/>
              </a:spcBef>
              <a:buClr>
                <a:srgbClr val="663300"/>
              </a:buClr>
              <a:buFont typeface="+mj-lt"/>
              <a:buAutoNum type="arabicPeriod"/>
            </a:pPr>
            <a:r>
              <a:rPr lang="en-US" sz="2000" dirty="0"/>
              <a:t>Whether and when to pursue offensive or defensive strategic moves to improve a firm’s market position</a:t>
            </a:r>
          </a:p>
          <a:p>
            <a:pPr marL="457200" indent="-457200">
              <a:spcBef>
                <a:spcPts val="1200"/>
              </a:spcBef>
              <a:buClr>
                <a:srgbClr val="663300"/>
              </a:buClr>
              <a:buFont typeface="+mj-lt"/>
              <a:buAutoNum type="arabicPeriod"/>
            </a:pPr>
            <a:r>
              <a:rPr lang="en-US" sz="2000" dirty="0"/>
              <a:t>When being a first mover or a fast follower or a late mover is most advantageous</a:t>
            </a:r>
          </a:p>
          <a:p>
            <a:pPr marL="457200" indent="-457200">
              <a:spcBef>
                <a:spcPts val="1200"/>
              </a:spcBef>
              <a:buClr>
                <a:srgbClr val="663300"/>
              </a:buClr>
              <a:buFont typeface="+mj-lt"/>
              <a:buAutoNum type="arabicPeriod"/>
            </a:pPr>
            <a:r>
              <a:rPr lang="en-US" sz="2000" dirty="0"/>
              <a:t>The strategic benefits and risks of expanding a firm’s horizontal scope through mergers and acquisitions</a:t>
            </a:r>
          </a:p>
          <a:p>
            <a:pPr marL="457200" indent="-457200">
              <a:spcBef>
                <a:spcPts val="1200"/>
              </a:spcBef>
              <a:buClr>
                <a:srgbClr val="663300"/>
              </a:buClr>
              <a:buFont typeface="+mj-lt"/>
              <a:buAutoNum type="arabicPeriod"/>
            </a:pPr>
            <a:r>
              <a:rPr lang="en-US" sz="2000" dirty="0"/>
              <a:t>The advantages and disadvantages of extending the company’s scope of operations via vertical integration</a:t>
            </a:r>
          </a:p>
          <a:p>
            <a:pPr marL="457200" indent="-457200">
              <a:spcBef>
                <a:spcPts val="1200"/>
              </a:spcBef>
              <a:buClr>
                <a:srgbClr val="663300"/>
              </a:buClr>
              <a:buFont typeface="+mj-lt"/>
              <a:buAutoNum type="arabicPeriod"/>
            </a:pPr>
            <a:r>
              <a:rPr lang="en-US" sz="2000" dirty="0"/>
              <a:t>The conditions that favor outsourcing certain value chain activities to outside parties</a:t>
            </a:r>
          </a:p>
          <a:p>
            <a:pPr marL="457200" indent="-457200">
              <a:spcBef>
                <a:spcPts val="1200"/>
              </a:spcBef>
              <a:buClr>
                <a:srgbClr val="663300"/>
              </a:buClr>
              <a:buFont typeface="+mj-lt"/>
              <a:buAutoNum type="arabicPeriod"/>
            </a:pPr>
            <a:r>
              <a:rPr lang="en-US" sz="2000" dirty="0"/>
              <a:t>When and how strategic alliances can substitute for horizontal mergers and acquisitions or vertical integration and how they can facilitate outsourcing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STRATEGIC MANAGEMENT PRINCIPLE </a:t>
            </a:r>
            <a:r>
              <a:rPr lang="en-US" sz="2200" dirty="0"/>
              <a:t>(5 of 8)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be an effective defensive strategy, signaling needs to be accompanied by a </a:t>
            </a:r>
            <a:r>
              <a:rPr lang="en-US" i="1" dirty="0"/>
              <a:t>credible commitment</a:t>
            </a:r>
            <a:r>
              <a:rPr lang="en-US" dirty="0"/>
              <a:t> to follow through.</a:t>
            </a:r>
          </a:p>
        </p:txBody>
      </p:sp>
    </p:spTree>
    <p:extLst>
      <p:ext uri="{BB962C8B-B14F-4D97-AF65-F5344CB8AC3E}">
        <p14:creationId xmlns:p14="http://schemas.microsoft.com/office/powerpoint/2010/main" val="202657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Core Concept </a:t>
            </a:r>
            <a:r>
              <a:rPr lang="en-US" sz="2000" dirty="0"/>
              <a:t>(2 of 8)</a:t>
            </a:r>
            <a:endParaRPr lang="en-US" sz="2000" cap="al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of </a:t>
            </a:r>
            <a:r>
              <a:rPr lang="en-US" b="1" dirty="0"/>
              <a:t>first-mover advantages and disadvantages</a:t>
            </a:r>
            <a:r>
              <a:rPr lang="en-US" dirty="0"/>
              <a:t>, competitive advantage can spring from </a:t>
            </a:r>
            <a:r>
              <a:rPr lang="en-US" i="1" dirty="0"/>
              <a:t>when</a:t>
            </a:r>
            <a:r>
              <a:rPr lang="en-US" dirty="0"/>
              <a:t> a move is made as well as from </a:t>
            </a:r>
            <a:r>
              <a:rPr lang="en-US" i="1" dirty="0"/>
              <a:t>what</a:t>
            </a:r>
            <a:r>
              <a:rPr lang="en-US" dirty="0"/>
              <a:t> move is made.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457200"/>
          <a:lstStyle/>
          <a:p>
            <a:pPr marL="0"/>
            <a:r>
              <a:rPr lang="en-US" dirty="0"/>
              <a:t>TIMING A FIRM’S OFFENSIVE AND DEFENSIVE STRATEGIC MOVES</a:t>
            </a:r>
          </a:p>
        </p:txBody>
      </p:sp>
      <p:sp>
        <p:nvSpPr>
          <p:cNvPr id="4813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Timing’s importance:</a:t>
            </a:r>
          </a:p>
          <a:p>
            <a:pPr lvl="1"/>
            <a:r>
              <a:rPr lang="en-US" dirty="0"/>
              <a:t>Knowing </a:t>
            </a:r>
            <a:r>
              <a:rPr lang="en-US" i="1" dirty="0"/>
              <a:t>when</a:t>
            </a:r>
            <a:r>
              <a:rPr lang="en-US" dirty="0"/>
              <a:t> to make a strategic move is as crucial as knowing </a:t>
            </a:r>
            <a:r>
              <a:rPr lang="en-US" i="1" dirty="0"/>
              <a:t>what</a:t>
            </a:r>
            <a:r>
              <a:rPr lang="en-US" dirty="0"/>
              <a:t> move to make.</a:t>
            </a:r>
          </a:p>
          <a:p>
            <a:pPr lvl="1"/>
            <a:r>
              <a:rPr lang="en-US" dirty="0"/>
              <a:t>Moving first is no guarantee of success or competitive advantage.</a:t>
            </a:r>
          </a:p>
          <a:p>
            <a:pPr lvl="1"/>
            <a:r>
              <a:rPr lang="en-US" dirty="0"/>
              <a:t>The risks of moving first to stake out a monopoly position versus being a fast follower or even a late mover must be carefully weighed.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188720" rIns="1188720"/>
          <a:lstStyle/>
          <a:p>
            <a:pPr marL="0">
              <a:defRPr/>
            </a:pPr>
            <a:r>
              <a:rPr lang="en-US" dirty="0"/>
              <a:t>CONDITIONS THAT LEAD TO FIRST-MOVER ADVANTAGES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  <a:defRPr/>
            </a:pPr>
            <a:r>
              <a:rPr sz="2400" dirty="0"/>
              <a:t>When pioneering helps build a firm’s reputation and creates strong brand loyalty</a:t>
            </a:r>
          </a:p>
          <a:p>
            <a:pPr marL="457200" indent="-457200">
              <a:buSzPct val="100000"/>
              <a:buFont typeface="+mj-lt"/>
              <a:buAutoNum type="arabicPeriod"/>
              <a:defRPr/>
            </a:pPr>
            <a:r>
              <a:rPr sz="2400" dirty="0"/>
              <a:t>When a first mover’s customers will thereafter face significant switching costs</a:t>
            </a:r>
          </a:p>
          <a:p>
            <a:pPr marL="457200" indent="-457200">
              <a:buSzPct val="100000"/>
              <a:buFont typeface="+mj-lt"/>
              <a:buAutoNum type="arabicPeriod"/>
              <a:defRPr/>
            </a:pPr>
            <a:r>
              <a:rPr sz="2400" dirty="0"/>
              <a:t>When property rights protections thwart rapid imitation of the initial move</a:t>
            </a:r>
          </a:p>
          <a:p>
            <a:pPr marL="457200" indent="-457200">
              <a:buSzPct val="100000"/>
              <a:buFont typeface="+mj-lt"/>
              <a:buAutoNum type="arabicPeriod"/>
              <a:defRPr/>
            </a:pPr>
            <a:r>
              <a:rPr sz="2400" dirty="0"/>
              <a:t>When an early lead enables movement down the learning curve ahead of rivals</a:t>
            </a:r>
          </a:p>
          <a:p>
            <a:pPr marL="457200" indent="-457200">
              <a:buSzPct val="100000"/>
              <a:buFont typeface="+mj-lt"/>
              <a:buAutoNum type="arabicPeriod"/>
              <a:defRPr/>
            </a:pPr>
            <a:r>
              <a:rPr sz="2400" dirty="0"/>
              <a:t>When a first mover can set the technical standard for the industry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964"/>
            <a:ext cx="9140332" cy="1091058"/>
          </a:xfrm>
        </p:spPr>
        <p:txBody>
          <a:bodyPr lIns="914400" rIns="914400">
            <a:normAutofit/>
          </a:bodyPr>
          <a:lstStyle/>
          <a:p>
            <a:r>
              <a:rPr lang="en-US" dirty="0"/>
              <a:t>Uber’s First-Mover Advantage in Mobile </a:t>
            </a:r>
            <a:br>
              <a:rPr lang="en-US" dirty="0"/>
            </a:br>
            <a:r>
              <a:rPr lang="en-US" dirty="0"/>
              <a:t>Ride-Hailing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60400" y="1489958"/>
            <a:ext cx="8126413" cy="4983162"/>
          </a:xfrm>
        </p:spPr>
        <p:txBody>
          <a:bodyPr/>
          <a:lstStyle/>
          <a:p>
            <a:r>
              <a:rPr lang="en-US" dirty="0"/>
              <a:t>Which first-mover advantages contributed to Uber’s domination of the on-demand transportation markets in its chosen cities?</a:t>
            </a:r>
          </a:p>
          <a:p>
            <a:r>
              <a:rPr lang="en-US" dirty="0"/>
              <a:t>What first-mover advantages will Uber not have in entering overseas markets?</a:t>
            </a:r>
          </a:p>
          <a:p>
            <a:r>
              <a:rPr lang="en-US" dirty="0"/>
              <a:t>How could Uber extend its success into smaller and less urban markets as user growth in the larger urban markets peaks?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POTENTIAL FOR LATE-MOVER ADVANTAGES OR FIRST-MOVER DISADVANTAGES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When pioneering is more costly than imitating and offers negligible experience or learning-curve benefits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When the products of an innovator are somewhat primitive and do not live up to buyer expectations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When rapid market evolution allows fast followers to leapfrog a first mover’s products with more attractive next-version products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When market uncertainties make it difficult to ascertain what will eventually succeed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When customer loyalty is low and first mover’s skills, know-how, and actions are easily copied or surpassed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z="3600" dirty="0"/>
              <a:t>TO BE A FIRST MOVER OR NOT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45882" y="990600"/>
            <a:ext cx="7837714" cy="5562600"/>
          </a:xfrm>
        </p:spPr>
        <p:txBody>
          <a:bodyPr/>
          <a:lstStyle/>
          <a:p>
            <a:pPr>
              <a:defRPr/>
            </a:pPr>
            <a:r>
              <a:rPr sz="2400" dirty="0"/>
              <a:t>Does market takeoff depend on complementary products or services that currently are not available?</a:t>
            </a:r>
          </a:p>
          <a:p>
            <a:pPr>
              <a:defRPr/>
            </a:pPr>
            <a:r>
              <a:rPr sz="2400" dirty="0"/>
              <a:t>Is new infrastructure required before buyer demand can surge?</a:t>
            </a:r>
          </a:p>
          <a:p>
            <a:pPr>
              <a:defRPr/>
            </a:pPr>
            <a:r>
              <a:rPr sz="2400" dirty="0"/>
              <a:t>Will</a:t>
            </a:r>
            <a:r>
              <a:rPr lang="en-US" sz="2400" dirty="0"/>
              <a:t> </a:t>
            </a:r>
            <a:r>
              <a:rPr sz="2400" dirty="0"/>
              <a:t>buyers need to learn new skills or adopt new behaviors? </a:t>
            </a:r>
          </a:p>
          <a:p>
            <a:pPr>
              <a:defRPr/>
            </a:pPr>
            <a:r>
              <a:rPr sz="2400" dirty="0"/>
              <a:t>Will buyers encounter high switching costs in moving to the newly introduced product or service?</a:t>
            </a:r>
          </a:p>
          <a:p>
            <a:pPr>
              <a:defRPr/>
            </a:pPr>
            <a:r>
              <a:rPr sz="2400" dirty="0"/>
              <a:t>Are there influential competitors in a position to delay or derail the efforts of a first mover?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STRENGTHENING A FIRM’S MARKET POSITION VIA ITS SCOPE OF OPERATIONS</a:t>
            </a:r>
          </a:p>
        </p:txBody>
      </p:sp>
      <p:grpSp>
        <p:nvGrpSpPr>
          <p:cNvPr id="58370" name="Group 14" descr="A graphic provides four components which define the scope of a firm's operations."/>
          <p:cNvGrpSpPr>
            <a:grpSpLocks/>
          </p:cNvGrpSpPr>
          <p:nvPr/>
        </p:nvGrpSpPr>
        <p:grpSpPr bwMode="auto">
          <a:xfrm>
            <a:off x="370114" y="1447800"/>
            <a:ext cx="8392886" cy="4395785"/>
            <a:chOff x="403" y="1081"/>
            <a:chExt cx="4896" cy="2349"/>
          </a:xfrm>
        </p:grpSpPr>
        <p:sp>
          <p:nvSpPr>
            <p:cNvPr id="62468" name="Text Box 5"/>
            <p:cNvSpPr txBox="1">
              <a:spLocks noChangeArrowheads="1"/>
            </p:cNvSpPr>
            <p:nvPr/>
          </p:nvSpPr>
          <p:spPr bwMode="blackWhite">
            <a:xfrm>
              <a:off x="403" y="2474"/>
              <a:ext cx="1094" cy="956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Range of its </a:t>
              </a:r>
              <a:b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activities </a:t>
              </a:r>
              <a:b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performed </a:t>
              </a:r>
              <a:b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internally</a:t>
              </a:r>
            </a:p>
          </p:txBody>
        </p:sp>
        <p:sp>
          <p:nvSpPr>
            <p:cNvPr id="58373" name="Text Box 6"/>
            <p:cNvSpPr txBox="1">
              <a:spLocks noChangeArrowheads="1"/>
            </p:cNvSpPr>
            <p:nvPr/>
          </p:nvSpPr>
          <p:spPr bwMode="blackWhite">
            <a:xfrm>
              <a:off x="1670" y="2474"/>
              <a:ext cx="1094" cy="956"/>
            </a:xfrm>
            <a:prstGeom prst="roundRect">
              <a:avLst/>
            </a:prstGeom>
            <a:blipFill dpi="0" rotWithShape="0">
              <a:blip r:embed="rId4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Breadth of its </a:t>
              </a:r>
              <a:br>
                <a:rPr lang="en-US" sz="1600" b="1" dirty="0"/>
              </a:br>
              <a:r>
                <a:rPr lang="en-US" sz="1600" b="1" dirty="0"/>
                <a:t>product and </a:t>
              </a:r>
              <a:br>
                <a:rPr lang="en-US" sz="1600" b="1" dirty="0"/>
              </a:br>
              <a:r>
                <a:rPr lang="en-US" sz="1600" b="1" dirty="0"/>
                <a:t>service offerings</a:t>
              </a:r>
            </a:p>
          </p:txBody>
        </p:sp>
        <p:sp>
          <p:nvSpPr>
            <p:cNvPr id="58374" name="Text Box 7"/>
            <p:cNvSpPr txBox="1">
              <a:spLocks noChangeArrowheads="1"/>
            </p:cNvSpPr>
            <p:nvPr/>
          </p:nvSpPr>
          <p:spPr bwMode="blackWhite">
            <a:xfrm>
              <a:off x="2937" y="2474"/>
              <a:ext cx="1094" cy="953"/>
            </a:xfrm>
            <a:prstGeom prst="roundRect">
              <a:avLst/>
            </a:prstGeom>
            <a:blipFill dpi="0" rotWithShape="1">
              <a:blip r:embed="rId5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Extent of its geographic </a:t>
              </a:r>
              <a:br>
                <a:rPr lang="en-US" sz="1600" b="1" dirty="0"/>
              </a:br>
              <a:r>
                <a:rPr lang="en-US" sz="1600" b="1" dirty="0"/>
                <a:t>market </a:t>
              </a:r>
              <a:br>
                <a:rPr lang="en-US" sz="1600" b="1" dirty="0"/>
              </a:br>
              <a:r>
                <a:rPr lang="en-US" sz="1600" b="1" dirty="0"/>
                <a:t>presence and </a:t>
              </a:r>
              <a:br>
                <a:rPr lang="en-US" sz="1600" b="1" dirty="0"/>
              </a:br>
              <a:r>
                <a:rPr lang="en-US" sz="1600" b="1" dirty="0"/>
                <a:t>its mix of </a:t>
              </a:r>
              <a:br>
                <a:rPr lang="en-US" sz="1600" b="1" dirty="0"/>
              </a:br>
              <a:r>
                <a:rPr lang="en-US" sz="1600" b="1" dirty="0"/>
                <a:t>businesses</a:t>
              </a:r>
            </a:p>
          </p:txBody>
        </p:sp>
        <p:sp>
          <p:nvSpPr>
            <p:cNvPr id="58375" name="Text Box 8"/>
            <p:cNvSpPr txBox="1">
              <a:spLocks noChangeArrowheads="1"/>
            </p:cNvSpPr>
            <p:nvPr/>
          </p:nvSpPr>
          <p:spPr bwMode="blackWhite">
            <a:xfrm>
              <a:off x="4205" y="2474"/>
              <a:ext cx="1094" cy="956"/>
            </a:xfrm>
            <a:prstGeom prst="roundRect">
              <a:avLst/>
            </a:prstGeom>
            <a:blipFill dpi="0" rotWithShape="1">
              <a:blip r:embed="rId6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Size of its competitive footprint on </a:t>
              </a:r>
              <a:br>
                <a:rPr lang="en-US" sz="1600" b="1" dirty="0"/>
              </a:br>
              <a:r>
                <a:rPr lang="en-US" sz="1600" b="1" dirty="0"/>
                <a:t>its market </a:t>
              </a:r>
              <a:br>
                <a:rPr lang="en-US" sz="1600" b="1" dirty="0"/>
              </a:br>
              <a:r>
                <a:rPr lang="en-US" sz="1600" b="1" dirty="0"/>
                <a:t>or industry</a:t>
              </a:r>
            </a:p>
          </p:txBody>
        </p:sp>
        <p:cxnSp>
          <p:nvCxnSpPr>
            <p:cNvPr id="58376" name="AutoShape 9"/>
            <p:cNvCxnSpPr>
              <a:cxnSpLocks noChangeShapeType="1"/>
              <a:stCxn id="58377" idx="4"/>
            </p:cNvCxnSpPr>
            <p:nvPr/>
          </p:nvCxnSpPr>
          <p:spPr bwMode="blackWhite">
            <a:xfrm rot="5400000">
              <a:off x="1585" y="1179"/>
              <a:ext cx="660" cy="1930"/>
            </a:xfrm>
            <a:prstGeom prst="bentConnector3">
              <a:avLst>
                <a:gd name="adj1" fmla="val 4984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58377" name="Oval 10"/>
            <p:cNvSpPr>
              <a:spLocks noChangeArrowheads="1"/>
            </p:cNvSpPr>
            <p:nvPr/>
          </p:nvSpPr>
          <p:spPr bwMode="blackWhite">
            <a:xfrm>
              <a:off x="1551" y="1081"/>
              <a:ext cx="2658" cy="73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 anchorCtr="1"/>
            <a:lstStyle/>
            <a:p>
              <a:pPr algn="ctr"/>
              <a:r>
                <a:rPr lang="en-US" sz="2400" b="1" dirty="0"/>
                <a:t>Defining the Scope of </a:t>
              </a:r>
              <a:br>
                <a:rPr lang="en-US" sz="2400" b="1" dirty="0"/>
              </a:br>
              <a:r>
                <a:rPr lang="en-US" sz="2400" b="1" dirty="0"/>
                <a:t>the Firm’s Operations </a:t>
              </a:r>
            </a:p>
          </p:txBody>
        </p:sp>
        <p:cxnSp>
          <p:nvCxnSpPr>
            <p:cNvPr id="58378" name="AutoShape 11"/>
            <p:cNvCxnSpPr>
              <a:cxnSpLocks noChangeShapeType="1"/>
              <a:stCxn id="58377" idx="4"/>
            </p:cNvCxnSpPr>
            <p:nvPr/>
          </p:nvCxnSpPr>
          <p:spPr bwMode="blackWhite">
            <a:xfrm rot="16200000" flipH="1">
              <a:off x="3486" y="1208"/>
              <a:ext cx="660" cy="1872"/>
            </a:xfrm>
            <a:prstGeom prst="bentConnector3">
              <a:avLst>
                <a:gd name="adj1" fmla="val 4984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58379" name="AutoShape 12"/>
            <p:cNvCxnSpPr>
              <a:cxnSpLocks noChangeShapeType="1"/>
              <a:stCxn id="58377" idx="4"/>
            </p:cNvCxnSpPr>
            <p:nvPr/>
          </p:nvCxnSpPr>
          <p:spPr bwMode="blackWhite">
            <a:xfrm rot="5400000">
              <a:off x="2219" y="1812"/>
              <a:ext cx="660" cy="663"/>
            </a:xfrm>
            <a:prstGeom prst="bentConnector3">
              <a:avLst>
                <a:gd name="adj1" fmla="val 4984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58380" name="AutoShape 13"/>
            <p:cNvCxnSpPr>
              <a:cxnSpLocks noChangeShapeType="1"/>
              <a:stCxn id="58377" idx="4"/>
            </p:cNvCxnSpPr>
            <p:nvPr/>
          </p:nvCxnSpPr>
          <p:spPr bwMode="blackWhite">
            <a:xfrm rot="16200000" flipH="1">
              <a:off x="2852" y="1842"/>
              <a:ext cx="660" cy="604"/>
            </a:xfrm>
            <a:prstGeom prst="bentConnector3">
              <a:avLst>
                <a:gd name="adj1" fmla="val 4984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</p:grp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722381" y="6330340"/>
            <a:ext cx="3787775" cy="2841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800" dirty="0">
                <a:hlinkClick r:id="rId7" action="ppaction://hlinksldjump"/>
              </a:rPr>
              <a:t>Jump to Appendix 4 long image description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Core Concept </a:t>
            </a:r>
            <a:r>
              <a:rPr lang="en-US" sz="2000" dirty="0"/>
              <a:t>(3 of 8)</a:t>
            </a:r>
            <a:endParaRPr lang="en-US" sz="2000" cap="al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scope</a:t>
            </a:r>
            <a:r>
              <a:rPr lang="en-US" dirty="0"/>
              <a:t> of the firm refers to the </a:t>
            </a:r>
            <a:r>
              <a:rPr lang="en-US" b="1" dirty="0"/>
              <a:t>range</a:t>
            </a:r>
            <a:r>
              <a:rPr lang="en-US" dirty="0"/>
              <a:t> of activities that the firm performs internally, the </a:t>
            </a:r>
            <a:r>
              <a:rPr lang="en-US" b="1" dirty="0"/>
              <a:t>breadth</a:t>
            </a:r>
            <a:r>
              <a:rPr lang="en-US" dirty="0"/>
              <a:t> of its product and service offerings, the </a:t>
            </a:r>
            <a:r>
              <a:rPr lang="en-US" b="1" dirty="0"/>
              <a:t>extent</a:t>
            </a:r>
            <a:r>
              <a:rPr lang="en-US" dirty="0"/>
              <a:t> of its geographic market presence, and its </a:t>
            </a:r>
            <a:r>
              <a:rPr lang="en-US" b="1" dirty="0"/>
              <a:t>mix</a:t>
            </a:r>
            <a:r>
              <a:rPr lang="en-US" dirty="0"/>
              <a:t> of businesses.</a:t>
            </a:r>
          </a:p>
          <a:p>
            <a:r>
              <a:rPr lang="en-US" dirty="0"/>
              <a:t>Scope issues are at the very heart of corporate-level strategy.</a:t>
            </a:r>
          </a:p>
        </p:txBody>
      </p:sp>
    </p:spTree>
    <p:extLst>
      <p:ext uri="{BB962C8B-B14F-4D97-AF65-F5344CB8AC3E}">
        <p14:creationId xmlns:p14="http://schemas.microsoft.com/office/powerpoint/2010/main" val="1853862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Core Concepts </a:t>
            </a:r>
            <a:r>
              <a:rPr lang="en-US" sz="2000" dirty="0"/>
              <a:t>(4 of 8)</a:t>
            </a:r>
            <a:endParaRPr lang="en-US" sz="2000" cap="al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b="1" dirty="0"/>
              <a:t>Horizontal scope </a:t>
            </a:r>
            <a:r>
              <a:rPr lang="en-US" dirty="0"/>
              <a:t>is the range of product and service segments that a firm serves within its focal market.</a:t>
            </a:r>
          </a:p>
          <a:p>
            <a:pPr marL="0" indent="0">
              <a:buNone/>
              <a:defRPr/>
            </a:pPr>
            <a:r>
              <a:rPr lang="en-US" b="1" dirty="0"/>
              <a:t>Vertical scope </a:t>
            </a:r>
            <a:r>
              <a:rPr lang="en-US" dirty="0"/>
              <a:t>is the extent to which a firm’s internal activities encompass one, some, many, or all of the activities that make up an industry’s entire value chain system, ranging from raw-material production to final sales and service activities.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51199" cy="96129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3200" dirty="0"/>
              <a:t>MAXIMIZING THE POWER OF A STRATEGY</a:t>
            </a:r>
          </a:p>
        </p:txBody>
      </p:sp>
      <p:grpSp>
        <p:nvGrpSpPr>
          <p:cNvPr id="4" name="Group 3" descr="A graphic shows a strategy can have a competitive approach and maximized power by considering three choices."/>
          <p:cNvGrpSpPr/>
          <p:nvPr/>
        </p:nvGrpSpPr>
        <p:grpSpPr>
          <a:xfrm>
            <a:off x="591768" y="1204688"/>
            <a:ext cx="8007350" cy="4093028"/>
            <a:chOff x="568325" y="1604330"/>
            <a:chExt cx="8007350" cy="4120982"/>
          </a:xfrm>
        </p:grpSpPr>
        <p:cxnSp>
          <p:nvCxnSpPr>
            <p:cNvPr id="19458" name="AutoShape 4"/>
            <p:cNvCxnSpPr>
              <a:cxnSpLocks noChangeShapeType="1"/>
            </p:cNvCxnSpPr>
            <p:nvPr/>
          </p:nvCxnSpPr>
          <p:spPr bwMode="auto">
            <a:xfrm flipH="1">
              <a:off x="1825625" y="1604958"/>
              <a:ext cx="2741613" cy="28146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459" name="AutoShape 5"/>
            <p:cNvCxnSpPr>
              <a:cxnSpLocks noChangeShapeType="1"/>
            </p:cNvCxnSpPr>
            <p:nvPr/>
          </p:nvCxnSpPr>
          <p:spPr bwMode="auto">
            <a:xfrm>
              <a:off x="4567238" y="1604958"/>
              <a:ext cx="34925" cy="28146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460" name="AutoShape 6"/>
            <p:cNvCxnSpPr>
              <a:cxnSpLocks noChangeShapeType="1"/>
            </p:cNvCxnSpPr>
            <p:nvPr/>
          </p:nvCxnSpPr>
          <p:spPr bwMode="auto">
            <a:xfrm>
              <a:off x="4567238" y="1604958"/>
              <a:ext cx="2751137" cy="28130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50183" name="Text Box 5"/>
            <p:cNvSpPr txBox="1">
              <a:spLocks noChangeArrowheads="1"/>
            </p:cNvSpPr>
            <p:nvPr/>
          </p:nvSpPr>
          <p:spPr bwMode="blackWhite">
            <a:xfrm>
              <a:off x="568325" y="4269575"/>
              <a:ext cx="2514600" cy="1455737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Offensive and defensive </a:t>
              </a:r>
              <a:br>
                <a:rPr lang="en-US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competitive </a:t>
              </a:r>
              <a:br>
                <a:rPr lang="en-US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actions</a:t>
              </a:r>
            </a:p>
          </p:txBody>
        </p:sp>
        <p:sp>
          <p:nvSpPr>
            <p:cNvPr id="50184" name="Text Box 6"/>
            <p:cNvSpPr txBox="1">
              <a:spLocks noChangeArrowheads="1"/>
            </p:cNvSpPr>
            <p:nvPr/>
          </p:nvSpPr>
          <p:spPr bwMode="blackWhite">
            <a:xfrm>
              <a:off x="3344863" y="4269575"/>
              <a:ext cx="2514600" cy="1455737"/>
            </a:xfrm>
            <a:prstGeom prst="roundRect">
              <a:avLst/>
            </a:prstGeom>
            <a:blipFill dpi="0" rotWithShape="0">
              <a:blip r:embed="rId4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800" b="1" dirty="0"/>
                <a:t>Competitive </a:t>
              </a:r>
              <a:br>
                <a:rPr lang="en-US" sz="1800" b="1" dirty="0"/>
              </a:br>
              <a:r>
                <a:rPr lang="en-US" sz="1800" b="1" dirty="0"/>
                <a:t>dynamics and the timing of strategic moves</a:t>
              </a:r>
            </a:p>
          </p:txBody>
        </p:sp>
        <p:sp>
          <p:nvSpPr>
            <p:cNvPr id="50185" name="Text Box 7"/>
            <p:cNvSpPr txBox="1">
              <a:spLocks noChangeArrowheads="1"/>
            </p:cNvSpPr>
            <p:nvPr/>
          </p:nvSpPr>
          <p:spPr bwMode="blackWhite">
            <a:xfrm>
              <a:off x="6061075" y="4267987"/>
              <a:ext cx="2514600" cy="1450975"/>
            </a:xfrm>
            <a:prstGeom prst="roundRect">
              <a:avLst/>
            </a:prstGeom>
            <a:blipFill dpi="0" rotWithShape="1">
              <a:blip r:embed="rId5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800" b="1" dirty="0"/>
                <a:t>Scope of </a:t>
              </a:r>
              <a:br>
                <a:rPr lang="en-US" sz="1800" b="1" dirty="0"/>
              </a:br>
              <a:r>
                <a:rPr lang="en-US" sz="1800" b="1" dirty="0"/>
                <a:t>operations along </a:t>
              </a:r>
              <a:br>
                <a:rPr lang="en-US" sz="1800" b="1" dirty="0"/>
              </a:br>
              <a:r>
                <a:rPr lang="en-US" sz="1800" b="1" dirty="0"/>
                <a:t>the industry’s </a:t>
              </a:r>
              <a:br>
                <a:rPr lang="en-US" sz="1800" b="1" dirty="0"/>
              </a:br>
              <a:r>
                <a:rPr lang="en-US" sz="1800" b="1" dirty="0"/>
                <a:t>value chain</a:t>
              </a:r>
            </a:p>
          </p:txBody>
        </p:sp>
        <p:sp>
          <p:nvSpPr>
            <p:cNvPr id="50186" name="Oval 10" descr="Graphic showing the choices to maximize the power of a strategy"/>
            <p:cNvSpPr>
              <a:spLocks noChangeArrowheads="1"/>
            </p:cNvSpPr>
            <p:nvPr/>
          </p:nvSpPr>
          <p:spPr bwMode="blackWhite">
            <a:xfrm>
              <a:off x="1255713" y="1604330"/>
              <a:ext cx="6623050" cy="195103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 anchorCtr="1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Making choices that complement </a:t>
              </a:r>
              <a:b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competitive approach and</a:t>
              </a:r>
            </a:p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maximize the power of strategy</a:t>
              </a: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53734" y="6366935"/>
            <a:ext cx="4428596" cy="329142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" dirty="0">
                <a:hlinkClick r:id="rId6" action="ppaction://hlinksldjump"/>
              </a:rPr>
              <a:t>Jump to Appendix 1 long image description</a:t>
            </a:r>
            <a:endParaRPr lang="en-US" sz="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dirty="0"/>
              <a:t>HORIZONTAL MERGER AND</a:t>
            </a:r>
            <a:r>
              <a:rPr lang="en-US" dirty="0"/>
              <a:t> </a:t>
            </a:r>
            <a:r>
              <a:rPr dirty="0"/>
              <a:t>ACQUISITION STRATEGIES</a:t>
            </a:r>
          </a:p>
        </p:txBody>
      </p:sp>
      <p:sp>
        <p:nvSpPr>
          <p:cNvPr id="60419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sz="2800" dirty="0"/>
              <a:t>Merger:</a:t>
            </a:r>
          </a:p>
          <a:p>
            <a:pPr lvl="1">
              <a:defRPr/>
            </a:pPr>
            <a:r>
              <a:rPr sz="2800" dirty="0"/>
              <a:t>Is the combining of two or more firms into a single corporate entity that often takes on a new name</a:t>
            </a:r>
          </a:p>
          <a:p>
            <a:pPr>
              <a:defRPr/>
            </a:pPr>
            <a:r>
              <a:rPr sz="2800" dirty="0"/>
              <a:t>Acquisition:</a:t>
            </a:r>
          </a:p>
          <a:p>
            <a:pPr lvl="1">
              <a:defRPr/>
            </a:pPr>
            <a:r>
              <a:rPr sz="2800" dirty="0"/>
              <a:t>Is a combination in which one firm, the "acquirer," purchases and absorbs the operations of another firm, the "acquired"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STRATEGIC OJECTIVES FOR HORIZONTAL MERGERS AND ACQUISITIONS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Creating a more cost-efficient operation out </a:t>
            </a:r>
            <a:br>
              <a:rPr lang="en-US" dirty="0"/>
            </a:br>
            <a:r>
              <a:rPr lang="en-US" dirty="0"/>
              <a:t>of the combined companies</a:t>
            </a:r>
          </a:p>
          <a:p>
            <a:pPr>
              <a:spcBef>
                <a:spcPts val="1200"/>
              </a:spcBef>
            </a:pPr>
            <a:r>
              <a:rPr lang="en-US" dirty="0"/>
              <a:t>Expanding the firm’s geographic coverage</a:t>
            </a:r>
          </a:p>
          <a:p>
            <a:pPr>
              <a:spcBef>
                <a:spcPts val="1200"/>
              </a:spcBef>
            </a:pPr>
            <a:r>
              <a:rPr lang="en-US" dirty="0"/>
              <a:t>Extending the firm’s business into new product categories</a:t>
            </a:r>
          </a:p>
          <a:p>
            <a:pPr>
              <a:spcBef>
                <a:spcPts val="1200"/>
              </a:spcBef>
            </a:pPr>
            <a:r>
              <a:rPr lang="en-US" dirty="0"/>
              <a:t>Gaining quick access to new technologies or other resources and capabilities</a:t>
            </a:r>
          </a:p>
          <a:p>
            <a:pPr>
              <a:spcBef>
                <a:spcPts val="1200"/>
              </a:spcBef>
            </a:pPr>
            <a:r>
              <a:rPr lang="en-US" dirty="0"/>
              <a:t>Leading the convergence of industries whose boundaries are being blurred by changing technologies and new market opportunities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365760" rIns="365760"/>
          <a:lstStyle/>
          <a:p>
            <a:r>
              <a:rPr lang="en-US" dirty="0"/>
              <a:t>BENEFITS OF INCREASING HORIZONTAL SCOPE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Increasing a firm’s horizontal scope strengthens its business and increases its profitability by: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Improving the efficiency of its operations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Heightening its product differentiation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Reducing market rivalry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Increasing the firm’s bargaining power over </a:t>
            </a:r>
            <a:br>
              <a:rPr lang="en-US" dirty="0"/>
            </a:br>
            <a:r>
              <a:rPr lang="en-US" dirty="0"/>
              <a:t>suppliers and buyers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Enhancing its flexibility and dynamic capabilities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963"/>
            <a:ext cx="9140332" cy="1147503"/>
          </a:xfrm>
        </p:spPr>
        <p:txBody>
          <a:bodyPr>
            <a:normAutofit/>
          </a:bodyPr>
          <a:lstStyle/>
          <a:p>
            <a:r>
              <a:rPr lang="en-US" dirty="0"/>
              <a:t>Bristol-Myers Squibb’s “String-of-Pearls” </a:t>
            </a:r>
            <a:br>
              <a:rPr lang="en-US" dirty="0"/>
            </a:br>
            <a:r>
              <a:rPr lang="en-US" dirty="0"/>
              <a:t>Horizontal Acquisition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666" y="1439157"/>
            <a:ext cx="8126413" cy="4983162"/>
          </a:xfrm>
        </p:spPr>
        <p:txBody>
          <a:bodyPr/>
          <a:lstStyle/>
          <a:p>
            <a:r>
              <a:rPr lang="en-US" dirty="0"/>
              <a:t>Which strategic outcomes did Bristol-Myers Squibb pursue through its “string-of-pearls” acquisition strategy?</a:t>
            </a:r>
          </a:p>
          <a:p>
            <a:r>
              <a:rPr lang="en-US" dirty="0"/>
              <a:t>Why did Bristol-Myers Squibb choose to pursue an acquisition strategy that was different from its industry competitors?</a:t>
            </a:r>
          </a:p>
          <a:p>
            <a:r>
              <a:rPr lang="en-US" dirty="0"/>
              <a:t>How did increasing the horizontal scope of Bristol-Myers Squibb through acquisitions strengthen its competitive position and profitability?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" y="1"/>
            <a:ext cx="9143999" cy="1563076"/>
          </a:xfrm>
        </p:spPr>
        <p:txBody>
          <a:bodyPr lIns="182880" rIns="182880"/>
          <a:lstStyle/>
          <a:p>
            <a:r>
              <a:rPr lang="en-US" sz="3200" dirty="0"/>
              <a:t>WHY MERGERS AND ACQUISITIONS SOMETIMES FAIL TO PRODUCE ANTICIPATED RESULTS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504825" y="1625599"/>
            <a:ext cx="8126413" cy="4718505"/>
          </a:xfrm>
        </p:spPr>
        <p:txBody>
          <a:bodyPr/>
          <a:lstStyle/>
          <a:p>
            <a:r>
              <a:rPr lang="en-US" dirty="0"/>
              <a:t>Strategic issues</a:t>
            </a:r>
          </a:p>
          <a:p>
            <a:pPr lvl="1"/>
            <a:r>
              <a:rPr lang="en-US" dirty="0"/>
              <a:t>Cost savings may prove smaller than expected.</a:t>
            </a:r>
          </a:p>
          <a:p>
            <a:pPr lvl="1"/>
            <a:r>
              <a:rPr lang="en-US" dirty="0"/>
              <a:t>Gains in competitive capabilities take longer to realize or never materialize at all.</a:t>
            </a:r>
          </a:p>
          <a:p>
            <a:r>
              <a:rPr lang="en-US" dirty="0"/>
              <a:t>Organizational issues</a:t>
            </a:r>
          </a:p>
          <a:p>
            <a:pPr lvl="1"/>
            <a:r>
              <a:rPr lang="en-US" dirty="0"/>
              <a:t>Cultures, operating systems and management styles fail to mesh due to resistance to change from organization members.</a:t>
            </a:r>
          </a:p>
          <a:p>
            <a:pPr lvl="1"/>
            <a:r>
              <a:rPr lang="en-US" dirty="0"/>
              <a:t>Key employees at the acquired firm are lost.</a:t>
            </a:r>
          </a:p>
          <a:p>
            <a:pPr lvl="1"/>
            <a:r>
              <a:rPr lang="en-US" dirty="0"/>
              <a:t>Managers overseeing integration make mistakes in melding the acquired firm into their own.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Core Concept </a:t>
            </a:r>
            <a:r>
              <a:rPr lang="en-US" sz="2000" dirty="0"/>
              <a:t>(5 of 8)</a:t>
            </a:r>
            <a:endParaRPr lang="en-US" sz="2000" cap="al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vertically integrated firm </a:t>
            </a:r>
            <a:r>
              <a:rPr lang="en-US" dirty="0"/>
              <a:t>is one that performs value chain activities along more than one stage of an industry’s value chain system.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z="3600" dirty="0"/>
              <a:t>VERTICAL INTEGRATION STRATEGIES</a:t>
            </a:r>
          </a:p>
        </p:txBody>
      </p:sp>
      <p:sp>
        <p:nvSpPr>
          <p:cNvPr id="6861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Vertically integrated firm</a:t>
            </a:r>
          </a:p>
          <a:p>
            <a:pPr lvl="1">
              <a:defRPr/>
            </a:pPr>
            <a:r>
              <a:rPr sz="2800" dirty="0"/>
              <a:t>One that participates in multiple segments or stages of an industry’s overall value chain</a:t>
            </a:r>
          </a:p>
          <a:p>
            <a:pPr>
              <a:defRPr/>
            </a:pPr>
            <a:r>
              <a:rPr lang="en-US" sz="2800" dirty="0"/>
              <a:t>Vertical integration strategy</a:t>
            </a:r>
          </a:p>
          <a:p>
            <a:pPr lvl="1">
              <a:defRPr/>
            </a:pPr>
            <a:r>
              <a:rPr sz="2800" dirty="0"/>
              <a:t>Can expand the firm’s range of activities backward into its sources of supply or forward toward end users of its products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dirty="0"/>
              <a:t>TYPES OF VERTICAL INTEGRATION STRATEGIES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504825" y="1375508"/>
            <a:ext cx="8126413" cy="5041167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Full integration</a:t>
            </a:r>
          </a:p>
          <a:p>
            <a:pPr lvl="1">
              <a:defRPr/>
            </a:pPr>
            <a:r>
              <a:rPr sz="2800" dirty="0"/>
              <a:t>A firm participates in all stages of the vertical activity chain.</a:t>
            </a:r>
          </a:p>
          <a:p>
            <a:pPr>
              <a:defRPr/>
            </a:pPr>
            <a:r>
              <a:rPr lang="en-US" sz="2800" dirty="0"/>
              <a:t>Partial integration</a:t>
            </a:r>
          </a:p>
          <a:p>
            <a:pPr lvl="1">
              <a:defRPr/>
            </a:pPr>
            <a:r>
              <a:rPr sz="2800" dirty="0"/>
              <a:t>A firm builds positions only in selected stages of the vertical chain.</a:t>
            </a:r>
          </a:p>
          <a:p>
            <a:pPr>
              <a:defRPr/>
            </a:pPr>
            <a:r>
              <a:rPr lang="en-US" sz="2800" dirty="0"/>
              <a:t>Tapered integration</a:t>
            </a:r>
          </a:p>
          <a:p>
            <a:pPr lvl="1">
              <a:defRPr/>
            </a:pPr>
            <a:r>
              <a:rPr sz="2800" dirty="0"/>
              <a:t>A firm uses a mix of in-house and outsourced activity in any stage of the vertical chain.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1"/>
            <a:ext cx="9144000" cy="1177457"/>
          </a:xfrm>
        </p:spPr>
        <p:txBody>
          <a:bodyPr>
            <a:noAutofit/>
          </a:bodyPr>
          <a:lstStyle/>
          <a:p>
            <a:pPr>
              <a:defRPr/>
            </a:pPr>
            <a:r>
              <a:rPr dirty="0"/>
              <a:t>THE ADVANTAGES OF A VERTICAL</a:t>
            </a:r>
            <a:r>
              <a:rPr lang="en-US" dirty="0"/>
              <a:t> </a:t>
            </a:r>
            <a:r>
              <a:rPr dirty="0"/>
              <a:t>INTEGRATION STRATEGY</a:t>
            </a:r>
          </a:p>
        </p:txBody>
      </p:sp>
      <p:grpSp>
        <p:nvGrpSpPr>
          <p:cNvPr id="5" name="Group 4" descr="A graphic lists three benefits of a vertical integration strategy."/>
          <p:cNvGrpSpPr/>
          <p:nvPr/>
        </p:nvGrpSpPr>
        <p:grpSpPr>
          <a:xfrm>
            <a:off x="982133" y="1545767"/>
            <a:ext cx="7117241" cy="3898160"/>
            <a:chOff x="1611453" y="1922878"/>
            <a:chExt cx="5862359" cy="3211565"/>
          </a:xfrm>
        </p:grpSpPr>
        <p:sp>
          <p:nvSpPr>
            <p:cNvPr id="78853" name="Oval 10"/>
            <p:cNvSpPr>
              <a:spLocks noChangeArrowheads="1"/>
            </p:cNvSpPr>
            <p:nvPr/>
          </p:nvSpPr>
          <p:spPr bwMode="blackWhite">
            <a:xfrm>
              <a:off x="2455863" y="1922878"/>
              <a:ext cx="4219575" cy="1209675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 anchorCtr="1"/>
            <a:lstStyle/>
            <a:p>
              <a:pPr algn="ctr"/>
              <a:r>
                <a:rPr lang="en-US" sz="2800" b="1" dirty="0"/>
                <a:t>Benefits of a Vertical </a:t>
              </a:r>
              <a:br>
                <a:rPr lang="en-US" sz="2800" b="1" dirty="0"/>
              </a:br>
              <a:r>
                <a:rPr lang="en-US" sz="2800" b="1" dirty="0"/>
                <a:t>Integration Strategy</a:t>
              </a:r>
            </a:p>
          </p:txBody>
        </p:sp>
        <p:cxnSp>
          <p:nvCxnSpPr>
            <p:cNvPr id="78854" name="AutoShape 11"/>
            <p:cNvCxnSpPr>
              <a:cxnSpLocks noChangeShapeType="1"/>
            </p:cNvCxnSpPr>
            <p:nvPr/>
          </p:nvCxnSpPr>
          <p:spPr bwMode="blackWhite">
            <a:xfrm rot="16200000" flipH="1">
              <a:off x="5171281" y="2526911"/>
              <a:ext cx="846137" cy="2057400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78855" name="AutoShape 12"/>
            <p:cNvCxnSpPr>
              <a:cxnSpLocks noChangeShapeType="1"/>
              <a:stCxn id="78853" idx="4"/>
            </p:cNvCxnSpPr>
            <p:nvPr/>
          </p:nvCxnSpPr>
          <p:spPr bwMode="blackWhite">
            <a:xfrm rot="5400000">
              <a:off x="3058319" y="2471346"/>
              <a:ext cx="846137" cy="2168525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78856" name="AutoShape 13"/>
            <p:cNvCxnSpPr>
              <a:cxnSpLocks noChangeShapeType="1"/>
              <a:stCxn id="78853" idx="4"/>
            </p:cNvCxnSpPr>
            <p:nvPr/>
          </p:nvCxnSpPr>
          <p:spPr bwMode="blackWhite">
            <a:xfrm rot="16200000" flipH="1">
              <a:off x="4144169" y="3554019"/>
              <a:ext cx="846137" cy="3175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78850" name="Text Box 6"/>
            <p:cNvSpPr txBox="1">
              <a:spLocks noChangeArrowheads="1"/>
            </p:cNvSpPr>
            <p:nvPr/>
          </p:nvSpPr>
          <p:spPr bwMode="blackWhite">
            <a:xfrm>
              <a:off x="1611453" y="3817257"/>
              <a:ext cx="1571346" cy="1317186"/>
            </a:xfrm>
            <a:prstGeom prst="roundRect">
              <a:avLst/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/>
                <a:t>Add materially </a:t>
              </a:r>
              <a:br>
                <a:rPr lang="en-US" sz="1800" b="1" dirty="0"/>
              </a:br>
              <a:r>
                <a:rPr lang="en-US" sz="1800" b="1" dirty="0"/>
                <a:t>to a firm’s technological capabilities</a:t>
              </a:r>
            </a:p>
          </p:txBody>
        </p:sp>
        <p:sp>
          <p:nvSpPr>
            <p:cNvPr id="78851" name="Text Box 7"/>
            <p:cNvSpPr txBox="1">
              <a:spLocks noChangeArrowheads="1"/>
            </p:cNvSpPr>
            <p:nvPr/>
          </p:nvSpPr>
          <p:spPr bwMode="blackWhite">
            <a:xfrm>
              <a:off x="3783152" y="3817257"/>
              <a:ext cx="1571346" cy="1313205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91440" rIns="9144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/>
                <a:t>Strengthen </a:t>
              </a:r>
              <a:br>
                <a:rPr lang="en-US" sz="1800" b="1" dirty="0"/>
              </a:br>
              <a:r>
                <a:rPr lang="en-US" sz="1800" b="1" dirty="0"/>
                <a:t>the firm’s competitive position</a:t>
              </a:r>
            </a:p>
          </p:txBody>
        </p:sp>
        <p:sp>
          <p:nvSpPr>
            <p:cNvPr id="78852" name="Text Box 8"/>
            <p:cNvSpPr txBox="1">
              <a:spLocks noChangeArrowheads="1"/>
            </p:cNvSpPr>
            <p:nvPr/>
          </p:nvSpPr>
          <p:spPr bwMode="blackWhite">
            <a:xfrm>
              <a:off x="5902466" y="3817257"/>
              <a:ext cx="1571346" cy="1317186"/>
            </a:xfrm>
            <a:prstGeom prst="round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/>
                <a:t>Boost </a:t>
              </a:r>
              <a:br>
                <a:rPr lang="en-US" sz="1800" b="1" dirty="0"/>
              </a:br>
              <a:r>
                <a:rPr lang="en-US" sz="1800" b="1" dirty="0"/>
                <a:t>the firm’s profitability</a:t>
              </a:r>
              <a:br>
                <a:rPr lang="en-US" sz="1800" b="1" dirty="0"/>
              </a:br>
              <a:endParaRPr lang="en-US" sz="1800" b="1" dirty="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634343" y="6466114"/>
            <a:ext cx="3875314" cy="27412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/>
                </a:solidFill>
                <a:hlinkClick r:id="rId5" action="ppaction://hlinksldjump"/>
              </a:rPr>
              <a:t>Jump to Appendix 5 long image description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Core Concepts </a:t>
            </a:r>
            <a:r>
              <a:rPr lang="en-US" sz="2000" dirty="0"/>
              <a:t>(6 of 8)</a:t>
            </a:r>
            <a:endParaRPr lang="en-US" sz="2000" cap="al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  <a:defRPr/>
            </a:pPr>
            <a:r>
              <a:rPr lang="en-US" b="1" dirty="0"/>
              <a:t>Backward integration </a:t>
            </a:r>
            <a:r>
              <a:rPr lang="en-US" dirty="0"/>
              <a:t>involves entry into activities previously performed by suppliers or other enterprises positioned along earlier stages of the industry value chain system.</a:t>
            </a: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b="1" dirty="0"/>
              <a:t>Forward integration </a:t>
            </a:r>
            <a:r>
              <a:rPr lang="en-US" dirty="0"/>
              <a:t>involves entry into value chain system activities closer to the end user.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z="3200" dirty="0"/>
              <a:t>CONSIDERING STRATEGY-ENHANCING MEASURES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03227" y="1280404"/>
            <a:ext cx="8348889" cy="4983874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sz="2400" dirty="0"/>
              <a:t>Whether and when to go on the offensive strategically</a:t>
            </a:r>
          </a:p>
          <a:p>
            <a:pPr>
              <a:spcBef>
                <a:spcPts val="1200"/>
              </a:spcBef>
              <a:defRPr/>
            </a:pPr>
            <a:r>
              <a:rPr sz="2400" dirty="0"/>
              <a:t>Whether and when to employ defensive strategies</a:t>
            </a:r>
          </a:p>
          <a:p>
            <a:pPr>
              <a:spcBef>
                <a:spcPts val="1200"/>
              </a:spcBef>
              <a:defRPr/>
            </a:pPr>
            <a:r>
              <a:rPr sz="2400" dirty="0"/>
              <a:t>When to undertake strategic moves—first mover, </a:t>
            </a:r>
            <a:br>
              <a:rPr sz="2400" dirty="0"/>
            </a:br>
            <a:r>
              <a:rPr sz="2400" dirty="0"/>
              <a:t>a fast follower, or a late mover</a:t>
            </a:r>
          </a:p>
          <a:p>
            <a:pPr>
              <a:spcBef>
                <a:spcPts val="1200"/>
              </a:spcBef>
              <a:defRPr/>
            </a:pPr>
            <a:r>
              <a:rPr sz="2400" dirty="0"/>
              <a:t>Whether to merge with or acquire another firm</a:t>
            </a:r>
          </a:p>
          <a:p>
            <a:pPr>
              <a:spcBef>
                <a:spcPts val="1200"/>
              </a:spcBef>
              <a:defRPr/>
            </a:pPr>
            <a:r>
              <a:rPr sz="2400" dirty="0"/>
              <a:t>Whether to integrate backward or forward into more stages of the industry’s activity chain</a:t>
            </a:r>
          </a:p>
          <a:p>
            <a:pPr>
              <a:spcBef>
                <a:spcPts val="1200"/>
              </a:spcBef>
              <a:defRPr/>
            </a:pPr>
            <a:r>
              <a:rPr sz="2400" dirty="0"/>
              <a:t>Which value chain activities, if any, should be outsourced</a:t>
            </a:r>
          </a:p>
          <a:p>
            <a:pPr>
              <a:spcBef>
                <a:spcPts val="1200"/>
              </a:spcBef>
              <a:defRPr/>
            </a:pPr>
            <a:r>
              <a:rPr sz="2400" dirty="0"/>
              <a:t>Whether to enter into strategic alliances or partnership arrangements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z="3200" dirty="0"/>
              <a:t>INTEGRATING BACKWARD TO ACHIEVE GREATER COMPETITIVENESS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504825" y="1309432"/>
            <a:ext cx="8126413" cy="4983874"/>
          </a:xfrm>
        </p:spPr>
        <p:txBody>
          <a:bodyPr/>
          <a:lstStyle/>
          <a:p>
            <a:pPr>
              <a:defRPr/>
            </a:pPr>
            <a:r>
              <a:rPr lang="en-US" dirty="0"/>
              <a:t>Integrating backwards by:</a:t>
            </a:r>
          </a:p>
          <a:p>
            <a:pPr lvl="1">
              <a:defRPr/>
            </a:pPr>
            <a:r>
              <a:rPr dirty="0"/>
              <a:t>Achieving same scale economies as outside suppliers: low-cost based competitive advantage</a:t>
            </a:r>
          </a:p>
          <a:p>
            <a:pPr lvl="1">
              <a:defRPr/>
            </a:pPr>
            <a:r>
              <a:rPr dirty="0"/>
              <a:t>Matching or beating suppliers’ production efficiency with no drop-off in quality: differentiation-based competitive advantage</a:t>
            </a:r>
          </a:p>
          <a:p>
            <a:pPr>
              <a:defRPr/>
            </a:pPr>
            <a:r>
              <a:rPr lang="en-US" dirty="0"/>
              <a:t>Reasons for integrating backwards</a:t>
            </a:r>
            <a:endParaRPr dirty="0"/>
          </a:p>
          <a:p>
            <a:pPr lvl="1">
              <a:defRPr/>
            </a:pPr>
            <a:r>
              <a:rPr dirty="0"/>
              <a:t>Reduction of supplier power</a:t>
            </a:r>
          </a:p>
          <a:p>
            <a:pPr lvl="1">
              <a:defRPr/>
            </a:pPr>
            <a:r>
              <a:rPr dirty="0"/>
              <a:t>Reduction in costs of major inputs</a:t>
            </a:r>
          </a:p>
          <a:p>
            <a:pPr lvl="1">
              <a:defRPr/>
            </a:pPr>
            <a:r>
              <a:rPr dirty="0"/>
              <a:t>Assurance of the supply and flow of critical inputs</a:t>
            </a:r>
          </a:p>
          <a:p>
            <a:pPr lvl="1">
              <a:defRPr/>
            </a:pPr>
            <a:r>
              <a:rPr dirty="0"/>
              <a:t>Protection of proprietary know-how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274320" rIns="274320"/>
          <a:lstStyle/>
          <a:p>
            <a:pPr>
              <a:defRPr/>
            </a:pPr>
            <a:r>
              <a:rPr dirty="0"/>
              <a:t>INTEGRATING FORWARD TO ENHANCE COMPETITIVENESS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Reasons for integrating forward</a:t>
            </a:r>
          </a:p>
          <a:p>
            <a:pPr lvl="1">
              <a:defRPr/>
            </a:pPr>
            <a:r>
              <a:rPr sz="2800" dirty="0"/>
              <a:t>To lower overall costs by increasing channel activity efficiencies relative to competitors</a:t>
            </a:r>
          </a:p>
          <a:p>
            <a:pPr lvl="1">
              <a:defRPr/>
            </a:pPr>
            <a:r>
              <a:rPr sz="2800" dirty="0"/>
              <a:t>To increase bargaining power through control of channel activities</a:t>
            </a:r>
          </a:p>
          <a:p>
            <a:pPr lvl="1">
              <a:defRPr/>
            </a:pPr>
            <a:r>
              <a:rPr sz="2800" dirty="0"/>
              <a:t>To gain better access to end users</a:t>
            </a:r>
          </a:p>
          <a:p>
            <a:pPr lvl="1">
              <a:defRPr/>
            </a:pPr>
            <a:r>
              <a:rPr sz="2800" dirty="0"/>
              <a:t>To strengthen and reinforce brand awareness</a:t>
            </a:r>
          </a:p>
          <a:p>
            <a:pPr lvl="1">
              <a:defRPr/>
            </a:pPr>
            <a:r>
              <a:rPr sz="2800" dirty="0"/>
              <a:t>To increase product differentiation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457200" rIns="457200">
            <a:noAutofit/>
          </a:bodyPr>
          <a:lstStyle/>
          <a:p>
            <a:pPr>
              <a:defRPr/>
            </a:pPr>
            <a:r>
              <a:rPr dirty="0"/>
              <a:t>DISADVANTAGES OF A VERTICAL INTEGRATION STRATEGY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261258" y="1362974"/>
            <a:ext cx="8628062" cy="4894046"/>
          </a:xfrm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sz="2400" dirty="0"/>
              <a:t>Increased business risk due to large capital investment</a:t>
            </a:r>
          </a:p>
          <a:p>
            <a:pPr>
              <a:spcBef>
                <a:spcPts val="1000"/>
              </a:spcBef>
              <a:defRPr/>
            </a:pPr>
            <a:r>
              <a:rPr sz="2400" dirty="0"/>
              <a:t>Slow acceptance of technological advances or more efficient production methods</a:t>
            </a:r>
          </a:p>
          <a:p>
            <a:pPr>
              <a:spcBef>
                <a:spcPts val="1000"/>
              </a:spcBef>
              <a:defRPr/>
            </a:pPr>
            <a:r>
              <a:rPr sz="2400" dirty="0"/>
              <a:t>Less flexibility in accommodating shifting buyer preferences that require non-internally produced parts</a:t>
            </a:r>
          </a:p>
          <a:p>
            <a:pPr>
              <a:spcBef>
                <a:spcPts val="1000"/>
              </a:spcBef>
              <a:defRPr/>
            </a:pPr>
            <a:r>
              <a:rPr sz="2400" dirty="0"/>
              <a:t>Internal production levels may not reach volumes that create economies of scale</a:t>
            </a:r>
          </a:p>
          <a:p>
            <a:pPr>
              <a:spcBef>
                <a:spcPts val="1000"/>
              </a:spcBef>
              <a:defRPr/>
            </a:pPr>
            <a:r>
              <a:rPr lang="en-US" sz="2400" dirty="0"/>
              <a:t>Efficient production of internally-produced components and parts hampered by c</a:t>
            </a:r>
            <a:r>
              <a:rPr sz="2400" dirty="0"/>
              <a:t>apacity matching problems</a:t>
            </a:r>
          </a:p>
          <a:p>
            <a:pPr>
              <a:spcBef>
                <a:spcPts val="1000"/>
              </a:spcBef>
              <a:defRPr/>
            </a:pPr>
            <a:r>
              <a:rPr sz="2400" dirty="0"/>
              <a:t>New or different resources and capabilities r</a:t>
            </a:r>
            <a:r>
              <a:rPr lang="en-US" sz="2400" dirty="0"/>
              <a:t>equirements</a:t>
            </a:r>
            <a:endParaRPr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2960" rIns="914400"/>
          <a:lstStyle/>
          <a:p>
            <a:pPr>
              <a:defRPr/>
            </a:pPr>
            <a:r>
              <a:rPr dirty="0"/>
              <a:t>WEIGHING THE PROS AND CONS OF VERTICAL INTEGRATION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sz="2400" dirty="0"/>
              <a:t>Will vertical integration enhance the performance of strategy-critical activities ways that lower cost, build expertise, protect proprietary know-how, or increase differentiation?</a:t>
            </a:r>
          </a:p>
          <a:p>
            <a:pPr>
              <a:defRPr/>
            </a:pPr>
            <a:r>
              <a:rPr sz="2400" dirty="0"/>
              <a:t>What impact will vertical integration have on investment costs, flexibility, and response times?</a:t>
            </a:r>
          </a:p>
          <a:p>
            <a:pPr>
              <a:defRPr/>
            </a:pPr>
            <a:r>
              <a:rPr sz="2400" dirty="0"/>
              <a:t>What administrative costs are incurred by coordinating operations across more vertical chain activities?</a:t>
            </a:r>
          </a:p>
          <a:p>
            <a:pPr>
              <a:defRPr/>
            </a:pPr>
            <a:r>
              <a:rPr sz="2400" dirty="0"/>
              <a:t>How difficult will it be for the firm to acquire the set of skills and capabilities needed to operate in another stage of the vertical chain?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963"/>
            <a:ext cx="9140332" cy="1147503"/>
          </a:xfrm>
        </p:spPr>
        <p:txBody>
          <a:bodyPr lIns="2011680" rIns="2011680">
            <a:noAutofit/>
          </a:bodyPr>
          <a:lstStyle/>
          <a:p>
            <a:r>
              <a:rPr lang="en-US" dirty="0"/>
              <a:t>Kaiser Permanente’s Vertical Integration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49111" y="1469849"/>
            <a:ext cx="8288338" cy="51149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What are the most important strategic benefits that Kaiser Permanente derives from its vertical integration strategy?</a:t>
            </a:r>
          </a:p>
          <a:p>
            <a:pPr>
              <a:spcBef>
                <a:spcPts val="1200"/>
              </a:spcBef>
            </a:pPr>
            <a:r>
              <a:rPr lang="en-US" dirty="0"/>
              <a:t>Over the long term, how could the vertical scope of Kaiser Permanente’s operations threaten its competitive position and profitability?</a:t>
            </a:r>
          </a:p>
          <a:p>
            <a:pPr>
              <a:spcBef>
                <a:spcPts val="1200"/>
              </a:spcBef>
            </a:pPr>
            <a:r>
              <a:rPr lang="en-US" dirty="0"/>
              <a:t>Why is a vertical integration strategy more appropriate in some industries than in others?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Core Concept </a:t>
            </a:r>
            <a:r>
              <a:rPr lang="en-US" sz="2000" dirty="0"/>
              <a:t>(7 of 8)</a:t>
            </a:r>
            <a:endParaRPr lang="en-US" sz="2000" cap="al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Outsourcing</a:t>
            </a:r>
            <a:r>
              <a:rPr lang="en-US" dirty="0"/>
              <a:t> involves contracting out certain value chain activities that are normally performed in-house to outside vendors.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OUTSOURCING STRATEGIES: NARROWING THE SCOPE OF OPERATIONS</a:t>
            </a:r>
          </a:p>
        </p:txBody>
      </p:sp>
      <p:sp>
        <p:nvSpPr>
          <p:cNvPr id="80899" name="Rectangle 10"/>
          <p:cNvSpPr>
            <a:spLocks noGrp="1" noChangeArrowheads="1"/>
          </p:cNvSpPr>
          <p:nvPr>
            <p:ph idx="1"/>
          </p:nvPr>
        </p:nvSpPr>
        <p:spPr>
          <a:xfrm>
            <a:off x="504825" y="1294918"/>
            <a:ext cx="8126413" cy="4983874"/>
          </a:xfrm>
        </p:spPr>
        <p:txBody>
          <a:bodyPr/>
          <a:lstStyle/>
          <a:p>
            <a:r>
              <a:rPr lang="en-US" dirty="0"/>
              <a:t>Outsource an activity if it:</a:t>
            </a:r>
          </a:p>
          <a:p>
            <a:pPr lvl="1"/>
            <a:r>
              <a:rPr lang="en-US" dirty="0"/>
              <a:t>Can be performed better or more cheaply by outside specialists</a:t>
            </a:r>
          </a:p>
          <a:p>
            <a:pPr lvl="1"/>
            <a:r>
              <a:rPr lang="en-US" dirty="0"/>
              <a:t>Is not crucial to achieving sustainable competitive advantage</a:t>
            </a:r>
          </a:p>
          <a:p>
            <a:pPr lvl="1"/>
            <a:r>
              <a:rPr lang="en-US" dirty="0"/>
              <a:t>Improves organizational flexibility and speeds time to market</a:t>
            </a:r>
          </a:p>
          <a:p>
            <a:pPr lvl="1"/>
            <a:r>
              <a:rPr lang="en-US" dirty="0"/>
              <a:t>Reduces risk exposure due to new technology or buyer preferences</a:t>
            </a:r>
          </a:p>
          <a:p>
            <a:pPr lvl="1"/>
            <a:r>
              <a:rPr lang="en-US" dirty="0"/>
              <a:t>Allows the firm to concentrate on its core business, leverage key resources, and do even better what it already does best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THE BIG RISKS OF OUTSOURCING VALUE CHAIN ACTIVITIES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sz="2800" dirty="0"/>
              <a:t>Hollowing out resources and capabilities that the firm needs to be a master of its own destiny</a:t>
            </a:r>
          </a:p>
          <a:p>
            <a:pPr>
              <a:defRPr/>
            </a:pPr>
            <a:r>
              <a:rPr sz="2800" dirty="0"/>
              <a:t>Loss of direct control when monitoring, controlling, and coordinating activities of outside parties by means of contracts and arm’s-length transactions</a:t>
            </a:r>
          </a:p>
          <a:p>
            <a:pPr>
              <a:defRPr/>
            </a:pPr>
            <a:r>
              <a:rPr sz="2800" dirty="0"/>
              <a:t>Lack of incentives for outside parties to make investments specific to the needs of the outsourcing firm’s value chain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/>
            <a:r>
              <a:rPr lang="en-US" dirty="0"/>
              <a:t>STRATEGIC MANAGEMENT PRINCIPLE </a:t>
            </a:r>
            <a:r>
              <a:rPr lang="en-US" sz="2200" dirty="0"/>
              <a:t>(6 of 8)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27314" y="990600"/>
            <a:ext cx="7489372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company must guard against outsourcing activities that hollow out the resources and capabilities that it needs to be a master of its own destiny.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Core Concepts </a:t>
            </a:r>
            <a:r>
              <a:rPr lang="en-US" sz="2000" dirty="0"/>
              <a:t>(8 of 8)</a:t>
            </a:r>
            <a:endParaRPr lang="en-US" sz="2000" cap="al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A </a:t>
            </a:r>
            <a:r>
              <a:rPr lang="en-US" b="1" dirty="0"/>
              <a:t>strategic alliance </a:t>
            </a:r>
            <a:r>
              <a:rPr lang="en-US" dirty="0"/>
              <a:t>is a formal agreement between two or more separate companies in which they agree to work cooperatively toward some common objective.</a:t>
            </a:r>
          </a:p>
          <a:p>
            <a:pPr marL="0" indent="0">
              <a:buNone/>
              <a:defRPr/>
            </a:pPr>
            <a:r>
              <a:rPr lang="en-US" dirty="0"/>
              <a:t>A </a:t>
            </a:r>
            <a:r>
              <a:rPr lang="en-US" b="1" dirty="0"/>
              <a:t>joint venture </a:t>
            </a:r>
            <a:r>
              <a:rPr lang="en-US" dirty="0"/>
              <a:t>is a partnership involving the establishment of an independent corporate entity that the partners own and control jointly, sharing in its revenues and expenses.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LAUNCHING STRATEGIC OFFENSIVES TO IMPROVE A COMPANY’S MARKET POSITION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Strategic offensive principles</a:t>
            </a:r>
          </a:p>
          <a:p>
            <a:pPr marL="860425" lvl="1" indent="-457200">
              <a:buSzPct val="100000"/>
              <a:buFont typeface="+mj-lt"/>
              <a:buAutoNum type="arabicPeriod"/>
            </a:pPr>
            <a:r>
              <a:rPr lang="en-US" dirty="0"/>
              <a:t>Focusing relentlessly on building competitive advantage and then striving to convert it into sustainable advantage</a:t>
            </a:r>
          </a:p>
          <a:p>
            <a:pPr marL="860425" lvl="1" indent="-457200">
              <a:buSzPct val="100000"/>
              <a:buFont typeface="+mj-lt"/>
              <a:buAutoNum type="arabicPeriod"/>
            </a:pPr>
            <a:r>
              <a:rPr lang="en-US" dirty="0"/>
              <a:t>Applying resources where rivals are least able to defend themselves</a:t>
            </a:r>
          </a:p>
          <a:p>
            <a:pPr marL="860425" lvl="1" indent="-457200">
              <a:buSzPct val="100000"/>
              <a:buFont typeface="+mj-lt"/>
              <a:buAutoNum type="arabicPeriod"/>
            </a:pPr>
            <a:r>
              <a:rPr lang="en-US" dirty="0"/>
              <a:t>Employing the element of surprise as opposed to doing what rivals expect and are prepared for</a:t>
            </a:r>
          </a:p>
          <a:p>
            <a:pPr marL="860425" lvl="1" indent="-457200">
              <a:buSzPct val="100000"/>
              <a:buFont typeface="+mj-lt"/>
              <a:buAutoNum type="arabicPeriod"/>
            </a:pPr>
            <a:r>
              <a:rPr lang="en-US" dirty="0"/>
              <a:t>Displaying a capacity for swift, decisive, and overwhelming actions to overpower rivals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FACTORS THAT MAKE AN ALLIANCE</a:t>
            </a:r>
            <a:r>
              <a:rPr lang="en-US" dirty="0"/>
              <a:t> </a:t>
            </a:r>
            <a:r>
              <a:rPr dirty="0"/>
              <a:t>“STRATEGIC”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270933" y="1233714"/>
            <a:ext cx="8748889" cy="5182961"/>
          </a:xfrm>
        </p:spPr>
        <p:txBody>
          <a:bodyPr/>
          <a:lstStyle/>
          <a:p>
            <a:pPr marL="0" indent="0">
              <a:spcBef>
                <a:spcPts val="900"/>
              </a:spcBef>
              <a:buSzPct val="100000"/>
              <a:buNone/>
              <a:defRPr/>
            </a:pPr>
            <a:r>
              <a:rPr lang="en-US" dirty="0"/>
              <a:t>A strategic alliance:</a:t>
            </a:r>
            <a:endParaRPr dirty="0"/>
          </a:p>
          <a:p>
            <a:pPr marL="395288" lvl="1" indent="-395288">
              <a:spcBef>
                <a:spcPts val="900"/>
              </a:spcBef>
              <a:buSzPct val="100000"/>
              <a:buFont typeface="+mj-lt"/>
              <a:buAutoNum type="arabicPeriod"/>
              <a:defRPr/>
            </a:pPr>
            <a:r>
              <a:rPr dirty="0"/>
              <a:t>Facilitates achievement of an important business objective</a:t>
            </a:r>
          </a:p>
          <a:p>
            <a:pPr marL="395288" lvl="1" indent="-395288">
              <a:spcBef>
                <a:spcPts val="900"/>
              </a:spcBef>
              <a:buSzPct val="100000"/>
              <a:buFont typeface="+mj-lt"/>
              <a:buAutoNum type="arabicPeriod"/>
              <a:defRPr/>
            </a:pPr>
            <a:r>
              <a:rPr dirty="0"/>
              <a:t>Helps build, sustain, or enhance a core competence or competitive advantage</a:t>
            </a:r>
          </a:p>
          <a:p>
            <a:pPr marL="395288" lvl="1" indent="-395288">
              <a:spcBef>
                <a:spcPts val="900"/>
              </a:spcBef>
              <a:buSzPct val="100000"/>
              <a:buFont typeface="+mj-lt"/>
              <a:buAutoNum type="arabicPeriod"/>
              <a:defRPr/>
            </a:pPr>
            <a:r>
              <a:rPr dirty="0"/>
              <a:t>Helps remedy an important resource deficiency or competitive weakness</a:t>
            </a:r>
          </a:p>
          <a:p>
            <a:pPr marL="395288" lvl="1" indent="-395288">
              <a:spcBef>
                <a:spcPts val="900"/>
              </a:spcBef>
              <a:buSzPct val="100000"/>
              <a:buFont typeface="+mj-lt"/>
              <a:buAutoNum type="arabicPeriod"/>
              <a:defRPr/>
            </a:pPr>
            <a:r>
              <a:rPr lang="en-US" dirty="0"/>
              <a:t>Helps defend against a competitive threat, or mitigates a significant risk to a company’s business</a:t>
            </a:r>
            <a:endParaRPr dirty="0"/>
          </a:p>
          <a:p>
            <a:pPr marL="395288" lvl="1" indent="-395288">
              <a:spcBef>
                <a:spcPts val="900"/>
              </a:spcBef>
              <a:buSzPct val="100000"/>
              <a:buFont typeface="+mj-lt"/>
              <a:buAutoNum type="arabicPeriod"/>
              <a:defRPr/>
            </a:pPr>
            <a:r>
              <a:rPr dirty="0"/>
              <a:t>Increases the bargaining power over suppliers or buyers.</a:t>
            </a:r>
          </a:p>
          <a:p>
            <a:pPr marL="395288" lvl="1" indent="-395288">
              <a:spcBef>
                <a:spcPts val="900"/>
              </a:spcBef>
              <a:buSzPct val="100000"/>
              <a:buFont typeface="+mj-lt"/>
              <a:buAutoNum type="arabicPeriod"/>
              <a:defRPr/>
            </a:pPr>
            <a:r>
              <a:rPr dirty="0"/>
              <a:t>Helps open up important new market opportunities</a:t>
            </a:r>
          </a:p>
          <a:p>
            <a:pPr marL="395288" lvl="1" indent="-395288">
              <a:spcBef>
                <a:spcPts val="700"/>
              </a:spcBef>
              <a:buSzPct val="100000"/>
              <a:buFont typeface="+mj-lt"/>
              <a:buAutoNum type="arabicPeriod"/>
              <a:defRPr/>
            </a:pPr>
            <a:r>
              <a:rPr lang="en-US" dirty="0"/>
              <a:t>Speeds development of new technologies or product innovations</a:t>
            </a: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BENEFITS OF STRATEGIC ALLIANCES AND PARTNERSHIPS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sz="2400" dirty="0"/>
              <a:t>Minimize the problems associated with vertical integration, outsourcing, and mergers and acquisitions</a:t>
            </a:r>
          </a:p>
          <a:p>
            <a:pPr>
              <a:defRPr/>
            </a:pPr>
            <a:r>
              <a:rPr sz="2400" dirty="0"/>
              <a:t>Are useful in extending the scope of operations via international expansion and diversification strategies</a:t>
            </a:r>
          </a:p>
          <a:p>
            <a:pPr>
              <a:defRPr/>
            </a:pPr>
            <a:r>
              <a:rPr sz="2400" dirty="0"/>
              <a:t>Reduce the need to be independent and self-sufficient when strengthening the firm’s competitive position</a:t>
            </a:r>
          </a:p>
          <a:p>
            <a:pPr>
              <a:defRPr/>
            </a:pPr>
            <a:r>
              <a:rPr sz="2400" dirty="0"/>
              <a:t>Offer greater flexibility should a firm’s resource requirements or goals change over time</a:t>
            </a:r>
          </a:p>
          <a:p>
            <a:pPr>
              <a:defRPr/>
            </a:pPr>
            <a:r>
              <a:rPr sz="2400" dirty="0"/>
              <a:t>Are useful when industries are experiencing high-velocity technological advances simultaneously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/>
            <a:r>
              <a:rPr lang="en-US" dirty="0"/>
              <a:t>STRATEGIC MANAGEMENT PRINCIPLE </a:t>
            </a:r>
            <a:r>
              <a:rPr lang="en-US" sz="2200" dirty="0"/>
              <a:t>(7 of 8)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Companies that have formed a host of alliances need to manage their alliances like a portfolio.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274320" rIns="274320" anchor="ctr" anchorCtr="1">
            <a:normAutofit/>
          </a:bodyPr>
          <a:lstStyle/>
          <a:p>
            <a:r>
              <a:rPr lang="en-US" sz="3600" dirty="0"/>
              <a:t>WHY AND HOW STRATEGIC ALLIANCES ARE ADVANTAGEOUS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Strategic Alliances:</a:t>
            </a:r>
          </a:p>
          <a:p>
            <a:pPr lvl="1"/>
            <a:r>
              <a:rPr lang="en-US" dirty="0"/>
              <a:t>Expedite development of promising new technologies or products</a:t>
            </a:r>
          </a:p>
          <a:p>
            <a:pPr lvl="1"/>
            <a:r>
              <a:rPr lang="en-US" dirty="0"/>
              <a:t>Help overcome deficits in technical and manufacturing expertise</a:t>
            </a:r>
          </a:p>
          <a:p>
            <a:pPr lvl="1"/>
            <a:r>
              <a:rPr lang="en-US" dirty="0"/>
              <a:t>Bring together the personnel and expertise needed to create new skill sets and capabilities</a:t>
            </a:r>
          </a:p>
          <a:p>
            <a:pPr lvl="1"/>
            <a:r>
              <a:rPr lang="en-US" dirty="0"/>
              <a:t>Improve supply chain efficiency</a:t>
            </a:r>
          </a:p>
          <a:p>
            <a:pPr lvl="1"/>
            <a:r>
              <a:rPr lang="en-US" dirty="0"/>
              <a:t>Help partners allocate venture risk sharing</a:t>
            </a:r>
          </a:p>
          <a:p>
            <a:pPr lvl="1"/>
            <a:r>
              <a:rPr lang="en-US" dirty="0"/>
              <a:t>Allow firms to gain economies of scale</a:t>
            </a:r>
          </a:p>
          <a:p>
            <a:pPr lvl="1"/>
            <a:r>
              <a:rPr lang="en-US" dirty="0"/>
              <a:t>Provide new market access for partners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3"/>
            <a:ext cx="9140332" cy="1209085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3600" dirty="0"/>
              <a:t>CAPTURING THE BENEFITS OF STRATEGIC ALLIANCES</a:t>
            </a:r>
          </a:p>
        </p:txBody>
      </p:sp>
      <p:grpSp>
        <p:nvGrpSpPr>
          <p:cNvPr id="5" name="Group 4" descr="A graphic lists six strategic alliance factors."/>
          <p:cNvGrpSpPr/>
          <p:nvPr/>
        </p:nvGrpSpPr>
        <p:grpSpPr>
          <a:xfrm>
            <a:off x="316089" y="1382647"/>
            <a:ext cx="8523616" cy="4877731"/>
            <a:chOff x="774700" y="1379539"/>
            <a:chExt cx="7562850" cy="4648200"/>
          </a:xfrm>
        </p:grpSpPr>
        <p:pic>
          <p:nvPicPr>
            <p:cNvPr id="108548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4700" y="1379539"/>
              <a:ext cx="7562850" cy="464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525" name="Text Box 13"/>
            <p:cNvSpPr txBox="1">
              <a:spLocks noChangeArrowheads="1"/>
            </p:cNvSpPr>
            <p:nvPr/>
          </p:nvSpPr>
          <p:spPr bwMode="auto">
            <a:xfrm>
              <a:off x="819150" y="2190752"/>
              <a:ext cx="1679575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Picking a good partner</a:t>
              </a:r>
            </a:p>
          </p:txBody>
        </p:sp>
        <p:sp>
          <p:nvSpPr>
            <p:cNvPr id="108550" name="Text Box 14"/>
            <p:cNvSpPr txBox="1">
              <a:spLocks noChangeArrowheads="1"/>
            </p:cNvSpPr>
            <p:nvPr/>
          </p:nvSpPr>
          <p:spPr bwMode="auto">
            <a:xfrm>
              <a:off x="3686175" y="1486695"/>
              <a:ext cx="1679575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>
                  <a:solidFill>
                    <a:schemeClr val="bg1"/>
                  </a:solidFill>
                </a:rPr>
                <a:t>Being sensitive to cultural differences</a:t>
              </a:r>
            </a:p>
          </p:txBody>
        </p:sp>
        <p:sp>
          <p:nvSpPr>
            <p:cNvPr id="108551" name="Text Box 15"/>
            <p:cNvSpPr txBox="1">
              <a:spLocks noChangeArrowheads="1"/>
            </p:cNvSpPr>
            <p:nvPr/>
          </p:nvSpPr>
          <p:spPr bwMode="auto">
            <a:xfrm>
              <a:off x="6499225" y="2131577"/>
              <a:ext cx="1838325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>
                  <a:solidFill>
                    <a:schemeClr val="bg1"/>
                  </a:solidFill>
                </a:rPr>
                <a:t>Recognizing that the alliance must benefit both sides</a:t>
              </a:r>
            </a:p>
          </p:txBody>
        </p:sp>
        <p:sp>
          <p:nvSpPr>
            <p:cNvPr id="108552" name="Text Box 16"/>
            <p:cNvSpPr txBox="1">
              <a:spLocks noChangeArrowheads="1"/>
            </p:cNvSpPr>
            <p:nvPr/>
          </p:nvSpPr>
          <p:spPr bwMode="auto">
            <a:xfrm>
              <a:off x="6597650" y="4354514"/>
              <a:ext cx="1679575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Adjusting the agreement over time to fit new circumstances</a:t>
              </a:r>
            </a:p>
          </p:txBody>
        </p:sp>
        <p:sp>
          <p:nvSpPr>
            <p:cNvPr id="108553" name="Text Box 17"/>
            <p:cNvSpPr txBox="1">
              <a:spLocks noChangeArrowheads="1"/>
            </p:cNvSpPr>
            <p:nvPr/>
          </p:nvSpPr>
          <p:spPr bwMode="auto">
            <a:xfrm>
              <a:off x="3686174" y="5090321"/>
              <a:ext cx="1679575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Structuring the decision-making process for swift actions</a:t>
              </a:r>
            </a:p>
          </p:txBody>
        </p:sp>
        <p:sp>
          <p:nvSpPr>
            <p:cNvPr id="108554" name="Text Box 18"/>
            <p:cNvSpPr txBox="1">
              <a:spLocks noChangeArrowheads="1"/>
            </p:cNvSpPr>
            <p:nvPr/>
          </p:nvSpPr>
          <p:spPr bwMode="auto">
            <a:xfrm>
              <a:off x="819150" y="4354514"/>
              <a:ext cx="1738313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Ensuring both parties keep their commitments</a:t>
              </a:r>
            </a:p>
          </p:txBody>
        </p:sp>
        <p:sp>
          <p:nvSpPr>
            <p:cNvPr id="107531" name="Oval 19"/>
            <p:cNvSpPr>
              <a:spLocks noChangeArrowheads="1"/>
            </p:cNvSpPr>
            <p:nvPr/>
          </p:nvSpPr>
          <p:spPr bwMode="auto">
            <a:xfrm>
              <a:off x="2836384" y="3186182"/>
              <a:ext cx="3467565" cy="89852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182880" rIns="0" anchor="ctr" anchorCtr="1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 dirty="0">
                  <a:solidFill>
                    <a:srgbClr val="FFFFCC"/>
                  </a:solidFill>
                </a:rPr>
                <a:t>Strategic Alliance Factors</a:t>
              </a: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382334" y="6383710"/>
            <a:ext cx="4422775" cy="2778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800" dirty="0">
                <a:hlinkClick r:id="rId4" action="ppaction://hlinksldjump"/>
              </a:rPr>
              <a:t>Jump to Appendix 6 long image description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STRATEGIC MANAGEMENT PRINCIPLE </a:t>
            </a:r>
            <a:r>
              <a:rPr lang="en-US" sz="2200" dirty="0"/>
              <a:t>(8 of 8)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best alliances are highly selective, focusing on particular value chain activities and on obtaining a specific competitive benefit.</a:t>
            </a:r>
          </a:p>
          <a:p>
            <a:pPr marL="0" indent="0">
              <a:buNone/>
            </a:pPr>
            <a:r>
              <a:rPr lang="en-US" dirty="0"/>
              <a:t>Alliances enable a firm to learn and to build on its strengths.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" y="1"/>
            <a:ext cx="9143999" cy="1204685"/>
          </a:xfrm>
        </p:spPr>
        <p:txBody>
          <a:bodyPr lIns="274320" rIns="274320"/>
          <a:lstStyle/>
          <a:p>
            <a:pPr>
              <a:defRPr/>
            </a:pPr>
            <a:r>
              <a:rPr dirty="0"/>
              <a:t>REASONS FOR ENTERING INTO STRATEGIC ALLIANCES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504825" y="1309432"/>
            <a:ext cx="8126413" cy="4983874"/>
          </a:xfrm>
        </p:spPr>
        <p:txBody>
          <a:bodyPr/>
          <a:lstStyle/>
          <a:p>
            <a:pPr>
              <a:defRPr/>
            </a:pPr>
            <a:r>
              <a:rPr dirty="0"/>
              <a:t>When seeking global market leadership</a:t>
            </a:r>
          </a:p>
          <a:p>
            <a:pPr lvl="1">
              <a:defRPr/>
            </a:pPr>
            <a:r>
              <a:rPr dirty="0"/>
              <a:t>Enter into critical country markets quickly.</a:t>
            </a:r>
          </a:p>
          <a:p>
            <a:pPr lvl="1">
              <a:defRPr/>
            </a:pPr>
            <a:r>
              <a:rPr dirty="0"/>
              <a:t>Gain inside knowledge about unfamiliar markets and cultures through alliances with local partners.</a:t>
            </a:r>
          </a:p>
          <a:p>
            <a:pPr lvl="1">
              <a:defRPr/>
            </a:pPr>
            <a:r>
              <a:rPr dirty="0"/>
              <a:t>Provide access to valuable skills and competencies</a:t>
            </a:r>
            <a:r>
              <a:rPr lang="en-US" dirty="0"/>
              <a:t> </a:t>
            </a:r>
            <a:r>
              <a:rPr dirty="0"/>
              <a:t>concentrated in particular geographic locations.</a:t>
            </a:r>
          </a:p>
          <a:p>
            <a:pPr>
              <a:defRPr/>
            </a:pPr>
            <a:r>
              <a:rPr dirty="0"/>
              <a:t>When staking out a strong industry position</a:t>
            </a:r>
          </a:p>
          <a:p>
            <a:pPr lvl="1">
              <a:defRPr/>
            </a:pPr>
            <a:r>
              <a:rPr dirty="0"/>
              <a:t>Establish a stronger beachhead in target industry.</a:t>
            </a:r>
          </a:p>
          <a:p>
            <a:pPr lvl="1">
              <a:defRPr/>
            </a:pPr>
            <a:r>
              <a:rPr dirty="0"/>
              <a:t>Master new technologies and build expertise and competencies.</a:t>
            </a:r>
          </a:p>
          <a:p>
            <a:pPr lvl="1">
              <a:defRPr/>
            </a:pPr>
            <a:r>
              <a:rPr dirty="0"/>
              <a:t>Open up broader opportunities in the target industry.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z="3600" dirty="0"/>
              <a:t>PRINCIPLE ADVANTAGES OF STRATEGIC ALLIANCES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74662" y="1487714"/>
            <a:ext cx="8099995" cy="5006685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sz="3200" dirty="0"/>
              <a:t>They lower investment costs and risks for each partner by facilitating resource pooling and risk sharing.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sz="3200" dirty="0"/>
              <a:t>They are more flexible organizational forms and allow for a more adaptive response to changing conditions.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sz="3200" dirty="0"/>
              <a:t>They are more rapidly deployed—a critical factor when speed is of the essence.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z="3600" dirty="0"/>
              <a:t>STRATEGIC ALLIANCES VERSUS OUTSOURCING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sz="3200" dirty="0"/>
              <a:t>Key advantages of strategic alliances</a:t>
            </a:r>
          </a:p>
          <a:p>
            <a:pPr lvl="1">
              <a:defRPr/>
            </a:pPr>
            <a:r>
              <a:rPr sz="3200" dirty="0"/>
              <a:t>The increased ability to exercise control over the partners’ activities.</a:t>
            </a:r>
          </a:p>
          <a:p>
            <a:pPr lvl="1">
              <a:defRPr/>
            </a:pPr>
            <a:r>
              <a:rPr sz="3200" dirty="0"/>
              <a:t>A greater commitment and willingness of the partners to make relationship-specific investments as opposed to arm’s-length outsourcing transactions.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1"/>
            <a:ext cx="9144000" cy="1244005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3200" dirty="0"/>
              <a:t>ACHIEVING LONG-LASTING STRATEGIC</a:t>
            </a:r>
            <a:r>
              <a:rPr lang="en-US" sz="3200" dirty="0"/>
              <a:t> </a:t>
            </a:r>
            <a:r>
              <a:rPr sz="3200" dirty="0"/>
              <a:t>ALLIANCE RELATIONSHIPS</a:t>
            </a:r>
          </a:p>
        </p:txBody>
      </p:sp>
      <p:grpSp>
        <p:nvGrpSpPr>
          <p:cNvPr id="5" name="Group 4" descr="A graphic lists three factors influencing the longevity of alliances."/>
          <p:cNvGrpSpPr/>
          <p:nvPr/>
        </p:nvGrpSpPr>
        <p:grpSpPr>
          <a:xfrm>
            <a:off x="431321" y="1565901"/>
            <a:ext cx="8281358" cy="4098246"/>
            <a:chOff x="1012372" y="1761444"/>
            <a:chExt cx="6751182" cy="3632201"/>
          </a:xfrm>
        </p:grpSpPr>
        <p:sp>
          <p:nvSpPr>
            <p:cNvPr id="78850" name="Text Box 6"/>
            <p:cNvSpPr txBox="1">
              <a:spLocks noChangeArrowheads="1"/>
            </p:cNvSpPr>
            <p:nvPr/>
          </p:nvSpPr>
          <p:spPr bwMode="blackWhite">
            <a:xfrm>
              <a:off x="1012372" y="3817257"/>
              <a:ext cx="1915660" cy="1576388"/>
            </a:xfrm>
            <a:prstGeom prst="roundRect">
              <a:avLst/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Collaborating with partners that do not compete directly</a:t>
              </a:r>
            </a:p>
          </p:txBody>
        </p:sp>
        <p:sp>
          <p:nvSpPr>
            <p:cNvPr id="78851" name="Text Box 7"/>
            <p:cNvSpPr txBox="1">
              <a:spLocks noChangeArrowheads="1"/>
            </p:cNvSpPr>
            <p:nvPr/>
          </p:nvSpPr>
          <p:spPr bwMode="blackWhite">
            <a:xfrm>
              <a:off x="3396343" y="3817257"/>
              <a:ext cx="2040845" cy="1571625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Establishing </a:t>
              </a:r>
              <a:br>
                <a:rPr lang="en-US" b="1" dirty="0"/>
              </a:br>
              <a:r>
                <a:rPr lang="en-US" b="1" dirty="0"/>
                <a:t>a permanent trusting relationship</a:t>
              </a:r>
            </a:p>
          </p:txBody>
        </p:sp>
        <p:sp>
          <p:nvSpPr>
            <p:cNvPr id="78852" name="Text Box 8"/>
            <p:cNvSpPr txBox="1">
              <a:spLocks noChangeArrowheads="1"/>
            </p:cNvSpPr>
            <p:nvPr/>
          </p:nvSpPr>
          <p:spPr bwMode="blackWhite">
            <a:xfrm>
              <a:off x="5905500" y="3817257"/>
              <a:ext cx="1858054" cy="1576388"/>
            </a:xfrm>
            <a:prstGeom prst="round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0" rIns="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Continuing to collaborate is </a:t>
              </a:r>
              <a:br>
                <a:rPr lang="en-US" b="1" dirty="0"/>
              </a:br>
              <a:r>
                <a:rPr lang="en-US" b="1" dirty="0"/>
                <a:t>in the parties’ </a:t>
              </a:r>
              <a:br>
                <a:rPr lang="en-US" b="1" dirty="0"/>
              </a:br>
              <a:r>
                <a:rPr lang="en-US" b="1" dirty="0"/>
                <a:t>mutual interest</a:t>
              </a:r>
            </a:p>
          </p:txBody>
        </p:sp>
        <p:sp>
          <p:nvSpPr>
            <p:cNvPr id="78853" name="Oval 10"/>
            <p:cNvSpPr>
              <a:spLocks noChangeArrowheads="1"/>
            </p:cNvSpPr>
            <p:nvPr/>
          </p:nvSpPr>
          <p:spPr bwMode="blackWhite">
            <a:xfrm>
              <a:off x="2095375" y="1761444"/>
              <a:ext cx="4602993" cy="1364526"/>
            </a:xfrm>
            <a:prstGeom prst="ellipse">
              <a:avLst/>
            </a:prstGeom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anchor="ctr" anchorCtr="1"/>
            <a:lstStyle/>
            <a:p>
              <a:pPr algn="ctr"/>
              <a:r>
                <a:rPr lang="en-US" sz="2800" b="1" dirty="0"/>
                <a:t>Factors Influencing </a:t>
              </a:r>
              <a:br>
                <a:rPr lang="en-US" sz="2800" b="1" dirty="0"/>
              </a:br>
              <a:r>
                <a:rPr lang="en-US" sz="2800" b="1" dirty="0"/>
                <a:t>the Longevity of Alliances</a:t>
              </a:r>
            </a:p>
          </p:txBody>
        </p:sp>
        <p:cxnSp>
          <p:nvCxnSpPr>
            <p:cNvPr id="78854" name="AutoShape 11"/>
            <p:cNvCxnSpPr>
              <a:cxnSpLocks noChangeShapeType="1"/>
              <a:stCxn id="78853" idx="4"/>
              <a:endCxn id="78852" idx="0"/>
            </p:cNvCxnSpPr>
            <p:nvPr/>
          </p:nvCxnSpPr>
          <p:spPr bwMode="blackWhite">
            <a:xfrm rot="16200000" flipH="1">
              <a:off x="5270055" y="2252785"/>
              <a:ext cx="691287" cy="2437655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78855" name="AutoShape 12"/>
            <p:cNvCxnSpPr>
              <a:cxnSpLocks noChangeShapeType="1"/>
              <a:stCxn id="78853" idx="4"/>
              <a:endCxn id="78850" idx="0"/>
            </p:cNvCxnSpPr>
            <p:nvPr/>
          </p:nvCxnSpPr>
          <p:spPr bwMode="blackWhite">
            <a:xfrm rot="5400000">
              <a:off x="2837893" y="2258279"/>
              <a:ext cx="691287" cy="2426670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78856" name="AutoShape 13"/>
            <p:cNvCxnSpPr>
              <a:cxnSpLocks noChangeShapeType="1"/>
              <a:stCxn id="78853" idx="4"/>
            </p:cNvCxnSpPr>
            <p:nvPr/>
          </p:nvCxnSpPr>
          <p:spPr bwMode="blackWhite">
            <a:xfrm rot="16200000" flipH="1">
              <a:off x="4052813" y="3470027"/>
              <a:ext cx="691287" cy="3173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</p:grp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38404" y="6582321"/>
            <a:ext cx="4273940" cy="1309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5" action="ppaction://hlinksldjump"/>
              </a:rPr>
              <a:t>Jump to Appendix 7 long image description</a:t>
            </a:r>
          </a:p>
        </p:txBody>
      </p:sp>
    </p:spTree>
    <p:extLst>
      <p:ext uri="{BB962C8B-B14F-4D97-AF65-F5344CB8AC3E}">
        <p14:creationId xmlns:p14="http://schemas.microsoft.com/office/powerpoint/2010/main" val="338346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STRATEGIC MANAGEMENT PRINCIPLE </a:t>
            </a:r>
            <a:r>
              <a:rPr lang="en-US" sz="2200" dirty="0"/>
              <a:t>(1 of 8)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 a company’s best strategic option is to seize the initiative, go on the attack, and launch a strategic offensive to improve its market position.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z="3600" dirty="0"/>
              <a:t>THE DRAWBACKS OF STRATEGIC ALLIANCES AND PARTNERSHIPS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sz="2400" dirty="0"/>
              <a:t>Culture clash and integration problems due to different management styles and business practices</a:t>
            </a:r>
          </a:p>
          <a:p>
            <a:pPr>
              <a:defRPr/>
            </a:pPr>
            <a:r>
              <a:rPr sz="2400" dirty="0"/>
              <a:t>Anticipated gains not materializing due to an overly optimistic view of the potential for synergies or the unfor</a:t>
            </a:r>
            <a:r>
              <a:rPr lang="en-US" sz="2400" dirty="0"/>
              <a:t>e</a:t>
            </a:r>
            <a:r>
              <a:rPr sz="2400" dirty="0"/>
              <a:t>seen poor fit of partners’ resources and capabilities</a:t>
            </a:r>
          </a:p>
          <a:p>
            <a:pPr>
              <a:defRPr/>
            </a:pPr>
            <a:r>
              <a:rPr sz="2400" dirty="0"/>
              <a:t>Risk of becoming dependent on partner firms for essential expertise and capabilities</a:t>
            </a:r>
          </a:p>
          <a:p>
            <a:pPr>
              <a:defRPr/>
            </a:pPr>
            <a:r>
              <a:rPr sz="2400" dirty="0"/>
              <a:t>Protection of proprietary technologies, knowledge bases, or trade secrets from partners who are rivals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" y="1"/>
            <a:ext cx="9143999" cy="1276708"/>
          </a:xfrm>
        </p:spPr>
        <p:txBody>
          <a:bodyPr lIns="182880" rIns="274320"/>
          <a:lstStyle/>
          <a:p>
            <a:pPr>
              <a:defRPr/>
            </a:pPr>
            <a:r>
              <a:rPr dirty="0"/>
              <a:t>HOW TO MAKE STRATEGIC ALLIANCES WORK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sz="2800" dirty="0"/>
              <a:t>Create a system for managing the alliance.</a:t>
            </a:r>
          </a:p>
          <a:p>
            <a:pPr>
              <a:defRPr/>
            </a:pPr>
            <a:r>
              <a:rPr sz="2800" dirty="0"/>
              <a:t>Build trusting relationships with partners.</a:t>
            </a:r>
          </a:p>
          <a:p>
            <a:pPr>
              <a:defRPr/>
            </a:pPr>
            <a:r>
              <a:rPr sz="2800" dirty="0"/>
              <a:t>Set up safeguards to protect from the threat of opportunism by partners.</a:t>
            </a:r>
          </a:p>
          <a:p>
            <a:pPr>
              <a:defRPr/>
            </a:pPr>
            <a:r>
              <a:rPr sz="2800" dirty="0"/>
              <a:t>Make commitments to partners and see that partners do the same.</a:t>
            </a:r>
          </a:p>
          <a:p>
            <a:pPr>
              <a:defRPr/>
            </a:pPr>
            <a:r>
              <a:rPr sz="2800" dirty="0"/>
              <a:t>Make learning a routine part of the management process.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0"/>
            <a:ext cx="9144000" cy="1135564"/>
          </a:xfrm>
        </p:spPr>
        <p:txBody>
          <a:bodyPr lIns="914400" rIns="914400">
            <a:noAutofit/>
          </a:bodyPr>
          <a:lstStyle/>
          <a:p>
            <a:pPr marL="0"/>
            <a:r>
              <a:rPr lang="en-US" sz="3200" dirty="0"/>
              <a:t>Appendix 1 Maximizing the Power </a:t>
            </a:r>
            <a:br>
              <a:rPr lang="en-US" sz="3200" dirty="0"/>
            </a:br>
            <a:r>
              <a:rPr lang="en-US" sz="3200" dirty="0"/>
              <a:t>of a Strategy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714"/>
            <a:ext cx="8229600" cy="531948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Making choices that complement a competitive approach and maximize the power of strategy includes: </a:t>
            </a:r>
          </a:p>
          <a:p>
            <a:pPr marL="798513" lvl="1" indent="-401638" defTabSz="798513">
              <a:buSzPct val="100000"/>
              <a:buFont typeface="+mj-lt"/>
              <a:buAutoNum type="arabicPeriod"/>
            </a:pPr>
            <a:r>
              <a:rPr lang="en-US" sz="2800" dirty="0"/>
              <a:t>Offensive and defensive competitive actions</a:t>
            </a:r>
          </a:p>
          <a:p>
            <a:pPr marL="798513" lvl="1" indent="-401638" defTabSz="798513">
              <a:buSzPct val="100000"/>
              <a:buFont typeface="+mj-lt"/>
              <a:buAutoNum type="arabicPeriod"/>
            </a:pPr>
            <a:r>
              <a:rPr lang="en-US" sz="2800" dirty="0"/>
              <a:t>Competitive dynamics and the timing of strategic moves</a:t>
            </a:r>
          </a:p>
          <a:p>
            <a:pPr marL="798513" lvl="1" indent="-401638" defTabSz="798513">
              <a:buSzPct val="100000"/>
              <a:buFont typeface="+mj-lt"/>
              <a:buAutoNum type="arabicPeriod"/>
            </a:pPr>
            <a:r>
              <a:rPr lang="en-US" sz="2800" dirty="0"/>
              <a:t>Scope of operations along the industry's value chain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60800" y="6371772"/>
            <a:ext cx="1422400" cy="33590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/>
          <a:p>
            <a:r>
              <a:rPr lang="en-US" dirty="0">
                <a:hlinkClick r:id="rId2" action="ppaction://hlinksldjump"/>
              </a:rPr>
              <a:t>Return to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841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0"/>
            <a:ext cx="9144000" cy="1104886"/>
          </a:xfrm>
        </p:spPr>
        <p:txBody>
          <a:bodyPr lIns="731520" rIns="731520">
            <a:normAutofit/>
          </a:bodyPr>
          <a:lstStyle/>
          <a:p>
            <a:pPr marL="0"/>
            <a:r>
              <a:rPr lang="en-US" sz="3200" dirty="0"/>
              <a:t>Appendix 2 Choosing Which </a:t>
            </a:r>
            <a:br>
              <a:rPr lang="en-US" sz="3200" dirty="0"/>
            </a:br>
            <a:r>
              <a:rPr lang="en-US" sz="3200" dirty="0"/>
              <a:t>Rivals to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1423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best targets for offensive attacks are: market leaders that are in vulnerable competitive positions, runner-up firms with weaknesses in areas where the challenger is strong, struggling enterprises on the verge of going under, and small local and regional firms with limited capabilities.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24514" y="6429829"/>
            <a:ext cx="1494972" cy="2685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/>
          <a:p>
            <a:r>
              <a:rPr lang="en-US" dirty="0">
                <a:hlinkClick r:id="rId2" action="ppaction://hlinksldjump"/>
              </a:rPr>
              <a:t>Return to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129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1"/>
            <a:ext cx="9144000" cy="1665337"/>
          </a:xfrm>
        </p:spPr>
        <p:txBody>
          <a:bodyPr>
            <a:noAutofit/>
          </a:bodyPr>
          <a:lstStyle/>
          <a:p>
            <a:r>
              <a:rPr lang="en-US" sz="3200" dirty="0"/>
              <a:t>Appendix 3 Defensive Strategies—Protecting Market Position and 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763486"/>
            <a:ext cx="8723770" cy="440404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The three purposes of defensive strategies</a:t>
            </a:r>
          </a:p>
          <a:p>
            <a:pPr marL="854075" lvl="1" indent="-457200">
              <a:buSzPct val="100000"/>
              <a:buFont typeface="+mj-lt"/>
              <a:buAutoNum type="arabicPeriod"/>
            </a:pPr>
            <a:r>
              <a:rPr lang="en-US" sz="2800" dirty="0"/>
              <a:t>Lower the firm's risk of being attacked</a:t>
            </a:r>
          </a:p>
          <a:p>
            <a:pPr marL="854075" lvl="1" indent="-457200">
              <a:buSzPct val="100000"/>
              <a:buFont typeface="+mj-lt"/>
              <a:buAutoNum type="arabicPeriod"/>
            </a:pPr>
            <a:r>
              <a:rPr lang="en-US" sz="2800" dirty="0"/>
              <a:t>Weaken the impact of an attack that does occur</a:t>
            </a:r>
          </a:p>
          <a:p>
            <a:pPr marL="854075" lvl="1" indent="-457200">
              <a:buSzPct val="100000"/>
              <a:buFont typeface="+mj-lt"/>
              <a:buAutoNum type="arabicPeriod"/>
            </a:pPr>
            <a:r>
              <a:rPr lang="en-US" sz="2800" dirty="0"/>
              <a:t>Influence challengers to aim their efforts at other rivals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69568" y="6335491"/>
            <a:ext cx="1604864" cy="36389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/>
          <a:p>
            <a:r>
              <a:rPr lang="en-US" dirty="0">
                <a:hlinkClick r:id="rId2" action="ppaction://hlinksldjump"/>
              </a:rPr>
              <a:t>Return to slide</a:t>
            </a:r>
          </a:p>
        </p:txBody>
      </p:sp>
    </p:spTree>
    <p:extLst>
      <p:ext uri="{BB962C8B-B14F-4D97-AF65-F5344CB8AC3E}">
        <p14:creationId xmlns:p14="http://schemas.microsoft.com/office/powerpoint/2010/main" val="30743726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0"/>
            <a:ext cx="9144000" cy="1598370"/>
          </a:xfrm>
        </p:spPr>
        <p:txBody>
          <a:bodyPr>
            <a:noAutofit/>
          </a:bodyPr>
          <a:lstStyle/>
          <a:p>
            <a:r>
              <a:rPr lang="en-US" sz="3200" dirty="0"/>
              <a:t>Appendix 4 Strengthening a Firm’s Market Position Via Its Scope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6052"/>
            <a:ext cx="8229600" cy="31055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scope of a firm's operations is defined as: the range of its activities performed internally; the breadth of its product and service offerings; the extent of its geographic market presence and its mix of business; and the size of its competitive footprint on its market or industry.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60237" y="6431902"/>
            <a:ext cx="1642178" cy="2705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/>
          <a:p>
            <a:r>
              <a:rPr lang="en-US" dirty="0">
                <a:hlinkClick r:id="rId2" action="ppaction://hlinksldjump"/>
              </a:rPr>
              <a:t>Return to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831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0"/>
            <a:ext cx="9144000" cy="1162944"/>
          </a:xfrm>
        </p:spPr>
        <p:txBody>
          <a:bodyPr>
            <a:noAutofit/>
          </a:bodyPr>
          <a:lstStyle/>
          <a:p>
            <a:r>
              <a:rPr lang="en-US" sz="3200" dirty="0"/>
              <a:t>Appendix 5 The Advantages of a Vertical  Integration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29256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benefits of a vertical integration strategy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materially to a firm's technological capabilities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Strengthen the firm's competitive positon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Boost the firm's profitability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60800" y="6397687"/>
            <a:ext cx="1422400" cy="3110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/>
          <a:p>
            <a:r>
              <a:rPr lang="en-US" dirty="0">
                <a:hlinkClick r:id="rId2" action="ppaction://hlinksldjump"/>
              </a:rPr>
              <a:t>Return to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780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1"/>
            <a:ext cx="9144000" cy="1141171"/>
          </a:xfrm>
        </p:spPr>
        <p:txBody>
          <a:bodyPr lIns="457200" rIns="457200">
            <a:noAutofit/>
          </a:bodyPr>
          <a:lstStyle/>
          <a:p>
            <a:pPr marL="0"/>
            <a:r>
              <a:rPr lang="en-US" sz="3200" dirty="0"/>
              <a:t>Appendix 6 Capturing the Benefits of Strategic Alliances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5232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strategic alliance factors are:</a:t>
            </a:r>
          </a:p>
          <a:p>
            <a:pPr marL="798513" lvl="1" indent="-401638" defTabSz="798513">
              <a:buSzPct val="100000"/>
              <a:buFont typeface="+mj-lt"/>
              <a:buAutoNum type="arabicPeriod"/>
            </a:pPr>
            <a:r>
              <a:rPr lang="en-US" dirty="0"/>
              <a:t>Being sensitive to culture differences</a:t>
            </a:r>
          </a:p>
          <a:p>
            <a:pPr marL="798513" lvl="1" indent="-401638" defTabSz="798513">
              <a:buSzPct val="100000"/>
              <a:buFont typeface="+mj-lt"/>
              <a:buAutoNum type="arabicPeriod"/>
            </a:pPr>
            <a:r>
              <a:rPr lang="en-US" dirty="0"/>
              <a:t>Recognizing that the alliance must benefit both sides</a:t>
            </a:r>
          </a:p>
          <a:p>
            <a:pPr marL="798513" lvl="1" indent="-401638" defTabSz="798513">
              <a:buSzPct val="100000"/>
              <a:buFont typeface="+mj-lt"/>
              <a:buAutoNum type="arabicPeriod"/>
            </a:pPr>
            <a:r>
              <a:rPr lang="en-US" dirty="0"/>
              <a:t>Adjusting the agreement over time to fit new circumstances</a:t>
            </a:r>
          </a:p>
          <a:p>
            <a:pPr marL="798513" lvl="1" indent="-401638" defTabSz="798513">
              <a:buSzPct val="100000"/>
              <a:buFont typeface="+mj-lt"/>
              <a:buAutoNum type="arabicPeriod"/>
            </a:pPr>
            <a:r>
              <a:rPr lang="en-US" dirty="0"/>
              <a:t>Structuring the decisions-making process for swift actions</a:t>
            </a:r>
          </a:p>
          <a:p>
            <a:pPr marL="798513" lvl="1" indent="-401638" defTabSz="798513">
              <a:buSzPct val="100000"/>
              <a:buFont typeface="+mj-lt"/>
              <a:buAutoNum type="arabicPeriod"/>
            </a:pPr>
            <a:r>
              <a:rPr lang="en-US" dirty="0"/>
              <a:t>Ensuring both parties keep their commitments</a:t>
            </a:r>
          </a:p>
          <a:p>
            <a:pPr marL="798513" lvl="1" indent="-401638" defTabSz="798513">
              <a:buSzPct val="100000"/>
              <a:buFont typeface="+mj-lt"/>
              <a:buAutoNum type="arabicPeriod"/>
            </a:pPr>
            <a:r>
              <a:rPr lang="en-US" dirty="0"/>
              <a:t>Picking a good partner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44212" y="6444341"/>
            <a:ext cx="1455576" cy="26126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/>
          <a:p>
            <a:r>
              <a:rPr lang="en-US" dirty="0">
                <a:hlinkClick r:id="rId2" action="ppaction://hlinksldjump"/>
              </a:rPr>
              <a:t>Return to slide</a:t>
            </a:r>
          </a:p>
        </p:txBody>
      </p:sp>
    </p:spTree>
    <p:extLst>
      <p:ext uri="{BB962C8B-B14F-4D97-AF65-F5344CB8AC3E}">
        <p14:creationId xmlns:p14="http://schemas.microsoft.com/office/powerpoint/2010/main" val="4778281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99"/>
            <a:ext cx="9144000" cy="1189738"/>
          </a:xfrm>
        </p:spPr>
        <p:txBody>
          <a:bodyPr>
            <a:noAutofit/>
          </a:bodyPr>
          <a:lstStyle/>
          <a:p>
            <a:r>
              <a:rPr lang="en-US" sz="3200" dirty="0"/>
              <a:t>Appendix 7 Achieving Long-Lasting Strategic Alliance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90" y="1363785"/>
            <a:ext cx="8113486" cy="4978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factors that influence the longevity of alliances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Collaborating with partners that do not compete directly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Establishing a permanent trusting relationship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Continuing to collaborate is in the parties' </a:t>
            </a:r>
            <a:r>
              <a:rPr lang="en-US"/>
              <a:t>mutual interest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666931" y="6419462"/>
            <a:ext cx="1810138" cy="27991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/>
          <a:p>
            <a:r>
              <a:rPr lang="en-US" dirty="0">
                <a:hlinkClick r:id="rId2" action="ppaction://hlinksldjump"/>
              </a:rPr>
              <a:t>Return to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3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457200" rIns="457200"/>
          <a:lstStyle/>
          <a:p>
            <a:pPr>
              <a:defRPr/>
            </a:pPr>
            <a:r>
              <a:rPr dirty="0"/>
              <a:t>CHOOSING THE BASIS FOR COMPETITIVE ATTACK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sz="2800" dirty="0"/>
              <a:t>Avoid directly challenging a targeted competitor where it is strongest.</a:t>
            </a:r>
          </a:p>
          <a:p>
            <a:pPr>
              <a:defRPr/>
            </a:pPr>
            <a:r>
              <a:rPr sz="2800" dirty="0"/>
              <a:t>Use the firm’s strongest strategic assets to attack a competitor’s weaknesses.</a:t>
            </a:r>
          </a:p>
          <a:p>
            <a:pPr>
              <a:defRPr/>
            </a:pPr>
            <a:r>
              <a:rPr sz="2800" dirty="0"/>
              <a:t>The offensive may not yield immediate results </a:t>
            </a:r>
            <a:br>
              <a:rPr sz="2800" dirty="0"/>
            </a:br>
            <a:r>
              <a:rPr sz="2800" dirty="0"/>
              <a:t>if market rivals are strong competitors.</a:t>
            </a:r>
          </a:p>
          <a:p>
            <a:pPr>
              <a:defRPr/>
            </a:pPr>
            <a:r>
              <a:rPr sz="2800" dirty="0"/>
              <a:t>Be prepared for the threatened competitor’s counter-response.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 anchorCtr="1">
            <a:noAutofit/>
          </a:bodyPr>
          <a:lstStyle/>
          <a:p>
            <a:pPr marL="0"/>
            <a:r>
              <a:rPr lang="en-US" sz="3200" dirty="0"/>
              <a:t>STRATEGIC MANAGEMENT PRINCIPLE </a:t>
            </a:r>
            <a:r>
              <a:rPr lang="en-US" sz="2000" dirty="0"/>
              <a:t>(2 of 8)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best offensives use a company’s most powerful resources and capabilities to attack rivals in the areas where they are competitively weakest.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sz="3200" dirty="0"/>
              <a:t>PRINCIPAL OFFENSIVE STRATEGY OPTIONS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spcBef>
                <a:spcPts val="1200"/>
              </a:spcBef>
              <a:buSzPct val="100000"/>
              <a:buFont typeface="+mj-lt"/>
              <a:buAutoNum type="arabicPeriod"/>
              <a:defRPr/>
            </a:pPr>
            <a:r>
              <a:rPr lang="en-US" sz="2000" dirty="0"/>
              <a:t>Offering an equally good or better product at a lower price</a:t>
            </a:r>
          </a:p>
          <a:p>
            <a:pPr marL="347663" indent="-347663">
              <a:spcBef>
                <a:spcPts val="1200"/>
              </a:spcBef>
              <a:buSzPct val="100000"/>
              <a:buFont typeface="+mj-lt"/>
              <a:buAutoNum type="arabicPeriod"/>
              <a:defRPr/>
            </a:pPr>
            <a:r>
              <a:rPr sz="2000" dirty="0"/>
              <a:t>Leapfrogging competitors by being first to market with next-generation products</a:t>
            </a:r>
          </a:p>
          <a:p>
            <a:pPr marL="347663" indent="-347663">
              <a:spcBef>
                <a:spcPts val="1200"/>
              </a:spcBef>
              <a:buSzPct val="100000"/>
              <a:buFont typeface="+mj-lt"/>
              <a:buAutoNum type="arabicPeriod"/>
              <a:defRPr/>
            </a:pPr>
            <a:r>
              <a:rPr sz="2000" dirty="0"/>
              <a:t>Pursuing continuous product innovation to draw sales and market share away from less innovative rivals</a:t>
            </a:r>
          </a:p>
          <a:p>
            <a:pPr marL="347663" indent="-347663">
              <a:spcBef>
                <a:spcPts val="1200"/>
              </a:spcBef>
              <a:buSzPct val="100000"/>
              <a:buFont typeface="+mj-lt"/>
              <a:buAutoNum type="arabicPeriod"/>
              <a:defRPr/>
            </a:pPr>
            <a:r>
              <a:rPr lang="en-US" sz="2000" dirty="0"/>
              <a:t>Pursuing disruptive product innovations to create new markets</a:t>
            </a:r>
            <a:endParaRPr sz="2000" dirty="0"/>
          </a:p>
          <a:p>
            <a:pPr marL="347663" indent="-347663">
              <a:spcBef>
                <a:spcPts val="1200"/>
              </a:spcBef>
              <a:buSzPct val="100000"/>
              <a:buFont typeface="+mj-lt"/>
              <a:buAutoNum type="arabicPeriod"/>
              <a:defRPr/>
            </a:pPr>
            <a:r>
              <a:rPr sz="2000" dirty="0"/>
              <a:t>Adopting and improving on the good ideas of </a:t>
            </a:r>
            <a:r>
              <a:rPr lang="en-US" sz="2000" dirty="0"/>
              <a:t>other companies (rivals or otherwise)</a:t>
            </a:r>
            <a:endParaRPr sz="2000" dirty="0"/>
          </a:p>
          <a:p>
            <a:pPr marL="347663" indent="-347663">
              <a:spcBef>
                <a:spcPts val="1200"/>
              </a:spcBef>
              <a:buSzPct val="100000"/>
              <a:buFont typeface="+mj-lt"/>
              <a:buAutoNum type="arabicPeriod"/>
              <a:defRPr/>
            </a:pPr>
            <a:r>
              <a:rPr sz="2000" dirty="0"/>
              <a:t>Using hit-and-run or guerrilla marketing tactics to grab market share from complacent or distracted rivals</a:t>
            </a:r>
          </a:p>
          <a:p>
            <a:pPr marL="347663" indent="-347663">
              <a:spcBef>
                <a:spcPts val="1200"/>
              </a:spcBef>
              <a:buSzPct val="100000"/>
              <a:buFont typeface="+mj-lt"/>
              <a:buAutoNum type="arabicPeriod"/>
              <a:defRPr/>
            </a:pPr>
            <a:r>
              <a:rPr lang="en-US" sz="2000" dirty="0"/>
              <a:t>Launching a preemptive strike to secure an industry’s limited resources or capture a rare opportunity</a:t>
            </a:r>
            <a:endParaRPr sz="20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7"/>
  <p:tag name="MMPROD_UIDATA" val="&lt;database version=&quot;6.0&quot;&gt;&lt;object type=&quot;1&quot; unique_id=&quot;10001&quot;&gt;&lt;object type=&quot;8&quot; unique_id=&quot;13508&quot;&gt;&lt;/object&gt;&lt;object type=&quot;2&quot; unique_id=&quot;13509&quot;&gt;&lt;object type=&quot;3&quot; unique_id=&quot;13510&quot;&gt;&lt;property id=&quot;20148&quot; value=&quot;5&quot;/&gt;&lt;property id=&quot;20300&quot; value=&quot;Slide 1&quot;/&gt;&lt;property id=&quot;20307&quot; value=&quot;617&quot;/&gt;&lt;/object&gt;&lt;object type=&quot;3&quot; unique_id=&quot;13511&quot;&gt;&lt;property id=&quot;20148&quot; value=&quot;5&quot;/&gt;&lt;property id=&quot;20300&quot; value=&quot;Slide 2&quot;/&gt;&lt;property id=&quot;20307&quot; value=&quot;514&quot;/&gt;&lt;/object&gt;&lt;object type=&quot;3&quot; unique_id=&quot;13512&quot;&gt;&lt;property id=&quot;20148&quot; value=&quot;5&quot;/&gt;&lt;property id=&quot;20300&quot; value=&quot;Slide 3 - &amp;quot;MAXIMIZING THE POWER OF A STRATEGY&amp;quot;&quot;/&gt;&lt;property id=&quot;20307&quot; value=&quot;559&quot;/&gt;&lt;/object&gt;&lt;object type=&quot;3&quot; unique_id=&quot;13513&quot;&gt;&lt;property id=&quot;20148&quot; value=&quot;5&quot;/&gt;&lt;property id=&quot;20300&quot; value=&quot;Slide 4 - &amp;quot;CONSIDERING STRATEGY-ENHANCING MEASURES&amp;quot;&quot;/&gt;&lt;property id=&quot;20307&quot; value=&quot;560&quot;/&gt;&lt;/object&gt;&lt;object type=&quot;3&quot; unique_id=&quot;13514&quot;&gt;&lt;property id=&quot;20148&quot; value=&quot;5&quot;/&gt;&lt;property id=&quot;20300&quot; value=&quot;Slide 5 - &amp;quot;LAUNCHING STRATEGIC OFFENSIVES TO&amp;#x0D;&amp;#x0A;IMPROVE A COMPANY’S MARKET POSITION&amp;quot;&quot;/&gt;&lt;property id=&quot;20307&quot; value=&quot;561&quot;/&gt;&lt;/object&gt;&lt;object type=&quot;3&quot; unique_id=&quot;13515&quot;&gt;&lt;property id=&quot;20148&quot; value=&quot;5&quot;/&gt;&lt;property id=&quot;20300&quot; value=&quot;Slide 6&quot;/&gt;&lt;property id=&quot;20307&quot; value=&quot;608&quot;/&gt;&lt;/object&gt;&lt;object type=&quot;3&quot; unique_id=&quot;13516&quot;&gt;&lt;property id=&quot;20148&quot; value=&quot;5&quot;/&gt;&lt;property id=&quot;20300&quot; value=&quot;Slide 7 - &amp;quot;CHOOSING THE BASIS FOR COMPETITIVE ATTACK&amp;quot;&quot;/&gt;&lt;property id=&quot;20307&quot; value=&quot;562&quot;/&gt;&lt;/object&gt;&lt;object type=&quot;3&quot; unique_id=&quot;13517&quot;&gt;&lt;property id=&quot;20148&quot; value=&quot;5&quot;/&gt;&lt;property id=&quot;20300&quot; value=&quot;Slide 8&quot;/&gt;&lt;property id=&quot;20307&quot; value=&quot;609&quot;/&gt;&lt;/object&gt;&lt;object type=&quot;3&quot; unique_id=&quot;13518&quot;&gt;&lt;property id=&quot;20148&quot; value=&quot;5&quot;/&gt;&lt;property id=&quot;20300&quot; value=&quot;Slide 9 - &amp;quot;PRINCIPAL OFFENSIVE STRATEGY OPTIONS&amp;quot;&quot;/&gt;&lt;property id=&quot;20307&quot; value=&quot;563&quot;/&gt;&lt;/object&gt;&lt;object type=&quot;3&quot; unique_id=&quot;13519&quot;&gt;&lt;property id=&quot;20148&quot; value=&quot;5&quot;/&gt;&lt;property id=&quot;20300&quot; value=&quot;Slide 10 - &amp;quot;CHOOSING WHICH RIVALS TO ATTACK&amp;quot;&quot;/&gt;&lt;property id=&quot;20307&quot; value=&quot;564&quot;/&gt;&lt;/object&gt;&lt;object type=&quot;3&quot; unique_id=&quot;13520&quot;&gt;&lt;property id=&quot;20148&quot; value=&quot;5&quot;/&gt;&lt;property id=&quot;20300&quot; value=&quot;Slide 11 - &amp;quot;BLUE-OCEAN STRATEGY—&amp;#x0D;&amp;#x0A;A SPECIAL KIND OF OFFENSIVE&amp;quot;&quot;/&gt;&lt;property id=&quot;20307&quot; value=&quot;565&quot;/&gt;&lt;/object&gt;&lt;object type=&quot;3&quot; unique_id=&quot;13521&quot;&gt;&lt;property id=&quot;20148&quot; value=&quot;5&quot;/&gt;&lt;property id=&quot;20300&quot; value=&quot;Slide 12 - &amp;quot;Gilt Groupe’s Blue-Ocean Strategy in the U.S. Flash Sale Industry&amp;#x0D;&amp;#x0A;&amp;quot;&quot;/&gt;&lt;property id=&quot;20307&quot; value=&quot;616&quot;/&gt;&lt;/object&gt;&lt;object type=&quot;3&quot; unique_id=&quot;13522&quot;&gt;&lt;property id=&quot;20148&quot; value=&quot;5&quot;/&gt;&lt;property id=&quot;20300&quot; value=&quot;Slide 13&quot;/&gt;&lt;property id=&quot;20307&quot; value=&quot;601&quot;/&gt;&lt;/object&gt;&lt;object type=&quot;3&quot; unique_id=&quot;13523&quot;&gt;&lt;property id=&quot;20148&quot; value=&quot;5&quot;/&gt;&lt;property id=&quot;20300&quot; value=&quot;Slide 14&quot;/&gt;&lt;property id=&quot;20307&quot; value=&quot;610&quot;/&gt;&lt;/object&gt;&lt;object type=&quot;3&quot; unique_id=&quot;13524&quot;&gt;&lt;property id=&quot;20148&quot; value=&quot;5&quot;/&gt;&lt;property id=&quot;20300&quot; value=&quot;Slide 15 - &amp;quot;DEFENSIVE STRATEGIES—PROTECTING MARKET POSITION AND COMPETITIVE ADVANTAGE&amp;quot;&quot;/&gt;&lt;property id=&quot;20307&quot; value=&quot;566&quot;/&gt;&lt;/object&gt;&lt;object type=&quot;3&quot; unique_id=&quot;13525&quot;&gt;&lt;property id=&quot;20148&quot; value=&quot;5&quot;/&gt;&lt;property id=&quot;20300&quot; value=&quot;Slide 16&quot;/&gt;&lt;property id=&quot;20307&quot; value=&quot;611&quot;/&gt;&lt;/object&gt;&lt;object type=&quot;3&quot; unique_id=&quot;13526&quot;&gt;&lt;property id=&quot;20148&quot; value=&quot;5&quot;/&gt;&lt;property id=&quot;20300&quot; value=&quot;Slide 17 - &amp;quot;BLOCKING THE AVENUES &amp;#x0D;&amp;#x0A;OPEN TO CHALLENGERS&amp;quot;&quot;/&gt;&lt;property id=&quot;20307&quot; value=&quot;567&quot;/&gt;&lt;/object&gt;&lt;object type=&quot;3&quot; unique_id=&quot;13527&quot;&gt;&lt;property id=&quot;20148&quot; value=&quot;5&quot;/&gt;&lt;property id=&quot;20300&quot; value=&quot;Slide 18 - &amp;quot;SIGNALING CHALLENGERS THAT RETALIATION IS LIKELY&amp;quot;&quot;/&gt;&lt;property id=&quot;20307&quot; value=&quot;568&quot;/&gt;&lt;/object&gt;&lt;object type=&quot;3&quot; unique_id=&quot;13528&quot;&gt;&lt;property id=&quot;20148&quot; value=&quot;5&quot;/&gt;&lt;property id=&quot;20300&quot; value=&quot;Slide 19&quot;/&gt;&lt;property id=&quot;20307&quot; value=&quot;619&quot;/&gt;&lt;/object&gt;&lt;object type=&quot;3&quot; unique_id=&quot;13529&quot;&gt;&lt;property id=&quot;20148&quot; value=&quot;5&quot;/&gt;&lt;property id=&quot;20300&quot; value=&quot;Slide 20&quot;/&gt;&lt;property id=&quot;20307&quot; value=&quot;602&quot;/&gt;&lt;/object&gt;&lt;object type=&quot;3&quot; unique_id=&quot;13530&quot;&gt;&lt;property id=&quot;20148&quot; value=&quot;5&quot;/&gt;&lt;property id=&quot;20300&quot; value=&quot;Slide 21 - &amp;quot;TIMING A FIRM’S OFFENSIVE AND DEFENSIVE STRATEGIC MOVES&amp;quot;&quot;/&gt;&lt;property id=&quot;20307&quot; value=&quot;569&quot;/&gt;&lt;/object&gt;&lt;object type=&quot;3&quot; unique_id=&quot;13531&quot;&gt;&lt;property id=&quot;20148&quot; value=&quot;5&quot;/&gt;&lt;property id=&quot;20300&quot; value=&quot;Slide 22 - &amp;quot;CONDITIONS THAT LEAD TO &amp;#x0D;&amp;#x0A;FIRST-MOVER ADVANTAGES&amp;quot;&quot;/&gt;&lt;property id=&quot;20307&quot; value=&quot;570&quot;/&gt;&lt;/object&gt;&lt;object type=&quot;3&quot; unique_id=&quot;13532&quot;&gt;&lt;property id=&quot;20148&quot; value=&quot;5&quot;/&gt;&lt;property id=&quot;20300&quot; value=&quot;Slide 23 - &amp;quot;Amazon.com’s First-Mover Advantage in Online Retailing&amp;quot;&quot;/&gt;&lt;property id=&quot;20307&quot; value=&quot;573&quot;/&gt;&lt;/object&gt;&lt;object type=&quot;3&quot; unique_id=&quot;13533&quot;&gt;&lt;property id=&quot;20148&quot; value=&quot;5&quot;/&gt;&lt;property id=&quot;20300&quot; value=&quot;Slide 24 - &amp;quot;THE POTENTIAL FOR LATE-MOVER ADVANTAGES OR FIRST-MOVER DISADVANTAGES&amp;quot;&quot;/&gt;&lt;property id=&quot;20307&quot; value=&quot;571&quot;/&gt;&lt;/object&gt;&lt;object type=&quot;3&quot; unique_id=&quot;13534&quot;&gt;&lt;property id=&quot;20148&quot; value=&quot;5&quot;/&gt;&lt;property id=&quot;20300&quot; value=&quot;Slide 25 - &amp;quot;TO BE A FIRST MOVER OR NOT&amp;quot;&quot;/&gt;&lt;property id=&quot;20307&quot; value=&quot;572&quot;/&gt;&lt;/object&gt;&lt;object type=&quot;3&quot; unique_id=&quot;13535&quot;&gt;&lt;property id=&quot;20148&quot; value=&quot;5&quot;/&gt;&lt;property id=&quot;20300&quot; value=&quot;Slide 26 - &amp;quot;STRENGTHENING A FIRM’S MARKET POSITION VIA ITS SCOPE OF OPERATIONS&amp;quot;&quot;/&gt;&lt;property id=&quot;20307&quot; value=&quot;574&quot;/&gt;&lt;/object&gt;&lt;object type=&quot;3&quot; unique_id=&quot;13536&quot;&gt;&lt;property id=&quot;20148&quot; value=&quot;5&quot;/&gt;&lt;property id=&quot;20300&quot; value=&quot;Slide 27&quot;/&gt;&lt;property id=&quot;20307&quot; value=&quot;620&quot;/&gt;&lt;/object&gt;&lt;object type=&quot;3&quot; unique_id=&quot;13537&quot;&gt;&lt;property id=&quot;20148&quot; value=&quot;5&quot;/&gt;&lt;property id=&quot;20300&quot; value=&quot;Slide 28&quot;/&gt;&lt;property id=&quot;20307&quot; value=&quot;603&quot;/&gt;&lt;/object&gt;&lt;object type=&quot;3&quot; unique_id=&quot;13538&quot;&gt;&lt;property id=&quot;20148&quot; value=&quot;5&quot;/&gt;&lt;property id=&quot;20300&quot; value=&quot;Slide 29 - &amp;quot;HORIZONTAL MERGER AND&amp;#x0D;&amp;#x0A;ACQUISITION STRATEGIES&amp;quot;&quot;/&gt;&lt;property id=&quot;20307&quot; value=&quot;576&quot;/&gt;&lt;/object&gt;&lt;object type=&quot;3&quot; unique_id=&quot;13539&quot;&gt;&lt;property id=&quot;20148&quot; value=&quot;5&quot;/&gt;&lt;property id=&quot;20300&quot; value=&quot;Slide 30 - &amp;quot;STRATEGIC OJECTIVES FOR HORIZONTAL MERGERS AND ACQUISITIONS&amp;quot;&quot;/&gt;&lt;property id=&quot;20307&quot; value=&quot;578&quot;/&gt;&lt;/object&gt;&lt;object type=&quot;3&quot; unique_id=&quot;13540&quot;&gt;&lt;property id=&quot;20148&quot; value=&quot;5&quot;/&gt;&lt;property id=&quot;20300&quot; value=&quot;Slide 31 - &amp;quot;BENEFITS OF INCREASING HORIZONTAL SCOPE&amp;quot;&quot;/&gt;&lt;property id=&quot;20307&quot; value=&quot;577&quot;/&gt;&lt;/object&gt;&lt;object type=&quot;3&quot; unique_id=&quot;13541&quot;&gt;&lt;property id=&quot;20148&quot; value=&quot;5&quot;/&gt;&lt;property id=&quot;20300&quot; value=&quot;Slide 32 - &amp;quot;Bristol-Myers Squibb’s “String-of-Pearls” Horizontal Acquisition Strategy&amp;quot;&quot;/&gt;&lt;property id=&quot;20307&quot; value=&quot;579&quot;/&gt;&lt;/object&gt;&lt;object type=&quot;3&quot; unique_id=&quot;13542&quot;&gt;&lt;property id=&quot;20148&quot; value=&quot;5&quot;/&gt;&lt;property id=&quot;20300&quot; value=&quot;Slide 33 - &amp;quot;WHY MERGERS AND ACQUISITIONS SOMETIMES FAIL TO PRODUCE ANTICIPATED RESULTS&amp;quot;&quot;/&gt;&lt;property id=&quot;20307&quot; value=&quot;580&quot;/&gt;&lt;/object&gt;&lt;object type=&quot;3&quot; unique_id=&quot;13543&quot;&gt;&lt;property id=&quot;20148&quot; value=&quot;5&quot;/&gt;&lt;property id=&quot;20300&quot; value=&quot;Slide 34&quot;/&gt;&lt;property id=&quot;20307&quot; value=&quot;604&quot;/&gt;&lt;/object&gt;&lt;object type=&quot;3&quot; unique_id=&quot;13544&quot;&gt;&lt;property id=&quot;20148&quot; value=&quot;5&quot;/&gt;&lt;property id=&quot;20300&quot; value=&quot;Slide 35 - &amp;quot;VERTICAL INTEGRATION STRATEGIES&amp;quot;&quot;/&gt;&lt;property id=&quot;20307&quot; value=&quot;581&quot;/&gt;&lt;/object&gt;&lt;object type=&quot;3&quot; unique_id=&quot;13545&quot;&gt;&lt;property id=&quot;20148&quot; value=&quot;5&quot;/&gt;&lt;property id=&quot;20300&quot; value=&quot;Slide 36 - &amp;quot;TYPES OF VERTICAL INTEGRATION STRATEGIES&amp;quot;&quot;/&gt;&lt;property id=&quot;20307&quot; value=&quot;582&quot;/&gt;&lt;/object&gt;&lt;object type=&quot;3&quot; unique_id=&quot;13546&quot;&gt;&lt;property id=&quot;20148&quot; value=&quot;5&quot;/&gt;&lt;property id=&quot;20300&quot; value=&quot;Slide 37 - &amp;quot;TYPES OF VERTICAL INTEGRATION STRATEGIES&amp;quot;&quot;/&gt;&lt;property id=&quot;20307&quot; value=&quot;583&quot;/&gt;&lt;/object&gt;&lt;object type=&quot;3&quot; unique_id=&quot;13547&quot;&gt;&lt;property id=&quot;20148&quot; value=&quot;5&quot;/&gt;&lt;property id=&quot;20300&quot; value=&quot;Slide 38 - &amp;quot;THE ADVANTAGES OF A VERTICAL INTEGRATION STRATEGY&amp;quot;&quot;/&gt;&lt;property id=&quot;20307&quot; value=&quot;612&quot;/&gt;&lt;/object&gt;&lt;object type=&quot;3&quot; unique_id=&quot;13548&quot;&gt;&lt;property id=&quot;20148&quot; value=&quot;5&quot;/&gt;&lt;property id=&quot;20300&quot; value=&quot;Slide 39&quot;/&gt;&lt;property id=&quot;20307&quot; value=&quot;605&quot;/&gt;&lt;/object&gt;&lt;object type=&quot;3&quot; unique_id=&quot;13549&quot;&gt;&lt;property id=&quot;20148&quot; value=&quot;5&quot;/&gt;&lt;property id=&quot;20300&quot; value=&quot;Slide 40 - &amp;quot;INTEGRATING BACKWARD TO ACHIEVE GREATER COMPETITIVENESS&amp;quot;&quot;/&gt;&lt;property id=&quot;20307&quot; value=&quot;584&quot;/&gt;&lt;/object&gt;&lt;object type=&quot;3&quot; unique_id=&quot;13550&quot;&gt;&lt;property id=&quot;20148&quot; value=&quot;5&quot;/&gt;&lt;property id=&quot;20300&quot; value=&quot;Slide 41 - &amp;quot;INTEGRATING FORWARD TO ENHANCE COMPETITIVENESS&amp;quot;&quot;/&gt;&lt;property id=&quot;20307&quot; value=&quot;585&quot;/&gt;&lt;/object&gt;&lt;object type=&quot;3&quot; unique_id=&quot;13551&quot;&gt;&lt;property id=&quot;20148&quot; value=&quot;5&quot;/&gt;&lt;property id=&quot;20300&quot; value=&quot;Slide 42 - &amp;quot;DISADVANTAGES OF A VERTICAL &amp;#x0D;&amp;#x0A;INTEGRATION STRATEGY&amp;quot;&quot;/&gt;&lt;property id=&quot;20307&quot; value=&quot;586&quot;/&gt;&lt;/object&gt;&lt;object type=&quot;3&quot; unique_id=&quot;13552&quot;&gt;&lt;property id=&quot;20148&quot; value=&quot;5&quot;/&gt;&lt;property id=&quot;20300&quot; value=&quot;Slide 43 - &amp;quot;WEIGHING THE PROS AND CONS &amp;#x0D;&amp;#x0A;OF VERTICAL INTEGRATION&amp;quot;&quot;/&gt;&lt;property id=&quot;20307&quot; value=&quot;587&quot;/&gt;&lt;/object&gt;&lt;object type=&quot;3&quot; unique_id=&quot;13553&quot;&gt;&lt;property id=&quot;20148&quot; value=&quot;5&quot;/&gt;&lt;property id=&quot;20300&quot; value=&quot;Slide 44 - &amp;quot;Kaiser Permanente’s Vertical&amp;#x0D;&amp;#x0A;Integration Strategy&amp;quot;&quot;/&gt;&lt;property id=&quot;20307&quot; value=&quot;588&quot;/&gt;&lt;/object&gt;&lt;object type=&quot;3&quot; unique_id=&quot;13554&quot;&gt;&lt;property id=&quot;20148&quot; value=&quot;5&quot;/&gt;&lt;property id=&quot;20300&quot; value=&quot;Slide 45&quot;/&gt;&lt;property id=&quot;20307&quot; value=&quot;606&quot;/&gt;&lt;/object&gt;&lt;object type=&quot;3&quot; unique_id=&quot;13555&quot;&gt;&lt;property id=&quot;20148&quot; value=&quot;5&quot;/&gt;&lt;property id=&quot;20300&quot; value=&quot;Slide 46 - &amp;quot;OUTSOURCING STRATEGIES: &amp;#x0D;&amp;#x0A;NARROWING THE SCOPE OF OPERATIONS&amp;quot;&quot;/&gt;&lt;property id=&quot;20307&quot; value=&quot;589&quot;/&gt;&lt;/object&gt;&lt;object type=&quot;3&quot; unique_id=&quot;13556&quot;&gt;&lt;property id=&quot;20148&quot; value=&quot;5&quot;/&gt;&lt;property id=&quot;20300&quot; value=&quot;Slide 47 - &amp;quot;THE BIG RISKS OF OUTSOURCING &amp;#x0D;&amp;#x0A;VALUE CHAIN ACTIVITIES&amp;quot;&quot;/&gt;&lt;property id=&quot;20307&quot; value=&quot;590&quot;/&gt;&lt;/object&gt;&lt;object type=&quot;3&quot; unique_id=&quot;13557&quot;&gt;&lt;property id=&quot;20148&quot; value=&quot;5&quot;/&gt;&lt;property id=&quot;20300&quot; value=&quot;Slide 48&quot;/&gt;&lt;property id=&quot;20307&quot; value=&quot;613&quot;/&gt;&lt;/object&gt;&lt;object type=&quot;3&quot; unique_id=&quot;13558&quot;&gt;&lt;property id=&quot;20148&quot; value=&quot;5&quot;/&gt;&lt;property id=&quot;20300&quot; value=&quot;Slide 49&quot;/&gt;&lt;property id=&quot;20307&quot; value=&quot;607&quot;/&gt;&lt;/object&gt;&lt;object type=&quot;3&quot; unique_id=&quot;13559&quot;&gt;&lt;property id=&quot;20148&quot; value=&quot;5&quot;/&gt;&lt;property id=&quot;20300&quot; value=&quot;Slide 50 - &amp;quot;FACTORS THAT MAKE AN ALLIANCE “STRATEGIC”&amp;quot;&quot;/&gt;&lt;property id=&quot;20307&quot; value=&quot;592&quot;/&gt;&lt;/object&gt;&lt;object type=&quot;3&quot; unique_id=&quot;13560&quot;&gt;&lt;property id=&quot;20148&quot; value=&quot;5&quot;/&gt;&lt;property id=&quot;20300&quot; value=&quot;Slide 51 - &amp;quot;BENEFITS OF STRATEGIC ALLIANCES AND PARTNERSHIPS&amp;quot;&quot;/&gt;&lt;property id=&quot;20307&quot; value=&quot;593&quot;/&gt;&lt;/object&gt;&lt;object type=&quot;3&quot; unique_id=&quot;13561&quot;&gt;&lt;property id=&quot;20148&quot; value=&quot;5&quot;/&gt;&lt;property id=&quot;20300&quot; value=&quot;Slide 52&quot;/&gt;&lt;property id=&quot;20307&quot; value=&quot;614&quot;/&gt;&lt;/object&gt;&lt;object type=&quot;3&quot; unique_id=&quot;13562&quot;&gt;&lt;property id=&quot;20148&quot; value=&quot;5&quot;/&gt;&lt;property id=&quot;20300&quot; value=&quot;Slide 53 - &amp;quot;WHY AND HOW STRATEGIC ALLIANCES &amp;#x0D;&amp;#x0A;ARE ADVANTAGEOUS&amp;quot;&quot;/&gt;&lt;property id=&quot;20307&quot; value=&quot;594&quot;/&gt;&lt;/object&gt;&lt;object type=&quot;3&quot; unique_id=&quot;13563&quot;&gt;&lt;property id=&quot;20148&quot; value=&quot;5&quot;/&gt;&lt;property id=&quot;20300&quot; value=&quot;Slide 54 - &amp;quot;CAPTURING THE BENEFITS &amp;#x0D;&amp;#x0A;OF STRATEGIC ALLIANCES&amp;quot;&quot;/&gt;&lt;property id=&quot;20307&quot; value=&quot;596&quot;/&gt;&lt;/object&gt;&lt;object type=&quot;3&quot; unique_id=&quot;13564&quot;&gt;&lt;property id=&quot;20148&quot; value=&quot;5&quot;/&gt;&lt;property id=&quot;20300&quot; value=&quot;Slide 55&quot;/&gt;&lt;property id=&quot;20307&quot; value=&quot;615&quot;/&gt;&lt;/object&gt;&lt;object type=&quot;3&quot; unique_id=&quot;13565&quot;&gt;&lt;property id=&quot;20148&quot; value=&quot;5&quot;/&gt;&lt;property id=&quot;20300&quot; value=&quot;Slide 56 - &amp;quot;REASONS FOR ENTERING INTO STRATEGIC ALLIANCES&amp;quot;&quot;/&gt;&lt;property id=&quot;20307&quot; value=&quot;595&quot;/&gt;&lt;/object&gt;&lt;object type=&quot;3&quot; unique_id=&quot;13566&quot;&gt;&lt;property id=&quot;20148&quot; value=&quot;5&quot;/&gt;&lt;property id=&quot;20300&quot; value=&quot;Slide 57 - &amp;quot;PRINCIPLE ADVANTAGES &amp;#x0D;&amp;#x0A;OF STRATEGIC ALLIANCES&amp;quot;&quot;/&gt;&lt;property id=&quot;20307&quot; value=&quot;598&quot;/&gt;&lt;/object&gt;&lt;object type=&quot;3&quot; unique_id=&quot;13567&quot;&gt;&lt;property id=&quot;20148&quot; value=&quot;5&quot;/&gt;&lt;property id=&quot;20300&quot; value=&quot;Slide 58 - &amp;quot;STRATEGIC ALLIANCES &amp;#x0D;&amp;#x0A;VERSUS OUTSOURCING&amp;quot;&quot;/&gt;&lt;property id=&quot;20307&quot; value=&quot;599&quot;/&gt;&lt;/object&gt;&lt;object type=&quot;3&quot; unique_id=&quot;13568&quot;&gt;&lt;property id=&quot;20148&quot; value=&quot;5&quot;/&gt;&lt;property id=&quot;20300&quot; value=&quot;Slide 59 - &amp;quot;ACHIEVING LONG-LASTING STRATEGIC ALLIANCE RELATIONSHIPS&amp;quot;&quot;/&gt;&lt;property id=&quot;20307&quot; value=&quot;618&quot;/&gt;&lt;/object&gt;&lt;object type=&quot;3&quot; unique_id=&quot;13569&quot;&gt;&lt;property id=&quot;20148&quot; value=&quot;5&quot;/&gt;&lt;property id=&quot;20300&quot; value=&quot;Slide 60 - &amp;quot;THE DRAWBACKS OF STRATEGIC ALLIANCES AND PARTNERSHIPS&amp;quot;&quot;/&gt;&lt;property id=&quot;20307&quot; value=&quot;597&quot;/&gt;&lt;/object&gt;&lt;object type=&quot;3&quot; unique_id=&quot;13570&quot;&gt;&lt;property id=&quot;20148&quot; value=&quot;5&quot;/&gt;&lt;property id=&quot;20300&quot; value=&quot;Slide 61 - &amp;quot;HOW TO MAKE STRATEGIC ALLIANCES WORK&amp;quot;&quot;/&gt;&lt;property id=&quot;20307&quot; value=&quot;600&quot;/&gt;&lt;/object&gt;&lt;/object&gt;&lt;/object&gt;&lt;/database&gt;"/>
</p:tagLst>
</file>

<file path=ppt/theme/theme1.xml><?xml version="1.0" encoding="utf-8"?>
<a:theme xmlns:a="http://schemas.openxmlformats.org/drawingml/2006/main" name="Crafting and Executing Strategy 21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216471"/>
      </a:accent2>
      <a:accent3>
        <a:srgbClr val="FFFFFF"/>
      </a:accent3>
      <a:accent4>
        <a:srgbClr val="000000"/>
      </a:accent4>
      <a:accent5>
        <a:srgbClr val="DAEDEF"/>
      </a:accent5>
      <a:accent6>
        <a:srgbClr val="1D5A66"/>
      </a:accent6>
      <a:hlink>
        <a:srgbClr val="000000"/>
      </a:hlink>
      <a:folHlink>
        <a:srgbClr val="000000"/>
      </a:folHlink>
    </a:clrScheme>
    <a:fontScheme name="3_PPT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5D5B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0000"/>
          </a:buClr>
          <a:buSzTx/>
          <a:buFont typeface="Wingdings" pitchFamily="2" charset="2"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5D5B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0000"/>
          </a:buClr>
          <a:buSzTx/>
          <a:buFont typeface="Wingdings" pitchFamily="2" charset="2"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PPT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007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216471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1D5A6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15165</TotalTime>
  <Words>3506</Words>
  <Application>Microsoft Office PowerPoint</Application>
  <PresentationFormat>On-screen Show (4:3)</PresentationFormat>
  <Paragraphs>351</Paragraphs>
  <Slides>68</Slides>
  <Notes>41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Tahoma</vt:lpstr>
      <vt:lpstr>Times New Roman</vt:lpstr>
      <vt:lpstr>Wingdings</vt:lpstr>
      <vt:lpstr>Wingdings 3</vt:lpstr>
      <vt:lpstr>Crafting and Executing Strategy 21e</vt:lpstr>
      <vt:lpstr>CHAPTER 6 Strengthening a  Company’s Competitive Position: Strategic Moves, Timing, and Scope of Operations</vt:lpstr>
      <vt:lpstr>LEARNING OBJECTIVES</vt:lpstr>
      <vt:lpstr>MAXIMIZING THE POWER OF A STRATEGY</vt:lpstr>
      <vt:lpstr>CONSIDERING STRATEGY-ENHANCING MEASURES</vt:lpstr>
      <vt:lpstr>LAUNCHING STRATEGIC OFFENSIVES TO IMPROVE A COMPANY’S MARKET POSITION</vt:lpstr>
      <vt:lpstr>STRATEGIC MANAGEMENT PRINCIPLE (1 of 8)</vt:lpstr>
      <vt:lpstr>CHOOSING THE BASIS FOR COMPETITIVE ATTACK</vt:lpstr>
      <vt:lpstr>STRATEGIC MANAGEMENT PRINCIPLE (2 of 8)</vt:lpstr>
      <vt:lpstr>PRINCIPAL OFFENSIVE STRATEGY OPTIONS</vt:lpstr>
      <vt:lpstr>CHOOSING WHICH RIVALS TO ATTACK</vt:lpstr>
      <vt:lpstr>BLUE-OCEAN STRATEGY—A SPECIAL KIND OF OFFENSIVE</vt:lpstr>
      <vt:lpstr>Core Concept (1 of 8)</vt:lpstr>
      <vt:lpstr>Bonobos’s Blue-Ocean Strategy in the U.S. Men’s Fashion Retail Industry</vt:lpstr>
      <vt:lpstr>DEFENSIVE STRATEGIES—PROTECTING MARKET POSITION AND COMPETITIVE ADVANTAGE</vt:lpstr>
      <vt:lpstr>FORMS OF DEFENSIVE STRATEGIES</vt:lpstr>
      <vt:lpstr>STRATEGIC MANAGEMENT PRINCIPLE (3 of 8)</vt:lpstr>
      <vt:lpstr>STRATEGIC MANAGEMENT PRINCIPLE (4 of 8)</vt:lpstr>
      <vt:lpstr>BLOCKING THE AVENUES OPEN TO CHALLENGERS</vt:lpstr>
      <vt:lpstr>SIGNALING CHALLENGERS THAT RETALIATION IS LIKELY</vt:lpstr>
      <vt:lpstr>STRATEGIC MANAGEMENT PRINCIPLE (5 of 8)</vt:lpstr>
      <vt:lpstr>Core Concept (2 of 8)</vt:lpstr>
      <vt:lpstr>TIMING A FIRM’S OFFENSIVE AND DEFENSIVE STRATEGIC MOVES</vt:lpstr>
      <vt:lpstr>CONDITIONS THAT LEAD TO FIRST-MOVER ADVANTAGES</vt:lpstr>
      <vt:lpstr>Uber’s First-Mover Advantage in Mobile  Ride-Hailing Services</vt:lpstr>
      <vt:lpstr>THE POTENTIAL FOR LATE-MOVER ADVANTAGES OR FIRST-MOVER DISADVANTAGES</vt:lpstr>
      <vt:lpstr>TO BE A FIRST MOVER OR NOT</vt:lpstr>
      <vt:lpstr>STRENGTHENING A FIRM’S MARKET POSITION VIA ITS SCOPE OF OPERATIONS</vt:lpstr>
      <vt:lpstr>Core Concept (3 of 8)</vt:lpstr>
      <vt:lpstr>Core Concepts (4 of 8)</vt:lpstr>
      <vt:lpstr>HORIZONTAL MERGER AND ACQUISITION STRATEGIES</vt:lpstr>
      <vt:lpstr>STRATEGIC OJECTIVES FOR HORIZONTAL MERGERS AND ACQUISITIONS</vt:lpstr>
      <vt:lpstr>BENEFITS OF INCREASING HORIZONTAL SCOPE</vt:lpstr>
      <vt:lpstr>Bristol-Myers Squibb’s “String-of-Pearls”  Horizontal Acquisition Strategy</vt:lpstr>
      <vt:lpstr>WHY MERGERS AND ACQUISITIONS SOMETIMES FAIL TO PRODUCE ANTICIPATED RESULTS</vt:lpstr>
      <vt:lpstr>Core Concept (5 of 8)</vt:lpstr>
      <vt:lpstr>VERTICAL INTEGRATION STRATEGIES</vt:lpstr>
      <vt:lpstr>TYPES OF VERTICAL INTEGRATION STRATEGIES</vt:lpstr>
      <vt:lpstr>THE ADVANTAGES OF A VERTICAL INTEGRATION STRATEGY</vt:lpstr>
      <vt:lpstr>Core Concepts (6 of 8)</vt:lpstr>
      <vt:lpstr>INTEGRATING BACKWARD TO ACHIEVE GREATER COMPETITIVENESS</vt:lpstr>
      <vt:lpstr>INTEGRATING FORWARD TO ENHANCE COMPETITIVENESS</vt:lpstr>
      <vt:lpstr>DISADVANTAGES OF A VERTICAL INTEGRATION STRATEGY</vt:lpstr>
      <vt:lpstr>WEIGHING THE PROS AND CONS OF VERTICAL INTEGRATION</vt:lpstr>
      <vt:lpstr>Kaiser Permanente’s Vertical Integration Strategy</vt:lpstr>
      <vt:lpstr>Core Concept (7 of 8)</vt:lpstr>
      <vt:lpstr>OUTSOURCING STRATEGIES: NARROWING THE SCOPE OF OPERATIONS</vt:lpstr>
      <vt:lpstr>THE BIG RISKS OF OUTSOURCING VALUE CHAIN ACTIVITIES</vt:lpstr>
      <vt:lpstr>STRATEGIC MANAGEMENT PRINCIPLE (6 of 8)</vt:lpstr>
      <vt:lpstr>Core Concepts (8 of 8)</vt:lpstr>
      <vt:lpstr>FACTORS THAT MAKE AN ALLIANCE “STRATEGIC”</vt:lpstr>
      <vt:lpstr>BENEFITS OF STRATEGIC ALLIANCES AND PARTNERSHIPS</vt:lpstr>
      <vt:lpstr>STRATEGIC MANAGEMENT PRINCIPLE (7 of 8)</vt:lpstr>
      <vt:lpstr>WHY AND HOW STRATEGIC ALLIANCES ARE ADVANTAGEOUS</vt:lpstr>
      <vt:lpstr>CAPTURING THE BENEFITS OF STRATEGIC ALLIANCES</vt:lpstr>
      <vt:lpstr>STRATEGIC MANAGEMENT PRINCIPLE (8 of 8)</vt:lpstr>
      <vt:lpstr>REASONS FOR ENTERING INTO STRATEGIC ALLIANCES</vt:lpstr>
      <vt:lpstr>PRINCIPLE ADVANTAGES OF STRATEGIC ALLIANCES</vt:lpstr>
      <vt:lpstr>STRATEGIC ALLIANCES VERSUS OUTSOURCING</vt:lpstr>
      <vt:lpstr>ACHIEVING LONG-LASTING STRATEGIC ALLIANCE RELATIONSHIPS</vt:lpstr>
      <vt:lpstr>THE DRAWBACKS OF STRATEGIC ALLIANCES AND PARTNERSHIPS</vt:lpstr>
      <vt:lpstr>HOW TO MAKE STRATEGIC ALLIANCES WORK</vt:lpstr>
      <vt:lpstr>Appendix 1 Maximizing the Power  of a Strategy </vt:lpstr>
      <vt:lpstr>Appendix 2 Choosing Which  Rivals to Attack</vt:lpstr>
      <vt:lpstr>Appendix 3 Defensive Strategies—Protecting Market Position and Competitive Advantage</vt:lpstr>
      <vt:lpstr>Appendix 4 Strengthening a Firm’s Market Position Via Its Scope of Operations</vt:lpstr>
      <vt:lpstr>Appendix 5 The Advantages of a Vertical  Integration Strategy</vt:lpstr>
      <vt:lpstr>Appendix 6 Capturing the Benefits of Strategic Alliances</vt:lpstr>
      <vt:lpstr>Appendix 7 Achieving Long-Lasting Strategic Alliance Relationships</vt:lpstr>
    </vt:vector>
  </TitlesOfParts>
  <Manager/>
  <Company>The McGraw-Hill Companies,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Crafting &amp; Executing Strategy 21e</dc:title>
  <dc:subject>Chapter 6</dc:subject>
  <dc:creator>Charlie Cook,;ccook@uwa.edu</dc:creator>
  <cp:lastModifiedBy>teresaward</cp:lastModifiedBy>
  <cp:revision>686</cp:revision>
  <dcterms:created xsi:type="dcterms:W3CDTF">2008-06-25T14:33:31Z</dcterms:created>
  <dcterms:modified xsi:type="dcterms:W3CDTF">2016-12-02T16:51:39Z</dcterms:modified>
</cp:coreProperties>
</file>