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0" r:id="rId1"/>
  </p:sldMasterIdLst>
  <p:notesMasterIdLst>
    <p:notesMasterId r:id="rId61"/>
  </p:notesMasterIdLst>
  <p:handoutMasterIdLst>
    <p:handoutMasterId r:id="rId62"/>
  </p:handoutMasterIdLst>
  <p:sldIdLst>
    <p:sldId id="613" r:id="rId2"/>
    <p:sldId id="612" r:id="rId3"/>
    <p:sldId id="559" r:id="rId4"/>
    <p:sldId id="560" r:id="rId5"/>
    <p:sldId id="602" r:id="rId6"/>
    <p:sldId id="562" r:id="rId7"/>
    <p:sldId id="563" r:id="rId8"/>
    <p:sldId id="564" r:id="rId9"/>
    <p:sldId id="595" r:id="rId10"/>
    <p:sldId id="566" r:id="rId11"/>
    <p:sldId id="603" r:id="rId12"/>
    <p:sldId id="604" r:id="rId13"/>
    <p:sldId id="567" r:id="rId14"/>
    <p:sldId id="568" r:id="rId15"/>
    <p:sldId id="572" r:id="rId16"/>
    <p:sldId id="573" r:id="rId17"/>
    <p:sldId id="574" r:id="rId18"/>
    <p:sldId id="575" r:id="rId19"/>
    <p:sldId id="596" r:id="rId20"/>
    <p:sldId id="597" r:id="rId21"/>
    <p:sldId id="576" r:id="rId22"/>
    <p:sldId id="577" r:id="rId23"/>
    <p:sldId id="605" r:id="rId24"/>
    <p:sldId id="606" r:id="rId25"/>
    <p:sldId id="623" r:id="rId26"/>
    <p:sldId id="598" r:id="rId27"/>
    <p:sldId id="578" r:id="rId28"/>
    <p:sldId id="599" r:id="rId29"/>
    <p:sldId id="607" r:id="rId30"/>
    <p:sldId id="580" r:id="rId31"/>
    <p:sldId id="584" r:id="rId32"/>
    <p:sldId id="581" r:id="rId33"/>
    <p:sldId id="582" r:id="rId34"/>
    <p:sldId id="583" r:id="rId35"/>
    <p:sldId id="537" r:id="rId36"/>
    <p:sldId id="585" r:id="rId37"/>
    <p:sldId id="608" r:id="rId38"/>
    <p:sldId id="586" r:id="rId39"/>
    <p:sldId id="587" r:id="rId40"/>
    <p:sldId id="588" r:id="rId41"/>
    <p:sldId id="600" r:id="rId42"/>
    <p:sldId id="590" r:id="rId43"/>
    <p:sldId id="609" r:id="rId44"/>
    <p:sldId id="591" r:id="rId45"/>
    <p:sldId id="592" r:id="rId46"/>
    <p:sldId id="610" r:id="rId47"/>
    <p:sldId id="593" r:id="rId48"/>
    <p:sldId id="594" r:id="rId49"/>
    <p:sldId id="611" r:id="rId50"/>
    <p:sldId id="549" r:id="rId51"/>
    <p:sldId id="614" r:id="rId52"/>
    <p:sldId id="615" r:id="rId53"/>
    <p:sldId id="616" r:id="rId54"/>
    <p:sldId id="617" r:id="rId55"/>
    <p:sldId id="618" r:id="rId56"/>
    <p:sldId id="619" r:id="rId57"/>
    <p:sldId id="620" r:id="rId58"/>
    <p:sldId id="621" r:id="rId59"/>
    <p:sldId id="622" r:id="rId60"/>
  </p:sldIdLst>
  <p:sldSz cx="9144000" cy="6858000" type="screen4x3"/>
  <p:notesSz cx="6858000" cy="9144000"/>
  <p:custDataLst>
    <p:tags r:id="rId63"/>
  </p:custDataLst>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initials="P" lastIdx="20" clrIdx="0">
    <p:extLst>
      <p:ext uri="{19B8F6BF-5375-455C-9EA6-DF929625EA0E}">
        <p15:presenceInfo xmlns:p15="http://schemas.microsoft.com/office/powerpoint/2012/main" userId="P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D"/>
    <a:srgbClr val="548280"/>
    <a:srgbClr val="CC6600"/>
    <a:srgbClr val="3C8C93"/>
    <a:srgbClr val="996633"/>
    <a:srgbClr val="A7A9AC"/>
    <a:srgbClr val="FFFFFF"/>
    <a:srgbClr val="F4F0EF"/>
    <a:srgbClr val="C3D39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402" autoAdjust="0"/>
  </p:normalViewPr>
  <p:slideViewPr>
    <p:cSldViewPr snapToGrid="0">
      <p:cViewPr varScale="1">
        <p:scale>
          <a:sx n="97" d="100"/>
          <a:sy n="97" d="100"/>
        </p:scale>
        <p:origin x="932" y="68"/>
      </p:cViewPr>
      <p:guideLst>
        <p:guide orient="horz" pos="2160"/>
        <p:guide pos="5759"/>
      </p:guideLst>
    </p:cSldViewPr>
  </p:slideViewPr>
  <p:outlineViewPr>
    <p:cViewPr>
      <p:scale>
        <a:sx n="33" d="100"/>
        <a:sy n="33" d="100"/>
      </p:scale>
      <p:origin x="0" y="-28472"/>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00" d="100"/>
          <a:sy n="100" d="100"/>
        </p:scale>
        <p:origin x="26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9ACF32F7-A774-413C-A727-58E66A29ED64}" type="slidenum">
              <a:rPr lang="en-US"/>
              <a:pPr>
                <a:defRPr/>
              </a:pPr>
              <a:t>‹#›</a:t>
            </a:fld>
            <a:endParaRPr lang="en-US" dirty="0"/>
          </a:p>
        </p:txBody>
      </p:sp>
    </p:spTree>
    <p:extLst>
      <p:ext uri="{BB962C8B-B14F-4D97-AF65-F5344CB8AC3E}">
        <p14:creationId xmlns:p14="http://schemas.microsoft.com/office/powerpoint/2010/main" val="27785828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BFA0E4F5-A5E6-4611-ABCE-C1114E511CBA}" type="slidenum">
              <a:rPr lang="en-US"/>
              <a:pPr>
                <a:defRPr/>
              </a:pPr>
              <a:t>‹#›</a:t>
            </a:fld>
            <a:endParaRPr lang="en-US" dirty="0"/>
          </a:p>
        </p:txBody>
      </p:sp>
    </p:spTree>
    <p:extLst>
      <p:ext uri="{BB962C8B-B14F-4D97-AF65-F5344CB8AC3E}">
        <p14:creationId xmlns:p14="http://schemas.microsoft.com/office/powerpoint/2010/main" val="216570620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4800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99806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27303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962268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24706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568834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61726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ln/>
        </p:spPr>
      </p:sp>
      <p:sp>
        <p:nvSpPr>
          <p:cNvPr id="5427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3681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37454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25841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63765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914202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ln/>
        </p:spPr>
      </p:sp>
      <p:sp>
        <p:nvSpPr>
          <p:cNvPr id="7475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259346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2048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633730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ln/>
        </p:spPr>
      </p:sp>
      <p:sp>
        <p:nvSpPr>
          <p:cNvPr id="7270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98902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ln/>
        </p:spPr>
      </p:sp>
      <p:sp>
        <p:nvSpPr>
          <p:cNvPr id="10035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406324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49143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310558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ln/>
        </p:spPr>
      </p:sp>
      <p:sp>
        <p:nvSpPr>
          <p:cNvPr id="819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6643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62709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7089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5451247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8909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478208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ln/>
        </p:spPr>
      </p:sp>
      <p:sp>
        <p:nvSpPr>
          <p:cNvPr id="9113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19041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ln/>
        </p:spPr>
      </p:sp>
      <p:sp>
        <p:nvSpPr>
          <p:cNvPr id="9318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576138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ln/>
        </p:spPr>
      </p:sp>
      <p:sp>
        <p:nvSpPr>
          <p:cNvPr id="9625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344272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ln/>
        </p:spPr>
      </p:sp>
      <p:sp>
        <p:nvSpPr>
          <p:cNvPr id="9830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53895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ChangeArrowheads="1" noTextEdit="1"/>
          </p:cNvSpPr>
          <p:nvPr>
            <p:ph type="sldImg"/>
          </p:nvPr>
        </p:nvSpPr>
        <p:spPr>
          <a:ln/>
        </p:spPr>
      </p:sp>
      <p:sp>
        <p:nvSpPr>
          <p:cNvPr id="10342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666882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234232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100371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68305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72618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08090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3537364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with Bk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052659"/>
      </p:ext>
    </p:extLst>
  </p:cSld>
  <p:clrMapOvr>
    <a:overrideClrMapping bg1="lt1" tx1="dk1" bg2="lt2" tx2="dk2" accent1="accent1" accent2="accent2" accent3="accent3" accent4="accent4" accent5="accent5" accent6="accent6" hlink="hlink" folHlink="folHlink"/>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NoBar-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1800"/>
            <a:ext cx="9144000" cy="678600"/>
          </a:xfrm>
          <a:prstGeom prst="rect">
            <a:avLst/>
          </a:prstGeom>
          <a:solidFill>
            <a:schemeClr val="bg1">
              <a:lumMod val="75000"/>
            </a:schemeClr>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hasCustomPrompt="1"/>
          </p:nvPr>
        </p:nvSpPr>
        <p:spPr>
          <a:xfrm>
            <a:off x="457200" y="9906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buFontTx/>
              <a:buNone/>
              <a:defRPr lang="en-US" sz="2800" dirty="0">
                <a:solidFill>
                  <a:schemeClr val="tx1"/>
                </a:solidFill>
              </a:defRPr>
            </a:lvl1pPr>
            <a:lvl2pPr marL="190500" indent="0">
              <a:buFont typeface="Arial" panose="020B0604020202020204" pitchFamily="34" charset="0"/>
              <a:buNone/>
              <a:defRPr lang="en-US" sz="2400" dirty="0">
                <a:solidFill>
                  <a:schemeClr val="tx1"/>
                </a:solidFill>
              </a:defRPr>
            </a:lvl2pPr>
            <a:lvl3pPr marL="685800" indent="0">
              <a:buNone/>
              <a:defRPr lang="en-US" sz="2400" dirty="0"/>
            </a:lvl3pPr>
            <a:lvl4pPr marL="1317625" indent="0">
              <a:buFont typeface="Arial" panose="020B0604020202020204" pitchFamily="34" charset="0"/>
              <a:buNone/>
              <a:defRPr lang="en-US" sz="2400" dirty="0">
                <a:solidFill>
                  <a:schemeClr val="tx1"/>
                </a:solidFill>
              </a:defRPr>
            </a:lvl4pPr>
            <a:lvl5pPr marL="1784350" indent="0">
              <a:buFont typeface="Arial" panose="020B0604020202020204" pitchFamily="34" charset="0"/>
              <a:buNone/>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48962360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 Line Title and Jump Link">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1"/>
            <a:ext cx="9144000" cy="882485"/>
          </a:xfrm>
          <a:prstGeom prst="rect">
            <a:avLst/>
          </a:prstGeom>
        </p:spPr>
        <p:txBody>
          <a:bodyPr/>
          <a:lstStyle>
            <a:lvl1pPr marL="0"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800"/>
            </a:lvl1pPr>
            <a:lvl2pPr>
              <a:spcAft>
                <a:spcPts val="800"/>
              </a:spcAft>
              <a:defRPr sz="2400">
                <a:solidFill>
                  <a:schemeClr val="tx1"/>
                </a:solidFill>
              </a:defRPr>
            </a:lvl2pPr>
            <a:lvl3pPr>
              <a:spcAft>
                <a:spcPts val="800"/>
              </a:spcAft>
              <a:defRPr sz="2000"/>
            </a:lvl3pPr>
            <a:lvl4pPr>
              <a:spcAft>
                <a:spcPts val="800"/>
              </a:spcAft>
              <a:defRPr sz="1800"/>
            </a:lvl4pPr>
            <a:lvl5pPr>
              <a:spcAft>
                <a:spcPts val="80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2718707" y="6553200"/>
            <a:ext cx="3706586" cy="247650"/>
          </a:xfrm>
          <a:prstGeom prst="rect">
            <a:avLst/>
          </a:prstGeom>
        </p:spPr>
        <p:txBody>
          <a:bodyPr lIns="0" tIns="0" rIns="0" bIns="0" anchor="b" anchorCtr="1"/>
          <a:lstStyle>
            <a:lvl1pPr marL="0" indent="0" algn="ctr">
              <a:buNone/>
              <a:defRPr sz="1400" b="1"/>
            </a:lvl1pPr>
          </a:lstStyle>
          <a:p>
            <a:pPr lvl="0"/>
            <a:r>
              <a:rPr lang="en-US" dirty="0"/>
              <a:t>Jump to long image description</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580757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oBar-Two Content">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1" y="0"/>
            <a:ext cx="9144001" cy="8382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Bef>
                <a:spcPts val="1200"/>
              </a:spcBef>
              <a:spcAft>
                <a:spcPts val="0"/>
              </a:spcAft>
              <a:defRPr sz="2800"/>
            </a:lvl1pPr>
            <a:lvl2pPr>
              <a:spcBef>
                <a:spcPts val="1200"/>
              </a:spcBef>
              <a:spcAft>
                <a:spcPts val="0"/>
              </a:spcAft>
              <a:defRPr sz="2400"/>
            </a:lvl2pPr>
            <a:lvl3pPr>
              <a:spcBef>
                <a:spcPts val="1200"/>
              </a:spcBef>
              <a:spcAft>
                <a:spcPts val="0"/>
              </a:spcAft>
              <a:defRPr sz="2000"/>
            </a:lvl3pPr>
            <a:lvl4pPr>
              <a:spcBef>
                <a:spcPts val="1200"/>
              </a:spcBef>
              <a:spcAft>
                <a:spcPts val="0"/>
              </a:spcAft>
              <a:defRPr sz="1800"/>
            </a:lvl4pPr>
            <a:lvl5pPr>
              <a:spcBef>
                <a:spcPts val="1200"/>
              </a:spcBef>
              <a:spcAft>
                <a:spcPts val="0"/>
              </a:spcAft>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Bef>
                <a:spcPts val="1200"/>
              </a:spcBef>
              <a:spcAft>
                <a:spcPts val="0"/>
              </a:spcAft>
              <a:defRPr sz="2800"/>
            </a:lvl1pPr>
            <a:lvl2pPr>
              <a:spcBef>
                <a:spcPts val="1200"/>
              </a:spcBef>
              <a:spcAft>
                <a:spcPts val="0"/>
              </a:spcAft>
              <a:defRPr sz="2400"/>
            </a:lvl2pPr>
            <a:lvl3pPr>
              <a:spcBef>
                <a:spcPts val="1200"/>
              </a:spcBef>
              <a:spcAft>
                <a:spcPts val="0"/>
              </a:spcAft>
              <a:defRPr sz="2000"/>
            </a:lvl3pPr>
            <a:lvl4pPr>
              <a:spcBef>
                <a:spcPts val="1200"/>
              </a:spcBef>
              <a:spcAft>
                <a:spcPts val="0"/>
              </a:spcAft>
              <a:defRPr sz="1800"/>
            </a:lvl4pPr>
            <a:lvl5pPr>
              <a:spcBef>
                <a:spcPts val="1200"/>
              </a:spcBef>
              <a:spcAft>
                <a:spcPts val="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78301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2-Line Title and Link">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072800"/>
          </a:xfrm>
          <a:prstGeom prst="rect">
            <a:avLst/>
          </a:prstGeom>
          <a:solidFill>
            <a:srgbClr val="84B0AE"/>
          </a:solidFill>
        </p:spPr>
        <p:txBody>
          <a:bodyPr/>
          <a:lstStyle>
            <a:lvl1pPr marL="0" indent="0" algn="ctr">
              <a:defRPr sz="3600">
                <a:solidFill>
                  <a:schemeClr val="bg1"/>
                </a:solidFill>
              </a:defRPr>
            </a:lvl1pPr>
          </a:lstStyle>
          <a:p>
            <a:r>
              <a:rPr lang="en-US" dirty="0"/>
              <a:t>Click to edit Master title style</a:t>
            </a:r>
          </a:p>
        </p:txBody>
      </p:sp>
      <p:sp>
        <p:nvSpPr>
          <p:cNvPr id="3" name="TextBox 2"/>
          <p:cNvSpPr txBox="1"/>
          <p:nvPr userDrawn="1"/>
        </p:nvSpPr>
        <p:spPr>
          <a:xfrm>
            <a:off x="0" y="6657336"/>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34202198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Line Title and Content">
    <p:bg>
      <p:bgRef idx="1001">
        <a:schemeClr val="bg1"/>
      </p:bgRef>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9000"/>
            <a:ext cx="9144000" cy="707400"/>
          </a:xfrm>
          <a:prstGeom prst="rect">
            <a:avLst/>
          </a:prstGeom>
          <a:solidFill>
            <a:srgbClr val="717A8B"/>
          </a:solidFill>
        </p:spPr>
        <p:txBody>
          <a:bodyPr>
            <a:normAutofit/>
          </a:bodyPr>
          <a:lstStyle>
            <a:lvl1pPr marL="0" indent="0" algn="ctr">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2800" dirty="0">
                <a:solidFill>
                  <a:schemeClr val="tx1"/>
                </a:solidFill>
              </a:defRPr>
            </a:lvl1pPr>
            <a:lvl2pPr>
              <a:defRPr lang="en-US" sz="2400" dirty="0">
                <a:solidFill>
                  <a:schemeClr val="tx1"/>
                </a:solidFill>
              </a:defRPr>
            </a:lvl2pPr>
            <a:lvl3pPr>
              <a:defRPr lang="en-US" sz="2400" dirty="0"/>
            </a:lvl3pPr>
            <a:lvl4pPr>
              <a:defRPr lang="en-US" sz="2400" dirty="0">
                <a:solidFill>
                  <a:schemeClr val="tx1"/>
                </a:solidFill>
              </a:defRPr>
            </a:lvl4pPr>
            <a:lvl5pPr>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a:p>
            <a:pPr lvl="1" indent="-279400">
              <a:spcBef>
                <a:spcPts val="1200"/>
              </a:spcBef>
              <a:buClrTx/>
              <a:buFont typeface="Arial" pitchFamily="34" charset="0"/>
            </a:pPr>
            <a:r>
              <a:rPr lang="en-US" dirty="0"/>
              <a:t>Second level</a:t>
            </a:r>
          </a:p>
          <a:p>
            <a:pPr marL="1035050" lvl="2" indent="-349250">
              <a:spcBef>
                <a:spcPts val="1200"/>
              </a:spcBef>
              <a:buClrTx/>
              <a:buSzPct val="80000"/>
              <a:buFont typeface="Wingdings" pitchFamily="2" charset="2"/>
              <a:buChar char="v"/>
            </a:pPr>
            <a:r>
              <a:rPr lang="en-US" dirty="0"/>
              <a:t>Third level</a:t>
            </a:r>
          </a:p>
          <a:p>
            <a:pPr lvl="3">
              <a:spcBef>
                <a:spcPts val="1200"/>
              </a:spcBef>
              <a:buClrTx/>
            </a:pPr>
            <a:r>
              <a:rPr lang="en-US" dirty="0"/>
              <a:t>Fourth level</a:t>
            </a:r>
          </a:p>
          <a:p>
            <a:pPr lvl="4">
              <a:spcBef>
                <a:spcPts val="1200"/>
              </a:spcBef>
              <a:buClrTx/>
            </a:pPr>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629478110"/>
      </p:ext>
    </p:extLst>
  </p:cSld>
  <p:clrMapOvr>
    <a:overrideClrMapping bg1="lt1" tx1="dk1" bg2="lt2" tx2="dk2" accent1="accent1" accent2="accent2" accent3="accent3" accent4="accent4" accent5="accent5" accent6="accent6" hlink="hlink" folHlink="folHlink"/>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Line 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normAutofit/>
          </a:bodyPr>
          <a:lstStyle>
            <a:lvl1pPr marL="0" indent="0">
              <a:defRPr sz="32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2800" dirty="0">
                <a:solidFill>
                  <a:schemeClr val="tx1"/>
                </a:solidFill>
              </a:defRPr>
            </a:lvl1pPr>
            <a:lvl2pPr>
              <a:defRPr lang="en-US" sz="2400" dirty="0">
                <a:solidFill>
                  <a:schemeClr val="tx1"/>
                </a:solidFill>
              </a:defRPr>
            </a:lvl2pPr>
            <a:lvl3pPr>
              <a:defRPr lang="en-US" sz="2400" dirty="0"/>
            </a:lvl3pPr>
            <a:lvl4pPr>
              <a:defRPr lang="en-US" sz="2400" dirty="0">
                <a:solidFill>
                  <a:schemeClr val="tx1"/>
                </a:solidFill>
              </a:defRPr>
            </a:lvl4pPr>
            <a:lvl5pPr>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a:p>
            <a:pPr lvl="1" indent="-279400">
              <a:spcBef>
                <a:spcPts val="1200"/>
              </a:spcBef>
              <a:buClrTx/>
              <a:buFont typeface="Arial" pitchFamily="34" charset="0"/>
            </a:pPr>
            <a:r>
              <a:rPr lang="en-US" dirty="0"/>
              <a:t>Second level</a:t>
            </a:r>
          </a:p>
          <a:p>
            <a:pPr marL="1035050" lvl="2" indent="-349250">
              <a:spcBef>
                <a:spcPts val="1200"/>
              </a:spcBef>
              <a:buClrTx/>
              <a:buSzPct val="80000"/>
              <a:buFont typeface="Wingdings" pitchFamily="2" charset="2"/>
              <a:buChar char="v"/>
            </a:pPr>
            <a:r>
              <a:rPr lang="en-US" dirty="0"/>
              <a:t>Third level</a:t>
            </a:r>
          </a:p>
          <a:p>
            <a:pPr lvl="3">
              <a:spcBef>
                <a:spcPts val="1200"/>
              </a:spcBef>
              <a:buClrTx/>
            </a:pPr>
            <a:r>
              <a:rPr lang="en-US" dirty="0"/>
              <a:t>Fourth level</a:t>
            </a:r>
          </a:p>
          <a:p>
            <a:pPr lvl="4">
              <a:spcBef>
                <a:spcPts val="1200"/>
              </a:spcBef>
              <a:buClrTx/>
            </a:pPr>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42811030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910144"/>
          </a:xfrm>
          <a:prstGeom prst="rect">
            <a:avLst/>
          </a:prstGeom>
          <a:solidFill>
            <a:srgbClr val="84B0AE"/>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20049233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910144"/>
          </a:xfrm>
          <a:prstGeom prst="rect">
            <a:avLst/>
          </a:prstGeom>
          <a:solidFill>
            <a:srgbClr val="439CBF"/>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37621649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cxnSp>
        <p:nvCxnSpPr>
          <p:cNvPr id="3"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4"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5" name="Title 1"/>
          <p:cNvSpPr>
            <a:spLocks noGrp="1"/>
          </p:cNvSpPr>
          <p:nvPr>
            <p:ph type="title"/>
          </p:nvPr>
        </p:nvSpPr>
        <p:spPr>
          <a:xfrm>
            <a:off x="0" y="3964"/>
            <a:ext cx="9140332" cy="815404"/>
          </a:xfrm>
          <a:prstGeom prst="rect">
            <a:avLst/>
          </a:prstGeom>
          <a:solidFill>
            <a:srgbClr val="439CBF"/>
          </a:solidFill>
          <a:ln w="9525">
            <a:noFill/>
            <a:miter lim="800000"/>
            <a:headEnd/>
            <a:tailEnd/>
          </a:ln>
        </p:spPr>
        <p:txBody>
          <a:bodyPr vert="horz" wrap="square" lIns="91440" tIns="45720" rIns="91440" bIns="45720" numCol="1" anchor="ctr" anchorCtr="0" compatLnSpc="1">
            <a:prstTxWarp prst="textNoShape">
              <a:avLst/>
            </a:prstTxWarp>
          </a:bodyPr>
          <a:lstStyle>
            <a:lvl1pPr>
              <a:defRPr lang="en-US" sz="2800" b="0" dirty="0">
                <a:solidFill>
                  <a:schemeClr val="bg1"/>
                </a:solidFill>
                <a:effectLst/>
                <a:latin typeface="+mn-lt"/>
              </a:defRPr>
            </a:lvl1pPr>
          </a:lstStyle>
          <a:p>
            <a:pPr marL="457200" lvl="0" indent="0"/>
            <a:r>
              <a:rPr lang="en-US" dirty="0"/>
              <a:t>Click to edit Master title style</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94829986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cxnSp>
        <p:nvCxnSpPr>
          <p:cNvPr id="4"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5"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1"/>
          <p:cNvSpPr>
            <a:spLocks noGrp="1"/>
          </p:cNvSpPr>
          <p:nvPr>
            <p:ph type="title" hasCustomPrompt="1"/>
          </p:nvPr>
        </p:nvSpPr>
        <p:spPr>
          <a:xfrm>
            <a:off x="7200" y="1"/>
            <a:ext cx="9143999" cy="1137543"/>
          </a:xfrm>
          <a:prstGeom prst="rect">
            <a:avLst/>
          </a:prstGeom>
          <a:solidFill>
            <a:srgbClr val="717A8B"/>
          </a:solidFill>
          <a:ln w="9525">
            <a:noFill/>
            <a:miter lim="800000"/>
            <a:headEnd/>
            <a:tailEnd/>
          </a:ln>
        </p:spPr>
        <p:txBody>
          <a:bodyPr vert="horz" wrap="square" lIns="0" tIns="0" rIns="0" bIns="0" numCol="1" anchor="ctr" anchorCtr="1" compatLnSpc="1">
            <a:prstTxWarp prst="textNoShape">
              <a:avLst/>
            </a:prstTxWarp>
            <a:noAutofit/>
          </a:bodyPr>
          <a:lstStyle>
            <a:lvl1pPr marL="0" indent="-457200" algn="ctr">
              <a:spcBef>
                <a:spcPts val="0"/>
              </a:spcBef>
              <a:defRPr lang="en-US" sz="3600" b="0" dirty="0">
                <a:solidFill>
                  <a:schemeClr val="bg1"/>
                </a:solidFill>
                <a:effectLst/>
                <a:latin typeface="+mn-lt"/>
              </a:defRPr>
            </a:lvl1pPr>
          </a:lstStyle>
          <a:p>
            <a:pPr marL="457200" lvl="0" indent="0"/>
            <a:r>
              <a:rPr lang="en-US" dirty="0"/>
              <a:t>CLICK TO EDIT MASTER TITLE STYLE</a:t>
            </a:r>
          </a:p>
        </p:txBody>
      </p:sp>
      <p:sp>
        <p:nvSpPr>
          <p:cNvPr id="3" name="Content Placeholder 2"/>
          <p:cNvSpPr>
            <a:spLocks noGrp="1"/>
          </p:cNvSpPr>
          <p:nvPr>
            <p:ph idx="1"/>
          </p:nvPr>
        </p:nvSpPr>
        <p:spPr>
          <a:xfrm>
            <a:off x="504825" y="1432801"/>
            <a:ext cx="8126413" cy="4983874"/>
          </a:xfrm>
          <a:noFill/>
          <a:ln w="9525">
            <a:noFill/>
            <a:miter lim="800000"/>
            <a:headEnd/>
            <a:tailEnd/>
          </a:ln>
        </p:spPr>
        <p:txBody>
          <a:bodyPr vert="horz" wrap="square" lIns="91440" tIns="45720" rIns="91440" bIns="45720" numCol="1" anchor="t" anchorCtr="0" compatLnSpc="1">
            <a:prstTxWarp prst="textNoShape">
              <a:avLst/>
            </a:prstTxWarp>
          </a:bodyPr>
          <a:lstStyle>
            <a:lvl1pPr>
              <a:spcBef>
                <a:spcPts val="900"/>
              </a:spcBef>
              <a:defRPr lang="en-US" sz="2800" dirty="0">
                <a:solidFill>
                  <a:schemeClr val="tx1"/>
                </a:solidFill>
              </a:defRPr>
            </a:lvl1pPr>
            <a:lvl2pPr>
              <a:spcBef>
                <a:spcPts val="900"/>
              </a:spcBef>
              <a:defRPr lang="en-US" sz="2400" dirty="0">
                <a:solidFill>
                  <a:schemeClr val="tx1"/>
                </a:solidFill>
              </a:defRPr>
            </a:lvl2pPr>
            <a:lvl3pPr>
              <a:spcBef>
                <a:spcPts val="900"/>
              </a:spcBef>
              <a:defRPr lang="en-US" sz="2400" dirty="0"/>
            </a:lvl3pPr>
            <a:lvl4pPr>
              <a:spcBef>
                <a:spcPts val="900"/>
              </a:spcBef>
              <a:defRPr lang="en-US" sz="2400" dirty="0">
                <a:solidFill>
                  <a:schemeClr val="tx1"/>
                </a:solidFill>
              </a:defRPr>
            </a:lvl4pPr>
            <a:lvl5pPr>
              <a:spcBef>
                <a:spcPts val="900"/>
              </a:spcBef>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a:p>
            <a:pPr lvl="1" indent="-279400">
              <a:spcBef>
                <a:spcPts val="1200"/>
              </a:spcBef>
              <a:buClrTx/>
              <a:buFont typeface="Arial" pitchFamily="34" charset="0"/>
            </a:pPr>
            <a:r>
              <a:rPr lang="en-US" dirty="0"/>
              <a:t>Second level</a:t>
            </a:r>
          </a:p>
          <a:p>
            <a:pPr marL="1035050" lvl="2" indent="-349250">
              <a:spcBef>
                <a:spcPts val="1200"/>
              </a:spcBef>
              <a:buClrTx/>
              <a:buSzPct val="80000"/>
              <a:buFont typeface="Wingdings" pitchFamily="2" charset="2"/>
              <a:buChar char="v"/>
            </a:pPr>
            <a:r>
              <a:rPr lang="en-US" dirty="0"/>
              <a:t>Third level</a:t>
            </a:r>
          </a:p>
          <a:p>
            <a:pPr lvl="3">
              <a:spcBef>
                <a:spcPts val="1200"/>
              </a:spcBef>
              <a:buClrTx/>
            </a:pPr>
            <a:r>
              <a:rPr lang="en-US" dirty="0"/>
              <a:t>Fourth level</a:t>
            </a:r>
          </a:p>
          <a:p>
            <a:pPr lvl="4">
              <a:spcBef>
                <a:spcPts val="1200"/>
              </a:spcBef>
              <a:buClrTx/>
            </a:pPr>
            <a:r>
              <a:rPr lang="en-US" dirty="0"/>
              <a:t>Fifth level</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65960043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5"/>
            <a:ext cx="9144000" cy="1325563"/>
          </a:xfrm>
        </p:spPr>
        <p:txBody>
          <a:bodyPr/>
          <a:lstStyle/>
          <a:p>
            <a:r>
              <a:rPr lang="en-US" dirty="0"/>
              <a:t>CLICK TO EDIT MASTER TITLE STYLE</a:t>
            </a:r>
          </a:p>
        </p:txBody>
      </p:sp>
      <p:sp>
        <p:nvSpPr>
          <p:cNvPr id="4" name="Content Placeholder 3"/>
          <p:cNvSpPr>
            <a:spLocks noGrp="1"/>
          </p:cNvSpPr>
          <p:nvPr>
            <p:ph sz="quarter" idx="10"/>
          </p:nvPr>
        </p:nvSpPr>
        <p:spPr>
          <a:xfrm>
            <a:off x="474662" y="1641600"/>
            <a:ext cx="8287737" cy="4852799"/>
          </a:xfrm>
        </p:spPr>
        <p:txBody>
          <a:bodyPr/>
          <a:lstStyle>
            <a:lvl1pPr>
              <a:defRPr sz="2800"/>
            </a:lvl1pPr>
            <a:lvl2pPr>
              <a:defRPr sz="2400"/>
            </a:lvl2pPr>
            <a:lvl3pPr>
              <a:defRPr sz="2000"/>
            </a:lvl3pPr>
            <a:lvl4pPr>
              <a:defRPr sz="20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98699860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body" idx="1"/>
          </p:nvPr>
        </p:nvSpPr>
        <p:spPr bwMode="auto">
          <a:xfrm>
            <a:off x="504825" y="1447799"/>
            <a:ext cx="8126413"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13"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Placeholder 1"/>
          <p:cNvSpPr>
            <a:spLocks noGrp="1"/>
          </p:cNvSpPr>
          <p:nvPr>
            <p:ph type="title"/>
          </p:nvPr>
        </p:nvSpPr>
        <p:spPr>
          <a:xfrm>
            <a:off x="0" y="5125"/>
            <a:ext cx="9144000" cy="1325563"/>
          </a:xfrm>
          <a:prstGeom prst="rect">
            <a:avLst/>
          </a:prstGeom>
          <a:solidFill>
            <a:srgbClr val="717A8B"/>
          </a:solidFill>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496098074"/>
      </p:ext>
    </p:extLst>
  </p:cSld>
  <p:clrMap bg1="lt1" tx1="dk1" bg2="lt2" tx2="dk2" accent1="accent1" accent2="accent2" accent3="accent3" accent4="accent4" accent5="accent5" accent6="accent6" hlink="hlink" folHlink="folHlink"/>
  <p:sldLayoutIdLst>
    <p:sldLayoutId id="2147483831" r:id="rId1"/>
    <p:sldLayoutId id="2147483845" r:id="rId2"/>
    <p:sldLayoutId id="2147483833" r:id="rId3"/>
    <p:sldLayoutId id="2147483834" r:id="rId4"/>
    <p:sldLayoutId id="2147483844" r:id="rId5"/>
    <p:sldLayoutId id="2147483843" r:id="rId6"/>
    <p:sldLayoutId id="2147483842" r:id="rId7"/>
    <p:sldLayoutId id="2147483835" r:id="rId8"/>
    <p:sldLayoutId id="2147483836" r:id="rId9"/>
    <p:sldLayoutId id="2147483838" r:id="rId10"/>
    <p:sldLayoutId id="2147483840" r:id="rId11"/>
    <p:sldLayoutId id="2147483841" r:id="rId12"/>
  </p:sldLayoutIdLst>
  <p:transition spd="med"/>
  <p:hf hdr="0" dt="0"/>
  <p:txStyles>
    <p:titleStyle>
      <a:lvl1pPr marL="0" indent="-457200" algn="ctr" defTabSz="0" rtl="0" eaLnBrk="0" fontAlgn="base" hangingPunct="0">
        <a:lnSpc>
          <a:spcPct val="100000"/>
        </a:lnSpc>
        <a:spcBef>
          <a:spcPct val="0"/>
        </a:spcBef>
        <a:spcAft>
          <a:spcPct val="0"/>
        </a:spcAft>
        <a:defRPr lang="en-US" sz="3200" b="0" smtClean="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p:titleStyle>
    <p:bodyStyle>
      <a:lvl1pPr marL="288925" indent="-288925" algn="l" rtl="0" eaLnBrk="0" fontAlgn="base" hangingPunct="0">
        <a:spcBef>
          <a:spcPct val="20000"/>
        </a:spcBef>
        <a:spcAft>
          <a:spcPct val="0"/>
        </a:spcAft>
        <a:buClrTx/>
        <a:buSzPct val="100000"/>
        <a:buFont typeface="Arial" charset="0"/>
        <a:buChar char="♦"/>
        <a:defRPr lang="en-US" sz="2400" dirty="0">
          <a:solidFill>
            <a:schemeClr val="tx1"/>
          </a:solidFill>
          <a:effectLst/>
          <a:latin typeface="+mn-lt"/>
          <a:ea typeface="+mn-ea"/>
          <a:cs typeface="+mn-cs"/>
        </a:defRPr>
      </a:lvl1pPr>
      <a:lvl2pPr marL="685800" indent="-282575" algn="l" rtl="0" eaLnBrk="0" fontAlgn="base" hangingPunct="0">
        <a:spcBef>
          <a:spcPct val="20000"/>
        </a:spcBef>
        <a:spcAft>
          <a:spcPct val="0"/>
        </a:spcAft>
        <a:buClrTx/>
        <a:buSzPct val="80000"/>
        <a:buFont typeface="Arial" charset="0"/>
        <a:buChar char="●"/>
        <a:defRPr lang="en-US" sz="2000" dirty="0">
          <a:solidFill>
            <a:schemeClr val="tx1"/>
          </a:solidFill>
          <a:effectLst/>
          <a:latin typeface="+mn-lt"/>
        </a:defRPr>
      </a:lvl2pPr>
      <a:lvl3pPr marL="1143000" indent="-282575" algn="l" rtl="0" eaLnBrk="0" fontAlgn="base" hangingPunct="0">
        <a:spcBef>
          <a:spcPct val="20000"/>
        </a:spcBef>
        <a:spcAft>
          <a:spcPct val="0"/>
        </a:spcAft>
        <a:buClrTx/>
        <a:buSzPct val="65000"/>
        <a:buFont typeface="Wingdings 3" pitchFamily="18" charset="2"/>
        <a:buChar char="u"/>
        <a:defRPr lang="en-US" sz="1800" dirty="0">
          <a:solidFill>
            <a:schemeClr val="tx1"/>
          </a:solidFill>
          <a:effectLst/>
          <a:latin typeface="+mn-lt"/>
        </a:defRPr>
      </a:lvl3pPr>
      <a:lvl4pPr marL="1600200" indent="-282575" algn="l" rtl="0" eaLnBrk="0" fontAlgn="base" hangingPunct="0">
        <a:spcBef>
          <a:spcPct val="20000"/>
        </a:spcBef>
        <a:spcAft>
          <a:spcPct val="0"/>
        </a:spcAft>
        <a:buClr>
          <a:srgbClr val="CC6600"/>
        </a:buClr>
        <a:buSzPct val="65000"/>
        <a:buFont typeface="Wingdings 3" pitchFamily="18" charset="2"/>
        <a:buChar char="u"/>
        <a:defRPr lang="en-US" sz="1800" dirty="0">
          <a:solidFill>
            <a:schemeClr val="tx1"/>
          </a:solidFill>
          <a:effectLst/>
          <a:latin typeface="+mn-lt"/>
        </a:defRPr>
      </a:lvl4pPr>
      <a:lvl5pPr marL="2068513" indent="-284163" algn="l" rtl="0" eaLnBrk="0" fontAlgn="base" hangingPunct="0">
        <a:spcBef>
          <a:spcPct val="20000"/>
        </a:spcBef>
        <a:spcAft>
          <a:spcPct val="0"/>
        </a:spcAft>
        <a:buClr>
          <a:srgbClr val="CC6600"/>
        </a:buClr>
        <a:buSzPct val="65000"/>
        <a:buFont typeface="Wingdings 3" pitchFamily="18" charset="2"/>
        <a:buChar char="u"/>
        <a:defRPr lang="en-US" sz="1600" dirty="0">
          <a:solidFill>
            <a:schemeClr val="tx1"/>
          </a:solidFill>
          <a:effectLst/>
          <a:latin typeface="+mn-lt"/>
        </a:defRPr>
      </a:lvl5pPr>
      <a:lvl6pPr marL="2692400" indent="-290513" algn="l" rtl="0" fontAlgn="base">
        <a:spcBef>
          <a:spcPct val="20000"/>
        </a:spcBef>
        <a:spcAft>
          <a:spcPct val="0"/>
        </a:spcAft>
        <a:buClr>
          <a:srgbClr val="CC6C18"/>
        </a:buClr>
        <a:buFont typeface="Arial" charset="0"/>
        <a:buChar char="»"/>
        <a:defRPr sz="2000">
          <a:solidFill>
            <a:srgbClr val="216471"/>
          </a:solidFill>
          <a:latin typeface="+mn-lt"/>
        </a:defRPr>
      </a:lvl6pPr>
      <a:lvl7pPr marL="3149600" indent="-290513" algn="l" rtl="0" fontAlgn="base">
        <a:spcBef>
          <a:spcPct val="20000"/>
        </a:spcBef>
        <a:spcAft>
          <a:spcPct val="0"/>
        </a:spcAft>
        <a:buClr>
          <a:srgbClr val="CC6C18"/>
        </a:buClr>
        <a:buFont typeface="Arial" charset="0"/>
        <a:buChar char="»"/>
        <a:defRPr sz="2000">
          <a:solidFill>
            <a:srgbClr val="216471"/>
          </a:solidFill>
          <a:latin typeface="+mn-lt"/>
        </a:defRPr>
      </a:lvl7pPr>
      <a:lvl8pPr marL="3606800" indent="-290513" algn="l" rtl="0" fontAlgn="base">
        <a:spcBef>
          <a:spcPct val="20000"/>
        </a:spcBef>
        <a:spcAft>
          <a:spcPct val="0"/>
        </a:spcAft>
        <a:buClr>
          <a:srgbClr val="CC6C18"/>
        </a:buClr>
        <a:buFont typeface="Arial" charset="0"/>
        <a:buChar char="»"/>
        <a:defRPr sz="2000">
          <a:solidFill>
            <a:srgbClr val="216471"/>
          </a:solidFill>
          <a:latin typeface="+mn-lt"/>
        </a:defRPr>
      </a:lvl8pPr>
      <a:lvl9pPr marL="4064000" indent="-290513" algn="l" rtl="0" fontAlgn="base">
        <a:spcBef>
          <a:spcPct val="20000"/>
        </a:spcBef>
        <a:spcAft>
          <a:spcPct val="0"/>
        </a:spcAft>
        <a:buClr>
          <a:srgbClr val="CC6C18"/>
        </a:buClr>
        <a:buFont typeface="Arial" charset="0"/>
        <a:buChar char="»"/>
        <a:defRPr sz="2000">
          <a:solidFill>
            <a:srgbClr val="21647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slide" Target="slide5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slide" Target="slide5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slide" Target="slide54.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slide" Target="slide55.xml"/><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slide" Target="slide56.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slide" Target="slide57.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slide" Target="slide5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1.xml"/><Relationship Id="rId6" Type="http://schemas.openxmlformats.org/officeDocument/2006/relationships/slide" Target="slide59.xml"/><Relationship Id="rId5" Type="http://schemas.openxmlformats.org/officeDocument/2006/relationships/image" Target="../media/image16.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5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043713" y="0"/>
            <a:ext cx="4169209" cy="6567714"/>
          </a:xfrm>
          <a:noFill/>
        </p:spPr>
        <p:txBody>
          <a:bodyPr/>
          <a:lstStyle/>
          <a:p>
            <a:pPr marL="0" indent="0"/>
            <a:r>
              <a:rPr lang="en-US" sz="4000" b="1" dirty="0">
                <a:solidFill>
                  <a:schemeClr val="tx1"/>
                </a:solidFill>
                <a:cs typeface="Tahoma" pitchFamily="34" charset="0"/>
              </a:rPr>
              <a:t>CHAPTER 7 </a:t>
            </a:r>
            <a:r>
              <a:rPr lang="en-US" dirty="0">
                <a:solidFill>
                  <a:schemeClr val="tx1"/>
                </a:solidFill>
                <a:cs typeface="Tahoma" pitchFamily="34" charset="0"/>
              </a:rPr>
              <a:t>Strategies for Competing in International Markets</a:t>
            </a:r>
            <a:endParaRPr lang="en-US" dirty="0">
              <a:solidFill>
                <a:schemeClr val="tx1"/>
              </a:solidFill>
            </a:endParaRPr>
          </a:p>
        </p:txBody>
      </p:sp>
    </p:spTree>
    <p:extLst>
      <p:ext uri="{BB962C8B-B14F-4D97-AF65-F5344CB8AC3E}">
        <p14:creationId xmlns:p14="http://schemas.microsoft.com/office/powerpoint/2010/main" val="1587587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lIns="1005840" rIns="1005840"/>
          <a:lstStyle/>
          <a:p>
            <a:pPr>
              <a:defRPr/>
            </a:pPr>
            <a:r>
              <a:rPr dirty="0"/>
              <a:t>THE RISKS OF ADVERSE EXCHANGE RATE SHIFTS</a:t>
            </a:r>
          </a:p>
        </p:txBody>
      </p:sp>
      <p:sp>
        <p:nvSpPr>
          <p:cNvPr id="52227" name="Rectangle 3"/>
          <p:cNvSpPr>
            <a:spLocks noGrp="1" noChangeArrowheads="1"/>
          </p:cNvSpPr>
          <p:nvPr>
            <p:ph idx="1"/>
          </p:nvPr>
        </p:nvSpPr>
        <p:spPr/>
        <p:txBody>
          <a:bodyPr/>
          <a:lstStyle/>
          <a:p>
            <a:pPr marL="0" indent="0">
              <a:buNone/>
              <a:defRPr/>
            </a:pPr>
            <a:r>
              <a:rPr lang="en-US" sz="2800" dirty="0"/>
              <a:t>Effects of exchange rate shifts</a:t>
            </a:r>
            <a:endParaRPr sz="2800" dirty="0"/>
          </a:p>
          <a:p>
            <a:pPr lvl="1">
              <a:defRPr/>
            </a:pPr>
            <a:r>
              <a:rPr sz="2800" dirty="0"/>
              <a:t>Exporters experience a rising demand for their goods whenever their currency grows weaker relative to the importing country’s currency.</a:t>
            </a:r>
          </a:p>
          <a:p>
            <a:pPr lvl="1">
              <a:defRPr/>
            </a:pPr>
            <a:r>
              <a:rPr sz="2800" dirty="0"/>
              <a:t>Exporters experience a falling demand for their goods whenever their currency grows stronger relative to the importing country’s currency.</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STRATEGIC MANAGEMENT PRINCIPLE </a:t>
            </a:r>
            <a:r>
              <a:rPr lang="en-US" sz="2200" dirty="0"/>
              <a:t>(1 of 6)</a:t>
            </a:r>
          </a:p>
        </p:txBody>
      </p:sp>
      <p:sp>
        <p:nvSpPr>
          <p:cNvPr id="6" name="Content Placeholder 5"/>
          <p:cNvSpPr>
            <a:spLocks noGrp="1"/>
          </p:cNvSpPr>
          <p:nvPr>
            <p:ph idx="1"/>
          </p:nvPr>
        </p:nvSpPr>
        <p:spPr/>
        <p:txBody>
          <a:bodyPr/>
          <a:lstStyle/>
          <a:p>
            <a:pPr marL="0" indent="0">
              <a:buNone/>
            </a:pPr>
            <a:r>
              <a:rPr lang="en-US" dirty="0"/>
              <a:t>Fluctuating exchange rates pose significant economic risks to a firm’s competitiveness in foreign markets.</a:t>
            </a:r>
          </a:p>
          <a:p>
            <a:pPr marL="0" indent="0">
              <a:buNone/>
            </a:pPr>
            <a:r>
              <a:rPr lang="en-US" dirty="0"/>
              <a:t>Exporters are disadvantaged when the currency of the country where goods are being manufactured grows stronger relative to the currency of the importing country.</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STRATEGIC MANAGEMENT PRINCIPLE </a:t>
            </a:r>
            <a:r>
              <a:rPr lang="en-US" sz="2200" dirty="0"/>
              <a:t>(2 of 6)</a:t>
            </a:r>
          </a:p>
        </p:txBody>
      </p:sp>
      <p:sp>
        <p:nvSpPr>
          <p:cNvPr id="6" name="Content Placeholder 5"/>
          <p:cNvSpPr>
            <a:spLocks noGrp="1"/>
          </p:cNvSpPr>
          <p:nvPr>
            <p:ph idx="1"/>
          </p:nvPr>
        </p:nvSpPr>
        <p:spPr/>
        <p:txBody>
          <a:bodyPr/>
          <a:lstStyle/>
          <a:p>
            <a:pPr marL="0" indent="0">
              <a:buNone/>
            </a:pPr>
            <a:r>
              <a:rPr lang="en-US" dirty="0"/>
              <a:t>Domestic companies facing competitive pressure from lower-cost imports benefit when their government’s currency grows weaker in relation to the currencies of the countries where the lower-cost imports are being made.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cap="all" dirty="0"/>
              <a:t>Thinking Strategically</a:t>
            </a:r>
          </a:p>
        </p:txBody>
      </p:sp>
      <p:sp>
        <p:nvSpPr>
          <p:cNvPr id="5" name="Content Placeholder 4"/>
          <p:cNvSpPr>
            <a:spLocks noGrp="1"/>
          </p:cNvSpPr>
          <p:nvPr>
            <p:ph idx="1"/>
          </p:nvPr>
        </p:nvSpPr>
        <p:spPr/>
        <p:txBody>
          <a:bodyPr/>
          <a:lstStyle/>
          <a:p>
            <a:pPr>
              <a:defRPr/>
            </a:pPr>
            <a:r>
              <a:rPr lang="en-US" dirty="0"/>
              <a:t>What effects has the adoption of the euro had on the ability of European Union (EU) countries and firms to respond to changes in intra-national economic conditions given that they now share a common currency?</a:t>
            </a:r>
          </a:p>
          <a:p>
            <a:pPr>
              <a:defRPr/>
            </a:pPr>
            <a:r>
              <a:rPr lang="en-US" dirty="0"/>
              <a:t>What should a EU firm do to respond to a adverse currency exchange rate shift in a non-EU country?</a:t>
            </a:r>
          </a:p>
          <a:p>
            <a:pPr>
              <a:defRPr/>
            </a:pPr>
            <a:r>
              <a:rPr lang="en-US" dirty="0"/>
              <a:t>How will exiting the EU affect the United Kingdom’s ability to compete in world markets?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8164"/>
            <a:ext cx="9144000" cy="1581991"/>
          </a:xfrm>
        </p:spPr>
        <p:txBody>
          <a:bodyPr lIns="457200" rIns="457200">
            <a:noAutofit/>
          </a:bodyPr>
          <a:lstStyle/>
          <a:p>
            <a:r>
              <a:rPr lang="en-US" sz="3200" dirty="0"/>
              <a:t>CROSS-COUNTRY DIFFERENCES IN DEMOGRAPHIC, CULTURAL, AND MARKET CONDITIONS</a:t>
            </a:r>
          </a:p>
        </p:txBody>
      </p:sp>
      <p:grpSp>
        <p:nvGrpSpPr>
          <p:cNvPr id="4" name="Group 3" descr="A graphic lists two key strategic considerations for cross-country differences."/>
          <p:cNvGrpSpPr/>
          <p:nvPr/>
        </p:nvGrpSpPr>
        <p:grpSpPr>
          <a:xfrm>
            <a:off x="445381" y="2020645"/>
            <a:ext cx="8230533" cy="4054921"/>
            <a:chOff x="687388" y="2487613"/>
            <a:chExt cx="7141917" cy="3140075"/>
          </a:xfrm>
        </p:grpSpPr>
        <p:sp>
          <p:nvSpPr>
            <p:cNvPr id="103429" name="Text Box 5"/>
            <p:cNvSpPr txBox="1">
              <a:spLocks noChangeArrowheads="1"/>
            </p:cNvSpPr>
            <p:nvPr/>
          </p:nvSpPr>
          <p:spPr bwMode="blackWhite">
            <a:xfrm>
              <a:off x="3509963" y="4205288"/>
              <a:ext cx="4316142" cy="1422400"/>
            </a:xfrm>
            <a:prstGeom prst="roundRect">
              <a:avLst/>
            </a:prstGeom>
            <a:blipFill dpi="0" rotWithShape="0">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spcBef>
                  <a:spcPct val="50000"/>
                </a:spcBef>
                <a:defRPr/>
              </a:pPr>
              <a:r>
                <a:rPr lang="en-US" sz="2400" b="1" dirty="0"/>
                <a:t>Whether to pursue a strategy of offering a mostly standardized product worldwide</a:t>
              </a:r>
            </a:p>
          </p:txBody>
        </p:sp>
        <p:sp>
          <p:nvSpPr>
            <p:cNvPr id="103430" name="Text Box 6"/>
            <p:cNvSpPr txBox="1">
              <a:spLocks noChangeArrowheads="1"/>
            </p:cNvSpPr>
            <p:nvPr/>
          </p:nvSpPr>
          <p:spPr bwMode="blackWhite">
            <a:xfrm>
              <a:off x="3524250" y="2487613"/>
              <a:ext cx="4305055" cy="1422400"/>
            </a:xfrm>
            <a:prstGeom prst="roundRect">
              <a:avLst/>
            </a:prstGeom>
            <a:blipFill dpi="0" rotWithShape="1">
              <a:blip r:embed="rId4"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spcBef>
                  <a:spcPct val="50000"/>
                </a:spcBef>
                <a:defRPr/>
              </a:pPr>
              <a:r>
                <a:rPr lang="en-US" sz="2400" b="1" dirty="0">
                  <a:solidFill>
                    <a:schemeClr val="bg1"/>
                  </a:solidFill>
                </a:rPr>
                <a:t>Whether to customize offerings in each country market to match the tastes and the preferences of local buyers</a:t>
              </a:r>
            </a:p>
          </p:txBody>
        </p:sp>
        <p:cxnSp>
          <p:nvCxnSpPr>
            <p:cNvPr id="38916" name="AutoShape 7"/>
            <p:cNvCxnSpPr>
              <a:cxnSpLocks noChangeShapeType="1"/>
              <a:endCxn id="38918" idx="2"/>
            </p:cNvCxnSpPr>
            <p:nvPr/>
          </p:nvCxnSpPr>
          <p:spPr bwMode="auto">
            <a:xfrm flipH="1">
              <a:off x="687388" y="3198813"/>
              <a:ext cx="2836862" cy="835025"/>
            </a:xfrm>
            <a:prstGeom prst="straightConnector1">
              <a:avLst/>
            </a:prstGeom>
            <a:noFill/>
            <a:ln w="31750">
              <a:solidFill>
                <a:schemeClr val="tx1"/>
              </a:solidFill>
              <a:round/>
              <a:headEnd type="none" w="med" len="med"/>
              <a:tailEnd type="none" w="med" len="med"/>
            </a:ln>
          </p:spPr>
        </p:cxnSp>
        <p:cxnSp>
          <p:nvCxnSpPr>
            <p:cNvPr id="38917" name="AutoShape 8"/>
            <p:cNvCxnSpPr>
              <a:cxnSpLocks noChangeShapeType="1"/>
              <a:endCxn id="38918" idx="2"/>
            </p:cNvCxnSpPr>
            <p:nvPr/>
          </p:nvCxnSpPr>
          <p:spPr bwMode="auto">
            <a:xfrm flipH="1" flipV="1">
              <a:off x="687388" y="4033838"/>
              <a:ext cx="2822575" cy="882650"/>
            </a:xfrm>
            <a:prstGeom prst="straightConnector1">
              <a:avLst/>
            </a:prstGeom>
            <a:noFill/>
            <a:ln w="31750">
              <a:solidFill>
                <a:schemeClr val="tx1"/>
              </a:solidFill>
              <a:round/>
              <a:headEnd type="none" w="med" len="med"/>
              <a:tailEnd type="none" w="med" len="med"/>
            </a:ln>
          </p:spPr>
        </p:cxnSp>
        <p:sp>
          <p:nvSpPr>
            <p:cNvPr id="38918" name="Oval 9"/>
            <p:cNvSpPr>
              <a:spLocks noChangeArrowheads="1"/>
            </p:cNvSpPr>
            <p:nvPr/>
          </p:nvSpPr>
          <p:spPr bwMode="auto">
            <a:xfrm>
              <a:off x="687388" y="3311525"/>
              <a:ext cx="2490787" cy="1444625"/>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sz="2800" b="1" dirty="0"/>
                <a:t>Key Strategic </a:t>
              </a:r>
              <a:br>
                <a:rPr lang="en-US" sz="2800" b="1" dirty="0"/>
              </a:br>
              <a:r>
                <a:rPr lang="en-US" sz="2800" b="1" dirty="0"/>
                <a:t>Considerations</a:t>
              </a:r>
            </a:p>
          </p:txBody>
        </p:sp>
      </p:grpSp>
      <p:sp>
        <p:nvSpPr>
          <p:cNvPr id="7" name="Text Placeholder 6"/>
          <p:cNvSpPr>
            <a:spLocks noGrp="1"/>
          </p:cNvSpPr>
          <p:nvPr>
            <p:ph type="body" sz="quarter" idx="16"/>
          </p:nvPr>
        </p:nvSpPr>
        <p:spPr>
          <a:xfrm>
            <a:off x="2718707" y="6459890"/>
            <a:ext cx="3706586" cy="247650"/>
          </a:xfrm>
        </p:spPr>
        <p:txBody>
          <a:bodyPr/>
          <a:lstStyle/>
          <a:p>
            <a:r>
              <a:rPr lang="en-US" sz="800" b="0" dirty="0">
                <a:hlinkClick r:id="rId5" action="ppaction://hlinksldjump"/>
              </a:rPr>
              <a:t>Jump to Appendix 3 long image description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STRATEGIC OPTIONS FOR ENTERING AND COMPETING IN INTERNATIONAL MARKETS</a:t>
            </a:r>
          </a:p>
        </p:txBody>
      </p:sp>
      <p:sp>
        <p:nvSpPr>
          <p:cNvPr id="58371" name="Rectangle 3"/>
          <p:cNvSpPr>
            <a:spLocks noGrp="1" noChangeArrowheads="1"/>
          </p:cNvSpPr>
          <p:nvPr>
            <p:ph sz="quarter" idx="10"/>
          </p:nvPr>
        </p:nvSpPr>
        <p:spPr/>
        <p:txBody>
          <a:bodyPr/>
          <a:lstStyle/>
          <a:p>
            <a:pPr>
              <a:spcBef>
                <a:spcPts val="1200"/>
              </a:spcBef>
            </a:pPr>
            <a:r>
              <a:rPr lang="en-US" dirty="0"/>
              <a:t>Maintain a home country production base and export goods to foreign markets.</a:t>
            </a:r>
          </a:p>
          <a:p>
            <a:pPr>
              <a:spcBef>
                <a:spcPts val="1200"/>
              </a:spcBef>
            </a:pPr>
            <a:r>
              <a:rPr lang="en-US" dirty="0"/>
              <a:t>License foreign firms to produce and distribute the firm’s products abroad.</a:t>
            </a:r>
          </a:p>
          <a:p>
            <a:pPr>
              <a:spcBef>
                <a:spcPts val="1200"/>
              </a:spcBef>
            </a:pPr>
            <a:r>
              <a:rPr lang="en-US" dirty="0"/>
              <a:t>Employ a franchising strategy in foreign markets.</a:t>
            </a:r>
          </a:p>
          <a:p>
            <a:pPr>
              <a:spcBef>
                <a:spcPts val="1200"/>
              </a:spcBef>
            </a:pPr>
            <a:r>
              <a:rPr lang="en-US" dirty="0"/>
              <a:t>Establish a subsidiary in a foreign market via acquisition or internal development.</a:t>
            </a:r>
          </a:p>
          <a:p>
            <a:pPr>
              <a:spcBef>
                <a:spcPts val="1200"/>
              </a:spcBef>
            </a:pPr>
            <a:r>
              <a:rPr lang="en-US" dirty="0"/>
              <a:t>Rely on strategic alliances or joint ventures with foreign companies.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EXPORT STRATEGIES</a:t>
            </a:r>
          </a:p>
        </p:txBody>
      </p:sp>
      <p:sp>
        <p:nvSpPr>
          <p:cNvPr id="66563" name="Rectangle 3"/>
          <p:cNvSpPr>
            <a:spLocks noGrp="1" noChangeArrowheads="1"/>
          </p:cNvSpPr>
          <p:nvPr>
            <p:ph sz="half" idx="1"/>
          </p:nvPr>
        </p:nvSpPr>
        <p:spPr>
          <a:xfrm>
            <a:off x="457200" y="914400"/>
            <a:ext cx="3810000" cy="5615940"/>
          </a:xfrm>
        </p:spPr>
        <p:txBody>
          <a:bodyPr/>
          <a:lstStyle/>
          <a:p>
            <a:r>
              <a:rPr lang="en-US" sz="2800" dirty="0"/>
              <a:t>Advantages</a:t>
            </a:r>
          </a:p>
          <a:p>
            <a:pPr lvl="1"/>
            <a:r>
              <a:rPr lang="en-US" sz="2400" dirty="0"/>
              <a:t>Low capital requirements</a:t>
            </a:r>
          </a:p>
          <a:p>
            <a:pPr lvl="1"/>
            <a:r>
              <a:rPr lang="en-US" sz="2400" dirty="0"/>
              <a:t>Economies of scale in utilizing existing production capacity</a:t>
            </a:r>
          </a:p>
          <a:p>
            <a:pPr lvl="1"/>
            <a:r>
              <a:rPr lang="en-US" sz="2400" dirty="0"/>
              <a:t>No distribution risk </a:t>
            </a:r>
          </a:p>
          <a:p>
            <a:pPr lvl="1"/>
            <a:r>
              <a:rPr lang="en-US" sz="2400" dirty="0"/>
              <a:t>No direct investment risk</a:t>
            </a:r>
          </a:p>
        </p:txBody>
      </p:sp>
      <p:sp>
        <p:nvSpPr>
          <p:cNvPr id="2" name="Content Placeholder 1"/>
          <p:cNvSpPr>
            <a:spLocks noGrp="1"/>
          </p:cNvSpPr>
          <p:nvPr>
            <p:ph sz="half" idx="2"/>
          </p:nvPr>
        </p:nvSpPr>
        <p:spPr/>
        <p:txBody>
          <a:bodyPr/>
          <a:lstStyle/>
          <a:p>
            <a:r>
              <a:rPr lang="en-US" sz="2800" dirty="0"/>
              <a:t>Disadvantages</a:t>
            </a:r>
          </a:p>
          <a:p>
            <a:pPr lvl="1"/>
            <a:r>
              <a:rPr lang="en-US" sz="2400" dirty="0"/>
              <a:t>Maintaining relative cost advantage of home-based production</a:t>
            </a:r>
          </a:p>
          <a:p>
            <a:pPr lvl="1"/>
            <a:r>
              <a:rPr lang="en-US" sz="2400" dirty="0"/>
              <a:t>Transportation and shipping costs</a:t>
            </a:r>
          </a:p>
          <a:p>
            <a:pPr lvl="1"/>
            <a:r>
              <a:rPr lang="en-US" sz="2400" dirty="0"/>
              <a:t>Exchange rates risks</a:t>
            </a:r>
          </a:p>
          <a:p>
            <a:pPr lvl="1"/>
            <a:r>
              <a:rPr lang="en-US" sz="2400" dirty="0"/>
              <a:t>Tariffs and import duties</a:t>
            </a:r>
          </a:p>
          <a:p>
            <a:pPr lvl="1"/>
            <a:r>
              <a:rPr lang="en-US" sz="2400" dirty="0"/>
              <a:t>Loss of channel control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 y="0"/>
            <a:ext cx="9144001" cy="1250302"/>
          </a:xfrm>
        </p:spPr>
        <p:txBody>
          <a:bodyPr/>
          <a:lstStyle/>
          <a:p>
            <a:r>
              <a:rPr lang="en-US" dirty="0"/>
              <a:t>LICENSING AND FRANCHISING STRATEGIES</a:t>
            </a:r>
          </a:p>
        </p:txBody>
      </p:sp>
      <p:sp>
        <p:nvSpPr>
          <p:cNvPr id="68611" name="Rectangle 3"/>
          <p:cNvSpPr>
            <a:spLocks noGrp="1" noChangeArrowheads="1"/>
          </p:cNvSpPr>
          <p:nvPr>
            <p:ph sz="half" idx="1"/>
          </p:nvPr>
        </p:nvSpPr>
        <p:spPr>
          <a:xfrm>
            <a:off x="457200" y="1352938"/>
            <a:ext cx="4038600" cy="5177401"/>
          </a:xfrm>
        </p:spPr>
        <p:txBody>
          <a:bodyPr/>
          <a:lstStyle/>
          <a:p>
            <a:r>
              <a:rPr lang="en-US" sz="2800" dirty="0"/>
              <a:t>Advantages</a:t>
            </a:r>
          </a:p>
          <a:p>
            <a:pPr lvl="1"/>
            <a:r>
              <a:rPr lang="en-US" sz="2400" dirty="0"/>
              <a:t>Low resource requirements</a:t>
            </a:r>
          </a:p>
          <a:p>
            <a:pPr lvl="1"/>
            <a:r>
              <a:rPr lang="en-US" sz="2400" dirty="0"/>
              <a:t>Income from royalties and franchising fees</a:t>
            </a:r>
          </a:p>
          <a:p>
            <a:pPr lvl="1"/>
            <a:r>
              <a:rPr lang="en-US" sz="2400" dirty="0"/>
              <a:t>Rapid expansion into many markets</a:t>
            </a:r>
          </a:p>
        </p:txBody>
      </p:sp>
      <p:sp>
        <p:nvSpPr>
          <p:cNvPr id="2" name="Content Placeholder 1"/>
          <p:cNvSpPr>
            <a:spLocks noGrp="1"/>
          </p:cNvSpPr>
          <p:nvPr>
            <p:ph sz="half" idx="2"/>
          </p:nvPr>
        </p:nvSpPr>
        <p:spPr>
          <a:xfrm>
            <a:off x="4648200" y="1352938"/>
            <a:ext cx="4038600" cy="5177401"/>
          </a:xfrm>
        </p:spPr>
        <p:txBody>
          <a:bodyPr/>
          <a:lstStyle/>
          <a:p>
            <a:r>
              <a:rPr lang="en-US" sz="2800"/>
              <a:t>Disadvantages</a:t>
            </a:r>
          </a:p>
          <a:p>
            <a:pPr lvl="1"/>
            <a:r>
              <a:rPr lang="en-US" sz="2400"/>
              <a:t>Maintaining control of proprietary know-how</a:t>
            </a:r>
          </a:p>
          <a:p>
            <a:pPr lvl="1"/>
            <a:r>
              <a:rPr lang="en-US" sz="2400"/>
              <a:t>Loss of operational and quality control</a:t>
            </a:r>
          </a:p>
          <a:p>
            <a:pPr lvl="1"/>
            <a:r>
              <a:rPr lang="en-US" sz="2400"/>
              <a:t>Adapting to local market tastes and expectations</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dirty="0"/>
              <a:t>FOREIGN SUBSIDIARY STRATEGIES</a:t>
            </a:r>
            <a:endParaRPr sz="1800" dirty="0"/>
          </a:p>
        </p:txBody>
      </p:sp>
      <p:sp>
        <p:nvSpPr>
          <p:cNvPr id="5" name="Content Placeholder 4"/>
          <p:cNvSpPr>
            <a:spLocks noGrp="1"/>
          </p:cNvSpPr>
          <p:nvPr>
            <p:ph sz="half" idx="1"/>
          </p:nvPr>
        </p:nvSpPr>
        <p:spPr/>
        <p:txBody>
          <a:bodyPr/>
          <a:lstStyle/>
          <a:p>
            <a:pPr>
              <a:spcBef>
                <a:spcPct val="40000"/>
              </a:spcBef>
              <a:defRPr/>
            </a:pPr>
            <a:r>
              <a:rPr lang="en-US" sz="3200" dirty="0"/>
              <a:t>Advantages</a:t>
            </a:r>
          </a:p>
          <a:p>
            <a:pPr marL="630238" lvl="1" indent="-227013">
              <a:spcBef>
                <a:spcPct val="40000"/>
              </a:spcBef>
              <a:defRPr/>
            </a:pPr>
            <a:r>
              <a:rPr lang="en-US" sz="2800" dirty="0"/>
              <a:t>High level of control</a:t>
            </a:r>
          </a:p>
          <a:p>
            <a:pPr marL="630238" lvl="1" indent="-227013">
              <a:spcBef>
                <a:spcPct val="40000"/>
              </a:spcBef>
              <a:defRPr/>
            </a:pPr>
            <a:r>
              <a:rPr lang="en-US" sz="2800" dirty="0"/>
              <a:t>Quick large-scale market entry</a:t>
            </a:r>
          </a:p>
          <a:p>
            <a:pPr marL="630238" lvl="1" indent="-227013">
              <a:spcBef>
                <a:spcPct val="40000"/>
              </a:spcBef>
              <a:defRPr/>
            </a:pPr>
            <a:r>
              <a:rPr lang="en-US" sz="2800" dirty="0"/>
              <a:t>Avoids entry barriers</a:t>
            </a:r>
          </a:p>
          <a:p>
            <a:pPr marL="630238" lvl="1" indent="-227013">
              <a:spcBef>
                <a:spcPct val="40000"/>
              </a:spcBef>
              <a:defRPr/>
            </a:pPr>
            <a:r>
              <a:rPr lang="en-US" sz="2800" dirty="0"/>
              <a:t>Access to acquired firm’s skills</a:t>
            </a:r>
          </a:p>
        </p:txBody>
      </p:sp>
      <p:sp>
        <p:nvSpPr>
          <p:cNvPr id="3" name="Content Placeholder 2"/>
          <p:cNvSpPr>
            <a:spLocks noGrp="1"/>
          </p:cNvSpPr>
          <p:nvPr>
            <p:ph sz="half" idx="2"/>
          </p:nvPr>
        </p:nvSpPr>
        <p:spPr/>
        <p:txBody>
          <a:bodyPr/>
          <a:lstStyle/>
          <a:p>
            <a:pPr marL="227013" indent="-227013">
              <a:spcBef>
                <a:spcPct val="40000"/>
              </a:spcBef>
              <a:defRPr/>
            </a:pPr>
            <a:r>
              <a:rPr lang="en-US" sz="3200" dirty="0"/>
              <a:t>Disadvantages</a:t>
            </a:r>
          </a:p>
          <a:p>
            <a:pPr marL="574675" lvl="1" indent="-233363">
              <a:spcBef>
                <a:spcPct val="40000"/>
              </a:spcBef>
              <a:defRPr/>
            </a:pPr>
            <a:r>
              <a:rPr lang="en-US" sz="2800" dirty="0"/>
              <a:t>Costs of acquisition</a:t>
            </a:r>
          </a:p>
          <a:p>
            <a:pPr marL="574675" lvl="1" indent="-233363">
              <a:spcBef>
                <a:spcPct val="40000"/>
              </a:spcBef>
              <a:defRPr/>
            </a:pPr>
            <a:r>
              <a:rPr lang="en-US" sz="2800" dirty="0"/>
              <a:t>Complexity of acquisition process</a:t>
            </a:r>
          </a:p>
          <a:p>
            <a:pPr marL="574675" lvl="1" indent="-233363">
              <a:spcBef>
                <a:spcPct val="40000"/>
              </a:spcBef>
              <a:defRPr/>
            </a:pPr>
            <a:r>
              <a:rPr lang="en-US" sz="2800" dirty="0"/>
              <a:t>Integration of the firms’ structures, cultures, operations, and personnel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 </a:t>
            </a:r>
            <a:r>
              <a:rPr lang="en-US" sz="2000" dirty="0"/>
              <a:t>(2 of 6)</a:t>
            </a:r>
            <a:endParaRPr lang="en-US" sz="2000" cap="all" dirty="0"/>
          </a:p>
        </p:txBody>
      </p:sp>
      <p:sp>
        <p:nvSpPr>
          <p:cNvPr id="6" name="Content Placeholder 5"/>
          <p:cNvSpPr>
            <a:spLocks noGrp="1"/>
          </p:cNvSpPr>
          <p:nvPr>
            <p:ph idx="1"/>
          </p:nvPr>
        </p:nvSpPr>
        <p:spPr/>
        <p:txBody>
          <a:bodyPr/>
          <a:lstStyle/>
          <a:p>
            <a:pPr marL="0" indent="0">
              <a:buNone/>
            </a:pPr>
            <a:r>
              <a:rPr lang="en-US" dirty="0"/>
              <a:t>A </a:t>
            </a:r>
            <a:r>
              <a:rPr lang="en-US" b="1" dirty="0"/>
              <a:t>greenfield venture </a:t>
            </a:r>
            <a:r>
              <a:rPr lang="en-US" dirty="0"/>
              <a:t>is a subsidiary business that is established by setting up the entire operation from the ground up.</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LEARNING OBJECTIVES</a:t>
            </a:r>
          </a:p>
        </p:txBody>
      </p:sp>
      <p:sp>
        <p:nvSpPr>
          <p:cNvPr id="11" name="Content Placeholder 10"/>
          <p:cNvSpPr>
            <a:spLocks noGrp="1"/>
          </p:cNvSpPr>
          <p:nvPr>
            <p:ph idx="1"/>
          </p:nvPr>
        </p:nvSpPr>
        <p:spPr>
          <a:xfrm>
            <a:off x="212271" y="990600"/>
            <a:ext cx="8735785" cy="5562600"/>
          </a:xfrm>
        </p:spPr>
        <p:txBody>
          <a:bodyPr/>
          <a:lstStyle/>
          <a:p>
            <a:pPr marL="0" indent="0">
              <a:spcBef>
                <a:spcPts val="600"/>
              </a:spcBef>
              <a:buClr>
                <a:srgbClr val="663300"/>
              </a:buClr>
              <a:buNone/>
            </a:pPr>
            <a:r>
              <a:rPr lang="en-US" sz="2400" b="1" dirty="0">
                <a:solidFill>
                  <a:schemeClr val="accent1">
                    <a:lumMod val="50000"/>
                  </a:schemeClr>
                </a:solidFill>
              </a:rPr>
              <a:t>THIS CHAPTER WILL HELP YOU UNDERSTAND:</a:t>
            </a:r>
          </a:p>
          <a:p>
            <a:pPr marL="400050" indent="-400050">
              <a:spcBef>
                <a:spcPts val="600"/>
              </a:spcBef>
              <a:buClr>
                <a:srgbClr val="663300"/>
              </a:buClr>
              <a:buFont typeface="+mj-lt"/>
              <a:buAutoNum type="arabicPeriod"/>
            </a:pPr>
            <a:r>
              <a:rPr lang="en-US" sz="2400" dirty="0"/>
              <a:t>The primary reasons companies choose to compete in international markets</a:t>
            </a:r>
          </a:p>
          <a:p>
            <a:pPr marL="400050" indent="-400050">
              <a:spcBef>
                <a:spcPts val="600"/>
              </a:spcBef>
              <a:buClr>
                <a:srgbClr val="663300"/>
              </a:buClr>
              <a:buFont typeface="+mj-lt"/>
              <a:buAutoNum type="arabicPeriod"/>
            </a:pPr>
            <a:r>
              <a:rPr lang="en-US" sz="2400" dirty="0"/>
              <a:t>How and why differing market conditions across countries influence a company’s strategy choices in international markets</a:t>
            </a:r>
          </a:p>
          <a:p>
            <a:pPr marL="400050" indent="-400050">
              <a:spcBef>
                <a:spcPts val="600"/>
              </a:spcBef>
              <a:buClr>
                <a:srgbClr val="663300"/>
              </a:buClr>
              <a:buFont typeface="+mj-lt"/>
              <a:buAutoNum type="arabicPeriod"/>
            </a:pPr>
            <a:r>
              <a:rPr lang="en-US" sz="2400" dirty="0"/>
              <a:t>The five major strategic options for entering foreign markets</a:t>
            </a:r>
          </a:p>
          <a:p>
            <a:pPr marL="400050" indent="-400050">
              <a:spcBef>
                <a:spcPts val="600"/>
              </a:spcBef>
              <a:buClr>
                <a:srgbClr val="663300"/>
              </a:buClr>
              <a:buFont typeface="+mj-lt"/>
              <a:buAutoNum type="arabicPeriod"/>
            </a:pPr>
            <a:r>
              <a:rPr lang="en-US" sz="2400" dirty="0"/>
              <a:t>The three main strategic approaches for competing internationally</a:t>
            </a:r>
          </a:p>
          <a:p>
            <a:pPr marL="400050" indent="-400050">
              <a:spcBef>
                <a:spcPts val="600"/>
              </a:spcBef>
              <a:buClr>
                <a:srgbClr val="663300"/>
              </a:buClr>
              <a:buFont typeface="+mj-lt"/>
              <a:buAutoNum type="arabicPeriod"/>
            </a:pPr>
            <a:r>
              <a:rPr lang="en-US" sz="2400" dirty="0"/>
              <a:t>How companies are able to use international operations to improve overall competitiveness</a:t>
            </a:r>
          </a:p>
          <a:p>
            <a:pPr marL="400050" indent="-400050">
              <a:spcBef>
                <a:spcPts val="600"/>
              </a:spcBef>
              <a:buClr>
                <a:srgbClr val="663300"/>
              </a:buClr>
              <a:buFont typeface="+mj-lt"/>
              <a:buAutoNum type="arabicPeriod"/>
            </a:pPr>
            <a:r>
              <a:rPr lang="en-US" sz="2400" dirty="0"/>
              <a:t>The unique characteristics of competing in developing-country markets</a:t>
            </a:r>
          </a:p>
        </p:txBody>
      </p:sp>
    </p:spTree>
    <p:extLst>
      <p:ext uri="{BB962C8B-B14F-4D97-AF65-F5344CB8AC3E}">
        <p14:creationId xmlns:p14="http://schemas.microsoft.com/office/powerpoint/2010/main" val="80527822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a:t>USING A GREENFIELD STATEGY FOR DEVELOPING A FOREIGN SUBSIDIARY</a:t>
            </a:r>
            <a:endParaRPr sz="1800" dirty="0"/>
          </a:p>
        </p:txBody>
      </p:sp>
      <p:sp>
        <p:nvSpPr>
          <p:cNvPr id="3" name="Content Placeholder 2"/>
          <p:cNvSpPr>
            <a:spLocks noGrp="1"/>
          </p:cNvSpPr>
          <p:nvPr>
            <p:ph idx="1"/>
          </p:nvPr>
        </p:nvSpPr>
        <p:spPr/>
        <p:txBody>
          <a:bodyPr/>
          <a:lstStyle/>
          <a:p>
            <a:pPr marL="0" indent="0">
              <a:spcBef>
                <a:spcPts val="900"/>
              </a:spcBef>
              <a:buNone/>
              <a:defRPr/>
            </a:pPr>
            <a:r>
              <a:rPr sz="2800" dirty="0"/>
              <a:t>A greenfield strategy is appealing when:</a:t>
            </a:r>
          </a:p>
          <a:p>
            <a:pPr lvl="1">
              <a:spcBef>
                <a:spcPts val="900"/>
              </a:spcBef>
              <a:defRPr/>
            </a:pPr>
            <a:r>
              <a:rPr dirty="0"/>
              <a:t>Creating an internal startup is cheaper than making </a:t>
            </a:r>
            <a:br>
              <a:rPr dirty="0"/>
            </a:br>
            <a:r>
              <a:rPr dirty="0"/>
              <a:t>an acquisition</a:t>
            </a:r>
          </a:p>
          <a:p>
            <a:pPr lvl="1">
              <a:spcBef>
                <a:spcPts val="900"/>
              </a:spcBef>
              <a:defRPr/>
            </a:pPr>
            <a:r>
              <a:rPr dirty="0"/>
              <a:t>Adding new production capacity will not adversely impact the supply-demand balance in the local market</a:t>
            </a:r>
          </a:p>
          <a:p>
            <a:pPr lvl="1">
              <a:spcBef>
                <a:spcPts val="900"/>
              </a:spcBef>
              <a:defRPr/>
            </a:pPr>
            <a:r>
              <a:rPr dirty="0"/>
              <a:t>A startup subsidiary has the ability to gain good distribution access</a:t>
            </a:r>
          </a:p>
          <a:p>
            <a:pPr lvl="1">
              <a:spcBef>
                <a:spcPts val="900"/>
              </a:spcBef>
              <a:defRPr/>
            </a:pPr>
            <a:r>
              <a:rPr dirty="0"/>
              <a:t>A startup subsidiary will have the size, cost structure, and resource strengths to compete head-to-head against local rivals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PURSUING A GREENFIELD STRATEGY</a:t>
            </a:r>
          </a:p>
        </p:txBody>
      </p:sp>
      <p:sp>
        <p:nvSpPr>
          <p:cNvPr id="2" name="Content Placeholder 1"/>
          <p:cNvSpPr>
            <a:spLocks noGrp="1"/>
          </p:cNvSpPr>
          <p:nvPr>
            <p:ph sz="half" idx="1"/>
          </p:nvPr>
        </p:nvSpPr>
        <p:spPr/>
        <p:txBody>
          <a:bodyPr/>
          <a:lstStyle/>
          <a:p>
            <a:r>
              <a:rPr lang="en-US"/>
              <a:t>Advantages</a:t>
            </a:r>
          </a:p>
          <a:p>
            <a:pPr lvl="1"/>
            <a:r>
              <a:rPr lang="en-US"/>
              <a:t>High level of control over venture</a:t>
            </a:r>
          </a:p>
          <a:p>
            <a:pPr lvl="1"/>
            <a:r>
              <a:rPr lang="en-US"/>
              <a:t>“Learning by doing” </a:t>
            </a:r>
            <a:br>
              <a:rPr lang="en-US"/>
            </a:br>
            <a:r>
              <a:rPr lang="en-US"/>
              <a:t>in the local market</a:t>
            </a:r>
          </a:p>
          <a:p>
            <a:pPr lvl="1"/>
            <a:r>
              <a:rPr lang="en-US"/>
              <a:t>Direct transfer of the firm’s technology, skills, business practices, and culture</a:t>
            </a:r>
            <a:endParaRPr lang="en-US" dirty="0"/>
          </a:p>
        </p:txBody>
      </p:sp>
      <p:sp>
        <p:nvSpPr>
          <p:cNvPr id="3" name="Content Placeholder 2"/>
          <p:cNvSpPr>
            <a:spLocks noGrp="1"/>
          </p:cNvSpPr>
          <p:nvPr>
            <p:ph sz="half" idx="2"/>
          </p:nvPr>
        </p:nvSpPr>
        <p:spPr/>
        <p:txBody>
          <a:bodyPr/>
          <a:lstStyle/>
          <a:p>
            <a:r>
              <a:rPr lang="en-US"/>
              <a:t>Disadvantages</a:t>
            </a:r>
          </a:p>
          <a:p>
            <a:pPr lvl="1"/>
            <a:r>
              <a:rPr lang="en-US"/>
              <a:t>Capital costs of initial development</a:t>
            </a:r>
          </a:p>
          <a:p>
            <a:pPr lvl="1"/>
            <a:r>
              <a:rPr lang="en-US"/>
              <a:t>Risks of loss due to political instability or lack of legal protection of ownership</a:t>
            </a:r>
          </a:p>
          <a:p>
            <a:pPr lvl="1"/>
            <a:r>
              <a:rPr lang="en-US"/>
              <a:t>Slowest form of entry due to extended time required to construct facility</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200" y="1"/>
            <a:ext cx="9143999" cy="1308975"/>
          </a:xfrm>
        </p:spPr>
        <p:txBody>
          <a:bodyPr lIns="1097280" rIns="1097280"/>
          <a:lstStyle/>
          <a:p>
            <a:pPr>
              <a:defRPr/>
            </a:pPr>
            <a:r>
              <a:rPr dirty="0"/>
              <a:t>BENEFITS OF ALLIANCE AND JOINT VENTURE STRATEGIES</a:t>
            </a:r>
          </a:p>
        </p:txBody>
      </p:sp>
      <p:sp>
        <p:nvSpPr>
          <p:cNvPr id="2" name="Content Placeholder 1"/>
          <p:cNvSpPr>
            <a:spLocks noGrp="1"/>
          </p:cNvSpPr>
          <p:nvPr>
            <p:ph idx="1"/>
          </p:nvPr>
        </p:nvSpPr>
        <p:spPr>
          <a:xfrm>
            <a:off x="504825" y="1455737"/>
            <a:ext cx="8126413" cy="4960937"/>
          </a:xfrm>
        </p:spPr>
        <p:txBody>
          <a:bodyPr/>
          <a:lstStyle/>
          <a:p>
            <a:pPr>
              <a:spcBef>
                <a:spcPts val="1200"/>
              </a:spcBef>
              <a:defRPr/>
            </a:pPr>
            <a:r>
              <a:rPr sz="2400" dirty="0"/>
              <a:t>Gaining partner’s knowledge of local market conditions</a:t>
            </a:r>
          </a:p>
          <a:p>
            <a:pPr>
              <a:spcBef>
                <a:spcPts val="1200"/>
              </a:spcBef>
              <a:defRPr/>
            </a:pPr>
            <a:r>
              <a:rPr sz="2400" dirty="0"/>
              <a:t>Achieving economies of scale through joint operations</a:t>
            </a:r>
          </a:p>
          <a:p>
            <a:pPr>
              <a:spcBef>
                <a:spcPts val="1200"/>
              </a:spcBef>
              <a:defRPr/>
            </a:pPr>
            <a:r>
              <a:rPr sz="2400" dirty="0"/>
              <a:t>Gaining technical expertise and local market knowledge</a:t>
            </a:r>
          </a:p>
          <a:p>
            <a:pPr>
              <a:spcBef>
                <a:spcPts val="1200"/>
              </a:spcBef>
              <a:defRPr/>
            </a:pPr>
            <a:r>
              <a:rPr sz="2400" dirty="0"/>
              <a:t>Sharing distribution facilities and dealer networks, and mutually strengthening each partner’s access to buyers</a:t>
            </a:r>
          </a:p>
          <a:p>
            <a:pPr>
              <a:spcBef>
                <a:spcPts val="1200"/>
              </a:spcBef>
              <a:defRPr/>
            </a:pPr>
            <a:r>
              <a:rPr sz="2400" dirty="0"/>
              <a:t>Directing competitive energies more toward mutual rivals and less toward one another</a:t>
            </a:r>
          </a:p>
          <a:p>
            <a:pPr>
              <a:spcBef>
                <a:spcPts val="1200"/>
              </a:spcBef>
              <a:defRPr/>
            </a:pPr>
            <a:r>
              <a:rPr sz="2400" dirty="0"/>
              <a:t>Establishing working relationships with key officials in the host-country government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2200" dirty="0"/>
              <a:t>(3 of 6)</a:t>
            </a:r>
            <a:endParaRPr lang="en-US" sz="2200" cap="all" dirty="0"/>
          </a:p>
        </p:txBody>
      </p:sp>
      <p:sp>
        <p:nvSpPr>
          <p:cNvPr id="6" name="Content Placeholder 5"/>
          <p:cNvSpPr>
            <a:spLocks noGrp="1"/>
          </p:cNvSpPr>
          <p:nvPr>
            <p:ph idx="1"/>
          </p:nvPr>
        </p:nvSpPr>
        <p:spPr/>
        <p:txBody>
          <a:bodyPr/>
          <a:lstStyle/>
          <a:p>
            <a:pPr marL="0" indent="0">
              <a:buNone/>
            </a:pPr>
            <a:r>
              <a:rPr lang="en-US" dirty="0"/>
              <a:t>Collaborative strategies involving alliances or joint ventures with foreign partners are a popular way for companies to edge their way into the markets of foreign countries.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2200" dirty="0"/>
              <a:t>(4 of 6)</a:t>
            </a:r>
            <a:endParaRPr lang="en-US" sz="2200" cap="all" dirty="0"/>
          </a:p>
        </p:txBody>
      </p:sp>
      <p:sp>
        <p:nvSpPr>
          <p:cNvPr id="6" name="Content Placeholder 5"/>
          <p:cNvSpPr>
            <a:spLocks noGrp="1"/>
          </p:cNvSpPr>
          <p:nvPr>
            <p:ph idx="1"/>
          </p:nvPr>
        </p:nvSpPr>
        <p:spPr/>
        <p:txBody>
          <a:bodyPr/>
          <a:lstStyle/>
          <a:p>
            <a:pPr marL="0" indent="0">
              <a:buNone/>
              <a:defRPr/>
            </a:pPr>
            <a:r>
              <a:rPr lang="en-US" dirty="0"/>
              <a:t>Cross-border alliances enable a growth-minded firm to widen its geographic coverage and strengthen its competitiveness in foreign markets; at the same time, they offer flexibility and allow a firm to retain some degree of autonomy and operating control.</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4"/>
            <a:ext cx="9140332" cy="1115590"/>
          </a:xfrm>
        </p:spPr>
        <p:txBody>
          <a:bodyPr>
            <a:normAutofit/>
          </a:bodyPr>
          <a:lstStyle/>
          <a:p>
            <a:r>
              <a:rPr lang="en-US" dirty="0"/>
              <a:t>Walgreens Boots Alliance, Inc.: Entering Foreign Markets via Alliance Followed by Merger</a:t>
            </a:r>
          </a:p>
        </p:txBody>
      </p:sp>
      <p:sp>
        <p:nvSpPr>
          <p:cNvPr id="3" name="Content Placeholder 2"/>
          <p:cNvSpPr>
            <a:spLocks noGrp="1"/>
          </p:cNvSpPr>
          <p:nvPr>
            <p:ph idx="4294967295"/>
          </p:nvPr>
        </p:nvSpPr>
        <p:spPr>
          <a:xfrm>
            <a:off x="550985" y="1582614"/>
            <a:ext cx="8229600" cy="4894385"/>
          </a:xfrm>
        </p:spPr>
        <p:txBody>
          <a:bodyPr/>
          <a:lstStyle/>
          <a:p>
            <a:pPr>
              <a:spcBef>
                <a:spcPts val="1200"/>
              </a:spcBef>
            </a:pPr>
            <a:r>
              <a:rPr lang="en-US" dirty="0"/>
              <a:t>Did industry consolidation provoke Walgreens to make its strategic international acquisition?</a:t>
            </a:r>
          </a:p>
          <a:p>
            <a:pPr>
              <a:spcBef>
                <a:spcPts val="1200"/>
              </a:spcBef>
            </a:pPr>
            <a:r>
              <a:rPr lang="en-US" dirty="0"/>
              <a:t>What strategic advantages does the alliance between Walgreens and Alliance Boots bring to both partners?</a:t>
            </a:r>
          </a:p>
          <a:p>
            <a:pPr>
              <a:spcBef>
                <a:spcPts val="1200"/>
              </a:spcBef>
            </a:pPr>
            <a:r>
              <a:rPr lang="en-US" dirty="0"/>
              <a:t>What internal problems could the merger create for Walgreens as it strives to integrate and adjust to the risks of entry into international markets?</a:t>
            </a:r>
          </a:p>
        </p:txBody>
      </p:sp>
    </p:spTree>
    <p:extLst>
      <p:ext uri="{BB962C8B-B14F-4D97-AF65-F5344CB8AC3E}">
        <p14:creationId xmlns:p14="http://schemas.microsoft.com/office/powerpoint/2010/main" val="203643200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THE RISKS OF STRATEGIC ALLIANCES WITH FOREIGN PARTNERS</a:t>
            </a:r>
          </a:p>
        </p:txBody>
      </p:sp>
      <p:sp>
        <p:nvSpPr>
          <p:cNvPr id="2" name="Content Placeholder 1"/>
          <p:cNvSpPr>
            <a:spLocks noGrp="1"/>
          </p:cNvSpPr>
          <p:nvPr>
            <p:ph idx="1"/>
          </p:nvPr>
        </p:nvSpPr>
        <p:spPr/>
        <p:txBody>
          <a:bodyPr/>
          <a:lstStyle/>
          <a:p>
            <a:pPr>
              <a:spcBef>
                <a:spcPts val="1200"/>
              </a:spcBef>
            </a:pPr>
            <a:r>
              <a:rPr lang="en-US" sz="2400" dirty="0"/>
              <a:t>Outdated knowledge and expertise of local partners</a:t>
            </a:r>
          </a:p>
          <a:p>
            <a:pPr>
              <a:spcBef>
                <a:spcPts val="1200"/>
              </a:spcBef>
            </a:pPr>
            <a:r>
              <a:rPr lang="en-US" sz="2400" dirty="0"/>
              <a:t>Cultural and language barriers</a:t>
            </a:r>
          </a:p>
          <a:p>
            <a:pPr>
              <a:spcBef>
                <a:spcPts val="1200"/>
              </a:spcBef>
            </a:pPr>
            <a:r>
              <a:rPr lang="en-US" sz="2400" dirty="0"/>
              <a:t>Costs of establishing the working arrangement</a:t>
            </a:r>
          </a:p>
          <a:p>
            <a:pPr>
              <a:spcBef>
                <a:spcPts val="1200"/>
              </a:spcBef>
            </a:pPr>
            <a:r>
              <a:rPr lang="en-US" sz="2400" dirty="0"/>
              <a:t>Conflicting objectives and strategies or deep differences of opinion about joint control</a:t>
            </a:r>
          </a:p>
          <a:p>
            <a:pPr>
              <a:spcBef>
                <a:spcPts val="1200"/>
              </a:spcBef>
            </a:pPr>
            <a:r>
              <a:rPr lang="en-US" sz="2400" dirty="0"/>
              <a:t>Differences in corporate values and ethical standards</a:t>
            </a:r>
          </a:p>
          <a:p>
            <a:pPr>
              <a:spcBef>
                <a:spcPts val="1200"/>
              </a:spcBef>
            </a:pPr>
            <a:r>
              <a:rPr lang="en-US" sz="2400" dirty="0"/>
              <a:t>Loss of legal protection of proprietary technology or competitive advantage</a:t>
            </a:r>
          </a:p>
          <a:p>
            <a:pPr>
              <a:spcBef>
                <a:spcPts val="1200"/>
              </a:spcBef>
            </a:pPr>
            <a:r>
              <a:rPr lang="en-US" sz="2400" dirty="0"/>
              <a:t>Overdependence on foreign partners for essential expertise and competitive capabilities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1" name="Rectangle 4"/>
          <p:cNvSpPr>
            <a:spLocks noGrp="1" noChangeArrowheads="1"/>
          </p:cNvSpPr>
          <p:nvPr>
            <p:ph type="title"/>
          </p:nvPr>
        </p:nvSpPr>
        <p:spPr>
          <a:xfrm>
            <a:off x="0" y="-2721"/>
            <a:ext cx="9144000" cy="1316782"/>
          </a:xfrm>
        </p:spPr>
        <p:txBody>
          <a:bodyPr lIns="1280160" rIns="1280160">
            <a:noAutofit/>
          </a:bodyPr>
          <a:lstStyle/>
          <a:p>
            <a:pPr>
              <a:defRPr/>
            </a:pPr>
            <a:r>
              <a:rPr lang="en-US" sz="3200" dirty="0"/>
              <a:t>INTERNATIONAL STRATEGY: THE THREE MAIN APPROACHES</a:t>
            </a:r>
            <a:endParaRPr sz="3200" dirty="0"/>
          </a:p>
        </p:txBody>
      </p:sp>
      <p:grpSp>
        <p:nvGrpSpPr>
          <p:cNvPr id="2" name="Group 1" descr="The three main approaches to competing internationally are Multidomestic strategy, Global strategy, and Transnational strategy."/>
          <p:cNvGrpSpPr/>
          <p:nvPr/>
        </p:nvGrpSpPr>
        <p:grpSpPr>
          <a:xfrm>
            <a:off x="544287" y="1621536"/>
            <a:ext cx="7994467" cy="3640709"/>
            <a:chOff x="1213662" y="2049780"/>
            <a:chExt cx="6696040" cy="3029585"/>
          </a:xfrm>
        </p:grpSpPr>
        <p:cxnSp>
          <p:nvCxnSpPr>
            <p:cNvPr id="61441" name="AutoShape 14"/>
            <p:cNvCxnSpPr>
              <a:cxnSpLocks noChangeShapeType="1"/>
              <a:stCxn id="61448" idx="0"/>
            </p:cNvCxnSpPr>
            <p:nvPr/>
          </p:nvCxnSpPr>
          <p:spPr bwMode="auto">
            <a:xfrm flipH="1">
              <a:off x="2261394" y="2049780"/>
              <a:ext cx="2297907" cy="2062798"/>
            </a:xfrm>
            <a:prstGeom prst="straightConnector1">
              <a:avLst/>
            </a:prstGeom>
            <a:noFill/>
            <a:ln w="31750">
              <a:solidFill>
                <a:schemeClr val="tx1"/>
              </a:solidFill>
              <a:round/>
              <a:headEnd type="none" w="med" len="med"/>
              <a:tailEnd type="none" w="med" len="med"/>
            </a:ln>
          </p:spPr>
        </p:cxnSp>
        <p:cxnSp>
          <p:nvCxnSpPr>
            <p:cNvPr id="61442" name="AutoShape 15"/>
            <p:cNvCxnSpPr>
              <a:cxnSpLocks noChangeShapeType="1"/>
              <a:stCxn id="61448" idx="0"/>
            </p:cNvCxnSpPr>
            <p:nvPr/>
          </p:nvCxnSpPr>
          <p:spPr bwMode="auto">
            <a:xfrm flipH="1">
              <a:off x="4558507" y="2049780"/>
              <a:ext cx="794" cy="2062798"/>
            </a:xfrm>
            <a:prstGeom prst="straightConnector1">
              <a:avLst/>
            </a:prstGeom>
            <a:noFill/>
            <a:ln w="31750">
              <a:solidFill>
                <a:schemeClr val="tx1"/>
              </a:solidFill>
              <a:round/>
              <a:headEnd type="none" w="med" len="med"/>
              <a:tailEnd type="none" w="med" len="med"/>
            </a:ln>
          </p:spPr>
        </p:cxnSp>
        <p:cxnSp>
          <p:nvCxnSpPr>
            <p:cNvPr id="61443" name="AutoShape 16"/>
            <p:cNvCxnSpPr>
              <a:cxnSpLocks noChangeShapeType="1"/>
              <a:stCxn id="61448" idx="0"/>
            </p:cNvCxnSpPr>
            <p:nvPr/>
          </p:nvCxnSpPr>
          <p:spPr bwMode="auto">
            <a:xfrm>
              <a:off x="4559301" y="2049780"/>
              <a:ext cx="2302668" cy="2062798"/>
            </a:xfrm>
            <a:prstGeom prst="straightConnector1">
              <a:avLst/>
            </a:prstGeom>
            <a:noFill/>
            <a:ln w="31750">
              <a:solidFill>
                <a:schemeClr val="tx1"/>
              </a:solidFill>
              <a:round/>
              <a:headEnd type="none" w="med" len="med"/>
              <a:tailEnd type="none" w="med" len="med"/>
            </a:ln>
          </p:spPr>
        </p:cxnSp>
        <p:sp>
          <p:nvSpPr>
            <p:cNvPr id="113669" name="Text Box 5"/>
            <p:cNvSpPr txBox="1">
              <a:spLocks noChangeArrowheads="1"/>
            </p:cNvSpPr>
            <p:nvPr/>
          </p:nvSpPr>
          <p:spPr bwMode="blackWhite">
            <a:xfrm>
              <a:off x="1213662" y="4112578"/>
              <a:ext cx="2095465" cy="966787"/>
            </a:xfrm>
            <a:prstGeom prst="roundRect">
              <a:avLst/>
            </a:prstGeom>
            <a:blipFill dpi="0" rotWithShape="1">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defRPr/>
              </a:pPr>
              <a:r>
                <a:rPr lang="en-US" sz="2400" b="1" dirty="0">
                  <a:solidFill>
                    <a:schemeClr val="bg1"/>
                  </a:solidFill>
                </a:rPr>
                <a:t>Multidomestic Strategy</a:t>
              </a:r>
            </a:p>
          </p:txBody>
        </p:sp>
        <p:sp>
          <p:nvSpPr>
            <p:cNvPr id="61446" name="Text Box 6"/>
            <p:cNvSpPr txBox="1">
              <a:spLocks noChangeArrowheads="1"/>
            </p:cNvSpPr>
            <p:nvPr/>
          </p:nvSpPr>
          <p:spPr bwMode="blackWhite">
            <a:xfrm>
              <a:off x="3510775" y="4112578"/>
              <a:ext cx="2095465" cy="966787"/>
            </a:xfrm>
            <a:prstGeom prst="roundRect">
              <a:avLst/>
            </a:prstGeom>
            <a:blipFill dpi="0" rotWithShape="0">
              <a:blip r:embed="rId4"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2400" b="1" dirty="0"/>
                <a:t>Global</a:t>
              </a:r>
              <a:br>
                <a:rPr lang="en-US" sz="2400" b="1" dirty="0"/>
              </a:br>
              <a:r>
                <a:rPr lang="en-US" sz="2400" b="1" dirty="0"/>
                <a:t>Strategy</a:t>
              </a:r>
            </a:p>
          </p:txBody>
        </p:sp>
        <p:sp>
          <p:nvSpPr>
            <p:cNvPr id="61447" name="Text Box 7"/>
            <p:cNvSpPr txBox="1">
              <a:spLocks noChangeArrowheads="1"/>
            </p:cNvSpPr>
            <p:nvPr/>
          </p:nvSpPr>
          <p:spPr bwMode="blackWhite">
            <a:xfrm>
              <a:off x="5814237" y="4112578"/>
              <a:ext cx="2095465" cy="962025"/>
            </a:xfrm>
            <a:prstGeom prst="roundRect">
              <a:avLst/>
            </a:prstGeom>
            <a:blipFill dpi="0" rotWithShape="1">
              <a:blip r:embed="rId5"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2400" b="1" dirty="0"/>
                <a:t>Transnational </a:t>
              </a:r>
              <a:br>
                <a:rPr lang="en-US" sz="2400" b="1" dirty="0"/>
              </a:br>
              <a:r>
                <a:rPr lang="en-US" sz="2400" b="1" dirty="0"/>
                <a:t>Strategy</a:t>
              </a:r>
            </a:p>
          </p:txBody>
        </p:sp>
        <p:sp>
          <p:nvSpPr>
            <p:cNvPr id="61448" name="Oval 10"/>
            <p:cNvSpPr>
              <a:spLocks noChangeArrowheads="1"/>
            </p:cNvSpPr>
            <p:nvPr/>
          </p:nvSpPr>
          <p:spPr bwMode="blackWhite">
            <a:xfrm>
              <a:off x="2449513" y="2049780"/>
              <a:ext cx="4219575" cy="1163638"/>
            </a:xfrm>
            <a:prstGeom prst="ellipse">
              <a:avLst/>
            </a:prstGeom>
            <a:blipFill dpi="0" rotWithShape="1">
              <a:blip r:embed="rId6" cstate="print"/>
              <a:srcRect/>
              <a:stretch>
                <a:fillRect/>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anchor="ctr" anchorCtr="1"/>
            <a:lstStyle/>
            <a:p>
              <a:pPr algn="ctr"/>
              <a:r>
                <a:rPr lang="en-US" sz="2800" b="1" dirty="0"/>
                <a:t>Competing </a:t>
              </a:r>
              <a:br>
                <a:rPr lang="en-US" sz="2800" b="1" dirty="0"/>
              </a:br>
              <a:r>
                <a:rPr lang="en-US" sz="2800" b="1" dirty="0"/>
                <a:t>Internationally</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Concepts </a:t>
            </a:r>
            <a:r>
              <a:rPr lang="en-US" sz="2000" dirty="0"/>
              <a:t>(3 of 6)</a:t>
            </a:r>
            <a:endParaRPr lang="en-US" sz="2000" cap="all" dirty="0"/>
          </a:p>
        </p:txBody>
      </p:sp>
      <p:sp>
        <p:nvSpPr>
          <p:cNvPr id="6" name="Content Placeholder 5"/>
          <p:cNvSpPr>
            <a:spLocks noGrp="1"/>
          </p:cNvSpPr>
          <p:nvPr>
            <p:ph idx="1"/>
          </p:nvPr>
        </p:nvSpPr>
        <p:spPr/>
        <p:txBody>
          <a:bodyPr/>
          <a:lstStyle/>
          <a:p>
            <a:pPr>
              <a:defRPr/>
            </a:pPr>
            <a:r>
              <a:rPr lang="en-US" dirty="0"/>
              <a:t>An </a:t>
            </a:r>
            <a:r>
              <a:rPr lang="en-US" b="1" dirty="0"/>
              <a:t>international strategy </a:t>
            </a:r>
            <a:r>
              <a:rPr lang="en-US" dirty="0"/>
              <a:t>is a strategy for competing in two or more countries simultaneously.</a:t>
            </a:r>
          </a:p>
          <a:p>
            <a:pPr>
              <a:defRPr/>
            </a:pPr>
            <a:r>
              <a:rPr lang="en-US" dirty="0"/>
              <a:t>A </a:t>
            </a:r>
            <a:r>
              <a:rPr lang="en-US" b="1" dirty="0"/>
              <a:t>multidomestic strategy </a:t>
            </a:r>
            <a:r>
              <a:rPr lang="en-US" dirty="0"/>
              <a:t>is one in which a firm varies its product offering and competitive approach from country to country in an effort to be responsive to differing buyer preferences and market conditions. It is a think-local, act-local type of international strategy, facilitated by decision making decentralized to the local level.</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Concepts </a:t>
            </a:r>
            <a:r>
              <a:rPr lang="en-US" sz="2000" dirty="0"/>
              <a:t>(4 of 6)</a:t>
            </a:r>
            <a:endParaRPr lang="en-US" sz="2000" cap="all" dirty="0"/>
          </a:p>
        </p:txBody>
      </p:sp>
      <p:sp>
        <p:nvSpPr>
          <p:cNvPr id="6" name="Content Placeholder 5"/>
          <p:cNvSpPr>
            <a:spLocks noGrp="1"/>
          </p:cNvSpPr>
          <p:nvPr>
            <p:ph idx="1"/>
          </p:nvPr>
        </p:nvSpPr>
        <p:spPr/>
        <p:txBody>
          <a:bodyPr/>
          <a:lstStyle/>
          <a:p>
            <a:pPr>
              <a:defRPr/>
            </a:pPr>
            <a:r>
              <a:rPr lang="en-US" dirty="0"/>
              <a:t>A </a:t>
            </a:r>
            <a:r>
              <a:rPr lang="en-US" b="1" dirty="0"/>
              <a:t>global strategy </a:t>
            </a:r>
            <a:r>
              <a:rPr lang="en-US" dirty="0"/>
              <a:t>is one in which a firm employs the same basic competitive approach in all countries where it operates, sells much the same products everywhere, strives to build global brands, and coordinates its actions worldwide with strong headquarters control. It represents a think-global, act-global approach.</a:t>
            </a:r>
          </a:p>
          <a:p>
            <a:pPr>
              <a:defRPr/>
            </a:pPr>
            <a:r>
              <a:rPr lang="en-US" dirty="0"/>
              <a:t>A </a:t>
            </a:r>
            <a:r>
              <a:rPr lang="en-US" b="1" dirty="0"/>
              <a:t>transnational strategy </a:t>
            </a:r>
            <a:r>
              <a:rPr lang="en-US" dirty="0"/>
              <a:t>is a think-global, </a:t>
            </a:r>
            <a:br>
              <a:rPr lang="en-US" dirty="0"/>
            </a:br>
            <a:r>
              <a:rPr lang="en-US" dirty="0"/>
              <a:t>act-local approach that incorporates elements of both multidomestic and global strategies.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a:noFill/>
        </p:spPr>
        <p:txBody>
          <a:bodyPr/>
          <a:lstStyle/>
          <a:p>
            <a:r>
              <a:rPr lang="en-US" sz="3200" dirty="0">
                <a:solidFill>
                  <a:schemeClr val="tx1"/>
                </a:solidFill>
              </a:rPr>
              <a:t>Why companies decide to enter foreign markets</a:t>
            </a:r>
          </a:p>
        </p:txBody>
      </p:sp>
      <p:grpSp>
        <p:nvGrpSpPr>
          <p:cNvPr id="2" name="Group 1" descr="A graphic lists five reasons why companies decide to enter foreign markets."/>
          <p:cNvGrpSpPr/>
          <p:nvPr/>
        </p:nvGrpSpPr>
        <p:grpSpPr>
          <a:xfrm>
            <a:off x="225632" y="727440"/>
            <a:ext cx="8731044" cy="5110287"/>
            <a:chOff x="439738" y="1060450"/>
            <a:chExt cx="8516937" cy="5011738"/>
          </a:xfrm>
        </p:grpSpPr>
        <p:cxnSp>
          <p:nvCxnSpPr>
            <p:cNvPr id="19457" name="AutoShape 14"/>
            <p:cNvCxnSpPr>
              <a:cxnSpLocks noChangeShapeType="1"/>
              <a:stCxn id="19465" idx="0"/>
              <a:endCxn id="19469" idx="0"/>
            </p:cNvCxnSpPr>
            <p:nvPr/>
          </p:nvCxnSpPr>
          <p:spPr bwMode="auto">
            <a:xfrm flipV="1">
              <a:off x="2633812" y="1212850"/>
              <a:ext cx="1877863" cy="3535363"/>
            </a:xfrm>
            <a:prstGeom prst="straightConnector1">
              <a:avLst/>
            </a:prstGeom>
            <a:noFill/>
            <a:ln w="38100">
              <a:solidFill>
                <a:schemeClr val="tx1"/>
              </a:solidFill>
              <a:round/>
              <a:headEnd/>
              <a:tailEnd/>
            </a:ln>
          </p:spPr>
        </p:cxnSp>
        <p:cxnSp>
          <p:nvCxnSpPr>
            <p:cNvPr id="19458" name="AutoShape 16"/>
            <p:cNvCxnSpPr>
              <a:cxnSpLocks noChangeShapeType="1"/>
              <a:stCxn id="19466" idx="0"/>
              <a:endCxn id="19469" idx="0"/>
            </p:cNvCxnSpPr>
            <p:nvPr/>
          </p:nvCxnSpPr>
          <p:spPr bwMode="auto">
            <a:xfrm flipH="1" flipV="1">
              <a:off x="4511675" y="1212850"/>
              <a:ext cx="2152650" cy="3535363"/>
            </a:xfrm>
            <a:prstGeom prst="straightConnector1">
              <a:avLst/>
            </a:prstGeom>
            <a:noFill/>
            <a:ln w="38100">
              <a:solidFill>
                <a:schemeClr val="tx1"/>
              </a:solidFill>
              <a:round/>
              <a:headEnd/>
              <a:tailEnd/>
            </a:ln>
          </p:spPr>
        </p:cxnSp>
        <p:cxnSp>
          <p:nvCxnSpPr>
            <p:cNvPr id="19459" name="AutoShape 6"/>
            <p:cNvCxnSpPr>
              <a:cxnSpLocks noChangeShapeType="1"/>
              <a:stCxn id="19462" idx="0"/>
              <a:endCxn id="19469" idx="0"/>
            </p:cNvCxnSpPr>
            <p:nvPr/>
          </p:nvCxnSpPr>
          <p:spPr bwMode="auto">
            <a:xfrm flipV="1">
              <a:off x="4494213" y="1212850"/>
              <a:ext cx="17462" cy="2706688"/>
            </a:xfrm>
            <a:prstGeom prst="straightConnector1">
              <a:avLst/>
            </a:prstGeom>
            <a:noFill/>
            <a:ln w="38100">
              <a:solidFill>
                <a:schemeClr val="tx1"/>
              </a:solidFill>
              <a:round/>
              <a:headEnd/>
              <a:tailEnd/>
            </a:ln>
          </p:spPr>
        </p:cxnSp>
        <p:cxnSp>
          <p:nvCxnSpPr>
            <p:cNvPr id="19460" name="AutoShape 8"/>
            <p:cNvCxnSpPr>
              <a:cxnSpLocks noChangeShapeType="1"/>
              <a:stCxn id="19469" idx="0"/>
              <a:endCxn id="19463" idx="0"/>
            </p:cNvCxnSpPr>
            <p:nvPr/>
          </p:nvCxnSpPr>
          <p:spPr bwMode="auto">
            <a:xfrm>
              <a:off x="4511676" y="1212850"/>
              <a:ext cx="3049588" cy="2127250"/>
            </a:xfrm>
            <a:prstGeom prst="straightConnector1">
              <a:avLst/>
            </a:prstGeom>
            <a:noFill/>
            <a:ln w="38100">
              <a:solidFill>
                <a:schemeClr val="tx1"/>
              </a:solidFill>
              <a:round/>
              <a:headEnd/>
              <a:tailEnd/>
            </a:ln>
          </p:spPr>
        </p:cxnSp>
        <p:cxnSp>
          <p:nvCxnSpPr>
            <p:cNvPr id="19461" name="AutoShape 10"/>
            <p:cNvCxnSpPr>
              <a:cxnSpLocks noChangeShapeType="1"/>
              <a:stCxn id="19464" idx="0"/>
              <a:endCxn id="19469" idx="0"/>
            </p:cNvCxnSpPr>
            <p:nvPr/>
          </p:nvCxnSpPr>
          <p:spPr bwMode="auto">
            <a:xfrm flipV="1">
              <a:off x="1636713" y="1212850"/>
              <a:ext cx="2874962" cy="2127250"/>
            </a:xfrm>
            <a:prstGeom prst="straightConnector1">
              <a:avLst/>
            </a:prstGeom>
            <a:noFill/>
            <a:ln w="38100">
              <a:solidFill>
                <a:schemeClr val="tx1"/>
              </a:solidFill>
              <a:round/>
              <a:headEnd/>
              <a:tailEnd/>
            </a:ln>
          </p:spPr>
        </p:cxnSp>
        <p:sp>
          <p:nvSpPr>
            <p:cNvPr id="19462" name="Rectangle 4"/>
            <p:cNvSpPr>
              <a:spLocks noChangeArrowheads="1"/>
            </p:cNvSpPr>
            <p:nvPr/>
          </p:nvSpPr>
          <p:spPr bwMode="auto">
            <a:xfrm>
              <a:off x="3221038" y="3919538"/>
              <a:ext cx="2544762" cy="701675"/>
            </a:xfrm>
            <a:prstGeom prst="rect">
              <a:avLst/>
            </a:prstGeom>
            <a:noFill/>
            <a:ln w="9525">
              <a:noFill/>
              <a:miter lim="800000"/>
              <a:headEnd/>
              <a:tailEnd/>
            </a:ln>
          </p:spPr>
          <p:txBody>
            <a:bodyPr>
              <a:spAutoFit/>
            </a:bodyPr>
            <a:lstStyle/>
            <a:p>
              <a:pPr algn="ctr">
                <a:spcBef>
                  <a:spcPct val="50000"/>
                </a:spcBef>
              </a:pPr>
              <a:r>
                <a:rPr lang="en-US" b="1" dirty="0"/>
                <a:t>To further exploit core competencies</a:t>
              </a:r>
            </a:p>
          </p:txBody>
        </p:sp>
        <p:sp>
          <p:nvSpPr>
            <p:cNvPr id="19463" name="Rectangle 7"/>
            <p:cNvSpPr>
              <a:spLocks noChangeArrowheads="1"/>
            </p:cNvSpPr>
            <p:nvPr/>
          </p:nvSpPr>
          <p:spPr bwMode="auto">
            <a:xfrm>
              <a:off x="6165850" y="3340100"/>
              <a:ext cx="2790825" cy="996077"/>
            </a:xfrm>
            <a:prstGeom prst="rect">
              <a:avLst/>
            </a:prstGeom>
            <a:noFill/>
            <a:ln w="9525">
              <a:noFill/>
              <a:miter lim="800000"/>
              <a:headEnd/>
              <a:tailEnd/>
            </a:ln>
          </p:spPr>
          <p:txBody>
            <a:bodyPr>
              <a:spAutoFit/>
            </a:bodyPr>
            <a:lstStyle/>
            <a:p>
              <a:pPr algn="ctr">
                <a:spcBef>
                  <a:spcPct val="50000"/>
                </a:spcBef>
              </a:pPr>
              <a:r>
                <a:rPr lang="en-US" b="1" dirty="0"/>
                <a:t>To gain access to lower-cost inputs of production</a:t>
              </a:r>
            </a:p>
          </p:txBody>
        </p:sp>
        <p:sp>
          <p:nvSpPr>
            <p:cNvPr id="19464" name="Rectangle 9"/>
            <p:cNvSpPr>
              <a:spLocks noChangeArrowheads="1"/>
            </p:cNvSpPr>
            <p:nvPr/>
          </p:nvSpPr>
          <p:spPr bwMode="auto">
            <a:xfrm>
              <a:off x="439738" y="3340100"/>
              <a:ext cx="2393950" cy="1297917"/>
            </a:xfrm>
            <a:prstGeom prst="rect">
              <a:avLst/>
            </a:prstGeom>
            <a:noFill/>
            <a:ln w="9525">
              <a:noFill/>
              <a:miter lim="800000"/>
              <a:headEnd/>
              <a:tailEnd/>
            </a:ln>
          </p:spPr>
          <p:txBody>
            <a:bodyPr>
              <a:spAutoFit/>
            </a:bodyPr>
            <a:lstStyle/>
            <a:p>
              <a:pPr algn="ctr">
                <a:spcBef>
                  <a:spcPct val="50000"/>
                </a:spcBef>
              </a:pPr>
              <a:r>
                <a:rPr lang="en-US" b="1" dirty="0"/>
                <a:t>To gain access to new customers and meet current customer needs</a:t>
              </a:r>
            </a:p>
          </p:txBody>
        </p:sp>
        <p:sp>
          <p:nvSpPr>
            <p:cNvPr id="19465" name="Rectangle 13"/>
            <p:cNvSpPr>
              <a:spLocks noChangeArrowheads="1"/>
            </p:cNvSpPr>
            <p:nvPr/>
          </p:nvSpPr>
          <p:spPr bwMode="auto">
            <a:xfrm>
              <a:off x="765324" y="4748213"/>
              <a:ext cx="3736975" cy="1323975"/>
            </a:xfrm>
            <a:prstGeom prst="rect">
              <a:avLst/>
            </a:prstGeom>
            <a:noFill/>
            <a:ln w="9525">
              <a:noFill/>
              <a:miter lim="800000"/>
              <a:headEnd/>
              <a:tailEnd/>
            </a:ln>
          </p:spPr>
          <p:txBody>
            <a:bodyPr>
              <a:spAutoFit/>
            </a:bodyPr>
            <a:lstStyle/>
            <a:p>
              <a:pPr algn="ctr">
                <a:spcBef>
                  <a:spcPct val="50000"/>
                </a:spcBef>
              </a:pPr>
              <a:r>
                <a:rPr lang="en-US" b="1" dirty="0"/>
                <a:t>To achieve lower costs through economies of scale, experience, and increased purchasing power</a:t>
              </a:r>
            </a:p>
          </p:txBody>
        </p:sp>
        <p:sp>
          <p:nvSpPr>
            <p:cNvPr id="19466" name="Rectangle 15"/>
            <p:cNvSpPr>
              <a:spLocks noChangeArrowheads="1"/>
            </p:cNvSpPr>
            <p:nvPr/>
          </p:nvSpPr>
          <p:spPr bwMode="auto">
            <a:xfrm>
              <a:off x="5289550" y="4748213"/>
              <a:ext cx="2749550" cy="1323975"/>
            </a:xfrm>
            <a:prstGeom prst="rect">
              <a:avLst/>
            </a:prstGeom>
            <a:noFill/>
            <a:ln w="9525">
              <a:noFill/>
              <a:miter lim="800000"/>
              <a:headEnd/>
              <a:tailEnd/>
            </a:ln>
          </p:spPr>
          <p:txBody>
            <a:bodyPr>
              <a:spAutoFit/>
            </a:bodyPr>
            <a:lstStyle/>
            <a:p>
              <a:pPr algn="ctr">
                <a:spcBef>
                  <a:spcPct val="50000"/>
                </a:spcBef>
              </a:pPr>
              <a:r>
                <a:rPr lang="en-US" b="1" dirty="0"/>
                <a:t>To gain access to resources and capabilities located in foreign markets</a:t>
              </a:r>
            </a:p>
          </p:txBody>
        </p:sp>
        <p:grpSp>
          <p:nvGrpSpPr>
            <p:cNvPr id="19467" name="Group 15"/>
            <p:cNvGrpSpPr>
              <a:grpSpLocks/>
            </p:cNvGrpSpPr>
            <p:nvPr/>
          </p:nvGrpSpPr>
          <p:grpSpPr bwMode="auto">
            <a:xfrm>
              <a:off x="1550988" y="1060450"/>
              <a:ext cx="5991225" cy="1985963"/>
              <a:chOff x="1025" y="760"/>
              <a:chExt cx="3774" cy="1251"/>
            </a:xfrm>
          </p:grpSpPr>
          <p:sp>
            <p:nvSpPr>
              <p:cNvPr id="19469" name="Oval 2"/>
              <p:cNvSpPr>
                <a:spLocks noChangeArrowheads="1"/>
              </p:cNvSpPr>
              <p:nvPr/>
            </p:nvSpPr>
            <p:spPr bwMode="auto">
              <a:xfrm>
                <a:off x="1388" y="856"/>
                <a:ext cx="3004" cy="1040"/>
              </a:xfrm>
              <a:prstGeom prst="ellipse">
                <a:avLst/>
              </a:prstGeom>
              <a:blipFill dpi="0" rotWithShape="1">
                <a:blip r:embed="rId3" cstate="print"/>
                <a:srcRect/>
                <a:stretch>
                  <a:fillRect/>
                </a:stretch>
              </a:blipFill>
              <a:ln w="9525">
                <a:noFill/>
                <a:round/>
                <a:headEnd/>
                <a:tailEnd/>
              </a:ln>
            </p:spPr>
            <p:txBody>
              <a:bodyPr wrap="none" anchor="ctr"/>
              <a:lstStyle/>
              <a:p>
                <a:pPr algn="ctr"/>
                <a:endParaRPr lang="en-US" sz="2400" dirty="0"/>
              </a:p>
            </p:txBody>
          </p:sp>
          <p:sp>
            <p:nvSpPr>
              <p:cNvPr id="116739" name="Text Box 3"/>
              <p:cNvSpPr txBox="1">
                <a:spLocks noChangeArrowheads="1"/>
              </p:cNvSpPr>
              <p:nvPr/>
            </p:nvSpPr>
            <p:spPr bwMode="auto">
              <a:xfrm>
                <a:off x="1619" y="1163"/>
                <a:ext cx="2576" cy="442"/>
              </a:xfrm>
              <a:prstGeom prst="rect">
                <a:avLst/>
              </a:prstGeom>
              <a:noFill/>
              <a:ln w="9525">
                <a:noFill/>
                <a:miter lim="800000"/>
                <a:headEnd/>
                <a:tailEnd/>
              </a:ln>
              <a:effectLst>
                <a:outerShdw dist="17961" dir="2700000" algn="ctr" rotWithShape="0">
                  <a:schemeClr val="tx1"/>
                </a:outerShdw>
              </a:effectLst>
            </p:spPr>
            <p:txBody>
              <a:bodyPr anchor="ctr" anchorCtr="1">
                <a:spAutoFit/>
              </a:bodyPr>
              <a:lstStyle/>
              <a:p>
                <a:pPr algn="ctr">
                  <a:spcBef>
                    <a:spcPct val="50000"/>
                  </a:spcBef>
                  <a:defRPr/>
                </a:pPr>
                <a:r>
                  <a:rPr lang="en-US" b="1" dirty="0">
                    <a:solidFill>
                      <a:schemeClr val="bg1"/>
                    </a:solidFill>
                  </a:rPr>
                  <a:t>WHY COMPANIES DECIDE TO ENTER FOREIGN MARKETS</a:t>
                </a:r>
              </a:p>
            </p:txBody>
          </p:sp>
          <p:pic>
            <p:nvPicPr>
              <p:cNvPr id="19471" name="Picture 12"/>
              <p:cNvPicPr>
                <a:picLocks noChangeAspect="1" noChangeArrowheads="1"/>
              </p:cNvPicPr>
              <p:nvPr/>
            </p:nvPicPr>
            <p:blipFill>
              <a:blip r:embed="rId4" cstate="print"/>
              <a:srcRect/>
              <a:stretch>
                <a:fillRect/>
              </a:stretch>
            </p:blipFill>
            <p:spPr bwMode="auto">
              <a:xfrm>
                <a:off x="1025" y="760"/>
                <a:ext cx="3774" cy="1251"/>
              </a:xfrm>
              <a:prstGeom prst="rect">
                <a:avLst/>
              </a:prstGeom>
              <a:noFill/>
              <a:ln w="9525">
                <a:noFill/>
                <a:miter lim="800000"/>
                <a:headEnd/>
                <a:tailEnd/>
              </a:ln>
            </p:spPr>
          </p:pic>
        </p:grpSp>
      </p:grpSp>
      <p:sp>
        <p:nvSpPr>
          <p:cNvPr id="8" name="Text Placeholder 7"/>
          <p:cNvSpPr>
            <a:spLocks noGrp="1"/>
          </p:cNvSpPr>
          <p:nvPr>
            <p:ph type="body" sz="quarter" idx="16"/>
          </p:nvPr>
        </p:nvSpPr>
        <p:spPr/>
        <p:txBody>
          <a:bodyPr/>
          <a:lstStyle/>
          <a:p>
            <a:r>
              <a:rPr lang="en-US" sz="800" b="0" dirty="0">
                <a:hlinkClick r:id="rId5" action="ppaction://hlinksldjump"/>
              </a:rPr>
              <a:t>Jump to Appendix 1 long image description</a:t>
            </a:r>
            <a:endParaRPr lang="en-US" sz="800"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1463040" rIns="1463040">
            <a:noAutofit/>
          </a:bodyPr>
          <a:lstStyle/>
          <a:p>
            <a:r>
              <a:rPr lang="en-US" sz="2800" dirty="0"/>
              <a:t>FIGURE 7.2 		Three Approaches for Competing Internationally</a:t>
            </a:r>
          </a:p>
        </p:txBody>
      </p:sp>
      <p:pic>
        <p:nvPicPr>
          <p:cNvPr id="4" name="Content Placeholder 3" descr="A chart for the three approaches for competing internationally"/>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753565" y="1248639"/>
            <a:ext cx="6102350" cy="5246687"/>
          </a:xfrm>
        </p:spPr>
      </p:pic>
      <p:sp>
        <p:nvSpPr>
          <p:cNvPr id="8" name="Text Placeholder 7"/>
          <p:cNvSpPr>
            <a:spLocks noGrp="1"/>
          </p:cNvSpPr>
          <p:nvPr>
            <p:ph type="body" sz="quarter" idx="4294967295"/>
          </p:nvPr>
        </p:nvSpPr>
        <p:spPr>
          <a:xfrm>
            <a:off x="3697071" y="6547340"/>
            <a:ext cx="3705225" cy="247650"/>
          </a:xfrm>
        </p:spPr>
        <p:txBody>
          <a:bodyPr/>
          <a:lstStyle/>
          <a:p>
            <a:pPr marL="0" indent="0">
              <a:buNone/>
            </a:pPr>
            <a:r>
              <a:rPr lang="en-US" sz="800" dirty="0">
                <a:hlinkClick r:id="rId4" action="ppaction://hlinksldjump"/>
              </a:rPr>
              <a:t>Jump to Appendix 4 long image description</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1166"/>
            <a:ext cx="9144000" cy="1335443"/>
          </a:xfrm>
        </p:spPr>
        <p:txBody>
          <a:bodyPr>
            <a:normAutofit/>
          </a:bodyPr>
          <a:lstStyle/>
          <a:p>
            <a:pPr>
              <a:defRPr/>
            </a:pPr>
            <a:r>
              <a:rPr lang="en-US" sz="3200" dirty="0"/>
              <a:t>INTERNATIONAL OPERATIONS AND THE QUEST FOR COMPETITIVE ADVANTAGE</a:t>
            </a:r>
            <a:endParaRPr sz="3200" dirty="0"/>
          </a:p>
        </p:txBody>
      </p:sp>
      <p:grpSp>
        <p:nvGrpSpPr>
          <p:cNvPr id="2" name="Group 1" descr="A graphic charts three ways to build competitive advantage in international markets."/>
          <p:cNvGrpSpPr/>
          <p:nvPr/>
        </p:nvGrpSpPr>
        <p:grpSpPr>
          <a:xfrm>
            <a:off x="341376" y="1730014"/>
            <a:ext cx="8461248" cy="3719798"/>
            <a:chOff x="900113" y="1994038"/>
            <a:chExt cx="7315200" cy="3171370"/>
          </a:xfrm>
        </p:grpSpPr>
        <p:cxnSp>
          <p:nvCxnSpPr>
            <p:cNvPr id="73730" name="AutoShape 4"/>
            <p:cNvCxnSpPr>
              <a:cxnSpLocks noChangeShapeType="1"/>
              <a:stCxn id="73736" idx="0"/>
            </p:cNvCxnSpPr>
            <p:nvPr/>
          </p:nvCxnSpPr>
          <p:spPr bwMode="auto">
            <a:xfrm flipH="1">
              <a:off x="1971173" y="1994038"/>
              <a:ext cx="2540000" cy="2141537"/>
            </a:xfrm>
            <a:prstGeom prst="straightConnector1">
              <a:avLst/>
            </a:prstGeom>
            <a:noFill/>
            <a:ln w="31750">
              <a:solidFill>
                <a:schemeClr val="tx1"/>
              </a:solidFill>
              <a:round/>
              <a:headEnd type="none" w="med" len="med"/>
              <a:tailEnd type="none" w="med" len="med"/>
            </a:ln>
          </p:spPr>
        </p:cxnSp>
        <p:cxnSp>
          <p:nvCxnSpPr>
            <p:cNvPr id="73731" name="AutoShape 5"/>
            <p:cNvCxnSpPr>
              <a:cxnSpLocks noChangeShapeType="1"/>
              <a:stCxn id="73736" idx="0"/>
            </p:cNvCxnSpPr>
            <p:nvPr/>
          </p:nvCxnSpPr>
          <p:spPr bwMode="auto">
            <a:xfrm flipH="1">
              <a:off x="4509586" y="1994038"/>
              <a:ext cx="1587" cy="2141537"/>
            </a:xfrm>
            <a:prstGeom prst="straightConnector1">
              <a:avLst/>
            </a:prstGeom>
            <a:noFill/>
            <a:ln w="31750">
              <a:solidFill>
                <a:schemeClr val="tx1"/>
              </a:solidFill>
              <a:round/>
              <a:headEnd type="none" w="med" len="med"/>
              <a:tailEnd type="none" w="med" len="med"/>
            </a:ln>
          </p:spPr>
        </p:cxnSp>
        <p:cxnSp>
          <p:nvCxnSpPr>
            <p:cNvPr id="73732" name="AutoShape 6"/>
            <p:cNvCxnSpPr>
              <a:cxnSpLocks noChangeShapeType="1"/>
              <a:stCxn id="73736" idx="0"/>
            </p:cNvCxnSpPr>
            <p:nvPr/>
          </p:nvCxnSpPr>
          <p:spPr bwMode="auto">
            <a:xfrm>
              <a:off x="4511173" y="1994038"/>
              <a:ext cx="2536825" cy="2141537"/>
            </a:xfrm>
            <a:prstGeom prst="straightConnector1">
              <a:avLst/>
            </a:prstGeom>
            <a:noFill/>
            <a:ln w="31750">
              <a:solidFill>
                <a:schemeClr val="tx1"/>
              </a:solidFill>
              <a:round/>
              <a:headEnd type="none" w="med" len="med"/>
              <a:tailEnd type="none" w="med" len="med"/>
            </a:ln>
          </p:spPr>
        </p:cxnSp>
        <p:sp>
          <p:nvSpPr>
            <p:cNvPr id="73733" name="Text Box 5"/>
            <p:cNvSpPr txBox="1">
              <a:spLocks noChangeArrowheads="1"/>
            </p:cNvSpPr>
            <p:nvPr/>
          </p:nvSpPr>
          <p:spPr bwMode="blackWhite">
            <a:xfrm>
              <a:off x="900113" y="3928745"/>
              <a:ext cx="2238375" cy="1236663"/>
            </a:xfrm>
            <a:prstGeom prst="roundRect">
              <a:avLst/>
            </a:prstGeom>
            <a:blipFill dpi="0" rotWithShape="1">
              <a:blip r:embed="rId3"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800" b="1" dirty="0">
                  <a:solidFill>
                    <a:schemeClr val="bg1"/>
                  </a:solidFill>
                </a:rPr>
                <a:t>Use international location to lower </a:t>
              </a:r>
              <a:br>
                <a:rPr lang="en-US" sz="1800" b="1" dirty="0">
                  <a:solidFill>
                    <a:schemeClr val="bg1"/>
                  </a:solidFill>
                </a:rPr>
              </a:br>
              <a:r>
                <a:rPr lang="en-US" sz="1800" b="1" dirty="0">
                  <a:solidFill>
                    <a:schemeClr val="bg1"/>
                  </a:solidFill>
                </a:rPr>
                <a:t>cost or differentiate </a:t>
              </a:r>
              <a:br>
                <a:rPr lang="en-US" sz="1800" b="1" dirty="0">
                  <a:solidFill>
                    <a:schemeClr val="bg1"/>
                  </a:solidFill>
                </a:rPr>
              </a:br>
              <a:r>
                <a:rPr lang="en-US" sz="1800" b="1" dirty="0">
                  <a:solidFill>
                    <a:schemeClr val="bg1"/>
                  </a:solidFill>
                </a:rPr>
                <a:t>product</a:t>
              </a:r>
            </a:p>
          </p:txBody>
        </p:sp>
        <p:sp>
          <p:nvSpPr>
            <p:cNvPr id="73734" name="Text Box 6"/>
            <p:cNvSpPr txBox="1">
              <a:spLocks noChangeArrowheads="1"/>
            </p:cNvSpPr>
            <p:nvPr/>
          </p:nvSpPr>
          <p:spPr bwMode="blackWhite">
            <a:xfrm>
              <a:off x="3438525" y="3928745"/>
              <a:ext cx="2238375" cy="1236663"/>
            </a:xfrm>
            <a:prstGeom prst="roundRect">
              <a:avLst/>
            </a:prstGeom>
            <a:blipFill dpi="0" rotWithShape="0">
              <a:blip r:embed="rId4"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800" b="1" dirty="0"/>
                <a:t>Share resources </a:t>
              </a:r>
              <a:br>
                <a:rPr lang="en-US" sz="1800" b="1" dirty="0"/>
              </a:br>
              <a:r>
                <a:rPr lang="en-US" sz="1800" b="1" dirty="0"/>
                <a:t>and capabilities</a:t>
              </a:r>
            </a:p>
          </p:txBody>
        </p:sp>
        <p:sp>
          <p:nvSpPr>
            <p:cNvPr id="73735" name="Text Box 7"/>
            <p:cNvSpPr txBox="1">
              <a:spLocks noChangeArrowheads="1"/>
            </p:cNvSpPr>
            <p:nvPr/>
          </p:nvSpPr>
          <p:spPr bwMode="blackWhite">
            <a:xfrm>
              <a:off x="5976938" y="3928745"/>
              <a:ext cx="2238375" cy="1231900"/>
            </a:xfrm>
            <a:prstGeom prst="roundRect">
              <a:avLst/>
            </a:prstGeom>
            <a:blipFill dpi="0" rotWithShape="1">
              <a:blip r:embed="rId5"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800" b="1" dirty="0"/>
                <a:t>Gain cross-border coordination </a:t>
              </a:r>
              <a:br>
                <a:rPr lang="en-US" sz="1800" b="1" dirty="0"/>
              </a:br>
              <a:r>
                <a:rPr lang="en-US" sz="1800" b="1" dirty="0"/>
                <a:t>benefits</a:t>
              </a:r>
            </a:p>
          </p:txBody>
        </p:sp>
        <p:sp>
          <p:nvSpPr>
            <p:cNvPr id="73736" name="Oval 10"/>
            <p:cNvSpPr>
              <a:spLocks noChangeArrowheads="1"/>
            </p:cNvSpPr>
            <p:nvPr/>
          </p:nvSpPr>
          <p:spPr bwMode="blackWhite">
            <a:xfrm>
              <a:off x="1969586" y="1994038"/>
              <a:ext cx="5083175" cy="1182687"/>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sz="2400" b="1" dirty="0"/>
                <a:t>Build Competitive Advantage </a:t>
              </a:r>
              <a:br>
                <a:rPr lang="en-US" sz="2400" b="1" dirty="0"/>
              </a:br>
              <a:r>
                <a:rPr lang="en-US" sz="2400" b="1" dirty="0"/>
                <a:t>in International Markets</a:t>
              </a:r>
            </a:p>
          </p:txBody>
        </p:sp>
      </p:grpSp>
      <p:sp>
        <p:nvSpPr>
          <p:cNvPr id="7" name="Text Placeholder 6"/>
          <p:cNvSpPr>
            <a:spLocks noGrp="1"/>
          </p:cNvSpPr>
          <p:nvPr>
            <p:ph type="body" sz="quarter" idx="16"/>
          </p:nvPr>
        </p:nvSpPr>
        <p:spPr/>
        <p:txBody>
          <a:bodyPr/>
          <a:lstStyle/>
          <a:p>
            <a:r>
              <a:rPr lang="en-US" sz="800" b="0" dirty="0">
                <a:hlinkClick r:id="rId6" action="ppaction://hlinksldjump"/>
              </a:rPr>
              <a:t>Jump to Appendix 5 long image description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0066"/>
          </a:xfrm>
        </p:spPr>
        <p:txBody>
          <a:bodyPr lIns="731520" rIns="731520">
            <a:noAutofit/>
          </a:bodyPr>
          <a:lstStyle/>
          <a:p>
            <a:r>
              <a:rPr lang="en-US" sz="2800" dirty="0"/>
              <a:t>TABLE 7.1 		Advantages and Disadvantages of a </a:t>
            </a:r>
            <a:r>
              <a:rPr lang="en-US" sz="2800" dirty="0" err="1"/>
              <a:t>Multidomestic</a:t>
            </a:r>
            <a:r>
              <a:rPr lang="en-US" sz="2800" dirty="0"/>
              <a:t> Strategy</a:t>
            </a:r>
          </a:p>
        </p:txBody>
      </p:sp>
      <p:graphicFrame>
        <p:nvGraphicFramePr>
          <p:cNvPr id="7" name="Table 6"/>
          <p:cNvGraphicFramePr>
            <a:graphicFrameLocks noGrp="1"/>
          </p:cNvGraphicFramePr>
          <p:nvPr>
            <p:extLst>
              <p:ext uri="{D42A27DB-BD31-4B8C-83A1-F6EECF244321}">
                <p14:modId xmlns:p14="http://schemas.microsoft.com/office/powerpoint/2010/main" val="2729517427"/>
              </p:ext>
            </p:extLst>
          </p:nvPr>
        </p:nvGraphicFramePr>
        <p:xfrm>
          <a:off x="300206" y="1539551"/>
          <a:ext cx="8560676" cy="4273692"/>
        </p:xfrm>
        <a:graphic>
          <a:graphicData uri="http://schemas.openxmlformats.org/drawingml/2006/table">
            <a:tbl>
              <a:tblPr firstRow="1" bandRow="1">
                <a:tableStyleId>{21E4AEA4-8DFA-4A89-87EB-49C32662AFE0}</a:tableStyleId>
              </a:tblPr>
              <a:tblGrid>
                <a:gridCol w="4280338">
                  <a:extLst>
                    <a:ext uri="{9D8B030D-6E8A-4147-A177-3AD203B41FA5}">
                      <a16:colId xmlns:a16="http://schemas.microsoft.com/office/drawing/2014/main" val="20000"/>
                    </a:ext>
                  </a:extLst>
                </a:gridCol>
                <a:gridCol w="4280338">
                  <a:extLst>
                    <a:ext uri="{9D8B030D-6E8A-4147-A177-3AD203B41FA5}">
                      <a16:colId xmlns:a16="http://schemas.microsoft.com/office/drawing/2014/main" val="20001"/>
                    </a:ext>
                  </a:extLst>
                </a:gridCol>
              </a:tblGrid>
              <a:tr h="479968">
                <a:tc gridSpan="2">
                  <a:txBody>
                    <a:bodyPr/>
                    <a:lstStyle/>
                    <a:p>
                      <a:pPr algn="ctr"/>
                      <a:r>
                        <a:rPr lang="en-US" sz="2400" dirty="0"/>
                        <a:t>Multidomestic (think local, act local)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10000"/>
                  </a:ext>
                </a:extLst>
              </a:tr>
              <a:tr h="479968">
                <a:tc>
                  <a:txBody>
                    <a:bodyPr/>
                    <a:lstStyle/>
                    <a:p>
                      <a:pPr algn="ctr"/>
                      <a:r>
                        <a:rPr lang="en-US" sz="2000" b="1" dirty="0"/>
                        <a:t>Advantages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t>Disadvantages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28439">
                <a:tc>
                  <a:txBody>
                    <a:bodyPr/>
                    <a:lstStyle/>
                    <a:p>
                      <a:pPr marL="285750" indent="-285750">
                        <a:buFont typeface="Arial" panose="020B0604020202020204" pitchFamily="34" charset="0"/>
                        <a:buChar char="•"/>
                      </a:pPr>
                      <a:r>
                        <a:rPr lang="en-US" sz="2000" dirty="0"/>
                        <a:t>Can meet the specific needs of each market more precisely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2000" dirty="0"/>
                        <a:t>Hinders resource and capability sharing</a:t>
                      </a:r>
                      <a:r>
                        <a:rPr lang="en-US" sz="2000" baseline="0" dirty="0"/>
                        <a:t> or cross-market transfers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28439">
                <a:tc>
                  <a:txBody>
                    <a:bodyPr/>
                    <a:lstStyle/>
                    <a:p>
                      <a:pPr marL="285750" indent="-285750">
                        <a:buFont typeface="Arial" panose="020B0604020202020204" pitchFamily="34" charset="0"/>
                        <a:buChar char="•"/>
                      </a:pPr>
                      <a:r>
                        <a:rPr lang="en-US" sz="2000" dirty="0"/>
                        <a:t>Can respond</a:t>
                      </a:r>
                      <a:r>
                        <a:rPr lang="en-US" sz="2000" baseline="0" dirty="0"/>
                        <a:t> more swiftly to localized changes in demand</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2000" dirty="0"/>
                        <a:t>Has higher production</a:t>
                      </a:r>
                      <a:r>
                        <a:rPr lang="en-US" sz="2000" baseline="0" dirty="0"/>
                        <a:t> and distribution costs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28439">
                <a:tc>
                  <a:txBody>
                    <a:bodyPr/>
                    <a:lstStyle/>
                    <a:p>
                      <a:pPr marL="285750" indent="-285750">
                        <a:buFont typeface="Arial" panose="020B0604020202020204" pitchFamily="34" charset="0"/>
                        <a:buChar char="•"/>
                      </a:pPr>
                      <a:r>
                        <a:rPr lang="en-US" sz="2000" dirty="0"/>
                        <a:t>Can target reactions to the moves of local rivals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2000" dirty="0"/>
                        <a:t>Is not conductive to a worldwide competitive</a:t>
                      </a:r>
                      <a:r>
                        <a:rPr lang="en-US" sz="2000" baseline="0" dirty="0"/>
                        <a:t> advantage</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828439">
                <a:tc>
                  <a:txBody>
                    <a:bodyPr/>
                    <a:lstStyle/>
                    <a:p>
                      <a:pPr marL="285750" indent="-285750">
                        <a:buFont typeface="Arial" panose="020B0604020202020204" pitchFamily="34" charset="0"/>
                        <a:buChar char="•"/>
                      </a:pPr>
                      <a:r>
                        <a:rPr lang="en-US" sz="2000" dirty="0"/>
                        <a:t>Can respond more quickly to local opportunities and threats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TABLE 7.1 Advantages and Disadvantages of  a </a:t>
            </a:r>
            <a:br>
              <a:rPr lang="en-US" sz="2800" dirty="0"/>
            </a:br>
            <a:r>
              <a:rPr lang="en-US" sz="2800" dirty="0"/>
              <a:t>Global Strategy</a:t>
            </a:r>
          </a:p>
        </p:txBody>
      </p:sp>
      <p:graphicFrame>
        <p:nvGraphicFramePr>
          <p:cNvPr id="6" name="Table 5"/>
          <p:cNvGraphicFramePr>
            <a:graphicFrameLocks noGrp="1"/>
          </p:cNvGraphicFramePr>
          <p:nvPr>
            <p:extLst>
              <p:ext uri="{D42A27DB-BD31-4B8C-83A1-F6EECF244321}">
                <p14:modId xmlns:p14="http://schemas.microsoft.com/office/powerpoint/2010/main" val="2808488475"/>
              </p:ext>
            </p:extLst>
          </p:nvPr>
        </p:nvGraphicFramePr>
        <p:xfrm>
          <a:off x="341052" y="1483562"/>
          <a:ext cx="8478984" cy="4544010"/>
        </p:xfrm>
        <a:graphic>
          <a:graphicData uri="http://schemas.openxmlformats.org/drawingml/2006/table">
            <a:tbl>
              <a:tblPr firstRow="1" bandRow="1">
                <a:tableStyleId>{21E4AEA4-8DFA-4A89-87EB-49C32662AFE0}</a:tableStyleId>
              </a:tblPr>
              <a:tblGrid>
                <a:gridCol w="4239492">
                  <a:extLst>
                    <a:ext uri="{9D8B030D-6E8A-4147-A177-3AD203B41FA5}">
                      <a16:colId xmlns:a16="http://schemas.microsoft.com/office/drawing/2014/main" val="20000"/>
                    </a:ext>
                  </a:extLst>
                </a:gridCol>
                <a:gridCol w="4239492">
                  <a:extLst>
                    <a:ext uri="{9D8B030D-6E8A-4147-A177-3AD203B41FA5}">
                      <a16:colId xmlns:a16="http://schemas.microsoft.com/office/drawing/2014/main" val="20001"/>
                    </a:ext>
                  </a:extLst>
                </a:gridCol>
              </a:tblGrid>
              <a:tr h="486858">
                <a:tc gridSpan="2">
                  <a:txBody>
                    <a:bodyPr/>
                    <a:lstStyle/>
                    <a:p>
                      <a:pPr algn="ctr"/>
                      <a:r>
                        <a:rPr lang="en-US" sz="2400" dirty="0"/>
                        <a:t>Global (think global, act global)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10000"/>
                  </a:ext>
                </a:extLst>
              </a:tr>
              <a:tr h="421944">
                <a:tc>
                  <a:txBody>
                    <a:bodyPr/>
                    <a:lstStyle/>
                    <a:p>
                      <a:pPr algn="ctr"/>
                      <a:r>
                        <a:rPr lang="en-US" sz="2000" b="1" dirty="0"/>
                        <a:t>Advantages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t>Disadvantages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46516">
                <a:tc>
                  <a:txBody>
                    <a:bodyPr/>
                    <a:lstStyle/>
                    <a:p>
                      <a:pPr marL="285750" indent="-285750">
                        <a:buFont typeface="Arial" panose="020B0604020202020204" pitchFamily="34" charset="0"/>
                        <a:buChar char="•"/>
                      </a:pPr>
                      <a:r>
                        <a:rPr lang="en-US" sz="2000" dirty="0"/>
                        <a:t>Has lower costs due to scale and scope</a:t>
                      </a:r>
                      <a:r>
                        <a:rPr lang="en-US" sz="2000" baseline="0" dirty="0"/>
                        <a:t> economies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2000" dirty="0"/>
                        <a:t>Cannot address local needs precisely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71088">
                <a:tc>
                  <a:txBody>
                    <a:bodyPr/>
                    <a:lstStyle/>
                    <a:p>
                      <a:pPr marL="285750" indent="-285750">
                        <a:buFont typeface="Arial" panose="020B0604020202020204" pitchFamily="34" charset="0"/>
                        <a:buChar char="•"/>
                      </a:pPr>
                      <a:r>
                        <a:rPr lang="en-US" sz="2000" dirty="0"/>
                        <a:t>Can lead to greater efficiencies due to the ability to transfer best practices</a:t>
                      </a:r>
                      <a:r>
                        <a:rPr lang="en-US" sz="2000" baseline="0" dirty="0"/>
                        <a:t> across markets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2000" dirty="0"/>
                        <a:t>Is less responsive to changes in local market conditions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71088">
                <a:tc>
                  <a:txBody>
                    <a:bodyPr/>
                    <a:lstStyle/>
                    <a:p>
                      <a:pPr marL="285750" indent="-285750">
                        <a:buFont typeface="Arial" panose="020B0604020202020204" pitchFamily="34" charset="0"/>
                        <a:buChar char="•"/>
                      </a:pPr>
                      <a:r>
                        <a:rPr lang="en-US" sz="2000" dirty="0"/>
                        <a:t>Increases innovation from knowledge sharing and capability transfer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2000" dirty="0"/>
                        <a:t>Involves higher</a:t>
                      </a:r>
                      <a:r>
                        <a:rPr lang="en-US" sz="2000" baseline="0" dirty="0"/>
                        <a:t> transportation costs and tariffs</a:t>
                      </a:r>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746516">
                <a:tc>
                  <a:txBody>
                    <a:bodyPr/>
                    <a:lstStyle/>
                    <a:p>
                      <a:pPr marL="285750" indent="-285750">
                        <a:buFont typeface="Arial" panose="020B0604020202020204" pitchFamily="34" charset="0"/>
                        <a:buChar char="•"/>
                      </a:pPr>
                      <a:r>
                        <a:rPr lang="en-US" sz="2000" dirty="0"/>
                        <a:t>Offers the benefit</a:t>
                      </a:r>
                      <a:r>
                        <a:rPr lang="en-US" sz="2000" baseline="0" dirty="0"/>
                        <a:t> of a global brand and reputation</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2000" dirty="0"/>
                        <a:t>Has higher coordination and integration costs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TABLE 7.1 Advantages and Disadvantages of Transnational Strategy</a:t>
            </a:r>
          </a:p>
        </p:txBody>
      </p:sp>
      <p:graphicFrame>
        <p:nvGraphicFramePr>
          <p:cNvPr id="6" name="Table 5"/>
          <p:cNvGraphicFramePr>
            <a:graphicFrameLocks noGrp="1"/>
          </p:cNvGraphicFramePr>
          <p:nvPr>
            <p:extLst>
              <p:ext uri="{D42A27DB-BD31-4B8C-83A1-F6EECF244321}">
                <p14:modId xmlns:p14="http://schemas.microsoft.com/office/powerpoint/2010/main" val="3732470684"/>
              </p:ext>
            </p:extLst>
          </p:nvPr>
        </p:nvGraphicFramePr>
        <p:xfrm>
          <a:off x="324428" y="1576870"/>
          <a:ext cx="8512232" cy="3986666"/>
        </p:xfrm>
        <a:graphic>
          <a:graphicData uri="http://schemas.openxmlformats.org/drawingml/2006/table">
            <a:tbl>
              <a:tblPr firstRow="1" bandRow="1">
                <a:tableStyleId>{21E4AEA4-8DFA-4A89-87EB-49C32662AFE0}</a:tableStyleId>
              </a:tblPr>
              <a:tblGrid>
                <a:gridCol w="4256116">
                  <a:extLst>
                    <a:ext uri="{9D8B030D-6E8A-4147-A177-3AD203B41FA5}">
                      <a16:colId xmlns:a16="http://schemas.microsoft.com/office/drawing/2014/main" val="20000"/>
                    </a:ext>
                  </a:extLst>
                </a:gridCol>
                <a:gridCol w="4256116">
                  <a:extLst>
                    <a:ext uri="{9D8B030D-6E8A-4147-A177-3AD203B41FA5}">
                      <a16:colId xmlns:a16="http://schemas.microsoft.com/office/drawing/2014/main" val="20001"/>
                    </a:ext>
                  </a:extLst>
                </a:gridCol>
              </a:tblGrid>
              <a:tr h="457200">
                <a:tc gridSpan="2">
                  <a:txBody>
                    <a:bodyPr/>
                    <a:lstStyle/>
                    <a:p>
                      <a:pPr algn="ctr"/>
                      <a:r>
                        <a:rPr lang="en-US" sz="2400" dirty="0"/>
                        <a:t>Transnational (think global, act local)</a:t>
                      </a:r>
                    </a:p>
                  </a:txBody>
                  <a:tcPr>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0"/>
                  </a:ext>
                </a:extLst>
              </a:tr>
              <a:tr h="449834">
                <a:tc>
                  <a:txBody>
                    <a:bodyPr/>
                    <a:lstStyle/>
                    <a:p>
                      <a:pPr algn="ctr"/>
                      <a:r>
                        <a:rPr lang="en-US" sz="2000" b="1" dirty="0"/>
                        <a:t>Advantages</a:t>
                      </a:r>
                    </a:p>
                  </a:txBody>
                  <a:tcPr>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tcPr>
                </a:tc>
                <a:tc>
                  <a:txBody>
                    <a:bodyPr/>
                    <a:lstStyle/>
                    <a:p>
                      <a:pPr algn="ctr"/>
                      <a:r>
                        <a:rPr lang="en-US" sz="2000" b="1" dirty="0"/>
                        <a:t>Disadvantages</a:t>
                      </a:r>
                    </a:p>
                  </a:txBody>
                  <a:tcPr>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tcPr>
                </a:tc>
                <a:extLst>
                  <a:ext uri="{0D108BD9-81ED-4DB2-BD59-A6C34878D82A}">
                    <a16:rowId xmlns:a16="http://schemas.microsoft.com/office/drawing/2014/main" val="10001"/>
                  </a:ext>
                </a:extLst>
              </a:tr>
              <a:tr h="1141886">
                <a:tc>
                  <a:txBody>
                    <a:bodyPr/>
                    <a:lstStyle/>
                    <a:p>
                      <a:pPr marL="285750" indent="-285750">
                        <a:buFont typeface="Arial" panose="020B0604020202020204" pitchFamily="34" charset="0"/>
                        <a:buChar char="•"/>
                      </a:pPr>
                      <a:r>
                        <a:rPr lang="en-US" sz="2000" dirty="0"/>
                        <a:t>Offers the benefits of both local responsiveness and global</a:t>
                      </a:r>
                      <a:r>
                        <a:rPr lang="en-US" sz="2000" baseline="0" dirty="0"/>
                        <a:t> integration</a:t>
                      </a:r>
                      <a:endParaRPr lang="en-US" sz="2000" dirty="0"/>
                    </a:p>
                  </a:txBody>
                  <a:tcPr>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2000" dirty="0"/>
                        <a:t>Is more complex and harder</a:t>
                      </a:r>
                      <a:r>
                        <a:rPr lang="en-US" sz="2000" baseline="0" dirty="0"/>
                        <a:t> to implement</a:t>
                      </a:r>
                      <a:endParaRPr lang="en-US" sz="2000" dirty="0"/>
                    </a:p>
                  </a:txBody>
                  <a:tcPr>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tcPr>
                </a:tc>
                <a:extLst>
                  <a:ext uri="{0D108BD9-81ED-4DB2-BD59-A6C34878D82A}">
                    <a16:rowId xmlns:a16="http://schemas.microsoft.com/office/drawing/2014/main" val="10002"/>
                  </a:ext>
                </a:extLst>
              </a:tr>
              <a:tr h="1141886">
                <a:tc>
                  <a:txBody>
                    <a:bodyPr/>
                    <a:lstStyle/>
                    <a:p>
                      <a:pPr marL="285750" indent="-285750">
                        <a:buFont typeface="Arial" panose="020B0604020202020204" pitchFamily="34" charset="0"/>
                        <a:buChar char="•"/>
                      </a:pPr>
                      <a:r>
                        <a:rPr lang="en-US" sz="2000" dirty="0"/>
                        <a:t>Enables the transfer and sharing of resources and capabilities across borders</a:t>
                      </a:r>
                    </a:p>
                  </a:txBody>
                  <a:tcPr>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2000" dirty="0"/>
                        <a:t>Entails conflicting</a:t>
                      </a:r>
                      <a:r>
                        <a:rPr lang="en-US" sz="2000" baseline="0" dirty="0"/>
                        <a:t> goals, which may be difficult to reconcile and require trade-offs</a:t>
                      </a:r>
                      <a:endParaRPr lang="en-US" sz="2000" dirty="0"/>
                    </a:p>
                  </a:txBody>
                  <a:tcPr>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tcPr>
                </a:tc>
                <a:extLst>
                  <a:ext uri="{0D108BD9-81ED-4DB2-BD59-A6C34878D82A}">
                    <a16:rowId xmlns:a16="http://schemas.microsoft.com/office/drawing/2014/main" val="10003"/>
                  </a:ext>
                </a:extLst>
              </a:tr>
              <a:tr h="795860">
                <a:tc>
                  <a:txBody>
                    <a:bodyPr/>
                    <a:lstStyle/>
                    <a:p>
                      <a:pPr marL="285750" indent="-285750">
                        <a:buFont typeface="Arial" panose="020B0604020202020204" pitchFamily="34" charset="0"/>
                        <a:buChar char="•"/>
                      </a:pPr>
                      <a:r>
                        <a:rPr lang="en-US" sz="2000" dirty="0"/>
                        <a:t>Provides the benefits of flexible coordination</a:t>
                      </a:r>
                    </a:p>
                  </a:txBody>
                  <a:tcPr>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2000" dirty="0"/>
                        <a:t>Involves more costly</a:t>
                      </a:r>
                      <a:r>
                        <a:rPr lang="en-US" sz="2000" baseline="0" dirty="0"/>
                        <a:t> and time-consuming implementation</a:t>
                      </a:r>
                      <a:endParaRPr lang="en-US" sz="2000" dirty="0"/>
                    </a:p>
                  </a:txBody>
                  <a:tcPr>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963"/>
            <a:ext cx="9140332" cy="1098005"/>
          </a:xfrm>
        </p:spPr>
        <p:txBody>
          <a:bodyPr>
            <a:normAutofit/>
          </a:bodyPr>
          <a:lstStyle/>
          <a:p>
            <a:r>
              <a:rPr lang="en-US" sz="3200" dirty="0"/>
              <a:t>Four Seasons Hotels: </a:t>
            </a:r>
            <a:br>
              <a:rPr lang="en-US" sz="3200" dirty="0"/>
            </a:br>
            <a:r>
              <a:rPr lang="en-US" sz="3200" dirty="0"/>
              <a:t>Local Character, Global Service</a:t>
            </a:r>
          </a:p>
        </p:txBody>
      </p:sp>
      <p:sp>
        <p:nvSpPr>
          <p:cNvPr id="3" name="Content Placeholder 2"/>
          <p:cNvSpPr>
            <a:spLocks noGrp="1"/>
          </p:cNvSpPr>
          <p:nvPr>
            <p:ph idx="4294967295"/>
          </p:nvPr>
        </p:nvSpPr>
        <p:spPr>
          <a:xfrm>
            <a:off x="791307" y="1468682"/>
            <a:ext cx="8126413" cy="4983162"/>
          </a:xfrm>
        </p:spPr>
        <p:txBody>
          <a:bodyPr/>
          <a:lstStyle/>
          <a:p>
            <a:r>
              <a:rPr lang="en-US" dirty="0"/>
              <a:t>Why has Four Seasons Hotels been so successful in expanding its hospitality operations into a broad diversity of countries?</a:t>
            </a:r>
          </a:p>
          <a:p>
            <a:r>
              <a:rPr lang="en-US" dirty="0"/>
              <a:t>How should local hotel competitors respond to Four Seasons Hotels’ continued expansion into their markets?</a:t>
            </a:r>
          </a:p>
          <a:p>
            <a:r>
              <a:rPr lang="en-US" dirty="0"/>
              <a:t>Why has the global economic slowdown not dampened demand for the Four Seasons luxury hotel offerings?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0" y="8165"/>
            <a:ext cx="9144000" cy="1268321"/>
          </a:xfrm>
        </p:spPr>
        <p:txBody>
          <a:bodyPr>
            <a:noAutofit/>
          </a:bodyPr>
          <a:lstStyle/>
          <a:p>
            <a:pPr>
              <a:defRPr/>
            </a:pPr>
            <a:r>
              <a:rPr dirty="0"/>
              <a:t>USING LOCATION TO BUILD COMPETITIVE ADVANTAGE</a:t>
            </a:r>
          </a:p>
        </p:txBody>
      </p:sp>
      <p:grpSp>
        <p:nvGrpSpPr>
          <p:cNvPr id="4" name="Group 3" descr="A graphic highlights two key location issues."/>
          <p:cNvGrpSpPr/>
          <p:nvPr/>
        </p:nvGrpSpPr>
        <p:grpSpPr>
          <a:xfrm>
            <a:off x="365760" y="1686984"/>
            <a:ext cx="8473440" cy="3653473"/>
            <a:chOff x="687388" y="1976438"/>
            <a:chExt cx="7151687" cy="3140075"/>
          </a:xfrm>
        </p:grpSpPr>
        <p:sp>
          <p:nvSpPr>
            <p:cNvPr id="103429" name="Text Box 5"/>
            <p:cNvSpPr txBox="1">
              <a:spLocks noChangeArrowheads="1"/>
            </p:cNvSpPr>
            <p:nvPr/>
          </p:nvSpPr>
          <p:spPr bwMode="blackWhite">
            <a:xfrm>
              <a:off x="3509963" y="3694113"/>
              <a:ext cx="4325937" cy="1422400"/>
            </a:xfrm>
            <a:prstGeom prst="roundRect">
              <a:avLst/>
            </a:prstGeom>
            <a:blipFill dpi="0" rotWithShape="0">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spcBef>
                  <a:spcPct val="50000"/>
                </a:spcBef>
                <a:defRPr/>
              </a:pPr>
              <a:r>
                <a:rPr lang="en-US" sz="2400" dirty="0">
                  <a:latin typeface="+mn-lt"/>
                </a:rPr>
                <a:t>To pursue a strategy of offering </a:t>
              </a:r>
              <a:br>
                <a:rPr lang="en-US" sz="2400" dirty="0">
                  <a:latin typeface="+mn-lt"/>
                </a:rPr>
              </a:br>
              <a:r>
                <a:rPr lang="en-US" sz="2400" dirty="0">
                  <a:latin typeface="+mn-lt"/>
                </a:rPr>
                <a:t>a mostly standardized product worldwide</a:t>
              </a:r>
            </a:p>
          </p:txBody>
        </p:sp>
        <p:sp>
          <p:nvSpPr>
            <p:cNvPr id="103430" name="Text Box 6"/>
            <p:cNvSpPr txBox="1">
              <a:spLocks noChangeArrowheads="1"/>
            </p:cNvSpPr>
            <p:nvPr/>
          </p:nvSpPr>
          <p:spPr bwMode="blackWhite">
            <a:xfrm>
              <a:off x="3524250" y="1976438"/>
              <a:ext cx="4314825" cy="1422400"/>
            </a:xfrm>
            <a:prstGeom prst="roundRect">
              <a:avLst/>
            </a:prstGeom>
            <a:blipFill dpi="0" rotWithShape="1">
              <a:blip r:embed="rId4"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spcBef>
                  <a:spcPct val="50000"/>
                </a:spcBef>
                <a:defRPr/>
              </a:pPr>
              <a:r>
                <a:rPr lang="en-US" sz="2400" dirty="0">
                  <a:solidFill>
                    <a:schemeClr val="bg1"/>
                  </a:solidFill>
                  <a:latin typeface="+mn-lt"/>
                </a:rPr>
                <a:t>To customize offerings in each country market to match tastes </a:t>
              </a:r>
              <a:br>
                <a:rPr lang="en-US" sz="2400" dirty="0">
                  <a:solidFill>
                    <a:schemeClr val="bg1"/>
                  </a:solidFill>
                  <a:latin typeface="+mn-lt"/>
                </a:rPr>
              </a:br>
              <a:r>
                <a:rPr lang="en-US" sz="2400" dirty="0">
                  <a:solidFill>
                    <a:schemeClr val="bg1"/>
                  </a:solidFill>
                  <a:latin typeface="+mn-lt"/>
                </a:rPr>
                <a:t>and preferences of local buyers</a:t>
              </a:r>
            </a:p>
          </p:txBody>
        </p:sp>
        <p:cxnSp>
          <p:nvCxnSpPr>
            <p:cNvPr id="75780" name="AutoShape 7"/>
            <p:cNvCxnSpPr>
              <a:cxnSpLocks noChangeShapeType="1"/>
              <a:endCxn id="75782" idx="2"/>
            </p:cNvCxnSpPr>
            <p:nvPr/>
          </p:nvCxnSpPr>
          <p:spPr bwMode="auto">
            <a:xfrm flipH="1">
              <a:off x="687388" y="2687638"/>
              <a:ext cx="2836862" cy="835025"/>
            </a:xfrm>
            <a:prstGeom prst="straightConnector1">
              <a:avLst/>
            </a:prstGeom>
            <a:noFill/>
            <a:ln w="38100">
              <a:solidFill>
                <a:schemeClr val="tx1"/>
              </a:solidFill>
              <a:round/>
              <a:headEnd type="none" w="med" len="med"/>
              <a:tailEnd type="none" w="med" len="med"/>
            </a:ln>
          </p:spPr>
        </p:cxnSp>
        <p:cxnSp>
          <p:nvCxnSpPr>
            <p:cNvPr id="75781" name="AutoShape 8"/>
            <p:cNvCxnSpPr>
              <a:cxnSpLocks noChangeShapeType="1"/>
              <a:endCxn id="75782" idx="2"/>
            </p:cNvCxnSpPr>
            <p:nvPr/>
          </p:nvCxnSpPr>
          <p:spPr bwMode="auto">
            <a:xfrm flipH="1" flipV="1">
              <a:off x="687388" y="3522663"/>
              <a:ext cx="2822575" cy="882650"/>
            </a:xfrm>
            <a:prstGeom prst="straightConnector1">
              <a:avLst/>
            </a:prstGeom>
            <a:noFill/>
            <a:ln w="38100">
              <a:solidFill>
                <a:schemeClr val="tx1"/>
              </a:solidFill>
              <a:round/>
              <a:headEnd type="none" w="med" len="med"/>
              <a:tailEnd type="none" w="med" len="med"/>
            </a:ln>
          </p:spPr>
        </p:cxnSp>
        <p:sp>
          <p:nvSpPr>
            <p:cNvPr id="75782" name="Oval 9"/>
            <p:cNvSpPr>
              <a:spLocks noChangeArrowheads="1"/>
            </p:cNvSpPr>
            <p:nvPr/>
          </p:nvSpPr>
          <p:spPr bwMode="auto">
            <a:xfrm>
              <a:off x="687388" y="2800350"/>
              <a:ext cx="2490787" cy="1444625"/>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sz="2800" b="1" dirty="0"/>
                <a:t>Key Location</a:t>
              </a:r>
              <a:br>
                <a:rPr lang="en-US" sz="2800" b="1" dirty="0"/>
              </a:br>
              <a:r>
                <a:rPr lang="en-US" sz="2800" b="1" dirty="0"/>
                <a:t>Issues</a:t>
              </a:r>
            </a:p>
          </p:txBody>
        </p:sp>
      </p:grpSp>
      <p:sp>
        <p:nvSpPr>
          <p:cNvPr id="7" name="Text Placeholder 6"/>
          <p:cNvSpPr>
            <a:spLocks noGrp="1"/>
          </p:cNvSpPr>
          <p:nvPr>
            <p:ph type="body" sz="quarter" idx="16"/>
          </p:nvPr>
        </p:nvSpPr>
        <p:spPr/>
        <p:txBody>
          <a:bodyPr/>
          <a:lstStyle/>
          <a:p>
            <a:r>
              <a:rPr lang="en-US" sz="800" b="0" dirty="0">
                <a:hlinkClick r:id="rId5" action="ppaction://hlinksldjump"/>
              </a:rPr>
              <a:t>Jump to Appendix 6 long image description</a:t>
            </a:r>
            <a:endParaRPr lang="en-US" sz="800" b="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2200" cap="all" dirty="0"/>
              <a:t>(5 </a:t>
            </a:r>
            <a:r>
              <a:rPr lang="en-US" sz="2200" dirty="0"/>
              <a:t>of</a:t>
            </a:r>
            <a:r>
              <a:rPr lang="en-US" sz="2200" cap="all" dirty="0"/>
              <a:t> 6)</a:t>
            </a:r>
          </a:p>
        </p:txBody>
      </p:sp>
      <p:sp>
        <p:nvSpPr>
          <p:cNvPr id="6" name="Content Placeholder 5"/>
          <p:cNvSpPr>
            <a:spLocks noGrp="1"/>
          </p:cNvSpPr>
          <p:nvPr>
            <p:ph idx="1"/>
          </p:nvPr>
        </p:nvSpPr>
        <p:spPr/>
        <p:txBody>
          <a:bodyPr/>
          <a:lstStyle/>
          <a:p>
            <a:pPr marL="0" indent="0">
              <a:buNone/>
            </a:pPr>
            <a:r>
              <a:rPr lang="en-US" dirty="0"/>
              <a:t>Companies that compete internationally can pursue competitive advantage in world markets by locating their value chain activities in whatever nations prove most advantageous.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lIns="274320" rIns="274320"/>
          <a:lstStyle/>
          <a:p>
            <a:r>
              <a:rPr lang="en-US" dirty="0"/>
              <a:t>WHEN TO CONCENTRATE ACTIVITIES IN A FEW LOCATIONS</a:t>
            </a:r>
          </a:p>
        </p:txBody>
      </p:sp>
      <p:sp>
        <p:nvSpPr>
          <p:cNvPr id="87043" name="Rectangle 3"/>
          <p:cNvSpPr>
            <a:spLocks noGrp="1" noChangeArrowheads="1"/>
          </p:cNvSpPr>
          <p:nvPr>
            <p:ph idx="1"/>
          </p:nvPr>
        </p:nvSpPr>
        <p:spPr>
          <a:xfrm>
            <a:off x="504825" y="1399551"/>
            <a:ext cx="8126413" cy="4983874"/>
          </a:xfrm>
        </p:spPr>
        <p:txBody>
          <a:bodyPr/>
          <a:lstStyle/>
          <a:p>
            <a:r>
              <a:rPr lang="en-US" dirty="0"/>
              <a:t>The costs of manufacturing or other activities are significantly lower in some geographic locations than in others.</a:t>
            </a:r>
          </a:p>
          <a:p>
            <a:r>
              <a:rPr lang="en-US" dirty="0"/>
              <a:t>There are significant scale economies in production or distribution.</a:t>
            </a:r>
          </a:p>
          <a:p>
            <a:r>
              <a:rPr lang="en-US" dirty="0"/>
              <a:t>There are sizable learning and experience benefits associated with performing an activity in a single location.</a:t>
            </a:r>
          </a:p>
          <a:p>
            <a:r>
              <a:rPr lang="en-US" dirty="0"/>
              <a:t>Certain locations have superior resources, allow better coordination of related activities, or offer other valuable advantages.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WHEN TO DISPERSE ACTIVITIES ACROSS MANY LOCATIONS</a:t>
            </a:r>
          </a:p>
        </p:txBody>
      </p:sp>
      <p:sp>
        <p:nvSpPr>
          <p:cNvPr id="87043" name="Rectangle 3"/>
          <p:cNvSpPr>
            <a:spLocks noGrp="1" noChangeArrowheads="1"/>
          </p:cNvSpPr>
          <p:nvPr>
            <p:ph idx="1"/>
          </p:nvPr>
        </p:nvSpPr>
        <p:spPr/>
        <p:txBody>
          <a:bodyPr/>
          <a:lstStyle/>
          <a:p>
            <a:pPr>
              <a:spcBef>
                <a:spcPts val="1200"/>
              </a:spcBef>
            </a:pPr>
            <a:r>
              <a:rPr lang="en-US" sz="2400" dirty="0"/>
              <a:t>Buyer-related activities can be conducted at a distance.</a:t>
            </a:r>
          </a:p>
          <a:p>
            <a:pPr>
              <a:spcBef>
                <a:spcPts val="1200"/>
              </a:spcBef>
            </a:pPr>
            <a:r>
              <a:rPr lang="en-US" sz="2400" dirty="0"/>
              <a:t>There are high transportation costs.</a:t>
            </a:r>
          </a:p>
          <a:p>
            <a:pPr>
              <a:spcBef>
                <a:spcPts val="1200"/>
              </a:spcBef>
            </a:pPr>
            <a:r>
              <a:rPr lang="en-US" sz="2400" dirty="0"/>
              <a:t>There are diseconomies of large size.</a:t>
            </a:r>
          </a:p>
          <a:p>
            <a:pPr>
              <a:spcBef>
                <a:spcPts val="1200"/>
              </a:spcBef>
            </a:pPr>
            <a:r>
              <a:rPr lang="en-US" sz="2400" dirty="0"/>
              <a:t>Trade barriers make a central location too expensive.</a:t>
            </a:r>
          </a:p>
          <a:p>
            <a:pPr>
              <a:spcBef>
                <a:spcPts val="1200"/>
              </a:spcBef>
            </a:pPr>
            <a:r>
              <a:rPr lang="en-US" sz="2400" dirty="0"/>
              <a:t>Dispersing activities reduces exchange rate risks.</a:t>
            </a:r>
          </a:p>
          <a:p>
            <a:pPr>
              <a:spcBef>
                <a:spcPts val="1200"/>
              </a:spcBef>
            </a:pPr>
            <a:r>
              <a:rPr lang="en-US" sz="2400" dirty="0"/>
              <a:t>Dispersion helps prevent supply interruptions.</a:t>
            </a:r>
          </a:p>
          <a:p>
            <a:pPr>
              <a:spcBef>
                <a:spcPts val="1200"/>
              </a:spcBef>
            </a:pPr>
            <a:r>
              <a:rPr lang="en-US" sz="2400" dirty="0"/>
              <a:t>Dispersion helps avoid adverse political developments.</a:t>
            </a:r>
          </a:p>
          <a:p>
            <a:pPr>
              <a:spcBef>
                <a:spcPts val="1200"/>
              </a:spcBef>
            </a:pPr>
            <a:r>
              <a:rPr lang="en-US" sz="2400" dirty="0"/>
              <a:t>Dispersion allows for location-based technology and production cost competitive advantages.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65000"/>
          </a:schemeClr>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sz="2800" dirty="0"/>
              <a:t>WHY COMPETING ACROSS NATIONAL BORDERS MAKES STRATEGY-MAKING MORE COMPLEX</a:t>
            </a:r>
          </a:p>
        </p:txBody>
      </p:sp>
      <p:graphicFrame>
        <p:nvGraphicFramePr>
          <p:cNvPr id="4" name="Table 3"/>
          <p:cNvGraphicFramePr>
            <a:graphicFrameLocks noGrp="1"/>
          </p:cNvGraphicFramePr>
          <p:nvPr>
            <p:extLst>
              <p:ext uri="{D42A27DB-BD31-4B8C-83A1-F6EECF244321}">
                <p14:modId xmlns:p14="http://schemas.microsoft.com/office/powerpoint/2010/main" val="569156590"/>
              </p:ext>
            </p:extLst>
          </p:nvPr>
        </p:nvGraphicFramePr>
        <p:xfrm>
          <a:off x="979714" y="1528198"/>
          <a:ext cx="7203234" cy="4574024"/>
        </p:xfrm>
        <a:graphic>
          <a:graphicData uri="http://schemas.openxmlformats.org/drawingml/2006/table">
            <a:tbl>
              <a:tblPr bandRow="1">
                <a:tableStyleId>{21E4AEA4-8DFA-4A89-87EB-49C32662AFE0}</a:tableStyleId>
              </a:tblPr>
              <a:tblGrid>
                <a:gridCol w="552024">
                  <a:extLst>
                    <a:ext uri="{9D8B030D-6E8A-4147-A177-3AD203B41FA5}">
                      <a16:colId xmlns:a16="http://schemas.microsoft.com/office/drawing/2014/main" val="20000"/>
                    </a:ext>
                  </a:extLst>
                </a:gridCol>
                <a:gridCol w="6651210">
                  <a:extLst>
                    <a:ext uri="{9D8B030D-6E8A-4147-A177-3AD203B41FA5}">
                      <a16:colId xmlns:a16="http://schemas.microsoft.com/office/drawing/2014/main" val="20001"/>
                    </a:ext>
                  </a:extLst>
                </a:gridCol>
              </a:tblGrid>
              <a:tr h="1004054">
                <a:tc>
                  <a:txBody>
                    <a:bodyPr/>
                    <a:lstStyle/>
                    <a:p>
                      <a:pPr algn="ctr"/>
                      <a:r>
                        <a:rPr lang="en-US" sz="2400"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Different countries with different home-country advantages in different industries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004054">
                <a:tc>
                  <a:txBody>
                    <a:bodyPr/>
                    <a:lstStyle/>
                    <a:p>
                      <a:pPr algn="ctr"/>
                      <a:r>
                        <a:rPr lang="en-US" sz="2400"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Location-based value chain advantages </a:t>
                      </a:r>
                      <a:br>
                        <a:rPr lang="en-US" sz="2400" dirty="0"/>
                      </a:br>
                      <a:r>
                        <a:rPr lang="en-US" sz="2400" dirty="0"/>
                        <a:t>for certain countries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4054">
                <a:tc>
                  <a:txBody>
                    <a:bodyPr/>
                    <a:lstStyle/>
                    <a:p>
                      <a:pPr algn="ctr"/>
                      <a:r>
                        <a:rPr lang="en-US" sz="2400"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Differences in government policies, tax rates, and economic conditions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57808">
                <a:tc>
                  <a:txBody>
                    <a:bodyPr/>
                    <a:lstStyle/>
                    <a:p>
                      <a:pPr algn="ctr"/>
                      <a:r>
                        <a:rPr lang="en-US" sz="2400"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Currency exchange rate risks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04054">
                <a:tc>
                  <a:txBody>
                    <a:bodyPr/>
                    <a:lstStyle/>
                    <a:p>
                      <a:pPr algn="ctr"/>
                      <a:r>
                        <a:rPr lang="en-US" sz="2400"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Differences in buyer tastes and preferences for products and services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a:xfrm>
            <a:off x="0" y="-2075"/>
            <a:ext cx="9144000" cy="1814250"/>
          </a:xfrm>
        </p:spPr>
        <p:txBody>
          <a:bodyPr>
            <a:noAutofit/>
          </a:bodyPr>
          <a:lstStyle/>
          <a:p>
            <a:r>
              <a:rPr lang="en-US" sz="3600" dirty="0"/>
              <a:t>SHARING AND TRANSFERRING RESOURCES AND CAPABILITIES TO BUILD COMPETITIVE ADVANTAGE</a:t>
            </a:r>
          </a:p>
        </p:txBody>
      </p:sp>
      <p:sp>
        <p:nvSpPr>
          <p:cNvPr id="179205" name="Rectangle 5"/>
          <p:cNvSpPr>
            <a:spLocks noGrp="1" noChangeArrowheads="1"/>
          </p:cNvSpPr>
          <p:nvPr>
            <p:ph sz="quarter" idx="10"/>
          </p:nvPr>
        </p:nvSpPr>
        <p:spPr>
          <a:xfrm>
            <a:off x="289250" y="1978429"/>
            <a:ext cx="8473150" cy="4515970"/>
          </a:xfrm>
        </p:spPr>
        <p:txBody>
          <a:bodyPr/>
          <a:lstStyle/>
          <a:p>
            <a:pPr>
              <a:spcBef>
                <a:spcPts val="1200"/>
              </a:spcBef>
            </a:pPr>
            <a:r>
              <a:rPr lang="en-US" dirty="0"/>
              <a:t>Building a resource-based competitive advantage requires:</a:t>
            </a:r>
          </a:p>
          <a:p>
            <a:pPr lvl="1">
              <a:spcBef>
                <a:spcPts val="1200"/>
              </a:spcBef>
            </a:pPr>
            <a:r>
              <a:rPr lang="en-US" dirty="0"/>
              <a:t>Using powerful brand names to extend a differentiation-based competitive advantage beyond the home market</a:t>
            </a:r>
          </a:p>
          <a:p>
            <a:pPr lvl="1">
              <a:spcBef>
                <a:spcPts val="1200"/>
              </a:spcBef>
            </a:pPr>
            <a:r>
              <a:rPr lang="en-US" dirty="0"/>
              <a:t>Coordinating activities for sharing and transferring resources and production capabilities across different countries’ domains to develop market dominating depth in key competencies</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Concepts </a:t>
            </a:r>
            <a:r>
              <a:rPr lang="en-US" sz="2000" dirty="0"/>
              <a:t>(5 of 6) </a:t>
            </a:r>
            <a:endParaRPr lang="en-US" sz="2000" cap="all" dirty="0"/>
          </a:p>
        </p:txBody>
      </p:sp>
      <p:sp>
        <p:nvSpPr>
          <p:cNvPr id="6" name="Content Placeholder 5"/>
          <p:cNvSpPr>
            <a:spLocks noGrp="1"/>
          </p:cNvSpPr>
          <p:nvPr>
            <p:ph idx="1"/>
          </p:nvPr>
        </p:nvSpPr>
        <p:spPr/>
        <p:txBody>
          <a:bodyPr/>
          <a:lstStyle/>
          <a:p>
            <a:pPr>
              <a:defRPr/>
            </a:pPr>
            <a:r>
              <a:rPr lang="en-US" b="1" dirty="0"/>
              <a:t>Profit sanctuaries </a:t>
            </a:r>
            <a:r>
              <a:rPr lang="en-US" dirty="0"/>
              <a:t>are country markets that provide a firm with substantial profits because of a strong or protected market position.</a:t>
            </a:r>
          </a:p>
          <a:p>
            <a:pPr>
              <a:defRPr/>
            </a:pPr>
            <a:r>
              <a:rPr lang="en-US" b="1" dirty="0"/>
              <a:t>Cross-market subsidization</a:t>
            </a:r>
            <a:r>
              <a:rPr lang="en-US" dirty="0"/>
              <a:t>—supporting competitive offensives in one market with resources and profits diverted from operations in another market—can be a powerful competitive weapon.</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110342"/>
          </a:xfrm>
        </p:spPr>
        <p:txBody>
          <a:bodyPr>
            <a:noAutofit/>
          </a:bodyPr>
          <a:lstStyle/>
          <a:p>
            <a:r>
              <a:rPr lang="en-US" sz="2800" dirty="0"/>
              <a:t>PROFIT SANCTUARY POTENTIAL OF DOMESTIC-ONLY AND INTERNATIONAL COMPETITORS</a:t>
            </a:r>
          </a:p>
        </p:txBody>
      </p:sp>
      <p:pic>
        <p:nvPicPr>
          <p:cNvPr id="86022" name="Picture 2" descr="Organizational chart for profit sanctuary potential of domestic-only and international competitors"/>
          <p:cNvPicPr>
            <a:picLocks noChangeAspect="1" noChangeArrowheads="1"/>
          </p:cNvPicPr>
          <p:nvPr/>
        </p:nvPicPr>
        <p:blipFill>
          <a:blip r:embed="rId3" cstate="print"/>
          <a:srcRect/>
          <a:stretch>
            <a:fillRect/>
          </a:stretch>
        </p:blipFill>
        <p:spPr bwMode="auto">
          <a:xfrm>
            <a:off x="284675" y="1706337"/>
            <a:ext cx="8629650" cy="3924300"/>
          </a:xfrm>
          <a:prstGeom prst="rect">
            <a:avLst/>
          </a:prstGeom>
          <a:noFill/>
          <a:ln w="9525">
            <a:noFill/>
            <a:miter lim="800000"/>
            <a:headEnd/>
            <a:tailEnd/>
          </a:ln>
        </p:spPr>
      </p:pic>
      <p:sp>
        <p:nvSpPr>
          <p:cNvPr id="7" name="Text Placeholder 6"/>
          <p:cNvSpPr>
            <a:spLocks noGrp="1"/>
          </p:cNvSpPr>
          <p:nvPr>
            <p:ph type="body" sz="quarter" idx="16"/>
          </p:nvPr>
        </p:nvSpPr>
        <p:spPr/>
        <p:txBody>
          <a:bodyPr/>
          <a:lstStyle/>
          <a:p>
            <a:r>
              <a:rPr lang="en-US" sz="800" b="0" dirty="0">
                <a:hlinkClick r:id="rId4" action="ppaction://hlinksldjump"/>
              </a:rPr>
              <a:t>Jump to Appendix 7 long image description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40970"/>
          </a:xfrm>
        </p:spPr>
        <p:txBody>
          <a:bodyPr lIns="822960" rIns="822960">
            <a:noAutofit/>
          </a:bodyPr>
          <a:lstStyle/>
          <a:p>
            <a:r>
              <a:rPr lang="en-US" dirty="0"/>
              <a:t>PROFIT SANCTUARY POTENTIAL OF GLOBAL COMPETITORS</a:t>
            </a:r>
          </a:p>
        </p:txBody>
      </p:sp>
      <p:pic>
        <p:nvPicPr>
          <p:cNvPr id="88067" name="Picture 2" descr="A graphic shows that a globally competitive company generally has multiple profit sanctuaries."/>
          <p:cNvPicPr>
            <a:picLocks noChangeAspect="1" noChangeArrowheads="1"/>
          </p:cNvPicPr>
          <p:nvPr/>
        </p:nvPicPr>
        <p:blipFill>
          <a:blip r:embed="rId3" cstate="print"/>
          <a:srcRect/>
          <a:stretch>
            <a:fillRect/>
          </a:stretch>
        </p:blipFill>
        <p:spPr bwMode="auto">
          <a:xfrm>
            <a:off x="366713" y="1657350"/>
            <a:ext cx="8410575" cy="3543300"/>
          </a:xfrm>
          <a:prstGeom prst="rect">
            <a:avLst/>
          </a:prstGeom>
          <a:noFill/>
          <a:ln w="9525">
            <a:noFill/>
            <a:miter lim="800000"/>
            <a:headEnd/>
            <a:tailEnd/>
          </a:ln>
        </p:spPr>
      </p:pic>
      <p:sp>
        <p:nvSpPr>
          <p:cNvPr id="7" name="Text Placeholder 6"/>
          <p:cNvSpPr>
            <a:spLocks noGrp="1"/>
          </p:cNvSpPr>
          <p:nvPr>
            <p:ph type="body" sz="quarter" idx="16"/>
          </p:nvPr>
        </p:nvSpPr>
        <p:spPr/>
        <p:txBody>
          <a:bodyPr/>
          <a:lstStyle/>
          <a:p>
            <a:r>
              <a:rPr lang="en-US" sz="800" b="0" dirty="0">
                <a:hlinkClick r:id="rId4" action="ppaction://hlinksldjump"/>
              </a:rPr>
              <a:t>Jump to Appendix 8 long image description</a:t>
            </a:r>
            <a:endParaRPr lang="en-US" sz="800" b="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pPr>
              <a:defRPr/>
            </a:pPr>
            <a:r>
              <a:rPr sz="3600" dirty="0"/>
              <a:t>DUMPING AS A STRATEGY</a:t>
            </a:r>
          </a:p>
        </p:txBody>
      </p:sp>
      <p:sp>
        <p:nvSpPr>
          <p:cNvPr id="158723" name="Rectangle 3"/>
          <p:cNvSpPr>
            <a:spLocks noGrp="1" noChangeArrowheads="1"/>
          </p:cNvSpPr>
          <p:nvPr>
            <p:ph idx="1"/>
          </p:nvPr>
        </p:nvSpPr>
        <p:spPr/>
        <p:txBody>
          <a:bodyPr/>
          <a:lstStyle/>
          <a:p>
            <a:pPr>
              <a:defRPr/>
            </a:pPr>
            <a:r>
              <a:rPr sz="2800" dirty="0"/>
              <a:t>Dumping</a:t>
            </a:r>
          </a:p>
          <a:p>
            <a:pPr lvl="1">
              <a:defRPr/>
            </a:pPr>
            <a:r>
              <a:rPr sz="2800" dirty="0"/>
              <a:t>Selling goods in foreign markets at prices </a:t>
            </a:r>
            <a:br>
              <a:rPr sz="2800" dirty="0"/>
            </a:br>
            <a:r>
              <a:rPr sz="2800" dirty="0"/>
              <a:t>that are either below normal home market prices or below the full costs per unit</a:t>
            </a:r>
          </a:p>
          <a:p>
            <a:pPr>
              <a:defRPr/>
            </a:pPr>
            <a:r>
              <a:rPr sz="2800" dirty="0"/>
              <a:t>Dumping is NOT a fair-trade practice.</a:t>
            </a:r>
          </a:p>
          <a:p>
            <a:pPr lvl="1">
              <a:defRPr/>
            </a:pPr>
            <a:r>
              <a:rPr sz="2800" dirty="0"/>
              <a:t>Governments can be expected to retaliate against such practices by foreign competitors. </a:t>
            </a:r>
          </a:p>
          <a:p>
            <a:pPr lvl="1">
              <a:defRPr/>
            </a:pPr>
            <a:r>
              <a:rPr sz="2800" dirty="0"/>
              <a:t>The World Trade Organization (WTO) actively polices dumping to discourage such practices.</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0" y="1"/>
            <a:ext cx="9144000" cy="1364457"/>
          </a:xfrm>
        </p:spPr>
        <p:txBody>
          <a:bodyPr>
            <a:noAutofit/>
          </a:bodyPr>
          <a:lstStyle/>
          <a:p>
            <a:pPr>
              <a:defRPr/>
            </a:pPr>
            <a:r>
              <a:rPr sz="3200" dirty="0"/>
              <a:t>USING PROFIT SANCTUARIES TO DEFEND AGAINST INTERNATIONAL RIVALS</a:t>
            </a:r>
          </a:p>
        </p:txBody>
      </p:sp>
      <p:grpSp>
        <p:nvGrpSpPr>
          <p:cNvPr id="3" name="Group 2" descr="A graphic displays two rival international firms competing against each other."/>
          <p:cNvGrpSpPr/>
          <p:nvPr/>
        </p:nvGrpSpPr>
        <p:grpSpPr>
          <a:xfrm>
            <a:off x="643731" y="1735494"/>
            <a:ext cx="7856537" cy="4010050"/>
            <a:chOff x="643731" y="1512094"/>
            <a:chExt cx="7856537" cy="4219982"/>
          </a:xfrm>
        </p:grpSpPr>
        <p:grpSp>
          <p:nvGrpSpPr>
            <p:cNvPr id="4" name="Group 3" descr="A graphic displays two rival international firms competing against each other. "/>
            <p:cNvGrpSpPr/>
            <p:nvPr/>
          </p:nvGrpSpPr>
          <p:grpSpPr>
            <a:xfrm>
              <a:off x="643731" y="1512094"/>
              <a:ext cx="7856537" cy="3284538"/>
              <a:chOff x="620713" y="1978025"/>
              <a:chExt cx="7856537" cy="3284538"/>
            </a:xfrm>
          </p:grpSpPr>
          <p:grpSp>
            <p:nvGrpSpPr>
              <p:cNvPr id="92162" name="Group 20"/>
              <p:cNvGrpSpPr>
                <a:grpSpLocks/>
              </p:cNvGrpSpPr>
              <p:nvPr/>
            </p:nvGrpSpPr>
            <p:grpSpPr bwMode="auto">
              <a:xfrm>
                <a:off x="620713" y="1978025"/>
                <a:ext cx="3535362" cy="2214563"/>
                <a:chOff x="433" y="1085"/>
                <a:chExt cx="2227" cy="1395"/>
              </a:xfrm>
            </p:grpSpPr>
            <p:pic>
              <p:nvPicPr>
                <p:cNvPr id="92178" name="Picture 4"/>
                <p:cNvPicPr>
                  <a:picLocks noChangeAspect="1" noChangeArrowheads="1"/>
                </p:cNvPicPr>
                <p:nvPr/>
              </p:nvPicPr>
              <p:blipFill>
                <a:blip r:embed="rId3" cstate="print"/>
                <a:srcRect/>
                <a:stretch>
                  <a:fillRect/>
                </a:stretch>
              </p:blipFill>
              <p:spPr bwMode="auto">
                <a:xfrm>
                  <a:off x="433" y="1085"/>
                  <a:ext cx="2227" cy="1395"/>
                </a:xfrm>
                <a:prstGeom prst="rect">
                  <a:avLst/>
                </a:prstGeom>
                <a:noFill/>
                <a:ln w="9525">
                  <a:noFill/>
                  <a:miter lim="800000"/>
                  <a:headEnd/>
                  <a:tailEnd/>
                </a:ln>
              </p:spPr>
            </p:pic>
            <p:sp>
              <p:nvSpPr>
                <p:cNvPr id="92179" name="Text Box 5"/>
                <p:cNvSpPr txBox="1">
                  <a:spLocks noChangeArrowheads="1"/>
                </p:cNvSpPr>
                <p:nvPr/>
              </p:nvSpPr>
              <p:spPr bwMode="auto">
                <a:xfrm>
                  <a:off x="1117" y="1107"/>
                  <a:ext cx="834" cy="326"/>
                </a:xfrm>
                <a:prstGeom prst="rect">
                  <a:avLst/>
                </a:prstGeom>
                <a:noFill/>
                <a:ln w="9525">
                  <a:noFill/>
                  <a:miter lim="800000"/>
                  <a:headEnd/>
                  <a:tailEnd/>
                </a:ln>
              </p:spPr>
              <p:txBody>
                <a:bodyPr>
                  <a:spAutoFit/>
                </a:bodyPr>
                <a:lstStyle/>
                <a:p>
                  <a:pPr algn="ctr">
                    <a:spcBef>
                      <a:spcPct val="50000"/>
                    </a:spcBef>
                  </a:pPr>
                  <a:r>
                    <a:rPr lang="en-US" sz="1400" b="1" dirty="0"/>
                    <a:t>International Firm A</a:t>
                  </a:r>
                </a:p>
              </p:txBody>
            </p:sp>
          </p:grpSp>
          <p:grpSp>
            <p:nvGrpSpPr>
              <p:cNvPr id="92163" name="Group 21"/>
              <p:cNvGrpSpPr>
                <a:grpSpLocks/>
              </p:cNvGrpSpPr>
              <p:nvPr/>
            </p:nvGrpSpPr>
            <p:grpSpPr bwMode="auto">
              <a:xfrm>
                <a:off x="4867275" y="1978025"/>
                <a:ext cx="3609975" cy="1597025"/>
                <a:chOff x="3052" y="1088"/>
                <a:chExt cx="2274" cy="1006"/>
              </a:xfrm>
            </p:grpSpPr>
            <p:pic>
              <p:nvPicPr>
                <p:cNvPr id="92176" name="Picture 19"/>
                <p:cNvPicPr>
                  <a:picLocks noChangeAspect="1" noChangeArrowheads="1"/>
                </p:cNvPicPr>
                <p:nvPr/>
              </p:nvPicPr>
              <p:blipFill>
                <a:blip r:embed="rId4" cstate="print"/>
                <a:srcRect/>
                <a:stretch>
                  <a:fillRect/>
                </a:stretch>
              </p:blipFill>
              <p:spPr bwMode="auto">
                <a:xfrm>
                  <a:off x="3052" y="1088"/>
                  <a:ext cx="2274" cy="1006"/>
                </a:xfrm>
                <a:prstGeom prst="rect">
                  <a:avLst/>
                </a:prstGeom>
                <a:noFill/>
                <a:ln w="9525">
                  <a:noFill/>
                  <a:miter lim="800000"/>
                  <a:headEnd/>
                  <a:tailEnd/>
                </a:ln>
              </p:spPr>
            </p:pic>
            <p:sp>
              <p:nvSpPr>
                <p:cNvPr id="92177" name="Text Box 8"/>
                <p:cNvSpPr txBox="1">
                  <a:spLocks noChangeArrowheads="1"/>
                </p:cNvSpPr>
                <p:nvPr/>
              </p:nvSpPr>
              <p:spPr bwMode="auto">
                <a:xfrm>
                  <a:off x="3778" y="1115"/>
                  <a:ext cx="834" cy="326"/>
                </a:xfrm>
                <a:prstGeom prst="rect">
                  <a:avLst/>
                </a:prstGeom>
                <a:noFill/>
                <a:ln w="9525">
                  <a:noFill/>
                  <a:miter lim="800000"/>
                  <a:headEnd/>
                  <a:tailEnd/>
                </a:ln>
              </p:spPr>
              <p:txBody>
                <a:bodyPr>
                  <a:spAutoFit/>
                </a:bodyPr>
                <a:lstStyle/>
                <a:p>
                  <a:pPr algn="ctr">
                    <a:spcBef>
                      <a:spcPct val="50000"/>
                    </a:spcBef>
                  </a:pPr>
                  <a:r>
                    <a:rPr lang="en-US" sz="1400" b="1" dirty="0"/>
                    <a:t>International Firm B</a:t>
                  </a:r>
                </a:p>
              </p:txBody>
            </p:sp>
          </p:grpSp>
          <p:cxnSp>
            <p:nvCxnSpPr>
              <p:cNvPr id="92166" name="AutoShape 11"/>
              <p:cNvCxnSpPr>
                <a:cxnSpLocks noChangeShapeType="1"/>
              </p:cNvCxnSpPr>
              <p:nvPr/>
            </p:nvCxnSpPr>
            <p:spPr bwMode="auto">
              <a:xfrm rot="10800000">
                <a:off x="4133850" y="3273425"/>
                <a:ext cx="746125" cy="0"/>
              </a:xfrm>
              <a:prstGeom prst="straightConnector1">
                <a:avLst/>
              </a:prstGeom>
              <a:noFill/>
              <a:ln w="31750">
                <a:solidFill>
                  <a:srgbClr val="CC3300"/>
                </a:solidFill>
                <a:prstDash val="dash"/>
                <a:round/>
                <a:headEnd/>
                <a:tailEnd type="stealth" w="lg" len="lg"/>
              </a:ln>
            </p:spPr>
          </p:cxnSp>
          <p:cxnSp>
            <p:nvCxnSpPr>
              <p:cNvPr id="92169" name="AutoShape 14"/>
              <p:cNvCxnSpPr>
                <a:cxnSpLocks noChangeShapeType="1"/>
              </p:cNvCxnSpPr>
              <p:nvPr/>
            </p:nvCxnSpPr>
            <p:spPr bwMode="auto">
              <a:xfrm rot="5400000">
                <a:off x="4560094" y="2077244"/>
                <a:ext cx="601663" cy="3609975"/>
              </a:xfrm>
              <a:prstGeom prst="bentConnector3">
                <a:avLst>
                  <a:gd name="adj1" fmla="val 137731"/>
                </a:avLst>
              </a:prstGeom>
              <a:noFill/>
              <a:ln w="31750">
                <a:solidFill>
                  <a:srgbClr val="CC3300"/>
                </a:solidFill>
                <a:prstDash val="dash"/>
                <a:miter lim="800000"/>
                <a:headEnd type="stealth" w="lg" len="lg"/>
                <a:tailEnd type="none" w="lg" len="lg"/>
              </a:ln>
            </p:spPr>
          </p:cxnSp>
          <p:grpSp>
            <p:nvGrpSpPr>
              <p:cNvPr id="92171" name="Group 16"/>
              <p:cNvGrpSpPr>
                <a:grpSpLocks/>
              </p:cNvGrpSpPr>
              <p:nvPr/>
            </p:nvGrpSpPr>
            <p:grpSpPr bwMode="auto">
              <a:xfrm>
                <a:off x="3673475" y="4957763"/>
                <a:ext cx="2157413" cy="304800"/>
                <a:chOff x="2269" y="2890"/>
                <a:chExt cx="1359" cy="192"/>
              </a:xfrm>
            </p:grpSpPr>
            <p:pic>
              <p:nvPicPr>
                <p:cNvPr id="92174" name="Picture 17"/>
                <p:cNvPicPr>
                  <a:picLocks noChangeAspect="1" noChangeArrowheads="1"/>
                </p:cNvPicPr>
                <p:nvPr/>
              </p:nvPicPr>
              <p:blipFill>
                <a:blip r:embed="rId5" cstate="print"/>
                <a:srcRect/>
                <a:stretch>
                  <a:fillRect/>
                </a:stretch>
              </p:blipFill>
              <p:spPr bwMode="auto">
                <a:xfrm>
                  <a:off x="2269" y="2895"/>
                  <a:ext cx="329" cy="159"/>
                </a:xfrm>
                <a:prstGeom prst="rect">
                  <a:avLst/>
                </a:prstGeom>
                <a:noFill/>
                <a:ln w="9525">
                  <a:noFill/>
                  <a:miter lim="800000"/>
                  <a:headEnd/>
                  <a:tailEnd/>
                </a:ln>
              </p:spPr>
            </p:pic>
            <p:sp>
              <p:nvSpPr>
                <p:cNvPr id="92175" name="Text Box 18"/>
                <p:cNvSpPr txBox="1">
                  <a:spLocks noChangeArrowheads="1"/>
                </p:cNvSpPr>
                <p:nvPr/>
              </p:nvSpPr>
              <p:spPr bwMode="auto">
                <a:xfrm>
                  <a:off x="2641" y="2890"/>
                  <a:ext cx="987" cy="192"/>
                </a:xfrm>
                <a:prstGeom prst="rect">
                  <a:avLst/>
                </a:prstGeom>
                <a:noFill/>
                <a:ln w="9525">
                  <a:noFill/>
                  <a:miter lim="800000"/>
                  <a:headEnd/>
                  <a:tailEnd/>
                </a:ln>
              </p:spPr>
              <p:txBody>
                <a:bodyPr>
                  <a:spAutoFit/>
                </a:bodyPr>
                <a:lstStyle/>
                <a:p>
                  <a:pPr>
                    <a:spcBef>
                      <a:spcPct val="50000"/>
                    </a:spcBef>
                  </a:pPr>
                  <a:r>
                    <a:rPr lang="en-US" sz="1400" b="1" dirty="0"/>
                    <a:t>Profit Sanctuary</a:t>
                  </a:r>
                </a:p>
              </p:txBody>
            </p:sp>
          </p:grpSp>
        </p:grpSp>
        <p:sp>
          <p:nvSpPr>
            <p:cNvPr id="2" name="TextBox 1"/>
            <p:cNvSpPr txBox="1"/>
            <p:nvPr/>
          </p:nvSpPr>
          <p:spPr>
            <a:xfrm>
              <a:off x="1975104" y="4987131"/>
              <a:ext cx="5474208" cy="744945"/>
            </a:xfrm>
            <a:prstGeom prst="rect">
              <a:avLst/>
            </a:prstGeom>
            <a:noFill/>
          </p:spPr>
          <p:txBody>
            <a:bodyPr wrap="square" rtlCol="0">
              <a:spAutoFit/>
            </a:bodyPr>
            <a:lstStyle/>
            <a:p>
              <a:pPr marL="0" indent="0" algn="ctr">
                <a:buNone/>
              </a:pPr>
              <a:r>
                <a:rPr lang="en-US" dirty="0"/>
                <a:t>Firm A moves against Firm B in Country B</a:t>
              </a:r>
            </a:p>
            <a:p>
              <a:pPr marL="0" indent="0" algn="ctr">
                <a:buNone/>
              </a:pPr>
              <a:r>
                <a:rPr lang="en-US" dirty="0"/>
                <a:t>Firm B counters with a response in Country C</a:t>
              </a:r>
            </a:p>
          </p:txBody>
        </p:sp>
      </p:grpSp>
      <p:sp>
        <p:nvSpPr>
          <p:cNvPr id="7" name="Text Placeholder 6"/>
          <p:cNvSpPr>
            <a:spLocks noGrp="1"/>
          </p:cNvSpPr>
          <p:nvPr>
            <p:ph type="body" sz="quarter" idx="16"/>
          </p:nvPr>
        </p:nvSpPr>
        <p:spPr/>
        <p:txBody>
          <a:bodyPr/>
          <a:lstStyle/>
          <a:p>
            <a:r>
              <a:rPr lang="en-US" sz="800" b="0" dirty="0">
                <a:hlinkClick r:id="rId6" action="ppaction://hlinksldjump"/>
              </a:rPr>
              <a:t>Jump to Appendix 9 long image description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 </a:t>
            </a:r>
            <a:r>
              <a:rPr lang="en-US" sz="2000" dirty="0"/>
              <a:t>(6 of 6)</a:t>
            </a:r>
            <a:endParaRPr lang="en-US" sz="2000" cap="all" dirty="0"/>
          </a:p>
        </p:txBody>
      </p:sp>
      <p:sp>
        <p:nvSpPr>
          <p:cNvPr id="6" name="Content Placeholder 5"/>
          <p:cNvSpPr>
            <a:spLocks noGrp="1"/>
          </p:cNvSpPr>
          <p:nvPr>
            <p:ph idx="1"/>
          </p:nvPr>
        </p:nvSpPr>
        <p:spPr/>
        <p:txBody>
          <a:bodyPr/>
          <a:lstStyle/>
          <a:p>
            <a:pPr marL="0" indent="0">
              <a:buNone/>
            </a:pPr>
            <a:r>
              <a:rPr lang="en-US" dirty="0"/>
              <a:t>When the same companies compete against one another in multiple geographic markets, the threat of cross-border counterattacks may be enough to deter aggressive competitive moves and encourage </a:t>
            </a:r>
            <a:r>
              <a:rPr lang="en-US" b="1" dirty="0"/>
              <a:t>mutual restraint </a:t>
            </a:r>
            <a:r>
              <a:rPr lang="en-US" dirty="0"/>
              <a:t>among international rivals.</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lIns="91440" rIns="91440"/>
          <a:lstStyle/>
          <a:p>
            <a:r>
              <a:rPr lang="en-US" sz="3200" dirty="0"/>
              <a:t>STRATEGY OPTIONS FOR COMPETING IN THE MARKETS OF DEVELOPING COUNTRIES</a:t>
            </a:r>
          </a:p>
        </p:txBody>
      </p:sp>
      <p:sp>
        <p:nvSpPr>
          <p:cNvPr id="101379" name="Rectangle 3"/>
          <p:cNvSpPr>
            <a:spLocks noGrp="1" noChangeArrowheads="1"/>
          </p:cNvSpPr>
          <p:nvPr>
            <p:ph idx="1"/>
          </p:nvPr>
        </p:nvSpPr>
        <p:spPr/>
        <p:txBody>
          <a:bodyPr/>
          <a:lstStyle/>
          <a:p>
            <a:pPr>
              <a:spcBef>
                <a:spcPts val="1200"/>
              </a:spcBef>
            </a:pPr>
            <a:r>
              <a:rPr lang="en-US" dirty="0"/>
              <a:t>Prepare to compete on the basis of low price.</a:t>
            </a:r>
          </a:p>
          <a:p>
            <a:pPr>
              <a:spcBef>
                <a:spcPts val="1200"/>
              </a:spcBef>
            </a:pPr>
            <a:r>
              <a:rPr lang="en-US" dirty="0"/>
              <a:t>Prepare to modify the firm’s business model or strategy to accommodate local circumstances.</a:t>
            </a:r>
          </a:p>
          <a:p>
            <a:pPr>
              <a:spcBef>
                <a:spcPts val="1200"/>
              </a:spcBef>
            </a:pPr>
            <a:r>
              <a:rPr lang="en-US" dirty="0"/>
              <a:t>Try to change the local market to better match the way the firm does business elsewhere.</a:t>
            </a:r>
          </a:p>
          <a:p>
            <a:pPr>
              <a:spcBef>
                <a:spcPts val="1200"/>
              </a:spcBef>
            </a:pPr>
            <a:r>
              <a:rPr lang="en-US" dirty="0"/>
              <a:t>Stay away from developing markets where it is impractical or uneconomical to modify the company’s business model to accommodate local circumstances.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7200" y="1"/>
            <a:ext cx="9143999" cy="1670178"/>
          </a:xfrm>
        </p:spPr>
        <p:txBody>
          <a:bodyPr lIns="548640" rIns="548640"/>
          <a:lstStyle/>
          <a:p>
            <a:r>
              <a:rPr lang="en-US" sz="3200" dirty="0"/>
              <a:t>DEFENDING AGAINST GLOBAL GIANTS: STRATEGIES FOR LOCAL COMPANIES IN DEVELOPING COUNTRIES</a:t>
            </a:r>
          </a:p>
        </p:txBody>
      </p:sp>
      <p:sp>
        <p:nvSpPr>
          <p:cNvPr id="103427" name="Rectangle 3"/>
          <p:cNvSpPr>
            <a:spLocks noGrp="1" noChangeArrowheads="1"/>
          </p:cNvSpPr>
          <p:nvPr>
            <p:ph idx="1"/>
          </p:nvPr>
        </p:nvSpPr>
        <p:spPr>
          <a:xfrm>
            <a:off x="359229" y="1810139"/>
            <a:ext cx="8398940" cy="4606535"/>
          </a:xfrm>
        </p:spPr>
        <p:txBody>
          <a:bodyPr/>
          <a:lstStyle/>
          <a:p>
            <a:pPr marL="342900" indent="-342900">
              <a:spcBef>
                <a:spcPts val="1200"/>
              </a:spcBef>
              <a:buFont typeface="+mj-lt"/>
              <a:buAutoNum type="arabicPeriod"/>
            </a:pPr>
            <a:r>
              <a:rPr lang="en-US" sz="2400" dirty="0"/>
              <a:t>Develop a business model that exploits shortcomings in local distribution networks or infrastructure.</a:t>
            </a:r>
          </a:p>
          <a:p>
            <a:pPr marL="342900" indent="-342900">
              <a:spcBef>
                <a:spcPts val="1200"/>
              </a:spcBef>
              <a:buFont typeface="+mj-lt"/>
              <a:buAutoNum type="arabicPeriod"/>
            </a:pPr>
            <a:r>
              <a:rPr lang="en-US" sz="2400" dirty="0"/>
              <a:t>Utilize knowledge of local customer needs and preferences to create customized products or services.</a:t>
            </a:r>
          </a:p>
          <a:p>
            <a:pPr marL="342900" indent="-342900">
              <a:spcBef>
                <a:spcPts val="1200"/>
              </a:spcBef>
              <a:buFont typeface="+mj-lt"/>
              <a:buAutoNum type="arabicPeriod"/>
            </a:pPr>
            <a:r>
              <a:rPr lang="en-US" sz="2400" dirty="0"/>
              <a:t>Take advantage of aspects of the local workforce with which large multinational firms may be unfamiliar.</a:t>
            </a:r>
          </a:p>
          <a:p>
            <a:pPr marL="342900" indent="-342900">
              <a:spcBef>
                <a:spcPts val="1200"/>
              </a:spcBef>
              <a:buFont typeface="+mj-lt"/>
              <a:buAutoNum type="arabicPeriod"/>
            </a:pPr>
            <a:r>
              <a:rPr lang="en-US" sz="2400" dirty="0"/>
              <a:t>Use acquisition and rapid-growth strategies to defend against expansion-minded internationals.</a:t>
            </a:r>
          </a:p>
          <a:p>
            <a:pPr marL="342900" indent="-342900">
              <a:spcBef>
                <a:spcPts val="1200"/>
              </a:spcBef>
              <a:buFont typeface="+mj-lt"/>
              <a:buAutoNum type="arabicPeriod"/>
            </a:pPr>
            <a:r>
              <a:rPr lang="en-US" sz="2400" dirty="0"/>
              <a:t>Transfer company expertise to cross-border markets and initiate actions to contend on an international level.</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2200" dirty="0"/>
              <a:t>(6 of 6)</a:t>
            </a:r>
            <a:endParaRPr lang="en-US" sz="2200" cap="all" dirty="0"/>
          </a:p>
        </p:txBody>
      </p:sp>
      <p:sp>
        <p:nvSpPr>
          <p:cNvPr id="6" name="Content Placeholder 5"/>
          <p:cNvSpPr>
            <a:spLocks noGrp="1"/>
          </p:cNvSpPr>
          <p:nvPr>
            <p:ph idx="1"/>
          </p:nvPr>
        </p:nvSpPr>
        <p:spPr/>
        <p:txBody>
          <a:bodyPr/>
          <a:lstStyle/>
          <a:p>
            <a:pPr marL="0" indent="0">
              <a:buNone/>
            </a:pPr>
            <a:r>
              <a:rPr lang="en-US" dirty="0"/>
              <a:t>Profitability in developing markets rarely comes quickly or easily—new entrants have to adapt their business models to local conditions and be patient in earning a profit.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a:r>
              <a:rPr lang="en-US" sz="2800" dirty="0"/>
              <a:t>FIGURE 7.1	 The Diamond of National Advantage</a:t>
            </a:r>
          </a:p>
        </p:txBody>
      </p:sp>
      <p:pic>
        <p:nvPicPr>
          <p:cNvPr id="4" name="Content Placeholder 3" descr="A graphic shows the relationships in the diamond of national advantage."/>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3159888" y="1187369"/>
            <a:ext cx="5226050" cy="5562600"/>
          </a:xfrm>
        </p:spPr>
      </p:pic>
      <p:sp>
        <p:nvSpPr>
          <p:cNvPr id="7" name="Text Placeholder 6"/>
          <p:cNvSpPr>
            <a:spLocks noGrp="1"/>
          </p:cNvSpPr>
          <p:nvPr>
            <p:ph type="body" sz="quarter" idx="4294967295"/>
          </p:nvPr>
        </p:nvSpPr>
        <p:spPr>
          <a:xfrm>
            <a:off x="2585318" y="6502319"/>
            <a:ext cx="3705225" cy="247650"/>
          </a:xfrm>
        </p:spPr>
        <p:txBody>
          <a:bodyPr/>
          <a:lstStyle/>
          <a:p>
            <a:pPr marL="0" indent="0">
              <a:buNone/>
            </a:pPr>
            <a:r>
              <a:rPr lang="en-US" sz="800" dirty="0">
                <a:hlinkClick r:id="rId4" action="ppaction://hlinksldjump"/>
              </a:rPr>
              <a:t>Jump to Appendix 2 long image description</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0" y="3963"/>
            <a:ext cx="9140332" cy="1455559"/>
          </a:xfrm>
        </p:spPr>
        <p:txBody>
          <a:bodyPr lIns="365760" rIns="365760">
            <a:normAutofit/>
          </a:bodyPr>
          <a:lstStyle/>
          <a:p>
            <a:r>
              <a:rPr lang="en-US" dirty="0"/>
              <a:t>How Ctrip Successfully Defended Against International Rivals to Become China’s Largest Online Travel Agency</a:t>
            </a:r>
          </a:p>
        </p:txBody>
      </p:sp>
      <p:sp>
        <p:nvSpPr>
          <p:cNvPr id="2" name="Content Placeholder 1"/>
          <p:cNvSpPr>
            <a:spLocks noGrp="1"/>
          </p:cNvSpPr>
          <p:nvPr>
            <p:ph sz="quarter" idx="4294967295"/>
          </p:nvPr>
        </p:nvSpPr>
        <p:spPr>
          <a:xfrm>
            <a:off x="855663" y="1763713"/>
            <a:ext cx="8288337" cy="4730750"/>
          </a:xfrm>
        </p:spPr>
        <p:txBody>
          <a:bodyPr/>
          <a:lstStyle/>
          <a:p>
            <a:pPr>
              <a:spcBef>
                <a:spcPts val="1200"/>
              </a:spcBef>
            </a:pPr>
            <a:r>
              <a:rPr lang="en-US" dirty="0"/>
              <a:t>What were the key elements of Ctrip’s business model that allowed it to successfully fend off the entry of major international rivals in its market?</a:t>
            </a:r>
          </a:p>
          <a:p>
            <a:pPr>
              <a:spcBef>
                <a:spcPts val="1200"/>
              </a:spcBef>
            </a:pPr>
            <a:r>
              <a:rPr lang="en-US" dirty="0"/>
              <a:t>What changes in Ctrip’s external competitive environment will eventually threaten its continued success?</a:t>
            </a:r>
          </a:p>
          <a:p>
            <a:pPr>
              <a:spcBef>
                <a:spcPts val="1200"/>
              </a:spcBef>
            </a:pPr>
            <a:r>
              <a:rPr lang="en-US" dirty="0"/>
              <a:t>How could the Diamond of National Competitive Advantage be useful to Ctrip in predicting the future of the travel industry in China?</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31640"/>
          </a:xfrm>
        </p:spPr>
        <p:txBody>
          <a:bodyPr lIns="640080" rIns="640080">
            <a:noAutofit/>
          </a:bodyPr>
          <a:lstStyle/>
          <a:p>
            <a:r>
              <a:rPr lang="en-US" sz="3200" dirty="0"/>
              <a:t>Appendix 1 Why Companies Decide to Enter Foreign Markets</a:t>
            </a:r>
          </a:p>
        </p:txBody>
      </p:sp>
      <p:sp>
        <p:nvSpPr>
          <p:cNvPr id="3" name="Content Placeholder 2"/>
          <p:cNvSpPr>
            <a:spLocks noGrp="1"/>
          </p:cNvSpPr>
          <p:nvPr>
            <p:ph idx="1"/>
          </p:nvPr>
        </p:nvSpPr>
        <p:spPr>
          <a:xfrm>
            <a:off x="457200" y="1435608"/>
            <a:ext cx="8229600" cy="5117592"/>
          </a:xfrm>
        </p:spPr>
        <p:txBody>
          <a:bodyPr/>
          <a:lstStyle/>
          <a:p>
            <a:pPr marL="514350" indent="-514350">
              <a:buFont typeface="+mj-lt"/>
              <a:buAutoNum type="arabicPeriod"/>
            </a:pPr>
            <a:r>
              <a:rPr lang="en-US" dirty="0"/>
              <a:t>To gain access to new customers</a:t>
            </a:r>
          </a:p>
          <a:p>
            <a:pPr marL="514350" indent="-514350">
              <a:buFont typeface="+mj-lt"/>
              <a:buAutoNum type="arabicPeriod"/>
            </a:pPr>
            <a:r>
              <a:rPr lang="en-US" dirty="0"/>
              <a:t>To achieve lower costs through economies of scale, experience, and increased purchasing power</a:t>
            </a:r>
          </a:p>
          <a:p>
            <a:pPr marL="514350" indent="-514350">
              <a:buFont typeface="+mj-lt"/>
              <a:buAutoNum type="arabicPeriod"/>
            </a:pPr>
            <a:r>
              <a:rPr lang="en-US" dirty="0"/>
              <a:t>To further exploit core competencies</a:t>
            </a:r>
          </a:p>
          <a:p>
            <a:pPr marL="514350" indent="-514350">
              <a:buFont typeface="+mj-lt"/>
              <a:buAutoNum type="arabicPeriod"/>
            </a:pPr>
            <a:r>
              <a:rPr lang="en-US" dirty="0"/>
              <a:t>To gain access to resources and capabilities located in foreign markets</a:t>
            </a:r>
          </a:p>
          <a:p>
            <a:pPr marL="514350" indent="-514350">
              <a:buFont typeface="+mj-lt"/>
              <a:buAutoNum type="arabicPeriod"/>
            </a:pPr>
            <a:r>
              <a:rPr lang="en-US" dirty="0"/>
              <a:t>To spread business risk across a wider market base</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p>
        </p:txBody>
      </p:sp>
    </p:spTree>
    <p:extLst>
      <p:ext uri="{BB962C8B-B14F-4D97-AF65-F5344CB8AC3E}">
        <p14:creationId xmlns:p14="http://schemas.microsoft.com/office/powerpoint/2010/main" val="3052545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17255"/>
          </a:xfrm>
        </p:spPr>
        <p:txBody>
          <a:bodyPr lIns="914400" rIns="914400">
            <a:noAutofit/>
          </a:bodyPr>
          <a:lstStyle/>
          <a:p>
            <a:r>
              <a:rPr lang="en-US" sz="3200" dirty="0"/>
              <a:t>Appendix 2 Figure 7.1	 The Diamond of National Advantage</a:t>
            </a:r>
          </a:p>
        </p:txBody>
      </p:sp>
      <p:sp>
        <p:nvSpPr>
          <p:cNvPr id="3" name="Content Placeholder 2"/>
          <p:cNvSpPr>
            <a:spLocks noGrp="1"/>
          </p:cNvSpPr>
          <p:nvPr>
            <p:ph idx="1"/>
          </p:nvPr>
        </p:nvSpPr>
        <p:spPr>
          <a:xfrm>
            <a:off x="457200" y="1382610"/>
            <a:ext cx="8229600" cy="5088294"/>
          </a:xfrm>
        </p:spPr>
        <p:txBody>
          <a:bodyPr/>
          <a:lstStyle/>
          <a:p>
            <a:pPr marL="0" indent="0">
              <a:buNone/>
            </a:pPr>
            <a:r>
              <a:rPr lang="en-US" dirty="0"/>
              <a:t>The four factors that influence each other and a company's home-country advantage are:</a:t>
            </a:r>
          </a:p>
          <a:p>
            <a:pPr marL="569913" lvl="1" indent="-336550">
              <a:buSzPct val="100000"/>
              <a:buFont typeface="+mj-lt"/>
              <a:buAutoNum type="arabicPeriod"/>
            </a:pPr>
            <a:r>
              <a:rPr lang="en-US" dirty="0"/>
              <a:t>Demand conditions: home-market size and growth rate; buyers' tastes</a:t>
            </a:r>
          </a:p>
          <a:p>
            <a:pPr marL="569913" lvl="1" indent="-336550">
              <a:buSzPct val="100000"/>
              <a:buFont typeface="+mj-lt"/>
              <a:buAutoNum type="arabicPeriod"/>
            </a:pPr>
            <a:r>
              <a:rPr lang="en-US" dirty="0"/>
              <a:t>First strategy, structure, and rivalry: different styles of management and organization; degree of local rivalry</a:t>
            </a:r>
          </a:p>
          <a:p>
            <a:pPr marL="569913" lvl="1" indent="-336550">
              <a:buSzPct val="100000"/>
              <a:buFont typeface="+mj-lt"/>
              <a:buAutoNum type="arabicPeriod"/>
            </a:pPr>
            <a:r>
              <a:rPr lang="en-US" dirty="0"/>
              <a:t>Factor conditions: availability and relative prices of inputs (e.g. labor, materials)</a:t>
            </a:r>
          </a:p>
          <a:p>
            <a:pPr marL="569913" lvl="1" indent="-336550">
              <a:buSzPct val="100000"/>
              <a:buFont typeface="+mj-lt"/>
              <a:buAutoNum type="arabicPeriod"/>
            </a:pPr>
            <a:r>
              <a:rPr lang="en-US" dirty="0"/>
              <a:t>Related and supporting industries: proximity of suppliers, end users, and complementary industries</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extLst>
      <p:ext uri="{BB962C8B-B14F-4D97-AF65-F5344CB8AC3E}">
        <p14:creationId xmlns:p14="http://schemas.microsoft.com/office/powerpoint/2010/main" val="3434087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497173"/>
          </a:xfrm>
        </p:spPr>
        <p:txBody>
          <a:bodyPr>
            <a:noAutofit/>
          </a:bodyPr>
          <a:lstStyle/>
          <a:p>
            <a:r>
              <a:rPr lang="en-US" sz="2800" dirty="0"/>
              <a:t>Appendix 3 Cross-Country Differences in Demographic, Cultural, and Market Conditions </a:t>
            </a:r>
          </a:p>
        </p:txBody>
      </p:sp>
      <p:sp>
        <p:nvSpPr>
          <p:cNvPr id="3" name="Content Placeholder 2"/>
          <p:cNvSpPr>
            <a:spLocks noGrp="1"/>
          </p:cNvSpPr>
          <p:nvPr>
            <p:ph idx="1"/>
          </p:nvPr>
        </p:nvSpPr>
        <p:spPr>
          <a:xfrm>
            <a:off x="457200" y="1644240"/>
            <a:ext cx="8229600" cy="4808376"/>
          </a:xfrm>
        </p:spPr>
        <p:txBody>
          <a:bodyPr/>
          <a:lstStyle/>
          <a:p>
            <a:pPr marL="0" indent="0">
              <a:spcBef>
                <a:spcPts val="1200"/>
              </a:spcBef>
              <a:buNone/>
            </a:pPr>
            <a:r>
              <a:rPr lang="en-US" dirty="0"/>
              <a:t>Two key strategic considerations</a:t>
            </a:r>
          </a:p>
          <a:p>
            <a:pPr marL="911225" lvl="1" indent="-514350">
              <a:spcBef>
                <a:spcPts val="1200"/>
              </a:spcBef>
              <a:buSzPct val="100000"/>
              <a:buFont typeface="+mj-lt"/>
              <a:buAutoNum type="arabicPeriod"/>
            </a:pPr>
            <a:r>
              <a:rPr lang="en-US" dirty="0"/>
              <a:t>To customize offerings in each country market to match the tastes and preferences of local buyers</a:t>
            </a:r>
          </a:p>
          <a:p>
            <a:pPr marL="911225" lvl="1" indent="-514350">
              <a:spcBef>
                <a:spcPts val="1200"/>
              </a:spcBef>
              <a:buSzPct val="100000"/>
              <a:buFont typeface="+mj-lt"/>
              <a:buAutoNum type="arabicPeriod"/>
            </a:pPr>
            <a:r>
              <a:rPr lang="en-US" dirty="0"/>
              <a:t>To pursue a strategy of offering a mostly standardized product worldwide</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extLst>
      <p:ext uri="{BB962C8B-B14F-4D97-AF65-F5344CB8AC3E}">
        <p14:creationId xmlns:p14="http://schemas.microsoft.com/office/powerpoint/2010/main" val="25427222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324946"/>
          </a:xfrm>
        </p:spPr>
        <p:txBody>
          <a:bodyPr lIns="457200" rIns="457200">
            <a:noAutofit/>
          </a:bodyPr>
          <a:lstStyle/>
          <a:p>
            <a:r>
              <a:rPr lang="en-US" sz="3200" dirty="0"/>
              <a:t>Appendix 4 Figure 7.2 Three Approaches for Competing Internationally</a:t>
            </a:r>
          </a:p>
        </p:txBody>
      </p:sp>
      <p:sp>
        <p:nvSpPr>
          <p:cNvPr id="3" name="Content Placeholder 2"/>
          <p:cNvSpPr>
            <a:spLocks noGrp="1"/>
          </p:cNvSpPr>
          <p:nvPr>
            <p:ph idx="1"/>
          </p:nvPr>
        </p:nvSpPr>
        <p:spPr>
          <a:xfrm>
            <a:off x="457200" y="1464905"/>
            <a:ext cx="8278238" cy="4730621"/>
          </a:xfrm>
        </p:spPr>
        <p:txBody>
          <a:bodyPr/>
          <a:lstStyle/>
          <a:p>
            <a:pPr marL="0" indent="0">
              <a:spcBef>
                <a:spcPts val="1200"/>
              </a:spcBef>
              <a:spcAft>
                <a:spcPts val="0"/>
              </a:spcAft>
              <a:buNone/>
            </a:pPr>
            <a:r>
              <a:rPr lang="en-US" sz="2400" dirty="0"/>
              <a:t>A grid is shown. The vertical axis, Benefits from Global Integration and Standardization, is labeled “high” at the top and “low” at the bottom. The horizontal axis, Need for Local Responsiveness, is labeled “low” on the left side and “high” on the right. Three strategies are charted on the graph:</a:t>
            </a:r>
          </a:p>
          <a:p>
            <a:pPr marL="854075" lvl="1" indent="-457200">
              <a:spcBef>
                <a:spcPts val="1200"/>
              </a:spcBef>
              <a:spcAft>
                <a:spcPts val="0"/>
              </a:spcAft>
              <a:buSzPct val="100000"/>
              <a:buFont typeface="+mj-lt"/>
              <a:buAutoNum type="arabicPeriod"/>
            </a:pPr>
            <a:r>
              <a:rPr lang="en-US" dirty="0"/>
              <a:t>Global strategy: think global, act global. High benefits; low need for local responsiveness.</a:t>
            </a:r>
          </a:p>
          <a:p>
            <a:pPr marL="854075" lvl="1" indent="-457200">
              <a:spcBef>
                <a:spcPts val="1200"/>
              </a:spcBef>
              <a:spcAft>
                <a:spcPts val="0"/>
              </a:spcAft>
              <a:buSzPct val="100000"/>
              <a:buFont typeface="+mj-lt"/>
              <a:buAutoNum type="arabicPeriod"/>
            </a:pPr>
            <a:r>
              <a:rPr lang="en-US" dirty="0"/>
              <a:t>Transnational strategy: think global – act local. Mid-high benefits; mid-high need for local responsiveness.</a:t>
            </a:r>
          </a:p>
          <a:p>
            <a:pPr marL="854075" lvl="1" indent="-457200">
              <a:spcBef>
                <a:spcPts val="1200"/>
              </a:spcBef>
              <a:spcAft>
                <a:spcPts val="0"/>
              </a:spcAft>
              <a:buSzPct val="100000"/>
              <a:buFont typeface="+mj-lt"/>
              <a:buAutoNum type="arabicPeriod"/>
            </a:pPr>
            <a:r>
              <a:rPr lang="en-US" dirty="0"/>
              <a:t>Multidomestic strategy: think local – act local. Low benefits; high need for local responsiveness.</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extLst>
      <p:ext uri="{BB962C8B-B14F-4D97-AF65-F5344CB8AC3E}">
        <p14:creationId xmlns:p14="http://schemas.microsoft.com/office/powerpoint/2010/main" val="11389310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660848"/>
          </a:xfrm>
        </p:spPr>
        <p:txBody>
          <a:bodyPr>
            <a:noAutofit/>
          </a:bodyPr>
          <a:lstStyle/>
          <a:p>
            <a:r>
              <a:rPr lang="en-US" sz="3200" dirty="0"/>
              <a:t>Appendix 5 International Operations and the Quest for Competitive Advantage</a:t>
            </a:r>
          </a:p>
        </p:txBody>
      </p:sp>
      <p:sp>
        <p:nvSpPr>
          <p:cNvPr id="3" name="Content Placeholder 2"/>
          <p:cNvSpPr>
            <a:spLocks noGrp="1"/>
          </p:cNvSpPr>
          <p:nvPr>
            <p:ph idx="1"/>
          </p:nvPr>
        </p:nvSpPr>
        <p:spPr>
          <a:xfrm>
            <a:off x="457200" y="1763486"/>
            <a:ext cx="8229600" cy="4789713"/>
          </a:xfrm>
        </p:spPr>
        <p:txBody>
          <a:bodyPr/>
          <a:lstStyle/>
          <a:p>
            <a:pPr marL="0" indent="0">
              <a:spcBef>
                <a:spcPts val="1200"/>
              </a:spcBef>
              <a:spcAft>
                <a:spcPts val="0"/>
              </a:spcAft>
              <a:buNone/>
            </a:pPr>
            <a:r>
              <a:rPr lang="en-US" dirty="0"/>
              <a:t>Three ways to build competitive advantage in international markets are:</a:t>
            </a:r>
          </a:p>
          <a:p>
            <a:pPr marL="854075" lvl="1" indent="-457200">
              <a:spcBef>
                <a:spcPts val="1200"/>
              </a:spcBef>
              <a:spcAft>
                <a:spcPts val="0"/>
              </a:spcAft>
              <a:buSzPct val="100000"/>
              <a:buFont typeface="+mj-lt"/>
              <a:buAutoNum type="arabicPeriod"/>
            </a:pPr>
            <a:r>
              <a:rPr lang="en-US" dirty="0"/>
              <a:t>Use international location to lower cost or differentiate product</a:t>
            </a:r>
          </a:p>
          <a:p>
            <a:pPr marL="854075" lvl="1" indent="-457200">
              <a:spcBef>
                <a:spcPts val="1200"/>
              </a:spcBef>
              <a:spcAft>
                <a:spcPts val="0"/>
              </a:spcAft>
              <a:buSzPct val="100000"/>
              <a:buFont typeface="+mj-lt"/>
              <a:buAutoNum type="arabicPeriod"/>
            </a:pPr>
            <a:r>
              <a:rPr lang="en-US" dirty="0"/>
              <a:t>Share resources and capabilities</a:t>
            </a:r>
          </a:p>
          <a:p>
            <a:pPr marL="854075" lvl="1" indent="-457200">
              <a:spcBef>
                <a:spcPts val="1200"/>
              </a:spcBef>
              <a:spcAft>
                <a:spcPts val="0"/>
              </a:spcAft>
              <a:buSzPct val="100000"/>
              <a:buFont typeface="+mj-lt"/>
              <a:buAutoNum type="arabicPeriod"/>
            </a:pPr>
            <a:r>
              <a:rPr lang="en-US" dirty="0"/>
              <a:t>Gain cross-border coordination benefits</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extLst>
      <p:ext uri="{BB962C8B-B14F-4D97-AF65-F5344CB8AC3E}">
        <p14:creationId xmlns:p14="http://schemas.microsoft.com/office/powerpoint/2010/main" val="1861868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119672"/>
          </a:xfrm>
        </p:spPr>
        <p:txBody>
          <a:bodyPr>
            <a:noAutofit/>
          </a:bodyPr>
          <a:lstStyle/>
          <a:p>
            <a:r>
              <a:rPr lang="en-US" sz="3200" dirty="0"/>
              <a:t>Appendix 6 Using Location to Build </a:t>
            </a:r>
            <a:br>
              <a:rPr lang="en-US" sz="3200" dirty="0"/>
            </a:br>
            <a:r>
              <a:rPr lang="en-US" sz="3200" dirty="0"/>
              <a:t>Competitive Advantage</a:t>
            </a:r>
          </a:p>
        </p:txBody>
      </p:sp>
      <p:sp>
        <p:nvSpPr>
          <p:cNvPr id="3" name="Content Placeholder 2"/>
          <p:cNvSpPr>
            <a:spLocks noGrp="1"/>
          </p:cNvSpPr>
          <p:nvPr>
            <p:ph idx="1"/>
          </p:nvPr>
        </p:nvSpPr>
        <p:spPr>
          <a:xfrm>
            <a:off x="457200" y="1343605"/>
            <a:ext cx="8229600" cy="4957665"/>
          </a:xfrm>
        </p:spPr>
        <p:txBody>
          <a:bodyPr/>
          <a:lstStyle/>
          <a:p>
            <a:pPr marL="0" indent="0">
              <a:buNone/>
            </a:pPr>
            <a:r>
              <a:rPr lang="en-US" dirty="0"/>
              <a:t>Two key location issues are:</a:t>
            </a:r>
          </a:p>
          <a:p>
            <a:pPr marL="854075" lvl="1" indent="-457200">
              <a:buSzPct val="100000"/>
              <a:buFont typeface="+mj-lt"/>
              <a:buAutoNum type="arabicPeriod"/>
            </a:pPr>
            <a:r>
              <a:rPr lang="en-US" dirty="0"/>
              <a:t>To customize offerings in each country market to match tastes and preferences of local buyers</a:t>
            </a:r>
          </a:p>
          <a:p>
            <a:pPr marL="854075" lvl="1" indent="-457200">
              <a:buSzPct val="100000"/>
              <a:buFont typeface="+mj-lt"/>
              <a:buAutoNum type="arabicPeriod"/>
            </a:pPr>
            <a:r>
              <a:rPr lang="en-US" dirty="0"/>
              <a:t>To pursue a strategy of offering a mostly standardized product worldwide</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extLst>
      <p:ext uri="{BB962C8B-B14F-4D97-AF65-F5344CB8AC3E}">
        <p14:creationId xmlns:p14="http://schemas.microsoft.com/office/powerpoint/2010/main" val="3020668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632856"/>
          </a:xfrm>
        </p:spPr>
        <p:txBody>
          <a:bodyPr>
            <a:noAutofit/>
          </a:bodyPr>
          <a:lstStyle/>
          <a:p>
            <a:r>
              <a:rPr lang="en-US" sz="3200" dirty="0"/>
              <a:t>Appendix 7 Profit Sanctuary Potential of Domestic-Only and International Competitors</a:t>
            </a:r>
          </a:p>
        </p:txBody>
      </p:sp>
      <p:sp>
        <p:nvSpPr>
          <p:cNvPr id="3" name="Content Placeholder 2"/>
          <p:cNvSpPr>
            <a:spLocks noGrp="1"/>
          </p:cNvSpPr>
          <p:nvPr>
            <p:ph idx="1"/>
          </p:nvPr>
        </p:nvSpPr>
        <p:spPr>
          <a:xfrm>
            <a:off x="457200" y="1716833"/>
            <a:ext cx="8229600" cy="4836366"/>
          </a:xfrm>
        </p:spPr>
        <p:txBody>
          <a:bodyPr/>
          <a:lstStyle/>
          <a:p>
            <a:pPr marL="0" indent="0">
              <a:buNone/>
            </a:pPr>
            <a:r>
              <a:rPr lang="en-US" dirty="0"/>
              <a:t>A domestic-only company only reaches out to the home market, and thus only has one profit sanctuary. An international company, on the other hand, reaches out to the home market, as well as several other countries. This means the company usually has a profit sanctuary in its home market, but may also have other sanctuaries in other countries where it has a strong position and market share.</a:t>
            </a:r>
          </a:p>
        </p:txBody>
      </p:sp>
      <p:sp>
        <p:nvSpPr>
          <p:cNvPr id="4" name="Text Placeholder 3"/>
          <p:cNvSpPr>
            <a:spLocks noGrp="1"/>
          </p:cNvSpPr>
          <p:nvPr>
            <p:ph type="body" sz="quarter" idx="16"/>
          </p:nvPr>
        </p:nvSpPr>
        <p:spPr>
          <a:xfrm>
            <a:off x="2804226" y="6553199"/>
            <a:ext cx="3706586" cy="247650"/>
          </a:xfrm>
        </p:spPr>
        <p:txBody>
          <a:bodyPr/>
          <a:lstStyle/>
          <a:p>
            <a:r>
              <a:rPr lang="en-US" sz="800" b="0" dirty="0">
                <a:hlinkClick r:id="rId2" action="ppaction://hlinksldjump"/>
              </a:rPr>
              <a:t>Return to slide</a:t>
            </a:r>
          </a:p>
        </p:txBody>
      </p:sp>
    </p:spTree>
    <p:extLst>
      <p:ext uri="{BB962C8B-B14F-4D97-AF65-F5344CB8AC3E}">
        <p14:creationId xmlns:p14="http://schemas.microsoft.com/office/powerpoint/2010/main" val="13014554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07007"/>
          </a:xfrm>
        </p:spPr>
        <p:txBody>
          <a:bodyPr>
            <a:normAutofit/>
          </a:bodyPr>
          <a:lstStyle/>
          <a:p>
            <a:r>
              <a:rPr lang="en-US" sz="3200" dirty="0"/>
              <a:t>Appendix 8 Profit Sanctuary Potential of Global Competitors</a:t>
            </a:r>
          </a:p>
        </p:txBody>
      </p:sp>
      <p:sp>
        <p:nvSpPr>
          <p:cNvPr id="3" name="Content Placeholder 2"/>
          <p:cNvSpPr>
            <a:spLocks noGrp="1"/>
          </p:cNvSpPr>
          <p:nvPr>
            <p:ph idx="1"/>
          </p:nvPr>
        </p:nvSpPr>
        <p:spPr>
          <a:xfrm>
            <a:off x="457200" y="1472184"/>
            <a:ext cx="8229600" cy="5081016"/>
          </a:xfrm>
        </p:spPr>
        <p:txBody>
          <a:bodyPr/>
          <a:lstStyle/>
          <a:p>
            <a:pPr marL="0" indent="0">
              <a:buNone/>
            </a:pPr>
            <a:r>
              <a:rPr lang="en-US" dirty="0"/>
              <a:t>A globally competitive company generally has a profit sanctuary in its home market and frequently has several other profit sanctuaries in those countries where it is a market leader and enjoys a strong competitive position.</a:t>
            </a:r>
          </a:p>
        </p:txBody>
      </p:sp>
      <p:sp>
        <p:nvSpPr>
          <p:cNvPr id="4" name="Text Placeholder 3"/>
          <p:cNvSpPr>
            <a:spLocks noGrp="1"/>
          </p:cNvSpPr>
          <p:nvPr>
            <p:ph type="body" sz="quarter" idx="16"/>
          </p:nvPr>
        </p:nvSpPr>
        <p:spPr>
          <a:xfrm>
            <a:off x="2718707" y="6474264"/>
            <a:ext cx="3706586" cy="247650"/>
          </a:xfrm>
        </p:spPr>
        <p:txBody>
          <a:bodyPr/>
          <a:lstStyle/>
          <a:p>
            <a:r>
              <a:rPr lang="en-US" sz="800" b="0" dirty="0">
                <a:hlinkClick r:id="rId2" action="ppaction://hlinksldjump"/>
              </a:rPr>
              <a:t>Return to slide</a:t>
            </a:r>
          </a:p>
        </p:txBody>
      </p:sp>
    </p:spTree>
    <p:extLst>
      <p:ext uri="{BB962C8B-B14F-4D97-AF65-F5344CB8AC3E}">
        <p14:creationId xmlns:p14="http://schemas.microsoft.com/office/powerpoint/2010/main" val="33020542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399591"/>
          </a:xfrm>
        </p:spPr>
        <p:txBody>
          <a:bodyPr>
            <a:normAutofit/>
          </a:bodyPr>
          <a:lstStyle/>
          <a:p>
            <a:r>
              <a:rPr lang="en-US" sz="3200" dirty="0"/>
              <a:t>Appendix 9 Using Profit Sanctuaries to Defend Against International Rivals</a:t>
            </a:r>
          </a:p>
        </p:txBody>
      </p:sp>
      <p:sp>
        <p:nvSpPr>
          <p:cNvPr id="3" name="Content Placeholder 2"/>
          <p:cNvSpPr>
            <a:spLocks noGrp="1"/>
          </p:cNvSpPr>
          <p:nvPr>
            <p:ph idx="1"/>
          </p:nvPr>
        </p:nvSpPr>
        <p:spPr>
          <a:xfrm>
            <a:off x="457200" y="1604866"/>
            <a:ext cx="8229600" cy="4948334"/>
          </a:xfrm>
        </p:spPr>
        <p:txBody>
          <a:bodyPr/>
          <a:lstStyle/>
          <a:p>
            <a:pPr marL="0" indent="0">
              <a:spcBef>
                <a:spcPts val="1200"/>
              </a:spcBef>
              <a:spcAft>
                <a:spcPts val="0"/>
              </a:spcAft>
              <a:buNone/>
            </a:pPr>
            <a:r>
              <a:rPr lang="en-US" dirty="0"/>
              <a:t>Firm A moves against Firm B in Country B, where Firm B has a presence. Firm B then counters by a response in Country C, where Firm A has a presence.</a:t>
            </a:r>
          </a:p>
        </p:txBody>
      </p:sp>
      <p:sp>
        <p:nvSpPr>
          <p:cNvPr id="4" name="Text Placeholder 3"/>
          <p:cNvSpPr>
            <a:spLocks noGrp="1"/>
          </p:cNvSpPr>
          <p:nvPr>
            <p:ph type="body" sz="quarter" idx="16"/>
          </p:nvPr>
        </p:nvSpPr>
        <p:spPr>
          <a:xfrm>
            <a:off x="2718707" y="6429375"/>
            <a:ext cx="3706586" cy="247650"/>
          </a:xfrm>
        </p:spPr>
        <p:txBody>
          <a:bodyPr/>
          <a:lstStyle/>
          <a:p>
            <a:r>
              <a:rPr lang="en-US" sz="800" b="0" dirty="0">
                <a:hlinkClick r:id="rId2" action="ppaction://hlinksldjump"/>
              </a:rPr>
              <a:t>Return to slide</a:t>
            </a:r>
          </a:p>
        </p:txBody>
      </p:sp>
    </p:spTree>
    <p:extLst>
      <p:ext uri="{BB962C8B-B14F-4D97-AF65-F5344CB8AC3E}">
        <p14:creationId xmlns:p14="http://schemas.microsoft.com/office/powerpoint/2010/main" val="150082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a:defRPr/>
            </a:pPr>
            <a:r>
              <a:rPr sz="3600" dirty="0"/>
              <a:t>THE DIAMOND FRAMEWORK</a:t>
            </a:r>
          </a:p>
        </p:txBody>
      </p:sp>
      <p:sp>
        <p:nvSpPr>
          <p:cNvPr id="37891" name="Rectangle 3"/>
          <p:cNvSpPr>
            <a:spLocks noGrp="1" noChangeArrowheads="1"/>
          </p:cNvSpPr>
          <p:nvPr>
            <p:ph idx="1"/>
          </p:nvPr>
        </p:nvSpPr>
        <p:spPr>
          <a:xfrm>
            <a:off x="676026" y="990600"/>
            <a:ext cx="7819292" cy="5562600"/>
          </a:xfrm>
        </p:spPr>
        <p:txBody>
          <a:bodyPr/>
          <a:lstStyle/>
          <a:p>
            <a:pPr marL="0" indent="0">
              <a:spcBef>
                <a:spcPts val="1200"/>
              </a:spcBef>
              <a:buNone/>
              <a:defRPr/>
            </a:pPr>
            <a:r>
              <a:rPr sz="2800" dirty="0"/>
              <a:t>Answers important questions about competing on an international basis by:</a:t>
            </a:r>
          </a:p>
          <a:p>
            <a:pPr lvl="1">
              <a:spcBef>
                <a:spcPts val="1200"/>
              </a:spcBef>
              <a:defRPr/>
            </a:pPr>
            <a:r>
              <a:rPr sz="2800" dirty="0"/>
              <a:t>Predicting where new foreign entrants are likely to come from and their strengths</a:t>
            </a:r>
          </a:p>
          <a:p>
            <a:pPr lvl="1">
              <a:spcBef>
                <a:spcPts val="1200"/>
              </a:spcBef>
              <a:defRPr/>
            </a:pPr>
            <a:r>
              <a:rPr sz="2800" dirty="0"/>
              <a:t>Highlighting foreign market opportunities where rivals are weakest</a:t>
            </a:r>
          </a:p>
          <a:p>
            <a:pPr lvl="1">
              <a:spcBef>
                <a:spcPts val="1200"/>
              </a:spcBef>
              <a:defRPr/>
            </a:pPr>
            <a:r>
              <a:rPr sz="2800" dirty="0"/>
              <a:t>Identifying the location-based advantages of conducting certain value chain activities of the firm in a particular country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 y="-1"/>
            <a:ext cx="9144001" cy="1048603"/>
          </a:xfrm>
        </p:spPr>
        <p:txBody>
          <a:bodyPr>
            <a:noAutofit/>
          </a:bodyPr>
          <a:lstStyle/>
          <a:p>
            <a:r>
              <a:rPr lang="en-US" sz="3200" dirty="0"/>
              <a:t>REASONS FOR LOCATING VALUE CHAIN ACTIVITIES ADVANTAGEOUSLY</a:t>
            </a:r>
          </a:p>
        </p:txBody>
      </p:sp>
      <p:sp>
        <p:nvSpPr>
          <p:cNvPr id="136195" name="Rectangle 3"/>
          <p:cNvSpPr>
            <a:spLocks noGrp="1" noChangeArrowheads="1"/>
          </p:cNvSpPr>
          <p:nvPr>
            <p:ph sz="half" idx="1"/>
          </p:nvPr>
        </p:nvSpPr>
        <p:spPr>
          <a:xfrm>
            <a:off x="457200" y="1306286"/>
            <a:ext cx="4038600" cy="5224053"/>
          </a:xfrm>
        </p:spPr>
        <p:txBody>
          <a:bodyPr/>
          <a:lstStyle/>
          <a:p>
            <a:pPr>
              <a:spcBef>
                <a:spcPts val="1200"/>
              </a:spcBef>
            </a:pPr>
            <a:r>
              <a:rPr lang="en-US" dirty="0"/>
              <a:t>Lower wage rates</a:t>
            </a:r>
          </a:p>
          <a:p>
            <a:pPr>
              <a:spcBef>
                <a:spcPts val="1200"/>
              </a:spcBef>
            </a:pPr>
            <a:r>
              <a:rPr lang="en-US" dirty="0"/>
              <a:t>Higher worker productivity</a:t>
            </a:r>
          </a:p>
          <a:p>
            <a:pPr>
              <a:spcBef>
                <a:spcPts val="1200"/>
              </a:spcBef>
            </a:pPr>
            <a:r>
              <a:rPr lang="en-US" dirty="0"/>
              <a:t>Lower energy costs</a:t>
            </a:r>
          </a:p>
          <a:p>
            <a:pPr>
              <a:spcBef>
                <a:spcPts val="1200"/>
              </a:spcBef>
            </a:pPr>
            <a:r>
              <a:rPr lang="en-US" dirty="0"/>
              <a:t>Fewer environmental regulations</a:t>
            </a:r>
          </a:p>
          <a:p>
            <a:pPr>
              <a:spcBef>
                <a:spcPts val="1200"/>
              </a:spcBef>
            </a:pPr>
            <a:r>
              <a:rPr lang="en-US" dirty="0"/>
              <a:t>Lower tax rates</a:t>
            </a:r>
          </a:p>
          <a:p>
            <a:pPr>
              <a:spcBef>
                <a:spcPts val="1200"/>
              </a:spcBef>
            </a:pPr>
            <a:r>
              <a:rPr lang="en-US" dirty="0"/>
              <a:t>Lower inflation rates</a:t>
            </a:r>
          </a:p>
        </p:txBody>
      </p:sp>
      <p:sp>
        <p:nvSpPr>
          <p:cNvPr id="2" name="Content Placeholder 1"/>
          <p:cNvSpPr>
            <a:spLocks noGrp="1"/>
          </p:cNvSpPr>
          <p:nvPr>
            <p:ph sz="half" idx="2"/>
          </p:nvPr>
        </p:nvSpPr>
        <p:spPr>
          <a:xfrm>
            <a:off x="4648200" y="1306286"/>
            <a:ext cx="4038600" cy="5224053"/>
          </a:xfrm>
        </p:spPr>
        <p:txBody>
          <a:bodyPr/>
          <a:lstStyle/>
          <a:p>
            <a:pPr>
              <a:spcBef>
                <a:spcPts val="1200"/>
              </a:spcBef>
            </a:pPr>
            <a:r>
              <a:rPr lang="en-US" dirty="0"/>
              <a:t>Proximity to suppliers and technologically related industries</a:t>
            </a:r>
          </a:p>
          <a:p>
            <a:pPr>
              <a:spcBef>
                <a:spcPts val="1200"/>
              </a:spcBef>
            </a:pPr>
            <a:r>
              <a:rPr lang="en-US" dirty="0"/>
              <a:t>Proximity to customers</a:t>
            </a:r>
          </a:p>
          <a:p>
            <a:pPr>
              <a:spcBef>
                <a:spcPts val="1200"/>
              </a:spcBef>
            </a:pPr>
            <a:r>
              <a:rPr lang="en-US" dirty="0"/>
              <a:t>Lower distribution costs</a:t>
            </a:r>
          </a:p>
          <a:p>
            <a:pPr>
              <a:spcBef>
                <a:spcPts val="1200"/>
              </a:spcBef>
            </a:pPr>
            <a:r>
              <a:rPr lang="en-US" dirty="0"/>
              <a:t>Available or unique natural resources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 y="0"/>
            <a:ext cx="9144001" cy="1352939"/>
          </a:xfrm>
        </p:spPr>
        <p:txBody>
          <a:bodyPr>
            <a:noAutofit/>
          </a:bodyPr>
          <a:lstStyle/>
          <a:p>
            <a:r>
              <a:rPr lang="en-US" sz="2800" dirty="0"/>
              <a:t>THE IMPACT OF GOVERNMENT POLICIES AND ECONOMIC CONDITIONS IN HOST COUNTRIES</a:t>
            </a:r>
          </a:p>
        </p:txBody>
      </p:sp>
      <p:sp>
        <p:nvSpPr>
          <p:cNvPr id="157699" name="Rectangle 3"/>
          <p:cNvSpPr>
            <a:spLocks noGrp="1" noChangeArrowheads="1"/>
          </p:cNvSpPr>
          <p:nvPr>
            <p:ph sz="half" idx="1"/>
          </p:nvPr>
        </p:nvSpPr>
        <p:spPr>
          <a:xfrm>
            <a:off x="457200" y="1474236"/>
            <a:ext cx="3243943" cy="5056103"/>
          </a:xfrm>
        </p:spPr>
        <p:txBody>
          <a:bodyPr/>
          <a:lstStyle/>
          <a:p>
            <a:r>
              <a:rPr lang="en-US" dirty="0"/>
              <a:t>Positives</a:t>
            </a:r>
          </a:p>
          <a:p>
            <a:pPr lvl="1"/>
            <a:r>
              <a:rPr lang="en-US" dirty="0"/>
              <a:t>Tax incentives</a:t>
            </a:r>
          </a:p>
          <a:p>
            <a:pPr lvl="1"/>
            <a:r>
              <a:rPr lang="en-US" dirty="0"/>
              <a:t>Low tax rates</a:t>
            </a:r>
          </a:p>
          <a:p>
            <a:pPr lvl="1"/>
            <a:r>
              <a:rPr lang="en-US" dirty="0"/>
              <a:t>Low-cost loans</a:t>
            </a:r>
          </a:p>
          <a:p>
            <a:pPr lvl="1"/>
            <a:r>
              <a:rPr lang="en-US" dirty="0"/>
              <a:t>Site location and development</a:t>
            </a:r>
          </a:p>
          <a:p>
            <a:pPr lvl="1"/>
            <a:r>
              <a:rPr lang="en-US" dirty="0"/>
              <a:t>Worker training</a:t>
            </a:r>
          </a:p>
        </p:txBody>
      </p:sp>
      <p:sp>
        <p:nvSpPr>
          <p:cNvPr id="2" name="Content Placeholder 1"/>
          <p:cNvSpPr>
            <a:spLocks noGrp="1"/>
          </p:cNvSpPr>
          <p:nvPr>
            <p:ph sz="half" idx="2"/>
          </p:nvPr>
        </p:nvSpPr>
        <p:spPr>
          <a:xfrm>
            <a:off x="3962400" y="1474236"/>
            <a:ext cx="4724400" cy="5056103"/>
          </a:xfrm>
        </p:spPr>
        <p:txBody>
          <a:bodyPr/>
          <a:lstStyle/>
          <a:p>
            <a:r>
              <a:rPr lang="en-US" dirty="0"/>
              <a:t>Negatives</a:t>
            </a:r>
          </a:p>
          <a:p>
            <a:pPr lvl="1"/>
            <a:r>
              <a:rPr lang="en-US" dirty="0"/>
              <a:t>Environmental regulations</a:t>
            </a:r>
          </a:p>
          <a:p>
            <a:pPr lvl="1"/>
            <a:r>
              <a:rPr lang="en-US" dirty="0"/>
              <a:t>Subsidies and loans to domestic competitors</a:t>
            </a:r>
          </a:p>
          <a:p>
            <a:pPr lvl="1"/>
            <a:r>
              <a:rPr lang="en-US" dirty="0"/>
              <a:t>Import restrictions</a:t>
            </a:r>
          </a:p>
          <a:p>
            <a:pPr lvl="1"/>
            <a:r>
              <a:rPr lang="en-US" dirty="0"/>
              <a:t>Tariffs and quotas</a:t>
            </a:r>
          </a:p>
          <a:p>
            <a:pPr lvl="1"/>
            <a:r>
              <a:rPr lang="en-US" dirty="0"/>
              <a:t>Local-content requirements</a:t>
            </a:r>
          </a:p>
          <a:p>
            <a:pPr lvl="1"/>
            <a:r>
              <a:rPr lang="en-US" dirty="0"/>
              <a:t>Regulatory approvals</a:t>
            </a:r>
          </a:p>
          <a:p>
            <a:pPr lvl="1"/>
            <a:r>
              <a:rPr lang="en-US" dirty="0"/>
              <a:t>Profit repatriation limits</a:t>
            </a:r>
          </a:p>
          <a:p>
            <a:pPr lvl="1"/>
            <a:r>
              <a:rPr lang="en-US" dirty="0"/>
              <a:t>Minority ownership limits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Concepts </a:t>
            </a:r>
            <a:r>
              <a:rPr lang="en-US" sz="2000" dirty="0"/>
              <a:t>(1 of 6)</a:t>
            </a:r>
            <a:endParaRPr lang="en-US" sz="2000" cap="all" dirty="0"/>
          </a:p>
        </p:txBody>
      </p:sp>
      <p:sp>
        <p:nvSpPr>
          <p:cNvPr id="6" name="Content Placeholder 5"/>
          <p:cNvSpPr>
            <a:spLocks noGrp="1"/>
          </p:cNvSpPr>
          <p:nvPr>
            <p:ph idx="1"/>
          </p:nvPr>
        </p:nvSpPr>
        <p:spPr/>
        <p:txBody>
          <a:bodyPr/>
          <a:lstStyle/>
          <a:p>
            <a:pPr>
              <a:defRPr/>
            </a:pPr>
            <a:r>
              <a:rPr lang="en-US" b="1" dirty="0"/>
              <a:t>Political risks </a:t>
            </a:r>
            <a:r>
              <a:rPr lang="en-US" dirty="0"/>
              <a:t>stem from instability or weaknesses in national governments and hostility to foreign business.</a:t>
            </a:r>
          </a:p>
          <a:p>
            <a:pPr>
              <a:defRPr/>
            </a:pPr>
            <a:r>
              <a:rPr lang="en-US" b="1" dirty="0"/>
              <a:t>Economic risks </a:t>
            </a:r>
            <a:r>
              <a:rPr lang="en-US" dirty="0"/>
              <a:t>stem from the stability of a country’s monetary system, economic and regulatory policies, the lack of property rights protections.</a:t>
            </a: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8"/>
  <p:tag name="MMPROD_UIDATA" val="&lt;database version=&quot;6.0&quot;&gt;&lt;object type=&quot;1&quot; unique_id=&quot;10001&quot;&gt;&lt;object type=&quot;8&quot; unique_id=&quot;13697&quot;&gt;&lt;/object&gt;&lt;object type=&quot;2&quot; unique_id=&quot;13698&quot;&gt;&lt;object type=&quot;3&quot; unique_id=&quot;13699&quot;&gt;&lt;property id=&quot;20148&quot; value=&quot;5&quot;/&gt;&lt;property id=&quot;20300&quot; value=&quot;Slide 1&quot;/&gt;&lt;property id=&quot;20307&quot; value=&quot;613&quot;/&gt;&lt;/object&gt;&lt;object type=&quot;3&quot; unique_id=&quot;13700&quot;&gt;&lt;property id=&quot;20148&quot; value=&quot;5&quot;/&gt;&lt;property id=&quot;20300&quot; value=&quot;Slide 2&quot;/&gt;&lt;property id=&quot;20307&quot; value=&quot;612&quot;/&gt;&lt;/object&gt;&lt;object type=&quot;3&quot; unique_id=&quot;13701&quot;&gt;&lt;property id=&quot;20148&quot; value=&quot;5&quot;/&gt;&lt;property id=&quot;20300&quot; value=&quot;Slide 3&quot;/&gt;&lt;property id=&quot;20307&quot; value=&quot;559&quot;/&gt;&lt;/object&gt;&lt;object type=&quot;3&quot; unique_id=&quot;13702&quot;&gt;&lt;property id=&quot;20148&quot; value=&quot;5&quot;/&gt;&lt;property id=&quot;20300&quot; value=&quot;Slide 4 - &amp;quot;WHY COMPETING ACROSS NATIONAL BORDERS MAKES STRATEGY-MAKING MORE COMPLEX&amp;quot;&quot;/&gt;&lt;property id=&quot;20307&quot; value=&quot;560&quot;/&gt;&lt;/object&gt;&lt;object type=&quot;3&quot; unique_id=&quot;13703&quot;&gt;&lt;property id=&quot;20148&quot; value=&quot;5&quot;/&gt;&lt;property id=&quot;20300&quot; value=&quot;Slide 5&quot;/&gt;&lt;property id=&quot;20307&quot; value=&quot;602&quot;/&gt;&lt;/object&gt;&lt;object type=&quot;3&quot; unique_id=&quot;13704&quot;&gt;&lt;property id=&quot;20148&quot; value=&quot;5&quot;/&gt;&lt;property id=&quot;20300&quot; value=&quot;Slide 6 - &amp;quot;THE DIAMOND FRAMEWORK&amp;quot;&quot;/&gt;&lt;property id=&quot;20307&quot; value=&quot;562&quot;/&gt;&lt;/object&gt;&lt;object type=&quot;3&quot; unique_id=&quot;13705&quot;&gt;&lt;property id=&quot;20148&quot; value=&quot;5&quot;/&gt;&lt;property id=&quot;20300&quot; value=&quot;Slide 7 - &amp;quot;REASONS FOR LOCATING VALUE CHAIN ACTIVITIES ADVANTAGEOUSLY&amp;quot;&quot;/&gt;&lt;property id=&quot;20307&quot; value=&quot;563&quot;/&gt;&lt;/object&gt;&lt;object type=&quot;3&quot; unique_id=&quot;13706&quot;&gt;&lt;property id=&quot;20148&quot; value=&quot;5&quot;/&gt;&lt;property id=&quot;20300&quot; value=&quot;Slide 8 - &amp;quot;THE IMPACT OF GOVERNMENT POLICIES AND ECONOMIC CONDITIONS IN HOST COUNTRIES&amp;quot;&quot;/&gt;&lt;property id=&quot;20307&quot; value=&quot;564&quot;/&gt;&lt;/object&gt;&lt;object type=&quot;3&quot; unique_id=&quot;13707&quot;&gt;&lt;property id=&quot;20148&quot; value=&quot;5&quot;/&gt;&lt;property id=&quot;20300&quot; value=&quot;Slide 9&quot;/&gt;&lt;property id=&quot;20307&quot; value=&quot;595&quot;/&gt;&lt;/object&gt;&lt;object type=&quot;3&quot; unique_id=&quot;13708&quot;&gt;&lt;property id=&quot;20148&quot; value=&quot;5&quot;/&gt;&lt;property id=&quot;20300&quot; value=&quot;Slide 10 - &amp;quot;THE RISKS OF ADVERSE &amp;#x0D;&amp;#x0A;EXCHANGE RATE SHIFTS&amp;quot;&quot;/&gt;&lt;property id=&quot;20307&quot; value=&quot;566&quot;/&gt;&lt;/object&gt;&lt;object type=&quot;3&quot; unique_id=&quot;13709&quot;&gt;&lt;property id=&quot;20148&quot; value=&quot;5&quot;/&gt;&lt;property id=&quot;20300&quot; value=&quot;Slide 11&quot;/&gt;&lt;property id=&quot;20307&quot; value=&quot;603&quot;/&gt;&lt;/object&gt;&lt;object type=&quot;3&quot; unique_id=&quot;13710&quot;&gt;&lt;property id=&quot;20148&quot; value=&quot;5&quot;/&gt;&lt;property id=&quot;20300&quot; value=&quot;Slide 12&quot;/&gt;&lt;property id=&quot;20307&quot; value=&quot;604&quot;/&gt;&lt;/object&gt;&lt;object type=&quot;3&quot; unique_id=&quot;13711&quot;&gt;&lt;property id=&quot;20148&quot; value=&quot;5&quot;/&gt;&lt;property id=&quot;20300&quot; value=&quot;Slide 13&quot;/&gt;&lt;property id=&quot;20307&quot; value=&quot;567&quot;/&gt;&lt;/object&gt;&lt;object type=&quot;3&quot; unique_id=&quot;13712&quot;&gt;&lt;property id=&quot;20148&quot; value=&quot;5&quot;/&gt;&lt;property id=&quot;20300&quot; value=&quot;Slide 14 - &amp;quot;CROSS-COUNTRY DIFFERENCES IN DEMOGRAPHIC, CULTURAL, AND MARKET CONDITIONS&amp;quot;&quot;/&gt;&lt;property id=&quot;20307&quot; value=&quot;568&quot;/&gt;&lt;/object&gt;&lt;object type=&quot;3&quot; unique_id=&quot;13713&quot;&gt;&lt;property id=&quot;20148&quot; value=&quot;5&quot;/&gt;&lt;property id=&quot;20300&quot; value=&quot;Slide 15 - &amp;quot;STRATEGIC OPTIONS FOR ENTERING AND COMPETING IN INTERNATIONAL MARKETS&amp;quot;&quot;/&gt;&lt;property id=&quot;20307&quot; value=&quot;572&quot;/&gt;&lt;/object&gt;&lt;object type=&quot;3&quot; unique_id=&quot;13714&quot;&gt;&lt;property id=&quot;20148&quot; value=&quot;5&quot;/&gt;&lt;property id=&quot;20300&quot; value=&quot;Slide 16 - &amp;quot;EXPORT STRATEGIES&amp;quot;&quot;/&gt;&lt;property id=&quot;20307&quot; value=&quot;573&quot;/&gt;&lt;/object&gt;&lt;object type=&quot;3&quot; unique_id=&quot;13715&quot;&gt;&lt;property id=&quot;20148&quot; value=&quot;5&quot;/&gt;&lt;property id=&quot;20300&quot; value=&quot;Slide 17 - &amp;quot;LICENSING AND FRANCHISING STRATEGIES&amp;quot;&quot;/&gt;&lt;property id=&quot;20307&quot; value=&quot;574&quot;/&gt;&lt;/object&gt;&lt;object type=&quot;3&quot; unique_id=&quot;13716&quot;&gt;&lt;property id=&quot;20148&quot; value=&quot;5&quot;/&gt;&lt;property id=&quot;20300&quot; value=&quot;Slide 18 - &amp;quot;FOREIGN SUBSIDIARY STRATEGIES&amp;quot;&quot;/&gt;&lt;property id=&quot;20307&quot; value=&quot;575&quot;/&gt;&lt;/object&gt;&lt;object type=&quot;3&quot; unique_id=&quot;13717&quot;&gt;&lt;property id=&quot;20148&quot; value=&quot;5&quot;/&gt;&lt;property id=&quot;20300&quot; value=&quot;Slide 19&quot;/&gt;&lt;property id=&quot;20307&quot; value=&quot;596&quot;/&gt;&lt;/object&gt;&lt;object type=&quot;3&quot; unique_id=&quot;13718&quot;&gt;&lt;property id=&quot;20148&quot; value=&quot;5&quot;/&gt;&lt;property id=&quot;20300&quot; value=&quot;Slide 20 - &amp;quot;FOREIGN SUBSIDIARY STRATEGIES&amp;quot;&quot;/&gt;&lt;property id=&quot;20307&quot; value=&quot;597&quot;/&gt;&lt;/object&gt;&lt;object type=&quot;3&quot; unique_id=&quot;13719&quot;&gt;&lt;property id=&quot;20148&quot; value=&quot;5&quot;/&gt;&lt;property id=&quot;20300&quot; value=&quot;Slide 21 - &amp;quot;GREENFIELD STRATEGIES&amp;quot;&quot;/&gt;&lt;property id=&quot;20307&quot; value=&quot;576&quot;/&gt;&lt;/object&gt;&lt;object type=&quot;3&quot; unique_id=&quot;13720&quot;&gt;&lt;property id=&quot;20148&quot; value=&quot;5&quot;/&gt;&lt;property id=&quot;20300&quot; value=&quot;Slide 22 - &amp;quot;BENEFITS OF ALLIANCE AND &amp;#x0D;&amp;#x0A;JOINT VENTURE STRATEGIES&amp;quot;&quot;/&gt;&lt;property id=&quot;20307&quot; value=&quot;577&quot;/&gt;&lt;/object&gt;&lt;object type=&quot;3&quot; unique_id=&quot;13721&quot;&gt;&lt;property id=&quot;20148&quot; value=&quot;5&quot;/&gt;&lt;property id=&quot;20300&quot; value=&quot;Slide 23&quot;/&gt;&lt;property id=&quot;20307&quot; value=&quot;605&quot;/&gt;&lt;/object&gt;&lt;object type=&quot;3&quot; unique_id=&quot;13722&quot;&gt;&lt;property id=&quot;20148&quot; value=&quot;5&quot;/&gt;&lt;property id=&quot;20300&quot; value=&quot;Slide 24&quot;/&gt;&lt;property id=&quot;20307&quot; value=&quot;606&quot;/&gt;&lt;/object&gt;&lt;object type=&quot;3&quot; unique_id=&quot;13723&quot;&gt;&lt;property id=&quot;20148&quot; value=&quot;5&quot;/&gt;&lt;property id=&quot;20300&quot; value=&quot;Slide 25 - &amp;quot;THE RISKS OF STRATEGIC ALLIANCES WITH FOREIGN PARTNERS&amp;quot;&quot;/&gt;&lt;property id=&quot;20307&quot; value=&quot;598&quot;/&gt;&lt;/object&gt;&lt;object type=&quot;3&quot; unique_id=&quot;13724&quot;&gt;&lt;property id=&quot;20148&quot; value=&quot;5&quot;/&gt;&lt;property id=&quot;20300&quot; value=&quot;Slide 26 - &amp;quot;Solazyme’s Cross-Border Alliances with Unilever, Sephora, Qantas, and Roquette&amp;quot;&quot;/&gt;&lt;property id=&quot;20307&quot; value=&quot;528&quot;/&gt;&lt;/object&gt;&lt;object type=&quot;3&quot; unique_id=&quot;13725&quot;&gt;&lt;property id=&quot;20148&quot; value=&quot;5&quot;/&gt;&lt;property id=&quot;20300&quot; value=&quot;Slide 27 - &amp;quot;INTERNATIONAL STRATEGY: &amp;#x0D;&amp;#x0A;THE THREE MAIN APPROACHES&amp;quot;&quot;/&gt;&lt;property id=&quot;20307&quot; value=&quot;578&quot;/&gt;&lt;/object&gt;&lt;object type=&quot;3&quot; unique_id=&quot;13726&quot;&gt;&lt;property id=&quot;20148&quot; value=&quot;5&quot;/&gt;&lt;property id=&quot;20300&quot; value=&quot;Slide 28&quot;/&gt;&lt;property id=&quot;20307&quot; value=&quot;599&quot;/&gt;&lt;/object&gt;&lt;object type=&quot;3&quot; unique_id=&quot;13727&quot;&gt;&lt;property id=&quot;20148&quot; value=&quot;5&quot;/&gt;&lt;property id=&quot;20300&quot; value=&quot;Slide 29&quot;/&gt;&lt;property id=&quot;20307&quot; value=&quot;607&quot;/&gt;&lt;/object&gt;&lt;object type=&quot;3&quot; unique_id=&quot;13728&quot;&gt;&lt;property id=&quot;20148&quot; value=&quot;5&quot;/&gt;&lt;property id=&quot;20300&quot; value=&quot;Slide 30&quot;/&gt;&lt;property id=&quot;20307&quot; value=&quot;580&quot;/&gt;&lt;/object&gt;&lt;object type=&quot;3&quot; unique_id=&quot;13729&quot;&gt;&lt;property id=&quot;20148&quot; value=&quot;5&quot;/&gt;&lt;property id=&quot;20300&quot; value=&quot;Slide 31&quot;/&gt;&lt;property id=&quot;20307&quot; value=&quot;581&quot;/&gt;&lt;/object&gt;&lt;object type=&quot;3&quot; unique_id=&quot;13730&quot;&gt;&lt;property id=&quot;20148&quot; value=&quot;5&quot;/&gt;&lt;property id=&quot;20300&quot; value=&quot;Slide 32&quot;/&gt;&lt;property id=&quot;20307&quot; value=&quot;582&quot;/&gt;&lt;/object&gt;&lt;object type=&quot;3&quot; unique_id=&quot;13731&quot;&gt;&lt;property id=&quot;20148&quot; value=&quot;5&quot;/&gt;&lt;property id=&quot;20300&quot; value=&quot;Slide 33&quot;/&gt;&lt;property id=&quot;20307&quot; value=&quot;583&quot;/&gt;&lt;/object&gt;&lt;object type=&quot;3&quot; unique_id=&quot;13732&quot;&gt;&lt;property id=&quot;20148&quot; value=&quot;5&quot;/&gt;&lt;property id=&quot;20300&quot; value=&quot;Slide 34 - &amp;quot;INTERNATIONAL OPERATIONS AND THE QUEST&amp;#x0D;&amp;#x0A;FOR COMPETITIVE ADVANTAGE&amp;quot;&quot;/&gt;&lt;property id=&quot;20307&quot; value=&quot;584&quot;/&gt;&lt;/object&gt;&lt;object type=&quot;3&quot; unique_id=&quot;13733&quot;&gt;&lt;property id=&quot;20148&quot; value=&quot;5&quot;/&gt;&lt;property id=&quot;20300&quot; value=&quot;Slide 35 - &amp;quot;USING LOCATION TO BUILD &amp;#x0D;&amp;#x0A;COMPETITIVE ADVANTAGE&amp;quot;&quot;/&gt;&lt;property id=&quot;20307&quot; value=&quot;585&quot;/&gt;&lt;/object&gt;&lt;object type=&quot;3&quot; unique_id=&quot;13734&quot;&gt;&lt;property id=&quot;20148&quot; value=&quot;5&quot;/&gt;&lt;property id=&quot;20300&quot; value=&quot;Slide 36&quot;/&gt;&lt;property id=&quot;20307&quot; value=&quot;608&quot;/&gt;&lt;/object&gt;&lt;object type=&quot;3&quot; unique_id=&quot;13735&quot;&gt;&lt;property id=&quot;20148&quot; value=&quot;5&quot;/&gt;&lt;property id=&quot;20300&quot; value=&quot;Slide 37 - &amp;quot;WHEN TO CONCENTRATE ACTIVITIES &amp;#x0D;&amp;#x0A;IN A FEW LOCATIONS&amp;quot;&quot;/&gt;&lt;property id=&quot;20307&quot; value=&quot;586&quot;/&gt;&lt;/object&gt;&lt;object type=&quot;3&quot; unique_id=&quot;13736&quot;&gt;&lt;property id=&quot;20148&quot; value=&quot;5&quot;/&gt;&lt;property id=&quot;20300&quot; value=&quot;Slide 38 - &amp;quot;WHEN TO DISPERSE ACTIVITIES &amp;#x0D;&amp;#x0A;ACROSS MANY LOCATIONS&amp;quot;&quot;/&gt;&lt;property id=&quot;20307&quot; value=&quot;587&quot;/&gt;&lt;/object&gt;&lt;object type=&quot;3&quot; unique_id=&quot;13737&quot;&gt;&lt;property id=&quot;20148&quot; value=&quot;5&quot;/&gt;&lt;property id=&quot;20300&quot; value=&quot;Slide 39 - &amp;quot;SHARING AND TRANSFERRING RESOURCES AND CAPABILITIES TO BUILD COMPETITIVE ADVANTAGE&amp;quot;&quot;/&gt;&lt;property id=&quot;20307&quot; value=&quot;588&quot;/&gt;&lt;/object&gt;&lt;object type=&quot;3&quot; unique_id=&quot;13738&quot;&gt;&lt;property id=&quot;20148&quot; value=&quot;5&quot;/&gt;&lt;property id=&quot;20300&quot; value=&quot;Slide 40&quot;/&gt;&lt;property id=&quot;20307&quot; value=&quot;600&quot;/&gt;&lt;/object&gt;&lt;object type=&quot;3&quot; unique_id=&quot;13739&quot;&gt;&lt;property id=&quot;20148&quot; value=&quot;5&quot;/&gt;&lt;property id=&quot;20300&quot; value=&quot;Slide 41 - &amp;quot;PROFIT SANCTUARY POTENTIAL OF DOMESTIC-ONLY AND INTERNATIONAL COMPETITORS&amp;quot;&quot;/&gt;&lt;property id=&quot;20307&quot; value=&quot;590&quot;/&gt;&lt;/object&gt;&lt;object type=&quot;3&quot; unique_id=&quot;13740&quot;&gt;&lt;property id=&quot;20148&quot; value=&quot;5&quot;/&gt;&lt;property id=&quot;20300&quot; value=&quot;Slide 42 - &amp;quot;PROFIT SANCTUARY POTENTIAL OF GLOBAL COMPETITORS&amp;quot;&quot;/&gt;&lt;property id=&quot;20307&quot; value=&quot;609&quot;/&gt;&lt;/object&gt;&lt;object type=&quot;3&quot; unique_id=&quot;13741&quot;&gt;&lt;property id=&quot;20148&quot; value=&quot;5&quot;/&gt;&lt;property id=&quot;20300&quot; value=&quot;Slide 43 - &amp;quot;DUMPING AS A STRATEGY&amp;quot;&quot;/&gt;&lt;property id=&quot;20307&quot; value=&quot;591&quot;/&gt;&lt;/object&gt;&lt;object type=&quot;3&quot; unique_id=&quot;13742&quot;&gt;&lt;property id=&quot;20148&quot; value=&quot;5&quot;/&gt;&lt;property id=&quot;20300&quot; value=&quot;Slide 44 - &amp;quot;USING PROFIT SANCTUARIES TO DEFEND AGAINST INTERNATIONAL RIVALS&amp;quot;&quot;/&gt;&lt;property id=&quot;20307&quot; value=&quot;592&quot;/&gt;&lt;/object&gt;&lt;object type=&quot;3&quot; unique_id=&quot;13743&quot;&gt;&lt;property id=&quot;20148&quot; value=&quot;5&quot;/&gt;&lt;property id=&quot;20300&quot; value=&quot;Slide 45&quot;/&gt;&lt;property id=&quot;20307&quot; value=&quot;610&quot;/&gt;&lt;/object&gt;&lt;object type=&quot;3&quot; unique_id=&quot;13744&quot;&gt;&lt;property id=&quot;20148&quot; value=&quot;5&quot;/&gt;&lt;property id=&quot;20300&quot; value=&quot;Slide 46 - &amp;quot;STRATEGY OPTIONS FOR COMPETING IN &amp;#x0D;&amp;#x0A;THE MARKETS OF DEVELOPING COUNTRIES&amp;quot;&quot;/&gt;&lt;property id=&quot;20307&quot; value=&quot;593&quot;/&gt;&lt;/object&gt;&lt;object type=&quot;3&quot; unique_id=&quot;13745&quot;&gt;&lt;property id=&quot;20148&quot; value=&quot;5&quot;/&gt;&lt;property id=&quot;20300&quot; value=&quot;Slide 47 - &amp;quot;DEFENDING AGAINST GLOBAL GIANTS: STRATEGIES FOR LOCAL COMPANIES IN DEVELOPING COUNTRIES&amp;quot;&quot;/&gt;&lt;property id=&quot;20307&quot; value=&quot;594&quot;/&gt;&lt;/object&gt;&lt;object type=&quot;3&quot; unique_id=&quot;13746&quot;&gt;&lt;property id=&quot;20148&quot; value=&quot;5&quot;/&gt;&lt;property id=&quot;20300&quot; value=&quot;Slide 48 - &amp;quot;Four Seasons Hotels: &amp;#x0D;&amp;#x0A;Local Character, Global Service&amp;quot;&quot;/&gt;&lt;property id=&quot;20307&quot; value=&quot;537&quot;/&gt;&lt;/object&gt;&lt;object type=&quot;3&quot; unique_id=&quot;13747&quot;&gt;&lt;property id=&quot;20148&quot; value=&quot;5&quot;/&gt;&lt;property id=&quot;20300&quot; value=&quot;Slide 49&quot;/&gt;&lt;property id=&quot;20307&quot; value=&quot;611&quot;/&gt;&lt;/object&gt;&lt;object type=&quot;3&quot; unique_id=&quot;13748&quot;&gt;&lt;property id=&quot;20148&quot; value=&quot;5&quot;/&gt;&lt;property id=&quot;20300&quot; value=&quot;Slide 50 - &amp;quot;How Ctrip Successfully Defended against International Rivals to Become China’s Largest Online Travel Agency&amp;quot;&quot;/&gt;&lt;property id=&quot;20307&quot; value=&quot;549&quot;/&gt;&lt;/object&gt;&lt;/object&gt;&lt;/object&gt;&lt;/database&gt;"/>
</p:tagLst>
</file>

<file path=ppt/theme/theme1.xml><?xml version="1.0" encoding="utf-8"?>
<a:theme xmlns:a="http://schemas.openxmlformats.org/drawingml/2006/main" name="Crafting and Executing Strategy 21e">
  <a:themeElements>
    <a:clrScheme name="Custom 8">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0000"/>
      </a:hlink>
      <a:folHlink>
        <a:srgbClr val="000000"/>
      </a:folHlink>
    </a:clrScheme>
    <a:fontScheme name="3_PPT0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3_PPT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PPT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PPT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PPT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PPT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PPT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PPT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PPT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PPT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PPT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PPT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PPT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PPT007 13">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16239</TotalTime>
  <Words>3011</Words>
  <Application>Microsoft Office PowerPoint</Application>
  <PresentationFormat>On-screen Show (4:3)</PresentationFormat>
  <Paragraphs>325</Paragraphs>
  <Slides>59</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Tahoma</vt:lpstr>
      <vt:lpstr>Times New Roman</vt:lpstr>
      <vt:lpstr>Wingdings</vt:lpstr>
      <vt:lpstr>Wingdings 3</vt:lpstr>
      <vt:lpstr>Crafting and Executing Strategy 21e</vt:lpstr>
      <vt:lpstr>CHAPTER 7 Strategies for Competing in International Markets</vt:lpstr>
      <vt:lpstr>LEARNING OBJECTIVES</vt:lpstr>
      <vt:lpstr>Why companies decide to enter foreign markets</vt:lpstr>
      <vt:lpstr>WHY COMPETING ACROSS NATIONAL BORDERS MAKES STRATEGY-MAKING MORE COMPLEX</vt:lpstr>
      <vt:lpstr>FIGURE 7.1  The Diamond of National Advantage</vt:lpstr>
      <vt:lpstr>THE DIAMOND FRAMEWORK</vt:lpstr>
      <vt:lpstr>REASONS FOR LOCATING VALUE CHAIN ACTIVITIES ADVANTAGEOUSLY</vt:lpstr>
      <vt:lpstr>THE IMPACT OF GOVERNMENT POLICIES AND ECONOMIC CONDITIONS IN HOST COUNTRIES</vt:lpstr>
      <vt:lpstr>Core Concepts (1 of 6)</vt:lpstr>
      <vt:lpstr>THE RISKS OF ADVERSE EXCHANGE RATE SHIFTS</vt:lpstr>
      <vt:lpstr>STRATEGIC MANAGEMENT PRINCIPLE (1 of 6)</vt:lpstr>
      <vt:lpstr>STRATEGIC MANAGEMENT PRINCIPLE (2 of 6)</vt:lpstr>
      <vt:lpstr>Thinking Strategically</vt:lpstr>
      <vt:lpstr>CROSS-COUNTRY DIFFERENCES IN DEMOGRAPHIC, CULTURAL, AND MARKET CONDITIONS</vt:lpstr>
      <vt:lpstr>STRATEGIC OPTIONS FOR ENTERING AND COMPETING IN INTERNATIONAL MARKETS</vt:lpstr>
      <vt:lpstr>EXPORT STRATEGIES</vt:lpstr>
      <vt:lpstr>LICENSING AND FRANCHISING STRATEGIES</vt:lpstr>
      <vt:lpstr>FOREIGN SUBSIDIARY STRATEGIES</vt:lpstr>
      <vt:lpstr>Core Concept (2 of 6)</vt:lpstr>
      <vt:lpstr>USING A GREENFIELD STATEGY FOR DEVELOPING A FOREIGN SUBSIDIARY</vt:lpstr>
      <vt:lpstr>PURSUING A GREENFIELD STRATEGY</vt:lpstr>
      <vt:lpstr>BENEFITS OF ALLIANCE AND JOINT VENTURE STRATEGIES</vt:lpstr>
      <vt:lpstr>Strategic Management Principle (3 of 6)</vt:lpstr>
      <vt:lpstr>Strategic Management Principle (4 of 6)</vt:lpstr>
      <vt:lpstr>Walgreens Boots Alliance, Inc.: Entering Foreign Markets via Alliance Followed by Merger</vt:lpstr>
      <vt:lpstr>THE RISKS OF STRATEGIC ALLIANCES WITH FOREIGN PARTNERS</vt:lpstr>
      <vt:lpstr>INTERNATIONAL STRATEGY: THE THREE MAIN APPROACHES</vt:lpstr>
      <vt:lpstr>Core Concepts (3 of 6)</vt:lpstr>
      <vt:lpstr>Core Concepts (4 of 6)</vt:lpstr>
      <vt:lpstr>FIGURE 7.2   Three Approaches for Competing Internationally</vt:lpstr>
      <vt:lpstr>INTERNATIONAL OPERATIONS AND THE QUEST FOR COMPETITIVE ADVANTAGE</vt:lpstr>
      <vt:lpstr>TABLE 7.1   Advantages and Disadvantages of a Multidomestic Strategy</vt:lpstr>
      <vt:lpstr>TABLE 7.1 Advantages and Disadvantages of  a  Global Strategy</vt:lpstr>
      <vt:lpstr>TABLE 7.1 Advantages and Disadvantages of Transnational Strategy</vt:lpstr>
      <vt:lpstr>Four Seasons Hotels:  Local Character, Global Service</vt:lpstr>
      <vt:lpstr>USING LOCATION TO BUILD COMPETITIVE ADVANTAGE</vt:lpstr>
      <vt:lpstr>Strategic Management Principle (5 of 6)</vt:lpstr>
      <vt:lpstr>WHEN TO CONCENTRATE ACTIVITIES IN A FEW LOCATIONS</vt:lpstr>
      <vt:lpstr>WHEN TO DISPERSE ACTIVITIES ACROSS MANY LOCATIONS</vt:lpstr>
      <vt:lpstr>SHARING AND TRANSFERRING RESOURCES AND CAPABILITIES TO BUILD COMPETITIVE ADVANTAGE</vt:lpstr>
      <vt:lpstr>Core Concepts (5 of 6) </vt:lpstr>
      <vt:lpstr>PROFIT SANCTUARY POTENTIAL OF DOMESTIC-ONLY AND INTERNATIONAL COMPETITORS</vt:lpstr>
      <vt:lpstr>PROFIT SANCTUARY POTENTIAL OF GLOBAL COMPETITORS</vt:lpstr>
      <vt:lpstr>DUMPING AS A STRATEGY</vt:lpstr>
      <vt:lpstr>USING PROFIT SANCTUARIES TO DEFEND AGAINST INTERNATIONAL RIVALS</vt:lpstr>
      <vt:lpstr>Core Concept (6 of 6)</vt:lpstr>
      <vt:lpstr>STRATEGY OPTIONS FOR COMPETING IN THE MARKETS OF DEVELOPING COUNTRIES</vt:lpstr>
      <vt:lpstr>DEFENDING AGAINST GLOBAL GIANTS: STRATEGIES FOR LOCAL COMPANIES IN DEVELOPING COUNTRIES</vt:lpstr>
      <vt:lpstr>Strategic Management Principle (6 of 6)</vt:lpstr>
      <vt:lpstr>How Ctrip Successfully Defended Against International Rivals to Become China’s Largest Online Travel Agency</vt:lpstr>
      <vt:lpstr>Appendix 1 Why Companies Decide to Enter Foreign Markets</vt:lpstr>
      <vt:lpstr>Appendix 2 Figure 7.1  The Diamond of National Advantage</vt:lpstr>
      <vt:lpstr>Appendix 3 Cross-Country Differences in Demographic, Cultural, and Market Conditions </vt:lpstr>
      <vt:lpstr>Appendix 4 Figure 7.2 Three Approaches for Competing Internationally</vt:lpstr>
      <vt:lpstr>Appendix 5 International Operations and the Quest for Competitive Advantage</vt:lpstr>
      <vt:lpstr>Appendix 6 Using Location to Build  Competitive Advantage</vt:lpstr>
      <vt:lpstr>Appendix 7 Profit Sanctuary Potential of Domestic-Only and International Competitors</vt:lpstr>
      <vt:lpstr>Appendix 8 Profit Sanctuary Potential of Global Competitors</vt:lpstr>
      <vt:lpstr>Appendix 9 Using Profit Sanctuaries to Defend Against International Rivals</vt:lpstr>
    </vt:vector>
  </TitlesOfParts>
  <Manager/>
  <Company>The McGraw-Hill Companies,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&amp; Executing Strategy 21e</dc:title>
  <dc:subject>Chapter 7</dc:subject>
  <dc:creator>Charlie Cook,;ccook@uwa.edu</dc:creator>
  <cp:lastModifiedBy>teresaward</cp:lastModifiedBy>
  <cp:revision>677</cp:revision>
  <dcterms:created xsi:type="dcterms:W3CDTF">2008-06-25T14:33:31Z</dcterms:created>
  <dcterms:modified xsi:type="dcterms:W3CDTF">2016-12-02T16:53:28Z</dcterms:modified>
</cp:coreProperties>
</file>