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29" r:id="rId1"/>
  </p:sldMasterIdLst>
  <p:notesMasterIdLst>
    <p:notesMasterId r:id="rId107"/>
  </p:notesMasterIdLst>
  <p:handoutMasterIdLst>
    <p:handoutMasterId r:id="rId108"/>
  </p:handoutMasterIdLst>
  <p:sldIdLst>
    <p:sldId id="669" r:id="rId2"/>
    <p:sldId id="640" r:id="rId3"/>
    <p:sldId id="559" r:id="rId4"/>
    <p:sldId id="610" r:id="rId5"/>
    <p:sldId id="560" r:id="rId6"/>
    <p:sldId id="671" r:id="rId7"/>
    <p:sldId id="670" r:id="rId8"/>
    <p:sldId id="561" r:id="rId9"/>
    <p:sldId id="562" r:id="rId10"/>
    <p:sldId id="642" r:id="rId11"/>
    <p:sldId id="611" r:id="rId12"/>
    <p:sldId id="563" r:id="rId13"/>
    <p:sldId id="564" r:id="rId14"/>
    <p:sldId id="565" r:id="rId15"/>
    <p:sldId id="612" r:id="rId16"/>
    <p:sldId id="566" r:id="rId17"/>
    <p:sldId id="613" r:id="rId18"/>
    <p:sldId id="567" r:id="rId19"/>
    <p:sldId id="568" r:id="rId20"/>
    <p:sldId id="637" r:id="rId21"/>
    <p:sldId id="638" r:id="rId22"/>
    <p:sldId id="569" r:id="rId23"/>
    <p:sldId id="614" r:id="rId24"/>
    <p:sldId id="570" r:id="rId25"/>
    <p:sldId id="615" r:id="rId26"/>
    <p:sldId id="616" r:id="rId27"/>
    <p:sldId id="572" r:id="rId28"/>
    <p:sldId id="573" r:id="rId29"/>
    <p:sldId id="574" r:id="rId30"/>
    <p:sldId id="575" r:id="rId31"/>
    <p:sldId id="576" r:id="rId32"/>
    <p:sldId id="618" r:id="rId33"/>
    <p:sldId id="577" r:id="rId34"/>
    <p:sldId id="578" r:id="rId35"/>
    <p:sldId id="627" r:id="rId36"/>
    <p:sldId id="672" r:id="rId37"/>
    <p:sldId id="673" r:id="rId38"/>
    <p:sldId id="579" r:id="rId39"/>
    <p:sldId id="580" r:id="rId40"/>
    <p:sldId id="581" r:id="rId41"/>
    <p:sldId id="619" r:id="rId42"/>
    <p:sldId id="621" r:id="rId43"/>
    <p:sldId id="628" r:id="rId44"/>
    <p:sldId id="620" r:id="rId45"/>
    <p:sldId id="582" r:id="rId46"/>
    <p:sldId id="583" r:id="rId47"/>
    <p:sldId id="584" r:id="rId48"/>
    <p:sldId id="629" r:id="rId49"/>
    <p:sldId id="585" r:id="rId50"/>
    <p:sldId id="589" r:id="rId51"/>
    <p:sldId id="586" r:id="rId52"/>
    <p:sldId id="587" r:id="rId53"/>
    <p:sldId id="588" r:id="rId54"/>
    <p:sldId id="590" r:id="rId55"/>
    <p:sldId id="591" r:id="rId56"/>
    <p:sldId id="592" r:id="rId57"/>
    <p:sldId id="594" r:id="rId58"/>
    <p:sldId id="593" r:id="rId59"/>
    <p:sldId id="595" r:id="rId60"/>
    <p:sldId id="630" r:id="rId61"/>
    <p:sldId id="674" r:id="rId62"/>
    <p:sldId id="597" r:id="rId63"/>
    <p:sldId id="632" r:id="rId64"/>
    <p:sldId id="631" r:id="rId65"/>
    <p:sldId id="598" r:id="rId66"/>
    <p:sldId id="622" r:id="rId67"/>
    <p:sldId id="599" r:id="rId68"/>
    <p:sldId id="624" r:id="rId69"/>
    <p:sldId id="633" r:id="rId70"/>
    <p:sldId id="601" r:id="rId71"/>
    <p:sldId id="602" r:id="rId72"/>
    <p:sldId id="603" r:id="rId73"/>
    <p:sldId id="604" r:id="rId74"/>
    <p:sldId id="605" r:id="rId75"/>
    <p:sldId id="606" r:id="rId76"/>
    <p:sldId id="625" r:id="rId77"/>
    <p:sldId id="634" r:id="rId78"/>
    <p:sldId id="608" r:id="rId79"/>
    <p:sldId id="626" r:id="rId80"/>
    <p:sldId id="643" r:id="rId81"/>
    <p:sldId id="635" r:id="rId82"/>
    <p:sldId id="645" r:id="rId83"/>
    <p:sldId id="646" r:id="rId84"/>
    <p:sldId id="647" r:id="rId85"/>
    <p:sldId id="648" r:id="rId86"/>
    <p:sldId id="649" r:id="rId87"/>
    <p:sldId id="650" r:id="rId88"/>
    <p:sldId id="651" r:id="rId89"/>
    <p:sldId id="652" r:id="rId90"/>
    <p:sldId id="653" r:id="rId91"/>
    <p:sldId id="654" r:id="rId92"/>
    <p:sldId id="655" r:id="rId93"/>
    <p:sldId id="656" r:id="rId94"/>
    <p:sldId id="657" r:id="rId95"/>
    <p:sldId id="658" r:id="rId96"/>
    <p:sldId id="659" r:id="rId97"/>
    <p:sldId id="660" r:id="rId98"/>
    <p:sldId id="661" r:id="rId99"/>
    <p:sldId id="662" r:id="rId100"/>
    <p:sldId id="663" r:id="rId101"/>
    <p:sldId id="664" r:id="rId102"/>
    <p:sldId id="665" r:id="rId103"/>
    <p:sldId id="666" r:id="rId104"/>
    <p:sldId id="667" r:id="rId105"/>
    <p:sldId id="668" r:id="rId106"/>
  </p:sldIdLst>
  <p:sldSz cx="9144000" cy="6858000" type="screen4x3"/>
  <p:notesSz cx="6858000" cy="9144000"/>
  <p:custDataLst>
    <p:tags r:id="rId109"/>
  </p:custDataLst>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57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m" initials="P" lastIdx="41" clrIdx="0">
    <p:extLst>
      <p:ext uri="{19B8F6BF-5375-455C-9EA6-DF929625EA0E}">
        <p15:presenceInfo xmlns:p15="http://schemas.microsoft.com/office/powerpoint/2012/main" userId="Pam" providerId="None"/>
      </p:ext>
    </p:extLst>
  </p:cmAuthor>
  <p:cmAuthor id="2" name="teresaward" initials="t" lastIdx="1" clrIdx="1">
    <p:extLst>
      <p:ext uri="{19B8F6BF-5375-455C-9EA6-DF929625EA0E}">
        <p15:presenceInfo xmlns:p15="http://schemas.microsoft.com/office/powerpoint/2012/main" userId="teresaw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006666"/>
    <a:srgbClr val="548280"/>
    <a:srgbClr val="FFFFFF"/>
    <a:srgbClr val="467F9F"/>
    <a:srgbClr val="008000"/>
    <a:srgbClr val="84B0AE"/>
    <a:srgbClr val="E49C7F"/>
    <a:srgbClr val="669900"/>
    <a:srgbClr val="83B1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573" autoAdjust="0"/>
    <p:restoredTop sz="96426" autoAdjust="0"/>
  </p:normalViewPr>
  <p:slideViewPr>
    <p:cSldViewPr snapToGrid="0">
      <p:cViewPr varScale="1">
        <p:scale>
          <a:sx n="113" d="100"/>
          <a:sy n="113" d="100"/>
        </p:scale>
        <p:origin x="448" y="84"/>
      </p:cViewPr>
      <p:guideLst>
        <p:guide orient="horz" pos="2160"/>
        <p:guide pos="5759"/>
      </p:guideLst>
    </p:cSldViewPr>
  </p:slideViewPr>
  <p:outlineViewPr>
    <p:cViewPr>
      <p:scale>
        <a:sx n="33" d="100"/>
        <a:sy n="33" d="100"/>
      </p:scale>
      <p:origin x="0" y="-53740"/>
    </p:cViewPr>
  </p:outlineViewPr>
  <p:notesTextViewPr>
    <p:cViewPr>
      <p:scale>
        <a:sx n="3" d="2"/>
        <a:sy n="3" d="2"/>
      </p:scale>
      <p:origin x="0" y="0"/>
    </p:cViewPr>
  </p:notesTextViewPr>
  <p:sorterViewPr>
    <p:cViewPr>
      <p:scale>
        <a:sx n="75" d="100"/>
        <a:sy n="75" d="100"/>
      </p:scale>
      <p:origin x="0" y="8218"/>
    </p:cViewPr>
  </p:sorterViewPr>
  <p:notesViewPr>
    <p:cSldViewPr snapToGrid="0">
      <p:cViewPr varScale="1">
        <p:scale>
          <a:sx n="102" d="100"/>
          <a:sy n="102" d="100"/>
        </p:scale>
        <p:origin x="-342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gs" Target="tags/tag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buClrTx/>
              <a:buFontTx/>
              <a:buNone/>
              <a:defRPr sz="1200">
                <a:latin typeface="Times New Roman" pitchFamily="18" charset="0"/>
                <a:cs typeface="+mn-cs"/>
              </a:defRPr>
            </a:lvl1pPr>
          </a:lstStyle>
          <a:p>
            <a:pPr>
              <a:defRPr/>
            </a:pPr>
            <a:endParaRPr lang="en-US" dirty="0"/>
          </a:p>
        </p:txBody>
      </p:sp>
      <p:sp>
        <p:nvSpPr>
          <p:cNvPr id="4505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FontTx/>
              <a:buNone/>
              <a:defRPr sz="1200">
                <a:latin typeface="Times New Roman" pitchFamily="18" charset="0"/>
                <a:cs typeface="+mn-cs"/>
              </a:defRPr>
            </a:lvl1pPr>
          </a:lstStyle>
          <a:p>
            <a:pPr>
              <a:defRPr/>
            </a:pPr>
            <a:endParaRPr lang="en-US" dirty="0"/>
          </a:p>
        </p:txBody>
      </p:sp>
      <p:sp>
        <p:nvSpPr>
          <p:cNvPr id="4506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buClrTx/>
              <a:buFontTx/>
              <a:buNone/>
              <a:defRPr sz="1200">
                <a:latin typeface="Times New Roman" pitchFamily="18" charset="0"/>
                <a:cs typeface="+mn-cs"/>
              </a:defRPr>
            </a:lvl1pPr>
          </a:lstStyle>
          <a:p>
            <a:pPr>
              <a:defRPr/>
            </a:pPr>
            <a:endParaRPr lang="en-US" dirty="0"/>
          </a:p>
        </p:txBody>
      </p:sp>
      <p:sp>
        <p:nvSpPr>
          <p:cNvPr id="4506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FontTx/>
              <a:buNone/>
              <a:defRPr sz="1200">
                <a:latin typeface="Times New Roman" pitchFamily="18" charset="0"/>
                <a:cs typeface="+mn-cs"/>
              </a:defRPr>
            </a:lvl1pPr>
          </a:lstStyle>
          <a:p>
            <a:pPr>
              <a:defRPr/>
            </a:pPr>
            <a:fld id="{D4BE75AF-CA03-4F2E-BD42-E627BEBBD05C}" type="slidenum">
              <a:rPr lang="en-US"/>
              <a:pPr>
                <a:defRPr/>
              </a:pPr>
              <a:t>‹#›</a:t>
            </a:fld>
            <a:endParaRPr lang="en-US" dirty="0"/>
          </a:p>
        </p:txBody>
      </p:sp>
    </p:spTree>
    <p:extLst>
      <p:ext uri="{BB962C8B-B14F-4D97-AF65-F5344CB8AC3E}">
        <p14:creationId xmlns:p14="http://schemas.microsoft.com/office/powerpoint/2010/main" val="17676705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buClrTx/>
              <a:buFontTx/>
              <a:buNone/>
              <a:defRPr sz="1200">
                <a:latin typeface="Times New Roman" pitchFamily="18" charset="0"/>
                <a:cs typeface="+mn-cs"/>
              </a:defRPr>
            </a:lvl1pPr>
          </a:lstStyle>
          <a:p>
            <a:pPr>
              <a:defRPr/>
            </a:pPr>
            <a:endParaRPr lang="en-US" dirty="0"/>
          </a:p>
        </p:txBody>
      </p:sp>
      <p:sp>
        <p:nvSpPr>
          <p:cNvPr id="71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FontTx/>
              <a:buNone/>
              <a:defRPr sz="1200">
                <a:latin typeface="Times New Roman" pitchFamily="18" charset="0"/>
                <a:cs typeface="+mn-cs"/>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buClrTx/>
              <a:buFontTx/>
              <a:buNone/>
              <a:defRPr sz="1200">
                <a:latin typeface="Times New Roman" pitchFamily="18" charset="0"/>
                <a:cs typeface="+mn-cs"/>
              </a:defRPr>
            </a:lvl1pPr>
          </a:lstStyle>
          <a:p>
            <a:pPr>
              <a:defRPr/>
            </a:pPr>
            <a:endParaRPr lang="en-US" dirty="0"/>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FontTx/>
              <a:buNone/>
              <a:defRPr sz="1200">
                <a:latin typeface="Times New Roman" pitchFamily="18" charset="0"/>
                <a:cs typeface="+mn-cs"/>
              </a:defRPr>
            </a:lvl1pPr>
          </a:lstStyle>
          <a:p>
            <a:pPr>
              <a:defRPr/>
            </a:pPr>
            <a:fld id="{8AD795AB-B4F7-4EA6-B5C8-87209E2F197E}" type="slidenum">
              <a:rPr lang="en-US"/>
              <a:pPr>
                <a:defRPr/>
              </a:pPr>
              <a:t>‹#›</a:t>
            </a:fld>
            <a:endParaRPr lang="en-US" dirty="0"/>
          </a:p>
        </p:txBody>
      </p:sp>
    </p:spTree>
    <p:extLst>
      <p:ext uri="{BB962C8B-B14F-4D97-AF65-F5344CB8AC3E}">
        <p14:creationId xmlns:p14="http://schemas.microsoft.com/office/powerpoint/2010/main" val="22012242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95596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Rot="1" noChangeAspect="1" noChangeArrowheads="1" noTextEdit="1"/>
          </p:cNvSpPr>
          <p:nvPr>
            <p:ph type="sldImg"/>
          </p:nvPr>
        </p:nvSpPr>
        <p:spPr>
          <a:ln/>
        </p:spPr>
      </p:sp>
      <p:sp>
        <p:nvSpPr>
          <p:cNvPr id="3379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124252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Rot="1" noChangeAspect="1" noChangeArrowheads="1" noTextEdit="1"/>
          </p:cNvSpPr>
          <p:nvPr>
            <p:ph type="sldImg"/>
          </p:nvPr>
        </p:nvSpPr>
        <p:spPr>
          <a:ln/>
        </p:spPr>
      </p:sp>
      <p:sp>
        <p:nvSpPr>
          <p:cNvPr id="3686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610426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Rot="1" noChangeAspect="1" noChangeArrowheads="1" noTextEdit="1"/>
          </p:cNvSpPr>
          <p:nvPr>
            <p:ph type="sldImg"/>
          </p:nvPr>
        </p:nvSpPr>
        <p:spPr>
          <a:ln/>
        </p:spPr>
      </p:sp>
      <p:sp>
        <p:nvSpPr>
          <p:cNvPr id="39938"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3606579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noChangeArrowheads="1" noTextEdit="1"/>
          </p:cNvSpPr>
          <p:nvPr>
            <p:ph type="sldImg"/>
          </p:nvPr>
        </p:nvSpPr>
        <p:spPr>
          <a:ln/>
        </p:spPr>
      </p:sp>
      <p:sp>
        <p:nvSpPr>
          <p:cNvPr id="4198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760168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Rot="1" noChangeAspect="1" noChangeArrowheads="1" noTextEdit="1"/>
          </p:cNvSpPr>
          <p:nvPr>
            <p:ph type="sldImg"/>
          </p:nvPr>
        </p:nvSpPr>
        <p:spPr>
          <a:ln/>
        </p:spPr>
      </p:sp>
      <p:sp>
        <p:nvSpPr>
          <p:cNvPr id="4403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9792825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ln/>
        </p:spPr>
      </p:sp>
      <p:sp>
        <p:nvSpPr>
          <p:cNvPr id="4608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6919924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noChangeArrowheads="1" noTextEdit="1"/>
          </p:cNvSpPr>
          <p:nvPr>
            <p:ph type="sldImg"/>
          </p:nvPr>
        </p:nvSpPr>
        <p:spPr>
          <a:ln/>
        </p:spPr>
      </p:sp>
      <p:sp>
        <p:nvSpPr>
          <p:cNvPr id="4813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517410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Rot="1" noChangeAspect="1" noChangeArrowheads="1" noTextEdit="1"/>
          </p:cNvSpPr>
          <p:nvPr>
            <p:ph type="sldImg"/>
          </p:nvPr>
        </p:nvSpPr>
        <p:spPr>
          <a:ln/>
        </p:spPr>
      </p:sp>
      <p:sp>
        <p:nvSpPr>
          <p:cNvPr id="5120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6446328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ln/>
        </p:spPr>
      </p:sp>
      <p:sp>
        <p:nvSpPr>
          <p:cNvPr id="5734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1197520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783907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a:ln/>
        </p:spPr>
      </p:sp>
      <p:sp>
        <p:nvSpPr>
          <p:cNvPr id="19458" name="Notes Placeholder 2"/>
          <p:cNvSpPr>
            <a:spLocks noGrp="1"/>
          </p:cNvSpPr>
          <p:nvPr>
            <p:ph type="body" idx="1"/>
          </p:nvPr>
        </p:nvSpPr>
        <p:spPr>
          <a:noFill/>
          <a:ln/>
        </p:spPr>
        <p:txBody>
          <a:bodyPr/>
          <a:lstStyle/>
          <a:p>
            <a:endParaRPr lang="en-US" dirty="0"/>
          </a:p>
        </p:txBody>
      </p:sp>
      <p:sp>
        <p:nvSpPr>
          <p:cNvPr id="19459" name="Slide Number Placeholder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A56F0962-DBD5-4E75-8E83-3F893270AF8B}" type="slidenum">
              <a:rPr lang="en-US" sz="1200">
                <a:latin typeface="Times New Roman" pitchFamily="18" charset="0"/>
              </a:rPr>
              <a:pPr algn="r" eaLnBrk="0" hangingPunct="0"/>
              <a:t>3</a:t>
            </a:fld>
            <a:endParaRPr lang="en-US" sz="1200" dirty="0">
              <a:latin typeface="Times New Roman" pitchFamily="18" charset="0"/>
            </a:endParaRPr>
          </a:p>
        </p:txBody>
      </p:sp>
    </p:spTree>
    <p:extLst>
      <p:ext uri="{BB962C8B-B14F-4D97-AF65-F5344CB8AC3E}">
        <p14:creationId xmlns:p14="http://schemas.microsoft.com/office/powerpoint/2010/main" val="3919577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noChangeArrowheads="1" noTextEdit="1"/>
          </p:cNvSpPr>
          <p:nvPr>
            <p:ph type="sldImg"/>
          </p:nvPr>
        </p:nvSpPr>
        <p:spPr>
          <a:ln/>
        </p:spPr>
      </p:sp>
      <p:sp>
        <p:nvSpPr>
          <p:cNvPr id="6246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474725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Rot="1" noChangeAspect="1" noChangeArrowheads="1" noTextEdit="1"/>
          </p:cNvSpPr>
          <p:nvPr>
            <p:ph type="sldImg"/>
          </p:nvPr>
        </p:nvSpPr>
        <p:spPr>
          <a:ln/>
        </p:spPr>
      </p:sp>
      <p:sp>
        <p:nvSpPr>
          <p:cNvPr id="6451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343668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ChangeArrowheads="1" noTextEdit="1"/>
          </p:cNvSpPr>
          <p:nvPr>
            <p:ph type="sldImg"/>
          </p:nvPr>
        </p:nvSpPr>
        <p:spPr>
          <a:ln/>
        </p:spPr>
      </p:sp>
      <p:sp>
        <p:nvSpPr>
          <p:cNvPr id="6656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863522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Rot="1" noChangeAspect="1" noChangeArrowheads="1" noTextEdit="1"/>
          </p:cNvSpPr>
          <p:nvPr>
            <p:ph type="sldImg"/>
          </p:nvPr>
        </p:nvSpPr>
        <p:spPr>
          <a:ln/>
        </p:spPr>
      </p:sp>
      <p:sp>
        <p:nvSpPr>
          <p:cNvPr id="6963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6870630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Rot="1" noChangeAspect="1" noChangeArrowheads="1" noTextEdit="1"/>
          </p:cNvSpPr>
          <p:nvPr>
            <p:ph type="sldImg"/>
          </p:nvPr>
        </p:nvSpPr>
        <p:spPr>
          <a:ln/>
        </p:spPr>
      </p:sp>
      <p:sp>
        <p:nvSpPr>
          <p:cNvPr id="7168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8441186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2"/>
          <p:cNvSpPr>
            <a:spLocks noGrp="1" noRot="1" noChangeAspect="1" noChangeArrowheads="1" noTextEdit="1"/>
          </p:cNvSpPr>
          <p:nvPr>
            <p:ph type="sldImg"/>
          </p:nvPr>
        </p:nvSpPr>
        <p:spPr>
          <a:ln/>
        </p:spPr>
      </p:sp>
      <p:sp>
        <p:nvSpPr>
          <p:cNvPr id="14643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366531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Rot="1" noChangeAspect="1" noChangeArrowheads="1" noTextEdit="1"/>
          </p:cNvSpPr>
          <p:nvPr>
            <p:ph type="sldImg"/>
          </p:nvPr>
        </p:nvSpPr>
        <p:spPr>
          <a:ln/>
        </p:spPr>
      </p:sp>
      <p:sp>
        <p:nvSpPr>
          <p:cNvPr id="7475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0941214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Rot="1" noChangeAspect="1" noChangeArrowheads="1" noTextEdit="1"/>
          </p:cNvSpPr>
          <p:nvPr>
            <p:ph type="sldImg"/>
          </p:nvPr>
        </p:nvSpPr>
        <p:spPr>
          <a:ln/>
        </p:spPr>
      </p:sp>
      <p:sp>
        <p:nvSpPr>
          <p:cNvPr id="7680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7074687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ChangeArrowheads="1" noTextEdit="1"/>
          </p:cNvSpPr>
          <p:nvPr>
            <p:ph type="sldImg"/>
          </p:nvPr>
        </p:nvSpPr>
        <p:spPr>
          <a:ln/>
        </p:spPr>
      </p:sp>
      <p:sp>
        <p:nvSpPr>
          <p:cNvPr id="7885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7186918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Rot="1" noChangeAspect="1" noChangeArrowheads="1" noTextEdit="1"/>
          </p:cNvSpPr>
          <p:nvPr>
            <p:ph type="sldImg"/>
          </p:nvPr>
        </p:nvSpPr>
        <p:spPr>
          <a:ln/>
        </p:spPr>
      </p:sp>
      <p:sp>
        <p:nvSpPr>
          <p:cNvPr id="8499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4052799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ChangeArrowheads="1" noTextEdit="1"/>
          </p:cNvSpPr>
          <p:nvPr>
            <p:ph type="sldImg"/>
          </p:nvPr>
        </p:nvSpPr>
        <p:spPr>
          <a:ln/>
        </p:spPr>
      </p:sp>
      <p:sp>
        <p:nvSpPr>
          <p:cNvPr id="2253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1290139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Rot="1" noChangeAspect="1" noChangeArrowheads="1" noTextEdit="1"/>
          </p:cNvSpPr>
          <p:nvPr>
            <p:ph type="sldImg"/>
          </p:nvPr>
        </p:nvSpPr>
        <p:spPr>
          <a:ln/>
        </p:spPr>
      </p:sp>
      <p:sp>
        <p:nvSpPr>
          <p:cNvPr id="8704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7969513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Rot="1" noChangeAspect="1" noChangeArrowheads="1" noTextEdit="1"/>
          </p:cNvSpPr>
          <p:nvPr>
            <p:ph type="sldImg"/>
          </p:nvPr>
        </p:nvSpPr>
        <p:spPr>
          <a:ln/>
        </p:spPr>
      </p:sp>
      <p:sp>
        <p:nvSpPr>
          <p:cNvPr id="8909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170072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Rot="1" noChangeAspect="1" noChangeArrowheads="1" noTextEdit="1"/>
          </p:cNvSpPr>
          <p:nvPr>
            <p:ph type="sldImg"/>
          </p:nvPr>
        </p:nvSpPr>
        <p:spPr>
          <a:ln/>
        </p:spPr>
      </p:sp>
      <p:sp>
        <p:nvSpPr>
          <p:cNvPr id="9216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0902261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Rot="1" noChangeAspect="1" noChangeArrowheads="1" noTextEdit="1"/>
          </p:cNvSpPr>
          <p:nvPr>
            <p:ph type="sldImg"/>
          </p:nvPr>
        </p:nvSpPr>
        <p:spPr>
          <a:ln/>
        </p:spPr>
      </p:sp>
      <p:sp>
        <p:nvSpPr>
          <p:cNvPr id="10035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7088119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Rot="1" noChangeAspect="1" noChangeArrowheads="1" noTextEdit="1"/>
          </p:cNvSpPr>
          <p:nvPr>
            <p:ph type="sldImg"/>
          </p:nvPr>
        </p:nvSpPr>
        <p:spPr>
          <a:ln/>
        </p:spPr>
      </p:sp>
      <p:sp>
        <p:nvSpPr>
          <p:cNvPr id="9421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7166161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Rot="1" noChangeAspect="1" noChangeArrowheads="1" noTextEdit="1"/>
          </p:cNvSpPr>
          <p:nvPr>
            <p:ph type="sldImg"/>
          </p:nvPr>
        </p:nvSpPr>
        <p:spPr>
          <a:ln/>
        </p:spPr>
      </p:sp>
      <p:sp>
        <p:nvSpPr>
          <p:cNvPr id="96258"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916151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Rot="1" noChangeAspect="1" noChangeArrowheads="1" noTextEdit="1"/>
          </p:cNvSpPr>
          <p:nvPr>
            <p:ph type="sldImg"/>
          </p:nvPr>
        </p:nvSpPr>
        <p:spPr>
          <a:ln/>
        </p:spPr>
      </p:sp>
      <p:sp>
        <p:nvSpPr>
          <p:cNvPr id="9830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504372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Rot="1" noChangeAspect="1" noChangeArrowheads="1" noTextEdit="1"/>
          </p:cNvSpPr>
          <p:nvPr>
            <p:ph type="sldImg"/>
          </p:nvPr>
        </p:nvSpPr>
        <p:spPr>
          <a:ln/>
        </p:spPr>
      </p:sp>
      <p:sp>
        <p:nvSpPr>
          <p:cNvPr id="10240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4588737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Rot="1" noChangeAspect="1" noChangeArrowheads="1" noTextEdit="1"/>
          </p:cNvSpPr>
          <p:nvPr>
            <p:ph type="sldImg"/>
          </p:nvPr>
        </p:nvSpPr>
        <p:spPr>
          <a:ln/>
        </p:spPr>
      </p:sp>
      <p:sp>
        <p:nvSpPr>
          <p:cNvPr id="10445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4646222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Rot="1" noChangeAspect="1" noChangeArrowheads="1" noTextEdit="1"/>
          </p:cNvSpPr>
          <p:nvPr>
            <p:ph type="sldImg"/>
          </p:nvPr>
        </p:nvSpPr>
        <p:spPr>
          <a:ln/>
        </p:spPr>
      </p:sp>
      <p:sp>
        <p:nvSpPr>
          <p:cNvPr id="106498"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699096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ChangeArrowheads="1" noTextEdit="1"/>
          </p:cNvSpPr>
          <p:nvPr>
            <p:ph type="sldImg"/>
          </p:nvPr>
        </p:nvSpPr>
        <p:spPr>
          <a:ln/>
        </p:spPr>
      </p:sp>
      <p:sp>
        <p:nvSpPr>
          <p:cNvPr id="2253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4752378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Rot="1" noChangeAspect="1" noChangeArrowheads="1" noTextEdit="1"/>
          </p:cNvSpPr>
          <p:nvPr>
            <p:ph type="sldImg"/>
          </p:nvPr>
        </p:nvSpPr>
        <p:spPr>
          <a:ln/>
        </p:spPr>
      </p:sp>
      <p:sp>
        <p:nvSpPr>
          <p:cNvPr id="10854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8833078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noRot="1" noChangeAspect="1" noChangeArrowheads="1" noTextEdit="1"/>
          </p:cNvSpPr>
          <p:nvPr>
            <p:ph type="sldImg"/>
          </p:nvPr>
        </p:nvSpPr>
        <p:spPr>
          <a:ln/>
        </p:spPr>
      </p:sp>
      <p:sp>
        <p:nvSpPr>
          <p:cNvPr id="11059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4270330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Rot="1" noChangeAspect="1" noChangeArrowheads="1" noTextEdit="1"/>
          </p:cNvSpPr>
          <p:nvPr>
            <p:ph type="sldImg"/>
          </p:nvPr>
        </p:nvSpPr>
        <p:spPr>
          <a:ln/>
        </p:spPr>
      </p:sp>
      <p:sp>
        <p:nvSpPr>
          <p:cNvPr id="11264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4431150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AD795AB-B4F7-4EA6-B5C8-87209E2F197E}" type="slidenum">
              <a:rPr lang="en-US" smtClean="0"/>
              <a:pPr>
                <a:defRPr/>
              </a:pPr>
              <a:t>61</a:t>
            </a:fld>
            <a:endParaRPr lang="en-US" dirty="0"/>
          </a:p>
        </p:txBody>
      </p:sp>
    </p:spTree>
    <p:extLst>
      <p:ext uri="{BB962C8B-B14F-4D97-AF65-F5344CB8AC3E}">
        <p14:creationId xmlns:p14="http://schemas.microsoft.com/office/powerpoint/2010/main" val="19459180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Rot="1" noChangeAspect="1" noChangeArrowheads="1" noTextEdit="1"/>
          </p:cNvSpPr>
          <p:nvPr>
            <p:ph type="sldImg"/>
          </p:nvPr>
        </p:nvSpPr>
        <p:spPr>
          <a:ln/>
        </p:spPr>
      </p:sp>
      <p:sp>
        <p:nvSpPr>
          <p:cNvPr id="11776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4531078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Rot="1" noChangeAspect="1" noChangeArrowheads="1" noTextEdit="1"/>
          </p:cNvSpPr>
          <p:nvPr>
            <p:ph type="sldImg"/>
          </p:nvPr>
        </p:nvSpPr>
        <p:spPr>
          <a:ln/>
        </p:spPr>
      </p:sp>
      <p:sp>
        <p:nvSpPr>
          <p:cNvPr id="121858"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9671684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Rot="1" noChangeAspect="1" noChangeArrowheads="1" noTextEdit="1"/>
          </p:cNvSpPr>
          <p:nvPr>
            <p:ph type="sldImg"/>
          </p:nvPr>
        </p:nvSpPr>
        <p:spPr>
          <a:ln/>
        </p:spPr>
      </p:sp>
      <p:sp>
        <p:nvSpPr>
          <p:cNvPr id="12493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01107696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noRot="1" noChangeAspect="1" noChangeArrowheads="1" noTextEdit="1"/>
          </p:cNvSpPr>
          <p:nvPr>
            <p:ph type="sldImg"/>
          </p:nvPr>
        </p:nvSpPr>
        <p:spPr>
          <a:ln/>
        </p:spPr>
      </p:sp>
      <p:sp>
        <p:nvSpPr>
          <p:cNvPr id="13312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8001115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p:cNvSpPr>
            <a:spLocks noGrp="1" noRot="1" noChangeAspect="1" noChangeArrowheads="1" noTextEdit="1"/>
          </p:cNvSpPr>
          <p:nvPr>
            <p:ph type="sldImg"/>
          </p:nvPr>
        </p:nvSpPr>
        <p:spPr>
          <a:ln/>
        </p:spPr>
      </p:sp>
      <p:sp>
        <p:nvSpPr>
          <p:cNvPr id="13517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229414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2"/>
          <p:cNvSpPr>
            <a:spLocks noGrp="1" noRot="1" noChangeAspect="1" noChangeArrowheads="1" noTextEdit="1"/>
          </p:cNvSpPr>
          <p:nvPr>
            <p:ph type="sldImg"/>
          </p:nvPr>
        </p:nvSpPr>
        <p:spPr>
          <a:ln/>
        </p:spPr>
      </p:sp>
      <p:sp>
        <p:nvSpPr>
          <p:cNvPr id="137218"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278427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ChangeArrowheads="1" noTextEdit="1"/>
          </p:cNvSpPr>
          <p:nvPr>
            <p:ph type="sldImg"/>
          </p:nvPr>
        </p:nvSpPr>
        <p:spPr>
          <a:ln/>
        </p:spPr>
      </p:sp>
      <p:sp>
        <p:nvSpPr>
          <p:cNvPr id="2253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0804696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2"/>
          <p:cNvSpPr>
            <a:spLocks noGrp="1" noRot="1" noChangeAspect="1" noChangeArrowheads="1" noTextEdit="1"/>
          </p:cNvSpPr>
          <p:nvPr>
            <p:ph type="sldImg"/>
          </p:nvPr>
        </p:nvSpPr>
        <p:spPr>
          <a:ln/>
        </p:spPr>
      </p:sp>
      <p:sp>
        <p:nvSpPr>
          <p:cNvPr id="13926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55086061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2"/>
          <p:cNvSpPr>
            <a:spLocks noGrp="1" noRot="1" noChangeAspect="1" noChangeArrowheads="1" noTextEdit="1"/>
          </p:cNvSpPr>
          <p:nvPr>
            <p:ph type="sldImg"/>
          </p:nvPr>
        </p:nvSpPr>
        <p:spPr>
          <a:ln/>
        </p:spPr>
      </p:sp>
      <p:sp>
        <p:nvSpPr>
          <p:cNvPr id="14131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90307017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2"/>
          <p:cNvSpPr>
            <a:spLocks noGrp="1" noRot="1" noChangeAspect="1" noChangeArrowheads="1" noTextEdit="1"/>
          </p:cNvSpPr>
          <p:nvPr>
            <p:ph type="sldImg"/>
          </p:nvPr>
        </p:nvSpPr>
        <p:spPr>
          <a:ln/>
        </p:spPr>
      </p:sp>
      <p:sp>
        <p:nvSpPr>
          <p:cNvPr id="14336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5640645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2"/>
          <p:cNvSpPr>
            <a:spLocks noGrp="1" noRot="1" noChangeAspect="1" noChangeArrowheads="1" noTextEdit="1"/>
          </p:cNvSpPr>
          <p:nvPr>
            <p:ph type="sldImg"/>
          </p:nvPr>
        </p:nvSpPr>
        <p:spPr>
          <a:ln/>
        </p:spPr>
      </p:sp>
      <p:sp>
        <p:nvSpPr>
          <p:cNvPr id="14950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853440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ChangeArrowheads="1" noTextEdit="1"/>
          </p:cNvSpPr>
          <p:nvPr>
            <p:ph type="sldImg"/>
          </p:nvPr>
        </p:nvSpPr>
        <p:spPr>
          <a:ln/>
        </p:spPr>
      </p:sp>
      <p:sp>
        <p:nvSpPr>
          <p:cNvPr id="24578"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900026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Rot="1" noChangeAspect="1" noChangeArrowheads="1" noTextEdit="1"/>
          </p:cNvSpPr>
          <p:nvPr>
            <p:ph type="sldImg"/>
          </p:nvPr>
        </p:nvSpPr>
        <p:spPr>
          <a:ln/>
        </p:spPr>
      </p:sp>
      <p:sp>
        <p:nvSpPr>
          <p:cNvPr id="2662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141524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Rot="1" noChangeAspect="1" noChangeArrowheads="1" noTextEdit="1"/>
          </p:cNvSpPr>
          <p:nvPr>
            <p:ph type="sldImg"/>
          </p:nvPr>
        </p:nvSpPr>
        <p:spPr>
          <a:ln/>
        </p:spPr>
      </p:sp>
      <p:sp>
        <p:nvSpPr>
          <p:cNvPr id="29698"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761049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Rot="1" noChangeAspect="1" noChangeArrowheads="1" noTextEdit="1"/>
          </p:cNvSpPr>
          <p:nvPr>
            <p:ph type="sldImg"/>
          </p:nvPr>
        </p:nvSpPr>
        <p:spPr>
          <a:ln/>
        </p:spPr>
      </p:sp>
      <p:sp>
        <p:nvSpPr>
          <p:cNvPr id="3174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9367868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Title with Bk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5089638" y="0"/>
            <a:ext cx="3997325" cy="65230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1049050"/>
      </p:ext>
    </p:extLst>
  </p:cSld>
  <p:clrMapOvr>
    <a:overrideClrMapping bg1="lt1" tx1="dk1" bg2="lt2" tx2="dk2" accent1="accent1" accent2="accent2" accent3="accent3" accent4="accent4" accent5="accent5" accent6="accent6" hlink="hlink" folHlink="folHlink"/>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 preserve="1">
  <p:cSld name="2_Title and Content">
    <p:spTree>
      <p:nvGrpSpPr>
        <p:cNvPr id="1" name=""/>
        <p:cNvGrpSpPr/>
        <p:nvPr/>
      </p:nvGrpSpPr>
      <p:grpSpPr>
        <a:xfrm>
          <a:off x="0" y="0"/>
          <a:ext cx="0" cy="0"/>
          <a:chOff x="0" y="0"/>
          <a:chExt cx="0" cy="0"/>
        </a:xfrm>
      </p:grpSpPr>
      <p:cxnSp>
        <p:nvCxnSpPr>
          <p:cNvPr id="4" name="Straight Connector 9"/>
          <p:cNvCxnSpPr/>
          <p:nvPr/>
        </p:nvCxnSpPr>
        <p:spPr bwMode="auto">
          <a:xfrm rot="16200000" flipH="1">
            <a:off x="1143000" y="3048000"/>
            <a:ext cx="16764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cxnSp>
        <p:nvCxnSpPr>
          <p:cNvPr id="5" name="Straight Connector 12"/>
          <p:cNvCxnSpPr/>
          <p:nvPr/>
        </p:nvCxnSpPr>
        <p:spPr bwMode="auto">
          <a:xfrm rot="5400000" flipH="1" flipV="1">
            <a:off x="647700" y="5067300"/>
            <a:ext cx="26670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sp>
        <p:nvSpPr>
          <p:cNvPr id="2" name="Title 1"/>
          <p:cNvSpPr>
            <a:spLocks noGrp="1"/>
          </p:cNvSpPr>
          <p:nvPr>
            <p:ph type="title" hasCustomPrompt="1"/>
          </p:nvPr>
        </p:nvSpPr>
        <p:spPr>
          <a:xfrm>
            <a:off x="7200" y="1"/>
            <a:ext cx="9143999" cy="1137543"/>
          </a:xfrm>
          <a:prstGeom prst="rect">
            <a:avLst/>
          </a:prstGeom>
          <a:solidFill>
            <a:srgbClr val="717A8B"/>
          </a:solidFill>
          <a:ln w="9525">
            <a:noFill/>
            <a:miter lim="800000"/>
            <a:headEnd/>
            <a:tailEnd/>
          </a:ln>
        </p:spPr>
        <p:txBody>
          <a:bodyPr vert="horz" wrap="square" lIns="0" tIns="0" rIns="0" bIns="0" numCol="1" anchor="ctr" anchorCtr="1" compatLnSpc="1">
            <a:prstTxWarp prst="textNoShape">
              <a:avLst/>
            </a:prstTxWarp>
            <a:noAutofit/>
          </a:bodyPr>
          <a:lstStyle>
            <a:lvl1pPr marL="0" indent="-457200" algn="ctr">
              <a:spcBef>
                <a:spcPts val="0"/>
              </a:spcBef>
              <a:defRPr lang="en-US" sz="3600" b="0" dirty="0">
                <a:solidFill>
                  <a:schemeClr val="bg1"/>
                </a:solidFill>
                <a:effectLst/>
                <a:latin typeface="+mn-lt"/>
              </a:defRPr>
            </a:lvl1pPr>
          </a:lstStyle>
          <a:p>
            <a:pPr marL="457200" lvl="0" indent="0"/>
            <a:r>
              <a:rPr lang="en-US" dirty="0"/>
              <a:t>CLICK TO EDIT MASTER TITLE STYLE</a:t>
            </a:r>
          </a:p>
        </p:txBody>
      </p:sp>
      <p:sp>
        <p:nvSpPr>
          <p:cNvPr id="3" name="Content Placeholder 2"/>
          <p:cNvSpPr>
            <a:spLocks noGrp="1"/>
          </p:cNvSpPr>
          <p:nvPr>
            <p:ph idx="1"/>
          </p:nvPr>
        </p:nvSpPr>
        <p:spPr>
          <a:xfrm>
            <a:off x="504825" y="1432801"/>
            <a:ext cx="8126413" cy="4983874"/>
          </a:xfrm>
          <a:noFill/>
          <a:ln w="9525">
            <a:noFill/>
            <a:miter lim="800000"/>
            <a:headEnd/>
            <a:tailEnd/>
          </a:ln>
        </p:spPr>
        <p:txBody>
          <a:bodyPr vert="horz" wrap="square" lIns="91440" tIns="45720" rIns="91440" bIns="45720" numCol="1" anchor="t" anchorCtr="0" compatLnSpc="1">
            <a:prstTxWarp prst="textNoShape">
              <a:avLst/>
            </a:prstTxWarp>
          </a:bodyPr>
          <a:lstStyle>
            <a:lvl1pPr>
              <a:spcBef>
                <a:spcPts val="900"/>
              </a:spcBef>
              <a:defRPr lang="en-US" sz="2800" dirty="0">
                <a:solidFill>
                  <a:schemeClr val="tx1"/>
                </a:solidFill>
              </a:defRPr>
            </a:lvl1pPr>
            <a:lvl2pPr>
              <a:spcBef>
                <a:spcPts val="900"/>
              </a:spcBef>
              <a:defRPr lang="en-US" sz="2400" dirty="0">
                <a:solidFill>
                  <a:schemeClr val="tx1"/>
                </a:solidFill>
              </a:defRPr>
            </a:lvl2pPr>
            <a:lvl3pPr>
              <a:spcBef>
                <a:spcPts val="900"/>
              </a:spcBef>
              <a:defRPr lang="en-US" sz="2400" dirty="0"/>
            </a:lvl3pPr>
            <a:lvl4pPr>
              <a:spcBef>
                <a:spcPts val="900"/>
              </a:spcBef>
              <a:defRPr lang="en-US" sz="2400" dirty="0">
                <a:solidFill>
                  <a:schemeClr val="tx1"/>
                </a:solidFill>
              </a:defRPr>
            </a:lvl4pPr>
            <a:lvl5pPr>
              <a:spcBef>
                <a:spcPts val="900"/>
              </a:spcBef>
              <a:defRPr lang="en-US" sz="2000" dirty="0">
                <a:solidFill>
                  <a:schemeClr val="tx1"/>
                </a:solidFill>
              </a:defRPr>
            </a:lvl5pPr>
          </a:lstStyle>
          <a:p>
            <a:pPr marL="349250" lvl="0" indent="-349250">
              <a:spcBef>
                <a:spcPts val="1200"/>
              </a:spcBef>
              <a:buClrTx/>
              <a:buSzPct val="65000"/>
              <a:buFont typeface="Wingdings" pitchFamily="2" charset="2"/>
              <a:buChar char=""/>
            </a:pPr>
            <a:r>
              <a:rPr lang="en-US" dirty="0"/>
              <a:t>Click to edit Master text styles</a:t>
            </a:r>
          </a:p>
          <a:p>
            <a:pPr lvl="1" indent="-279400">
              <a:spcBef>
                <a:spcPts val="1200"/>
              </a:spcBef>
              <a:buClrTx/>
              <a:buFont typeface="Arial" pitchFamily="34" charset="0"/>
            </a:pPr>
            <a:r>
              <a:rPr lang="en-US" dirty="0"/>
              <a:t>Second level</a:t>
            </a:r>
          </a:p>
          <a:p>
            <a:pPr marL="1035050" lvl="2" indent="-349250">
              <a:spcBef>
                <a:spcPts val="1200"/>
              </a:spcBef>
              <a:buClrTx/>
              <a:buSzPct val="80000"/>
              <a:buFont typeface="Wingdings" pitchFamily="2" charset="2"/>
              <a:buChar char="v"/>
            </a:pPr>
            <a:r>
              <a:rPr lang="en-US" dirty="0"/>
              <a:t>Third level</a:t>
            </a:r>
          </a:p>
          <a:p>
            <a:pPr lvl="3">
              <a:spcBef>
                <a:spcPts val="1200"/>
              </a:spcBef>
              <a:buClrTx/>
            </a:pPr>
            <a:r>
              <a:rPr lang="en-US" dirty="0"/>
              <a:t>Fourth level</a:t>
            </a:r>
          </a:p>
          <a:p>
            <a:pPr lvl="4">
              <a:spcBef>
                <a:spcPts val="1200"/>
              </a:spcBef>
              <a:buClrTx/>
            </a:pPr>
            <a:r>
              <a:rPr lang="en-US" dirty="0"/>
              <a:t>Fifth level</a:t>
            </a:r>
          </a:p>
        </p:txBody>
      </p:sp>
      <p:sp>
        <p:nvSpPr>
          <p:cNvPr id="6" name="TextBox 5"/>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3328560841"/>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075"/>
            <a:ext cx="9144000" cy="1325563"/>
          </a:xfrm>
        </p:spPr>
        <p:txBody>
          <a:bodyPr/>
          <a:lstStyle/>
          <a:p>
            <a:r>
              <a:rPr lang="en-US" dirty="0"/>
              <a:t>CLICK TO EDIT MASTER TITLE STYLE</a:t>
            </a:r>
          </a:p>
        </p:txBody>
      </p:sp>
      <p:sp>
        <p:nvSpPr>
          <p:cNvPr id="4" name="Content Placeholder 3"/>
          <p:cNvSpPr>
            <a:spLocks noGrp="1"/>
          </p:cNvSpPr>
          <p:nvPr>
            <p:ph sz="quarter" idx="10"/>
          </p:nvPr>
        </p:nvSpPr>
        <p:spPr>
          <a:xfrm>
            <a:off x="474662" y="1641600"/>
            <a:ext cx="8287737" cy="4852799"/>
          </a:xfrm>
        </p:spPr>
        <p:txBody>
          <a:bodyPr/>
          <a:lstStyle>
            <a:lvl1pPr>
              <a:defRPr sz="2800"/>
            </a:lvl1pPr>
            <a:lvl2pPr>
              <a:defRPr sz="2400"/>
            </a:lvl2pPr>
            <a:lvl3pPr>
              <a:defRPr sz="2000"/>
            </a:lvl3pPr>
            <a:lvl4pPr>
              <a:defRPr sz="2000"/>
            </a:lvl4pPr>
            <a:lvl5pPr>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3919427401"/>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NoBar-Title and Content">
    <p:spTree>
      <p:nvGrpSpPr>
        <p:cNvPr id="1" name=""/>
        <p:cNvGrpSpPr/>
        <p:nvPr/>
      </p:nvGrpSpPr>
      <p:grpSpPr>
        <a:xfrm>
          <a:off x="0" y="0"/>
          <a:ext cx="0" cy="0"/>
          <a:chOff x="0" y="0"/>
          <a:chExt cx="0" cy="0"/>
        </a:xfrm>
      </p:grpSpPr>
      <p:sp>
        <p:nvSpPr>
          <p:cNvPr id="6" name="Slide Title"/>
          <p:cNvSpPr>
            <a:spLocks noGrp="1"/>
          </p:cNvSpPr>
          <p:nvPr>
            <p:ph type="title" hasCustomPrompt="1"/>
          </p:nvPr>
        </p:nvSpPr>
        <p:spPr>
          <a:xfrm>
            <a:off x="0" y="-1800"/>
            <a:ext cx="9144000" cy="678600"/>
          </a:xfrm>
          <a:prstGeom prst="rect">
            <a:avLst/>
          </a:prstGeom>
          <a:solidFill>
            <a:schemeClr val="bg1">
              <a:lumMod val="75000"/>
            </a:schemeClr>
          </a:solidFill>
        </p:spPr>
        <p:txBody>
          <a:bodyPr/>
          <a:lstStyle>
            <a:lvl1pPr marL="0" indent="0" algn="ctr">
              <a:spcBef>
                <a:spcPts val="0"/>
              </a:spcBef>
              <a:defRPr sz="3600">
                <a:solidFill>
                  <a:schemeClr val="tx1"/>
                </a:solidFill>
              </a:defRPr>
            </a:lvl1pPr>
          </a:lstStyle>
          <a:p>
            <a:r>
              <a:rPr lang="en-US" dirty="0"/>
              <a:t>CLICK TO EDIT MASTER TITLE STYLE</a:t>
            </a:r>
          </a:p>
        </p:txBody>
      </p:sp>
      <p:sp>
        <p:nvSpPr>
          <p:cNvPr id="3" name="Content Placeholder 1"/>
          <p:cNvSpPr>
            <a:spLocks noGrp="1"/>
          </p:cNvSpPr>
          <p:nvPr>
            <p:ph idx="1" hasCustomPrompt="1"/>
          </p:nvPr>
        </p:nvSpPr>
        <p:spPr>
          <a:xfrm>
            <a:off x="457200" y="990600"/>
            <a:ext cx="8229600" cy="556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buFontTx/>
              <a:buNone/>
              <a:defRPr lang="en-US" sz="2800" dirty="0">
                <a:solidFill>
                  <a:schemeClr val="tx1"/>
                </a:solidFill>
              </a:defRPr>
            </a:lvl1pPr>
            <a:lvl2pPr marL="190500" indent="0">
              <a:buFont typeface="Arial" panose="020B0604020202020204" pitchFamily="34" charset="0"/>
              <a:buNone/>
              <a:defRPr lang="en-US" sz="2400" dirty="0">
                <a:solidFill>
                  <a:schemeClr val="tx1"/>
                </a:solidFill>
              </a:defRPr>
            </a:lvl2pPr>
            <a:lvl3pPr marL="685800" indent="0">
              <a:buNone/>
              <a:defRPr lang="en-US" sz="2400" dirty="0"/>
            </a:lvl3pPr>
            <a:lvl4pPr marL="1317625" indent="0">
              <a:buFont typeface="Arial" panose="020B0604020202020204" pitchFamily="34" charset="0"/>
              <a:buNone/>
              <a:defRPr lang="en-US" sz="2400" dirty="0">
                <a:solidFill>
                  <a:schemeClr val="tx1"/>
                </a:solidFill>
              </a:defRPr>
            </a:lvl4pPr>
            <a:lvl5pPr marL="1784350" indent="0">
              <a:buFont typeface="Arial" panose="020B0604020202020204" pitchFamily="34" charset="0"/>
              <a:buNone/>
              <a:defRPr lang="en-US" sz="2000" dirty="0">
                <a:solidFill>
                  <a:schemeClr val="tx1"/>
                </a:solidFill>
              </a:defRPr>
            </a:lvl5pPr>
          </a:lstStyle>
          <a:p>
            <a:pPr marL="349250" lvl="0" indent="-349250">
              <a:spcBef>
                <a:spcPts val="1200"/>
              </a:spcBef>
              <a:buClrTx/>
              <a:buSzPct val="65000"/>
              <a:buFont typeface="Wingdings" pitchFamily="2" charset="2"/>
              <a:buChar char=""/>
            </a:pPr>
            <a:r>
              <a:rPr lang="en-US" dirty="0"/>
              <a:t>Click to edit Master text styles</a:t>
            </a:r>
          </a:p>
        </p:txBody>
      </p:sp>
      <p:sp>
        <p:nvSpPr>
          <p:cNvPr id="4" name="TextBox 3"/>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167125562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 Line Title and Jump Link">
    <p:spTree>
      <p:nvGrpSpPr>
        <p:cNvPr id="1" name=""/>
        <p:cNvGrpSpPr/>
        <p:nvPr/>
      </p:nvGrpSpPr>
      <p:grpSpPr>
        <a:xfrm>
          <a:off x="0" y="0"/>
          <a:ext cx="0" cy="0"/>
          <a:chOff x="0" y="0"/>
          <a:chExt cx="0" cy="0"/>
        </a:xfrm>
      </p:grpSpPr>
      <p:sp>
        <p:nvSpPr>
          <p:cNvPr id="6" name="Slide Title"/>
          <p:cNvSpPr>
            <a:spLocks noGrp="1"/>
          </p:cNvSpPr>
          <p:nvPr>
            <p:ph type="title" hasCustomPrompt="1"/>
          </p:nvPr>
        </p:nvSpPr>
        <p:spPr>
          <a:xfrm>
            <a:off x="0" y="1"/>
            <a:ext cx="9144000" cy="882485"/>
          </a:xfrm>
          <a:prstGeom prst="rect">
            <a:avLst/>
          </a:prstGeom>
        </p:spPr>
        <p:txBody>
          <a:bodyPr/>
          <a:lstStyle>
            <a:lvl1pPr marL="0" indent="0">
              <a:defRPr sz="3600">
                <a:solidFill>
                  <a:schemeClr val="bg1"/>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a:spcAft>
                <a:spcPts val="800"/>
              </a:spcAft>
              <a:defRPr sz="2800"/>
            </a:lvl1pPr>
            <a:lvl2pPr>
              <a:spcAft>
                <a:spcPts val="800"/>
              </a:spcAft>
              <a:defRPr sz="2400">
                <a:solidFill>
                  <a:schemeClr val="tx1"/>
                </a:solidFill>
              </a:defRPr>
            </a:lvl2pPr>
            <a:lvl3pPr>
              <a:spcAft>
                <a:spcPts val="800"/>
              </a:spcAft>
              <a:defRPr sz="2000"/>
            </a:lvl3pPr>
            <a:lvl4pPr>
              <a:spcAft>
                <a:spcPts val="800"/>
              </a:spcAft>
              <a:defRPr sz="1800"/>
            </a:lvl4pPr>
            <a:lvl5pPr>
              <a:spcAft>
                <a:spcPts val="800"/>
              </a:spcAf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6" hasCustomPrompt="1"/>
          </p:nvPr>
        </p:nvSpPr>
        <p:spPr>
          <a:xfrm>
            <a:off x="2718707" y="6553200"/>
            <a:ext cx="3706586" cy="247650"/>
          </a:xfrm>
          <a:prstGeom prst="rect">
            <a:avLst/>
          </a:prstGeom>
        </p:spPr>
        <p:txBody>
          <a:bodyPr lIns="0" tIns="0" rIns="0" bIns="0" anchor="b" anchorCtr="1"/>
          <a:lstStyle>
            <a:lvl1pPr marL="0" indent="0" algn="ctr">
              <a:buNone/>
              <a:defRPr sz="1400" b="1"/>
            </a:lvl1pPr>
          </a:lstStyle>
          <a:p>
            <a:pPr lvl="0"/>
            <a:r>
              <a:rPr lang="en-US" dirty="0"/>
              <a:t>Jump to long image description</a:t>
            </a:r>
          </a:p>
        </p:txBody>
      </p:sp>
      <p:sp>
        <p:nvSpPr>
          <p:cNvPr id="5" name="TextBox 4"/>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5254273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hasCustomPrompt="1"/>
          </p:nvPr>
        </p:nvSpPr>
        <p:spPr>
          <a:xfrm>
            <a:off x="-1" y="0"/>
            <a:ext cx="9144001" cy="838200"/>
          </a:xfrm>
          <a:prstGeom prst="rect">
            <a:avLst/>
          </a:prstGeom>
        </p:spPr>
        <p:txBody>
          <a:bodyPr/>
          <a:lstStyle>
            <a:lvl1pPr>
              <a:defRPr sz="3600">
                <a:solidFill>
                  <a:schemeClr val="bg1"/>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a:spcBef>
                <a:spcPts val="1200"/>
              </a:spcBef>
              <a:spcAft>
                <a:spcPts val="0"/>
              </a:spcAft>
              <a:defRPr sz="2800"/>
            </a:lvl1pPr>
            <a:lvl2pPr>
              <a:spcBef>
                <a:spcPts val="1200"/>
              </a:spcBef>
              <a:spcAft>
                <a:spcPts val="0"/>
              </a:spcAft>
              <a:defRPr sz="2400"/>
            </a:lvl2pPr>
            <a:lvl3pPr>
              <a:spcBef>
                <a:spcPts val="1200"/>
              </a:spcBef>
              <a:spcAft>
                <a:spcPts val="0"/>
              </a:spcAft>
              <a:defRPr sz="2000"/>
            </a:lvl3pPr>
            <a:lvl4pPr>
              <a:spcBef>
                <a:spcPts val="1200"/>
              </a:spcBef>
              <a:spcAft>
                <a:spcPts val="0"/>
              </a:spcAft>
              <a:defRPr sz="1800"/>
            </a:lvl4pPr>
            <a:lvl5pPr>
              <a:spcBef>
                <a:spcPts val="1200"/>
              </a:spcBef>
              <a:spcAft>
                <a:spcPts val="0"/>
              </a:spcAft>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a:spcBef>
                <a:spcPts val="1200"/>
              </a:spcBef>
              <a:spcAft>
                <a:spcPts val="0"/>
              </a:spcAft>
              <a:defRPr sz="2800"/>
            </a:lvl1pPr>
            <a:lvl2pPr>
              <a:spcBef>
                <a:spcPts val="1200"/>
              </a:spcBef>
              <a:spcAft>
                <a:spcPts val="0"/>
              </a:spcAft>
              <a:defRPr sz="2400"/>
            </a:lvl2pPr>
            <a:lvl3pPr>
              <a:spcBef>
                <a:spcPts val="1200"/>
              </a:spcBef>
              <a:spcAft>
                <a:spcPts val="0"/>
              </a:spcAft>
              <a:defRPr sz="2000"/>
            </a:lvl3pPr>
            <a:lvl4pPr>
              <a:spcBef>
                <a:spcPts val="1200"/>
              </a:spcBef>
              <a:spcAft>
                <a:spcPts val="0"/>
              </a:spcAft>
              <a:defRPr sz="1800"/>
            </a:lvl4pPr>
            <a:lvl5pPr>
              <a:spcBef>
                <a:spcPts val="1200"/>
              </a:spcBef>
              <a:spcAft>
                <a:spcPts val="0"/>
              </a:spcAft>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169083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0"/>
            <a:ext cx="9144001" cy="838200"/>
          </a:xfrm>
          <a:prstGeom prst="rect">
            <a:avLst/>
          </a:prstGeom>
        </p:spPr>
        <p:txBody>
          <a:bodyPr/>
          <a:lstStyle>
            <a:lvl1pPr>
              <a:defRPr sz="3600">
                <a:solidFill>
                  <a:schemeClr val="bg1"/>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a:spcBef>
                <a:spcPts val="600"/>
              </a:spcBef>
              <a:spcAft>
                <a:spcPts val="0"/>
              </a:spcAft>
              <a:defRPr sz="2400"/>
            </a:lvl1pPr>
            <a:lvl2pPr>
              <a:spcBef>
                <a:spcPts val="600"/>
              </a:spcBef>
              <a:spcAft>
                <a:spcPts val="0"/>
              </a:spcAft>
              <a:defRPr sz="2000"/>
            </a:lvl2pPr>
            <a:lvl3pPr>
              <a:spcBef>
                <a:spcPts val="600"/>
              </a:spcBef>
              <a:spcAft>
                <a:spcPts val="0"/>
              </a:spcAft>
              <a:defRPr sz="1800"/>
            </a:lvl3pPr>
            <a:lvl4pPr>
              <a:spcBef>
                <a:spcPts val="600"/>
              </a:spcBef>
              <a:spcAft>
                <a:spcPts val="0"/>
              </a:spcAft>
              <a:defRPr sz="1600"/>
            </a:lvl4pPr>
            <a:lvl5pPr>
              <a:spcBef>
                <a:spcPts val="600"/>
              </a:spcBef>
              <a:spcAft>
                <a:spcPts val="0"/>
              </a:spcAft>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99446687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Line Title and Content">
    <p:bg>
      <p:bgRef idx="1001">
        <a:schemeClr val="bg1"/>
      </p:bgRef>
    </p:bg>
    <p:spTree>
      <p:nvGrpSpPr>
        <p:cNvPr id="1" name=""/>
        <p:cNvGrpSpPr/>
        <p:nvPr/>
      </p:nvGrpSpPr>
      <p:grpSpPr>
        <a:xfrm>
          <a:off x="0" y="0"/>
          <a:ext cx="0" cy="0"/>
          <a:chOff x="0" y="0"/>
          <a:chExt cx="0" cy="0"/>
        </a:xfrm>
      </p:grpSpPr>
      <p:sp>
        <p:nvSpPr>
          <p:cNvPr id="6" name="Slide Title"/>
          <p:cNvSpPr>
            <a:spLocks noGrp="1"/>
          </p:cNvSpPr>
          <p:nvPr>
            <p:ph type="title" hasCustomPrompt="1"/>
          </p:nvPr>
        </p:nvSpPr>
        <p:spPr>
          <a:xfrm>
            <a:off x="0" y="-9000"/>
            <a:ext cx="9144000" cy="707400"/>
          </a:xfrm>
          <a:prstGeom prst="rect">
            <a:avLst/>
          </a:prstGeom>
          <a:solidFill>
            <a:srgbClr val="717A8B"/>
          </a:solidFill>
        </p:spPr>
        <p:txBody>
          <a:bodyPr>
            <a:normAutofit/>
          </a:bodyPr>
          <a:lstStyle>
            <a:lvl1pPr marL="0" indent="0" algn="ctr">
              <a:defRPr sz="3600">
                <a:solidFill>
                  <a:schemeClr val="bg1"/>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ts val="1200"/>
              </a:spcBef>
              <a:defRPr lang="en-US" sz="2800" dirty="0">
                <a:solidFill>
                  <a:schemeClr val="tx1"/>
                </a:solidFill>
              </a:defRPr>
            </a:lvl1pPr>
            <a:lvl2pPr>
              <a:spcBef>
                <a:spcPts val="1200"/>
              </a:spcBef>
              <a:defRPr lang="en-US" sz="2400" dirty="0">
                <a:solidFill>
                  <a:schemeClr val="tx1"/>
                </a:solidFill>
              </a:defRPr>
            </a:lvl2pPr>
            <a:lvl3pPr>
              <a:spcBef>
                <a:spcPts val="1200"/>
              </a:spcBef>
              <a:defRPr lang="en-US" sz="2400" dirty="0"/>
            </a:lvl3pPr>
            <a:lvl4pPr>
              <a:spcBef>
                <a:spcPts val="1200"/>
              </a:spcBef>
              <a:defRPr lang="en-US" sz="2400" dirty="0">
                <a:solidFill>
                  <a:schemeClr val="tx1"/>
                </a:solidFill>
              </a:defRPr>
            </a:lvl4pPr>
            <a:lvl5pPr>
              <a:spcBef>
                <a:spcPts val="1200"/>
              </a:spcBef>
              <a:defRPr lang="en-US" sz="2000" dirty="0">
                <a:solidFill>
                  <a:schemeClr val="tx1"/>
                </a:solidFill>
              </a:defRPr>
            </a:lvl5pPr>
          </a:lstStyle>
          <a:p>
            <a:pPr marL="349250" lvl="0" indent="-349250">
              <a:spcBef>
                <a:spcPts val="1200"/>
              </a:spcBef>
              <a:buClrTx/>
              <a:buSzPct val="65000"/>
              <a:buFont typeface="Wingdings" pitchFamily="2" charset="2"/>
              <a:buChar char=""/>
            </a:pPr>
            <a:r>
              <a:rPr lang="en-US" dirty="0"/>
              <a:t>Click to edit Master text styles</a:t>
            </a:r>
          </a:p>
          <a:p>
            <a:pPr lvl="1" indent="-279400">
              <a:spcBef>
                <a:spcPts val="1200"/>
              </a:spcBef>
              <a:buClrTx/>
              <a:buFont typeface="Arial" pitchFamily="34" charset="0"/>
            </a:pPr>
            <a:r>
              <a:rPr lang="en-US" dirty="0"/>
              <a:t>Second level</a:t>
            </a:r>
          </a:p>
          <a:p>
            <a:pPr marL="1035050" lvl="2" indent="-349250">
              <a:spcBef>
                <a:spcPts val="1200"/>
              </a:spcBef>
              <a:buClrTx/>
              <a:buSzPct val="80000"/>
              <a:buFont typeface="Wingdings" pitchFamily="2" charset="2"/>
              <a:buChar char="v"/>
            </a:pPr>
            <a:r>
              <a:rPr lang="en-US" dirty="0"/>
              <a:t>Third level</a:t>
            </a:r>
          </a:p>
          <a:p>
            <a:pPr lvl="3">
              <a:spcBef>
                <a:spcPts val="1200"/>
              </a:spcBef>
              <a:buClrTx/>
            </a:pPr>
            <a:r>
              <a:rPr lang="en-US" dirty="0"/>
              <a:t>Fourth level</a:t>
            </a:r>
          </a:p>
          <a:p>
            <a:pPr lvl="4">
              <a:spcBef>
                <a:spcPts val="1200"/>
              </a:spcBef>
              <a:buClrTx/>
            </a:pPr>
            <a:r>
              <a:rPr lang="en-US" dirty="0"/>
              <a:t>Fifth level</a:t>
            </a:r>
          </a:p>
        </p:txBody>
      </p:sp>
      <p:sp>
        <p:nvSpPr>
          <p:cNvPr id="4" name="TextBox 3"/>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2552025712"/>
      </p:ext>
    </p:extLst>
  </p:cSld>
  <p:clrMapOvr>
    <a:overrideClrMapping bg1="lt1" tx1="dk1" bg2="lt2" tx2="dk2" accent1="accent1" accent2="accent2" accent3="accent3" accent4="accent4" accent5="accent5" accent6="accent6" hlink="hlink" folHlink="folHlink"/>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hasCustomPrompt="1"/>
          </p:nvPr>
        </p:nvSpPr>
        <p:spPr>
          <a:xfrm>
            <a:off x="0" y="0"/>
            <a:ext cx="9144000" cy="685800"/>
          </a:xfrm>
          <a:prstGeom prst="rect">
            <a:avLst/>
          </a:prstGeom>
        </p:spPr>
        <p:txBody>
          <a:bodyPr anchor="ctr" anchorCtr="1"/>
          <a:lstStyle>
            <a:lvl1pPr marL="0" indent="0">
              <a:defRPr sz="3600">
                <a:solidFill>
                  <a:schemeClr val="bg1"/>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z="2800" dirty="0"/>
            </a:lvl1pPr>
            <a:lvl2pPr>
              <a:defRPr lang="en-US" sz="2400" dirty="0"/>
            </a:lvl2pPr>
            <a:lvl3pPr>
              <a:defRPr lang="en-US" sz="2400" dirty="0"/>
            </a:lvl3pPr>
            <a:lvl4pPr>
              <a:defRPr lang="en-US" sz="2400" dirty="0"/>
            </a:lvl4pPr>
            <a:lvl5pPr>
              <a:defRPr lang="en-US" sz="2000" dirty="0"/>
            </a:lvl5pPr>
          </a:lstStyle>
          <a:p>
            <a:pPr marL="349250" lvl="0" indent="-349250">
              <a:spcBef>
                <a:spcPts val="1200"/>
              </a:spcBef>
              <a:buSzPct val="65000"/>
              <a:buFont typeface="Wingdings" pitchFamily="2" charset="2"/>
              <a:buChar char=""/>
            </a:pPr>
            <a:r>
              <a:rPr lang="en-US" dirty="0"/>
              <a:t>Click to edit Master text styles</a:t>
            </a:r>
          </a:p>
          <a:p>
            <a:pPr lvl="1" indent="-279400">
              <a:spcBef>
                <a:spcPts val="1200"/>
              </a:spcBef>
              <a:buFont typeface="Arial" pitchFamily="34" charset="0"/>
            </a:pPr>
            <a:r>
              <a:rPr lang="en-US" dirty="0"/>
              <a:t>Second level</a:t>
            </a:r>
          </a:p>
          <a:p>
            <a:pPr marL="1035050" lvl="2" indent="-349250">
              <a:spcBef>
                <a:spcPts val="1200"/>
              </a:spcBef>
              <a:buSzPct val="80000"/>
              <a:buFont typeface="Wingdings" pitchFamily="2" charset="2"/>
              <a:buChar char="v"/>
            </a:pPr>
            <a:r>
              <a:rPr lang="en-US" dirty="0"/>
              <a:t>Third level</a:t>
            </a:r>
          </a:p>
          <a:p>
            <a:pPr lvl="3">
              <a:spcBef>
                <a:spcPts val="1200"/>
              </a:spcBef>
              <a:buClrTx/>
            </a:pPr>
            <a:r>
              <a:rPr lang="en-US" dirty="0"/>
              <a:t>Fourth level</a:t>
            </a:r>
          </a:p>
          <a:p>
            <a:pPr lvl="4">
              <a:spcBef>
                <a:spcPts val="1200"/>
              </a:spcBef>
              <a:buClrTx/>
            </a:pPr>
            <a:r>
              <a:rPr lang="en-US" dirty="0"/>
              <a:t>Fifth level</a:t>
            </a:r>
          </a:p>
        </p:txBody>
      </p:sp>
      <p:sp>
        <p:nvSpPr>
          <p:cNvPr id="7" name="Jump Link"/>
          <p:cNvSpPr>
            <a:spLocks noGrp="1"/>
          </p:cNvSpPr>
          <p:nvPr>
            <p:ph type="body" sz="quarter" idx="16" hasCustomPrompt="1"/>
          </p:nvPr>
        </p:nvSpPr>
        <p:spPr>
          <a:xfrm>
            <a:off x="3886200" y="6553200"/>
            <a:ext cx="1371600" cy="99950"/>
          </a:xfrm>
          <a:prstGeom prst="rect">
            <a:avLst/>
          </a:prstGeom>
        </p:spPr>
        <p:txBody>
          <a:bodyPr lIns="0" tIns="0" rIns="0" bIns="0"/>
          <a:lstStyle>
            <a:lvl1pPr marL="0" indent="0" algn="ctr">
              <a:buNone/>
              <a:defRPr sz="800"/>
            </a:lvl1pPr>
          </a:lstStyle>
          <a:p>
            <a:pPr lvl="0"/>
            <a:r>
              <a:rPr lang="en-US" dirty="0"/>
              <a:t>Jump to long image description</a:t>
            </a:r>
          </a:p>
        </p:txBody>
      </p:sp>
      <p:sp>
        <p:nvSpPr>
          <p:cNvPr id="5" name="TextBox 4"/>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18971830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NoBar-Title and Content">
    <p:spTree>
      <p:nvGrpSpPr>
        <p:cNvPr id="1" name=""/>
        <p:cNvGrpSpPr/>
        <p:nvPr/>
      </p:nvGrpSpPr>
      <p:grpSpPr>
        <a:xfrm>
          <a:off x="0" y="0"/>
          <a:ext cx="0" cy="0"/>
          <a:chOff x="0" y="0"/>
          <a:chExt cx="0" cy="0"/>
        </a:xfrm>
      </p:grpSpPr>
      <p:sp>
        <p:nvSpPr>
          <p:cNvPr id="6" name="Slide Title"/>
          <p:cNvSpPr>
            <a:spLocks noGrp="1"/>
          </p:cNvSpPr>
          <p:nvPr>
            <p:ph type="title" hasCustomPrompt="1"/>
          </p:nvPr>
        </p:nvSpPr>
        <p:spPr>
          <a:xfrm>
            <a:off x="0" y="0"/>
            <a:ext cx="9144000" cy="1100200"/>
          </a:xfrm>
          <a:prstGeom prst="rect">
            <a:avLst/>
          </a:prstGeom>
        </p:spPr>
        <p:txBody>
          <a:bodyPr anchor="ctr" anchorCtr="1"/>
          <a:lstStyle>
            <a:lvl1pPr marL="0" indent="0">
              <a:defRPr sz="3600">
                <a:solidFill>
                  <a:schemeClr val="bg1"/>
                </a:solidFill>
              </a:defRPr>
            </a:lvl1pPr>
          </a:lstStyle>
          <a:p>
            <a:r>
              <a:rPr lang="en-US" dirty="0"/>
              <a:t>CLICK TO EDIT MASTER TITLE STYLE</a:t>
            </a:r>
          </a:p>
        </p:txBody>
      </p:sp>
      <p:sp>
        <p:nvSpPr>
          <p:cNvPr id="3" name="Content Placeholder 1"/>
          <p:cNvSpPr>
            <a:spLocks noGrp="1"/>
          </p:cNvSpPr>
          <p:nvPr>
            <p:ph idx="1"/>
          </p:nvPr>
        </p:nvSpPr>
        <p:spPr>
          <a:xfrm>
            <a:off x="457200" y="1200150"/>
            <a:ext cx="8229600" cy="5353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z="2800" dirty="0"/>
            </a:lvl1pPr>
            <a:lvl2pPr>
              <a:buSzPct val="100000"/>
              <a:defRPr lang="en-US" sz="2400" dirty="0"/>
            </a:lvl2pPr>
            <a:lvl3pPr>
              <a:defRPr lang="en-US" sz="2400" dirty="0"/>
            </a:lvl3pPr>
            <a:lvl4pPr>
              <a:defRPr lang="en-US" sz="2400" dirty="0"/>
            </a:lvl4pPr>
            <a:lvl5pPr>
              <a:defRPr lang="en-US" sz="2000" dirty="0"/>
            </a:lvl5pPr>
          </a:lstStyle>
          <a:p>
            <a:pPr marL="349250" lvl="0" indent="-349250">
              <a:spcBef>
                <a:spcPts val="1200"/>
              </a:spcBef>
              <a:buSzPct val="65000"/>
              <a:buFont typeface="Wingdings" pitchFamily="2" charset="2"/>
              <a:buChar char=""/>
            </a:pPr>
            <a:r>
              <a:rPr lang="en-US" dirty="0"/>
              <a:t>Click to edit Master text styles</a:t>
            </a:r>
          </a:p>
          <a:p>
            <a:pPr lvl="1" indent="-279400">
              <a:spcBef>
                <a:spcPts val="1200"/>
              </a:spcBef>
              <a:buFont typeface="Arial" pitchFamily="34" charset="0"/>
            </a:pPr>
            <a:r>
              <a:rPr lang="en-US" dirty="0"/>
              <a:t>Second level</a:t>
            </a:r>
          </a:p>
          <a:p>
            <a:pPr marL="1035050" lvl="2" indent="-349250">
              <a:spcBef>
                <a:spcPts val="1200"/>
              </a:spcBef>
              <a:buSzPct val="80000"/>
              <a:buFont typeface="Wingdings" pitchFamily="2" charset="2"/>
              <a:buChar char="v"/>
            </a:pPr>
            <a:r>
              <a:rPr lang="en-US" dirty="0"/>
              <a:t>Third level</a:t>
            </a:r>
          </a:p>
          <a:p>
            <a:pPr lvl="3">
              <a:spcBef>
                <a:spcPts val="1200"/>
              </a:spcBef>
              <a:buClrTx/>
            </a:pPr>
            <a:r>
              <a:rPr lang="en-US" dirty="0"/>
              <a:t>Fourth level</a:t>
            </a:r>
          </a:p>
          <a:p>
            <a:pPr lvl="4">
              <a:spcBef>
                <a:spcPts val="1200"/>
              </a:spcBef>
              <a:buClrTx/>
            </a:pPr>
            <a:r>
              <a:rPr lang="en-US" dirty="0"/>
              <a:t>Fifth level</a:t>
            </a:r>
          </a:p>
        </p:txBody>
      </p:sp>
      <p:sp>
        <p:nvSpPr>
          <p:cNvPr id="7" name="Jump Link"/>
          <p:cNvSpPr>
            <a:spLocks noGrp="1"/>
          </p:cNvSpPr>
          <p:nvPr>
            <p:ph type="body" sz="quarter" idx="16" hasCustomPrompt="1"/>
          </p:nvPr>
        </p:nvSpPr>
        <p:spPr>
          <a:xfrm>
            <a:off x="3886200" y="6553200"/>
            <a:ext cx="1371600" cy="99950"/>
          </a:xfrm>
          <a:prstGeom prst="rect">
            <a:avLst/>
          </a:prstGeom>
        </p:spPr>
        <p:txBody>
          <a:bodyPr lIns="0" tIns="0" rIns="0" bIns="0"/>
          <a:lstStyle>
            <a:lvl1pPr marL="0" indent="0" algn="ctr">
              <a:buNone/>
              <a:defRPr sz="800"/>
            </a:lvl1pPr>
          </a:lstStyle>
          <a:p>
            <a:pPr lvl="0"/>
            <a:r>
              <a:rPr lang="en-US" dirty="0"/>
              <a:t>Jump to long image description</a:t>
            </a:r>
          </a:p>
        </p:txBody>
      </p:sp>
      <p:sp>
        <p:nvSpPr>
          <p:cNvPr id="5" name="TextBox 4"/>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4042013865"/>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cxnSp>
        <p:nvCxnSpPr>
          <p:cNvPr id="3" name="Straight Connector 9"/>
          <p:cNvCxnSpPr/>
          <p:nvPr/>
        </p:nvCxnSpPr>
        <p:spPr bwMode="auto">
          <a:xfrm rot="16200000" flipH="1">
            <a:off x="1143000" y="3048000"/>
            <a:ext cx="16764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cxnSp>
        <p:nvCxnSpPr>
          <p:cNvPr id="4" name="Straight Connector 12"/>
          <p:cNvCxnSpPr/>
          <p:nvPr/>
        </p:nvCxnSpPr>
        <p:spPr bwMode="auto">
          <a:xfrm rot="5400000" flipH="1" flipV="1">
            <a:off x="647700" y="5067300"/>
            <a:ext cx="26670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sp>
        <p:nvSpPr>
          <p:cNvPr id="5" name="Title 1"/>
          <p:cNvSpPr>
            <a:spLocks noGrp="1"/>
          </p:cNvSpPr>
          <p:nvPr>
            <p:ph type="title"/>
          </p:nvPr>
        </p:nvSpPr>
        <p:spPr>
          <a:xfrm>
            <a:off x="0" y="3964"/>
            <a:ext cx="9140332" cy="815404"/>
          </a:xfrm>
          <a:prstGeom prst="rect">
            <a:avLst/>
          </a:prstGeom>
          <a:solidFill>
            <a:srgbClr val="439CBF"/>
          </a:solidFill>
          <a:ln w="9525">
            <a:noFill/>
            <a:miter lim="800000"/>
            <a:headEnd/>
            <a:tailEnd/>
          </a:ln>
        </p:spPr>
        <p:txBody>
          <a:bodyPr vert="horz" wrap="square" lIns="91440" tIns="45720" rIns="91440" bIns="45720" numCol="1" anchor="ctr" anchorCtr="0" compatLnSpc="1">
            <a:prstTxWarp prst="textNoShape">
              <a:avLst/>
            </a:prstTxWarp>
          </a:bodyPr>
          <a:lstStyle>
            <a:lvl1pPr>
              <a:defRPr lang="en-US" sz="2800" b="0" dirty="0">
                <a:solidFill>
                  <a:schemeClr val="bg1"/>
                </a:solidFill>
                <a:effectLst/>
                <a:latin typeface="+mn-lt"/>
              </a:defRPr>
            </a:lvl1pPr>
          </a:lstStyle>
          <a:p>
            <a:pPr marL="457200" lvl="0" indent="0"/>
            <a:r>
              <a:rPr lang="en-US" dirty="0"/>
              <a:t>Click to edit Master title style</a:t>
            </a:r>
          </a:p>
        </p:txBody>
      </p:sp>
      <p:sp>
        <p:nvSpPr>
          <p:cNvPr id="6" name="TextBox 5"/>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1521225612"/>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1800"/>
            <a:ext cx="9144000" cy="910144"/>
          </a:xfrm>
          <a:prstGeom prst="rect">
            <a:avLst/>
          </a:prstGeom>
          <a:solidFill>
            <a:srgbClr val="439CBF"/>
          </a:solidFill>
        </p:spPr>
        <p:txBody>
          <a:bodyPr/>
          <a:lstStyle>
            <a:lvl1pPr marL="0" indent="0" algn="ctr">
              <a:spcBef>
                <a:spcPts val="0"/>
              </a:spcBef>
              <a:defRPr sz="3600">
                <a:solidFill>
                  <a:schemeClr val="tx1"/>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Bef>
                <a:spcPts val="1200"/>
              </a:spcBef>
              <a:spcAft>
                <a:spcPts val="0"/>
              </a:spcAft>
              <a:buNone/>
              <a:defRPr sz="2800">
                <a:solidFill>
                  <a:schemeClr val="tx1"/>
                </a:solidFill>
                <a:latin typeface="Arial" panose="020B0604020202020204" pitchFamily="34" charset="0"/>
              </a:defRPr>
            </a:lvl1pPr>
            <a:lvl2pPr marL="403225" indent="0">
              <a:spcBef>
                <a:spcPts val="1200"/>
              </a:spcBef>
              <a:spcAft>
                <a:spcPts val="0"/>
              </a:spcAft>
              <a:buNone/>
              <a:defRPr sz="2400">
                <a:solidFill>
                  <a:schemeClr val="tx1"/>
                </a:solidFill>
                <a:latin typeface="Arial" panose="020B0604020202020204" pitchFamily="34" charset="0"/>
              </a:defRPr>
            </a:lvl2pPr>
            <a:lvl3pPr marL="860425" indent="0">
              <a:spcBef>
                <a:spcPts val="1200"/>
              </a:spcBef>
              <a:spcAft>
                <a:spcPts val="0"/>
              </a:spcAft>
              <a:buNone/>
              <a:defRPr sz="2000">
                <a:solidFill>
                  <a:schemeClr val="tx1"/>
                </a:solidFill>
                <a:latin typeface="Arial" panose="020B0604020202020204" pitchFamily="34" charset="0"/>
              </a:defRPr>
            </a:lvl3pPr>
            <a:lvl4pPr marL="1317625" indent="0">
              <a:spcBef>
                <a:spcPts val="1200"/>
              </a:spcBef>
              <a:spcAft>
                <a:spcPts val="0"/>
              </a:spcAft>
              <a:buNone/>
              <a:defRPr sz="1800">
                <a:solidFill>
                  <a:schemeClr val="tx1"/>
                </a:solidFill>
                <a:latin typeface="Arial" panose="020B0604020202020204" pitchFamily="34" charset="0"/>
              </a:defRPr>
            </a:lvl4pPr>
            <a:lvl5pPr marL="1784350" indent="0">
              <a:spcBef>
                <a:spcPts val="1200"/>
              </a:spcBef>
              <a:spcAft>
                <a:spcPts val="0"/>
              </a:spcAft>
              <a:buNone/>
              <a:defRPr sz="1800">
                <a:solidFill>
                  <a:schemeClr val="tx1"/>
                </a:solidFill>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2774768645"/>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1800"/>
            <a:ext cx="9144000" cy="910144"/>
          </a:xfrm>
          <a:prstGeom prst="rect">
            <a:avLst/>
          </a:prstGeom>
          <a:solidFill>
            <a:srgbClr val="84B0AE"/>
          </a:solidFill>
        </p:spPr>
        <p:txBody>
          <a:bodyPr/>
          <a:lstStyle>
            <a:lvl1pPr marL="0" indent="0" algn="ctr">
              <a:spcBef>
                <a:spcPts val="0"/>
              </a:spcBef>
              <a:defRPr sz="3600">
                <a:solidFill>
                  <a:schemeClr val="tx1"/>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Bef>
                <a:spcPts val="1200"/>
              </a:spcBef>
              <a:spcAft>
                <a:spcPts val="0"/>
              </a:spcAft>
              <a:buNone/>
              <a:defRPr sz="2800">
                <a:solidFill>
                  <a:schemeClr val="tx1"/>
                </a:solidFill>
                <a:latin typeface="Arial" panose="020B0604020202020204" pitchFamily="34" charset="0"/>
              </a:defRPr>
            </a:lvl1pPr>
            <a:lvl2pPr marL="403225" indent="0">
              <a:spcBef>
                <a:spcPts val="1200"/>
              </a:spcBef>
              <a:spcAft>
                <a:spcPts val="0"/>
              </a:spcAft>
              <a:buNone/>
              <a:defRPr sz="2400">
                <a:solidFill>
                  <a:schemeClr val="tx1"/>
                </a:solidFill>
                <a:latin typeface="Arial" panose="020B0604020202020204" pitchFamily="34" charset="0"/>
              </a:defRPr>
            </a:lvl2pPr>
            <a:lvl3pPr marL="860425" indent="0">
              <a:spcBef>
                <a:spcPts val="1200"/>
              </a:spcBef>
              <a:spcAft>
                <a:spcPts val="0"/>
              </a:spcAft>
              <a:buNone/>
              <a:defRPr sz="2000">
                <a:solidFill>
                  <a:schemeClr val="tx1"/>
                </a:solidFill>
                <a:latin typeface="Arial" panose="020B0604020202020204" pitchFamily="34" charset="0"/>
              </a:defRPr>
            </a:lvl3pPr>
            <a:lvl4pPr marL="1317625" indent="0">
              <a:spcBef>
                <a:spcPts val="1200"/>
              </a:spcBef>
              <a:spcAft>
                <a:spcPts val="0"/>
              </a:spcAft>
              <a:buNone/>
              <a:defRPr sz="1800">
                <a:solidFill>
                  <a:schemeClr val="tx1"/>
                </a:solidFill>
                <a:latin typeface="Arial" panose="020B0604020202020204" pitchFamily="34" charset="0"/>
              </a:defRPr>
            </a:lvl4pPr>
            <a:lvl5pPr marL="1784350" indent="0">
              <a:spcBef>
                <a:spcPts val="1200"/>
              </a:spcBef>
              <a:spcAft>
                <a:spcPts val="0"/>
              </a:spcAft>
              <a:buNone/>
              <a:defRPr sz="1800">
                <a:solidFill>
                  <a:schemeClr val="tx1"/>
                </a:solidFill>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3503267248"/>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2-Line Title and Link">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072800"/>
          </a:xfrm>
          <a:prstGeom prst="rect">
            <a:avLst/>
          </a:prstGeom>
          <a:solidFill>
            <a:srgbClr val="84B0AE"/>
          </a:solidFill>
        </p:spPr>
        <p:txBody>
          <a:bodyPr/>
          <a:lstStyle>
            <a:lvl1pPr marL="0" indent="0" algn="ctr">
              <a:defRPr sz="3600">
                <a:solidFill>
                  <a:schemeClr val="bg1"/>
                </a:solidFill>
              </a:defRPr>
            </a:lvl1pPr>
          </a:lstStyle>
          <a:p>
            <a:r>
              <a:rPr lang="en-US" dirty="0"/>
              <a:t>Click to edit Master title style</a:t>
            </a:r>
          </a:p>
        </p:txBody>
      </p:sp>
      <p:sp>
        <p:nvSpPr>
          <p:cNvPr id="3" name="TextBox 2"/>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3308581051"/>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Line Title and Content">
    <p:spTree>
      <p:nvGrpSpPr>
        <p:cNvPr id="1" name=""/>
        <p:cNvGrpSpPr/>
        <p:nvPr/>
      </p:nvGrpSpPr>
      <p:grpSpPr>
        <a:xfrm>
          <a:off x="0" y="0"/>
          <a:ext cx="0" cy="0"/>
          <a:chOff x="0" y="0"/>
          <a:chExt cx="0" cy="0"/>
        </a:xfrm>
      </p:grpSpPr>
      <p:sp>
        <p:nvSpPr>
          <p:cNvPr id="6" name="Slide Title"/>
          <p:cNvSpPr>
            <a:spLocks noGrp="1"/>
          </p:cNvSpPr>
          <p:nvPr>
            <p:ph type="title" hasCustomPrompt="1"/>
          </p:nvPr>
        </p:nvSpPr>
        <p:spPr>
          <a:xfrm>
            <a:off x="0" y="0"/>
            <a:ext cx="9144000" cy="838200"/>
          </a:xfrm>
          <a:prstGeom prst="rect">
            <a:avLst/>
          </a:prstGeom>
        </p:spPr>
        <p:txBody>
          <a:bodyPr>
            <a:normAutofit/>
          </a:bodyPr>
          <a:lstStyle>
            <a:lvl1pPr marL="0" indent="0">
              <a:defRPr sz="3200">
                <a:solidFill>
                  <a:schemeClr val="bg1"/>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z="2800" dirty="0">
                <a:solidFill>
                  <a:schemeClr val="tx1"/>
                </a:solidFill>
              </a:defRPr>
            </a:lvl1pPr>
            <a:lvl2pPr>
              <a:defRPr lang="en-US" sz="2400" dirty="0">
                <a:solidFill>
                  <a:schemeClr val="tx1"/>
                </a:solidFill>
              </a:defRPr>
            </a:lvl2pPr>
            <a:lvl3pPr>
              <a:defRPr lang="en-US" sz="2400" dirty="0"/>
            </a:lvl3pPr>
            <a:lvl4pPr>
              <a:defRPr lang="en-US" sz="2400" dirty="0">
                <a:solidFill>
                  <a:schemeClr val="tx1"/>
                </a:solidFill>
              </a:defRPr>
            </a:lvl4pPr>
            <a:lvl5pPr>
              <a:defRPr lang="en-US" sz="2000" dirty="0">
                <a:solidFill>
                  <a:schemeClr val="tx1"/>
                </a:solidFill>
              </a:defRPr>
            </a:lvl5pPr>
          </a:lstStyle>
          <a:p>
            <a:pPr marL="349250" lvl="0" indent="-349250">
              <a:spcBef>
                <a:spcPts val="1200"/>
              </a:spcBef>
              <a:buClrTx/>
              <a:buSzPct val="65000"/>
              <a:buFont typeface="Wingdings" pitchFamily="2" charset="2"/>
              <a:buChar char=""/>
            </a:pPr>
            <a:r>
              <a:rPr lang="en-US" dirty="0"/>
              <a:t>Click to edit Master text styles</a:t>
            </a:r>
          </a:p>
          <a:p>
            <a:pPr lvl="1" indent="-279400">
              <a:spcBef>
                <a:spcPts val="1200"/>
              </a:spcBef>
              <a:buClrTx/>
              <a:buFont typeface="Arial" pitchFamily="34" charset="0"/>
            </a:pPr>
            <a:r>
              <a:rPr lang="en-US" dirty="0"/>
              <a:t>Second level</a:t>
            </a:r>
          </a:p>
          <a:p>
            <a:pPr marL="1035050" lvl="2" indent="-349250">
              <a:spcBef>
                <a:spcPts val="1200"/>
              </a:spcBef>
              <a:buClrTx/>
              <a:buSzPct val="80000"/>
              <a:buFont typeface="Wingdings" pitchFamily="2" charset="2"/>
              <a:buChar char="v"/>
            </a:pPr>
            <a:r>
              <a:rPr lang="en-US" dirty="0"/>
              <a:t>Third level</a:t>
            </a:r>
          </a:p>
          <a:p>
            <a:pPr lvl="3">
              <a:spcBef>
                <a:spcPts val="1200"/>
              </a:spcBef>
              <a:buClrTx/>
            </a:pPr>
            <a:r>
              <a:rPr lang="en-US" dirty="0"/>
              <a:t>Fourth level</a:t>
            </a:r>
          </a:p>
          <a:p>
            <a:pPr lvl="4">
              <a:spcBef>
                <a:spcPts val="1200"/>
              </a:spcBef>
              <a:buClrTx/>
            </a:pPr>
            <a:r>
              <a:rPr lang="en-US" dirty="0"/>
              <a:t>Fifth level</a:t>
            </a:r>
          </a:p>
        </p:txBody>
      </p:sp>
      <p:sp>
        <p:nvSpPr>
          <p:cNvPr id="4" name="TextBox 3"/>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3891641776"/>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6" name="Rectangle 4"/>
          <p:cNvSpPr>
            <a:spLocks noGrp="1" noChangeArrowheads="1"/>
          </p:cNvSpPr>
          <p:nvPr>
            <p:ph type="body" idx="1"/>
          </p:nvPr>
        </p:nvSpPr>
        <p:spPr bwMode="auto">
          <a:xfrm>
            <a:off x="504825" y="1447799"/>
            <a:ext cx="8126413" cy="4968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p:cNvCxnSpPr/>
          <p:nvPr/>
        </p:nvCxnSpPr>
        <p:spPr bwMode="auto">
          <a:xfrm rot="16200000" flipH="1">
            <a:off x="1143000" y="3048000"/>
            <a:ext cx="16764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cxnSp>
        <p:nvCxnSpPr>
          <p:cNvPr id="13" name="Straight Connector 12"/>
          <p:cNvCxnSpPr/>
          <p:nvPr/>
        </p:nvCxnSpPr>
        <p:spPr bwMode="auto">
          <a:xfrm rot="5400000" flipH="1" flipV="1">
            <a:off x="647700" y="5067300"/>
            <a:ext cx="26670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sp>
        <p:nvSpPr>
          <p:cNvPr id="2" name="Title Placeholder 1"/>
          <p:cNvSpPr>
            <a:spLocks noGrp="1"/>
          </p:cNvSpPr>
          <p:nvPr>
            <p:ph type="title"/>
          </p:nvPr>
        </p:nvSpPr>
        <p:spPr>
          <a:xfrm>
            <a:off x="0" y="5125"/>
            <a:ext cx="9144000" cy="1325563"/>
          </a:xfrm>
          <a:prstGeom prst="rect">
            <a:avLst/>
          </a:prstGeom>
          <a:solidFill>
            <a:srgbClr val="717A8B"/>
          </a:solidFill>
          <a:ln>
            <a:noFill/>
          </a:ln>
        </p:spPr>
        <p:txBody>
          <a:bodyPr vert="horz" lIns="91440" tIns="45720" rIns="91440" bIns="45720" rtlCol="0" anchor="ctr" anchorCtr="1">
            <a:normAutofit/>
          </a:bodyPr>
          <a:lstStyle/>
          <a:p>
            <a:r>
              <a:rPr lang="en-US" dirty="0"/>
              <a:t>Click to edit Master title style</a:t>
            </a:r>
          </a:p>
        </p:txBody>
      </p:sp>
    </p:spTree>
    <p:extLst>
      <p:ext uri="{BB962C8B-B14F-4D97-AF65-F5344CB8AC3E}">
        <p14:creationId xmlns:p14="http://schemas.microsoft.com/office/powerpoint/2010/main" val="448674235"/>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8" r:id="rId3"/>
    <p:sldLayoutId id="2147483840" r:id="rId4"/>
    <p:sldLayoutId id="2147483844" r:id="rId5"/>
    <p:sldLayoutId id="2147483843" r:id="rId6"/>
    <p:sldLayoutId id="2147483842" r:id="rId7"/>
    <p:sldLayoutId id="2147483841" r:id="rId8"/>
    <p:sldLayoutId id="2147483832" r:id="rId9"/>
    <p:sldLayoutId id="2147483833" r:id="rId10"/>
    <p:sldLayoutId id="2147483834" r:id="rId11"/>
    <p:sldLayoutId id="2147483835" r:id="rId12"/>
    <p:sldLayoutId id="2147483836" r:id="rId13"/>
    <p:sldLayoutId id="2147483837" r:id="rId14"/>
    <p:sldLayoutId id="2147483839" r:id="rId15"/>
  </p:sldLayoutIdLst>
  <p:transition spd="med"/>
  <p:hf hdr="0" dt="0"/>
  <p:txStyles>
    <p:titleStyle>
      <a:lvl1pPr marL="0" indent="-457200" algn="ctr" defTabSz="0" rtl="0" eaLnBrk="0" fontAlgn="base" hangingPunct="0">
        <a:lnSpc>
          <a:spcPct val="100000"/>
        </a:lnSpc>
        <a:spcBef>
          <a:spcPct val="0"/>
        </a:spcBef>
        <a:spcAft>
          <a:spcPct val="0"/>
        </a:spcAft>
        <a:defRPr lang="en-US" sz="3200" b="0" smtClean="0">
          <a:solidFill>
            <a:schemeClr val="bg1"/>
          </a:solidFill>
          <a:effectLst/>
          <a:latin typeface="+mn-lt"/>
          <a:ea typeface="+mj-ea"/>
          <a:cs typeface="+mj-cs"/>
        </a:defRPr>
      </a:lvl1pPr>
      <a:lvl2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2pPr>
      <a:lvl3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3pPr>
      <a:lvl4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4pPr>
      <a:lvl5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5pPr>
      <a:lvl6pPr marL="457200" algn="ctr" rtl="0" fontAlgn="base">
        <a:lnSpc>
          <a:spcPct val="85000"/>
        </a:lnSpc>
        <a:spcBef>
          <a:spcPct val="0"/>
        </a:spcBef>
        <a:spcAft>
          <a:spcPct val="0"/>
        </a:spcAft>
        <a:defRPr sz="3600" b="1">
          <a:solidFill>
            <a:srgbClr val="216471"/>
          </a:solidFill>
          <a:latin typeface="Arial" charset="0"/>
        </a:defRPr>
      </a:lvl6pPr>
      <a:lvl7pPr marL="914400" algn="ctr" rtl="0" fontAlgn="base">
        <a:lnSpc>
          <a:spcPct val="85000"/>
        </a:lnSpc>
        <a:spcBef>
          <a:spcPct val="0"/>
        </a:spcBef>
        <a:spcAft>
          <a:spcPct val="0"/>
        </a:spcAft>
        <a:defRPr sz="3600" b="1">
          <a:solidFill>
            <a:srgbClr val="216471"/>
          </a:solidFill>
          <a:latin typeface="Arial" charset="0"/>
        </a:defRPr>
      </a:lvl7pPr>
      <a:lvl8pPr marL="1371600" algn="ctr" rtl="0" fontAlgn="base">
        <a:lnSpc>
          <a:spcPct val="85000"/>
        </a:lnSpc>
        <a:spcBef>
          <a:spcPct val="0"/>
        </a:spcBef>
        <a:spcAft>
          <a:spcPct val="0"/>
        </a:spcAft>
        <a:defRPr sz="3600" b="1">
          <a:solidFill>
            <a:srgbClr val="216471"/>
          </a:solidFill>
          <a:latin typeface="Arial" charset="0"/>
        </a:defRPr>
      </a:lvl8pPr>
      <a:lvl9pPr marL="1828800" algn="ctr" rtl="0" fontAlgn="base">
        <a:lnSpc>
          <a:spcPct val="85000"/>
        </a:lnSpc>
        <a:spcBef>
          <a:spcPct val="0"/>
        </a:spcBef>
        <a:spcAft>
          <a:spcPct val="0"/>
        </a:spcAft>
        <a:defRPr sz="3600" b="1">
          <a:solidFill>
            <a:srgbClr val="216471"/>
          </a:solidFill>
          <a:latin typeface="Arial" charset="0"/>
        </a:defRPr>
      </a:lvl9pPr>
    </p:titleStyle>
    <p:bodyStyle>
      <a:lvl1pPr marL="288925" indent="-288925" algn="l" rtl="0" eaLnBrk="0" fontAlgn="base" hangingPunct="0">
        <a:spcBef>
          <a:spcPct val="20000"/>
        </a:spcBef>
        <a:spcAft>
          <a:spcPct val="0"/>
        </a:spcAft>
        <a:buClrTx/>
        <a:buSzPct val="100000"/>
        <a:buFont typeface="Arial" charset="0"/>
        <a:buChar char="♦"/>
        <a:defRPr lang="en-US" sz="2400" dirty="0">
          <a:solidFill>
            <a:schemeClr val="tx1"/>
          </a:solidFill>
          <a:effectLst/>
          <a:latin typeface="+mn-lt"/>
          <a:ea typeface="+mn-ea"/>
          <a:cs typeface="+mn-cs"/>
        </a:defRPr>
      </a:lvl1pPr>
      <a:lvl2pPr marL="685800" indent="-282575" algn="l" rtl="0" eaLnBrk="0" fontAlgn="base" hangingPunct="0">
        <a:spcBef>
          <a:spcPct val="20000"/>
        </a:spcBef>
        <a:spcAft>
          <a:spcPct val="0"/>
        </a:spcAft>
        <a:buClrTx/>
        <a:buSzPct val="80000"/>
        <a:buFont typeface="Arial" charset="0"/>
        <a:buChar char="●"/>
        <a:defRPr lang="en-US" sz="2000" dirty="0">
          <a:solidFill>
            <a:schemeClr val="tx1"/>
          </a:solidFill>
          <a:effectLst/>
          <a:latin typeface="+mn-lt"/>
        </a:defRPr>
      </a:lvl2pPr>
      <a:lvl3pPr marL="1143000" indent="-282575" algn="l" rtl="0" eaLnBrk="0" fontAlgn="base" hangingPunct="0">
        <a:spcBef>
          <a:spcPct val="20000"/>
        </a:spcBef>
        <a:spcAft>
          <a:spcPct val="0"/>
        </a:spcAft>
        <a:buClrTx/>
        <a:buSzPct val="65000"/>
        <a:buFont typeface="Wingdings 3" pitchFamily="18" charset="2"/>
        <a:buChar char="u"/>
        <a:defRPr lang="en-US" sz="1800" dirty="0">
          <a:solidFill>
            <a:schemeClr val="tx1"/>
          </a:solidFill>
          <a:effectLst/>
          <a:latin typeface="+mn-lt"/>
        </a:defRPr>
      </a:lvl3pPr>
      <a:lvl4pPr marL="1600200" indent="-282575" algn="l" rtl="0" eaLnBrk="0" fontAlgn="base" hangingPunct="0">
        <a:spcBef>
          <a:spcPct val="20000"/>
        </a:spcBef>
        <a:spcAft>
          <a:spcPct val="0"/>
        </a:spcAft>
        <a:buClr>
          <a:srgbClr val="CC6600"/>
        </a:buClr>
        <a:buSzPct val="65000"/>
        <a:buFont typeface="Wingdings 3" pitchFamily="18" charset="2"/>
        <a:buChar char="u"/>
        <a:defRPr lang="en-US" sz="1800" dirty="0">
          <a:solidFill>
            <a:schemeClr val="tx1"/>
          </a:solidFill>
          <a:effectLst/>
          <a:latin typeface="+mn-lt"/>
        </a:defRPr>
      </a:lvl4pPr>
      <a:lvl5pPr marL="2068513" indent="-284163" algn="l" rtl="0" eaLnBrk="0" fontAlgn="base" hangingPunct="0">
        <a:spcBef>
          <a:spcPct val="20000"/>
        </a:spcBef>
        <a:spcAft>
          <a:spcPct val="0"/>
        </a:spcAft>
        <a:buClr>
          <a:srgbClr val="CC6600"/>
        </a:buClr>
        <a:buSzPct val="65000"/>
        <a:buFont typeface="Wingdings 3" pitchFamily="18" charset="2"/>
        <a:buChar char="u"/>
        <a:defRPr lang="en-US" sz="1600" dirty="0">
          <a:solidFill>
            <a:schemeClr val="tx1"/>
          </a:solidFill>
          <a:effectLst/>
          <a:latin typeface="+mn-lt"/>
        </a:defRPr>
      </a:lvl5pPr>
      <a:lvl6pPr marL="2692400" indent="-290513" algn="l" rtl="0" fontAlgn="base">
        <a:spcBef>
          <a:spcPct val="20000"/>
        </a:spcBef>
        <a:spcAft>
          <a:spcPct val="0"/>
        </a:spcAft>
        <a:buClr>
          <a:srgbClr val="CC6C18"/>
        </a:buClr>
        <a:buFont typeface="Arial" charset="0"/>
        <a:buChar char="»"/>
        <a:defRPr sz="2000">
          <a:solidFill>
            <a:srgbClr val="216471"/>
          </a:solidFill>
          <a:latin typeface="+mn-lt"/>
        </a:defRPr>
      </a:lvl6pPr>
      <a:lvl7pPr marL="3149600" indent="-290513" algn="l" rtl="0" fontAlgn="base">
        <a:spcBef>
          <a:spcPct val="20000"/>
        </a:spcBef>
        <a:spcAft>
          <a:spcPct val="0"/>
        </a:spcAft>
        <a:buClr>
          <a:srgbClr val="CC6C18"/>
        </a:buClr>
        <a:buFont typeface="Arial" charset="0"/>
        <a:buChar char="»"/>
        <a:defRPr sz="2000">
          <a:solidFill>
            <a:srgbClr val="216471"/>
          </a:solidFill>
          <a:latin typeface="+mn-lt"/>
        </a:defRPr>
      </a:lvl7pPr>
      <a:lvl8pPr marL="3606800" indent="-290513" algn="l" rtl="0" fontAlgn="base">
        <a:spcBef>
          <a:spcPct val="20000"/>
        </a:spcBef>
        <a:spcAft>
          <a:spcPct val="0"/>
        </a:spcAft>
        <a:buClr>
          <a:srgbClr val="CC6C18"/>
        </a:buClr>
        <a:buFont typeface="Arial" charset="0"/>
        <a:buChar char="»"/>
        <a:defRPr sz="2000">
          <a:solidFill>
            <a:srgbClr val="216471"/>
          </a:solidFill>
          <a:latin typeface="+mn-lt"/>
        </a:defRPr>
      </a:lvl8pPr>
      <a:lvl9pPr marL="4064000" indent="-290513" algn="l" rtl="0" fontAlgn="base">
        <a:spcBef>
          <a:spcPct val="20000"/>
        </a:spcBef>
        <a:spcAft>
          <a:spcPct val="0"/>
        </a:spcAft>
        <a:buClr>
          <a:srgbClr val="CC6C18"/>
        </a:buClr>
        <a:buFont typeface="Arial" charset="0"/>
        <a:buChar char="»"/>
        <a:defRPr sz="2000">
          <a:solidFill>
            <a:srgbClr val="21647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slide" Target="slide57.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slide" Target="slide58.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slide" Target="slide61.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slide" Target="slide62.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slide" Target="slide65.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slide" Target="slide7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slide" Target="slide83.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slide" Target="slide84.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slide" Target="slide85.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slide" Target="slide86.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slide" Target="slide8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slide" Target="slide88.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slide" Target="slide89.xml"/><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4.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slide" Target="slide90.xml"/><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4.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slide" Target="slide91.xml"/><Relationship Id="rId5" Type="http://schemas.openxmlformats.org/officeDocument/2006/relationships/image" Target="../media/image6.png"/><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slide" Target="slide9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slide" Target="slide93.xml"/><Relationship Id="rId5" Type="http://schemas.openxmlformats.org/officeDocument/2006/relationships/image" Target="../media/image6.png"/><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slide" Target="slide94.xml"/><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slide" Target="slide95.xml"/><Relationship Id="rId2" Type="http://schemas.openxmlformats.org/officeDocument/2006/relationships/notesSlide" Target="../notesSlides/notesSlide31.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4.png"/><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slide" Target="slide96.xml"/><Relationship Id="rId2" Type="http://schemas.openxmlformats.org/officeDocument/2006/relationships/notesSlide" Target="../notesSlides/notesSlide32.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8.xml"/><Relationship Id="rId4" Type="http://schemas.openxmlformats.org/officeDocument/2006/relationships/slide" Target="slide9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slide" Target="slide9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3.xml"/><Relationship Id="rId6" Type="http://schemas.openxmlformats.org/officeDocument/2006/relationships/slide" Target="slide99.xml"/><Relationship Id="rId5" Type="http://schemas.openxmlformats.org/officeDocument/2006/relationships/image" Target="../media/image6.png"/><Relationship Id="rId4" Type="http://schemas.openxmlformats.org/officeDocument/2006/relationships/image" Target="../media/image10.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4.xml"/><Relationship Id="rId6" Type="http://schemas.openxmlformats.org/officeDocument/2006/relationships/slide" Target="slide100.xml"/><Relationship Id="rId5" Type="http://schemas.openxmlformats.org/officeDocument/2006/relationships/image" Target="../media/image10.png"/><Relationship Id="rId4" Type="http://schemas.openxmlformats.org/officeDocument/2006/relationships/image" Target="../media/image6.png"/></Relationships>
</file>

<file path=ppt/slides/_rels/slide5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slide" Target="slide10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3.xml"/><Relationship Id="rId1" Type="http://schemas.openxmlformats.org/officeDocument/2006/relationships/slideLayout" Target="../slideLayouts/slideLayout8.xml"/><Relationship Id="rId4" Type="http://schemas.openxmlformats.org/officeDocument/2006/relationships/slide" Target="slide102.xml"/></Relationships>
</file>

<file path=ppt/slides/_rels/slide6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4.xml"/><Relationship Id="rId1" Type="http://schemas.openxmlformats.org/officeDocument/2006/relationships/slideLayout" Target="../slideLayouts/slideLayout8.xml"/><Relationship Id="rId4" Type="http://schemas.openxmlformats.org/officeDocument/2006/relationships/slide" Target="slide10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slide" Target="slide10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slide" Target="slide105.xml"/><Relationship Id="rId2" Type="http://schemas.openxmlformats.org/officeDocument/2006/relationships/notesSlide" Target="../notesSlides/notesSlide49.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4.png"/><Relationship Id="rId4" Type="http://schemas.openxmlformats.org/officeDocument/2006/relationships/image" Target="../media/image3.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slide" Target="slide82.xml"/><Relationship Id="rId5" Type="http://schemas.openxmlformats.org/officeDocument/2006/relationships/image" Target="../media/image4.png"/><Relationship Id="rId4"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slide" Target="slide30.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2" Type="http://schemas.openxmlformats.org/officeDocument/2006/relationships/slide" Target="slide34.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slide" Target="slide38.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slide" Target="slide39.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slide" Target="slide45.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slide" Target="slide46.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slide" Target="slide47.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slide" Target="slide49.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slide" Target="slide52.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slide" Target="slide50.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slide" Target="slide5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idx="4294967295"/>
          </p:nvPr>
        </p:nvSpPr>
        <p:spPr>
          <a:xfrm>
            <a:off x="5056632" y="0"/>
            <a:ext cx="4087368" cy="6565391"/>
          </a:xfrm>
          <a:noFill/>
        </p:spPr>
        <p:txBody>
          <a:bodyPr/>
          <a:lstStyle/>
          <a:p>
            <a:r>
              <a:rPr lang="en-US" sz="4000" b="1" dirty="0">
                <a:solidFill>
                  <a:schemeClr val="tx1"/>
                </a:solidFill>
                <a:cs typeface="Tahoma" pitchFamily="34" charset="0"/>
              </a:rPr>
              <a:t>CHAPTER 8</a:t>
            </a:r>
            <a:r>
              <a:rPr lang="en-US" sz="3600" b="1" dirty="0">
                <a:solidFill>
                  <a:schemeClr val="tx1"/>
                </a:solidFill>
                <a:cs typeface="Tahoma" pitchFamily="34" charset="0"/>
              </a:rPr>
              <a:t> </a:t>
            </a:r>
            <a:r>
              <a:rPr lang="en-US" dirty="0">
                <a:solidFill>
                  <a:schemeClr val="tx1"/>
                </a:solidFill>
                <a:cs typeface="Tahoma" pitchFamily="34" charset="0"/>
              </a:rPr>
              <a:t>Corporate Strategy: Diversification and the Multibusiness Company</a:t>
            </a:r>
            <a:endParaRPr lang="en-US" dirty="0">
              <a:solidFill>
                <a:schemeClr val="tx1"/>
              </a:solidFill>
            </a:endParaRPr>
          </a:p>
        </p:txBody>
      </p:sp>
    </p:spTree>
    <p:extLst>
      <p:ext uri="{BB962C8B-B14F-4D97-AF65-F5344CB8AC3E}">
        <p14:creationId xmlns:p14="http://schemas.microsoft.com/office/powerpoint/2010/main" val="1075046172"/>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lIns="0" rIns="0">
            <a:normAutofit fontScale="90000"/>
          </a:bodyPr>
          <a:lstStyle/>
          <a:p>
            <a:r>
              <a:rPr lang="en-US" sz="3600" cap="all" dirty="0"/>
              <a:t>Strategic Management Principle </a:t>
            </a:r>
            <a:r>
              <a:rPr lang="en-US" sz="2000" dirty="0"/>
              <a:t>(1 of 9)</a:t>
            </a:r>
            <a:endParaRPr lang="en-US" sz="2000" cap="all" dirty="0"/>
          </a:p>
        </p:txBody>
      </p:sp>
      <p:sp>
        <p:nvSpPr>
          <p:cNvPr id="6" name="Content Placeholder 5"/>
          <p:cNvSpPr>
            <a:spLocks noGrp="1"/>
          </p:cNvSpPr>
          <p:nvPr>
            <p:ph idx="1"/>
          </p:nvPr>
        </p:nvSpPr>
        <p:spPr>
          <a:xfrm>
            <a:off x="506186" y="1047748"/>
            <a:ext cx="7429500" cy="5562600"/>
          </a:xfrm>
        </p:spPr>
        <p:txBody>
          <a:bodyPr/>
          <a:lstStyle/>
          <a:p>
            <a:pPr marL="0" indent="0">
              <a:buNone/>
            </a:pPr>
            <a:r>
              <a:rPr lang="en-US" dirty="0"/>
              <a:t>To add shareholder value, diversification into a new business must pass the three tests of corporate advantage</a:t>
            </a:r>
          </a:p>
          <a:p>
            <a:pPr marL="911225" lvl="1" indent="-514350">
              <a:buSzPct val="100000"/>
              <a:buFont typeface="+mj-lt"/>
              <a:buAutoNum type="arabicPeriod"/>
            </a:pPr>
            <a:r>
              <a:rPr lang="en-US" dirty="0"/>
              <a:t>The industry attractiveness test</a:t>
            </a:r>
          </a:p>
          <a:p>
            <a:pPr marL="911225" lvl="1" indent="-514350">
              <a:buSzPct val="100000"/>
              <a:buFont typeface="+mj-lt"/>
              <a:buAutoNum type="arabicPeriod"/>
            </a:pPr>
            <a:r>
              <a:rPr lang="en-US" dirty="0"/>
              <a:t>The cost of entry test</a:t>
            </a:r>
          </a:p>
          <a:p>
            <a:pPr marL="911225" lvl="1" indent="-514350">
              <a:buSzPct val="100000"/>
              <a:buFont typeface="+mj-lt"/>
              <a:buAutoNum type="arabicPeriod"/>
            </a:pPr>
            <a:r>
              <a:rPr lang="en-US" dirty="0"/>
              <a:t>The better-off test</a:t>
            </a:r>
          </a:p>
        </p:txBody>
      </p:sp>
    </p:spTree>
    <p:extLst>
      <p:ext uri="{BB962C8B-B14F-4D97-AF65-F5344CB8AC3E}">
        <p14:creationId xmlns:p14="http://schemas.microsoft.com/office/powerpoint/2010/main" val="3889756532"/>
      </p:ext>
    </p:extLst>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Appendix 19 Calculating Industry Attractiveness Scores</a:t>
            </a:r>
          </a:p>
        </p:txBody>
      </p:sp>
      <p:sp>
        <p:nvSpPr>
          <p:cNvPr id="3" name="Content Placeholder 2"/>
          <p:cNvSpPr>
            <a:spLocks noGrp="1"/>
          </p:cNvSpPr>
          <p:nvPr>
            <p:ph idx="1"/>
          </p:nvPr>
        </p:nvSpPr>
        <p:spPr>
          <a:xfrm>
            <a:off x="682174" y="1335023"/>
            <a:ext cx="7779657" cy="5239947"/>
          </a:xfrm>
        </p:spPr>
        <p:txBody>
          <a:bodyPr/>
          <a:lstStyle/>
          <a:p>
            <a:pPr marL="0" indent="0">
              <a:buNone/>
            </a:pPr>
            <a:r>
              <a:rPr lang="en-US" dirty="0"/>
              <a:t>Industry attractiveness can be evaluated by the following actions:</a:t>
            </a:r>
          </a:p>
          <a:p>
            <a:pPr marL="860425" lvl="1" indent="-457200">
              <a:buFont typeface="+mj-lt"/>
              <a:buAutoNum type="arabicPeriod"/>
            </a:pPr>
            <a:r>
              <a:rPr lang="en-US" dirty="0"/>
              <a:t>Deciding on appropriate weights for the industry attractiveness measures</a:t>
            </a:r>
          </a:p>
          <a:p>
            <a:pPr marL="860425" lvl="1" indent="-457200">
              <a:buFont typeface="+mj-lt"/>
              <a:buAutoNum type="arabicPeriod"/>
            </a:pPr>
            <a:r>
              <a:rPr lang="en-US" dirty="0"/>
              <a:t>Gaining sufficient knowledge of the industry to assign accurate and objective ratings</a:t>
            </a:r>
          </a:p>
          <a:p>
            <a:pPr marL="860425" lvl="1" indent="-457200">
              <a:buFont typeface="+mj-lt"/>
              <a:buAutoNum type="arabicPeriod"/>
            </a:pPr>
            <a:r>
              <a:rPr lang="en-US" dirty="0"/>
              <a:t>Deciding whether to use different weights for different business units whenever the importance of strength measures differs significantly from business to business</a:t>
            </a:r>
          </a:p>
        </p:txBody>
      </p:sp>
      <p:sp>
        <p:nvSpPr>
          <p:cNvPr id="4" name="Text Placeholder 3"/>
          <p:cNvSpPr>
            <a:spLocks noGrp="1"/>
          </p:cNvSpPr>
          <p:nvPr>
            <p:ph type="body" sz="quarter" idx="16"/>
          </p:nvPr>
        </p:nvSpPr>
        <p:spPr>
          <a:xfrm>
            <a:off x="3886200" y="6453809"/>
            <a:ext cx="1371600" cy="199341"/>
          </a:xfrm>
          <a:noFill/>
          <a:ln w="9525">
            <a:noFill/>
            <a:miter lim="800000"/>
            <a:headEnd/>
            <a:tailEnd/>
          </a:ln>
        </p:spPr>
        <p:txBody>
          <a:bodyPr vert="horz" wrap="square" lIns="0" tIns="0" rIns="0" bIns="0" numCol="1" anchor="b" anchorCtr="1" compatLnSpc="1">
            <a:prstTxWarp prst="textNoShape">
              <a:avLst/>
            </a:prstTxWarp>
          </a:bodyPr>
          <a:lstStyle/>
          <a:p>
            <a:r>
              <a:rPr lang="en-US" dirty="0">
                <a:hlinkClick r:id="rId2" action="ppaction://hlinksldjump"/>
              </a:rPr>
              <a:t>Return to slide</a:t>
            </a:r>
            <a:endParaRPr lang="en-US" dirty="0"/>
          </a:p>
        </p:txBody>
      </p:sp>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548640" rIns="548640">
            <a:normAutofit/>
          </a:bodyPr>
          <a:lstStyle/>
          <a:p>
            <a:r>
              <a:rPr lang="en-US" sz="3200" dirty="0"/>
              <a:t>Appendix 20 Table 8.1 Calculating Weighted Industry-Attractiveness Scores</a:t>
            </a:r>
          </a:p>
        </p:txBody>
      </p:sp>
      <p:graphicFrame>
        <p:nvGraphicFramePr>
          <p:cNvPr id="6" name="Content Placeholder 5"/>
          <p:cNvGraphicFramePr>
            <a:graphicFrameLocks noGrp="1"/>
          </p:cNvGraphicFramePr>
          <p:nvPr>
            <p:ph idx="1"/>
          </p:nvPr>
        </p:nvGraphicFramePr>
        <p:xfrm>
          <a:off x="457200" y="1200150"/>
          <a:ext cx="8228928" cy="5283200"/>
        </p:xfrm>
        <a:graphic>
          <a:graphicData uri="http://schemas.openxmlformats.org/drawingml/2006/table">
            <a:tbl>
              <a:tblPr bandRow="1">
                <a:tableStyleId>{5C22544A-7EE6-4342-B048-85BDC9FD1C3A}</a:tableStyleId>
              </a:tblPr>
              <a:tblGrid>
                <a:gridCol w="1028616">
                  <a:extLst>
                    <a:ext uri="{9D8B030D-6E8A-4147-A177-3AD203B41FA5}">
                      <a16:colId xmlns:a16="http://schemas.microsoft.com/office/drawing/2014/main" val="20000"/>
                    </a:ext>
                  </a:extLst>
                </a:gridCol>
                <a:gridCol w="1028616">
                  <a:extLst>
                    <a:ext uri="{9D8B030D-6E8A-4147-A177-3AD203B41FA5}">
                      <a16:colId xmlns:a16="http://schemas.microsoft.com/office/drawing/2014/main" val="20001"/>
                    </a:ext>
                  </a:extLst>
                </a:gridCol>
                <a:gridCol w="1028616">
                  <a:extLst>
                    <a:ext uri="{9D8B030D-6E8A-4147-A177-3AD203B41FA5}">
                      <a16:colId xmlns:a16="http://schemas.microsoft.com/office/drawing/2014/main" val="20002"/>
                    </a:ext>
                  </a:extLst>
                </a:gridCol>
                <a:gridCol w="1028616">
                  <a:extLst>
                    <a:ext uri="{9D8B030D-6E8A-4147-A177-3AD203B41FA5}">
                      <a16:colId xmlns:a16="http://schemas.microsoft.com/office/drawing/2014/main" val="20003"/>
                    </a:ext>
                  </a:extLst>
                </a:gridCol>
                <a:gridCol w="1028616">
                  <a:extLst>
                    <a:ext uri="{9D8B030D-6E8A-4147-A177-3AD203B41FA5}">
                      <a16:colId xmlns:a16="http://schemas.microsoft.com/office/drawing/2014/main" val="20004"/>
                    </a:ext>
                  </a:extLst>
                </a:gridCol>
                <a:gridCol w="1028616">
                  <a:extLst>
                    <a:ext uri="{9D8B030D-6E8A-4147-A177-3AD203B41FA5}">
                      <a16:colId xmlns:a16="http://schemas.microsoft.com/office/drawing/2014/main" val="20005"/>
                    </a:ext>
                  </a:extLst>
                </a:gridCol>
                <a:gridCol w="1028616">
                  <a:extLst>
                    <a:ext uri="{9D8B030D-6E8A-4147-A177-3AD203B41FA5}">
                      <a16:colId xmlns:a16="http://schemas.microsoft.com/office/drawing/2014/main" val="20006"/>
                    </a:ext>
                  </a:extLst>
                </a:gridCol>
                <a:gridCol w="1028616">
                  <a:extLst>
                    <a:ext uri="{9D8B030D-6E8A-4147-A177-3AD203B41FA5}">
                      <a16:colId xmlns:a16="http://schemas.microsoft.com/office/drawing/2014/main" val="20007"/>
                    </a:ext>
                  </a:extLst>
                </a:gridCol>
              </a:tblGrid>
              <a:tr h="640080">
                <a:tc>
                  <a:txBody>
                    <a:bodyPr/>
                    <a:lstStyle/>
                    <a:p>
                      <a:r>
                        <a:rPr lang="en-US" sz="900" dirty="0"/>
                        <a:t>Industry-attractiveness measure</a:t>
                      </a:r>
                    </a:p>
                  </a:txBody>
                  <a:tcPr marL="88669" marR="88669"/>
                </a:tc>
                <a:tc>
                  <a:txBody>
                    <a:bodyPr/>
                    <a:lstStyle/>
                    <a:p>
                      <a:r>
                        <a:rPr lang="en-US" sz="900" dirty="0"/>
                        <a:t>Importance weight</a:t>
                      </a:r>
                    </a:p>
                  </a:txBody>
                  <a:tcPr marL="88669" marR="88669"/>
                </a:tc>
                <a:tc>
                  <a:txBody>
                    <a:bodyPr/>
                    <a:lstStyle/>
                    <a:p>
                      <a:r>
                        <a:rPr lang="en-US" sz="900" dirty="0"/>
                        <a:t>Industry A Attractiveness Rating</a:t>
                      </a:r>
                    </a:p>
                  </a:txBody>
                  <a:tcPr marL="88669" marR="88669"/>
                </a:tc>
                <a:tc>
                  <a:txBody>
                    <a:bodyPr/>
                    <a:lstStyle/>
                    <a:p>
                      <a:r>
                        <a:rPr lang="en-US" sz="900" dirty="0"/>
                        <a:t>Industry A Weighted Score</a:t>
                      </a:r>
                    </a:p>
                  </a:txBody>
                  <a:tcPr marL="88669" marR="88669"/>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a:t>Industry B</a:t>
                      </a:r>
                      <a:r>
                        <a:rPr lang="en-US" sz="900" baseline="0" dirty="0"/>
                        <a:t> </a:t>
                      </a:r>
                      <a:r>
                        <a:rPr lang="en-US" sz="900" dirty="0"/>
                        <a:t>Attractiveness Rating</a:t>
                      </a:r>
                    </a:p>
                  </a:txBody>
                  <a:tcPr marL="88669" marR="88669"/>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a:t>Industry B</a:t>
                      </a:r>
                      <a:r>
                        <a:rPr lang="en-US" sz="900" baseline="0" dirty="0"/>
                        <a:t> </a:t>
                      </a:r>
                      <a:r>
                        <a:rPr lang="en-US" sz="900" dirty="0"/>
                        <a:t>Weighted Score</a:t>
                      </a:r>
                    </a:p>
                    <a:p>
                      <a:endParaRPr lang="en-US" sz="900" dirty="0"/>
                    </a:p>
                  </a:txBody>
                  <a:tcPr marL="88669" marR="88669"/>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a:t>Industry C</a:t>
                      </a:r>
                      <a:r>
                        <a:rPr lang="en-US" sz="900" baseline="0" dirty="0"/>
                        <a:t> </a:t>
                      </a:r>
                      <a:r>
                        <a:rPr lang="en-US" sz="900" dirty="0"/>
                        <a:t>Attractiveness Rating</a:t>
                      </a:r>
                    </a:p>
                    <a:p>
                      <a:endParaRPr lang="en-US" sz="900" dirty="0"/>
                    </a:p>
                  </a:txBody>
                  <a:tcPr marL="88669" marR="88669"/>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a:t>Industry C Weighted Score</a:t>
                      </a:r>
                    </a:p>
                    <a:p>
                      <a:endParaRPr lang="en-US" sz="900" dirty="0"/>
                    </a:p>
                  </a:txBody>
                  <a:tcPr marL="88669" marR="88669"/>
                </a:tc>
                <a:extLst>
                  <a:ext uri="{0D108BD9-81ED-4DB2-BD59-A6C34878D82A}">
                    <a16:rowId xmlns:a16="http://schemas.microsoft.com/office/drawing/2014/main" val="10000"/>
                  </a:ext>
                </a:extLst>
              </a:tr>
              <a:tr h="502920">
                <a:tc>
                  <a:txBody>
                    <a:bodyPr/>
                    <a:lstStyle/>
                    <a:p>
                      <a:r>
                        <a:rPr lang="en-US" sz="900" dirty="0"/>
                        <a:t>Market size and projected growth rate</a:t>
                      </a:r>
                    </a:p>
                  </a:txBody>
                  <a:tcPr marL="88669" marR="88669"/>
                </a:tc>
                <a:tc>
                  <a:txBody>
                    <a:bodyPr/>
                    <a:lstStyle/>
                    <a:p>
                      <a:r>
                        <a:rPr lang="en-US" sz="900" dirty="0"/>
                        <a:t>0.10</a:t>
                      </a:r>
                    </a:p>
                  </a:txBody>
                  <a:tcPr marL="88669" marR="88669"/>
                </a:tc>
                <a:tc>
                  <a:txBody>
                    <a:bodyPr/>
                    <a:lstStyle/>
                    <a:p>
                      <a:r>
                        <a:rPr lang="en-US" sz="900" dirty="0"/>
                        <a:t>8</a:t>
                      </a:r>
                    </a:p>
                  </a:txBody>
                  <a:tcPr marL="88669" marR="88669"/>
                </a:tc>
                <a:tc>
                  <a:txBody>
                    <a:bodyPr/>
                    <a:lstStyle/>
                    <a:p>
                      <a:r>
                        <a:rPr lang="en-US" sz="900" dirty="0"/>
                        <a:t>0.80</a:t>
                      </a:r>
                    </a:p>
                  </a:txBody>
                  <a:tcPr marL="88669" marR="88669"/>
                </a:tc>
                <a:tc>
                  <a:txBody>
                    <a:bodyPr/>
                    <a:lstStyle/>
                    <a:p>
                      <a:r>
                        <a:rPr lang="en-US" sz="900" dirty="0"/>
                        <a:t>3</a:t>
                      </a:r>
                    </a:p>
                  </a:txBody>
                  <a:tcPr marL="88669" marR="88669"/>
                </a:tc>
                <a:tc>
                  <a:txBody>
                    <a:bodyPr/>
                    <a:lstStyle/>
                    <a:p>
                      <a:r>
                        <a:rPr lang="en-US" sz="900" dirty="0"/>
                        <a:t>0.30</a:t>
                      </a:r>
                    </a:p>
                  </a:txBody>
                  <a:tcPr marL="88669" marR="88669"/>
                </a:tc>
                <a:tc>
                  <a:txBody>
                    <a:bodyPr/>
                    <a:lstStyle/>
                    <a:p>
                      <a:r>
                        <a:rPr lang="en-US" sz="900" dirty="0"/>
                        <a:t>5</a:t>
                      </a:r>
                    </a:p>
                  </a:txBody>
                  <a:tcPr marL="88669" marR="88669"/>
                </a:tc>
                <a:tc>
                  <a:txBody>
                    <a:bodyPr/>
                    <a:lstStyle/>
                    <a:p>
                      <a:r>
                        <a:rPr lang="en-US" sz="900" dirty="0"/>
                        <a:t>0.50</a:t>
                      </a:r>
                    </a:p>
                  </a:txBody>
                  <a:tcPr marL="88669" marR="88669"/>
                </a:tc>
                <a:extLst>
                  <a:ext uri="{0D108BD9-81ED-4DB2-BD59-A6C34878D82A}">
                    <a16:rowId xmlns:a16="http://schemas.microsoft.com/office/drawing/2014/main" val="10001"/>
                  </a:ext>
                </a:extLst>
              </a:tr>
              <a:tr h="370840">
                <a:tc>
                  <a:txBody>
                    <a:bodyPr/>
                    <a:lstStyle/>
                    <a:p>
                      <a:r>
                        <a:rPr lang="en-US" sz="900" dirty="0"/>
                        <a:t>Intensity of competition</a:t>
                      </a:r>
                    </a:p>
                  </a:txBody>
                  <a:tcPr marL="88669" marR="88669"/>
                </a:tc>
                <a:tc>
                  <a:txBody>
                    <a:bodyPr/>
                    <a:lstStyle/>
                    <a:p>
                      <a:r>
                        <a:rPr lang="en-US" sz="900" dirty="0"/>
                        <a:t>0.25</a:t>
                      </a:r>
                    </a:p>
                  </a:txBody>
                  <a:tcPr marL="88669" marR="88669"/>
                </a:tc>
                <a:tc>
                  <a:txBody>
                    <a:bodyPr/>
                    <a:lstStyle/>
                    <a:p>
                      <a:r>
                        <a:rPr lang="en-US" sz="900" dirty="0"/>
                        <a:t>8</a:t>
                      </a:r>
                    </a:p>
                  </a:txBody>
                  <a:tcPr marL="88669" marR="88669"/>
                </a:tc>
                <a:tc>
                  <a:txBody>
                    <a:bodyPr/>
                    <a:lstStyle/>
                    <a:p>
                      <a:r>
                        <a:rPr lang="en-US" sz="900" dirty="0"/>
                        <a:t>2.00</a:t>
                      </a:r>
                    </a:p>
                  </a:txBody>
                  <a:tcPr marL="88669" marR="88669"/>
                </a:tc>
                <a:tc>
                  <a:txBody>
                    <a:bodyPr/>
                    <a:lstStyle/>
                    <a:p>
                      <a:r>
                        <a:rPr lang="en-US" sz="900" dirty="0"/>
                        <a:t>2</a:t>
                      </a:r>
                    </a:p>
                  </a:txBody>
                  <a:tcPr marL="88669" marR="88669"/>
                </a:tc>
                <a:tc>
                  <a:txBody>
                    <a:bodyPr/>
                    <a:lstStyle/>
                    <a:p>
                      <a:r>
                        <a:rPr lang="en-US" sz="900" dirty="0"/>
                        <a:t>0.50</a:t>
                      </a:r>
                    </a:p>
                  </a:txBody>
                  <a:tcPr marL="88669" marR="88669"/>
                </a:tc>
                <a:tc>
                  <a:txBody>
                    <a:bodyPr/>
                    <a:lstStyle/>
                    <a:p>
                      <a:r>
                        <a:rPr lang="en-US" sz="900" dirty="0"/>
                        <a:t>5</a:t>
                      </a:r>
                    </a:p>
                  </a:txBody>
                  <a:tcPr marL="88669" marR="88669"/>
                </a:tc>
                <a:tc>
                  <a:txBody>
                    <a:bodyPr/>
                    <a:lstStyle/>
                    <a:p>
                      <a:r>
                        <a:rPr lang="en-US" sz="900" dirty="0"/>
                        <a:t>1.25</a:t>
                      </a:r>
                    </a:p>
                  </a:txBody>
                  <a:tcPr marL="88669" marR="88669"/>
                </a:tc>
                <a:extLst>
                  <a:ext uri="{0D108BD9-81ED-4DB2-BD59-A6C34878D82A}">
                    <a16:rowId xmlns:a16="http://schemas.microsoft.com/office/drawing/2014/main" val="10002"/>
                  </a:ext>
                </a:extLst>
              </a:tr>
              <a:tr h="502920">
                <a:tc>
                  <a:txBody>
                    <a:bodyPr/>
                    <a:lstStyle/>
                    <a:p>
                      <a:r>
                        <a:rPr lang="en-US" sz="900" dirty="0"/>
                        <a:t>Emerging</a:t>
                      </a:r>
                      <a:r>
                        <a:rPr lang="en-US" sz="900" baseline="0" dirty="0"/>
                        <a:t> opportunities and threats</a:t>
                      </a:r>
                      <a:endParaRPr lang="en-US" sz="900" dirty="0"/>
                    </a:p>
                  </a:txBody>
                  <a:tcPr marL="88669" marR="88669"/>
                </a:tc>
                <a:tc>
                  <a:txBody>
                    <a:bodyPr/>
                    <a:lstStyle/>
                    <a:p>
                      <a:r>
                        <a:rPr lang="en-US" sz="900" dirty="0"/>
                        <a:t>0.10</a:t>
                      </a:r>
                    </a:p>
                  </a:txBody>
                  <a:tcPr marL="88669" marR="88669"/>
                </a:tc>
                <a:tc>
                  <a:txBody>
                    <a:bodyPr/>
                    <a:lstStyle/>
                    <a:p>
                      <a:r>
                        <a:rPr lang="en-US" sz="900" dirty="0"/>
                        <a:t>6</a:t>
                      </a:r>
                    </a:p>
                  </a:txBody>
                  <a:tcPr marL="88669" marR="88669"/>
                </a:tc>
                <a:tc>
                  <a:txBody>
                    <a:bodyPr/>
                    <a:lstStyle/>
                    <a:p>
                      <a:r>
                        <a:rPr lang="en-US" sz="900" dirty="0"/>
                        <a:t>0.60</a:t>
                      </a:r>
                    </a:p>
                  </a:txBody>
                  <a:tcPr marL="88669" marR="88669"/>
                </a:tc>
                <a:tc>
                  <a:txBody>
                    <a:bodyPr/>
                    <a:lstStyle/>
                    <a:p>
                      <a:r>
                        <a:rPr lang="en-US" sz="900" dirty="0"/>
                        <a:t>5</a:t>
                      </a:r>
                    </a:p>
                  </a:txBody>
                  <a:tcPr marL="88669" marR="88669"/>
                </a:tc>
                <a:tc>
                  <a:txBody>
                    <a:bodyPr/>
                    <a:lstStyle/>
                    <a:p>
                      <a:r>
                        <a:rPr lang="en-US" sz="900" dirty="0"/>
                        <a:t>0.50</a:t>
                      </a:r>
                    </a:p>
                  </a:txBody>
                  <a:tcPr marL="88669" marR="88669"/>
                </a:tc>
                <a:tc>
                  <a:txBody>
                    <a:bodyPr/>
                    <a:lstStyle/>
                    <a:p>
                      <a:r>
                        <a:rPr lang="en-US" sz="900" dirty="0"/>
                        <a:t>4</a:t>
                      </a:r>
                    </a:p>
                  </a:txBody>
                  <a:tcPr marL="88669" marR="88669"/>
                </a:tc>
                <a:tc>
                  <a:txBody>
                    <a:bodyPr/>
                    <a:lstStyle/>
                    <a:p>
                      <a:r>
                        <a:rPr lang="en-US" sz="900" dirty="0"/>
                        <a:t>0.40</a:t>
                      </a:r>
                    </a:p>
                  </a:txBody>
                  <a:tcPr marL="88669" marR="88669"/>
                </a:tc>
                <a:extLst>
                  <a:ext uri="{0D108BD9-81ED-4DB2-BD59-A6C34878D82A}">
                    <a16:rowId xmlns:a16="http://schemas.microsoft.com/office/drawing/2014/main" val="10003"/>
                  </a:ext>
                </a:extLst>
              </a:tr>
              <a:tr h="370840">
                <a:tc>
                  <a:txBody>
                    <a:bodyPr/>
                    <a:lstStyle/>
                    <a:p>
                      <a:r>
                        <a:rPr lang="en-US" sz="900" dirty="0"/>
                        <a:t>Cross-industry strategic fit</a:t>
                      </a:r>
                    </a:p>
                  </a:txBody>
                  <a:tcPr marL="88669" marR="88669"/>
                </a:tc>
                <a:tc>
                  <a:txBody>
                    <a:bodyPr/>
                    <a:lstStyle/>
                    <a:p>
                      <a:r>
                        <a:rPr lang="en-US" sz="900" dirty="0"/>
                        <a:t>0.30</a:t>
                      </a:r>
                    </a:p>
                  </a:txBody>
                  <a:tcPr marL="88669" marR="88669"/>
                </a:tc>
                <a:tc>
                  <a:txBody>
                    <a:bodyPr/>
                    <a:lstStyle/>
                    <a:p>
                      <a:r>
                        <a:rPr lang="en-US" sz="900" dirty="0"/>
                        <a:t>8</a:t>
                      </a:r>
                    </a:p>
                  </a:txBody>
                  <a:tcPr marL="88669" marR="88669"/>
                </a:tc>
                <a:tc>
                  <a:txBody>
                    <a:bodyPr/>
                    <a:lstStyle/>
                    <a:p>
                      <a:r>
                        <a:rPr lang="en-US" sz="900" dirty="0"/>
                        <a:t>2.40</a:t>
                      </a:r>
                    </a:p>
                  </a:txBody>
                  <a:tcPr marL="88669" marR="88669"/>
                </a:tc>
                <a:tc>
                  <a:txBody>
                    <a:bodyPr/>
                    <a:lstStyle/>
                    <a:p>
                      <a:r>
                        <a:rPr lang="en-US" sz="900" dirty="0"/>
                        <a:t>2</a:t>
                      </a:r>
                    </a:p>
                  </a:txBody>
                  <a:tcPr marL="88669" marR="88669"/>
                </a:tc>
                <a:tc>
                  <a:txBody>
                    <a:bodyPr/>
                    <a:lstStyle/>
                    <a:p>
                      <a:r>
                        <a:rPr lang="en-US" sz="900" dirty="0"/>
                        <a:t>0.60</a:t>
                      </a:r>
                    </a:p>
                  </a:txBody>
                  <a:tcPr marL="88669" marR="88669"/>
                </a:tc>
                <a:tc>
                  <a:txBody>
                    <a:bodyPr/>
                    <a:lstStyle/>
                    <a:p>
                      <a:r>
                        <a:rPr lang="en-US" sz="900" dirty="0"/>
                        <a:t>3</a:t>
                      </a:r>
                    </a:p>
                  </a:txBody>
                  <a:tcPr marL="88669" marR="88669"/>
                </a:tc>
                <a:tc>
                  <a:txBody>
                    <a:bodyPr/>
                    <a:lstStyle/>
                    <a:p>
                      <a:r>
                        <a:rPr lang="en-US" sz="900" dirty="0"/>
                        <a:t>0.90</a:t>
                      </a:r>
                    </a:p>
                  </a:txBody>
                  <a:tcPr marL="88669" marR="88669"/>
                </a:tc>
                <a:extLst>
                  <a:ext uri="{0D108BD9-81ED-4DB2-BD59-A6C34878D82A}">
                    <a16:rowId xmlns:a16="http://schemas.microsoft.com/office/drawing/2014/main" val="10004"/>
                  </a:ext>
                </a:extLst>
              </a:tr>
              <a:tr h="370840">
                <a:tc>
                  <a:txBody>
                    <a:bodyPr/>
                    <a:lstStyle/>
                    <a:p>
                      <a:r>
                        <a:rPr lang="en-US" sz="900" dirty="0"/>
                        <a:t>Resource requirements</a:t>
                      </a:r>
                    </a:p>
                  </a:txBody>
                  <a:tcPr marL="88669" marR="88669"/>
                </a:tc>
                <a:tc>
                  <a:txBody>
                    <a:bodyPr/>
                    <a:lstStyle/>
                    <a:p>
                      <a:r>
                        <a:rPr lang="en-US" sz="900" dirty="0"/>
                        <a:t>0.10</a:t>
                      </a:r>
                    </a:p>
                  </a:txBody>
                  <a:tcPr marL="88669" marR="88669"/>
                </a:tc>
                <a:tc>
                  <a:txBody>
                    <a:bodyPr/>
                    <a:lstStyle/>
                    <a:p>
                      <a:r>
                        <a:rPr lang="en-US" sz="900" dirty="0"/>
                        <a:t>5</a:t>
                      </a:r>
                    </a:p>
                  </a:txBody>
                  <a:tcPr marL="88669" marR="88669"/>
                </a:tc>
                <a:tc>
                  <a:txBody>
                    <a:bodyPr/>
                    <a:lstStyle/>
                    <a:p>
                      <a:r>
                        <a:rPr lang="en-US" sz="900" dirty="0"/>
                        <a:t>0.50</a:t>
                      </a:r>
                    </a:p>
                  </a:txBody>
                  <a:tcPr marL="88669" marR="88669"/>
                </a:tc>
                <a:tc>
                  <a:txBody>
                    <a:bodyPr/>
                    <a:lstStyle/>
                    <a:p>
                      <a:r>
                        <a:rPr lang="en-US" sz="900" dirty="0"/>
                        <a:t>5</a:t>
                      </a:r>
                    </a:p>
                  </a:txBody>
                  <a:tcPr marL="88669" marR="88669"/>
                </a:tc>
                <a:tc>
                  <a:txBody>
                    <a:bodyPr/>
                    <a:lstStyle/>
                    <a:p>
                      <a:r>
                        <a:rPr lang="en-US" sz="900" dirty="0"/>
                        <a:t>0.50</a:t>
                      </a:r>
                    </a:p>
                  </a:txBody>
                  <a:tcPr marL="88669" marR="88669"/>
                </a:tc>
                <a:tc>
                  <a:txBody>
                    <a:bodyPr/>
                    <a:lstStyle/>
                    <a:p>
                      <a:r>
                        <a:rPr lang="en-US" sz="900" dirty="0"/>
                        <a:t>4</a:t>
                      </a:r>
                    </a:p>
                  </a:txBody>
                  <a:tcPr marL="88669" marR="88669"/>
                </a:tc>
                <a:tc>
                  <a:txBody>
                    <a:bodyPr/>
                    <a:lstStyle/>
                    <a:p>
                      <a:r>
                        <a:rPr lang="en-US" sz="900" dirty="0"/>
                        <a:t>0.40</a:t>
                      </a:r>
                    </a:p>
                  </a:txBody>
                  <a:tcPr marL="88669" marR="88669"/>
                </a:tc>
                <a:extLst>
                  <a:ext uri="{0D108BD9-81ED-4DB2-BD59-A6C34878D82A}">
                    <a16:rowId xmlns:a16="http://schemas.microsoft.com/office/drawing/2014/main" val="10005"/>
                  </a:ext>
                </a:extLst>
              </a:tr>
              <a:tr h="640080">
                <a:tc>
                  <a:txBody>
                    <a:bodyPr/>
                    <a:lstStyle/>
                    <a:p>
                      <a:r>
                        <a:rPr lang="en-US" sz="900" dirty="0"/>
                        <a:t>Social, political, regulatory, and environmental factors</a:t>
                      </a:r>
                    </a:p>
                  </a:txBody>
                  <a:tcPr marL="88669" marR="88669"/>
                </a:tc>
                <a:tc>
                  <a:txBody>
                    <a:bodyPr/>
                    <a:lstStyle/>
                    <a:p>
                      <a:r>
                        <a:rPr lang="en-US" sz="900" dirty="0"/>
                        <a:t>0.05</a:t>
                      </a:r>
                    </a:p>
                  </a:txBody>
                  <a:tcPr marL="88669" marR="88669"/>
                </a:tc>
                <a:tc>
                  <a:txBody>
                    <a:bodyPr/>
                    <a:lstStyle/>
                    <a:p>
                      <a:r>
                        <a:rPr lang="en-US" sz="900" dirty="0"/>
                        <a:t>8</a:t>
                      </a:r>
                    </a:p>
                  </a:txBody>
                  <a:tcPr marL="88669" marR="88669"/>
                </a:tc>
                <a:tc>
                  <a:txBody>
                    <a:bodyPr/>
                    <a:lstStyle/>
                    <a:p>
                      <a:r>
                        <a:rPr lang="en-US" sz="900" dirty="0"/>
                        <a:t>0.40</a:t>
                      </a:r>
                    </a:p>
                  </a:txBody>
                  <a:tcPr marL="88669" marR="88669"/>
                </a:tc>
                <a:tc>
                  <a:txBody>
                    <a:bodyPr/>
                    <a:lstStyle/>
                    <a:p>
                      <a:r>
                        <a:rPr lang="en-US" sz="900" dirty="0"/>
                        <a:t>3</a:t>
                      </a:r>
                    </a:p>
                  </a:txBody>
                  <a:tcPr marL="88669" marR="88669"/>
                </a:tc>
                <a:tc>
                  <a:txBody>
                    <a:bodyPr/>
                    <a:lstStyle/>
                    <a:p>
                      <a:r>
                        <a:rPr lang="en-US" sz="900" dirty="0"/>
                        <a:t>0.15</a:t>
                      </a:r>
                    </a:p>
                  </a:txBody>
                  <a:tcPr marL="88669" marR="88669"/>
                </a:tc>
                <a:tc>
                  <a:txBody>
                    <a:bodyPr/>
                    <a:lstStyle/>
                    <a:p>
                      <a:r>
                        <a:rPr lang="en-US" sz="900" dirty="0"/>
                        <a:t>7</a:t>
                      </a:r>
                    </a:p>
                  </a:txBody>
                  <a:tcPr marL="88669" marR="88669"/>
                </a:tc>
                <a:tc>
                  <a:txBody>
                    <a:bodyPr/>
                    <a:lstStyle/>
                    <a:p>
                      <a:r>
                        <a:rPr lang="en-US" sz="900" dirty="0"/>
                        <a:t>1.05</a:t>
                      </a:r>
                    </a:p>
                  </a:txBody>
                  <a:tcPr marL="88669" marR="88669"/>
                </a:tc>
                <a:extLst>
                  <a:ext uri="{0D108BD9-81ED-4DB2-BD59-A6C34878D82A}">
                    <a16:rowId xmlns:a16="http://schemas.microsoft.com/office/drawing/2014/main" val="10006"/>
                  </a:ext>
                </a:extLst>
              </a:tr>
              <a:tr h="370840">
                <a:tc>
                  <a:txBody>
                    <a:bodyPr/>
                    <a:lstStyle/>
                    <a:p>
                      <a:r>
                        <a:rPr lang="en-US" sz="900" dirty="0"/>
                        <a:t>Industry profitability</a:t>
                      </a:r>
                    </a:p>
                  </a:txBody>
                  <a:tcPr marL="88669" marR="88669"/>
                </a:tc>
                <a:tc>
                  <a:txBody>
                    <a:bodyPr/>
                    <a:lstStyle/>
                    <a:p>
                      <a:r>
                        <a:rPr lang="en-US" sz="900" dirty="0"/>
                        <a:t>0.10</a:t>
                      </a:r>
                    </a:p>
                  </a:txBody>
                  <a:tcPr marL="88669" marR="88669"/>
                </a:tc>
                <a:tc>
                  <a:txBody>
                    <a:bodyPr/>
                    <a:lstStyle/>
                    <a:p>
                      <a:r>
                        <a:rPr lang="en-US" sz="900" dirty="0"/>
                        <a:t>5</a:t>
                      </a:r>
                    </a:p>
                  </a:txBody>
                  <a:tcPr marL="88669" marR="88669"/>
                </a:tc>
                <a:tc>
                  <a:txBody>
                    <a:bodyPr/>
                    <a:lstStyle/>
                    <a:p>
                      <a:r>
                        <a:rPr lang="en-US" sz="900" dirty="0"/>
                        <a:t>0.50</a:t>
                      </a:r>
                    </a:p>
                  </a:txBody>
                  <a:tcPr marL="88669" marR="88669"/>
                </a:tc>
                <a:tc>
                  <a:txBody>
                    <a:bodyPr/>
                    <a:lstStyle/>
                    <a:p>
                      <a:r>
                        <a:rPr lang="en-US" sz="900" dirty="0"/>
                        <a:t>4</a:t>
                      </a:r>
                    </a:p>
                  </a:txBody>
                  <a:tcPr marL="88669" marR="88669"/>
                </a:tc>
                <a:tc>
                  <a:txBody>
                    <a:bodyPr/>
                    <a:lstStyle/>
                    <a:p>
                      <a:r>
                        <a:rPr lang="en-US" sz="900" dirty="0"/>
                        <a:t>0.40</a:t>
                      </a:r>
                    </a:p>
                  </a:txBody>
                  <a:tcPr marL="88669" marR="88669"/>
                </a:tc>
                <a:tc>
                  <a:txBody>
                    <a:bodyPr/>
                    <a:lstStyle/>
                    <a:p>
                      <a:r>
                        <a:rPr lang="en-US" sz="900" dirty="0"/>
                        <a:t>6</a:t>
                      </a:r>
                    </a:p>
                  </a:txBody>
                  <a:tcPr marL="88669" marR="88669"/>
                </a:tc>
                <a:tc>
                  <a:txBody>
                    <a:bodyPr/>
                    <a:lstStyle/>
                    <a:p>
                      <a:r>
                        <a:rPr lang="en-US" sz="900" dirty="0"/>
                        <a:t>0.60</a:t>
                      </a:r>
                    </a:p>
                  </a:txBody>
                  <a:tcPr marL="88669" marR="88669"/>
                </a:tc>
                <a:extLst>
                  <a:ext uri="{0D108BD9-81ED-4DB2-BD59-A6C34878D82A}">
                    <a16:rowId xmlns:a16="http://schemas.microsoft.com/office/drawing/2014/main" val="10007"/>
                  </a:ext>
                </a:extLst>
              </a:tr>
              <a:tr h="502920">
                <a:tc>
                  <a:txBody>
                    <a:bodyPr/>
                    <a:lstStyle/>
                    <a:p>
                      <a:r>
                        <a:rPr lang="en-US" sz="900" dirty="0"/>
                        <a:t>Sum of importance weights</a:t>
                      </a:r>
                    </a:p>
                  </a:txBody>
                  <a:tcPr marL="88669" marR="88669"/>
                </a:tc>
                <a:tc>
                  <a:txBody>
                    <a:bodyPr/>
                    <a:lstStyle/>
                    <a:p>
                      <a:r>
                        <a:rPr lang="en-US" sz="900" dirty="0"/>
                        <a:t>1.00</a:t>
                      </a:r>
                    </a:p>
                  </a:txBody>
                  <a:tcPr marL="88669" marR="88669"/>
                </a:tc>
                <a:tc>
                  <a:txBody>
                    <a:bodyPr/>
                    <a:lstStyle/>
                    <a:p>
                      <a:endParaRPr lang="en-US" sz="900" dirty="0"/>
                    </a:p>
                  </a:txBody>
                  <a:tcPr marL="88669" marR="88669"/>
                </a:tc>
                <a:tc>
                  <a:txBody>
                    <a:bodyPr/>
                    <a:lstStyle/>
                    <a:p>
                      <a:endParaRPr lang="en-US" sz="900" dirty="0"/>
                    </a:p>
                  </a:txBody>
                  <a:tcPr marL="88669" marR="88669"/>
                </a:tc>
                <a:tc>
                  <a:txBody>
                    <a:bodyPr/>
                    <a:lstStyle/>
                    <a:p>
                      <a:endParaRPr lang="en-US" sz="900" dirty="0"/>
                    </a:p>
                  </a:txBody>
                  <a:tcPr marL="88669" marR="88669"/>
                </a:tc>
                <a:tc>
                  <a:txBody>
                    <a:bodyPr/>
                    <a:lstStyle/>
                    <a:p>
                      <a:endParaRPr lang="en-US" sz="900" dirty="0"/>
                    </a:p>
                  </a:txBody>
                  <a:tcPr marL="88669" marR="88669"/>
                </a:tc>
                <a:tc>
                  <a:txBody>
                    <a:bodyPr/>
                    <a:lstStyle/>
                    <a:p>
                      <a:endParaRPr lang="en-US" sz="900" dirty="0"/>
                    </a:p>
                  </a:txBody>
                  <a:tcPr marL="88669" marR="88669"/>
                </a:tc>
                <a:tc>
                  <a:txBody>
                    <a:bodyPr/>
                    <a:lstStyle/>
                    <a:p>
                      <a:endParaRPr lang="en-US" sz="900" dirty="0"/>
                    </a:p>
                  </a:txBody>
                  <a:tcPr marL="88669" marR="88669"/>
                </a:tc>
                <a:extLst>
                  <a:ext uri="{0D108BD9-81ED-4DB2-BD59-A6C34878D82A}">
                    <a16:rowId xmlns:a16="http://schemas.microsoft.com/office/drawing/2014/main" val="10008"/>
                  </a:ext>
                </a:extLst>
              </a:tr>
              <a:tr h="640080">
                <a:tc>
                  <a:txBody>
                    <a:bodyPr/>
                    <a:lstStyle/>
                    <a:p>
                      <a:r>
                        <a:rPr lang="en-US" sz="900" dirty="0"/>
                        <a:t>Weighted overall</a:t>
                      </a:r>
                      <a:r>
                        <a:rPr lang="en-US" sz="900" baseline="0" dirty="0"/>
                        <a:t> industry attractiveness scores</a:t>
                      </a:r>
                      <a:endParaRPr lang="en-US" sz="900" dirty="0"/>
                    </a:p>
                  </a:txBody>
                  <a:tcPr marL="88669" marR="88669"/>
                </a:tc>
                <a:tc>
                  <a:txBody>
                    <a:bodyPr/>
                    <a:lstStyle/>
                    <a:p>
                      <a:endParaRPr lang="en-US" sz="900" dirty="0"/>
                    </a:p>
                  </a:txBody>
                  <a:tcPr marL="88669" marR="88669"/>
                </a:tc>
                <a:tc>
                  <a:txBody>
                    <a:bodyPr/>
                    <a:lstStyle/>
                    <a:p>
                      <a:endParaRPr lang="en-US" sz="900" dirty="0"/>
                    </a:p>
                  </a:txBody>
                  <a:tcPr marL="88669" marR="88669"/>
                </a:tc>
                <a:tc>
                  <a:txBody>
                    <a:bodyPr/>
                    <a:lstStyle/>
                    <a:p>
                      <a:r>
                        <a:rPr lang="en-US" sz="900" dirty="0"/>
                        <a:t>Industry A weighted score 7.20</a:t>
                      </a:r>
                    </a:p>
                  </a:txBody>
                  <a:tcPr marL="88669" marR="88669"/>
                </a:tc>
                <a:tc>
                  <a:txBody>
                    <a:bodyPr/>
                    <a:lstStyle/>
                    <a:p>
                      <a:endParaRPr lang="en-US" sz="900" dirty="0"/>
                    </a:p>
                  </a:txBody>
                  <a:tcPr marL="88669" marR="88669"/>
                </a:tc>
                <a:tc>
                  <a:txBody>
                    <a:bodyPr/>
                    <a:lstStyle/>
                    <a:p>
                      <a:r>
                        <a:rPr lang="en-US" sz="900" dirty="0"/>
                        <a:t>Industry B weighted score 2.95</a:t>
                      </a:r>
                    </a:p>
                  </a:txBody>
                  <a:tcPr marL="88669" marR="88669"/>
                </a:tc>
                <a:tc>
                  <a:txBody>
                    <a:bodyPr/>
                    <a:lstStyle/>
                    <a:p>
                      <a:endParaRPr lang="en-US" sz="900" dirty="0"/>
                    </a:p>
                  </a:txBody>
                  <a:tcPr marL="88669" marR="88669"/>
                </a:tc>
                <a:tc>
                  <a:txBody>
                    <a:bodyPr/>
                    <a:lstStyle/>
                    <a:p>
                      <a:r>
                        <a:rPr lang="en-US" sz="900" dirty="0"/>
                        <a:t>Industry C weighted score 5.10</a:t>
                      </a:r>
                    </a:p>
                  </a:txBody>
                  <a:tcPr marL="88669" marR="88669"/>
                </a:tc>
                <a:extLst>
                  <a:ext uri="{0D108BD9-81ED-4DB2-BD59-A6C34878D82A}">
                    <a16:rowId xmlns:a16="http://schemas.microsoft.com/office/drawing/2014/main" val="10009"/>
                  </a:ext>
                </a:extLst>
              </a:tr>
              <a:tr h="370840">
                <a:tc gridSpan="8">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a:t>Rating scale: 1 equals very unattractive to company; 10 equals very attractive to company. </a:t>
                      </a:r>
                      <a:r>
                        <a:rPr lang="en-US" sz="900" b="1" dirty="0">
                          <a:solidFill>
                            <a:srgbClr val="A50021"/>
                          </a:solidFill>
                        </a:rPr>
                        <a:t>Remember:</a:t>
                      </a:r>
                      <a:r>
                        <a:rPr lang="en-US" sz="900" b="1" dirty="0"/>
                        <a:t> </a:t>
                      </a:r>
                      <a:r>
                        <a:rPr lang="en-US" sz="900" b="1" dirty="0">
                          <a:solidFill>
                            <a:srgbClr val="006666"/>
                          </a:solidFill>
                        </a:rPr>
                        <a:t>The more intensely competitive an industry is, the lower the attractiveness rating for that industry!</a:t>
                      </a:r>
                    </a:p>
                  </a:txBody>
                  <a:tcPr marL="88669" marR="88669"/>
                </a:tc>
                <a:tc hMerge="1">
                  <a:txBody>
                    <a:bodyPr/>
                    <a:lstStyle/>
                    <a:p>
                      <a:endParaRPr lang="en-US" sz="900" dirty="0"/>
                    </a:p>
                  </a:txBody>
                  <a:tcPr/>
                </a:tc>
                <a:tc hMerge="1">
                  <a:txBody>
                    <a:bodyPr/>
                    <a:lstStyle/>
                    <a:p>
                      <a:endParaRPr lang="en-US" sz="900" dirty="0"/>
                    </a:p>
                  </a:txBody>
                  <a:tcPr/>
                </a:tc>
                <a:tc hMerge="1">
                  <a:txBody>
                    <a:bodyPr/>
                    <a:lstStyle/>
                    <a:p>
                      <a:endParaRPr lang="en-US" sz="900" dirty="0"/>
                    </a:p>
                  </a:txBody>
                  <a:tcPr/>
                </a:tc>
                <a:tc hMerge="1">
                  <a:txBody>
                    <a:bodyPr/>
                    <a:lstStyle/>
                    <a:p>
                      <a:endParaRPr lang="en-US" sz="900" dirty="0"/>
                    </a:p>
                  </a:txBody>
                  <a:tcPr/>
                </a:tc>
                <a:tc hMerge="1">
                  <a:txBody>
                    <a:bodyPr/>
                    <a:lstStyle/>
                    <a:p>
                      <a:endParaRPr lang="en-US" sz="900" dirty="0"/>
                    </a:p>
                  </a:txBody>
                  <a:tcPr/>
                </a:tc>
                <a:tc hMerge="1">
                  <a:txBody>
                    <a:bodyPr/>
                    <a:lstStyle/>
                    <a:p>
                      <a:endParaRPr lang="en-US" sz="900" dirty="0"/>
                    </a:p>
                  </a:txBody>
                  <a:tcPr/>
                </a:tc>
                <a:tc hMerge="1">
                  <a:txBody>
                    <a:bodyPr/>
                    <a:lstStyle/>
                    <a:p>
                      <a:endParaRPr lang="en-US" sz="900" dirty="0"/>
                    </a:p>
                  </a:txBody>
                  <a:tcPr/>
                </a:tc>
                <a:extLst>
                  <a:ext uri="{0D108BD9-81ED-4DB2-BD59-A6C34878D82A}">
                    <a16:rowId xmlns:a16="http://schemas.microsoft.com/office/drawing/2014/main" val="10010"/>
                  </a:ext>
                </a:extLst>
              </a:tr>
            </a:tbl>
          </a:graphicData>
        </a:graphic>
      </p:graphicFrame>
      <p:sp>
        <p:nvSpPr>
          <p:cNvPr id="4" name="Text Placeholder 3"/>
          <p:cNvSpPr>
            <a:spLocks noGrp="1"/>
          </p:cNvSpPr>
          <p:nvPr>
            <p:ph type="body" sz="quarter" idx="16"/>
          </p:nvPr>
        </p:nvSpPr>
        <p:spPr>
          <a:xfrm>
            <a:off x="3886200" y="6483350"/>
            <a:ext cx="1371600" cy="169800"/>
          </a:xfrm>
          <a:noFill/>
          <a:ln w="9525">
            <a:noFill/>
            <a:miter lim="800000"/>
            <a:headEnd/>
            <a:tailEnd/>
          </a:ln>
        </p:spPr>
        <p:txBody>
          <a:bodyPr vert="horz" wrap="square" lIns="0" tIns="0" rIns="0" bIns="0" numCol="1" anchor="b" anchorCtr="1" compatLnSpc="1">
            <a:prstTxWarp prst="textNoShape">
              <a:avLst/>
            </a:prstTxWarp>
          </a:bodyPr>
          <a:lstStyle/>
          <a:p>
            <a:r>
              <a:rPr lang="en-US" dirty="0">
                <a:hlinkClick r:id="rId2" action="ppaction://hlinksldjump"/>
              </a:rPr>
              <a:t>Return to slide</a:t>
            </a:r>
            <a:endParaRPr lang="en-US" dirty="0"/>
          </a:p>
        </p:txBody>
      </p:sp>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54743"/>
          </a:xfrm>
        </p:spPr>
        <p:txBody>
          <a:bodyPr>
            <a:noAutofit/>
          </a:bodyPr>
          <a:lstStyle/>
          <a:p>
            <a:r>
              <a:rPr lang="en-US" sz="2400" dirty="0"/>
              <a:t>Appendix 21 Table 8.2 Calculating Weighted Competitive-Strength Scores for a Diversified Company’s Business Units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53495418"/>
              </p:ext>
            </p:extLst>
          </p:nvPr>
        </p:nvGraphicFramePr>
        <p:xfrm>
          <a:off x="457536" y="858520"/>
          <a:ext cx="8228928" cy="5169263"/>
        </p:xfrm>
        <a:graphic>
          <a:graphicData uri="http://schemas.openxmlformats.org/drawingml/2006/table">
            <a:tbl>
              <a:tblPr bandRow="1">
                <a:tableStyleId>{5C22544A-7EE6-4342-B048-85BDC9FD1C3A}</a:tableStyleId>
              </a:tblPr>
              <a:tblGrid>
                <a:gridCol w="1334978">
                  <a:extLst>
                    <a:ext uri="{9D8B030D-6E8A-4147-A177-3AD203B41FA5}">
                      <a16:colId xmlns:a16="http://schemas.microsoft.com/office/drawing/2014/main" val="20000"/>
                    </a:ext>
                  </a:extLst>
                </a:gridCol>
                <a:gridCol w="722254">
                  <a:extLst>
                    <a:ext uri="{9D8B030D-6E8A-4147-A177-3AD203B41FA5}">
                      <a16:colId xmlns:a16="http://schemas.microsoft.com/office/drawing/2014/main" val="20001"/>
                    </a:ext>
                  </a:extLst>
                </a:gridCol>
                <a:gridCol w="1028616">
                  <a:extLst>
                    <a:ext uri="{9D8B030D-6E8A-4147-A177-3AD203B41FA5}">
                      <a16:colId xmlns:a16="http://schemas.microsoft.com/office/drawing/2014/main" val="20002"/>
                    </a:ext>
                  </a:extLst>
                </a:gridCol>
                <a:gridCol w="1028616">
                  <a:extLst>
                    <a:ext uri="{9D8B030D-6E8A-4147-A177-3AD203B41FA5}">
                      <a16:colId xmlns:a16="http://schemas.microsoft.com/office/drawing/2014/main" val="20003"/>
                    </a:ext>
                  </a:extLst>
                </a:gridCol>
                <a:gridCol w="1028616">
                  <a:extLst>
                    <a:ext uri="{9D8B030D-6E8A-4147-A177-3AD203B41FA5}">
                      <a16:colId xmlns:a16="http://schemas.microsoft.com/office/drawing/2014/main" val="20004"/>
                    </a:ext>
                  </a:extLst>
                </a:gridCol>
                <a:gridCol w="1028616">
                  <a:extLst>
                    <a:ext uri="{9D8B030D-6E8A-4147-A177-3AD203B41FA5}">
                      <a16:colId xmlns:a16="http://schemas.microsoft.com/office/drawing/2014/main" val="20005"/>
                    </a:ext>
                  </a:extLst>
                </a:gridCol>
                <a:gridCol w="1028616">
                  <a:extLst>
                    <a:ext uri="{9D8B030D-6E8A-4147-A177-3AD203B41FA5}">
                      <a16:colId xmlns:a16="http://schemas.microsoft.com/office/drawing/2014/main" val="20006"/>
                    </a:ext>
                  </a:extLst>
                </a:gridCol>
                <a:gridCol w="1028616">
                  <a:extLst>
                    <a:ext uri="{9D8B030D-6E8A-4147-A177-3AD203B41FA5}">
                      <a16:colId xmlns:a16="http://schemas.microsoft.com/office/drawing/2014/main" val="20007"/>
                    </a:ext>
                  </a:extLst>
                </a:gridCol>
              </a:tblGrid>
              <a:tr h="251823">
                <a:tc>
                  <a:txBody>
                    <a:bodyPr/>
                    <a:lstStyle/>
                    <a:p>
                      <a:endParaRPr lang="en-US" sz="800" dirty="0"/>
                    </a:p>
                  </a:txBody>
                  <a:tcPr marL="88669" marR="88669"/>
                </a:tc>
                <a:tc>
                  <a:txBody>
                    <a:bodyPr/>
                    <a:lstStyle/>
                    <a:p>
                      <a:endParaRPr lang="en-US" sz="800" dirty="0"/>
                    </a:p>
                  </a:txBody>
                  <a:tcPr marL="88669" marR="88669"/>
                </a:tc>
                <a:tc gridSpan="2">
                  <a:txBody>
                    <a:bodyPr/>
                    <a:lstStyle/>
                    <a:p>
                      <a:r>
                        <a:rPr lang="en-US" sz="800" dirty="0"/>
                        <a:t>Business A in Industry A</a:t>
                      </a:r>
                    </a:p>
                  </a:txBody>
                  <a:tcPr marL="88669" marR="88669"/>
                </a:tc>
                <a:tc hMerge="1">
                  <a:txBody>
                    <a:bodyPr/>
                    <a:lstStyle/>
                    <a:p>
                      <a:endParaRPr lang="en-US" sz="900" dirty="0"/>
                    </a:p>
                  </a:txBody>
                  <a:tcPr/>
                </a:tc>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dirty="0"/>
                        <a:t>Business</a:t>
                      </a:r>
                      <a:r>
                        <a:rPr lang="en-US" sz="800" baseline="0" dirty="0"/>
                        <a:t> B in Industry B</a:t>
                      </a:r>
                      <a:endParaRPr lang="en-US" sz="800" dirty="0"/>
                    </a:p>
                  </a:txBody>
                  <a:tcPr marL="88669" marR="88669"/>
                </a:tc>
                <a:tc hMerge="1">
                  <a:txBody>
                    <a:bodyPr/>
                    <a:lstStyle/>
                    <a:p>
                      <a:endParaRPr lang="en-US" sz="900" dirty="0"/>
                    </a:p>
                  </a:txBody>
                  <a:tcPr/>
                </a:tc>
                <a:tc gridSpan="2">
                  <a:txBody>
                    <a:bodyPr/>
                    <a:lstStyle/>
                    <a:p>
                      <a:r>
                        <a:rPr lang="en-US" sz="800" dirty="0"/>
                        <a:t>Business C in Industry C</a:t>
                      </a:r>
                    </a:p>
                  </a:txBody>
                  <a:tcPr marL="88669" marR="88669"/>
                </a:tc>
                <a:tc hMerge="1">
                  <a:txBody>
                    <a:bodyPr/>
                    <a:lstStyle/>
                    <a:p>
                      <a:endParaRPr lang="en-US" sz="900" dirty="0"/>
                    </a:p>
                  </a:txBody>
                  <a:tcPr/>
                </a:tc>
                <a:extLst>
                  <a:ext uri="{0D108BD9-81ED-4DB2-BD59-A6C34878D82A}">
                    <a16:rowId xmlns:a16="http://schemas.microsoft.com/office/drawing/2014/main" val="10000"/>
                  </a:ext>
                </a:extLst>
              </a:tr>
              <a:tr h="457200">
                <a:tc>
                  <a:txBody>
                    <a:bodyPr/>
                    <a:lstStyle/>
                    <a:p>
                      <a:r>
                        <a:rPr lang="en-US" sz="800" dirty="0"/>
                        <a:t>Competitive</a:t>
                      </a:r>
                      <a:r>
                        <a:rPr lang="en-US" sz="800" baseline="0" dirty="0"/>
                        <a:t>-Strength Measures</a:t>
                      </a:r>
                      <a:endParaRPr lang="en-US" sz="800" dirty="0"/>
                    </a:p>
                  </a:txBody>
                  <a:tcPr marL="88669" marR="88669"/>
                </a:tc>
                <a:tc>
                  <a:txBody>
                    <a:bodyPr/>
                    <a:lstStyle/>
                    <a:p>
                      <a:r>
                        <a:rPr lang="en-US" sz="800" dirty="0"/>
                        <a:t>Importance weight</a:t>
                      </a:r>
                    </a:p>
                  </a:txBody>
                  <a:tcPr marL="88669" marR="88669"/>
                </a:tc>
                <a:tc>
                  <a:txBody>
                    <a:bodyPr/>
                    <a:lstStyle/>
                    <a:p>
                      <a:r>
                        <a:rPr lang="en-US" sz="800" dirty="0"/>
                        <a:t>Business A in Industry</a:t>
                      </a:r>
                      <a:r>
                        <a:rPr lang="en-US" sz="800" baseline="0" dirty="0"/>
                        <a:t> A </a:t>
                      </a:r>
                      <a:r>
                        <a:rPr lang="en-US" sz="800" dirty="0"/>
                        <a:t>Strength Rating</a:t>
                      </a:r>
                    </a:p>
                  </a:txBody>
                  <a:tcPr marL="88669" marR="88669"/>
                </a:tc>
                <a:tc>
                  <a:txBody>
                    <a:bodyPr/>
                    <a:lstStyle/>
                    <a:p>
                      <a:r>
                        <a:rPr lang="en-US" sz="800" dirty="0"/>
                        <a:t>Business</a:t>
                      </a:r>
                      <a:r>
                        <a:rPr lang="en-US" sz="800" baseline="0" dirty="0"/>
                        <a:t> A in Industry A </a:t>
                      </a:r>
                      <a:r>
                        <a:rPr lang="en-US" sz="800" dirty="0"/>
                        <a:t>Weighted Score</a:t>
                      </a:r>
                    </a:p>
                  </a:txBody>
                  <a:tcPr marL="88669" marR="88669"/>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dirty="0"/>
                        <a:t>Business B</a:t>
                      </a:r>
                      <a:r>
                        <a:rPr lang="en-US" sz="800" baseline="0" dirty="0"/>
                        <a:t> </a:t>
                      </a:r>
                      <a:r>
                        <a:rPr lang="en-US" sz="800" dirty="0"/>
                        <a:t>n Industry</a:t>
                      </a:r>
                      <a:r>
                        <a:rPr lang="en-US" sz="800" baseline="0" dirty="0"/>
                        <a:t> B </a:t>
                      </a:r>
                      <a:r>
                        <a:rPr lang="en-US" sz="800" dirty="0"/>
                        <a:t>Strength Rating</a:t>
                      </a:r>
                    </a:p>
                  </a:txBody>
                  <a:tcPr marL="88669" marR="88669"/>
                </a:tc>
                <a:tc>
                  <a:txBody>
                    <a:bodyPr/>
                    <a:lstStyle/>
                    <a:p>
                      <a:r>
                        <a:rPr lang="en-US" sz="800" dirty="0"/>
                        <a:t>Business</a:t>
                      </a:r>
                      <a:r>
                        <a:rPr lang="en-US" sz="800" baseline="0" dirty="0"/>
                        <a:t> B in Industry B </a:t>
                      </a:r>
                      <a:r>
                        <a:rPr lang="en-US" sz="800" dirty="0"/>
                        <a:t>Weighted Score</a:t>
                      </a:r>
                    </a:p>
                  </a:txBody>
                  <a:tcPr marL="88669" marR="88669"/>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dirty="0"/>
                        <a:t>Business C</a:t>
                      </a:r>
                      <a:r>
                        <a:rPr lang="en-US" sz="800" baseline="0" dirty="0"/>
                        <a:t> </a:t>
                      </a:r>
                      <a:r>
                        <a:rPr lang="en-US" sz="800" dirty="0"/>
                        <a:t>in Industry</a:t>
                      </a:r>
                      <a:r>
                        <a:rPr lang="en-US" sz="800" baseline="0" dirty="0"/>
                        <a:t> C </a:t>
                      </a:r>
                      <a:r>
                        <a:rPr lang="en-US" sz="800" dirty="0"/>
                        <a:t>Strength Rating</a:t>
                      </a:r>
                    </a:p>
                  </a:txBody>
                  <a:tcPr marL="88669" marR="88669"/>
                </a:tc>
                <a:tc>
                  <a:txBody>
                    <a:bodyPr/>
                    <a:lstStyle/>
                    <a:p>
                      <a:r>
                        <a:rPr lang="en-US" sz="800" dirty="0"/>
                        <a:t>Business</a:t>
                      </a:r>
                      <a:r>
                        <a:rPr lang="en-US" sz="800" baseline="0" dirty="0"/>
                        <a:t> C in Industry C </a:t>
                      </a:r>
                      <a:r>
                        <a:rPr lang="en-US" sz="800" dirty="0"/>
                        <a:t>Weighted Score</a:t>
                      </a:r>
                    </a:p>
                  </a:txBody>
                  <a:tcPr marL="88669" marR="88669"/>
                </a:tc>
                <a:extLst>
                  <a:ext uri="{0D108BD9-81ED-4DB2-BD59-A6C34878D82A}">
                    <a16:rowId xmlns:a16="http://schemas.microsoft.com/office/drawing/2014/main" val="10001"/>
                  </a:ext>
                </a:extLst>
              </a:tr>
              <a:tr h="370840">
                <a:tc>
                  <a:txBody>
                    <a:bodyPr/>
                    <a:lstStyle/>
                    <a:p>
                      <a:r>
                        <a:rPr lang="en-US" sz="800" dirty="0"/>
                        <a:t>Relative market share</a:t>
                      </a:r>
                    </a:p>
                  </a:txBody>
                  <a:tcPr marL="88669" marR="88669"/>
                </a:tc>
                <a:tc>
                  <a:txBody>
                    <a:bodyPr/>
                    <a:lstStyle/>
                    <a:p>
                      <a:r>
                        <a:rPr lang="en-US" sz="800" dirty="0"/>
                        <a:t>0.15</a:t>
                      </a:r>
                    </a:p>
                  </a:txBody>
                  <a:tcPr marL="88669" marR="88669"/>
                </a:tc>
                <a:tc>
                  <a:txBody>
                    <a:bodyPr/>
                    <a:lstStyle/>
                    <a:p>
                      <a:r>
                        <a:rPr lang="en-US" sz="800" dirty="0"/>
                        <a:t>10</a:t>
                      </a:r>
                    </a:p>
                  </a:txBody>
                  <a:tcPr marL="88669" marR="88669"/>
                </a:tc>
                <a:tc>
                  <a:txBody>
                    <a:bodyPr/>
                    <a:lstStyle/>
                    <a:p>
                      <a:r>
                        <a:rPr lang="en-US" sz="800" dirty="0"/>
                        <a:t>1.50</a:t>
                      </a:r>
                    </a:p>
                  </a:txBody>
                  <a:tcPr marL="88669" marR="88669"/>
                </a:tc>
                <a:tc>
                  <a:txBody>
                    <a:bodyPr/>
                    <a:lstStyle/>
                    <a:p>
                      <a:r>
                        <a:rPr lang="en-US" sz="800" dirty="0"/>
                        <a:t>2</a:t>
                      </a:r>
                    </a:p>
                  </a:txBody>
                  <a:tcPr marL="88669" marR="88669"/>
                </a:tc>
                <a:tc>
                  <a:txBody>
                    <a:bodyPr/>
                    <a:lstStyle/>
                    <a:p>
                      <a:r>
                        <a:rPr lang="en-US" sz="800" dirty="0"/>
                        <a:t>0.30</a:t>
                      </a:r>
                    </a:p>
                  </a:txBody>
                  <a:tcPr marL="88669" marR="88669"/>
                </a:tc>
                <a:tc>
                  <a:txBody>
                    <a:bodyPr/>
                    <a:lstStyle/>
                    <a:p>
                      <a:r>
                        <a:rPr lang="en-US" sz="800" dirty="0"/>
                        <a:t>6</a:t>
                      </a:r>
                    </a:p>
                  </a:txBody>
                  <a:tcPr marL="88669" marR="88669"/>
                </a:tc>
                <a:tc>
                  <a:txBody>
                    <a:bodyPr/>
                    <a:lstStyle/>
                    <a:p>
                      <a:r>
                        <a:rPr lang="en-US" sz="800" dirty="0"/>
                        <a:t>0.90</a:t>
                      </a:r>
                    </a:p>
                  </a:txBody>
                  <a:tcPr marL="88669" marR="88669"/>
                </a:tc>
                <a:extLst>
                  <a:ext uri="{0D108BD9-81ED-4DB2-BD59-A6C34878D82A}">
                    <a16:rowId xmlns:a16="http://schemas.microsoft.com/office/drawing/2014/main" val="10002"/>
                  </a:ext>
                </a:extLst>
              </a:tr>
              <a:tr h="370840">
                <a:tc>
                  <a:txBody>
                    <a:bodyPr/>
                    <a:lstStyle/>
                    <a:p>
                      <a:r>
                        <a:rPr lang="en-US" sz="800" dirty="0"/>
                        <a:t>Costs relative to competitor’s costs</a:t>
                      </a:r>
                    </a:p>
                  </a:txBody>
                  <a:tcPr marL="88669" marR="88669"/>
                </a:tc>
                <a:tc>
                  <a:txBody>
                    <a:bodyPr/>
                    <a:lstStyle/>
                    <a:p>
                      <a:r>
                        <a:rPr lang="en-US" sz="800" dirty="0"/>
                        <a:t>0.20</a:t>
                      </a:r>
                    </a:p>
                  </a:txBody>
                  <a:tcPr marL="88669" marR="88669"/>
                </a:tc>
                <a:tc>
                  <a:txBody>
                    <a:bodyPr/>
                    <a:lstStyle/>
                    <a:p>
                      <a:r>
                        <a:rPr lang="en-US" sz="800" dirty="0"/>
                        <a:t>7</a:t>
                      </a:r>
                    </a:p>
                  </a:txBody>
                  <a:tcPr marL="88669" marR="88669"/>
                </a:tc>
                <a:tc>
                  <a:txBody>
                    <a:bodyPr/>
                    <a:lstStyle/>
                    <a:p>
                      <a:r>
                        <a:rPr lang="en-US" sz="800" dirty="0"/>
                        <a:t>1.40</a:t>
                      </a:r>
                    </a:p>
                  </a:txBody>
                  <a:tcPr marL="88669" marR="88669"/>
                </a:tc>
                <a:tc>
                  <a:txBody>
                    <a:bodyPr/>
                    <a:lstStyle/>
                    <a:p>
                      <a:r>
                        <a:rPr lang="en-US" sz="800" dirty="0"/>
                        <a:t>4</a:t>
                      </a:r>
                    </a:p>
                  </a:txBody>
                  <a:tcPr marL="88669" marR="88669"/>
                </a:tc>
                <a:tc>
                  <a:txBody>
                    <a:bodyPr/>
                    <a:lstStyle/>
                    <a:p>
                      <a:r>
                        <a:rPr lang="en-US" sz="800" dirty="0"/>
                        <a:t>0.80</a:t>
                      </a:r>
                    </a:p>
                  </a:txBody>
                  <a:tcPr marL="88669" marR="88669"/>
                </a:tc>
                <a:tc>
                  <a:txBody>
                    <a:bodyPr/>
                    <a:lstStyle/>
                    <a:p>
                      <a:r>
                        <a:rPr lang="en-US" sz="800" dirty="0"/>
                        <a:t>5</a:t>
                      </a:r>
                    </a:p>
                  </a:txBody>
                  <a:tcPr marL="88669" marR="88669"/>
                </a:tc>
                <a:tc>
                  <a:txBody>
                    <a:bodyPr/>
                    <a:lstStyle/>
                    <a:p>
                      <a:r>
                        <a:rPr lang="en-US" sz="800" dirty="0"/>
                        <a:t>1.00</a:t>
                      </a:r>
                    </a:p>
                  </a:txBody>
                  <a:tcPr marL="88669" marR="88669"/>
                </a:tc>
                <a:extLst>
                  <a:ext uri="{0D108BD9-81ED-4DB2-BD59-A6C34878D82A}">
                    <a16:rowId xmlns:a16="http://schemas.microsoft.com/office/drawing/2014/main" val="10003"/>
                  </a:ext>
                </a:extLst>
              </a:tr>
              <a:tr h="457200">
                <a:tc>
                  <a:txBody>
                    <a:bodyPr/>
                    <a:lstStyle/>
                    <a:p>
                      <a:r>
                        <a:rPr lang="en-US" sz="800" dirty="0"/>
                        <a:t>Ability to match of beat rivals on key product attributes</a:t>
                      </a:r>
                    </a:p>
                  </a:txBody>
                  <a:tcPr marL="88669" marR="88669"/>
                </a:tc>
                <a:tc>
                  <a:txBody>
                    <a:bodyPr/>
                    <a:lstStyle/>
                    <a:p>
                      <a:r>
                        <a:rPr lang="en-US" sz="800" dirty="0"/>
                        <a:t>0.05</a:t>
                      </a:r>
                    </a:p>
                  </a:txBody>
                  <a:tcPr marL="88669" marR="88669"/>
                </a:tc>
                <a:tc>
                  <a:txBody>
                    <a:bodyPr/>
                    <a:lstStyle/>
                    <a:p>
                      <a:r>
                        <a:rPr lang="en-US" sz="800" dirty="0"/>
                        <a:t>9</a:t>
                      </a:r>
                    </a:p>
                  </a:txBody>
                  <a:tcPr marL="88669" marR="88669"/>
                </a:tc>
                <a:tc>
                  <a:txBody>
                    <a:bodyPr/>
                    <a:lstStyle/>
                    <a:p>
                      <a:r>
                        <a:rPr lang="en-US" sz="800" dirty="0"/>
                        <a:t>0.45</a:t>
                      </a:r>
                    </a:p>
                  </a:txBody>
                  <a:tcPr marL="88669" marR="88669"/>
                </a:tc>
                <a:tc>
                  <a:txBody>
                    <a:bodyPr/>
                    <a:lstStyle/>
                    <a:p>
                      <a:r>
                        <a:rPr lang="en-US" sz="800" dirty="0"/>
                        <a:t>5</a:t>
                      </a:r>
                    </a:p>
                  </a:txBody>
                  <a:tcPr marL="88669" marR="88669"/>
                </a:tc>
                <a:tc>
                  <a:txBody>
                    <a:bodyPr/>
                    <a:lstStyle/>
                    <a:p>
                      <a:r>
                        <a:rPr lang="en-US" sz="800" dirty="0"/>
                        <a:t>0.25</a:t>
                      </a:r>
                    </a:p>
                  </a:txBody>
                  <a:tcPr marL="88669" marR="88669"/>
                </a:tc>
                <a:tc>
                  <a:txBody>
                    <a:bodyPr/>
                    <a:lstStyle/>
                    <a:p>
                      <a:r>
                        <a:rPr lang="en-US" sz="800" dirty="0"/>
                        <a:t>8</a:t>
                      </a:r>
                    </a:p>
                  </a:txBody>
                  <a:tcPr marL="88669" marR="88669"/>
                </a:tc>
                <a:tc>
                  <a:txBody>
                    <a:bodyPr/>
                    <a:lstStyle/>
                    <a:p>
                      <a:r>
                        <a:rPr lang="en-US" sz="800" dirty="0"/>
                        <a:t>0.40</a:t>
                      </a:r>
                    </a:p>
                  </a:txBody>
                  <a:tcPr marL="88669" marR="88669"/>
                </a:tc>
                <a:extLst>
                  <a:ext uri="{0D108BD9-81ED-4DB2-BD59-A6C34878D82A}">
                    <a16:rowId xmlns:a16="http://schemas.microsoft.com/office/drawing/2014/main" val="10004"/>
                  </a:ext>
                </a:extLst>
              </a:tr>
              <a:tr h="457200">
                <a:tc>
                  <a:txBody>
                    <a:bodyPr/>
                    <a:lstStyle/>
                    <a:p>
                      <a:r>
                        <a:rPr lang="en-US" sz="800" dirty="0"/>
                        <a:t>Ability to benefit from strategic fit with other portfolio businesses</a:t>
                      </a:r>
                    </a:p>
                  </a:txBody>
                  <a:tcPr marL="88669" marR="88669"/>
                </a:tc>
                <a:tc>
                  <a:txBody>
                    <a:bodyPr/>
                    <a:lstStyle/>
                    <a:p>
                      <a:r>
                        <a:rPr lang="en-US" sz="800" dirty="0"/>
                        <a:t>0.20</a:t>
                      </a:r>
                    </a:p>
                  </a:txBody>
                  <a:tcPr marL="88669" marR="88669"/>
                </a:tc>
                <a:tc>
                  <a:txBody>
                    <a:bodyPr/>
                    <a:lstStyle/>
                    <a:p>
                      <a:r>
                        <a:rPr lang="en-US" sz="800" dirty="0"/>
                        <a:t>8</a:t>
                      </a:r>
                    </a:p>
                  </a:txBody>
                  <a:tcPr marL="88669" marR="88669"/>
                </a:tc>
                <a:tc>
                  <a:txBody>
                    <a:bodyPr/>
                    <a:lstStyle/>
                    <a:p>
                      <a:r>
                        <a:rPr lang="en-US" sz="800" dirty="0"/>
                        <a:t>1.60</a:t>
                      </a:r>
                    </a:p>
                  </a:txBody>
                  <a:tcPr marL="88669" marR="88669"/>
                </a:tc>
                <a:tc>
                  <a:txBody>
                    <a:bodyPr/>
                    <a:lstStyle/>
                    <a:p>
                      <a:r>
                        <a:rPr lang="en-US" sz="800" dirty="0"/>
                        <a:t>4</a:t>
                      </a:r>
                    </a:p>
                  </a:txBody>
                  <a:tcPr marL="88669" marR="88669"/>
                </a:tc>
                <a:tc>
                  <a:txBody>
                    <a:bodyPr/>
                    <a:lstStyle/>
                    <a:p>
                      <a:r>
                        <a:rPr lang="en-US" sz="800" dirty="0"/>
                        <a:t>0.80</a:t>
                      </a:r>
                    </a:p>
                  </a:txBody>
                  <a:tcPr marL="88669" marR="88669"/>
                </a:tc>
                <a:tc>
                  <a:txBody>
                    <a:bodyPr/>
                    <a:lstStyle/>
                    <a:p>
                      <a:r>
                        <a:rPr lang="en-US" sz="800" dirty="0"/>
                        <a:t>8</a:t>
                      </a:r>
                    </a:p>
                  </a:txBody>
                  <a:tcPr marL="88669" marR="88669"/>
                </a:tc>
                <a:tc>
                  <a:txBody>
                    <a:bodyPr/>
                    <a:lstStyle/>
                    <a:p>
                      <a:r>
                        <a:rPr lang="en-US" sz="800" dirty="0"/>
                        <a:t>0.80</a:t>
                      </a:r>
                    </a:p>
                  </a:txBody>
                  <a:tcPr marL="88669" marR="88669"/>
                </a:tc>
                <a:extLst>
                  <a:ext uri="{0D108BD9-81ED-4DB2-BD59-A6C34878D82A}">
                    <a16:rowId xmlns:a16="http://schemas.microsoft.com/office/drawing/2014/main" val="10005"/>
                  </a:ext>
                </a:extLst>
              </a:tr>
              <a:tr h="370840">
                <a:tc>
                  <a:txBody>
                    <a:bodyPr/>
                    <a:lstStyle/>
                    <a:p>
                      <a:r>
                        <a:rPr lang="en-US" sz="800" dirty="0"/>
                        <a:t>Bargaining leverage with suppliers/customers</a:t>
                      </a:r>
                    </a:p>
                  </a:txBody>
                  <a:tcPr marL="88669" marR="88669"/>
                </a:tc>
                <a:tc>
                  <a:txBody>
                    <a:bodyPr/>
                    <a:lstStyle/>
                    <a:p>
                      <a:r>
                        <a:rPr lang="en-US" sz="800" dirty="0"/>
                        <a:t>0.05</a:t>
                      </a:r>
                    </a:p>
                  </a:txBody>
                  <a:tcPr marL="88669" marR="88669"/>
                </a:tc>
                <a:tc>
                  <a:txBody>
                    <a:bodyPr/>
                    <a:lstStyle/>
                    <a:p>
                      <a:r>
                        <a:rPr lang="en-US" sz="800" dirty="0"/>
                        <a:t>9</a:t>
                      </a:r>
                    </a:p>
                  </a:txBody>
                  <a:tcPr marL="88669" marR="88669"/>
                </a:tc>
                <a:tc>
                  <a:txBody>
                    <a:bodyPr/>
                    <a:lstStyle/>
                    <a:p>
                      <a:r>
                        <a:rPr lang="en-US" sz="800" dirty="0"/>
                        <a:t>0.45</a:t>
                      </a:r>
                    </a:p>
                  </a:txBody>
                  <a:tcPr marL="88669" marR="88669"/>
                </a:tc>
                <a:tc>
                  <a:txBody>
                    <a:bodyPr/>
                    <a:lstStyle/>
                    <a:p>
                      <a:r>
                        <a:rPr lang="en-US" sz="800" dirty="0"/>
                        <a:t>2</a:t>
                      </a:r>
                    </a:p>
                  </a:txBody>
                  <a:tcPr marL="88669" marR="88669"/>
                </a:tc>
                <a:tc>
                  <a:txBody>
                    <a:bodyPr/>
                    <a:lstStyle/>
                    <a:p>
                      <a:r>
                        <a:rPr lang="en-US" sz="800" dirty="0"/>
                        <a:t>0.10</a:t>
                      </a:r>
                    </a:p>
                  </a:txBody>
                  <a:tcPr marL="88669" marR="88669"/>
                </a:tc>
                <a:tc>
                  <a:txBody>
                    <a:bodyPr/>
                    <a:lstStyle/>
                    <a:p>
                      <a:r>
                        <a:rPr lang="en-US" sz="800" dirty="0"/>
                        <a:t>6</a:t>
                      </a:r>
                    </a:p>
                  </a:txBody>
                  <a:tcPr marL="88669" marR="88669"/>
                </a:tc>
                <a:tc>
                  <a:txBody>
                    <a:bodyPr/>
                    <a:lstStyle/>
                    <a:p>
                      <a:r>
                        <a:rPr lang="en-US" sz="800" dirty="0"/>
                        <a:t>0.30</a:t>
                      </a:r>
                    </a:p>
                  </a:txBody>
                  <a:tcPr marL="88669" marR="88669"/>
                </a:tc>
                <a:extLst>
                  <a:ext uri="{0D108BD9-81ED-4DB2-BD59-A6C34878D82A}">
                    <a16:rowId xmlns:a16="http://schemas.microsoft.com/office/drawing/2014/main" val="10006"/>
                  </a:ext>
                </a:extLst>
              </a:tr>
              <a:tr h="370840">
                <a:tc>
                  <a:txBody>
                    <a:bodyPr/>
                    <a:lstStyle/>
                    <a:p>
                      <a:r>
                        <a:rPr lang="en-US" sz="800" dirty="0"/>
                        <a:t>Brand image and reputation</a:t>
                      </a:r>
                    </a:p>
                  </a:txBody>
                  <a:tcPr marL="88669" marR="88669"/>
                </a:tc>
                <a:tc>
                  <a:txBody>
                    <a:bodyPr/>
                    <a:lstStyle/>
                    <a:p>
                      <a:r>
                        <a:rPr lang="en-US" sz="800" dirty="0"/>
                        <a:t>0.10</a:t>
                      </a:r>
                    </a:p>
                  </a:txBody>
                  <a:tcPr marL="88669" marR="88669"/>
                </a:tc>
                <a:tc>
                  <a:txBody>
                    <a:bodyPr/>
                    <a:lstStyle/>
                    <a:p>
                      <a:r>
                        <a:rPr lang="en-US" sz="800" dirty="0"/>
                        <a:t>9</a:t>
                      </a:r>
                    </a:p>
                  </a:txBody>
                  <a:tcPr marL="88669" marR="88669"/>
                </a:tc>
                <a:tc>
                  <a:txBody>
                    <a:bodyPr/>
                    <a:lstStyle/>
                    <a:p>
                      <a:r>
                        <a:rPr lang="en-US" sz="800" dirty="0"/>
                        <a:t>0.90</a:t>
                      </a:r>
                    </a:p>
                  </a:txBody>
                  <a:tcPr marL="88669" marR="88669"/>
                </a:tc>
                <a:tc>
                  <a:txBody>
                    <a:bodyPr/>
                    <a:lstStyle/>
                    <a:p>
                      <a:r>
                        <a:rPr lang="en-US" sz="800" dirty="0"/>
                        <a:t>4</a:t>
                      </a:r>
                    </a:p>
                  </a:txBody>
                  <a:tcPr marL="88669" marR="88669"/>
                </a:tc>
                <a:tc>
                  <a:txBody>
                    <a:bodyPr/>
                    <a:lstStyle/>
                    <a:p>
                      <a:r>
                        <a:rPr lang="en-US" sz="800" dirty="0"/>
                        <a:t>0.40</a:t>
                      </a:r>
                    </a:p>
                  </a:txBody>
                  <a:tcPr marL="88669" marR="88669"/>
                </a:tc>
                <a:tc>
                  <a:txBody>
                    <a:bodyPr/>
                    <a:lstStyle/>
                    <a:p>
                      <a:r>
                        <a:rPr lang="en-US" sz="800" dirty="0"/>
                        <a:t>7</a:t>
                      </a:r>
                    </a:p>
                  </a:txBody>
                  <a:tcPr marL="88669" marR="88669"/>
                </a:tc>
                <a:tc>
                  <a:txBody>
                    <a:bodyPr/>
                    <a:lstStyle/>
                    <a:p>
                      <a:r>
                        <a:rPr lang="en-US" sz="800" dirty="0"/>
                        <a:t>0.70</a:t>
                      </a:r>
                    </a:p>
                  </a:txBody>
                  <a:tcPr marL="88669" marR="88669"/>
                </a:tc>
                <a:extLst>
                  <a:ext uri="{0D108BD9-81ED-4DB2-BD59-A6C34878D82A}">
                    <a16:rowId xmlns:a16="http://schemas.microsoft.com/office/drawing/2014/main" val="10007"/>
                  </a:ext>
                </a:extLst>
              </a:tr>
              <a:tr h="370840">
                <a:tc>
                  <a:txBody>
                    <a:bodyPr/>
                    <a:lstStyle/>
                    <a:p>
                      <a:r>
                        <a:rPr lang="en-US" sz="800" dirty="0"/>
                        <a:t>Competitively valuable capabilities</a:t>
                      </a:r>
                    </a:p>
                  </a:txBody>
                  <a:tcPr marL="88669" marR="88669"/>
                </a:tc>
                <a:tc>
                  <a:txBody>
                    <a:bodyPr/>
                    <a:lstStyle/>
                    <a:p>
                      <a:r>
                        <a:rPr lang="en-US" sz="800" dirty="0"/>
                        <a:t>0.15</a:t>
                      </a:r>
                    </a:p>
                  </a:txBody>
                  <a:tcPr marL="88669" marR="88669"/>
                </a:tc>
                <a:tc>
                  <a:txBody>
                    <a:bodyPr/>
                    <a:lstStyle/>
                    <a:p>
                      <a:r>
                        <a:rPr lang="en-US" sz="800" dirty="0"/>
                        <a:t>7</a:t>
                      </a:r>
                    </a:p>
                  </a:txBody>
                  <a:tcPr marL="88669" marR="88669"/>
                </a:tc>
                <a:tc>
                  <a:txBody>
                    <a:bodyPr/>
                    <a:lstStyle/>
                    <a:p>
                      <a:r>
                        <a:rPr lang="en-US" sz="800" dirty="0"/>
                        <a:t>1.05</a:t>
                      </a:r>
                    </a:p>
                  </a:txBody>
                  <a:tcPr marL="88669" marR="88669"/>
                </a:tc>
                <a:tc>
                  <a:txBody>
                    <a:bodyPr/>
                    <a:lstStyle/>
                    <a:p>
                      <a:r>
                        <a:rPr lang="en-US" sz="800" dirty="0"/>
                        <a:t>2</a:t>
                      </a:r>
                    </a:p>
                  </a:txBody>
                  <a:tcPr marL="88669" marR="88669"/>
                </a:tc>
                <a:tc>
                  <a:txBody>
                    <a:bodyPr/>
                    <a:lstStyle/>
                    <a:p>
                      <a:r>
                        <a:rPr lang="en-US" sz="800" dirty="0"/>
                        <a:t>0.30</a:t>
                      </a:r>
                    </a:p>
                  </a:txBody>
                  <a:tcPr marL="88669" marR="88669"/>
                </a:tc>
                <a:tc>
                  <a:txBody>
                    <a:bodyPr/>
                    <a:lstStyle/>
                    <a:p>
                      <a:r>
                        <a:rPr lang="en-US" sz="800" dirty="0"/>
                        <a:t>5</a:t>
                      </a:r>
                    </a:p>
                  </a:txBody>
                  <a:tcPr marL="88669" marR="88669"/>
                </a:tc>
                <a:tc>
                  <a:txBody>
                    <a:bodyPr/>
                    <a:lstStyle/>
                    <a:p>
                      <a:r>
                        <a:rPr lang="en-US" sz="800" dirty="0"/>
                        <a:t>0.75</a:t>
                      </a:r>
                    </a:p>
                  </a:txBody>
                  <a:tcPr marL="88669" marR="88669"/>
                </a:tc>
                <a:extLst>
                  <a:ext uri="{0D108BD9-81ED-4DB2-BD59-A6C34878D82A}">
                    <a16:rowId xmlns:a16="http://schemas.microsoft.com/office/drawing/2014/main" val="10008"/>
                  </a:ext>
                </a:extLst>
              </a:tr>
              <a:tr h="370840">
                <a:tc>
                  <a:txBody>
                    <a:bodyPr/>
                    <a:lstStyle/>
                    <a:p>
                      <a:r>
                        <a:rPr lang="en-US" sz="800" dirty="0"/>
                        <a:t>Profitability relative to competitors</a:t>
                      </a:r>
                    </a:p>
                  </a:txBody>
                  <a:tcPr marL="88669" marR="88669"/>
                </a:tc>
                <a:tc>
                  <a:txBody>
                    <a:bodyPr/>
                    <a:lstStyle/>
                    <a:p>
                      <a:r>
                        <a:rPr lang="en-US" sz="800" dirty="0"/>
                        <a:t>0.10</a:t>
                      </a:r>
                    </a:p>
                  </a:txBody>
                  <a:tcPr marL="88669" marR="88669"/>
                </a:tc>
                <a:tc>
                  <a:txBody>
                    <a:bodyPr/>
                    <a:lstStyle/>
                    <a:p>
                      <a:r>
                        <a:rPr lang="en-US" sz="800" dirty="0"/>
                        <a:t>5</a:t>
                      </a:r>
                    </a:p>
                  </a:txBody>
                  <a:tcPr marL="88669" marR="88669"/>
                </a:tc>
                <a:tc>
                  <a:txBody>
                    <a:bodyPr/>
                    <a:lstStyle/>
                    <a:p>
                      <a:r>
                        <a:rPr lang="en-US" sz="800" dirty="0"/>
                        <a:t>0.50</a:t>
                      </a:r>
                    </a:p>
                  </a:txBody>
                  <a:tcPr marL="88669" marR="88669"/>
                </a:tc>
                <a:tc>
                  <a:txBody>
                    <a:bodyPr/>
                    <a:lstStyle/>
                    <a:p>
                      <a:r>
                        <a:rPr lang="en-US" sz="800" dirty="0"/>
                        <a:t>2</a:t>
                      </a:r>
                    </a:p>
                  </a:txBody>
                  <a:tcPr marL="88669" marR="88669"/>
                </a:tc>
                <a:tc>
                  <a:txBody>
                    <a:bodyPr/>
                    <a:lstStyle/>
                    <a:p>
                      <a:r>
                        <a:rPr lang="en-US" sz="800" dirty="0"/>
                        <a:t>0.20</a:t>
                      </a:r>
                    </a:p>
                  </a:txBody>
                  <a:tcPr marL="88669" marR="88669"/>
                </a:tc>
                <a:tc>
                  <a:txBody>
                    <a:bodyPr/>
                    <a:lstStyle/>
                    <a:p>
                      <a:r>
                        <a:rPr lang="en-US" sz="800" dirty="0"/>
                        <a:t>4</a:t>
                      </a:r>
                    </a:p>
                  </a:txBody>
                  <a:tcPr marL="88669" marR="88669"/>
                </a:tc>
                <a:tc>
                  <a:txBody>
                    <a:bodyPr/>
                    <a:lstStyle/>
                    <a:p>
                      <a:r>
                        <a:rPr lang="en-US" sz="800" dirty="0"/>
                        <a:t>0.40</a:t>
                      </a:r>
                    </a:p>
                  </a:txBody>
                  <a:tcPr marL="88669" marR="88669"/>
                </a:tc>
                <a:extLst>
                  <a:ext uri="{0D108BD9-81ED-4DB2-BD59-A6C34878D82A}">
                    <a16:rowId xmlns:a16="http://schemas.microsoft.com/office/drawing/2014/main" val="10009"/>
                  </a:ext>
                </a:extLst>
              </a:tr>
              <a:tr h="370840">
                <a:tc>
                  <a:txBody>
                    <a:bodyPr/>
                    <a:lstStyle/>
                    <a:p>
                      <a:r>
                        <a:rPr lang="en-US" sz="800" dirty="0"/>
                        <a:t>Sum of importance weights</a:t>
                      </a:r>
                    </a:p>
                  </a:txBody>
                  <a:tcPr marL="88669" marR="88669"/>
                </a:tc>
                <a:tc>
                  <a:txBody>
                    <a:bodyPr/>
                    <a:lstStyle/>
                    <a:p>
                      <a:r>
                        <a:rPr lang="en-US" sz="800" dirty="0"/>
                        <a:t>1.00</a:t>
                      </a:r>
                    </a:p>
                  </a:txBody>
                  <a:tcPr marL="88669" marR="88669"/>
                </a:tc>
                <a:tc>
                  <a:txBody>
                    <a:bodyPr/>
                    <a:lstStyle/>
                    <a:p>
                      <a:endParaRPr lang="en-US" sz="800" dirty="0"/>
                    </a:p>
                  </a:txBody>
                  <a:tcPr marL="88669" marR="88669"/>
                </a:tc>
                <a:tc>
                  <a:txBody>
                    <a:bodyPr/>
                    <a:lstStyle/>
                    <a:p>
                      <a:endParaRPr lang="en-US" sz="800" dirty="0"/>
                    </a:p>
                  </a:txBody>
                  <a:tcPr marL="88669" marR="88669"/>
                </a:tc>
                <a:tc>
                  <a:txBody>
                    <a:bodyPr/>
                    <a:lstStyle/>
                    <a:p>
                      <a:endParaRPr lang="en-US" sz="800" dirty="0"/>
                    </a:p>
                  </a:txBody>
                  <a:tcPr marL="88669" marR="88669"/>
                </a:tc>
                <a:tc>
                  <a:txBody>
                    <a:bodyPr/>
                    <a:lstStyle/>
                    <a:p>
                      <a:endParaRPr lang="en-US" sz="800" dirty="0"/>
                    </a:p>
                  </a:txBody>
                  <a:tcPr marL="88669" marR="88669"/>
                </a:tc>
                <a:tc>
                  <a:txBody>
                    <a:bodyPr/>
                    <a:lstStyle/>
                    <a:p>
                      <a:endParaRPr lang="en-US" sz="800" dirty="0"/>
                    </a:p>
                  </a:txBody>
                  <a:tcPr marL="88669" marR="88669"/>
                </a:tc>
                <a:tc>
                  <a:txBody>
                    <a:bodyPr/>
                    <a:lstStyle/>
                    <a:p>
                      <a:endParaRPr lang="en-US" sz="800" dirty="0"/>
                    </a:p>
                  </a:txBody>
                  <a:tcPr marL="88669" marR="88669"/>
                </a:tc>
                <a:extLst>
                  <a:ext uri="{0D108BD9-81ED-4DB2-BD59-A6C34878D82A}">
                    <a16:rowId xmlns:a16="http://schemas.microsoft.com/office/drawing/2014/main" val="10010"/>
                  </a:ext>
                </a:extLst>
              </a:tr>
              <a:tr h="579120">
                <a:tc>
                  <a:txBody>
                    <a:bodyPr/>
                    <a:lstStyle/>
                    <a:p>
                      <a:r>
                        <a:rPr lang="en-US" sz="800" dirty="0"/>
                        <a:t>Weighted overall competitive strength scores</a:t>
                      </a:r>
                    </a:p>
                  </a:txBody>
                  <a:tcPr marL="88669" marR="88669"/>
                </a:tc>
                <a:tc>
                  <a:txBody>
                    <a:bodyPr/>
                    <a:lstStyle/>
                    <a:p>
                      <a:endParaRPr lang="en-US" sz="800" dirty="0"/>
                    </a:p>
                  </a:txBody>
                  <a:tcPr marL="88669" marR="88669"/>
                </a:tc>
                <a:tc>
                  <a:txBody>
                    <a:bodyPr/>
                    <a:lstStyle/>
                    <a:p>
                      <a:endParaRPr lang="en-US" sz="800" dirty="0"/>
                    </a:p>
                  </a:txBody>
                  <a:tcPr marL="88669" marR="88669"/>
                </a:tc>
                <a:tc>
                  <a:txBody>
                    <a:bodyPr/>
                    <a:lstStyle/>
                    <a:p>
                      <a:r>
                        <a:rPr lang="en-US" sz="800" dirty="0"/>
                        <a:t>Business</a:t>
                      </a:r>
                      <a:r>
                        <a:rPr lang="en-US" sz="800" baseline="0" dirty="0"/>
                        <a:t> A in I</a:t>
                      </a:r>
                      <a:r>
                        <a:rPr lang="en-US" sz="800" dirty="0"/>
                        <a:t>ndustry A weighted score 7.85</a:t>
                      </a:r>
                    </a:p>
                  </a:txBody>
                  <a:tcPr marL="88669" marR="88669"/>
                </a:tc>
                <a:tc>
                  <a:txBody>
                    <a:bodyPr/>
                    <a:lstStyle/>
                    <a:p>
                      <a:endParaRPr lang="en-US" sz="800" dirty="0"/>
                    </a:p>
                  </a:txBody>
                  <a:tcPr marL="88669" marR="88669"/>
                </a:tc>
                <a:tc>
                  <a:txBody>
                    <a:bodyPr/>
                    <a:lstStyle/>
                    <a:p>
                      <a:r>
                        <a:rPr lang="en-US" sz="800" dirty="0"/>
                        <a:t>Business</a:t>
                      </a:r>
                      <a:r>
                        <a:rPr lang="en-US" sz="800" baseline="0" dirty="0"/>
                        <a:t> B in </a:t>
                      </a:r>
                      <a:r>
                        <a:rPr lang="en-US" sz="800" dirty="0"/>
                        <a:t>Industry B weighted score 3.15</a:t>
                      </a:r>
                    </a:p>
                  </a:txBody>
                  <a:tcPr marL="88669" marR="88669"/>
                </a:tc>
                <a:tc>
                  <a:txBody>
                    <a:bodyPr/>
                    <a:lstStyle/>
                    <a:p>
                      <a:endParaRPr lang="en-US" sz="800" dirty="0"/>
                    </a:p>
                  </a:txBody>
                  <a:tcPr marL="88669" marR="88669"/>
                </a:tc>
                <a:tc>
                  <a:txBody>
                    <a:bodyPr/>
                    <a:lstStyle/>
                    <a:p>
                      <a:r>
                        <a:rPr lang="en-US" sz="800" dirty="0"/>
                        <a:t>Business C in Industry C weighted score 5.25</a:t>
                      </a:r>
                    </a:p>
                  </a:txBody>
                  <a:tcPr marL="88669" marR="88669"/>
                </a:tc>
                <a:extLst>
                  <a:ext uri="{0D108BD9-81ED-4DB2-BD59-A6C34878D82A}">
                    <a16:rowId xmlns:a16="http://schemas.microsoft.com/office/drawing/2014/main" val="10011"/>
                  </a:ext>
                </a:extLst>
              </a:tr>
              <a:tr h="370840">
                <a:tc gridSpan="8">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dirty="0"/>
                        <a:t>Rating scale: 1 equals very weak; 10 equals very strong.</a:t>
                      </a:r>
                      <a:endParaRPr lang="en-US" sz="800" b="1" dirty="0">
                        <a:solidFill>
                          <a:srgbClr val="006666"/>
                        </a:solidFill>
                      </a:endParaRPr>
                    </a:p>
                  </a:txBody>
                  <a:tcPr marL="88669" marR="88669"/>
                </a:tc>
                <a:tc hMerge="1">
                  <a:txBody>
                    <a:bodyPr/>
                    <a:lstStyle/>
                    <a:p>
                      <a:endParaRPr lang="en-US" sz="900" dirty="0"/>
                    </a:p>
                  </a:txBody>
                  <a:tcPr/>
                </a:tc>
                <a:tc hMerge="1">
                  <a:txBody>
                    <a:bodyPr/>
                    <a:lstStyle/>
                    <a:p>
                      <a:endParaRPr lang="en-US" sz="900" dirty="0"/>
                    </a:p>
                  </a:txBody>
                  <a:tcPr/>
                </a:tc>
                <a:tc hMerge="1">
                  <a:txBody>
                    <a:bodyPr/>
                    <a:lstStyle/>
                    <a:p>
                      <a:endParaRPr lang="en-US" sz="900" dirty="0"/>
                    </a:p>
                  </a:txBody>
                  <a:tcPr/>
                </a:tc>
                <a:tc hMerge="1">
                  <a:txBody>
                    <a:bodyPr/>
                    <a:lstStyle/>
                    <a:p>
                      <a:endParaRPr lang="en-US" sz="900" dirty="0"/>
                    </a:p>
                  </a:txBody>
                  <a:tcPr/>
                </a:tc>
                <a:tc hMerge="1">
                  <a:txBody>
                    <a:bodyPr/>
                    <a:lstStyle/>
                    <a:p>
                      <a:endParaRPr lang="en-US" sz="900" dirty="0"/>
                    </a:p>
                  </a:txBody>
                  <a:tcPr/>
                </a:tc>
                <a:tc hMerge="1">
                  <a:txBody>
                    <a:bodyPr/>
                    <a:lstStyle/>
                    <a:p>
                      <a:endParaRPr lang="en-US" sz="900" dirty="0"/>
                    </a:p>
                  </a:txBody>
                  <a:tcPr/>
                </a:tc>
                <a:tc hMerge="1">
                  <a:txBody>
                    <a:bodyPr/>
                    <a:lstStyle/>
                    <a:p>
                      <a:endParaRPr lang="en-US" sz="900" dirty="0"/>
                    </a:p>
                  </a:txBody>
                  <a:tcPr/>
                </a:tc>
                <a:extLst>
                  <a:ext uri="{0D108BD9-81ED-4DB2-BD59-A6C34878D82A}">
                    <a16:rowId xmlns:a16="http://schemas.microsoft.com/office/drawing/2014/main" val="10012"/>
                  </a:ext>
                </a:extLst>
              </a:tr>
            </a:tbl>
          </a:graphicData>
        </a:graphic>
      </p:graphicFrame>
      <p:sp>
        <p:nvSpPr>
          <p:cNvPr id="4" name="Text Placeholder 3"/>
          <p:cNvSpPr>
            <a:spLocks noGrp="1"/>
          </p:cNvSpPr>
          <p:nvPr>
            <p:ph type="body" sz="quarter" idx="16"/>
          </p:nvPr>
        </p:nvSpPr>
        <p:spPr>
          <a:xfrm>
            <a:off x="3886200" y="6427304"/>
            <a:ext cx="1371600" cy="225846"/>
          </a:xfrm>
          <a:noFill/>
          <a:ln w="9525">
            <a:noFill/>
            <a:miter lim="800000"/>
            <a:headEnd/>
            <a:tailEnd/>
          </a:ln>
        </p:spPr>
        <p:txBody>
          <a:bodyPr vert="horz" wrap="square" lIns="0" tIns="0" rIns="0" bIns="0" numCol="1" anchor="b" anchorCtr="1" compatLnSpc="1">
            <a:prstTxWarp prst="textNoShape">
              <a:avLst/>
            </a:prstTxWarp>
          </a:bodyPr>
          <a:lstStyle/>
          <a:p>
            <a:r>
              <a:rPr lang="en-US" dirty="0">
                <a:hlinkClick r:id="rId2" action="ppaction://hlinksldjump"/>
              </a:rPr>
              <a:t>Return to slide</a:t>
            </a:r>
            <a:endParaRPr lang="en-US" dirty="0"/>
          </a:p>
        </p:txBody>
      </p:sp>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90650"/>
          </a:xfrm>
        </p:spPr>
        <p:txBody>
          <a:bodyPr>
            <a:normAutofit fontScale="90000"/>
          </a:bodyPr>
          <a:lstStyle/>
          <a:p>
            <a:r>
              <a:rPr lang="en-US" sz="2800" dirty="0"/>
              <a:t>Appendix 22 Figure 8.3 A Nine-Cell Industry Attractiveness–Competitive Strength Matrix</a:t>
            </a:r>
          </a:p>
        </p:txBody>
      </p:sp>
      <p:sp>
        <p:nvSpPr>
          <p:cNvPr id="3" name="Content Placeholder 2"/>
          <p:cNvSpPr>
            <a:spLocks noGrp="1"/>
          </p:cNvSpPr>
          <p:nvPr>
            <p:ph idx="1"/>
          </p:nvPr>
        </p:nvSpPr>
        <p:spPr>
          <a:xfrm>
            <a:off x="224971" y="990600"/>
            <a:ext cx="8621486" cy="5359400"/>
          </a:xfrm>
        </p:spPr>
        <p:txBody>
          <a:bodyPr/>
          <a:lstStyle/>
          <a:p>
            <a:pPr marL="0" indent="0">
              <a:buNone/>
            </a:pPr>
            <a:r>
              <a:rPr lang="en-US" sz="1400" dirty="0"/>
              <a:t>The grid is defined by low, medium, or high industry attractiveness and the strong, average, or medium competitive strength/market position. Three businesses are depicted on the grid as circles, their sizes scaled to reflect the percentage of companywide revenues generated by the business unit.</a:t>
            </a:r>
          </a:p>
          <a:p>
            <a:r>
              <a:rPr lang="en-US" sz="1400" dirty="0"/>
              <a:t>Industry A's business A, a medium-sized circle, is marked as a star for its high industry attractiveness and strong competitive strength/market position. Industry C's business C is marked as a cash cow, as it has the largest presence on the grid, despite being of medium industry attractiveness and in the average competitive strength/market position. Industry B's business B, the smallest-sized circle, falls lower than the other two, having a low-medium industry attractiveness, and a weak-average competitive strength/market position.</a:t>
            </a:r>
          </a:p>
          <a:p>
            <a:r>
              <a:rPr lang="en-US" sz="1400" dirty="0"/>
              <a:t>Also noted on the grid are three designations for resource allocation.</a:t>
            </a:r>
          </a:p>
          <a:p>
            <a:pPr lvl="1"/>
            <a:r>
              <a:rPr lang="en-US" sz="1400" dirty="0"/>
              <a:t>High priority for resource allocation:</a:t>
            </a:r>
          </a:p>
          <a:p>
            <a:pPr lvl="2"/>
            <a:r>
              <a:rPr lang="en-US" sz="1400" dirty="0"/>
              <a:t>Strong competitive strength/market position and medium industry attractiveness</a:t>
            </a:r>
          </a:p>
          <a:p>
            <a:pPr lvl="2"/>
            <a:r>
              <a:rPr lang="en-US" sz="1400" dirty="0"/>
              <a:t>Strong competitive strength/market position and high industry attractiveness</a:t>
            </a:r>
          </a:p>
          <a:p>
            <a:pPr lvl="2"/>
            <a:r>
              <a:rPr lang="en-US" sz="1400" dirty="0"/>
              <a:t>Average competitive strength/market position and high industry attractiveness</a:t>
            </a:r>
          </a:p>
          <a:p>
            <a:pPr lvl="1"/>
            <a:r>
              <a:rPr lang="en-US" sz="1400" dirty="0"/>
              <a:t>Medium priority for resource allocation:</a:t>
            </a:r>
          </a:p>
          <a:p>
            <a:pPr lvl="2"/>
            <a:r>
              <a:rPr lang="en-US" sz="1400" dirty="0"/>
              <a:t>Strong competitive strength/market position and low industry attractiveness</a:t>
            </a:r>
          </a:p>
          <a:p>
            <a:pPr lvl="2"/>
            <a:r>
              <a:rPr lang="en-US" sz="1400" dirty="0"/>
              <a:t>Average competitive strength/market position and medium industry attractiveness</a:t>
            </a:r>
          </a:p>
          <a:p>
            <a:pPr lvl="2"/>
            <a:r>
              <a:rPr lang="en-US" sz="1400" dirty="0"/>
              <a:t>Weak competitive strength/market position and high industry attractiveness</a:t>
            </a:r>
          </a:p>
          <a:p>
            <a:pPr lvl="1"/>
            <a:r>
              <a:rPr lang="en-US" sz="1400" dirty="0"/>
              <a:t>Low priority for resource allocation:</a:t>
            </a:r>
          </a:p>
          <a:p>
            <a:pPr lvl="2"/>
            <a:r>
              <a:rPr lang="en-US" sz="1400" dirty="0"/>
              <a:t>Average competitive strength/market position and low industry attractiveness</a:t>
            </a:r>
          </a:p>
          <a:p>
            <a:pPr lvl="2"/>
            <a:r>
              <a:rPr lang="en-US" sz="1400" dirty="0"/>
              <a:t>Weak competitive strength/market position and low industry attractiveness</a:t>
            </a:r>
          </a:p>
          <a:p>
            <a:pPr lvl="2"/>
            <a:r>
              <a:rPr lang="en-US" sz="1400" dirty="0"/>
              <a:t>Weak competitive strength/market position and medium industry attractiveness</a:t>
            </a:r>
            <a:endParaRPr lang="en-US" sz="1200" dirty="0"/>
          </a:p>
        </p:txBody>
      </p:sp>
      <p:sp>
        <p:nvSpPr>
          <p:cNvPr id="4" name="Text Placeholder 3"/>
          <p:cNvSpPr>
            <a:spLocks noGrp="1"/>
          </p:cNvSpPr>
          <p:nvPr>
            <p:ph type="body" sz="quarter" idx="16"/>
          </p:nvPr>
        </p:nvSpPr>
        <p:spPr>
          <a:xfrm>
            <a:off x="3886200" y="6449950"/>
            <a:ext cx="1371600" cy="203200"/>
          </a:xfrm>
          <a:noFill/>
          <a:ln w="9525">
            <a:noFill/>
            <a:miter lim="800000"/>
            <a:headEnd/>
            <a:tailEnd/>
          </a:ln>
        </p:spPr>
        <p:txBody>
          <a:bodyPr vert="horz" wrap="square" lIns="0" tIns="0" rIns="0" bIns="0" numCol="1" anchor="b" anchorCtr="1" compatLnSpc="1">
            <a:prstTxWarp prst="textNoShape">
              <a:avLst/>
            </a:prstTxWarp>
          </a:bodyPr>
          <a:lstStyle/>
          <a:p>
            <a:r>
              <a:rPr lang="en-US" dirty="0">
                <a:hlinkClick r:id="rId2" action="ppaction://hlinksldjump"/>
              </a:rPr>
              <a:t>Return to slide</a:t>
            </a:r>
          </a:p>
        </p:txBody>
      </p:sp>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31520"/>
          </a:xfrm>
        </p:spPr>
        <p:txBody>
          <a:bodyPr lIns="365760" rIns="365760">
            <a:noAutofit/>
          </a:bodyPr>
          <a:lstStyle/>
          <a:p>
            <a:r>
              <a:rPr lang="en-US" sz="2000" dirty="0"/>
              <a:t>Appendix 23 Figure 8.4 Identifying the Competitive Advantage Potential of Cross-Business Strategic Fit</a:t>
            </a:r>
          </a:p>
        </p:txBody>
      </p:sp>
      <p:sp>
        <p:nvSpPr>
          <p:cNvPr id="3" name="Content Placeholder 2"/>
          <p:cNvSpPr>
            <a:spLocks noGrp="1"/>
          </p:cNvSpPr>
          <p:nvPr>
            <p:ph idx="1"/>
          </p:nvPr>
        </p:nvSpPr>
        <p:spPr>
          <a:xfrm>
            <a:off x="457200" y="874486"/>
            <a:ext cx="8229600" cy="5562600"/>
          </a:xfrm>
        </p:spPr>
        <p:txBody>
          <a:bodyPr/>
          <a:lstStyle/>
          <a:p>
            <a:pPr marL="0" indent="0">
              <a:buNone/>
            </a:pPr>
            <a:r>
              <a:rPr lang="en-US" sz="1800" dirty="0"/>
              <a:t>The figure shows five separate businesses (A, B, C, D, and E) and their value chain activities (purchases from suppliers; technology; operations; sales and marketing; distribution; service). The figure then identifies potential cross-business strategic fits and denotes what opportunities can result</a:t>
            </a:r>
          </a:p>
          <a:p>
            <a:pPr marL="230188" indent="-230188">
              <a:buNone/>
            </a:pPr>
            <a:r>
              <a:rPr lang="en-US" sz="1800" dirty="0"/>
              <a:t>1. Businesses A and D share the purchases from suppliers value chain activity. Their cross-business strategic fit creates an opportunity to combine purchasing activities and gain more leverage with suppliers and realize supply chain economics.</a:t>
            </a:r>
          </a:p>
          <a:p>
            <a:pPr marL="230188" indent="-230188">
              <a:buNone/>
            </a:pPr>
            <a:r>
              <a:rPr lang="en-US" sz="1800" dirty="0"/>
              <a:t>2. Businesses A and E share the technology value chain activity. This strategic fit creates an opportunity for the businesses to share technology, transfer technical skills, and combine R&amp;D.</a:t>
            </a:r>
          </a:p>
          <a:p>
            <a:pPr marL="230188" indent="-230188">
              <a:buNone/>
            </a:pPr>
            <a:r>
              <a:rPr lang="en-US" sz="1800" dirty="0"/>
              <a:t>3. Businesses A, C, D, and E all share the operations value chain activity. Their strategic fit opens the door to collaboration between the businesses to create new competitive capabilities.</a:t>
            </a:r>
          </a:p>
          <a:p>
            <a:pPr marL="230188" indent="-230188">
              <a:buNone/>
            </a:pPr>
            <a:r>
              <a:rPr lang="en-US" sz="1800" dirty="0"/>
              <a:t>4. Businesses B, C, and D share three value chain activities: sales and marketing, distribution, and service. Here, the strategic fit of the three businesses creates the opportunity to combine sales and marketing activities, use common distribution channels, leverage use of a common brand name, and/or combine after-sale service activities.</a:t>
            </a:r>
            <a:endParaRPr lang="en-US" sz="1600" dirty="0"/>
          </a:p>
        </p:txBody>
      </p:sp>
      <p:sp>
        <p:nvSpPr>
          <p:cNvPr id="4" name="Text Placeholder 3"/>
          <p:cNvSpPr>
            <a:spLocks noGrp="1"/>
          </p:cNvSpPr>
          <p:nvPr>
            <p:ph type="body" sz="quarter" idx="16"/>
          </p:nvPr>
        </p:nvSpPr>
        <p:spPr>
          <a:xfrm>
            <a:off x="3886200" y="6437086"/>
            <a:ext cx="1371600" cy="216064"/>
          </a:xfrm>
          <a:noFill/>
          <a:ln w="9525">
            <a:noFill/>
            <a:miter lim="800000"/>
            <a:headEnd/>
            <a:tailEnd/>
          </a:ln>
        </p:spPr>
        <p:txBody>
          <a:bodyPr vert="horz" wrap="square" lIns="0" tIns="0" rIns="0" bIns="0" numCol="1" anchor="b" anchorCtr="1" compatLnSpc="1">
            <a:prstTxWarp prst="textNoShape">
              <a:avLst/>
            </a:prstTxWarp>
          </a:bodyPr>
          <a:lstStyle/>
          <a:p>
            <a:r>
              <a:rPr lang="en-US" dirty="0">
                <a:hlinkClick r:id="rId2" action="ppaction://hlinksldjump"/>
              </a:rPr>
              <a:t>Return to slide</a:t>
            </a:r>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618343"/>
          </a:xfrm>
        </p:spPr>
        <p:txBody>
          <a:bodyPr>
            <a:noAutofit/>
          </a:bodyPr>
          <a:lstStyle/>
          <a:p>
            <a:r>
              <a:rPr lang="en-US" sz="3200" dirty="0"/>
              <a:t>Appendix 24 Step 6: Crafting New Strategic Moves to Improve Overall Corporate Performance</a:t>
            </a:r>
          </a:p>
        </p:txBody>
      </p:sp>
      <p:sp>
        <p:nvSpPr>
          <p:cNvPr id="3" name="Content Placeholder 2"/>
          <p:cNvSpPr>
            <a:spLocks noGrp="1"/>
          </p:cNvSpPr>
          <p:nvPr>
            <p:ph idx="1"/>
          </p:nvPr>
        </p:nvSpPr>
        <p:spPr>
          <a:xfrm>
            <a:off x="370113" y="1748974"/>
            <a:ext cx="8374743" cy="4724400"/>
          </a:xfrm>
        </p:spPr>
        <p:txBody>
          <a:bodyPr/>
          <a:lstStyle/>
          <a:p>
            <a:pPr marL="0" indent="0">
              <a:buNone/>
            </a:pPr>
            <a:r>
              <a:rPr lang="en-US" dirty="0"/>
              <a:t>Strategy options for a firm that is already diversified include:</a:t>
            </a:r>
          </a:p>
          <a:p>
            <a:pPr marL="739775" lvl="1" indent="-336550">
              <a:buFont typeface="+mj-lt"/>
              <a:buAutoNum type="arabicPeriod"/>
            </a:pPr>
            <a:r>
              <a:rPr lang="en-US" dirty="0"/>
              <a:t>Stick with the existing business lineup</a:t>
            </a:r>
          </a:p>
          <a:p>
            <a:pPr marL="739775" lvl="1" indent="-336550">
              <a:buFont typeface="+mj-lt"/>
              <a:buAutoNum type="arabicPeriod"/>
            </a:pPr>
            <a:r>
              <a:rPr lang="en-US" dirty="0"/>
              <a:t>Broaden the diversification base with new acquisitions</a:t>
            </a:r>
          </a:p>
          <a:p>
            <a:pPr marL="739775" lvl="1" indent="-336550">
              <a:buFont typeface="+mj-lt"/>
              <a:buAutoNum type="arabicPeriod"/>
            </a:pPr>
            <a:r>
              <a:rPr lang="en-US" dirty="0"/>
              <a:t>Divest and retrench to a narrower diversification base</a:t>
            </a:r>
          </a:p>
          <a:p>
            <a:pPr marL="739775" lvl="1" indent="-336550">
              <a:buFont typeface="+mj-lt"/>
              <a:buAutoNum type="arabicPeriod"/>
            </a:pPr>
            <a:r>
              <a:rPr lang="en-US" dirty="0"/>
              <a:t>Restructure through divestitures and acquisitions</a:t>
            </a:r>
          </a:p>
        </p:txBody>
      </p:sp>
      <p:sp>
        <p:nvSpPr>
          <p:cNvPr id="4" name="Text Placeholder 3"/>
          <p:cNvSpPr>
            <a:spLocks noGrp="1"/>
          </p:cNvSpPr>
          <p:nvPr>
            <p:ph type="body" sz="quarter" idx="16"/>
          </p:nvPr>
        </p:nvSpPr>
        <p:spPr>
          <a:xfrm>
            <a:off x="3886200" y="6473374"/>
            <a:ext cx="1371600" cy="179776"/>
          </a:xfrm>
          <a:noFill/>
          <a:ln w="9525">
            <a:noFill/>
            <a:miter lim="800000"/>
            <a:headEnd/>
            <a:tailEnd/>
          </a:ln>
        </p:spPr>
        <p:txBody>
          <a:bodyPr vert="horz" wrap="square" lIns="0" tIns="0" rIns="0" bIns="0" numCol="1" anchor="b" anchorCtr="1" compatLnSpc="1">
            <a:prstTxWarp prst="textNoShape">
              <a:avLst/>
            </a:prstTxWarp>
          </a:bodyPr>
          <a:lstStyle/>
          <a:p>
            <a:r>
              <a:rPr lang="en-US" dirty="0">
                <a:hlinkClick r:id="rId2" action="ppaction://hlinksldjump"/>
              </a:rPr>
              <a:t>Return to slide</a:t>
            </a:r>
            <a:endParaRPr lang="en-US" dirty="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cap="all" dirty="0"/>
              <a:t>Core Concept </a:t>
            </a:r>
            <a:r>
              <a:rPr lang="en-US" sz="2000" dirty="0"/>
              <a:t>(1 of 15)</a:t>
            </a:r>
            <a:endParaRPr lang="en-US" sz="2000" cap="all" dirty="0"/>
          </a:p>
        </p:txBody>
      </p:sp>
      <p:sp>
        <p:nvSpPr>
          <p:cNvPr id="4" name="Content Placeholder 3"/>
          <p:cNvSpPr>
            <a:spLocks noGrp="1"/>
          </p:cNvSpPr>
          <p:nvPr>
            <p:ph idx="1"/>
          </p:nvPr>
        </p:nvSpPr>
        <p:spPr/>
        <p:txBody>
          <a:bodyPr/>
          <a:lstStyle/>
          <a:p>
            <a:pPr marL="0" indent="0">
              <a:buNone/>
            </a:pPr>
            <a:r>
              <a:rPr lang="en-US" dirty="0"/>
              <a:t>Creating added value for shareholders via diversification requires building a multibusiness company in which the whole is greater than the sum of its parts; such 1 + 1= 3 effects are called </a:t>
            </a:r>
            <a:r>
              <a:rPr lang="en-US" b="1" dirty="0"/>
              <a:t>synergy</a:t>
            </a:r>
            <a:r>
              <a:rPr lang="en-US" dirty="0"/>
              <a:t>.</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0" y="-1"/>
            <a:ext cx="9144000" cy="1273629"/>
          </a:xfrm>
        </p:spPr>
        <p:txBody>
          <a:bodyPr lIns="640080" rIns="640080">
            <a:noAutofit/>
          </a:bodyPr>
          <a:lstStyle/>
          <a:p>
            <a:r>
              <a:rPr lang="en-US" dirty="0"/>
              <a:t>BETTER PERFORMANCE THROUGH SYNERGY</a:t>
            </a:r>
          </a:p>
        </p:txBody>
      </p:sp>
      <p:grpSp>
        <p:nvGrpSpPr>
          <p:cNvPr id="2" name="Group 1" descr="A graphic shows two examples in which the potential for synergy through diversification is evaluated."/>
          <p:cNvGrpSpPr/>
          <p:nvPr/>
        </p:nvGrpSpPr>
        <p:grpSpPr>
          <a:xfrm>
            <a:off x="411480" y="1835935"/>
            <a:ext cx="7922895" cy="3327400"/>
            <a:chOff x="411480" y="1835935"/>
            <a:chExt cx="7922895" cy="3327400"/>
          </a:xfrm>
        </p:grpSpPr>
        <p:sp>
          <p:nvSpPr>
            <p:cNvPr id="99332" name="Text Box 4"/>
            <p:cNvSpPr txBox="1">
              <a:spLocks noChangeArrowheads="1"/>
            </p:cNvSpPr>
            <p:nvPr/>
          </p:nvSpPr>
          <p:spPr bwMode="auto">
            <a:xfrm>
              <a:off x="411480" y="2543960"/>
              <a:ext cx="2074545" cy="1919288"/>
            </a:xfrm>
            <a:prstGeom prst="roundRect">
              <a:avLst/>
            </a:prstGeom>
            <a:ln>
              <a:headEnd/>
              <a:tailEnd/>
            </a:ln>
          </p:spPr>
          <p:style>
            <a:lnRef idx="0">
              <a:schemeClr val="accent2"/>
            </a:lnRef>
            <a:fillRef idx="3">
              <a:schemeClr val="accent2"/>
            </a:fillRef>
            <a:effectRef idx="3">
              <a:schemeClr val="accent2"/>
            </a:effectRef>
            <a:fontRef idx="minor">
              <a:schemeClr val="lt1"/>
            </a:fontRef>
          </p:style>
          <p:txBody>
            <a:bodyPr anchor="ctr" anchorCtr="1"/>
            <a:lstStyle/>
            <a:p>
              <a:pPr algn="ctr">
                <a:spcBef>
                  <a:spcPct val="50000"/>
                </a:spcBef>
                <a:defRPr/>
              </a:pPr>
              <a:r>
                <a:rPr lang="en-US" sz="1800" b="1" dirty="0">
                  <a:solidFill>
                    <a:schemeClr val="bg1"/>
                  </a:solidFill>
                </a:rPr>
                <a:t>Evaluating the </a:t>
              </a:r>
              <a:br>
                <a:rPr lang="en-US" sz="1800" b="1" dirty="0">
                  <a:solidFill>
                    <a:schemeClr val="bg1"/>
                  </a:solidFill>
                </a:rPr>
              </a:br>
              <a:r>
                <a:rPr lang="en-US" sz="1800" b="1" dirty="0">
                  <a:solidFill>
                    <a:schemeClr val="bg1"/>
                  </a:solidFill>
                </a:rPr>
                <a:t>Potential for Synergy through Diversification</a:t>
              </a:r>
            </a:p>
          </p:txBody>
        </p:sp>
        <p:sp>
          <p:nvSpPr>
            <p:cNvPr id="99333" name="Text Box 5"/>
            <p:cNvSpPr txBox="1">
              <a:spLocks noChangeArrowheads="1"/>
            </p:cNvSpPr>
            <p:nvPr/>
          </p:nvSpPr>
          <p:spPr bwMode="auto">
            <a:xfrm>
              <a:off x="3165475" y="1835935"/>
              <a:ext cx="3181350" cy="1457325"/>
            </a:xfrm>
            <a:prstGeom prst="roundRect">
              <a:avLst/>
            </a:prstGeom>
            <a:blipFill dpi="0" rotWithShape="1">
              <a:blip r:embed="rId3" cstate="print"/>
              <a:srcRect/>
              <a:stretch>
                <a:fillRect/>
              </a:stretch>
            </a:blip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182880" anchor="ctr"/>
            <a:lstStyle/>
            <a:p>
              <a:pPr>
                <a:spcBef>
                  <a:spcPct val="50000"/>
                </a:spcBef>
                <a:defRPr/>
              </a:pPr>
              <a:r>
                <a:rPr lang="en-US" sz="1600" b="1" dirty="0">
                  <a:solidFill>
                    <a:schemeClr val="bg1"/>
                  </a:solidFill>
                </a:rPr>
                <a:t>Firm A purchases Firm B in another industry. A and B’s profits are no greater than what each firm could have earned on its own.</a:t>
              </a:r>
            </a:p>
          </p:txBody>
        </p:sp>
        <p:sp>
          <p:nvSpPr>
            <p:cNvPr id="99335" name="Text Box 7"/>
            <p:cNvSpPr txBox="1">
              <a:spLocks noChangeArrowheads="1"/>
            </p:cNvSpPr>
            <p:nvPr/>
          </p:nvSpPr>
          <p:spPr bwMode="auto">
            <a:xfrm>
              <a:off x="3171825" y="3706010"/>
              <a:ext cx="3181350" cy="1457325"/>
            </a:xfrm>
            <a:prstGeom prst="roundRect">
              <a:avLst/>
            </a:prstGeom>
            <a:blipFill dpi="0" rotWithShape="1">
              <a:blip r:embed="rId4" cstate="print"/>
              <a:srcRect/>
              <a:stretch>
                <a:fillRect/>
              </a:stretch>
            </a:blip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182880" anchor="ctr"/>
            <a:lstStyle/>
            <a:p>
              <a:pPr>
                <a:spcBef>
                  <a:spcPct val="50000"/>
                </a:spcBef>
                <a:defRPr/>
              </a:pPr>
              <a:r>
                <a:rPr lang="en-US" sz="1600" b="1" dirty="0">
                  <a:solidFill>
                    <a:schemeClr val="bg1"/>
                  </a:solidFill>
                </a:rPr>
                <a:t>Firm A purchases Firm C in another industry. A and C’s profits are greater than what each firm could have earned on its own.</a:t>
              </a:r>
            </a:p>
          </p:txBody>
        </p:sp>
        <p:cxnSp>
          <p:nvCxnSpPr>
            <p:cNvPr id="28677" name="AutoShape 8"/>
            <p:cNvCxnSpPr>
              <a:cxnSpLocks noChangeShapeType="1"/>
            </p:cNvCxnSpPr>
            <p:nvPr/>
          </p:nvCxnSpPr>
          <p:spPr bwMode="auto">
            <a:xfrm flipV="1">
              <a:off x="2486025" y="2564598"/>
              <a:ext cx="679450" cy="939800"/>
            </a:xfrm>
            <a:prstGeom prst="bentConnector3">
              <a:avLst>
                <a:gd name="adj1" fmla="val 50000"/>
              </a:avLst>
            </a:prstGeom>
            <a:noFill/>
            <a:ln w="38100">
              <a:solidFill>
                <a:schemeClr val="tx1"/>
              </a:solidFill>
              <a:miter lim="800000"/>
              <a:headEnd type="none" w="med" len="med"/>
              <a:tailEnd type="none" w="med" len="med"/>
            </a:ln>
          </p:spPr>
        </p:cxnSp>
        <p:cxnSp>
          <p:nvCxnSpPr>
            <p:cNvPr id="28678" name="AutoShape 9"/>
            <p:cNvCxnSpPr>
              <a:cxnSpLocks noChangeShapeType="1"/>
            </p:cNvCxnSpPr>
            <p:nvPr/>
          </p:nvCxnSpPr>
          <p:spPr bwMode="auto">
            <a:xfrm>
              <a:off x="2486025" y="3504398"/>
              <a:ext cx="685800" cy="930275"/>
            </a:xfrm>
            <a:prstGeom prst="bentConnector3">
              <a:avLst>
                <a:gd name="adj1" fmla="val 50000"/>
              </a:avLst>
            </a:prstGeom>
            <a:noFill/>
            <a:ln w="38100">
              <a:solidFill>
                <a:schemeClr val="tx1"/>
              </a:solidFill>
              <a:miter lim="800000"/>
              <a:headEnd type="none" w="med" len="med"/>
              <a:tailEnd type="none" w="med" len="med"/>
            </a:ln>
          </p:spPr>
        </p:cxnSp>
        <p:sp>
          <p:nvSpPr>
            <p:cNvPr id="169992" name="Oval 8"/>
            <p:cNvSpPr>
              <a:spLocks noChangeArrowheads="1"/>
            </p:cNvSpPr>
            <p:nvPr/>
          </p:nvSpPr>
          <p:spPr bwMode="auto">
            <a:xfrm>
              <a:off x="6670675" y="1862923"/>
              <a:ext cx="1663700" cy="1403350"/>
            </a:xfrm>
            <a:prstGeom prst="ellipse">
              <a:avLst/>
            </a:prstGeom>
            <a:blipFill dpi="0" rotWithShape="1">
              <a:blip r:embed="rId5" cstate="print"/>
              <a:srcRect/>
              <a:stretch>
                <a:fillRect/>
              </a:stretch>
            </a:blip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chorCtr="1"/>
            <a:lstStyle/>
            <a:p>
              <a:pPr algn="ctr">
                <a:spcBef>
                  <a:spcPct val="50000"/>
                </a:spcBef>
                <a:defRPr/>
              </a:pPr>
              <a:r>
                <a:rPr lang="en-US" sz="1800" b="1" dirty="0">
                  <a:solidFill>
                    <a:schemeClr val="bg1"/>
                  </a:solidFill>
                </a:rPr>
                <a:t>No Synergy</a:t>
              </a:r>
              <a:br>
                <a:rPr lang="en-US" sz="1800" b="1" dirty="0">
                  <a:solidFill>
                    <a:schemeClr val="bg1"/>
                  </a:solidFill>
                </a:rPr>
              </a:br>
              <a:r>
                <a:rPr lang="en-US" sz="1800" b="1" dirty="0">
                  <a:solidFill>
                    <a:schemeClr val="bg1"/>
                  </a:solidFill>
                </a:rPr>
                <a:t>(1+1=2)</a:t>
              </a:r>
            </a:p>
          </p:txBody>
        </p:sp>
        <p:sp>
          <p:nvSpPr>
            <p:cNvPr id="169993" name="Oval 9"/>
            <p:cNvSpPr>
              <a:spLocks noChangeArrowheads="1"/>
            </p:cNvSpPr>
            <p:nvPr/>
          </p:nvSpPr>
          <p:spPr bwMode="auto">
            <a:xfrm>
              <a:off x="6670675" y="3712360"/>
              <a:ext cx="1663700" cy="1441450"/>
            </a:xfrm>
            <a:prstGeom prst="ellipse">
              <a:avLst/>
            </a:prstGeom>
            <a:solidFill>
              <a:srgbClr val="00800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chorCtr="1"/>
            <a:lstStyle/>
            <a:p>
              <a:pPr algn="ctr">
                <a:spcBef>
                  <a:spcPct val="50000"/>
                </a:spcBef>
                <a:defRPr/>
              </a:pPr>
              <a:r>
                <a:rPr lang="en-US" sz="1800" b="1" dirty="0">
                  <a:solidFill>
                    <a:schemeClr val="bg1"/>
                  </a:solidFill>
                </a:rPr>
                <a:t>Synergy</a:t>
              </a:r>
              <a:br>
                <a:rPr lang="en-US" sz="1800" b="1" dirty="0">
                  <a:solidFill>
                    <a:schemeClr val="bg1"/>
                  </a:solidFill>
                </a:rPr>
              </a:br>
              <a:r>
                <a:rPr lang="en-US" sz="1800" b="1" dirty="0">
                  <a:solidFill>
                    <a:schemeClr val="bg1"/>
                  </a:solidFill>
                </a:rPr>
                <a:t>(1+1=3)</a:t>
              </a:r>
            </a:p>
          </p:txBody>
        </p:sp>
        <p:cxnSp>
          <p:nvCxnSpPr>
            <p:cNvPr id="28681" name="AutoShape 10"/>
            <p:cNvCxnSpPr>
              <a:cxnSpLocks noChangeShapeType="1"/>
              <a:endCxn id="169993" idx="2"/>
            </p:cNvCxnSpPr>
            <p:nvPr/>
          </p:nvCxnSpPr>
          <p:spPr bwMode="auto">
            <a:xfrm flipV="1">
              <a:off x="6353175" y="4433085"/>
              <a:ext cx="317500" cy="1588"/>
            </a:xfrm>
            <a:prstGeom prst="straightConnector1">
              <a:avLst/>
            </a:prstGeom>
            <a:noFill/>
            <a:ln w="38100">
              <a:solidFill>
                <a:schemeClr val="tx1"/>
              </a:solidFill>
              <a:round/>
              <a:headEnd type="none" w="med" len="med"/>
              <a:tailEnd type="none" w="med" len="med"/>
            </a:ln>
          </p:spPr>
        </p:cxnSp>
        <p:cxnSp>
          <p:nvCxnSpPr>
            <p:cNvPr id="28682" name="AutoShape 11"/>
            <p:cNvCxnSpPr>
              <a:cxnSpLocks noChangeShapeType="1"/>
              <a:endCxn id="169992" idx="2"/>
            </p:cNvCxnSpPr>
            <p:nvPr/>
          </p:nvCxnSpPr>
          <p:spPr bwMode="auto">
            <a:xfrm>
              <a:off x="6346825" y="2564598"/>
              <a:ext cx="323850" cy="0"/>
            </a:xfrm>
            <a:prstGeom prst="straightConnector1">
              <a:avLst/>
            </a:prstGeom>
            <a:noFill/>
            <a:ln w="38100">
              <a:solidFill>
                <a:schemeClr val="tx1"/>
              </a:solidFill>
              <a:round/>
              <a:headEnd type="none" w="med" len="med"/>
              <a:tailEnd type="none" w="med" len="med"/>
            </a:ln>
          </p:spPr>
        </p:cxnSp>
      </p:grpSp>
      <p:sp>
        <p:nvSpPr>
          <p:cNvPr id="5" name="Text Placeholder 4"/>
          <p:cNvSpPr>
            <a:spLocks noGrp="1"/>
          </p:cNvSpPr>
          <p:nvPr>
            <p:ph type="body" sz="quarter" idx="16"/>
          </p:nvPr>
        </p:nvSpPr>
        <p:spPr>
          <a:xfrm>
            <a:off x="2661547" y="6491514"/>
            <a:ext cx="3840480" cy="274320"/>
          </a:xfrm>
        </p:spPr>
        <p:txBody>
          <a:bodyPr/>
          <a:lstStyle/>
          <a:p>
            <a:r>
              <a:rPr lang="en-US" dirty="0">
                <a:hlinkClick r:id="rId6" action="ppaction://hlinksldjump"/>
              </a:rPr>
              <a:t>Jump to Appendix 2 long image description</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0" y="0"/>
            <a:ext cx="9144000" cy="1314450"/>
          </a:xfrm>
        </p:spPr>
        <p:txBody>
          <a:bodyPr lIns="457200" rIns="457200">
            <a:noAutofit/>
          </a:bodyPr>
          <a:lstStyle/>
          <a:p>
            <a:pPr>
              <a:defRPr/>
            </a:pPr>
            <a:r>
              <a:rPr dirty="0"/>
              <a:t>APPROACHES TO DIVERSIFYING THE BUSINESS LINEUP</a:t>
            </a:r>
          </a:p>
        </p:txBody>
      </p:sp>
      <p:grpSp>
        <p:nvGrpSpPr>
          <p:cNvPr id="2" name="Group 1" descr="A graphic shows that diversifying into new businesses can be approached in three ways."/>
          <p:cNvGrpSpPr/>
          <p:nvPr/>
        </p:nvGrpSpPr>
        <p:grpSpPr>
          <a:xfrm>
            <a:off x="865188" y="1646555"/>
            <a:ext cx="7385050" cy="3265488"/>
            <a:chOff x="865188" y="1646555"/>
            <a:chExt cx="7385050" cy="3265488"/>
          </a:xfrm>
        </p:grpSpPr>
        <p:cxnSp>
          <p:nvCxnSpPr>
            <p:cNvPr id="30722" name="AutoShape 4"/>
            <p:cNvCxnSpPr>
              <a:cxnSpLocks noChangeShapeType="1"/>
              <a:stCxn id="30728" idx="0"/>
            </p:cNvCxnSpPr>
            <p:nvPr/>
          </p:nvCxnSpPr>
          <p:spPr bwMode="auto">
            <a:xfrm flipH="1">
              <a:off x="1984375" y="1646555"/>
              <a:ext cx="2574925" cy="2417763"/>
            </a:xfrm>
            <a:prstGeom prst="straightConnector1">
              <a:avLst/>
            </a:prstGeom>
            <a:noFill/>
            <a:ln w="38100">
              <a:solidFill>
                <a:schemeClr val="tx1"/>
              </a:solidFill>
              <a:round/>
              <a:headEnd type="none" w="med" len="med"/>
              <a:tailEnd type="none" w="med" len="med"/>
            </a:ln>
          </p:spPr>
        </p:cxnSp>
        <p:cxnSp>
          <p:nvCxnSpPr>
            <p:cNvPr id="30723" name="AutoShape 5"/>
            <p:cNvCxnSpPr>
              <a:cxnSpLocks noChangeShapeType="1"/>
              <a:stCxn id="30728" idx="0"/>
            </p:cNvCxnSpPr>
            <p:nvPr/>
          </p:nvCxnSpPr>
          <p:spPr bwMode="auto">
            <a:xfrm flipH="1">
              <a:off x="4557713" y="1646555"/>
              <a:ext cx="1587" cy="2417763"/>
            </a:xfrm>
            <a:prstGeom prst="straightConnector1">
              <a:avLst/>
            </a:prstGeom>
            <a:noFill/>
            <a:ln w="38100">
              <a:solidFill>
                <a:schemeClr val="tx1"/>
              </a:solidFill>
              <a:round/>
              <a:headEnd type="none" w="med" len="med"/>
              <a:tailEnd type="none" w="med" len="med"/>
            </a:ln>
          </p:spPr>
        </p:cxnSp>
        <p:cxnSp>
          <p:nvCxnSpPr>
            <p:cNvPr id="30724" name="AutoShape 6"/>
            <p:cNvCxnSpPr>
              <a:cxnSpLocks noChangeShapeType="1"/>
              <a:stCxn id="30728" idx="0"/>
            </p:cNvCxnSpPr>
            <p:nvPr/>
          </p:nvCxnSpPr>
          <p:spPr bwMode="auto">
            <a:xfrm>
              <a:off x="4559300" y="1646555"/>
              <a:ext cx="2571750" cy="2417763"/>
            </a:xfrm>
            <a:prstGeom prst="straightConnector1">
              <a:avLst/>
            </a:prstGeom>
            <a:noFill/>
            <a:ln w="38100">
              <a:solidFill>
                <a:schemeClr val="tx1"/>
              </a:solidFill>
              <a:round/>
              <a:headEnd type="none" w="med" len="med"/>
              <a:tailEnd type="none" w="med" len="med"/>
            </a:ln>
          </p:spPr>
        </p:cxnSp>
        <p:sp>
          <p:nvSpPr>
            <p:cNvPr id="50183" name="Text Box 5"/>
            <p:cNvSpPr txBox="1">
              <a:spLocks noChangeArrowheads="1"/>
            </p:cNvSpPr>
            <p:nvPr/>
          </p:nvSpPr>
          <p:spPr bwMode="blackWhite">
            <a:xfrm>
              <a:off x="865188" y="3835718"/>
              <a:ext cx="2238375" cy="1076325"/>
            </a:xfrm>
            <a:prstGeom prst="roundRect">
              <a:avLst/>
            </a:prstGeom>
            <a:blipFill dpi="0" rotWithShape="1">
              <a:blip r:embed="rId3" cstate="print"/>
              <a:srcRect/>
              <a:stretch>
                <a:fillRect/>
              </a:stretch>
            </a:blipFill>
            <a:ln w="317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rIns="0" anchor="ctr" anchorCtr="1"/>
            <a:lstStyle/>
            <a:p>
              <a:pPr algn="ctr">
                <a:spcBef>
                  <a:spcPct val="50000"/>
                </a:spcBef>
                <a:defRPr/>
              </a:pPr>
              <a:r>
                <a:rPr lang="en-US" sz="1800" b="1" dirty="0">
                  <a:solidFill>
                    <a:schemeClr val="bg1"/>
                  </a:solidFill>
                </a:rPr>
                <a:t>Existing business acquisition</a:t>
              </a:r>
            </a:p>
          </p:txBody>
        </p:sp>
        <p:sp>
          <p:nvSpPr>
            <p:cNvPr id="30726" name="Text Box 6"/>
            <p:cNvSpPr txBox="1">
              <a:spLocks noChangeArrowheads="1"/>
            </p:cNvSpPr>
            <p:nvPr/>
          </p:nvSpPr>
          <p:spPr bwMode="blackWhite">
            <a:xfrm>
              <a:off x="3438525" y="3835718"/>
              <a:ext cx="2238375" cy="1076325"/>
            </a:xfrm>
            <a:prstGeom prst="roundRect">
              <a:avLst/>
            </a:prstGeom>
            <a:blipFill dpi="0" rotWithShape="0">
              <a:blip r:embed="rId4" cstate="print"/>
              <a:srcRect/>
              <a:stretch>
                <a:fillRect/>
              </a:stretch>
            </a:blipFill>
            <a:ln w="317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rIns="0" anchor="ctr" anchorCtr="1"/>
            <a:lstStyle/>
            <a:p>
              <a:pPr algn="ctr">
                <a:spcBef>
                  <a:spcPct val="50000"/>
                </a:spcBef>
              </a:pPr>
              <a:r>
                <a:rPr lang="en-US" sz="1800" b="1" dirty="0"/>
                <a:t>Internal new </a:t>
              </a:r>
              <a:br>
                <a:rPr lang="en-US" sz="1800" b="1" dirty="0"/>
              </a:br>
              <a:r>
                <a:rPr lang="en-US" sz="1800" b="1" dirty="0"/>
                <a:t>venture (start-up)</a:t>
              </a:r>
            </a:p>
          </p:txBody>
        </p:sp>
        <p:sp>
          <p:nvSpPr>
            <p:cNvPr id="30727" name="Text Box 7"/>
            <p:cNvSpPr txBox="1">
              <a:spLocks noChangeArrowheads="1"/>
            </p:cNvSpPr>
            <p:nvPr/>
          </p:nvSpPr>
          <p:spPr bwMode="blackWhite">
            <a:xfrm>
              <a:off x="6011863" y="3835718"/>
              <a:ext cx="2238375" cy="1071562"/>
            </a:xfrm>
            <a:prstGeom prst="roundRect">
              <a:avLst/>
            </a:prstGeom>
            <a:blipFill dpi="0" rotWithShape="1">
              <a:blip r:embed="rId5" cstate="print"/>
              <a:srcRect/>
              <a:stretch>
                <a:fillRect/>
              </a:stretch>
            </a:blipFill>
            <a:ln w="317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rIns="0" anchor="ctr" anchorCtr="1"/>
            <a:lstStyle/>
            <a:p>
              <a:pPr algn="ctr">
                <a:spcBef>
                  <a:spcPct val="50000"/>
                </a:spcBef>
              </a:pPr>
              <a:r>
                <a:rPr lang="en-US" sz="1800" b="1" dirty="0"/>
                <a:t>Joint </a:t>
              </a:r>
              <a:br>
                <a:rPr lang="en-US" sz="1800" b="1" dirty="0"/>
              </a:br>
              <a:r>
                <a:rPr lang="en-US" sz="1800" b="1" dirty="0"/>
                <a:t>venture </a:t>
              </a:r>
            </a:p>
          </p:txBody>
        </p:sp>
        <p:sp>
          <p:nvSpPr>
            <p:cNvPr id="30728" name="Oval 10"/>
            <p:cNvSpPr>
              <a:spLocks noChangeArrowheads="1"/>
            </p:cNvSpPr>
            <p:nvPr/>
          </p:nvSpPr>
          <p:spPr bwMode="blackWhite">
            <a:xfrm>
              <a:off x="2438400" y="1646555"/>
              <a:ext cx="4241800" cy="1408113"/>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lIns="0" tIns="0" rIns="0" bIns="0" anchor="ctr" anchorCtr="1"/>
            <a:lstStyle/>
            <a:p>
              <a:pPr algn="ctr"/>
              <a:r>
                <a:rPr lang="en-US" sz="2800" b="1" dirty="0"/>
                <a:t>Diversifying into </a:t>
              </a:r>
              <a:br>
                <a:rPr lang="en-US" sz="2800" b="1" dirty="0"/>
              </a:br>
              <a:r>
                <a:rPr lang="en-US" sz="2800" b="1" dirty="0"/>
                <a:t>New Businesses</a:t>
              </a:r>
            </a:p>
          </p:txBody>
        </p:sp>
      </p:grpSp>
      <p:sp>
        <p:nvSpPr>
          <p:cNvPr id="5" name="Text Placeholder 4"/>
          <p:cNvSpPr>
            <a:spLocks noGrp="1"/>
          </p:cNvSpPr>
          <p:nvPr>
            <p:ph type="body" sz="quarter" idx="16"/>
          </p:nvPr>
        </p:nvSpPr>
        <p:spPr>
          <a:xfrm>
            <a:off x="2563584" y="6419783"/>
            <a:ext cx="4023360" cy="274320"/>
          </a:xfrm>
          <a:noFill/>
          <a:ln w="9525">
            <a:noFill/>
            <a:miter lim="800000"/>
            <a:headEnd/>
            <a:tailEnd/>
          </a:ln>
        </p:spPr>
        <p:txBody>
          <a:bodyPr vert="horz" wrap="square" lIns="0" tIns="0" rIns="0" bIns="0" numCol="1" anchor="b" anchorCtr="1" compatLnSpc="1">
            <a:prstTxWarp prst="textNoShape">
              <a:avLst/>
            </a:prstTxWarp>
            <a:noAutofit/>
          </a:bodyPr>
          <a:lstStyle/>
          <a:p>
            <a:r>
              <a:rPr lang="en-US" dirty="0">
                <a:hlinkClick r:id="rId6" action="ppaction://hlinksldjump"/>
              </a:rPr>
              <a:t>Jump to Appendix 3 long image description</a:t>
            </a:r>
            <a:endParaRPr lang="en-US" dirty="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lIns="365760" rIns="365760"/>
          <a:lstStyle/>
          <a:p>
            <a:r>
              <a:rPr lang="en-US" dirty="0"/>
              <a:t>DIVERSIFICATION BY ACQUISITION OF AN EXISTING BUSINESS</a:t>
            </a:r>
          </a:p>
        </p:txBody>
      </p:sp>
      <p:sp>
        <p:nvSpPr>
          <p:cNvPr id="48131" name="Rectangle 3"/>
          <p:cNvSpPr>
            <a:spLocks noGrp="1" noChangeArrowheads="1"/>
          </p:cNvSpPr>
          <p:nvPr>
            <p:ph idx="1"/>
          </p:nvPr>
        </p:nvSpPr>
        <p:spPr>
          <a:xfrm>
            <a:off x="504825" y="1408309"/>
            <a:ext cx="8126413" cy="4983874"/>
          </a:xfrm>
        </p:spPr>
        <p:txBody>
          <a:bodyPr/>
          <a:lstStyle/>
          <a:p>
            <a:r>
              <a:rPr lang="en-US" dirty="0"/>
              <a:t>Advantages:</a:t>
            </a:r>
          </a:p>
          <a:p>
            <a:pPr lvl="1"/>
            <a:r>
              <a:rPr lang="en-US" dirty="0"/>
              <a:t>Quick entry into an industry</a:t>
            </a:r>
          </a:p>
          <a:p>
            <a:pPr lvl="1"/>
            <a:r>
              <a:rPr lang="en-US" dirty="0"/>
              <a:t>Barriers to entry avoided</a:t>
            </a:r>
          </a:p>
          <a:p>
            <a:pPr lvl="1"/>
            <a:r>
              <a:rPr lang="en-US" dirty="0"/>
              <a:t>Access to complementary resources and capabilities</a:t>
            </a:r>
          </a:p>
          <a:p>
            <a:r>
              <a:rPr lang="en-US" dirty="0"/>
              <a:t>Disadvantages:</a:t>
            </a:r>
          </a:p>
          <a:p>
            <a:pPr lvl="1"/>
            <a:r>
              <a:rPr lang="en-US" dirty="0"/>
              <a:t>Cost of acquisition—whether to pay a premium for a successful firm or seek a bargain in a struggling firm</a:t>
            </a:r>
          </a:p>
          <a:p>
            <a:pPr lvl="1"/>
            <a:r>
              <a:rPr lang="en-US" dirty="0"/>
              <a:t>Underestimating costs for integrating acquired firm</a:t>
            </a:r>
          </a:p>
          <a:p>
            <a:pPr lvl="1"/>
            <a:r>
              <a:rPr lang="en-US" dirty="0"/>
              <a:t>Overestimating the acquisition’s potential to deliver added shareholder value</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cap="all" dirty="0"/>
              <a:t>Core Concept </a:t>
            </a:r>
            <a:r>
              <a:rPr lang="en-US" sz="2000" dirty="0"/>
              <a:t>(2 of 15)</a:t>
            </a:r>
            <a:endParaRPr lang="en-US" sz="2000" cap="all" dirty="0"/>
          </a:p>
        </p:txBody>
      </p:sp>
      <p:sp>
        <p:nvSpPr>
          <p:cNvPr id="4" name="Content Placeholder 3"/>
          <p:cNvSpPr>
            <a:spLocks noGrp="1"/>
          </p:cNvSpPr>
          <p:nvPr>
            <p:ph idx="1"/>
          </p:nvPr>
        </p:nvSpPr>
        <p:spPr/>
        <p:txBody>
          <a:bodyPr/>
          <a:lstStyle/>
          <a:p>
            <a:r>
              <a:rPr lang="en-US" dirty="0"/>
              <a:t>An </a:t>
            </a:r>
            <a:r>
              <a:rPr lang="en-US" b="1" dirty="0"/>
              <a:t>acquisition premium,</a:t>
            </a:r>
            <a:r>
              <a:rPr lang="en-US" dirty="0"/>
              <a:t> or control premium, is the amount by which the price offered exceeds the preacquisition market value of the target company.</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t>ENTERING A NEW LINE OF BUSINESS THROUGH INTERNAL DEVELOPMENT</a:t>
            </a:r>
          </a:p>
        </p:txBody>
      </p:sp>
      <p:sp>
        <p:nvSpPr>
          <p:cNvPr id="50179" name="Rectangle 3"/>
          <p:cNvSpPr>
            <a:spLocks noGrp="1" noChangeArrowheads="1"/>
          </p:cNvSpPr>
          <p:nvPr>
            <p:ph idx="1"/>
          </p:nvPr>
        </p:nvSpPr>
        <p:spPr/>
        <p:txBody>
          <a:bodyPr/>
          <a:lstStyle/>
          <a:p>
            <a:r>
              <a:rPr lang="en-US" dirty="0"/>
              <a:t>Advantages of new venture development</a:t>
            </a:r>
          </a:p>
          <a:p>
            <a:pPr lvl="1"/>
            <a:r>
              <a:rPr lang="en-US" dirty="0"/>
              <a:t>Avoids pitfalls and uncertain costs of acquisition</a:t>
            </a:r>
          </a:p>
          <a:p>
            <a:pPr lvl="1"/>
            <a:r>
              <a:rPr lang="en-US" dirty="0"/>
              <a:t>Allows entry into a new or emerging industry where there are no available acquisition candidates</a:t>
            </a:r>
          </a:p>
          <a:p>
            <a:r>
              <a:rPr lang="en-US" dirty="0"/>
              <a:t>Disadvantages of intrapreneurship</a:t>
            </a:r>
          </a:p>
          <a:p>
            <a:pPr lvl="1"/>
            <a:r>
              <a:rPr lang="en-US" dirty="0"/>
              <a:t>Must overcome industry entry barriers</a:t>
            </a:r>
          </a:p>
          <a:p>
            <a:pPr lvl="1"/>
            <a:r>
              <a:rPr lang="en-US" dirty="0"/>
              <a:t>Requires extensive investments in developing production capacities and competitive capabilities</a:t>
            </a:r>
          </a:p>
          <a:p>
            <a:pPr lvl="1"/>
            <a:r>
              <a:rPr lang="en-US" dirty="0"/>
              <a:t>May fail due to internal organizational resistance to change and innovation</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cap="all" dirty="0"/>
              <a:t>Core Concept </a:t>
            </a:r>
            <a:r>
              <a:rPr lang="en-US" sz="1800" dirty="0"/>
              <a:t>(3 of 15)</a:t>
            </a:r>
            <a:endParaRPr lang="en-US" sz="1800" cap="all" dirty="0"/>
          </a:p>
        </p:txBody>
      </p:sp>
      <p:sp>
        <p:nvSpPr>
          <p:cNvPr id="4" name="Content Placeholder 3"/>
          <p:cNvSpPr>
            <a:spLocks noGrp="1"/>
          </p:cNvSpPr>
          <p:nvPr>
            <p:ph idx="1"/>
          </p:nvPr>
        </p:nvSpPr>
        <p:spPr/>
        <p:txBody>
          <a:bodyPr/>
          <a:lstStyle/>
          <a:p>
            <a:pPr marL="0" indent="0">
              <a:buNone/>
            </a:pPr>
            <a:r>
              <a:rPr lang="en-US" b="1" dirty="0"/>
              <a:t>Corporate venturing</a:t>
            </a:r>
            <a:r>
              <a:rPr lang="en-US" dirty="0"/>
              <a:t>,</a:t>
            </a:r>
            <a:r>
              <a:rPr lang="en-US" b="1" dirty="0"/>
              <a:t> </a:t>
            </a:r>
            <a:r>
              <a:rPr lang="en-US" dirty="0"/>
              <a:t>or new venture development, is the process of developing new businesses as an outgrowth of a firm’s established business operations. It is also referred to as </a:t>
            </a:r>
            <a:r>
              <a:rPr lang="en-US" b="1" dirty="0"/>
              <a:t>corporate entrepreneurship </a:t>
            </a:r>
            <a:r>
              <a:rPr lang="en-US" dirty="0"/>
              <a:t>or </a:t>
            </a:r>
            <a:r>
              <a:rPr lang="en-US" b="1" dirty="0"/>
              <a:t>intrapreneurship</a:t>
            </a:r>
            <a:r>
              <a:rPr lang="en-US" dirty="0"/>
              <a:t> since it requires entrepreneurial-like qualities within a larger enterprise.</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0" y="-1"/>
            <a:ext cx="9144000" cy="1215967"/>
          </a:xfrm>
        </p:spPr>
        <p:txBody>
          <a:bodyPr lIns="1005840" rIns="1005840"/>
          <a:lstStyle/>
          <a:p>
            <a:r>
              <a:rPr lang="en-US" dirty="0"/>
              <a:t>WHEN TO ENGAGE IN INTERNAL DEVELOPMENT</a:t>
            </a:r>
          </a:p>
        </p:txBody>
      </p:sp>
      <p:grpSp>
        <p:nvGrpSpPr>
          <p:cNvPr id="5" name="Group 4" descr="A graphic shows five factors favoring internal development."/>
          <p:cNvGrpSpPr/>
          <p:nvPr/>
        </p:nvGrpSpPr>
        <p:grpSpPr>
          <a:xfrm>
            <a:off x="415837" y="1458764"/>
            <a:ext cx="8389938" cy="5023678"/>
            <a:chOff x="371475" y="1622425"/>
            <a:chExt cx="8389938" cy="4808096"/>
          </a:xfrm>
        </p:grpSpPr>
        <p:pic>
          <p:nvPicPr>
            <p:cNvPr id="38916" name="Picture 12"/>
            <p:cNvPicPr>
              <a:picLocks noChangeAspect="1" noChangeArrowheads="1"/>
            </p:cNvPicPr>
            <p:nvPr/>
          </p:nvPicPr>
          <p:blipFill>
            <a:blip r:embed="rId3" cstate="print"/>
            <a:srcRect/>
            <a:stretch>
              <a:fillRect/>
            </a:stretch>
          </p:blipFill>
          <p:spPr bwMode="auto">
            <a:xfrm>
              <a:off x="371475" y="1622425"/>
              <a:ext cx="8368858" cy="4648200"/>
            </a:xfrm>
            <a:prstGeom prst="rect">
              <a:avLst/>
            </a:prstGeom>
            <a:noFill/>
            <a:ln w="9525">
              <a:noFill/>
              <a:miter lim="800000"/>
              <a:headEnd/>
              <a:tailEnd/>
            </a:ln>
          </p:spPr>
        </p:pic>
        <p:sp>
          <p:nvSpPr>
            <p:cNvPr id="38917" name="Text Box 13"/>
            <p:cNvSpPr txBox="1">
              <a:spLocks noChangeArrowheads="1"/>
            </p:cNvSpPr>
            <p:nvPr/>
          </p:nvSpPr>
          <p:spPr bwMode="auto">
            <a:xfrm>
              <a:off x="420662" y="2379663"/>
              <a:ext cx="1858575" cy="830263"/>
            </a:xfrm>
            <a:prstGeom prst="rect">
              <a:avLst/>
            </a:prstGeom>
            <a:noFill/>
            <a:ln w="9525">
              <a:noFill/>
              <a:miter lim="800000"/>
              <a:headEnd/>
              <a:tailEnd/>
            </a:ln>
          </p:spPr>
          <p:txBody>
            <a:bodyPr anchor="ctr" anchorCtr="1"/>
            <a:lstStyle/>
            <a:p>
              <a:pPr algn="ctr">
                <a:spcBef>
                  <a:spcPct val="50000"/>
                </a:spcBef>
              </a:pPr>
              <a:r>
                <a:rPr lang="en-US" sz="1600" b="1" dirty="0">
                  <a:solidFill>
                    <a:schemeClr val="bg1"/>
                  </a:solidFill>
                </a:rPr>
                <a:t>Availability of </a:t>
              </a:r>
              <a:br>
                <a:rPr lang="en-US" sz="1600" b="1" dirty="0">
                  <a:solidFill>
                    <a:schemeClr val="bg1"/>
                  </a:solidFill>
                </a:rPr>
              </a:br>
              <a:r>
                <a:rPr lang="en-US" sz="1600" b="1" dirty="0">
                  <a:solidFill>
                    <a:schemeClr val="bg1"/>
                  </a:solidFill>
                </a:rPr>
                <a:t>in-house skills and resources</a:t>
              </a:r>
            </a:p>
          </p:txBody>
        </p:sp>
        <p:sp>
          <p:nvSpPr>
            <p:cNvPr id="38918" name="Text Box 14"/>
            <p:cNvSpPr txBox="1">
              <a:spLocks noChangeArrowheads="1"/>
            </p:cNvSpPr>
            <p:nvPr/>
          </p:nvSpPr>
          <p:spPr bwMode="auto">
            <a:xfrm>
              <a:off x="3584456" y="1735138"/>
              <a:ext cx="1858575" cy="830263"/>
            </a:xfrm>
            <a:prstGeom prst="rect">
              <a:avLst/>
            </a:prstGeom>
            <a:noFill/>
            <a:ln w="9525">
              <a:noFill/>
              <a:miter lim="800000"/>
              <a:headEnd/>
              <a:tailEnd/>
            </a:ln>
          </p:spPr>
          <p:txBody>
            <a:bodyPr anchor="ctr" anchorCtr="1"/>
            <a:lstStyle/>
            <a:p>
              <a:pPr algn="ctr">
                <a:spcBef>
                  <a:spcPct val="50000"/>
                </a:spcBef>
              </a:pPr>
              <a:r>
                <a:rPr lang="en-US" sz="1600" b="1" dirty="0">
                  <a:solidFill>
                    <a:schemeClr val="bg1"/>
                  </a:solidFill>
                </a:rPr>
                <a:t>Ample time to develop and launch business</a:t>
              </a:r>
            </a:p>
          </p:txBody>
        </p:sp>
        <p:sp>
          <p:nvSpPr>
            <p:cNvPr id="48135" name="Text Box 15"/>
            <p:cNvSpPr txBox="1">
              <a:spLocks noChangeArrowheads="1"/>
            </p:cNvSpPr>
            <p:nvPr/>
          </p:nvSpPr>
          <p:spPr bwMode="auto">
            <a:xfrm>
              <a:off x="6727169" y="2333625"/>
              <a:ext cx="2034244" cy="830263"/>
            </a:xfrm>
            <a:prstGeom prst="rect">
              <a:avLst/>
            </a:prstGeom>
            <a:noFill/>
            <a:ln w="9525">
              <a:noFill/>
              <a:miter lim="800000"/>
              <a:headEnd/>
              <a:tailEnd/>
            </a:ln>
          </p:spPr>
          <p:txBody>
            <a:bodyPr anchor="ctr" anchorCtr="1"/>
            <a:lstStyle/>
            <a:p>
              <a:pPr algn="ctr">
                <a:spcBef>
                  <a:spcPct val="50000"/>
                </a:spcBef>
                <a:defRPr/>
              </a:pPr>
              <a:r>
                <a:rPr lang="en-US" sz="1600" b="1" dirty="0">
                  <a:solidFill>
                    <a:schemeClr val="bg1"/>
                  </a:solidFill>
                  <a:effectLst>
                    <a:outerShdw blurRad="38100" dist="38100" dir="2700000" algn="tl">
                      <a:srgbClr val="000000">
                        <a:alpha val="43137"/>
                      </a:srgbClr>
                    </a:outerShdw>
                  </a:effectLst>
                </a:rPr>
                <a:t>Cost of acquisition higher than internal entry</a:t>
              </a:r>
            </a:p>
          </p:txBody>
        </p:sp>
        <p:sp>
          <p:nvSpPr>
            <p:cNvPr id="38920" name="Text Box 16"/>
            <p:cNvSpPr txBox="1">
              <a:spLocks noChangeArrowheads="1"/>
            </p:cNvSpPr>
            <p:nvPr/>
          </p:nvSpPr>
          <p:spPr bwMode="auto">
            <a:xfrm>
              <a:off x="6737709" y="4589916"/>
              <a:ext cx="1979786" cy="830263"/>
            </a:xfrm>
            <a:prstGeom prst="rect">
              <a:avLst/>
            </a:prstGeom>
            <a:noFill/>
            <a:ln w="9525">
              <a:noFill/>
              <a:miter lim="800000"/>
              <a:headEnd/>
              <a:tailEnd/>
            </a:ln>
          </p:spPr>
          <p:txBody>
            <a:bodyPr lIns="0" rIns="0" anchor="ctr" anchorCtr="1"/>
            <a:lstStyle/>
            <a:p>
              <a:pPr algn="ctr">
                <a:spcBef>
                  <a:spcPct val="50000"/>
                </a:spcBef>
              </a:pPr>
              <a:r>
                <a:rPr lang="en-US" sz="1400" b="1" dirty="0"/>
                <a:t>Added capacity </a:t>
              </a:r>
              <a:br>
                <a:rPr lang="en-US" sz="1400" b="1" dirty="0"/>
              </a:br>
              <a:r>
                <a:rPr lang="en-US" sz="1400" b="1" dirty="0"/>
                <a:t>affects supply </a:t>
              </a:r>
              <a:br>
                <a:rPr lang="en-US" sz="1400" b="1" dirty="0"/>
              </a:br>
              <a:r>
                <a:rPr lang="en-US" sz="1400" b="1" dirty="0"/>
                <a:t>and demand balance</a:t>
              </a:r>
            </a:p>
          </p:txBody>
        </p:sp>
        <p:sp>
          <p:nvSpPr>
            <p:cNvPr id="38922" name="Text Box 18"/>
            <p:cNvSpPr txBox="1">
              <a:spLocks noChangeArrowheads="1"/>
            </p:cNvSpPr>
            <p:nvPr/>
          </p:nvSpPr>
          <p:spPr bwMode="auto">
            <a:xfrm>
              <a:off x="445256" y="4560888"/>
              <a:ext cx="1923572" cy="830263"/>
            </a:xfrm>
            <a:prstGeom prst="rect">
              <a:avLst/>
            </a:prstGeom>
            <a:noFill/>
            <a:ln w="9525">
              <a:noFill/>
              <a:miter lim="800000"/>
              <a:headEnd/>
              <a:tailEnd/>
            </a:ln>
          </p:spPr>
          <p:txBody>
            <a:bodyPr anchor="ctr" anchorCtr="1"/>
            <a:lstStyle/>
            <a:p>
              <a:pPr algn="ctr">
                <a:spcBef>
                  <a:spcPct val="50000"/>
                </a:spcBef>
              </a:pPr>
              <a:r>
                <a:rPr lang="en-US" sz="1600" b="1" dirty="0"/>
                <a:t>Low resistance of incumbent firms </a:t>
              </a:r>
              <a:br>
                <a:rPr lang="en-US" sz="1600" b="1" dirty="0"/>
              </a:br>
              <a:r>
                <a:rPr lang="en-US" sz="1600" b="1" dirty="0"/>
                <a:t>to market entry</a:t>
              </a:r>
            </a:p>
          </p:txBody>
        </p:sp>
        <p:sp>
          <p:nvSpPr>
            <p:cNvPr id="197643" name="Oval 19"/>
            <p:cNvSpPr>
              <a:spLocks noChangeArrowheads="1"/>
            </p:cNvSpPr>
            <p:nvPr/>
          </p:nvSpPr>
          <p:spPr bwMode="auto">
            <a:xfrm>
              <a:off x="2774623" y="3425825"/>
              <a:ext cx="3495808" cy="898525"/>
            </a:xfrm>
            <a:prstGeom prst="ellipse">
              <a:avLst/>
            </a:prstGeom>
            <a:noFill/>
            <a:ln w="9525">
              <a:noFill/>
              <a:round/>
              <a:headEnd/>
              <a:tailEnd/>
            </a:ln>
            <a:effectLst/>
          </p:spPr>
          <p:txBody>
            <a:bodyPr lIns="0" rIns="0" anchor="ctr" anchorCtr="1"/>
            <a:lstStyle/>
            <a:p>
              <a:pPr algn="ctr">
                <a:spcBef>
                  <a:spcPct val="50000"/>
                </a:spcBef>
                <a:defRPr/>
              </a:pPr>
              <a:r>
                <a:rPr lang="en-US" sz="1800" b="1" dirty="0">
                  <a:solidFill>
                    <a:schemeClr val="bg1"/>
                  </a:solidFill>
                </a:rPr>
                <a:t>Factors Favoring </a:t>
              </a:r>
              <a:br>
                <a:rPr lang="en-US" sz="1800" b="1" dirty="0">
                  <a:solidFill>
                    <a:schemeClr val="bg1"/>
                  </a:solidFill>
                </a:rPr>
              </a:br>
              <a:r>
                <a:rPr lang="en-US" sz="1800" b="1" dirty="0">
                  <a:solidFill>
                    <a:schemeClr val="bg1"/>
                  </a:solidFill>
                </a:rPr>
                <a:t>Internal Development</a:t>
              </a:r>
            </a:p>
          </p:txBody>
        </p:sp>
        <p:sp>
          <p:nvSpPr>
            <p:cNvPr id="2" name="Rectangle 1"/>
            <p:cNvSpPr/>
            <p:nvPr/>
          </p:nvSpPr>
          <p:spPr bwMode="auto">
            <a:xfrm>
              <a:off x="3450770" y="4487408"/>
              <a:ext cx="2198915" cy="19431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rgbClr val="800000"/>
                </a:buClr>
                <a:buSzTx/>
                <a:buFont typeface="Wingdings" pitchFamily="2" charset="2"/>
                <a:buNone/>
                <a:tabLst/>
              </a:pPr>
              <a:endParaRPr kumimoji="0" lang="en-US" sz="2600" b="0" i="0" u="none" strike="noStrike" cap="none" normalizeH="0" baseline="0" dirty="0">
                <a:ln>
                  <a:noFill/>
                </a:ln>
                <a:solidFill>
                  <a:schemeClr val="tx1"/>
                </a:solidFill>
                <a:effectLst/>
                <a:latin typeface="Arial" charset="0"/>
              </a:endParaRPr>
            </a:p>
          </p:txBody>
        </p:sp>
      </p:grpSp>
      <p:sp>
        <p:nvSpPr>
          <p:cNvPr id="8" name="Text Placeholder 7"/>
          <p:cNvSpPr>
            <a:spLocks noGrp="1"/>
          </p:cNvSpPr>
          <p:nvPr>
            <p:ph type="body" sz="quarter" idx="16"/>
          </p:nvPr>
        </p:nvSpPr>
        <p:spPr>
          <a:xfrm>
            <a:off x="2661564" y="6482442"/>
            <a:ext cx="3840480" cy="274320"/>
          </a:xfrm>
          <a:noFill/>
          <a:ln w="9525">
            <a:noFill/>
            <a:miter lim="800000"/>
            <a:headEnd/>
            <a:tailEnd/>
          </a:ln>
        </p:spPr>
        <p:txBody>
          <a:bodyPr vert="horz" wrap="square" lIns="0" tIns="0" rIns="0" bIns="0" numCol="1" anchor="b" anchorCtr="1" compatLnSpc="1">
            <a:prstTxWarp prst="textNoShape">
              <a:avLst/>
            </a:prstTxWarp>
          </a:bodyPr>
          <a:lstStyle/>
          <a:p>
            <a:r>
              <a:rPr lang="en-US" dirty="0">
                <a:hlinkClick r:id="rId4" action="ppaction://hlinksldjump"/>
              </a:rPr>
              <a:t>Jump to Appendix 4 long image description</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0" y="-1"/>
            <a:ext cx="9144000" cy="1198782"/>
          </a:xfrm>
        </p:spPr>
        <p:txBody>
          <a:bodyPr/>
          <a:lstStyle/>
          <a:p>
            <a:r>
              <a:rPr lang="en-US" dirty="0"/>
              <a:t>WHEN TO ENGAGE IN A JOINT VENTURE</a:t>
            </a:r>
          </a:p>
        </p:txBody>
      </p:sp>
      <p:grpSp>
        <p:nvGrpSpPr>
          <p:cNvPr id="15" name="Group 14" descr="A graphic lists three questions to be asked when evaluating the potential for a joint venture."/>
          <p:cNvGrpSpPr/>
          <p:nvPr/>
        </p:nvGrpSpPr>
        <p:grpSpPr>
          <a:xfrm>
            <a:off x="566062" y="1675031"/>
            <a:ext cx="8069045" cy="3684588"/>
            <a:chOff x="566062" y="1675031"/>
            <a:chExt cx="8069045" cy="3684588"/>
          </a:xfrm>
        </p:grpSpPr>
        <p:grpSp>
          <p:nvGrpSpPr>
            <p:cNvPr id="2" name="Group 1" descr="A graphic lists three questions to be asked when evaluating the potential for a joint venture."/>
            <p:cNvGrpSpPr/>
            <p:nvPr/>
          </p:nvGrpSpPr>
          <p:grpSpPr>
            <a:xfrm>
              <a:off x="566062" y="1675031"/>
              <a:ext cx="8069045" cy="3684588"/>
              <a:chOff x="566062" y="1675031"/>
              <a:chExt cx="8069045" cy="3684588"/>
            </a:xfrm>
          </p:grpSpPr>
          <p:sp>
            <p:nvSpPr>
              <p:cNvPr id="99332" name="Text Box 4"/>
              <p:cNvSpPr txBox="1">
                <a:spLocks noChangeArrowheads="1"/>
              </p:cNvSpPr>
              <p:nvPr/>
            </p:nvSpPr>
            <p:spPr bwMode="auto">
              <a:xfrm>
                <a:off x="566062" y="2557681"/>
                <a:ext cx="1936977" cy="1754188"/>
              </a:xfrm>
              <a:prstGeom prst="roundRect">
                <a:avLst/>
              </a:prstGeom>
              <a:blipFill dpi="0" rotWithShape="1">
                <a:blip r:embed="rId3" cstate="print"/>
                <a:srcRect/>
                <a:stretch>
                  <a:fillRect/>
                </a:stretch>
              </a:blip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chorCtr="1"/>
              <a:lstStyle/>
              <a:p>
                <a:pPr algn="ctr">
                  <a:spcBef>
                    <a:spcPct val="50000"/>
                  </a:spcBef>
                  <a:defRPr/>
                </a:pPr>
                <a:r>
                  <a:rPr lang="en-US" b="1" dirty="0">
                    <a:solidFill>
                      <a:schemeClr val="bg1"/>
                    </a:solidFill>
                  </a:rPr>
                  <a:t>Evaluating </a:t>
                </a:r>
                <a:br>
                  <a:rPr lang="en-US" b="1" dirty="0">
                    <a:solidFill>
                      <a:schemeClr val="bg1"/>
                    </a:solidFill>
                  </a:rPr>
                </a:br>
                <a:r>
                  <a:rPr lang="en-US" b="1" dirty="0">
                    <a:solidFill>
                      <a:schemeClr val="bg1"/>
                    </a:solidFill>
                  </a:rPr>
                  <a:t>the Potential for a Joint Venture</a:t>
                </a:r>
              </a:p>
            </p:txBody>
          </p:sp>
          <p:sp>
            <p:nvSpPr>
              <p:cNvPr id="99333" name="Text Box 5"/>
              <p:cNvSpPr txBox="1">
                <a:spLocks noChangeArrowheads="1"/>
              </p:cNvSpPr>
              <p:nvPr/>
            </p:nvSpPr>
            <p:spPr bwMode="auto">
              <a:xfrm>
                <a:off x="3042789" y="1675031"/>
                <a:ext cx="5585968" cy="942975"/>
              </a:xfrm>
              <a:prstGeom prst="roundRect">
                <a:avLst/>
              </a:prstGeom>
              <a:blipFill dpi="0" rotWithShape="1">
                <a:blip r:embed="rId4" cstate="print"/>
                <a:srcRect/>
                <a:stretch>
                  <a:fillRect/>
                </a:stretch>
              </a:blip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182880" anchor="ctr"/>
              <a:lstStyle/>
              <a:p>
                <a:pPr>
                  <a:spcBef>
                    <a:spcPct val="50000"/>
                  </a:spcBef>
                  <a:defRPr/>
                </a:pPr>
                <a:r>
                  <a:rPr lang="en-US" sz="1800" b="1" dirty="0">
                    <a:solidFill>
                      <a:schemeClr val="bg1"/>
                    </a:solidFill>
                  </a:rPr>
                  <a:t>Is the opportunity too complex, uneconomical, or risky for one firm to pursue alone?</a:t>
                </a:r>
              </a:p>
            </p:txBody>
          </p:sp>
          <p:sp>
            <p:nvSpPr>
              <p:cNvPr id="40964" name="Text Box 6"/>
              <p:cNvSpPr txBox="1">
                <a:spLocks noChangeArrowheads="1"/>
              </p:cNvSpPr>
              <p:nvPr/>
            </p:nvSpPr>
            <p:spPr bwMode="auto">
              <a:xfrm>
                <a:off x="3042789" y="2864069"/>
                <a:ext cx="5585968" cy="1143000"/>
              </a:xfrm>
              <a:prstGeom prst="roundRect">
                <a:avLst/>
              </a:prstGeom>
              <a:blipFill dpi="0" rotWithShape="1">
                <a:blip r:embed="rId5" cstate="print"/>
                <a:srcRect/>
                <a:stretch>
                  <a:fillRect/>
                </a:stretch>
              </a:blip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182880" anchor="ctr"/>
              <a:lstStyle/>
              <a:p>
                <a:pPr>
                  <a:spcBef>
                    <a:spcPct val="50000"/>
                  </a:spcBef>
                </a:pPr>
                <a:r>
                  <a:rPr lang="en-US" sz="1800" b="1" dirty="0"/>
                  <a:t>Does the opportunity require a broader range of competencies and know-how than the firm now possesses? </a:t>
                </a:r>
              </a:p>
            </p:txBody>
          </p:sp>
          <p:sp>
            <p:nvSpPr>
              <p:cNvPr id="99335" name="Text Box 7"/>
              <p:cNvSpPr txBox="1">
                <a:spLocks noChangeArrowheads="1"/>
              </p:cNvSpPr>
              <p:nvPr/>
            </p:nvSpPr>
            <p:spPr bwMode="auto">
              <a:xfrm>
                <a:off x="3049139" y="4216619"/>
                <a:ext cx="5585968" cy="1143000"/>
              </a:xfrm>
              <a:prstGeom prst="roundRect">
                <a:avLst/>
              </a:prstGeom>
              <a:blipFill dpi="0" rotWithShape="1">
                <a:blip r:embed="rId6" cstate="print"/>
                <a:srcRect/>
                <a:stretch>
                  <a:fillRect/>
                </a:stretch>
              </a:blip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182880" anchor="ctr"/>
              <a:lstStyle/>
              <a:p>
                <a:pPr>
                  <a:spcBef>
                    <a:spcPct val="50000"/>
                  </a:spcBef>
                  <a:defRPr/>
                </a:pPr>
                <a:r>
                  <a:rPr lang="en-US" sz="1800" b="1" dirty="0">
                    <a:solidFill>
                      <a:schemeClr val="bg1"/>
                    </a:solidFill>
                  </a:rPr>
                  <a:t>Will the opportunity involve operations in a country that requires foreign firms to have a local minority or majority ownership partner?</a:t>
                </a:r>
              </a:p>
            </p:txBody>
          </p:sp>
          <p:cxnSp>
            <p:nvCxnSpPr>
              <p:cNvPr id="40966" name="AutoShape 8"/>
              <p:cNvCxnSpPr>
                <a:cxnSpLocks noChangeShapeType="1"/>
              </p:cNvCxnSpPr>
              <p:nvPr/>
            </p:nvCxnSpPr>
            <p:spPr bwMode="auto">
              <a:xfrm flipV="1">
                <a:off x="2503039" y="2146519"/>
                <a:ext cx="539750" cy="1289050"/>
              </a:xfrm>
              <a:prstGeom prst="bentConnector3">
                <a:avLst>
                  <a:gd name="adj1" fmla="val 50000"/>
                </a:avLst>
              </a:prstGeom>
              <a:noFill/>
              <a:ln w="31750">
                <a:solidFill>
                  <a:schemeClr val="tx1"/>
                </a:solidFill>
                <a:miter lim="800000"/>
                <a:headEnd type="none" w="med" len="med"/>
                <a:tailEnd type="none" w="med" len="med"/>
              </a:ln>
            </p:spPr>
          </p:cxnSp>
          <p:cxnSp>
            <p:nvCxnSpPr>
              <p:cNvPr id="40967" name="AutoShape 9"/>
              <p:cNvCxnSpPr>
                <a:cxnSpLocks noChangeShapeType="1"/>
              </p:cNvCxnSpPr>
              <p:nvPr/>
            </p:nvCxnSpPr>
            <p:spPr bwMode="auto">
              <a:xfrm>
                <a:off x="2503039" y="3435569"/>
                <a:ext cx="546100" cy="1352550"/>
              </a:xfrm>
              <a:prstGeom prst="bentConnector3">
                <a:avLst>
                  <a:gd name="adj1" fmla="val 50000"/>
                </a:avLst>
              </a:prstGeom>
              <a:noFill/>
              <a:ln w="31750">
                <a:solidFill>
                  <a:schemeClr val="tx1"/>
                </a:solidFill>
                <a:miter lim="800000"/>
                <a:headEnd type="none" w="med" len="med"/>
                <a:tailEnd type="none" w="med" len="med"/>
              </a:ln>
            </p:spPr>
          </p:cxnSp>
        </p:grpSp>
        <p:cxnSp>
          <p:nvCxnSpPr>
            <p:cNvPr id="40968" name="AutoShape 10"/>
            <p:cNvCxnSpPr>
              <a:cxnSpLocks noChangeShapeType="1"/>
            </p:cNvCxnSpPr>
            <p:nvPr/>
          </p:nvCxnSpPr>
          <p:spPr bwMode="auto">
            <a:xfrm>
              <a:off x="2503039" y="3435569"/>
              <a:ext cx="539750" cy="0"/>
            </a:xfrm>
            <a:prstGeom prst="straightConnector1">
              <a:avLst/>
            </a:prstGeom>
            <a:noFill/>
            <a:ln w="31750">
              <a:solidFill>
                <a:schemeClr val="tx1"/>
              </a:solidFill>
              <a:round/>
              <a:headEnd type="none" w="med" len="med"/>
              <a:tailEnd type="none" w="med" len="med"/>
            </a:ln>
          </p:spPr>
        </p:cxnSp>
      </p:grpSp>
      <p:sp>
        <p:nvSpPr>
          <p:cNvPr id="5" name="Text Placeholder 4"/>
          <p:cNvSpPr>
            <a:spLocks noGrp="1"/>
          </p:cNvSpPr>
          <p:nvPr>
            <p:ph type="body" sz="quarter" idx="16"/>
          </p:nvPr>
        </p:nvSpPr>
        <p:spPr>
          <a:xfrm>
            <a:off x="2654293" y="6489699"/>
            <a:ext cx="3840480" cy="274320"/>
          </a:xfrm>
          <a:noFill/>
          <a:ln w="9525">
            <a:noFill/>
            <a:miter lim="800000"/>
            <a:headEnd/>
            <a:tailEnd/>
          </a:ln>
        </p:spPr>
        <p:txBody>
          <a:bodyPr vert="horz" wrap="square" lIns="0" tIns="0" rIns="0" bIns="0" numCol="1" anchor="b" anchorCtr="1" compatLnSpc="1">
            <a:prstTxWarp prst="textNoShape">
              <a:avLst/>
            </a:prstTxWarp>
          </a:bodyPr>
          <a:lstStyle/>
          <a:p>
            <a:r>
              <a:rPr lang="en-US" dirty="0">
                <a:hlinkClick r:id="rId7" action="ppaction://hlinksldjump"/>
              </a:rPr>
              <a:t>Jump to Appendix 5 long image description</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3600" dirty="0"/>
              <a:t>LEARNING OBJECTIVES</a:t>
            </a:r>
          </a:p>
        </p:txBody>
      </p:sp>
      <p:sp>
        <p:nvSpPr>
          <p:cNvPr id="7" name="Content Placeholder 6"/>
          <p:cNvSpPr>
            <a:spLocks noGrp="1"/>
          </p:cNvSpPr>
          <p:nvPr>
            <p:ph idx="1"/>
          </p:nvPr>
        </p:nvSpPr>
        <p:spPr>
          <a:xfrm>
            <a:off x="457199" y="990600"/>
            <a:ext cx="8417379" cy="5562600"/>
          </a:xfrm>
        </p:spPr>
        <p:txBody>
          <a:bodyPr/>
          <a:lstStyle/>
          <a:p>
            <a:pPr marL="0" indent="0">
              <a:spcBef>
                <a:spcPts val="1200"/>
              </a:spcBef>
              <a:buClr>
                <a:srgbClr val="663300"/>
              </a:buClr>
              <a:buNone/>
            </a:pPr>
            <a:r>
              <a:rPr lang="en-US" sz="2400" b="1" dirty="0">
                <a:solidFill>
                  <a:schemeClr val="accent1">
                    <a:lumMod val="50000"/>
                  </a:schemeClr>
                </a:solidFill>
              </a:rPr>
              <a:t>THIS CHAPTER WILL HELP YOU UNDERSTAND:</a:t>
            </a:r>
          </a:p>
          <a:p>
            <a:pPr marL="342900" indent="-342900">
              <a:spcBef>
                <a:spcPts val="1200"/>
              </a:spcBef>
              <a:buClr>
                <a:srgbClr val="663300"/>
              </a:buClr>
              <a:buFont typeface="+mj-lt"/>
              <a:buAutoNum type="arabicPeriod"/>
            </a:pPr>
            <a:r>
              <a:rPr lang="en-US" sz="2400" dirty="0"/>
              <a:t>When and how business diversification can enhance shareholder value</a:t>
            </a:r>
          </a:p>
          <a:p>
            <a:pPr marL="342900" indent="-342900">
              <a:spcBef>
                <a:spcPts val="1200"/>
              </a:spcBef>
              <a:buClr>
                <a:srgbClr val="663300"/>
              </a:buClr>
              <a:buFont typeface="+mj-lt"/>
              <a:buAutoNum type="arabicPeriod"/>
            </a:pPr>
            <a:r>
              <a:rPr lang="en-US" sz="2400" dirty="0"/>
              <a:t>How related diversification strategies can produce cross-business strategic fit capable of delivering competitive advantage</a:t>
            </a:r>
          </a:p>
          <a:p>
            <a:pPr marL="342900" indent="-342900">
              <a:spcBef>
                <a:spcPts val="1200"/>
              </a:spcBef>
              <a:buClr>
                <a:srgbClr val="663300"/>
              </a:buClr>
              <a:buFont typeface="+mj-lt"/>
              <a:buAutoNum type="arabicPeriod"/>
            </a:pPr>
            <a:r>
              <a:rPr lang="en-US" sz="2400" dirty="0"/>
              <a:t>The merits and risks of unrelated diversification strategies</a:t>
            </a:r>
          </a:p>
          <a:p>
            <a:pPr marL="342900" indent="-342900">
              <a:spcBef>
                <a:spcPts val="1200"/>
              </a:spcBef>
              <a:buClr>
                <a:srgbClr val="663300"/>
              </a:buClr>
              <a:buFont typeface="+mj-lt"/>
              <a:buAutoNum type="arabicPeriod"/>
            </a:pPr>
            <a:r>
              <a:rPr lang="en-US" sz="2400" dirty="0"/>
              <a:t>The analytic tools for evaluating a company’s diversification strategy</a:t>
            </a:r>
          </a:p>
          <a:p>
            <a:pPr marL="342900" indent="-342900">
              <a:spcBef>
                <a:spcPts val="1200"/>
              </a:spcBef>
              <a:buClr>
                <a:srgbClr val="663300"/>
              </a:buClr>
              <a:buFont typeface="+mj-lt"/>
              <a:buAutoNum type="arabicPeriod"/>
            </a:pPr>
            <a:r>
              <a:rPr lang="en-US" sz="2400" dirty="0"/>
              <a:t>What four main corporate strategy options a diversified company can employ for solidifying its strategy and improving company performance</a:t>
            </a:r>
          </a:p>
        </p:txBody>
      </p:sp>
    </p:spTree>
    <p:extLst>
      <p:ext uri="{BB962C8B-B14F-4D97-AF65-F5344CB8AC3E}">
        <p14:creationId xmlns:p14="http://schemas.microsoft.com/office/powerpoint/2010/main" val="752874943"/>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dirty="0"/>
              <a:t>USING JOINT VENTURES TO ACHIEVE DIVERSIFICATION</a:t>
            </a:r>
          </a:p>
        </p:txBody>
      </p:sp>
      <p:sp>
        <p:nvSpPr>
          <p:cNvPr id="48131" name="Rectangle 3"/>
          <p:cNvSpPr>
            <a:spLocks noGrp="1" noChangeArrowheads="1"/>
          </p:cNvSpPr>
          <p:nvPr>
            <p:ph idx="1"/>
          </p:nvPr>
        </p:nvSpPr>
        <p:spPr/>
        <p:txBody>
          <a:bodyPr/>
          <a:lstStyle/>
          <a:p>
            <a:r>
              <a:rPr lang="en-US" dirty="0"/>
              <a:t>Joint ventures are advantageous when diversification opportunities:</a:t>
            </a:r>
          </a:p>
          <a:p>
            <a:pPr lvl="1"/>
            <a:r>
              <a:rPr lang="en-US" dirty="0"/>
              <a:t>Are too large, complex, uneconomical, or risky for one firm to pursue alone</a:t>
            </a:r>
          </a:p>
          <a:p>
            <a:pPr lvl="1"/>
            <a:r>
              <a:rPr lang="en-US" dirty="0"/>
              <a:t>Require a broader range of competencies and know-how than a firm possesses or can develop quickly</a:t>
            </a:r>
          </a:p>
          <a:p>
            <a:pPr lvl="1"/>
            <a:r>
              <a:rPr lang="en-US" dirty="0"/>
              <a:t>Are located in a foreign country that requires local partner participation or ownership</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dirty="0"/>
              <a:t>DIVERSIFICATION BY JOINT VENTURE</a:t>
            </a:r>
          </a:p>
        </p:txBody>
      </p:sp>
      <p:sp>
        <p:nvSpPr>
          <p:cNvPr id="48131" name="Rectangle 3"/>
          <p:cNvSpPr>
            <a:spLocks noGrp="1" noChangeArrowheads="1"/>
          </p:cNvSpPr>
          <p:nvPr>
            <p:ph idx="1"/>
          </p:nvPr>
        </p:nvSpPr>
        <p:spPr/>
        <p:txBody>
          <a:bodyPr/>
          <a:lstStyle/>
          <a:p>
            <a:r>
              <a:rPr lang="en-US" dirty="0"/>
              <a:t>Joint ventures have the potential for developing serious drawbacks due to:</a:t>
            </a:r>
          </a:p>
          <a:p>
            <a:pPr lvl="1"/>
            <a:r>
              <a:rPr lang="en-US" dirty="0"/>
              <a:t>Conflicting objectives and expectations of venture partners</a:t>
            </a:r>
          </a:p>
          <a:p>
            <a:pPr lvl="1"/>
            <a:r>
              <a:rPr lang="en-US" dirty="0"/>
              <a:t>Disagreements among or between venture partners over how best to operate the venture</a:t>
            </a:r>
          </a:p>
          <a:p>
            <a:pPr lvl="1"/>
            <a:r>
              <a:rPr lang="en-US" dirty="0"/>
              <a:t>Cultural clashes among and between the partners</a:t>
            </a:r>
          </a:p>
          <a:p>
            <a:pPr lvl="1"/>
            <a:r>
              <a:rPr lang="en-US" dirty="0"/>
              <a:t>Dissolution of the venture when one of the venture partners decides to go their own way</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0" y="2575"/>
            <a:ext cx="9144000" cy="707400"/>
          </a:xfrm>
        </p:spPr>
        <p:txBody>
          <a:bodyPr/>
          <a:lstStyle/>
          <a:p>
            <a:pPr>
              <a:defRPr/>
            </a:pPr>
            <a:r>
              <a:rPr dirty="0"/>
              <a:t>CHOOSING A MODE OF MARKET ENTRY</a:t>
            </a:r>
          </a:p>
        </p:txBody>
      </p:sp>
      <p:graphicFrame>
        <p:nvGraphicFramePr>
          <p:cNvPr id="2" name="Table 1"/>
          <p:cNvGraphicFramePr>
            <a:graphicFrameLocks noGrp="1"/>
          </p:cNvGraphicFramePr>
          <p:nvPr>
            <p:extLst>
              <p:ext uri="{D42A27DB-BD31-4B8C-83A1-F6EECF244321}">
                <p14:modId xmlns:p14="http://schemas.microsoft.com/office/powerpoint/2010/main" val="3374083957"/>
              </p:ext>
            </p:extLst>
          </p:nvPr>
        </p:nvGraphicFramePr>
        <p:xfrm>
          <a:off x="220717" y="1002045"/>
          <a:ext cx="8702566" cy="4509676"/>
        </p:xfrm>
        <a:graphic>
          <a:graphicData uri="http://schemas.openxmlformats.org/drawingml/2006/table">
            <a:tbl>
              <a:tblPr bandRow="1">
                <a:tableStyleId>{21E4AEA4-8DFA-4A89-87EB-49C32662AFE0}</a:tableStyleId>
              </a:tblPr>
              <a:tblGrid>
                <a:gridCol w="4759497">
                  <a:extLst>
                    <a:ext uri="{9D8B030D-6E8A-4147-A177-3AD203B41FA5}">
                      <a16:colId xmlns:a16="http://schemas.microsoft.com/office/drawing/2014/main" val="20000"/>
                    </a:ext>
                  </a:extLst>
                </a:gridCol>
                <a:gridCol w="3943069">
                  <a:extLst>
                    <a:ext uri="{9D8B030D-6E8A-4147-A177-3AD203B41FA5}">
                      <a16:colId xmlns:a16="http://schemas.microsoft.com/office/drawing/2014/main" val="20001"/>
                    </a:ext>
                  </a:extLst>
                </a:gridCol>
              </a:tblGrid>
              <a:tr h="11887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a:t>The Question of Critical Resources and Capabilities</a:t>
                      </a:r>
                      <a:endParaRPr lang="en-US" sz="24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Does the firm have the resources and capabilities for internal development?</a:t>
                      </a:r>
                      <a:endParaRPr lang="en-US" sz="2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435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a:t>The Question of Entry Barriers</a:t>
                      </a:r>
                      <a:endParaRPr lang="en-US" sz="24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Are there entry barriers to overcome?</a:t>
                      </a:r>
                      <a:endParaRPr lang="en-US" sz="2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1887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a:t>The Question of Speed</a:t>
                      </a:r>
                      <a:endParaRPr lang="en-US" sz="24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Is speed of the essence in the firm’s chances for successful entry?</a:t>
                      </a:r>
                      <a:endParaRPr lang="en-US" sz="2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1887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a:t>The Question of Comparative Cost</a:t>
                      </a:r>
                      <a:endParaRPr lang="en-US" sz="24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Which is the least costly mode of entry, given the firm’s objectives?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cap="all" dirty="0"/>
              <a:t>Core concept </a:t>
            </a:r>
            <a:r>
              <a:rPr lang="en-US" sz="1800" dirty="0"/>
              <a:t>(4 of 15)</a:t>
            </a:r>
            <a:endParaRPr lang="en-US" sz="1800" cap="all" dirty="0"/>
          </a:p>
        </p:txBody>
      </p:sp>
      <p:sp>
        <p:nvSpPr>
          <p:cNvPr id="4" name="Content Placeholder 3"/>
          <p:cNvSpPr>
            <a:spLocks noGrp="1"/>
          </p:cNvSpPr>
          <p:nvPr>
            <p:ph idx="1"/>
          </p:nvPr>
        </p:nvSpPr>
        <p:spPr/>
        <p:txBody>
          <a:bodyPr/>
          <a:lstStyle/>
          <a:p>
            <a:pPr marL="0" indent="0">
              <a:buNone/>
            </a:pPr>
            <a:r>
              <a:rPr lang="en-US" b="1" dirty="0"/>
              <a:t>Transaction costs </a:t>
            </a:r>
            <a:r>
              <a:rPr lang="en-US" dirty="0"/>
              <a:t>are the costs of completing a business agreement or deal of some sort, over and above the price of the deal. They can include the costs of searching for an attractive target, the costs of evaluating its worth, bargaining costs, and the costs of completing the transaction.</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0" y="0"/>
            <a:ext cx="9144000" cy="1206583"/>
          </a:xfrm>
        </p:spPr>
        <p:txBody>
          <a:bodyPr lIns="0" rIns="0">
            <a:noAutofit/>
          </a:bodyPr>
          <a:lstStyle/>
          <a:p>
            <a:r>
              <a:rPr lang="en-US" sz="3200" dirty="0"/>
              <a:t>CHOOSING THE DIVERSIFICATION PATH: RELATED VERSUS UNRELATED BUSINESSES</a:t>
            </a:r>
          </a:p>
        </p:txBody>
      </p:sp>
      <p:grpSp>
        <p:nvGrpSpPr>
          <p:cNvPr id="3" name="Group 2" descr="Three diversification paths that can be pursued are related businesses, unrelated businesses, and both related and unrelated businesses."/>
          <p:cNvGrpSpPr/>
          <p:nvPr/>
        </p:nvGrpSpPr>
        <p:grpSpPr>
          <a:xfrm>
            <a:off x="933679" y="1689903"/>
            <a:ext cx="7312025" cy="3326483"/>
            <a:chOff x="925513" y="2093913"/>
            <a:chExt cx="7312025" cy="3482294"/>
          </a:xfrm>
        </p:grpSpPr>
        <p:cxnSp>
          <p:nvCxnSpPr>
            <p:cNvPr id="50178" name="AutoShape 4"/>
            <p:cNvCxnSpPr>
              <a:cxnSpLocks noChangeShapeType="1"/>
              <a:stCxn id="50184" idx="0"/>
            </p:cNvCxnSpPr>
            <p:nvPr/>
          </p:nvCxnSpPr>
          <p:spPr bwMode="auto">
            <a:xfrm flipH="1">
              <a:off x="2044700" y="2093913"/>
              <a:ext cx="2522538" cy="2257425"/>
            </a:xfrm>
            <a:prstGeom prst="straightConnector1">
              <a:avLst/>
            </a:prstGeom>
            <a:noFill/>
            <a:ln w="31750">
              <a:solidFill>
                <a:schemeClr val="tx1"/>
              </a:solidFill>
              <a:round/>
              <a:headEnd/>
              <a:tailEnd type="stealth" w="lg" len="lg"/>
            </a:ln>
          </p:spPr>
        </p:cxnSp>
        <p:cxnSp>
          <p:nvCxnSpPr>
            <p:cNvPr id="50179" name="AutoShape 5"/>
            <p:cNvCxnSpPr>
              <a:cxnSpLocks noChangeShapeType="1"/>
              <a:stCxn id="50184" idx="0"/>
            </p:cNvCxnSpPr>
            <p:nvPr/>
          </p:nvCxnSpPr>
          <p:spPr bwMode="auto">
            <a:xfrm>
              <a:off x="4567238" y="2093913"/>
              <a:ext cx="34925" cy="2257425"/>
            </a:xfrm>
            <a:prstGeom prst="straightConnector1">
              <a:avLst/>
            </a:prstGeom>
            <a:noFill/>
            <a:ln w="31750">
              <a:solidFill>
                <a:schemeClr val="tx1"/>
              </a:solidFill>
              <a:round/>
              <a:headEnd/>
              <a:tailEnd type="stealth" w="lg" len="lg"/>
            </a:ln>
          </p:spPr>
        </p:cxnSp>
        <p:cxnSp>
          <p:nvCxnSpPr>
            <p:cNvPr id="50180" name="AutoShape 6"/>
            <p:cNvCxnSpPr>
              <a:cxnSpLocks noChangeShapeType="1"/>
              <a:stCxn id="50184" idx="0"/>
            </p:cNvCxnSpPr>
            <p:nvPr/>
          </p:nvCxnSpPr>
          <p:spPr bwMode="auto">
            <a:xfrm>
              <a:off x="4567238" y="2093913"/>
              <a:ext cx="2551112" cy="2255837"/>
            </a:xfrm>
            <a:prstGeom prst="straightConnector1">
              <a:avLst/>
            </a:prstGeom>
            <a:noFill/>
            <a:ln w="31750">
              <a:solidFill>
                <a:schemeClr val="tx1"/>
              </a:solidFill>
              <a:round/>
              <a:headEnd/>
              <a:tailEnd type="stealth" w="lg" len="lg"/>
            </a:ln>
          </p:spPr>
        </p:cxnSp>
        <p:sp>
          <p:nvSpPr>
            <p:cNvPr id="50183" name="Text Box 5"/>
            <p:cNvSpPr txBox="1">
              <a:spLocks noChangeArrowheads="1"/>
            </p:cNvSpPr>
            <p:nvPr/>
          </p:nvSpPr>
          <p:spPr bwMode="blackWhite">
            <a:xfrm>
              <a:off x="925513" y="4351338"/>
              <a:ext cx="2238375" cy="1224869"/>
            </a:xfrm>
            <a:prstGeom prst="roundRect">
              <a:avLst/>
            </a:prstGeom>
            <a:blipFill dpi="0" rotWithShape="1">
              <a:blip r:embed="rId3" cstate="print"/>
              <a:srcRect/>
              <a:stretch>
                <a:fillRect/>
              </a:stretch>
            </a:blipFill>
            <a:ln w="317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rIns="0" anchor="ctr" anchorCtr="1"/>
            <a:lstStyle/>
            <a:p>
              <a:pPr algn="ctr">
                <a:spcBef>
                  <a:spcPct val="50000"/>
                </a:spcBef>
                <a:defRPr/>
              </a:pPr>
              <a:r>
                <a:rPr lang="en-US" b="1" dirty="0">
                  <a:solidFill>
                    <a:schemeClr val="bg1"/>
                  </a:solidFill>
                </a:rPr>
                <a:t>Related </a:t>
              </a:r>
              <a:br>
                <a:rPr lang="en-US" b="1" dirty="0">
                  <a:solidFill>
                    <a:schemeClr val="bg1"/>
                  </a:solidFill>
                </a:rPr>
              </a:br>
              <a:r>
                <a:rPr lang="en-US" b="1" dirty="0">
                  <a:solidFill>
                    <a:schemeClr val="bg1"/>
                  </a:solidFill>
                </a:rPr>
                <a:t>Businesses</a:t>
              </a:r>
            </a:p>
          </p:txBody>
        </p:sp>
        <p:sp>
          <p:nvSpPr>
            <p:cNvPr id="50182" name="Text Box 6"/>
            <p:cNvSpPr txBox="1">
              <a:spLocks noChangeArrowheads="1"/>
            </p:cNvSpPr>
            <p:nvPr/>
          </p:nvSpPr>
          <p:spPr bwMode="blackWhite">
            <a:xfrm>
              <a:off x="3482975" y="4351338"/>
              <a:ext cx="2238375" cy="1224869"/>
            </a:xfrm>
            <a:prstGeom prst="roundRect">
              <a:avLst/>
            </a:prstGeom>
            <a:blipFill dpi="0" rotWithShape="0">
              <a:blip r:embed="rId4" cstate="print"/>
              <a:srcRect/>
              <a:stretch>
                <a:fillRect/>
              </a:stretch>
            </a:blipFill>
            <a:ln w="317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rIns="0" anchor="ctr" anchorCtr="1"/>
            <a:lstStyle/>
            <a:p>
              <a:pPr algn="ctr">
                <a:spcBef>
                  <a:spcPct val="50000"/>
                </a:spcBef>
              </a:pPr>
              <a:r>
                <a:rPr lang="en-US" b="1" dirty="0"/>
                <a:t>Unrelated Businesses</a:t>
              </a:r>
            </a:p>
          </p:txBody>
        </p:sp>
        <p:sp>
          <p:nvSpPr>
            <p:cNvPr id="2" name="Text Box 7"/>
            <p:cNvSpPr txBox="1">
              <a:spLocks noChangeArrowheads="1"/>
            </p:cNvSpPr>
            <p:nvPr/>
          </p:nvSpPr>
          <p:spPr bwMode="blackWhite">
            <a:xfrm>
              <a:off x="5999163" y="4349750"/>
              <a:ext cx="2238375" cy="1221294"/>
            </a:xfrm>
            <a:prstGeom prst="roundRect">
              <a:avLst/>
            </a:prstGeom>
            <a:blipFill dpi="0" rotWithShape="1">
              <a:blip r:embed="rId5" cstate="print"/>
              <a:srcRect/>
              <a:stretch>
                <a:fillRect/>
              </a:stretch>
            </a:blipFill>
            <a:ln w="317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rIns="0" anchor="ctr" anchorCtr="1"/>
            <a:lstStyle/>
            <a:p>
              <a:pPr algn="ctr">
                <a:spcBef>
                  <a:spcPct val="50000"/>
                </a:spcBef>
              </a:pPr>
              <a:r>
                <a:rPr lang="en-US" b="1" dirty="0"/>
                <a:t>Both Related </a:t>
              </a:r>
              <a:br>
                <a:rPr lang="en-US" b="1" dirty="0"/>
              </a:br>
              <a:r>
                <a:rPr lang="en-US" b="1" dirty="0"/>
                <a:t>and Unrelated Businesses</a:t>
              </a:r>
            </a:p>
          </p:txBody>
        </p:sp>
        <p:sp>
          <p:nvSpPr>
            <p:cNvPr id="50184" name="Oval 10"/>
            <p:cNvSpPr>
              <a:spLocks noChangeArrowheads="1"/>
            </p:cNvSpPr>
            <p:nvPr/>
          </p:nvSpPr>
          <p:spPr bwMode="blackWhite">
            <a:xfrm>
              <a:off x="2333625" y="2093913"/>
              <a:ext cx="4467225" cy="1751466"/>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lIns="0" tIns="0" rIns="0" bIns="0" anchor="ctr" anchorCtr="1"/>
            <a:lstStyle/>
            <a:p>
              <a:pPr algn="ctr"/>
              <a:r>
                <a:rPr lang="en-US" sz="2800" b="1" dirty="0"/>
                <a:t>Which Diversification </a:t>
              </a:r>
              <a:br>
                <a:rPr lang="en-US" sz="2800" b="1" dirty="0"/>
              </a:br>
              <a:r>
                <a:rPr lang="en-US" sz="2800" b="1" dirty="0"/>
                <a:t>Path to Pursue?</a:t>
              </a:r>
            </a:p>
          </p:txBody>
        </p:sp>
      </p:gr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cap="all" dirty="0"/>
              <a:t>Core Concepts </a:t>
            </a:r>
            <a:r>
              <a:rPr lang="en-US" sz="1800" dirty="0"/>
              <a:t>(5 of 15)</a:t>
            </a:r>
            <a:endParaRPr lang="en-US" sz="1800" cap="all" dirty="0"/>
          </a:p>
        </p:txBody>
      </p:sp>
      <p:sp>
        <p:nvSpPr>
          <p:cNvPr id="4" name="Content Placeholder 3"/>
          <p:cNvSpPr>
            <a:spLocks noGrp="1"/>
          </p:cNvSpPr>
          <p:nvPr>
            <p:ph idx="1"/>
          </p:nvPr>
        </p:nvSpPr>
        <p:spPr/>
        <p:txBody>
          <a:bodyPr/>
          <a:lstStyle/>
          <a:p>
            <a:pPr>
              <a:defRPr/>
            </a:pPr>
            <a:r>
              <a:rPr lang="en-US" b="1" dirty="0"/>
              <a:t>Related businesses </a:t>
            </a:r>
            <a:r>
              <a:rPr lang="en-US" dirty="0"/>
              <a:t>possess competitively valuable cross-business value chain and resource matchups.</a:t>
            </a:r>
          </a:p>
          <a:p>
            <a:pPr>
              <a:defRPr/>
            </a:pPr>
            <a:r>
              <a:rPr lang="en-US" b="1" dirty="0"/>
              <a:t>Unrelated businesses </a:t>
            </a:r>
            <a:r>
              <a:rPr lang="en-US" dirty="0"/>
              <a:t>have dissimilar value chains and resource requirements, with no competitively important cross-business relationships at the value chain level.</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cap="all" dirty="0"/>
              <a:t>Core Concept </a:t>
            </a:r>
            <a:r>
              <a:rPr lang="en-US" sz="1800" dirty="0"/>
              <a:t>(6 of 15)</a:t>
            </a:r>
            <a:endParaRPr lang="en-US" sz="1800" cap="all" dirty="0"/>
          </a:p>
        </p:txBody>
      </p:sp>
      <p:sp>
        <p:nvSpPr>
          <p:cNvPr id="4" name="Content Placeholder 3"/>
          <p:cNvSpPr>
            <a:spLocks noGrp="1"/>
          </p:cNvSpPr>
          <p:nvPr>
            <p:ph idx="1"/>
          </p:nvPr>
        </p:nvSpPr>
        <p:spPr/>
        <p:txBody>
          <a:bodyPr/>
          <a:lstStyle/>
          <a:p>
            <a:pPr marL="0" indent="0">
              <a:buNone/>
            </a:pPr>
            <a:r>
              <a:rPr lang="en-US" b="1" dirty="0"/>
              <a:t>Strategic fit </a:t>
            </a:r>
            <a:r>
              <a:rPr lang="en-US" dirty="0"/>
              <a:t>exists whenever one or more activities constituting the value chains of different businesses are sufficiently similar in present opportunities for cross-business sharing or transferring of the resources and capabilities that enable these activities.</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lIns="914400" rIns="914400"/>
          <a:lstStyle/>
          <a:p>
            <a:r>
              <a:rPr lang="en-US" dirty="0"/>
              <a:t>DIVERSIFICATION INTO RELATED BUSINESSES</a:t>
            </a:r>
          </a:p>
        </p:txBody>
      </p:sp>
      <p:sp>
        <p:nvSpPr>
          <p:cNvPr id="58371" name="Rectangle 3"/>
          <p:cNvSpPr>
            <a:spLocks noGrp="1" noChangeArrowheads="1"/>
          </p:cNvSpPr>
          <p:nvPr>
            <p:ph idx="1"/>
          </p:nvPr>
        </p:nvSpPr>
        <p:spPr/>
        <p:txBody>
          <a:bodyPr/>
          <a:lstStyle/>
          <a:p>
            <a:r>
              <a:rPr lang="en-US" sz="2400" dirty="0"/>
              <a:t>Strategic fit opportunities</a:t>
            </a:r>
          </a:p>
          <a:p>
            <a:pPr lvl="1"/>
            <a:r>
              <a:rPr lang="en-US" sz="2000" dirty="0"/>
              <a:t>Transferring specialized expertise, technological know-how, or other resources and capabilities from one business’s value chain to another’s</a:t>
            </a:r>
          </a:p>
          <a:p>
            <a:pPr lvl="1"/>
            <a:r>
              <a:rPr lang="en-US" sz="2000" dirty="0"/>
              <a:t>Sharing costs by combining related value chain activities into a single operation</a:t>
            </a:r>
          </a:p>
          <a:p>
            <a:pPr lvl="1"/>
            <a:r>
              <a:rPr lang="en-US" sz="2000" dirty="0"/>
              <a:t>Exploiting common use of a well-known brand name</a:t>
            </a:r>
          </a:p>
          <a:p>
            <a:pPr lvl="1"/>
            <a:r>
              <a:rPr lang="en-US" sz="2000" dirty="0"/>
              <a:t>Sharing other resources (besides brands) that support corresponding value chain activities across businesses</a:t>
            </a:r>
          </a:p>
          <a:p>
            <a:pPr lvl="1"/>
            <a:r>
              <a:rPr lang="en-US" sz="2000" dirty="0"/>
              <a:t>Engaging in cross-business collaboration and knowledge sharing to create new competitively valuable resources and capabilities</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dirty="0"/>
              <a:t>PURSUING RELATED DIVERSIFICATION</a:t>
            </a:r>
          </a:p>
        </p:txBody>
      </p:sp>
      <p:sp>
        <p:nvSpPr>
          <p:cNvPr id="64515" name="Rectangle 3"/>
          <p:cNvSpPr>
            <a:spLocks noGrp="1" noChangeArrowheads="1"/>
          </p:cNvSpPr>
          <p:nvPr>
            <p:ph sz="half" idx="1"/>
          </p:nvPr>
        </p:nvSpPr>
        <p:spPr>
          <a:xfrm>
            <a:off x="457200" y="1281792"/>
            <a:ext cx="3739243" cy="5248547"/>
          </a:xfrm>
        </p:spPr>
        <p:txBody>
          <a:bodyPr/>
          <a:lstStyle/>
          <a:p>
            <a:r>
              <a:rPr lang="en-US" sz="2400" dirty="0"/>
              <a:t>Generalized resources and capabilities:</a:t>
            </a:r>
          </a:p>
          <a:p>
            <a:pPr marL="571500" lvl="1" indent="-168275"/>
            <a:r>
              <a:rPr lang="en-US" sz="2000" dirty="0"/>
              <a:t>Can be deployed widely across a broad range of industry and business types</a:t>
            </a:r>
          </a:p>
          <a:p>
            <a:pPr marL="571500" lvl="1" indent="-168275"/>
            <a:r>
              <a:rPr lang="en-US" sz="2000" dirty="0"/>
              <a:t>Can be leveraged in both unrelated and related diversification situations</a:t>
            </a:r>
            <a:endParaRPr lang="en-US" sz="2400" dirty="0"/>
          </a:p>
        </p:txBody>
      </p:sp>
      <p:sp>
        <p:nvSpPr>
          <p:cNvPr id="10" name="Content Placeholder 9"/>
          <p:cNvSpPr>
            <a:spLocks noGrp="1"/>
          </p:cNvSpPr>
          <p:nvPr>
            <p:ph sz="half" idx="2"/>
          </p:nvPr>
        </p:nvSpPr>
        <p:spPr>
          <a:xfrm>
            <a:off x="4498521" y="1281792"/>
            <a:ext cx="4188279" cy="5248547"/>
          </a:xfrm>
        </p:spPr>
        <p:txBody>
          <a:bodyPr/>
          <a:lstStyle/>
          <a:p>
            <a:r>
              <a:rPr lang="en-US" sz="2400" dirty="0"/>
              <a:t>Specialized resources and capabilities:</a:t>
            </a:r>
          </a:p>
          <a:p>
            <a:pPr lvl="1"/>
            <a:r>
              <a:rPr lang="en-US" sz="2000" dirty="0"/>
              <a:t>Have very specific applications which restrict their use to a narrow range of industry and business types</a:t>
            </a:r>
          </a:p>
          <a:p>
            <a:pPr lvl="1"/>
            <a:r>
              <a:rPr lang="en-US" sz="2000" dirty="0"/>
              <a:t>Can typically be leveraged only in related diversification situations</a:t>
            </a:r>
            <a:endParaRPr lang="en-US" sz="2400" dirty="0"/>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FIGURE 8.1 			Related Businesses Provide Opportunities to Benefit from Competitively Valuable Strategic Fit</a:t>
            </a:r>
          </a:p>
        </p:txBody>
      </p:sp>
      <p:pic>
        <p:nvPicPr>
          <p:cNvPr id="3" name="Content Placeholder 2" descr="A graphic shows how two businesses provide opportunities to benefit from a competitively valuable strategic fit."/>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345830" y="1199975"/>
            <a:ext cx="8032750" cy="5211763"/>
          </a:xfrm>
        </p:spPr>
      </p:pic>
      <p:sp>
        <p:nvSpPr>
          <p:cNvPr id="5" name="Text Placeholder 4"/>
          <p:cNvSpPr>
            <a:spLocks noGrp="1"/>
          </p:cNvSpPr>
          <p:nvPr>
            <p:ph type="body" sz="quarter" idx="4294967295"/>
          </p:nvPr>
        </p:nvSpPr>
        <p:spPr>
          <a:xfrm>
            <a:off x="2474918" y="6538913"/>
            <a:ext cx="4346575" cy="160337"/>
          </a:xfrm>
          <a:noFill/>
          <a:ln w="9525">
            <a:noFill/>
            <a:miter lim="800000"/>
            <a:headEnd/>
            <a:tailEnd/>
          </a:ln>
        </p:spPr>
        <p:txBody>
          <a:bodyPr vert="horz" wrap="square" lIns="0" tIns="0" rIns="0" bIns="0" numCol="1" anchor="b" anchorCtr="1" compatLnSpc="1">
            <a:prstTxWarp prst="textNoShape">
              <a:avLst/>
            </a:prstTxWarp>
          </a:bodyPr>
          <a:lstStyle/>
          <a:p>
            <a:r>
              <a:rPr lang="en-US" sz="800" dirty="0">
                <a:hlinkClick r:id="rId4" action="ppaction://hlinksldjump"/>
              </a:rPr>
              <a:t>Jump to Appendix 6 long image description</a:t>
            </a:r>
            <a:endParaRPr lang="en-US" sz="800"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3"/>
          <p:cNvSpPr>
            <a:spLocks noGrp="1" noChangeArrowheads="1"/>
          </p:cNvSpPr>
          <p:nvPr>
            <p:ph type="title"/>
          </p:nvPr>
        </p:nvSpPr>
        <p:spPr>
          <a:xfrm>
            <a:off x="0" y="2183"/>
            <a:ext cx="9144000" cy="1338819"/>
          </a:xfrm>
        </p:spPr>
        <p:txBody>
          <a:bodyPr>
            <a:normAutofit/>
          </a:bodyPr>
          <a:lstStyle/>
          <a:p>
            <a:pPr>
              <a:defRPr/>
            </a:pPr>
            <a:r>
              <a:rPr dirty="0"/>
              <a:t>WHAT DOES CRAFTING A DIVERSIFICATION STRATEGY ENTAIL?</a:t>
            </a:r>
          </a:p>
        </p:txBody>
      </p:sp>
      <p:graphicFrame>
        <p:nvGraphicFramePr>
          <p:cNvPr id="2" name="Table 1"/>
          <p:cNvGraphicFramePr>
            <a:graphicFrameLocks noGrp="1"/>
          </p:cNvGraphicFramePr>
          <p:nvPr>
            <p:extLst>
              <p:ext uri="{D42A27DB-BD31-4B8C-83A1-F6EECF244321}">
                <p14:modId xmlns:p14="http://schemas.microsoft.com/office/powerpoint/2010/main" val="3123542084"/>
              </p:ext>
            </p:extLst>
          </p:nvPr>
        </p:nvGraphicFramePr>
        <p:xfrm>
          <a:off x="222531" y="1543400"/>
          <a:ext cx="8698938" cy="5151120"/>
        </p:xfrm>
        <a:graphic>
          <a:graphicData uri="http://schemas.openxmlformats.org/drawingml/2006/table">
            <a:tbl>
              <a:tblPr bandRow="1">
                <a:tableStyleId>{21E4AEA4-8DFA-4A89-87EB-49C32662AFE0}</a:tableStyleId>
              </a:tblPr>
              <a:tblGrid>
                <a:gridCol w="1518953">
                  <a:extLst>
                    <a:ext uri="{9D8B030D-6E8A-4147-A177-3AD203B41FA5}">
                      <a16:colId xmlns:a16="http://schemas.microsoft.com/office/drawing/2014/main" val="20000"/>
                    </a:ext>
                  </a:extLst>
                </a:gridCol>
                <a:gridCol w="7179985">
                  <a:extLst>
                    <a:ext uri="{9D8B030D-6E8A-4147-A177-3AD203B41FA5}">
                      <a16:colId xmlns:a16="http://schemas.microsoft.com/office/drawing/2014/main" val="20001"/>
                    </a:ext>
                  </a:extLst>
                </a:gridCol>
              </a:tblGrid>
              <a:tr h="1066800">
                <a:tc>
                  <a:txBody>
                    <a:bodyPr/>
                    <a:lstStyle/>
                    <a:p>
                      <a:r>
                        <a:rPr lang="en-US" sz="2800" dirty="0"/>
                        <a:t>Step 1</a:t>
                      </a:r>
                      <a:endParaRPr lang="en-US" sz="28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Picking new industries to enter and deciding on the means of entry</a:t>
                      </a:r>
                      <a:endParaRPr lang="en-US" sz="28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042160">
                <a:tc>
                  <a:txBody>
                    <a:bodyPr/>
                    <a:lstStyle/>
                    <a:p>
                      <a:r>
                        <a:rPr lang="en-US" sz="2800" dirty="0"/>
                        <a:t>Step 2</a:t>
                      </a:r>
                      <a:endParaRPr lang="en-US" sz="28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Pursuing opportunities to leverage cross-business value chain relationships and strategic fit into competitive advantage</a:t>
                      </a:r>
                      <a:endParaRPr lang="en-US" sz="28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042160">
                <a:tc>
                  <a:txBody>
                    <a:bodyPr/>
                    <a:lstStyle/>
                    <a:p>
                      <a:r>
                        <a:rPr lang="en-US" sz="2800" dirty="0"/>
                        <a:t>Step 3</a:t>
                      </a:r>
                      <a:endParaRPr lang="en-US" sz="28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Establishing investment priorities and steering</a:t>
                      </a:r>
                      <a:r>
                        <a:rPr lang="en-US" sz="2800" baseline="0" dirty="0"/>
                        <a:t> </a:t>
                      </a:r>
                      <a:r>
                        <a:rPr lang="en-US" sz="2800" dirty="0"/>
                        <a:t>corporate resources into the most attractive business units</a:t>
                      </a:r>
                      <a:endParaRPr lang="en-US" sz="28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a:bodyPr>
          <a:lstStyle/>
          <a:p>
            <a:r>
              <a:rPr lang="en-US" sz="3200" dirty="0"/>
              <a:t>IDENTIFYING CROSS-BUSINESS STRATEGIC FITS ALONG THE VALUE CHAIN</a:t>
            </a:r>
          </a:p>
        </p:txBody>
      </p:sp>
      <p:sp>
        <p:nvSpPr>
          <p:cNvPr id="7" name="Content Placeholder 6" descr="Graphic identifying cross-business strategic fits along the value chain"/>
          <p:cNvSpPr>
            <a:spLocks noGrp="1"/>
          </p:cNvSpPr>
          <p:nvPr>
            <p:ph idx="1"/>
          </p:nvPr>
        </p:nvSpPr>
        <p:spPr>
          <a:xfrm>
            <a:off x="457200" y="1200150"/>
            <a:ext cx="8229600" cy="5021356"/>
          </a:xfrm>
        </p:spPr>
        <p:txBody>
          <a:bodyPr/>
          <a:lstStyle/>
          <a:p>
            <a:pPr marL="0" indent="0">
              <a:buNone/>
            </a:pPr>
            <a:endParaRPr lang="en-US" dirty="0">
              <a:solidFill>
                <a:schemeClr val="bg1"/>
              </a:solidFill>
            </a:endParaRPr>
          </a:p>
        </p:txBody>
      </p:sp>
      <p:grpSp>
        <p:nvGrpSpPr>
          <p:cNvPr id="63490" name="Group 4" descr="A graphic shows six potential cross-business fits."/>
          <p:cNvGrpSpPr>
            <a:grpSpLocks/>
          </p:cNvGrpSpPr>
          <p:nvPr/>
        </p:nvGrpSpPr>
        <p:grpSpPr bwMode="auto">
          <a:xfrm>
            <a:off x="790575" y="1371600"/>
            <a:ext cx="7562850" cy="4648200"/>
            <a:chOff x="488" y="942"/>
            <a:chExt cx="4764" cy="2928"/>
          </a:xfrm>
        </p:grpSpPr>
        <p:pic>
          <p:nvPicPr>
            <p:cNvPr id="63492" name="Picture 12"/>
            <p:cNvPicPr>
              <a:picLocks noChangeAspect="1" noChangeArrowheads="1"/>
            </p:cNvPicPr>
            <p:nvPr/>
          </p:nvPicPr>
          <p:blipFill>
            <a:blip r:embed="rId3" cstate="print"/>
            <a:srcRect/>
            <a:stretch>
              <a:fillRect/>
            </a:stretch>
          </p:blipFill>
          <p:spPr bwMode="auto">
            <a:xfrm>
              <a:off x="488" y="942"/>
              <a:ext cx="4764" cy="2928"/>
            </a:xfrm>
            <a:prstGeom prst="rect">
              <a:avLst/>
            </a:prstGeom>
            <a:noFill/>
            <a:ln w="9525">
              <a:noFill/>
              <a:miter lim="800000"/>
              <a:headEnd/>
              <a:tailEnd/>
            </a:ln>
          </p:spPr>
        </p:pic>
        <p:sp>
          <p:nvSpPr>
            <p:cNvPr id="64517" name="Text Box 13"/>
            <p:cNvSpPr txBox="1">
              <a:spLocks noChangeArrowheads="1"/>
            </p:cNvSpPr>
            <p:nvPr/>
          </p:nvSpPr>
          <p:spPr bwMode="auto">
            <a:xfrm>
              <a:off x="516" y="1419"/>
              <a:ext cx="1058" cy="523"/>
            </a:xfrm>
            <a:prstGeom prst="rect">
              <a:avLst/>
            </a:prstGeom>
            <a:noFill/>
            <a:ln w="9525">
              <a:noFill/>
              <a:miter lim="800000"/>
              <a:headEnd/>
              <a:tailEnd/>
            </a:ln>
          </p:spPr>
          <p:txBody>
            <a:bodyPr anchor="ctr" anchorCtr="1"/>
            <a:lstStyle/>
            <a:p>
              <a:pPr algn="ctr">
                <a:spcBef>
                  <a:spcPct val="50000"/>
                </a:spcBef>
                <a:defRPr/>
              </a:pPr>
              <a:r>
                <a:rPr lang="en-US" sz="1600" b="1" dirty="0">
                  <a:solidFill>
                    <a:schemeClr val="bg1"/>
                  </a:solidFill>
                </a:rPr>
                <a:t>R&amp;D and technology activities</a:t>
              </a:r>
            </a:p>
          </p:txBody>
        </p:sp>
        <p:sp>
          <p:nvSpPr>
            <p:cNvPr id="64518" name="Text Box 14"/>
            <p:cNvSpPr txBox="1">
              <a:spLocks noChangeArrowheads="1"/>
            </p:cNvSpPr>
            <p:nvPr/>
          </p:nvSpPr>
          <p:spPr bwMode="auto">
            <a:xfrm>
              <a:off x="2317" y="1013"/>
              <a:ext cx="1058" cy="523"/>
            </a:xfrm>
            <a:prstGeom prst="rect">
              <a:avLst/>
            </a:prstGeom>
            <a:noFill/>
            <a:ln w="9525">
              <a:noFill/>
              <a:miter lim="800000"/>
              <a:headEnd/>
              <a:tailEnd/>
            </a:ln>
          </p:spPr>
          <p:txBody>
            <a:bodyPr anchor="ctr" anchorCtr="1"/>
            <a:lstStyle/>
            <a:p>
              <a:pPr algn="ctr">
                <a:spcBef>
                  <a:spcPct val="50000"/>
                </a:spcBef>
                <a:defRPr/>
              </a:pPr>
              <a:r>
                <a:rPr lang="en-US" sz="1600" b="1" dirty="0">
                  <a:solidFill>
                    <a:schemeClr val="bg1"/>
                  </a:solidFill>
                </a:rPr>
                <a:t>Supply </a:t>
              </a:r>
              <a:br>
                <a:rPr lang="en-US" sz="1600" b="1" dirty="0">
                  <a:solidFill>
                    <a:schemeClr val="bg1"/>
                  </a:solidFill>
                </a:rPr>
              </a:br>
              <a:r>
                <a:rPr lang="en-US" sz="1600" b="1" dirty="0">
                  <a:solidFill>
                    <a:schemeClr val="bg1"/>
                  </a:solidFill>
                </a:rPr>
                <a:t>chain </a:t>
              </a:r>
              <a:br>
                <a:rPr lang="en-US" sz="1600" b="1" dirty="0">
                  <a:solidFill>
                    <a:schemeClr val="bg1"/>
                  </a:solidFill>
                </a:rPr>
              </a:br>
              <a:r>
                <a:rPr lang="en-US" sz="1600" b="1" dirty="0">
                  <a:solidFill>
                    <a:schemeClr val="bg1"/>
                  </a:solidFill>
                </a:rPr>
                <a:t>activities</a:t>
              </a:r>
            </a:p>
          </p:txBody>
        </p:sp>
        <p:sp>
          <p:nvSpPr>
            <p:cNvPr id="64519" name="Text Box 15"/>
            <p:cNvSpPr txBox="1">
              <a:spLocks noChangeArrowheads="1"/>
            </p:cNvSpPr>
            <p:nvPr/>
          </p:nvSpPr>
          <p:spPr bwMode="auto">
            <a:xfrm>
              <a:off x="4094" y="1390"/>
              <a:ext cx="1158" cy="523"/>
            </a:xfrm>
            <a:prstGeom prst="rect">
              <a:avLst/>
            </a:prstGeom>
            <a:noFill/>
            <a:ln w="9525">
              <a:noFill/>
              <a:miter lim="800000"/>
              <a:headEnd/>
              <a:tailEnd/>
            </a:ln>
          </p:spPr>
          <p:txBody>
            <a:bodyPr anchor="ctr" anchorCtr="1"/>
            <a:lstStyle/>
            <a:p>
              <a:pPr algn="ctr">
                <a:spcBef>
                  <a:spcPct val="50000"/>
                </a:spcBef>
                <a:defRPr/>
              </a:pPr>
              <a:r>
                <a:rPr lang="en-US" sz="1600" b="1" dirty="0">
                  <a:solidFill>
                    <a:schemeClr val="bg1"/>
                  </a:solidFill>
                </a:rPr>
                <a:t>Manufacturing-related </a:t>
              </a:r>
              <a:br>
                <a:rPr lang="en-US" sz="1600" b="1" dirty="0">
                  <a:solidFill>
                    <a:schemeClr val="bg1"/>
                  </a:solidFill>
                </a:rPr>
              </a:br>
              <a:r>
                <a:rPr lang="en-US" sz="1600" b="1" dirty="0">
                  <a:solidFill>
                    <a:schemeClr val="bg1"/>
                  </a:solidFill>
                </a:rPr>
                <a:t>activities</a:t>
              </a:r>
            </a:p>
          </p:txBody>
        </p:sp>
        <p:sp>
          <p:nvSpPr>
            <p:cNvPr id="64520" name="Text Box 16"/>
            <p:cNvSpPr txBox="1">
              <a:spLocks noChangeArrowheads="1"/>
            </p:cNvSpPr>
            <p:nvPr/>
          </p:nvSpPr>
          <p:spPr bwMode="auto">
            <a:xfrm>
              <a:off x="4163" y="2811"/>
              <a:ext cx="1058" cy="523"/>
            </a:xfrm>
            <a:prstGeom prst="rect">
              <a:avLst/>
            </a:prstGeom>
            <a:noFill/>
            <a:ln w="9525">
              <a:noFill/>
              <a:miter lim="800000"/>
              <a:headEnd/>
              <a:tailEnd/>
            </a:ln>
          </p:spPr>
          <p:txBody>
            <a:bodyPr anchor="ctr" anchorCtr="1"/>
            <a:lstStyle/>
            <a:p>
              <a:pPr algn="ctr">
                <a:spcBef>
                  <a:spcPct val="50000"/>
                </a:spcBef>
                <a:defRPr/>
              </a:pPr>
              <a:r>
                <a:rPr lang="en-US" sz="1600" b="1" dirty="0"/>
                <a:t>Distribution-related </a:t>
              </a:r>
              <a:br>
                <a:rPr lang="en-US" sz="1600" b="1" dirty="0"/>
              </a:br>
              <a:r>
                <a:rPr lang="en-US" sz="1600" b="1" dirty="0"/>
                <a:t>activities</a:t>
              </a:r>
            </a:p>
          </p:txBody>
        </p:sp>
        <p:sp>
          <p:nvSpPr>
            <p:cNvPr id="64521" name="Text Box 17"/>
            <p:cNvSpPr txBox="1">
              <a:spLocks noChangeArrowheads="1"/>
            </p:cNvSpPr>
            <p:nvPr/>
          </p:nvSpPr>
          <p:spPr bwMode="auto">
            <a:xfrm>
              <a:off x="2313" y="3266"/>
              <a:ext cx="1058" cy="523"/>
            </a:xfrm>
            <a:prstGeom prst="rect">
              <a:avLst/>
            </a:prstGeom>
            <a:noFill/>
            <a:ln w="9525">
              <a:noFill/>
              <a:miter lim="800000"/>
              <a:headEnd/>
              <a:tailEnd/>
            </a:ln>
          </p:spPr>
          <p:txBody>
            <a:bodyPr anchor="ctr" anchorCtr="1"/>
            <a:lstStyle/>
            <a:p>
              <a:pPr algn="ctr">
                <a:spcBef>
                  <a:spcPct val="50000"/>
                </a:spcBef>
                <a:defRPr/>
              </a:pPr>
              <a:r>
                <a:rPr lang="en-US" sz="1600" b="1" dirty="0"/>
                <a:t>Customer service </a:t>
              </a:r>
              <a:br>
                <a:rPr lang="en-US" sz="1600" b="1" dirty="0"/>
              </a:br>
              <a:r>
                <a:rPr lang="en-US" sz="1600" b="1" dirty="0"/>
                <a:t>activities</a:t>
              </a:r>
            </a:p>
          </p:txBody>
        </p:sp>
        <p:sp>
          <p:nvSpPr>
            <p:cNvPr id="64522" name="Text Box 18"/>
            <p:cNvSpPr txBox="1">
              <a:spLocks noChangeArrowheads="1"/>
            </p:cNvSpPr>
            <p:nvPr/>
          </p:nvSpPr>
          <p:spPr bwMode="auto">
            <a:xfrm>
              <a:off x="530" y="2793"/>
              <a:ext cx="1095" cy="523"/>
            </a:xfrm>
            <a:prstGeom prst="rect">
              <a:avLst/>
            </a:prstGeom>
            <a:noFill/>
            <a:ln w="9525">
              <a:noFill/>
              <a:miter lim="800000"/>
              <a:headEnd/>
              <a:tailEnd/>
            </a:ln>
          </p:spPr>
          <p:txBody>
            <a:bodyPr anchor="ctr" anchorCtr="1"/>
            <a:lstStyle/>
            <a:p>
              <a:pPr algn="ctr">
                <a:spcBef>
                  <a:spcPct val="50000"/>
                </a:spcBef>
                <a:defRPr/>
              </a:pPr>
              <a:r>
                <a:rPr lang="en-US" sz="1600" b="1" dirty="0"/>
                <a:t>Sales and marketing activities</a:t>
              </a:r>
            </a:p>
          </p:txBody>
        </p:sp>
        <p:sp>
          <p:nvSpPr>
            <p:cNvPr id="197643" name="Oval 19"/>
            <p:cNvSpPr>
              <a:spLocks noChangeArrowheads="1"/>
            </p:cNvSpPr>
            <p:nvPr/>
          </p:nvSpPr>
          <p:spPr bwMode="auto">
            <a:xfrm>
              <a:off x="1730" y="2003"/>
              <a:ext cx="2242" cy="716"/>
            </a:xfrm>
            <a:prstGeom prst="ellipse">
              <a:avLst/>
            </a:prstGeom>
            <a:noFill/>
            <a:ln w="9525">
              <a:noFill/>
              <a:round/>
              <a:headEnd/>
              <a:tailEnd/>
            </a:ln>
            <a:effectLst/>
          </p:spPr>
          <p:txBody>
            <a:bodyPr anchor="ctr" anchorCtr="1"/>
            <a:lstStyle/>
            <a:p>
              <a:pPr algn="ctr">
                <a:spcBef>
                  <a:spcPct val="50000"/>
                </a:spcBef>
                <a:defRPr/>
              </a:pPr>
              <a:r>
                <a:rPr lang="en-US" b="1" dirty="0">
                  <a:solidFill>
                    <a:schemeClr val="bg1"/>
                  </a:solidFill>
                </a:rPr>
                <a:t>Potential </a:t>
              </a:r>
              <a:br>
                <a:rPr lang="en-US" b="1" dirty="0">
                  <a:solidFill>
                    <a:schemeClr val="bg1"/>
                  </a:solidFill>
                </a:rPr>
              </a:br>
              <a:r>
                <a:rPr lang="en-US" b="1" dirty="0">
                  <a:solidFill>
                    <a:schemeClr val="bg1"/>
                  </a:solidFill>
                </a:rPr>
                <a:t>Cross-Business Fits</a:t>
              </a:r>
            </a:p>
          </p:txBody>
        </p:sp>
      </p:grpSp>
      <p:sp>
        <p:nvSpPr>
          <p:cNvPr id="4" name="Text Placeholder 3"/>
          <p:cNvSpPr>
            <a:spLocks noGrp="1"/>
          </p:cNvSpPr>
          <p:nvPr>
            <p:ph type="body" sz="quarter" idx="16"/>
          </p:nvPr>
        </p:nvSpPr>
        <p:spPr>
          <a:xfrm>
            <a:off x="2702859" y="6553200"/>
            <a:ext cx="3749040" cy="182880"/>
          </a:xfrm>
          <a:noFill/>
          <a:ln w="9525">
            <a:noFill/>
            <a:miter lim="800000"/>
            <a:headEnd/>
            <a:tailEnd/>
          </a:ln>
        </p:spPr>
        <p:txBody>
          <a:bodyPr vert="horz" wrap="square" lIns="0" tIns="0" rIns="0" bIns="0" numCol="1" anchor="b" anchorCtr="1" compatLnSpc="1">
            <a:prstTxWarp prst="textNoShape">
              <a:avLst/>
            </a:prstTxWarp>
          </a:bodyPr>
          <a:lstStyle/>
          <a:p>
            <a:r>
              <a:rPr lang="en-US" dirty="0">
                <a:hlinkClick r:id="rId4" action="ppaction://hlinksldjump"/>
              </a:rPr>
              <a:t>Jump to Appendix 7 long image description</a:t>
            </a:r>
            <a:endParaRPr lang="en-US" dirty="0"/>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normAutofit/>
          </a:bodyPr>
          <a:lstStyle/>
          <a:p>
            <a:r>
              <a:rPr lang="en-US" sz="3200" dirty="0"/>
              <a:t>STRATEGIC FIT, ECONOMIES OF SCOPE, AND COMPETITIVE ADVANTAGE</a:t>
            </a:r>
          </a:p>
        </p:txBody>
      </p:sp>
      <p:sp>
        <p:nvSpPr>
          <p:cNvPr id="8" name="Content Placeholder 7" descr="Graphic shows strategic fit, economies of scope, and competitive advantage"/>
          <p:cNvSpPr>
            <a:spLocks noGrp="1"/>
          </p:cNvSpPr>
          <p:nvPr>
            <p:ph idx="1"/>
          </p:nvPr>
        </p:nvSpPr>
        <p:spPr>
          <a:xfrm>
            <a:off x="457200" y="1200150"/>
            <a:ext cx="8229600" cy="4411756"/>
          </a:xfrm>
        </p:spPr>
        <p:txBody>
          <a:bodyPr/>
          <a:lstStyle/>
          <a:p>
            <a:endParaRPr lang="en-US" dirty="0">
              <a:solidFill>
                <a:schemeClr val="bg1"/>
              </a:solidFill>
            </a:endParaRPr>
          </a:p>
        </p:txBody>
      </p:sp>
      <p:grpSp>
        <p:nvGrpSpPr>
          <p:cNvPr id="2" name="Group 1" descr="A graphic shows four economies of scope can be used to convert strategic fit into competitive advantage."/>
          <p:cNvGrpSpPr/>
          <p:nvPr/>
        </p:nvGrpSpPr>
        <p:grpSpPr>
          <a:xfrm>
            <a:off x="639763" y="1378890"/>
            <a:ext cx="7772400" cy="3962400"/>
            <a:chOff x="639763" y="1647825"/>
            <a:chExt cx="7772400" cy="3962400"/>
          </a:xfrm>
        </p:grpSpPr>
        <p:cxnSp>
          <p:nvCxnSpPr>
            <p:cNvPr id="65538" name="AutoShape 14"/>
            <p:cNvCxnSpPr>
              <a:cxnSpLocks noChangeShapeType="1"/>
              <a:stCxn id="65546" idx="0"/>
            </p:cNvCxnSpPr>
            <p:nvPr/>
          </p:nvCxnSpPr>
          <p:spPr bwMode="auto">
            <a:xfrm flipH="1">
              <a:off x="1508125" y="1647825"/>
              <a:ext cx="3063875" cy="2317750"/>
            </a:xfrm>
            <a:prstGeom prst="straightConnector1">
              <a:avLst/>
            </a:prstGeom>
            <a:noFill/>
            <a:ln w="34925">
              <a:solidFill>
                <a:schemeClr val="tx1"/>
              </a:solidFill>
              <a:round/>
              <a:headEnd type="none" w="med" len="med"/>
              <a:tailEnd type="none" w="med" len="med"/>
            </a:ln>
          </p:spPr>
        </p:cxnSp>
        <p:sp>
          <p:nvSpPr>
            <p:cNvPr id="65539" name="Text Box 5"/>
            <p:cNvSpPr txBox="1">
              <a:spLocks noChangeArrowheads="1"/>
            </p:cNvSpPr>
            <p:nvPr/>
          </p:nvSpPr>
          <p:spPr bwMode="blackWhite">
            <a:xfrm>
              <a:off x="639763" y="3965575"/>
              <a:ext cx="1736725" cy="1644650"/>
            </a:xfrm>
            <a:prstGeom prst="roundRect">
              <a:avLst/>
            </a:prstGeom>
            <a:blipFill dpi="0" rotWithShape="1">
              <a:blip r:embed="rId3" cstate="print"/>
              <a:srcRect/>
              <a:stretch>
                <a:fillRect/>
              </a:stretch>
            </a:blipFill>
            <a:ln w="317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rIns="0" anchor="ctr" anchorCtr="1"/>
            <a:lstStyle/>
            <a:p>
              <a:pPr algn="ctr">
                <a:spcBef>
                  <a:spcPct val="50000"/>
                </a:spcBef>
              </a:pPr>
              <a:r>
                <a:rPr lang="en-US" sz="1600" b="1" dirty="0">
                  <a:solidFill>
                    <a:schemeClr val="bg1"/>
                  </a:solidFill>
                </a:rPr>
                <a:t>Transferring specialized and generalized skills or knowledge</a:t>
              </a:r>
            </a:p>
          </p:txBody>
        </p:sp>
        <p:sp>
          <p:nvSpPr>
            <p:cNvPr id="65540" name="Text Box 6"/>
            <p:cNvSpPr txBox="1">
              <a:spLocks noChangeArrowheads="1"/>
            </p:cNvSpPr>
            <p:nvPr/>
          </p:nvSpPr>
          <p:spPr bwMode="blackWhite">
            <a:xfrm>
              <a:off x="2651125" y="3965575"/>
              <a:ext cx="1736725" cy="1644650"/>
            </a:xfrm>
            <a:prstGeom prst="roundRect">
              <a:avLst/>
            </a:prstGeom>
            <a:blipFill dpi="0" rotWithShape="0">
              <a:blip r:embed="rId4" cstate="print"/>
              <a:srcRect/>
              <a:stretch>
                <a:fillRect/>
              </a:stretch>
            </a:blipFill>
            <a:ln w="317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rIns="0" anchor="ctr" anchorCtr="1"/>
            <a:lstStyle/>
            <a:p>
              <a:pPr algn="ctr">
                <a:spcBef>
                  <a:spcPct val="50000"/>
                </a:spcBef>
              </a:pPr>
              <a:r>
                <a:rPr lang="en-US" sz="1600" b="1" dirty="0"/>
                <a:t>Combining related value chain activities </a:t>
              </a:r>
              <a:br>
                <a:rPr lang="en-US" sz="1600" b="1" dirty="0"/>
              </a:br>
              <a:r>
                <a:rPr lang="en-US" sz="1600" b="1" dirty="0"/>
                <a:t>to achieve </a:t>
              </a:r>
              <a:br>
                <a:rPr lang="en-US" sz="1600" b="1" dirty="0"/>
              </a:br>
              <a:r>
                <a:rPr lang="en-US" sz="1600" b="1" dirty="0"/>
                <a:t>lower costs</a:t>
              </a:r>
            </a:p>
          </p:txBody>
        </p:sp>
        <p:sp>
          <p:nvSpPr>
            <p:cNvPr id="65541" name="Text Box 7"/>
            <p:cNvSpPr txBox="1">
              <a:spLocks noChangeArrowheads="1"/>
            </p:cNvSpPr>
            <p:nvPr/>
          </p:nvSpPr>
          <p:spPr bwMode="blackWhite">
            <a:xfrm>
              <a:off x="4662488" y="3965575"/>
              <a:ext cx="1736725" cy="1639888"/>
            </a:xfrm>
            <a:prstGeom prst="roundRect">
              <a:avLst/>
            </a:prstGeom>
            <a:blipFill dpi="0" rotWithShape="1">
              <a:blip r:embed="rId5" cstate="print"/>
              <a:srcRect/>
              <a:stretch>
                <a:fillRect/>
              </a:stretch>
            </a:blipFill>
            <a:ln w="317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rIns="0" anchor="ctr" anchorCtr="1"/>
            <a:lstStyle/>
            <a:p>
              <a:pPr algn="ctr">
                <a:spcBef>
                  <a:spcPct val="50000"/>
                </a:spcBef>
              </a:pPr>
              <a:r>
                <a:rPr lang="en-US" sz="1600" b="1" dirty="0"/>
                <a:t>Leveraging </a:t>
              </a:r>
              <a:br>
                <a:rPr lang="en-US" sz="1600" b="1" dirty="0"/>
              </a:br>
              <a:r>
                <a:rPr lang="en-US" sz="1600" b="1" dirty="0"/>
                <a:t>brand names </a:t>
              </a:r>
              <a:br>
                <a:rPr lang="en-US" sz="1600" b="1" dirty="0"/>
              </a:br>
              <a:r>
                <a:rPr lang="en-US" sz="1600" b="1" dirty="0"/>
                <a:t>and other differentiation resources</a:t>
              </a:r>
            </a:p>
          </p:txBody>
        </p:sp>
        <p:sp>
          <p:nvSpPr>
            <p:cNvPr id="65542" name="Text Box 8"/>
            <p:cNvSpPr txBox="1">
              <a:spLocks noChangeArrowheads="1"/>
            </p:cNvSpPr>
            <p:nvPr/>
          </p:nvSpPr>
          <p:spPr bwMode="blackWhite">
            <a:xfrm>
              <a:off x="6675438" y="3965575"/>
              <a:ext cx="1736725" cy="1644650"/>
            </a:xfrm>
            <a:prstGeom prst="roundRect">
              <a:avLst/>
            </a:prstGeom>
            <a:blipFill dpi="0" rotWithShape="1">
              <a:blip r:embed="rId6" cstate="print"/>
              <a:srcRect/>
              <a:stretch>
                <a:fillRect/>
              </a:stretch>
            </a:blipFill>
            <a:ln w="317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rIns="0" anchor="ctr" anchorCtr="1"/>
            <a:lstStyle/>
            <a:p>
              <a:pPr algn="ctr">
                <a:spcBef>
                  <a:spcPct val="50000"/>
                </a:spcBef>
              </a:pPr>
              <a:r>
                <a:rPr lang="en-US" sz="1600" b="1" dirty="0"/>
                <a:t>Using cross-business collaboration </a:t>
              </a:r>
              <a:br>
                <a:rPr lang="en-US" sz="1600" b="1" dirty="0"/>
              </a:br>
              <a:r>
                <a:rPr lang="en-US" sz="1600" b="1" dirty="0"/>
                <a:t>and knowledge sharing</a:t>
              </a:r>
            </a:p>
          </p:txBody>
        </p:sp>
        <p:cxnSp>
          <p:nvCxnSpPr>
            <p:cNvPr id="65543" name="AutoShape 15"/>
            <p:cNvCxnSpPr>
              <a:cxnSpLocks noChangeShapeType="1"/>
              <a:stCxn id="65546" idx="0"/>
            </p:cNvCxnSpPr>
            <p:nvPr/>
          </p:nvCxnSpPr>
          <p:spPr bwMode="auto">
            <a:xfrm flipH="1">
              <a:off x="3519488" y="1647825"/>
              <a:ext cx="1052512" cy="2317750"/>
            </a:xfrm>
            <a:prstGeom prst="straightConnector1">
              <a:avLst/>
            </a:prstGeom>
            <a:noFill/>
            <a:ln w="34925">
              <a:solidFill>
                <a:schemeClr val="tx1"/>
              </a:solidFill>
              <a:round/>
              <a:headEnd type="none" w="med" len="med"/>
              <a:tailEnd type="none" w="med" len="med"/>
            </a:ln>
          </p:spPr>
        </p:cxnSp>
        <p:cxnSp>
          <p:nvCxnSpPr>
            <p:cNvPr id="65544" name="AutoShape 16"/>
            <p:cNvCxnSpPr>
              <a:cxnSpLocks noChangeShapeType="1"/>
              <a:stCxn id="65546" idx="0"/>
            </p:cNvCxnSpPr>
            <p:nvPr/>
          </p:nvCxnSpPr>
          <p:spPr bwMode="auto">
            <a:xfrm>
              <a:off x="4572000" y="1647825"/>
              <a:ext cx="958850" cy="2317750"/>
            </a:xfrm>
            <a:prstGeom prst="straightConnector1">
              <a:avLst/>
            </a:prstGeom>
            <a:noFill/>
            <a:ln w="34925">
              <a:solidFill>
                <a:schemeClr val="tx1"/>
              </a:solidFill>
              <a:round/>
              <a:headEnd type="none" w="med" len="med"/>
              <a:tailEnd type="none" w="med" len="med"/>
            </a:ln>
          </p:spPr>
        </p:cxnSp>
        <p:cxnSp>
          <p:nvCxnSpPr>
            <p:cNvPr id="65545" name="AutoShape 17"/>
            <p:cNvCxnSpPr>
              <a:cxnSpLocks noChangeShapeType="1"/>
              <a:stCxn id="65546" idx="0"/>
            </p:cNvCxnSpPr>
            <p:nvPr/>
          </p:nvCxnSpPr>
          <p:spPr bwMode="auto">
            <a:xfrm>
              <a:off x="4572000" y="1647825"/>
              <a:ext cx="2971800" cy="2317750"/>
            </a:xfrm>
            <a:prstGeom prst="straightConnector1">
              <a:avLst/>
            </a:prstGeom>
            <a:noFill/>
            <a:ln w="34925">
              <a:solidFill>
                <a:schemeClr val="tx1"/>
              </a:solidFill>
              <a:round/>
              <a:headEnd type="none" w="med" len="med"/>
              <a:tailEnd type="none" w="med" len="med"/>
            </a:ln>
          </p:spPr>
        </p:cxnSp>
        <p:sp>
          <p:nvSpPr>
            <p:cNvPr id="65546" name="Oval 10"/>
            <p:cNvSpPr>
              <a:spLocks noChangeArrowheads="1"/>
            </p:cNvSpPr>
            <p:nvPr/>
          </p:nvSpPr>
          <p:spPr bwMode="blackWhite">
            <a:xfrm>
              <a:off x="1335088" y="1647825"/>
              <a:ext cx="6473825" cy="1336675"/>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lIns="0" tIns="0" rIns="0" bIns="0" anchor="ctr" anchorCtr="1"/>
            <a:lstStyle/>
            <a:p>
              <a:pPr algn="ctr"/>
              <a:r>
                <a:rPr lang="en-US" b="1" dirty="0"/>
                <a:t>Using Economies of Scope to Convert </a:t>
              </a:r>
              <a:br>
                <a:rPr lang="en-US" b="1" dirty="0"/>
              </a:br>
              <a:r>
                <a:rPr lang="en-US" b="1" dirty="0"/>
                <a:t>Strategic Fit into Competitive Advantage</a:t>
              </a:r>
            </a:p>
          </p:txBody>
        </p:sp>
      </p:grpSp>
      <p:sp>
        <p:nvSpPr>
          <p:cNvPr id="5" name="Text Placeholder 4"/>
          <p:cNvSpPr>
            <a:spLocks noGrp="1"/>
          </p:cNvSpPr>
          <p:nvPr>
            <p:ph type="body" sz="quarter" idx="16"/>
          </p:nvPr>
        </p:nvSpPr>
        <p:spPr>
          <a:xfrm>
            <a:off x="2666997" y="6571129"/>
            <a:ext cx="3840480" cy="182880"/>
          </a:xfrm>
          <a:noFill/>
          <a:ln w="9525">
            <a:noFill/>
            <a:miter lim="800000"/>
            <a:headEnd/>
            <a:tailEnd/>
          </a:ln>
        </p:spPr>
        <p:txBody>
          <a:bodyPr vert="horz" wrap="square" lIns="0" tIns="0" rIns="0" bIns="0" numCol="1" anchor="b" anchorCtr="1" compatLnSpc="1">
            <a:prstTxWarp prst="textNoShape">
              <a:avLst/>
            </a:prstTxWarp>
          </a:bodyPr>
          <a:lstStyle/>
          <a:p>
            <a:r>
              <a:rPr lang="en-US" dirty="0">
                <a:hlinkClick r:id="rId7" action="ppaction://hlinksldjump"/>
              </a:rPr>
              <a:t>Jump to Appendix 8 long image description</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cap="all" dirty="0"/>
              <a:t>Core Concepts </a:t>
            </a:r>
            <a:r>
              <a:rPr lang="en-US" sz="1800" dirty="0"/>
              <a:t>(7 of 15)</a:t>
            </a:r>
            <a:endParaRPr lang="en-US" sz="1800" cap="all" dirty="0"/>
          </a:p>
        </p:txBody>
      </p:sp>
      <p:sp>
        <p:nvSpPr>
          <p:cNvPr id="4" name="Content Placeholder 3"/>
          <p:cNvSpPr>
            <a:spLocks noGrp="1"/>
          </p:cNvSpPr>
          <p:nvPr>
            <p:ph idx="1"/>
          </p:nvPr>
        </p:nvSpPr>
        <p:spPr/>
        <p:txBody>
          <a:bodyPr/>
          <a:lstStyle/>
          <a:p>
            <a:pPr>
              <a:defRPr/>
            </a:pPr>
            <a:r>
              <a:rPr lang="en-US" b="1" dirty="0"/>
              <a:t>Economies of scope </a:t>
            </a:r>
            <a:r>
              <a:rPr lang="en-US" dirty="0"/>
              <a:t>are cost reductions that flow from operating in multiple businesses (a larger scope of operation).</a:t>
            </a:r>
          </a:p>
          <a:p>
            <a:pPr>
              <a:defRPr/>
            </a:pPr>
            <a:r>
              <a:rPr lang="en-US" b="1" dirty="0"/>
              <a:t>Economies of scale </a:t>
            </a:r>
            <a:r>
              <a:rPr lang="en-US" dirty="0"/>
              <a:t>accrue from a larger-size operation.</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dirty="0"/>
              <a:t>ECONOMIES OF SCOPE DIFFER FROM ECONOMIES OF SCALE</a:t>
            </a:r>
          </a:p>
        </p:txBody>
      </p:sp>
      <p:sp>
        <p:nvSpPr>
          <p:cNvPr id="72707" name="Rectangle 3"/>
          <p:cNvSpPr>
            <a:spLocks noGrp="1" noChangeArrowheads="1"/>
          </p:cNvSpPr>
          <p:nvPr>
            <p:ph idx="1"/>
          </p:nvPr>
        </p:nvSpPr>
        <p:spPr/>
        <p:txBody>
          <a:bodyPr/>
          <a:lstStyle/>
          <a:p>
            <a:r>
              <a:rPr lang="en-US" dirty="0"/>
              <a:t>Economies of scope</a:t>
            </a:r>
          </a:p>
          <a:p>
            <a:pPr lvl="1"/>
            <a:r>
              <a:rPr lang="en-US" dirty="0"/>
              <a:t>Are cost reductions that flow from cross-business resource sharing in the activities of the multiple businesses of a firm</a:t>
            </a:r>
          </a:p>
          <a:p>
            <a:r>
              <a:rPr lang="en-US" dirty="0"/>
              <a:t>Economies of scale</a:t>
            </a:r>
          </a:p>
          <a:p>
            <a:pPr lvl="1"/>
            <a:r>
              <a:rPr lang="en-US" dirty="0"/>
              <a:t>Accrue when unit costs are reduced due to the increased output of larger-size operations of a firm</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0" y="0"/>
            <a:ext cx="9144000" cy="1364956"/>
          </a:xfrm>
        </p:spPr>
        <p:txBody>
          <a:bodyPr>
            <a:noAutofit/>
          </a:bodyPr>
          <a:lstStyle/>
          <a:p>
            <a:r>
              <a:rPr lang="en-US" sz="2800" dirty="0"/>
              <a:t>FROM STRATEGIC FIT TO COMPETITIVE ADVANTAGE, ADDED PROFITABILITY AND </a:t>
            </a:r>
            <a:br>
              <a:rPr lang="en-US" sz="2800" dirty="0"/>
            </a:br>
            <a:r>
              <a:rPr lang="en-US" sz="2800" dirty="0"/>
              <a:t>GAINS IN SHAREHOLDER VALUE</a:t>
            </a:r>
          </a:p>
        </p:txBody>
      </p:sp>
      <p:grpSp>
        <p:nvGrpSpPr>
          <p:cNvPr id="3" name="Group 2" descr="A graphic shows related diversification creates four cross-business strategic-fit benefits."/>
          <p:cNvGrpSpPr/>
          <p:nvPr/>
        </p:nvGrpSpPr>
        <p:grpSpPr>
          <a:xfrm>
            <a:off x="685800" y="1628775"/>
            <a:ext cx="7772400" cy="3981450"/>
            <a:chOff x="639763" y="1904205"/>
            <a:chExt cx="7772400" cy="3981450"/>
          </a:xfrm>
        </p:grpSpPr>
        <p:cxnSp>
          <p:nvCxnSpPr>
            <p:cNvPr id="2" name="AutoShape 14"/>
            <p:cNvCxnSpPr>
              <a:cxnSpLocks noChangeShapeType="1"/>
              <a:stCxn id="70666" idx="0"/>
            </p:cNvCxnSpPr>
            <p:nvPr/>
          </p:nvCxnSpPr>
          <p:spPr bwMode="auto">
            <a:xfrm flipH="1">
              <a:off x="1508125" y="1904205"/>
              <a:ext cx="3063875" cy="2336800"/>
            </a:xfrm>
            <a:prstGeom prst="straightConnector1">
              <a:avLst/>
            </a:prstGeom>
            <a:noFill/>
            <a:ln w="34925">
              <a:solidFill>
                <a:schemeClr val="tx1"/>
              </a:solidFill>
              <a:round/>
              <a:headEnd type="none" w="med" len="med"/>
              <a:tailEnd type="none" w="med" len="med"/>
            </a:ln>
          </p:spPr>
        </p:cxnSp>
        <p:sp>
          <p:nvSpPr>
            <p:cNvPr id="50181" name="Text Box 5"/>
            <p:cNvSpPr txBox="1">
              <a:spLocks noChangeArrowheads="1"/>
            </p:cNvSpPr>
            <p:nvPr/>
          </p:nvSpPr>
          <p:spPr bwMode="blackWhite">
            <a:xfrm>
              <a:off x="639763" y="4241005"/>
              <a:ext cx="1736725" cy="1644650"/>
            </a:xfrm>
            <a:prstGeom prst="roundRect">
              <a:avLst/>
            </a:prstGeom>
            <a:blipFill dpi="0" rotWithShape="1">
              <a:blip r:embed="rId3" cstate="print"/>
              <a:srcRect/>
              <a:stretch>
                <a:fillRect/>
              </a:stretch>
            </a:blipFill>
            <a:ln w="317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rIns="0" anchor="ctr" anchorCtr="1"/>
            <a:lstStyle/>
            <a:p>
              <a:pPr algn="ctr">
                <a:spcBef>
                  <a:spcPct val="50000"/>
                </a:spcBef>
                <a:defRPr/>
              </a:pPr>
              <a:r>
                <a:rPr lang="en-US" sz="1600" b="1" dirty="0">
                  <a:solidFill>
                    <a:schemeClr val="bg1"/>
                  </a:solidFill>
                </a:rPr>
                <a:t>Builds more shareholder value than owning a stock portfolio</a:t>
              </a:r>
            </a:p>
          </p:txBody>
        </p:sp>
        <p:sp>
          <p:nvSpPr>
            <p:cNvPr id="70660" name="Text Box 6"/>
            <p:cNvSpPr txBox="1">
              <a:spLocks noChangeArrowheads="1"/>
            </p:cNvSpPr>
            <p:nvPr/>
          </p:nvSpPr>
          <p:spPr bwMode="blackWhite">
            <a:xfrm>
              <a:off x="2651125" y="4241005"/>
              <a:ext cx="1736725" cy="1644650"/>
            </a:xfrm>
            <a:prstGeom prst="roundRect">
              <a:avLst/>
            </a:prstGeom>
            <a:blipFill dpi="0" rotWithShape="0">
              <a:blip r:embed="rId4" cstate="print"/>
              <a:srcRect/>
              <a:stretch>
                <a:fillRect/>
              </a:stretch>
            </a:blipFill>
            <a:ln w="317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rIns="0" anchor="ctr" anchorCtr="1"/>
            <a:lstStyle/>
            <a:p>
              <a:pPr algn="ctr">
                <a:spcBef>
                  <a:spcPct val="50000"/>
                </a:spcBef>
              </a:pPr>
              <a:r>
                <a:rPr lang="en-US" sz="1600" b="1" dirty="0"/>
                <a:t> Only possible </a:t>
              </a:r>
              <a:br>
                <a:rPr lang="en-US" sz="1600" b="1" dirty="0"/>
              </a:br>
              <a:r>
                <a:rPr lang="en-US" sz="1600" b="1" dirty="0"/>
                <a:t>via a strategy </a:t>
              </a:r>
              <a:br>
                <a:rPr lang="en-US" sz="1600" b="1" dirty="0"/>
              </a:br>
              <a:r>
                <a:rPr lang="en-US" sz="1600" b="1" dirty="0"/>
                <a:t>of related diversification</a:t>
              </a:r>
              <a:br>
                <a:rPr lang="en-US" sz="1600" b="1" dirty="0"/>
              </a:br>
              <a:endParaRPr lang="en-US" sz="1600" b="1" dirty="0"/>
            </a:p>
          </p:txBody>
        </p:sp>
        <p:sp>
          <p:nvSpPr>
            <p:cNvPr id="70661" name="Text Box 7"/>
            <p:cNvSpPr txBox="1">
              <a:spLocks noChangeArrowheads="1"/>
            </p:cNvSpPr>
            <p:nvPr/>
          </p:nvSpPr>
          <p:spPr bwMode="blackWhite">
            <a:xfrm>
              <a:off x="4662488" y="4241005"/>
              <a:ext cx="1736725" cy="1639888"/>
            </a:xfrm>
            <a:prstGeom prst="roundRect">
              <a:avLst/>
            </a:prstGeom>
            <a:blipFill dpi="0" rotWithShape="1">
              <a:blip r:embed="rId5" cstate="print"/>
              <a:srcRect/>
              <a:stretch>
                <a:fillRect/>
              </a:stretch>
            </a:blipFill>
            <a:ln w="317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rIns="0" anchor="ctr" anchorCtr="1"/>
            <a:lstStyle/>
            <a:p>
              <a:pPr algn="ctr">
                <a:spcBef>
                  <a:spcPct val="50000"/>
                </a:spcBef>
              </a:pPr>
              <a:r>
                <a:rPr lang="en-US" sz="1600" b="1" dirty="0"/>
                <a:t>Yields value in the application </a:t>
              </a:r>
              <a:br>
                <a:rPr lang="en-US" sz="1600" b="1" dirty="0"/>
              </a:br>
              <a:r>
                <a:rPr lang="en-US" sz="1600" b="1" dirty="0"/>
                <a:t>of specialized resources and capabilities</a:t>
              </a:r>
            </a:p>
          </p:txBody>
        </p:sp>
        <p:sp>
          <p:nvSpPr>
            <p:cNvPr id="70662" name="Text Box 8"/>
            <p:cNvSpPr txBox="1">
              <a:spLocks noChangeArrowheads="1"/>
            </p:cNvSpPr>
            <p:nvPr/>
          </p:nvSpPr>
          <p:spPr bwMode="blackWhite">
            <a:xfrm>
              <a:off x="6675438" y="4241005"/>
              <a:ext cx="1736725" cy="1644650"/>
            </a:xfrm>
            <a:prstGeom prst="roundRect">
              <a:avLst/>
            </a:prstGeom>
            <a:blipFill dpi="0" rotWithShape="1">
              <a:blip r:embed="rId6" cstate="print"/>
              <a:srcRect/>
              <a:stretch>
                <a:fillRect/>
              </a:stretch>
            </a:blipFill>
            <a:ln w="317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rIns="0" anchor="ctr" anchorCtr="1"/>
            <a:lstStyle/>
            <a:p>
              <a:pPr algn="ctr">
                <a:spcBef>
                  <a:spcPct val="50000"/>
                </a:spcBef>
              </a:pPr>
              <a:r>
                <a:rPr lang="en-US" sz="1600" b="1" dirty="0"/>
                <a:t>Requires that management </a:t>
              </a:r>
              <a:br>
                <a:rPr lang="en-US" sz="1600" b="1" dirty="0"/>
              </a:br>
              <a:r>
                <a:rPr lang="en-US" sz="1600" b="1" dirty="0"/>
                <a:t>take internal actions to </a:t>
              </a:r>
              <a:br>
                <a:rPr lang="en-US" sz="1600" b="1" dirty="0"/>
              </a:br>
              <a:r>
                <a:rPr lang="en-US" sz="1600" b="1" dirty="0"/>
                <a:t>realize them</a:t>
              </a:r>
            </a:p>
          </p:txBody>
        </p:sp>
        <p:cxnSp>
          <p:nvCxnSpPr>
            <p:cNvPr id="70663" name="AutoShape 15"/>
            <p:cNvCxnSpPr>
              <a:cxnSpLocks noChangeShapeType="1"/>
              <a:stCxn id="70666" idx="0"/>
            </p:cNvCxnSpPr>
            <p:nvPr/>
          </p:nvCxnSpPr>
          <p:spPr bwMode="auto">
            <a:xfrm flipH="1">
              <a:off x="3519488" y="1904205"/>
              <a:ext cx="1052512" cy="2336800"/>
            </a:xfrm>
            <a:prstGeom prst="straightConnector1">
              <a:avLst/>
            </a:prstGeom>
            <a:noFill/>
            <a:ln w="34925">
              <a:solidFill>
                <a:schemeClr val="tx1"/>
              </a:solidFill>
              <a:round/>
              <a:headEnd type="none" w="med" len="med"/>
              <a:tailEnd type="none" w="med" len="med"/>
            </a:ln>
          </p:spPr>
        </p:cxnSp>
        <p:cxnSp>
          <p:nvCxnSpPr>
            <p:cNvPr id="70664" name="AutoShape 16"/>
            <p:cNvCxnSpPr>
              <a:cxnSpLocks noChangeShapeType="1"/>
              <a:stCxn id="70666" idx="0"/>
            </p:cNvCxnSpPr>
            <p:nvPr/>
          </p:nvCxnSpPr>
          <p:spPr bwMode="auto">
            <a:xfrm>
              <a:off x="4572000" y="1904205"/>
              <a:ext cx="958850" cy="2336800"/>
            </a:xfrm>
            <a:prstGeom prst="straightConnector1">
              <a:avLst/>
            </a:prstGeom>
            <a:noFill/>
            <a:ln w="34925">
              <a:solidFill>
                <a:schemeClr val="tx1"/>
              </a:solidFill>
              <a:round/>
              <a:headEnd type="none" w="med" len="med"/>
              <a:tailEnd type="none" w="med" len="med"/>
            </a:ln>
          </p:spPr>
        </p:cxnSp>
        <p:cxnSp>
          <p:nvCxnSpPr>
            <p:cNvPr id="70665" name="AutoShape 17"/>
            <p:cNvCxnSpPr>
              <a:cxnSpLocks noChangeShapeType="1"/>
              <a:stCxn id="70666" idx="0"/>
            </p:cNvCxnSpPr>
            <p:nvPr/>
          </p:nvCxnSpPr>
          <p:spPr bwMode="auto">
            <a:xfrm>
              <a:off x="4572000" y="1904205"/>
              <a:ext cx="2971800" cy="2336800"/>
            </a:xfrm>
            <a:prstGeom prst="straightConnector1">
              <a:avLst/>
            </a:prstGeom>
            <a:noFill/>
            <a:ln w="34925">
              <a:solidFill>
                <a:schemeClr val="tx1"/>
              </a:solidFill>
              <a:round/>
              <a:headEnd type="none" w="med" len="med"/>
              <a:tailEnd type="none" w="med" len="med"/>
            </a:ln>
          </p:spPr>
        </p:cxnSp>
        <p:sp>
          <p:nvSpPr>
            <p:cNvPr id="70666" name="Oval 10"/>
            <p:cNvSpPr>
              <a:spLocks noChangeArrowheads="1"/>
            </p:cNvSpPr>
            <p:nvPr/>
          </p:nvSpPr>
          <p:spPr bwMode="blackWhite">
            <a:xfrm>
              <a:off x="1425575" y="1904205"/>
              <a:ext cx="6292850" cy="1446213"/>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lIns="0" tIns="0" rIns="0" bIns="0" anchor="ctr" anchorCtr="1"/>
            <a:lstStyle/>
            <a:p>
              <a:pPr algn="ctr"/>
              <a:r>
                <a:rPr lang="en-US" b="1" dirty="0"/>
                <a:t>Capturing the Cross-Business Strategic-Fit </a:t>
              </a:r>
              <a:br>
                <a:rPr lang="en-US" b="1" dirty="0"/>
              </a:br>
              <a:r>
                <a:rPr lang="en-US" b="1" dirty="0"/>
                <a:t>Benefits of Related Diversification</a:t>
              </a:r>
            </a:p>
          </p:txBody>
        </p:sp>
      </p:grpSp>
      <p:sp>
        <p:nvSpPr>
          <p:cNvPr id="6" name="Text Placeholder 5"/>
          <p:cNvSpPr>
            <a:spLocks noGrp="1"/>
          </p:cNvSpPr>
          <p:nvPr>
            <p:ph type="body" sz="quarter" idx="16"/>
          </p:nvPr>
        </p:nvSpPr>
        <p:spPr>
          <a:xfrm>
            <a:off x="2667006" y="6553200"/>
            <a:ext cx="3840480" cy="182880"/>
          </a:xfrm>
          <a:noFill/>
          <a:ln w="9525">
            <a:noFill/>
            <a:miter lim="800000"/>
            <a:headEnd/>
            <a:tailEnd/>
          </a:ln>
        </p:spPr>
        <p:txBody>
          <a:bodyPr vert="horz" wrap="square" lIns="0" tIns="0" rIns="0" bIns="0" numCol="1" anchor="b" anchorCtr="1" compatLnSpc="1">
            <a:prstTxWarp prst="textNoShape">
              <a:avLst/>
            </a:prstTxWarp>
          </a:bodyPr>
          <a:lstStyle/>
          <a:p>
            <a:r>
              <a:rPr lang="en-US" dirty="0">
                <a:hlinkClick r:id="rId7" action="ppaction://hlinksldjump"/>
              </a:rPr>
              <a:t>Jump to Appendix 9 long image description</a:t>
            </a:r>
            <a:endParaRPr lang="en-US" dirty="0"/>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cap="all" dirty="0"/>
              <a:t>Strategic Management Principle </a:t>
            </a:r>
            <a:r>
              <a:rPr lang="en-US" sz="1800" dirty="0"/>
              <a:t>(3 of 9)</a:t>
            </a:r>
            <a:endParaRPr lang="en-US" sz="1800" cap="all" dirty="0"/>
          </a:p>
        </p:txBody>
      </p:sp>
      <p:sp>
        <p:nvSpPr>
          <p:cNvPr id="4" name="Content Placeholder 3"/>
          <p:cNvSpPr>
            <a:spLocks noGrp="1"/>
          </p:cNvSpPr>
          <p:nvPr>
            <p:ph idx="1"/>
          </p:nvPr>
        </p:nvSpPr>
        <p:spPr/>
        <p:txBody>
          <a:bodyPr/>
          <a:lstStyle/>
          <a:p>
            <a:pPr marL="0" indent="0">
              <a:buNone/>
              <a:defRPr/>
            </a:pPr>
            <a:r>
              <a:rPr lang="en-US" dirty="0"/>
              <a:t>Diversifying into related businesses where competitively valuable strategic-fit benefits can be captured puts a firm’s businesses in position to perform better financially as part of the firm than they could have performed as independent enterprises, thus providing a clear avenue for boosting shareholder value and satisfying </a:t>
            </a:r>
            <a:r>
              <a:rPr lang="en-US" i="1" dirty="0"/>
              <a:t>the better-off test</a:t>
            </a:r>
            <a:r>
              <a:rPr lang="en-US" dirty="0"/>
              <a:t>.</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EFFECTS OF CROSS-BUSINESS FIT</a:t>
            </a:r>
          </a:p>
        </p:txBody>
      </p:sp>
      <p:sp>
        <p:nvSpPr>
          <p:cNvPr id="3" name="Content Placeholder 2"/>
          <p:cNvSpPr>
            <a:spLocks noGrp="1"/>
          </p:cNvSpPr>
          <p:nvPr>
            <p:ph idx="1"/>
          </p:nvPr>
        </p:nvSpPr>
        <p:spPr/>
        <p:txBody>
          <a:bodyPr/>
          <a:lstStyle/>
          <a:p>
            <a:r>
              <a:rPr lang="en-US" dirty="0"/>
              <a:t>Fit builds more value than owning a stock portfolio of firms in different industries</a:t>
            </a:r>
          </a:p>
          <a:p>
            <a:r>
              <a:rPr lang="en-US" dirty="0"/>
              <a:t>Strategic-fit benefits are possible only via related diversification</a:t>
            </a:r>
          </a:p>
          <a:p>
            <a:r>
              <a:rPr lang="en-US" dirty="0"/>
              <a:t>The stronger the fit, the greater its effect on the firm’s competitive advantages</a:t>
            </a:r>
          </a:p>
          <a:p>
            <a:r>
              <a:rPr lang="en-US" dirty="0"/>
              <a:t>Fit fosters the spreading of competitively valuable resources and capabilities specialized to certain applications and that have value only in specific types of industries and businesses</a:t>
            </a:r>
          </a:p>
        </p:txBody>
      </p:sp>
    </p:spTree>
    <p:extLst>
      <p:ext uri="{BB962C8B-B14F-4D97-AF65-F5344CB8AC3E}">
        <p14:creationId xmlns:p14="http://schemas.microsoft.com/office/powerpoint/2010/main" val="1209233166"/>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963"/>
            <a:ext cx="9140332" cy="1250405"/>
          </a:xfrm>
        </p:spPr>
        <p:txBody>
          <a:bodyPr>
            <a:normAutofit/>
          </a:bodyPr>
          <a:lstStyle/>
          <a:p>
            <a:r>
              <a:rPr lang="en-US" dirty="0"/>
              <a:t>The Kraft-Heinz Merger: Pursuing the Benefits of </a:t>
            </a:r>
            <a:br>
              <a:rPr lang="en-US" dirty="0"/>
            </a:br>
            <a:r>
              <a:rPr lang="en-US" dirty="0"/>
              <a:t>Cross-Business Strategic Fit</a:t>
            </a:r>
            <a:endParaRPr lang="en-US" sz="3200" dirty="0"/>
          </a:p>
        </p:txBody>
      </p:sp>
      <p:sp>
        <p:nvSpPr>
          <p:cNvPr id="3" name="Content Placeholder 2"/>
          <p:cNvSpPr>
            <a:spLocks noGrp="1"/>
          </p:cNvSpPr>
          <p:nvPr>
            <p:ph idx="4294967295"/>
          </p:nvPr>
        </p:nvSpPr>
        <p:spPr>
          <a:xfrm>
            <a:off x="697523" y="1626944"/>
            <a:ext cx="8126413" cy="4983162"/>
          </a:xfrm>
        </p:spPr>
        <p:txBody>
          <a:bodyPr/>
          <a:lstStyle/>
          <a:p>
            <a:r>
              <a:rPr lang="en-US" dirty="0"/>
              <a:t>Why did Kraft choose to seek a merger with Heinz rather than starting its own food products subsidiary?</a:t>
            </a:r>
          </a:p>
          <a:p>
            <a:r>
              <a:rPr lang="en-US" dirty="0"/>
              <a:t>What are the anticipated results of the merger?</a:t>
            </a:r>
          </a:p>
          <a:p>
            <a:r>
              <a:rPr lang="en-US" dirty="0"/>
              <a:t>To what extent is decentralization required when seeking cross-business strategic fit?</a:t>
            </a:r>
          </a:p>
          <a:p>
            <a:r>
              <a:rPr lang="en-US" dirty="0"/>
              <a:t>What should Kraft-Heinz do to ensure the continued success of its related diversification strategy?</a:t>
            </a:r>
          </a:p>
        </p:txBody>
      </p:sp>
    </p:spTree>
    <p:extLst>
      <p:ext uri="{BB962C8B-B14F-4D97-AF65-F5344CB8AC3E}">
        <p14:creationId xmlns:p14="http://schemas.microsoft.com/office/powerpoint/2010/main" val="341309468"/>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0" y="-1"/>
            <a:ext cx="9144000" cy="1200149"/>
          </a:xfrm>
        </p:spPr>
        <p:txBody>
          <a:bodyPr lIns="548640" rIns="640080">
            <a:noAutofit/>
          </a:bodyPr>
          <a:lstStyle/>
          <a:p>
            <a:pPr>
              <a:defRPr/>
            </a:pPr>
            <a:r>
              <a:rPr dirty="0"/>
              <a:t>DIVERSIFICATION INTO UNRELATED BUSINESSES</a:t>
            </a:r>
          </a:p>
        </p:txBody>
      </p:sp>
      <p:grpSp>
        <p:nvGrpSpPr>
          <p:cNvPr id="2" name="Group 1" descr="A graphic shows the acquisition of a new business or the divestiture of an existing business can be evaluated by three questions."/>
          <p:cNvGrpSpPr/>
          <p:nvPr/>
        </p:nvGrpSpPr>
        <p:grpSpPr>
          <a:xfrm>
            <a:off x="428264" y="1503891"/>
            <a:ext cx="8032830" cy="4367374"/>
            <a:chOff x="835025" y="1843088"/>
            <a:chExt cx="7188200" cy="3832225"/>
          </a:xfrm>
        </p:grpSpPr>
        <p:sp>
          <p:nvSpPr>
            <p:cNvPr id="99332" name="Text Box 4"/>
            <p:cNvSpPr txBox="1">
              <a:spLocks noChangeArrowheads="1"/>
            </p:cNvSpPr>
            <p:nvPr/>
          </p:nvSpPr>
          <p:spPr bwMode="auto">
            <a:xfrm>
              <a:off x="835025" y="2724150"/>
              <a:ext cx="2290763" cy="2070100"/>
            </a:xfrm>
            <a:prstGeom prst="roundRect">
              <a:avLst/>
            </a:prstGeom>
            <a:solidFill>
              <a:srgbClr val="CC660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chorCtr="1"/>
            <a:lstStyle/>
            <a:p>
              <a:pPr algn="ctr">
                <a:spcBef>
                  <a:spcPct val="50000"/>
                </a:spcBef>
                <a:defRPr/>
              </a:pPr>
              <a:r>
                <a:rPr lang="en-US" b="1" dirty="0">
                  <a:solidFill>
                    <a:schemeClr val="bg1"/>
                  </a:solidFill>
                </a:rPr>
                <a:t>Evaluating the acquisition of a new business or the divestiture of an existing business</a:t>
              </a:r>
            </a:p>
          </p:txBody>
        </p:sp>
        <p:sp>
          <p:nvSpPr>
            <p:cNvPr id="99333" name="Text Box 5"/>
            <p:cNvSpPr txBox="1">
              <a:spLocks noChangeArrowheads="1"/>
            </p:cNvSpPr>
            <p:nvPr/>
          </p:nvSpPr>
          <p:spPr bwMode="auto">
            <a:xfrm>
              <a:off x="4014788" y="1843088"/>
              <a:ext cx="4002087" cy="1143000"/>
            </a:xfrm>
            <a:prstGeom prst="roundRect">
              <a:avLst/>
            </a:prstGeom>
            <a:blipFill dpi="0" rotWithShape="1">
              <a:blip r:embed="rId3" cstate="print"/>
              <a:srcRect/>
              <a:stretch>
                <a:fillRect/>
              </a:stretch>
            </a:blip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182880" anchor="ctr"/>
            <a:lstStyle/>
            <a:p>
              <a:pPr algn="ctr">
                <a:spcBef>
                  <a:spcPct val="50000"/>
                </a:spcBef>
                <a:defRPr/>
              </a:pPr>
              <a:r>
                <a:rPr lang="en-US" b="1" dirty="0">
                  <a:solidFill>
                    <a:schemeClr val="bg1"/>
                  </a:solidFill>
                </a:rPr>
                <a:t>Can it meet corporate targets </a:t>
              </a:r>
              <a:br>
                <a:rPr lang="en-US" b="1" dirty="0">
                  <a:solidFill>
                    <a:schemeClr val="bg1"/>
                  </a:solidFill>
                </a:rPr>
              </a:br>
              <a:r>
                <a:rPr lang="en-US" b="1" dirty="0">
                  <a:solidFill>
                    <a:schemeClr val="bg1"/>
                  </a:solidFill>
                </a:rPr>
                <a:t>for profitability and return on investment?</a:t>
              </a:r>
            </a:p>
          </p:txBody>
        </p:sp>
        <p:sp>
          <p:nvSpPr>
            <p:cNvPr id="73732" name="Text Box 6"/>
            <p:cNvSpPr>
              <a:spLocks noChangeArrowheads="1"/>
            </p:cNvSpPr>
            <p:nvPr/>
          </p:nvSpPr>
          <p:spPr bwMode="auto">
            <a:xfrm>
              <a:off x="4014788" y="3179763"/>
              <a:ext cx="4002087" cy="1143000"/>
            </a:xfrm>
            <a:prstGeom prst="roundRect">
              <a:avLst/>
            </a:prstGeom>
            <a:blipFill dpi="0" rotWithShape="1">
              <a:blip r:embed="rId4" cstate="print"/>
              <a:srcRect/>
              <a:stretch>
                <a:fillRect/>
              </a:stretch>
            </a:blip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182880" anchor="ctr"/>
            <a:lstStyle/>
            <a:p>
              <a:pPr algn="ctr">
                <a:spcBef>
                  <a:spcPct val="50000"/>
                </a:spcBef>
              </a:pPr>
              <a:r>
                <a:rPr lang="en-US" b="1" dirty="0"/>
                <a:t>Is it in an industry with attractive profit and growth potentials?</a:t>
              </a:r>
            </a:p>
          </p:txBody>
        </p:sp>
        <p:sp>
          <p:nvSpPr>
            <p:cNvPr id="99335" name="Text Box 7"/>
            <p:cNvSpPr txBox="1">
              <a:spLocks noChangeArrowheads="1"/>
            </p:cNvSpPr>
            <p:nvPr/>
          </p:nvSpPr>
          <p:spPr bwMode="auto">
            <a:xfrm>
              <a:off x="4021138" y="4532313"/>
              <a:ext cx="4002087" cy="1143000"/>
            </a:xfrm>
            <a:prstGeom prst="roundRect">
              <a:avLst/>
            </a:prstGeom>
            <a:blipFill dpi="0" rotWithShape="1">
              <a:blip r:embed="rId5" cstate="print"/>
              <a:srcRect/>
              <a:stretch>
                <a:fillRect/>
              </a:stretch>
            </a:blip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182880" anchor="ctr"/>
            <a:lstStyle/>
            <a:p>
              <a:pPr algn="ctr">
                <a:spcBef>
                  <a:spcPct val="50000"/>
                </a:spcBef>
                <a:defRPr/>
              </a:pPr>
              <a:r>
                <a:rPr lang="en-US" b="1" dirty="0">
                  <a:solidFill>
                    <a:schemeClr val="bg1"/>
                  </a:solidFill>
                </a:rPr>
                <a:t>Is it is big enough to contribute significantly to the parent firm’s bottom line?</a:t>
              </a:r>
            </a:p>
          </p:txBody>
        </p:sp>
        <p:cxnSp>
          <p:nvCxnSpPr>
            <p:cNvPr id="73734" name="AutoShape 8"/>
            <p:cNvCxnSpPr>
              <a:cxnSpLocks noChangeShapeType="1"/>
            </p:cNvCxnSpPr>
            <p:nvPr/>
          </p:nvCxnSpPr>
          <p:spPr bwMode="auto">
            <a:xfrm flipV="1">
              <a:off x="3125788" y="2414588"/>
              <a:ext cx="889000" cy="1344612"/>
            </a:xfrm>
            <a:prstGeom prst="bentConnector3">
              <a:avLst>
                <a:gd name="adj1" fmla="val 49819"/>
              </a:avLst>
            </a:prstGeom>
            <a:noFill/>
            <a:ln w="31750">
              <a:solidFill>
                <a:schemeClr val="tx1"/>
              </a:solidFill>
              <a:miter lim="800000"/>
              <a:headEnd type="none" w="med" len="med"/>
              <a:tailEnd type="none" w="med" len="med"/>
            </a:ln>
          </p:spPr>
        </p:cxnSp>
        <p:cxnSp>
          <p:nvCxnSpPr>
            <p:cNvPr id="73735" name="AutoShape 9"/>
            <p:cNvCxnSpPr>
              <a:cxnSpLocks noChangeShapeType="1"/>
            </p:cNvCxnSpPr>
            <p:nvPr/>
          </p:nvCxnSpPr>
          <p:spPr bwMode="auto">
            <a:xfrm>
              <a:off x="3125788" y="3759200"/>
              <a:ext cx="895350" cy="1344613"/>
            </a:xfrm>
            <a:prstGeom prst="bentConnector3">
              <a:avLst>
                <a:gd name="adj1" fmla="val 49824"/>
              </a:avLst>
            </a:prstGeom>
            <a:noFill/>
            <a:ln w="31750">
              <a:solidFill>
                <a:schemeClr val="tx1"/>
              </a:solidFill>
              <a:miter lim="800000"/>
              <a:headEnd type="none" w="med" len="med"/>
              <a:tailEnd type="none" w="med" len="med"/>
            </a:ln>
          </p:spPr>
        </p:cxnSp>
        <p:cxnSp>
          <p:nvCxnSpPr>
            <p:cNvPr id="73736" name="AutoShape 10"/>
            <p:cNvCxnSpPr>
              <a:cxnSpLocks noChangeShapeType="1"/>
            </p:cNvCxnSpPr>
            <p:nvPr/>
          </p:nvCxnSpPr>
          <p:spPr bwMode="auto">
            <a:xfrm flipV="1">
              <a:off x="3125788" y="3751263"/>
              <a:ext cx="889000" cy="7937"/>
            </a:xfrm>
            <a:prstGeom prst="straightConnector1">
              <a:avLst/>
            </a:prstGeom>
            <a:noFill/>
            <a:ln w="31750">
              <a:solidFill>
                <a:schemeClr val="tx1"/>
              </a:solidFill>
              <a:round/>
              <a:headEnd type="none" w="med" len="med"/>
              <a:tailEnd type="none" w="med" len="med"/>
            </a:ln>
          </p:spPr>
        </p:cxnSp>
      </p:grpSp>
      <p:sp>
        <p:nvSpPr>
          <p:cNvPr id="5" name="Text Placeholder 4"/>
          <p:cNvSpPr>
            <a:spLocks noGrp="1"/>
          </p:cNvSpPr>
          <p:nvPr>
            <p:ph type="body" sz="quarter" idx="16"/>
          </p:nvPr>
        </p:nvSpPr>
        <p:spPr>
          <a:xfrm>
            <a:off x="2613217" y="6553200"/>
            <a:ext cx="3931920" cy="182880"/>
          </a:xfrm>
          <a:noFill/>
          <a:ln w="9525">
            <a:noFill/>
            <a:miter lim="800000"/>
            <a:headEnd/>
            <a:tailEnd/>
          </a:ln>
        </p:spPr>
        <p:txBody>
          <a:bodyPr vert="horz" wrap="square" lIns="0" tIns="0" rIns="0" bIns="0" numCol="1" anchor="b" anchorCtr="1" compatLnSpc="1">
            <a:prstTxWarp prst="textNoShape">
              <a:avLst/>
            </a:prstTxWarp>
          </a:bodyPr>
          <a:lstStyle/>
          <a:p>
            <a:r>
              <a:rPr lang="en-US" dirty="0">
                <a:hlinkClick r:id="rId6" action="ppaction://hlinksldjump"/>
              </a:rPr>
              <a:t>Jump to Appendix 10 long image description</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normAutofit fontScale="90000"/>
          </a:bodyPr>
          <a:lstStyle/>
          <a:p>
            <a:r>
              <a:rPr lang="en-US" dirty="0"/>
              <a:t>BUILDING SHAREHOLDER VALUE VIA UNRELATED DIVERSIFICATION</a:t>
            </a:r>
          </a:p>
        </p:txBody>
      </p:sp>
      <p:grpSp>
        <p:nvGrpSpPr>
          <p:cNvPr id="2" name="Group 1" descr="A graphic shows unrelated diversification strategy can be used to pursue value in three ways."/>
          <p:cNvGrpSpPr/>
          <p:nvPr/>
        </p:nvGrpSpPr>
        <p:grpSpPr>
          <a:xfrm>
            <a:off x="706056" y="1342664"/>
            <a:ext cx="7755037" cy="4394562"/>
            <a:chOff x="1058863" y="1744663"/>
            <a:chExt cx="7054850" cy="3992562"/>
          </a:xfrm>
        </p:grpSpPr>
        <p:cxnSp>
          <p:nvCxnSpPr>
            <p:cNvPr id="75778" name="AutoShape 4"/>
            <p:cNvCxnSpPr>
              <a:cxnSpLocks noChangeShapeType="1"/>
            </p:cNvCxnSpPr>
            <p:nvPr/>
          </p:nvCxnSpPr>
          <p:spPr bwMode="auto">
            <a:xfrm flipH="1">
              <a:off x="2178050" y="1744663"/>
              <a:ext cx="2389188" cy="2536825"/>
            </a:xfrm>
            <a:prstGeom prst="straightConnector1">
              <a:avLst/>
            </a:prstGeom>
            <a:noFill/>
            <a:ln w="38100">
              <a:solidFill>
                <a:schemeClr val="tx1"/>
              </a:solidFill>
              <a:round/>
              <a:headEnd type="none" w="med" len="med"/>
              <a:tailEnd type="none" w="med" len="med"/>
            </a:ln>
          </p:spPr>
        </p:cxnSp>
        <p:cxnSp>
          <p:nvCxnSpPr>
            <p:cNvPr id="75779" name="AutoShape 5"/>
            <p:cNvCxnSpPr>
              <a:cxnSpLocks noChangeShapeType="1"/>
            </p:cNvCxnSpPr>
            <p:nvPr/>
          </p:nvCxnSpPr>
          <p:spPr bwMode="auto">
            <a:xfrm>
              <a:off x="4567238" y="1744663"/>
              <a:ext cx="34925" cy="2536825"/>
            </a:xfrm>
            <a:prstGeom prst="straightConnector1">
              <a:avLst/>
            </a:prstGeom>
            <a:noFill/>
            <a:ln w="38100">
              <a:solidFill>
                <a:schemeClr val="tx1"/>
              </a:solidFill>
              <a:round/>
              <a:headEnd type="none" w="med" len="med"/>
              <a:tailEnd type="none" w="med" len="med"/>
            </a:ln>
          </p:spPr>
        </p:cxnSp>
        <p:cxnSp>
          <p:nvCxnSpPr>
            <p:cNvPr id="75780" name="AutoShape 6"/>
            <p:cNvCxnSpPr>
              <a:cxnSpLocks noChangeShapeType="1"/>
            </p:cNvCxnSpPr>
            <p:nvPr/>
          </p:nvCxnSpPr>
          <p:spPr bwMode="auto">
            <a:xfrm>
              <a:off x="4567238" y="1744663"/>
              <a:ext cx="2427287" cy="2535237"/>
            </a:xfrm>
            <a:prstGeom prst="straightConnector1">
              <a:avLst/>
            </a:prstGeom>
            <a:noFill/>
            <a:ln w="38100">
              <a:solidFill>
                <a:schemeClr val="tx1"/>
              </a:solidFill>
              <a:round/>
              <a:headEnd type="none" w="med" len="med"/>
              <a:tailEnd type="none" w="med" len="med"/>
            </a:ln>
          </p:spPr>
        </p:cxnSp>
        <p:sp>
          <p:nvSpPr>
            <p:cNvPr id="75781" name="Text Box 5"/>
            <p:cNvSpPr txBox="1">
              <a:spLocks noChangeArrowheads="1"/>
            </p:cNvSpPr>
            <p:nvPr/>
          </p:nvSpPr>
          <p:spPr bwMode="blackWhite">
            <a:xfrm>
              <a:off x="1058863" y="4281488"/>
              <a:ext cx="2238375" cy="1455737"/>
            </a:xfrm>
            <a:prstGeom prst="roundRect">
              <a:avLst/>
            </a:prstGeom>
            <a:blipFill dpi="0" rotWithShape="1">
              <a:blip r:embed="rId3" cstate="print"/>
              <a:srcRect/>
              <a:stretch>
                <a:fillRect/>
              </a:stretch>
            </a:blipFill>
            <a:ln w="317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rIns="0" anchor="ctr" anchorCtr="1"/>
            <a:lstStyle/>
            <a:p>
              <a:pPr algn="ctr">
                <a:spcBef>
                  <a:spcPct val="50000"/>
                </a:spcBef>
              </a:pPr>
              <a:r>
                <a:rPr lang="en-US" sz="1800" b="1" dirty="0">
                  <a:solidFill>
                    <a:schemeClr val="bg1"/>
                  </a:solidFill>
                </a:rPr>
                <a:t>Astute corporate </a:t>
              </a:r>
              <a:br>
                <a:rPr lang="en-US" sz="1800" b="1" dirty="0">
                  <a:solidFill>
                    <a:schemeClr val="bg1"/>
                  </a:solidFill>
                </a:rPr>
              </a:br>
              <a:r>
                <a:rPr lang="en-US" sz="1800" b="1" dirty="0">
                  <a:solidFill>
                    <a:schemeClr val="bg1"/>
                  </a:solidFill>
                </a:rPr>
                <a:t>parenting by management</a:t>
              </a:r>
            </a:p>
          </p:txBody>
        </p:sp>
        <p:sp>
          <p:nvSpPr>
            <p:cNvPr id="75782" name="Text Box 6"/>
            <p:cNvSpPr txBox="1">
              <a:spLocks noChangeArrowheads="1"/>
            </p:cNvSpPr>
            <p:nvPr/>
          </p:nvSpPr>
          <p:spPr bwMode="blackWhite">
            <a:xfrm>
              <a:off x="3482975" y="4281488"/>
              <a:ext cx="2238375" cy="1455737"/>
            </a:xfrm>
            <a:prstGeom prst="roundRect">
              <a:avLst/>
            </a:prstGeom>
            <a:blipFill dpi="0" rotWithShape="0">
              <a:blip r:embed="rId4" cstate="print"/>
              <a:srcRect/>
              <a:stretch>
                <a:fillRect/>
              </a:stretch>
            </a:blipFill>
            <a:ln w="317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rIns="0" anchor="ctr" anchorCtr="1"/>
            <a:lstStyle/>
            <a:p>
              <a:pPr algn="ctr">
                <a:spcBef>
                  <a:spcPct val="50000"/>
                </a:spcBef>
              </a:pPr>
              <a:r>
                <a:rPr lang="en-US" sz="1800" b="1" dirty="0"/>
                <a:t>Cross-business allocation of financial </a:t>
              </a:r>
              <a:br>
                <a:rPr lang="en-US" sz="1800" b="1" dirty="0"/>
              </a:br>
              <a:r>
                <a:rPr lang="en-US" sz="1800" b="1" dirty="0"/>
                <a:t>resources</a:t>
              </a:r>
            </a:p>
          </p:txBody>
        </p:sp>
        <p:sp>
          <p:nvSpPr>
            <p:cNvPr id="75783" name="Text Box 7"/>
            <p:cNvSpPr txBox="1">
              <a:spLocks noChangeArrowheads="1"/>
            </p:cNvSpPr>
            <p:nvPr/>
          </p:nvSpPr>
          <p:spPr bwMode="blackWhite">
            <a:xfrm>
              <a:off x="5875338" y="4279900"/>
              <a:ext cx="2238375" cy="1450975"/>
            </a:xfrm>
            <a:prstGeom prst="roundRect">
              <a:avLst/>
            </a:prstGeom>
            <a:blipFill dpi="0" rotWithShape="1">
              <a:blip r:embed="rId5" cstate="print"/>
              <a:srcRect/>
              <a:stretch>
                <a:fillRect/>
              </a:stretch>
            </a:blipFill>
            <a:ln w="317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rIns="0" anchor="ctr" anchorCtr="1"/>
            <a:lstStyle/>
            <a:p>
              <a:pPr algn="ctr">
                <a:spcBef>
                  <a:spcPct val="50000"/>
                </a:spcBef>
              </a:pPr>
              <a:r>
                <a:rPr lang="en-US" sz="1800" b="1" dirty="0"/>
                <a:t>Acquiring and restructuring undervalued companies</a:t>
              </a:r>
            </a:p>
          </p:txBody>
        </p:sp>
        <p:sp>
          <p:nvSpPr>
            <p:cNvPr id="75784" name="Oval 10"/>
            <p:cNvSpPr>
              <a:spLocks noChangeArrowheads="1"/>
            </p:cNvSpPr>
            <p:nvPr/>
          </p:nvSpPr>
          <p:spPr bwMode="blackWhite">
            <a:xfrm>
              <a:off x="1360488" y="1744663"/>
              <a:ext cx="6413500" cy="1646237"/>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lIns="0" tIns="0" rIns="0" bIns="0" anchor="ctr" anchorCtr="1"/>
            <a:lstStyle/>
            <a:p>
              <a:pPr algn="ctr"/>
              <a:r>
                <a:rPr lang="en-US" sz="2400" b="1" dirty="0"/>
                <a:t>Using an Unrelated Diversification </a:t>
              </a:r>
              <a:br>
                <a:rPr lang="en-US" sz="2400" b="1" dirty="0"/>
              </a:br>
              <a:r>
                <a:rPr lang="en-US" sz="2400" b="1" dirty="0"/>
                <a:t>Strategy to Pursue Value</a:t>
              </a:r>
            </a:p>
          </p:txBody>
        </p:sp>
      </p:grpSp>
      <p:sp>
        <p:nvSpPr>
          <p:cNvPr id="5" name="Text Placeholder 4"/>
          <p:cNvSpPr>
            <a:spLocks noGrp="1"/>
          </p:cNvSpPr>
          <p:nvPr>
            <p:ph type="body" sz="quarter" idx="16"/>
          </p:nvPr>
        </p:nvSpPr>
        <p:spPr>
          <a:xfrm>
            <a:off x="2577353" y="6463555"/>
            <a:ext cx="4023360" cy="274320"/>
          </a:xfrm>
          <a:noFill/>
          <a:ln w="9525">
            <a:noFill/>
            <a:miter lim="800000"/>
            <a:headEnd/>
            <a:tailEnd/>
          </a:ln>
        </p:spPr>
        <p:txBody>
          <a:bodyPr vert="horz" wrap="square" lIns="0" tIns="0" rIns="0" bIns="0" numCol="1" anchor="b" anchorCtr="1" compatLnSpc="1">
            <a:prstTxWarp prst="textNoShape">
              <a:avLst/>
            </a:prstTxWarp>
          </a:bodyPr>
          <a:lstStyle/>
          <a:p>
            <a:r>
              <a:rPr lang="en-US" dirty="0">
                <a:hlinkClick r:id="rId6" action="ppaction://hlinksldjump"/>
              </a:rPr>
              <a:t>Jump to Appendix 11 long image description</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
            <a:ext cx="9144000" cy="707400"/>
          </a:xfrm>
        </p:spPr>
        <p:txBody>
          <a:bodyPr>
            <a:normAutofit/>
          </a:bodyPr>
          <a:lstStyle/>
          <a:p>
            <a:pPr>
              <a:defRPr/>
            </a:pPr>
            <a:r>
              <a:rPr sz="3600" dirty="0"/>
              <a:t>STRATEGIC DIVERSIFICATION OPTIONS</a:t>
            </a:r>
          </a:p>
        </p:txBody>
      </p:sp>
      <p:sp>
        <p:nvSpPr>
          <p:cNvPr id="4" name="Content Placeholder 3"/>
          <p:cNvSpPr>
            <a:spLocks noGrp="1"/>
          </p:cNvSpPr>
          <p:nvPr>
            <p:ph idx="1"/>
          </p:nvPr>
        </p:nvSpPr>
        <p:spPr/>
        <p:txBody>
          <a:bodyPr/>
          <a:lstStyle/>
          <a:p>
            <a:pPr>
              <a:spcBef>
                <a:spcPts val="1200"/>
              </a:spcBef>
              <a:defRPr/>
            </a:pPr>
            <a:r>
              <a:rPr sz="2400" dirty="0"/>
              <a:t>Sticking closely with the existing business lineup and pursuing opportunities presented by these businesses</a:t>
            </a:r>
          </a:p>
          <a:p>
            <a:pPr>
              <a:spcBef>
                <a:spcPts val="1200"/>
              </a:spcBef>
              <a:defRPr/>
            </a:pPr>
            <a:r>
              <a:rPr sz="2400" dirty="0"/>
              <a:t>Broadening the current scope of diversification by entering additional industries</a:t>
            </a:r>
          </a:p>
          <a:p>
            <a:pPr>
              <a:spcBef>
                <a:spcPts val="1200"/>
              </a:spcBef>
              <a:defRPr/>
            </a:pPr>
            <a:r>
              <a:rPr lang="en-US" sz="2400" dirty="0"/>
              <a:t>Retrenching to a narrower scope of diversification by divesting poorly performing businesses</a:t>
            </a:r>
          </a:p>
          <a:p>
            <a:pPr>
              <a:spcBef>
                <a:spcPts val="1200"/>
              </a:spcBef>
              <a:defRPr/>
            </a:pPr>
            <a:r>
              <a:rPr lang="en-US" sz="2400" dirty="0"/>
              <a:t>Broadly r</a:t>
            </a:r>
            <a:r>
              <a:rPr sz="2400" dirty="0"/>
              <a:t>estructuring the entire firm by divesting some businesses and acquiring others to put a whole new face on the firm’s business lineup</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normAutofit fontScale="90000"/>
          </a:bodyPr>
          <a:lstStyle/>
          <a:p>
            <a:r>
              <a:rPr lang="en-US" dirty="0"/>
              <a:t>BUILDING SHAREHOLDER VALUE VIA UNRELATED DIVERSIFICATION</a:t>
            </a:r>
          </a:p>
        </p:txBody>
      </p:sp>
      <p:graphicFrame>
        <p:nvGraphicFramePr>
          <p:cNvPr id="2" name="Table 1"/>
          <p:cNvGraphicFramePr>
            <a:graphicFrameLocks noGrp="1"/>
          </p:cNvGraphicFramePr>
          <p:nvPr>
            <p:extLst>
              <p:ext uri="{D42A27DB-BD31-4B8C-83A1-F6EECF244321}">
                <p14:modId xmlns:p14="http://schemas.microsoft.com/office/powerpoint/2010/main" val="3068367139"/>
              </p:ext>
            </p:extLst>
          </p:nvPr>
        </p:nvGraphicFramePr>
        <p:xfrm>
          <a:off x="250414" y="1498157"/>
          <a:ext cx="8639503" cy="4419600"/>
        </p:xfrm>
        <a:graphic>
          <a:graphicData uri="http://schemas.openxmlformats.org/drawingml/2006/table">
            <a:tbl>
              <a:tblPr bandRow="1">
                <a:tableStyleId>{21E4AEA4-8DFA-4A89-87EB-49C32662AFE0}</a:tableStyleId>
              </a:tblPr>
              <a:tblGrid>
                <a:gridCol w="2965752">
                  <a:extLst>
                    <a:ext uri="{9D8B030D-6E8A-4147-A177-3AD203B41FA5}">
                      <a16:colId xmlns:a16="http://schemas.microsoft.com/office/drawing/2014/main" val="20000"/>
                    </a:ext>
                  </a:extLst>
                </a:gridCol>
                <a:gridCol w="5673751">
                  <a:extLst>
                    <a:ext uri="{9D8B030D-6E8A-4147-A177-3AD203B41FA5}">
                      <a16:colId xmlns:a16="http://schemas.microsoft.com/office/drawing/2014/main" val="20001"/>
                    </a:ext>
                  </a:extLst>
                </a:gridCol>
              </a:tblGrid>
              <a:tr h="1676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t>Astute corporate </a:t>
                      </a:r>
                      <a:br>
                        <a:rPr lang="en-US" sz="2000" b="1" dirty="0"/>
                      </a:br>
                      <a:r>
                        <a:rPr lang="en-US" sz="2000" b="1" dirty="0"/>
                        <a:t>parenting by management</a:t>
                      </a:r>
                      <a:endParaRPr lang="en-US"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68275" indent="-168275" eaLnBrk="0" hangingPunct="0">
                        <a:spcBef>
                          <a:spcPct val="20000"/>
                        </a:spcBef>
                        <a:buFontTx/>
                        <a:buChar char="•"/>
                        <a:defRPr/>
                      </a:pPr>
                      <a:r>
                        <a:rPr lang="en-US" sz="2000" dirty="0"/>
                        <a:t>Provide leadership, oversight, expertise, and guidance</a:t>
                      </a:r>
                    </a:p>
                    <a:p>
                      <a:pPr marL="168275" indent="-168275" eaLnBrk="0" hangingPunct="0">
                        <a:spcBef>
                          <a:spcPct val="20000"/>
                        </a:spcBef>
                        <a:buFontTx/>
                        <a:buChar char="•"/>
                        <a:defRPr/>
                      </a:pPr>
                      <a:r>
                        <a:rPr lang="en-US" sz="2000" dirty="0"/>
                        <a:t>Provide generalized or parenting resources that lower operating costs and increase SBU efficiencies</a:t>
                      </a:r>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3716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t>Cross-business allocation of financial </a:t>
                      </a:r>
                      <a:br>
                        <a:rPr lang="en-US" sz="2000" b="1" dirty="0"/>
                      </a:br>
                      <a:r>
                        <a:rPr lang="en-US" sz="2000" b="1" dirty="0"/>
                        <a:t>resources</a:t>
                      </a:r>
                      <a:endParaRPr lang="en-US"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19063" indent="-119063" eaLnBrk="0" hangingPunct="0">
                        <a:spcBef>
                          <a:spcPct val="20000"/>
                        </a:spcBef>
                        <a:buFontTx/>
                        <a:buChar char="•"/>
                        <a:defRPr/>
                      </a:pPr>
                      <a:r>
                        <a:rPr lang="en-US" sz="2000" dirty="0"/>
                        <a:t>Serve as an internal capital market</a:t>
                      </a:r>
                    </a:p>
                    <a:p>
                      <a:pPr marL="119063" indent="-119063" eaLnBrk="0" hangingPunct="0">
                        <a:spcBef>
                          <a:spcPct val="20000"/>
                        </a:spcBef>
                        <a:buFontTx/>
                        <a:buChar char="•"/>
                        <a:defRPr/>
                      </a:pPr>
                      <a:r>
                        <a:rPr lang="en-US" sz="2000" dirty="0"/>
                        <a:t>Allocate surplus cash flows from businesses to fund the capital requirements of other businesses</a:t>
                      </a:r>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716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t>Acquiring and restructuring undervalued companies</a:t>
                      </a:r>
                      <a:endParaRPr lang="en-US"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19063" indent="-119063" eaLnBrk="0" hangingPunct="0">
                        <a:spcBef>
                          <a:spcPct val="20000"/>
                        </a:spcBef>
                        <a:buFontTx/>
                        <a:buChar char="•"/>
                        <a:defRPr/>
                      </a:pPr>
                      <a:r>
                        <a:rPr lang="en-US" sz="2000" dirty="0"/>
                        <a:t>Acquire weakly performing firms at bargain prices</a:t>
                      </a:r>
                    </a:p>
                    <a:p>
                      <a:pPr marL="119063" indent="-119063" eaLnBrk="0" hangingPunct="0">
                        <a:spcBef>
                          <a:spcPct val="20000"/>
                        </a:spcBef>
                        <a:buFontTx/>
                        <a:buChar char="•"/>
                        <a:defRPr/>
                      </a:pPr>
                      <a:r>
                        <a:rPr lang="en-US" sz="2000" dirty="0"/>
                        <a:t>Use turnaround capabilities to restructure them to increase their performance and profitability</a:t>
                      </a:r>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cap="all" dirty="0"/>
              <a:t>Core Concept </a:t>
            </a:r>
            <a:r>
              <a:rPr lang="en-US" sz="1800" dirty="0"/>
              <a:t>(8 of 15)</a:t>
            </a:r>
            <a:endParaRPr lang="en-US" sz="1800" cap="all" dirty="0"/>
          </a:p>
        </p:txBody>
      </p:sp>
      <p:sp>
        <p:nvSpPr>
          <p:cNvPr id="4" name="Content Placeholder 3"/>
          <p:cNvSpPr>
            <a:spLocks noGrp="1"/>
          </p:cNvSpPr>
          <p:nvPr>
            <p:ph idx="1"/>
          </p:nvPr>
        </p:nvSpPr>
        <p:spPr/>
        <p:txBody>
          <a:bodyPr/>
          <a:lstStyle/>
          <a:p>
            <a:pPr marL="0" indent="0">
              <a:buNone/>
              <a:defRPr/>
            </a:pPr>
            <a:r>
              <a:rPr lang="en-US" b="1" dirty="0"/>
              <a:t>Corporate parenting </a:t>
            </a:r>
            <a:r>
              <a:rPr lang="en-US" dirty="0"/>
              <a:t>is the role that a diversified corporation plays in nurturing its component businesses through the provision of: </a:t>
            </a:r>
          </a:p>
          <a:p>
            <a:pPr marL="533400" lvl="1" indent="-342900">
              <a:buFont typeface="Arial" panose="020B0604020202020204" pitchFamily="34" charset="0"/>
              <a:buChar char="•"/>
              <a:defRPr/>
            </a:pPr>
            <a:r>
              <a:rPr lang="en-US" dirty="0"/>
              <a:t>Top management expertise</a:t>
            </a:r>
          </a:p>
          <a:p>
            <a:pPr marL="533400" lvl="1" indent="-342900">
              <a:buFont typeface="Arial" panose="020B0604020202020204" pitchFamily="34" charset="0"/>
              <a:buChar char="•"/>
              <a:defRPr/>
            </a:pPr>
            <a:r>
              <a:rPr lang="en-US" dirty="0"/>
              <a:t>Disciplined control</a:t>
            </a:r>
          </a:p>
          <a:p>
            <a:pPr marL="533400" lvl="1" indent="-342900">
              <a:buFont typeface="Arial" panose="020B0604020202020204" pitchFamily="34" charset="0"/>
              <a:buChar char="•"/>
              <a:defRPr/>
            </a:pPr>
            <a:r>
              <a:rPr lang="en-US" dirty="0"/>
              <a:t>Financial resources</a:t>
            </a:r>
          </a:p>
          <a:p>
            <a:pPr marL="533400" lvl="1" indent="-342900">
              <a:buFont typeface="Arial" panose="020B0604020202020204" pitchFamily="34" charset="0"/>
              <a:buChar char="•"/>
              <a:defRPr/>
            </a:pPr>
            <a:r>
              <a:rPr lang="en-US" dirty="0"/>
              <a:t>Other types of generalized resources and capabilities such as long-term planning systems, business development skills, management development processes, and incentive systems</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cap="all" dirty="0"/>
              <a:t>Core Concept </a:t>
            </a:r>
            <a:r>
              <a:rPr lang="en-US" sz="1800" dirty="0"/>
              <a:t>(9 of 15)</a:t>
            </a:r>
            <a:endParaRPr lang="en-US" sz="1800" cap="all" dirty="0"/>
          </a:p>
        </p:txBody>
      </p:sp>
      <p:sp>
        <p:nvSpPr>
          <p:cNvPr id="4" name="Content Placeholder 3"/>
          <p:cNvSpPr>
            <a:spLocks noGrp="1"/>
          </p:cNvSpPr>
          <p:nvPr>
            <p:ph idx="1"/>
          </p:nvPr>
        </p:nvSpPr>
        <p:spPr/>
        <p:txBody>
          <a:bodyPr/>
          <a:lstStyle/>
          <a:p>
            <a:pPr marL="0" indent="0">
              <a:buNone/>
            </a:pPr>
            <a:r>
              <a:rPr lang="en-US" dirty="0"/>
              <a:t>A diversified firm has a </a:t>
            </a:r>
            <a:r>
              <a:rPr lang="en-US" b="1" dirty="0"/>
              <a:t>parenting advantage </a:t>
            </a:r>
            <a:r>
              <a:rPr lang="en-US" dirty="0"/>
              <a:t>when it is more able than other firms to boost the combined performance of its individual businesses through high-level guidance, general oversight, and other corporate-level contributions.</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cap="all" dirty="0"/>
              <a:t>Strategic Management Principle </a:t>
            </a:r>
            <a:r>
              <a:rPr lang="en-US" sz="1800" dirty="0"/>
              <a:t>(4 of 9)</a:t>
            </a:r>
            <a:endParaRPr lang="en-US" sz="1800" cap="all" dirty="0"/>
          </a:p>
        </p:txBody>
      </p:sp>
      <p:sp>
        <p:nvSpPr>
          <p:cNvPr id="4" name="Content Placeholder 3"/>
          <p:cNvSpPr>
            <a:spLocks noGrp="1"/>
          </p:cNvSpPr>
          <p:nvPr>
            <p:ph idx="1"/>
          </p:nvPr>
        </p:nvSpPr>
        <p:spPr/>
        <p:txBody>
          <a:bodyPr/>
          <a:lstStyle/>
          <a:p>
            <a:pPr marL="0" indent="0">
              <a:buNone/>
            </a:pPr>
            <a:r>
              <a:rPr lang="en-US" dirty="0"/>
              <a:t>An </a:t>
            </a:r>
            <a:r>
              <a:rPr lang="en-US" b="1" dirty="0"/>
              <a:t>umbrella brand </a:t>
            </a:r>
            <a:r>
              <a:rPr lang="en-US" dirty="0"/>
              <a:t>is a corporate brand name that can be applied to a wide assortment of business types. As such, it is a generalized resource that can be leveraged in unrelated diversification.</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cap="all" dirty="0"/>
              <a:t>Core Concept </a:t>
            </a:r>
            <a:r>
              <a:rPr lang="en-US" sz="1800" dirty="0"/>
              <a:t>(10 of 15)</a:t>
            </a:r>
            <a:endParaRPr lang="en-US" sz="1800" cap="all" dirty="0"/>
          </a:p>
        </p:txBody>
      </p:sp>
      <p:sp>
        <p:nvSpPr>
          <p:cNvPr id="4" name="Content Placeholder 3"/>
          <p:cNvSpPr>
            <a:spLocks noGrp="1"/>
          </p:cNvSpPr>
          <p:nvPr>
            <p:ph idx="1"/>
          </p:nvPr>
        </p:nvSpPr>
        <p:spPr/>
        <p:txBody>
          <a:bodyPr/>
          <a:lstStyle/>
          <a:p>
            <a:pPr marL="0" indent="0">
              <a:buNone/>
            </a:pPr>
            <a:r>
              <a:rPr lang="en-US" b="1" dirty="0"/>
              <a:t>Restructuring</a:t>
            </a:r>
            <a:r>
              <a:rPr lang="en-US" dirty="0"/>
              <a:t> refers to overhauling and streamlining the activities of a business: combining plants with excess capacity, selling off underutilized assets, reducing unnecessary expenses, and otherwise improving the productivity and profitability of the firm.</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noAutofit/>
          </a:bodyPr>
          <a:lstStyle/>
          <a:p>
            <a:r>
              <a:rPr lang="en-US" sz="2800" dirty="0"/>
              <a:t>THE PATH TO GREATER SHAREHOLDER VALUE THROUGH UNRELATED DIVERSIFICATION</a:t>
            </a:r>
          </a:p>
        </p:txBody>
      </p:sp>
      <p:grpSp>
        <p:nvGrpSpPr>
          <p:cNvPr id="2" name="Group 1" descr="A graphic charts how upper management can create value and gain a parenting advantage by using one of three tests."/>
          <p:cNvGrpSpPr/>
          <p:nvPr/>
        </p:nvGrpSpPr>
        <p:grpSpPr>
          <a:xfrm>
            <a:off x="398463" y="1607343"/>
            <a:ext cx="8358188" cy="4454525"/>
            <a:chOff x="398463" y="1607343"/>
            <a:chExt cx="8358188" cy="4454525"/>
          </a:xfrm>
        </p:grpSpPr>
        <p:sp>
          <p:nvSpPr>
            <p:cNvPr id="99333" name="Text Box 5"/>
            <p:cNvSpPr txBox="1">
              <a:spLocks noChangeArrowheads="1"/>
            </p:cNvSpPr>
            <p:nvPr/>
          </p:nvSpPr>
          <p:spPr bwMode="auto">
            <a:xfrm>
              <a:off x="4424363" y="1607343"/>
              <a:ext cx="4325937" cy="1143000"/>
            </a:xfrm>
            <a:prstGeom prst="roundRect">
              <a:avLst/>
            </a:prstGeom>
            <a:blipFill dpi="0" rotWithShape="1">
              <a:blip r:embed="rId3" cstate="print"/>
              <a:srcRect/>
              <a:stretch>
                <a:fillRect/>
              </a:stretch>
            </a:blip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182880" anchor="ctr"/>
            <a:lstStyle/>
            <a:p>
              <a:pPr algn="ctr">
                <a:spcBef>
                  <a:spcPct val="50000"/>
                </a:spcBef>
                <a:defRPr/>
              </a:pPr>
              <a:r>
                <a:rPr lang="en-US" sz="1800" b="1" dirty="0">
                  <a:solidFill>
                    <a:schemeClr val="bg1"/>
                  </a:solidFill>
                </a:rPr>
                <a:t>Diversify into businesses that can produce consistently good earnings and returns on investment</a:t>
              </a:r>
            </a:p>
          </p:txBody>
        </p:sp>
        <p:sp>
          <p:nvSpPr>
            <p:cNvPr id="83971" name="Text Box 6"/>
            <p:cNvSpPr txBox="1">
              <a:spLocks noChangeArrowheads="1"/>
            </p:cNvSpPr>
            <p:nvPr/>
          </p:nvSpPr>
          <p:spPr bwMode="auto">
            <a:xfrm>
              <a:off x="6135688" y="3093243"/>
              <a:ext cx="2614612" cy="904875"/>
            </a:xfrm>
            <a:prstGeom prst="roundRect">
              <a:avLst/>
            </a:prstGeom>
            <a:blipFill dpi="0" rotWithShape="1">
              <a:blip r:embed="rId4" cstate="print"/>
              <a:srcRect/>
              <a:stretch>
                <a:fillRect/>
              </a:stretch>
            </a:blip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182880" anchor="ctr"/>
            <a:lstStyle/>
            <a:p>
              <a:pPr algn="ctr">
                <a:spcBef>
                  <a:spcPct val="50000"/>
                </a:spcBef>
              </a:pPr>
              <a:r>
                <a:rPr lang="en-US" sz="1800" b="1" dirty="0"/>
                <a:t>Negotiate favorable acquisition prices</a:t>
              </a:r>
            </a:p>
          </p:txBody>
        </p:sp>
        <p:sp>
          <p:nvSpPr>
            <p:cNvPr id="99335" name="Text Box 7"/>
            <p:cNvSpPr txBox="1">
              <a:spLocks noChangeArrowheads="1"/>
            </p:cNvSpPr>
            <p:nvPr/>
          </p:nvSpPr>
          <p:spPr bwMode="auto">
            <a:xfrm>
              <a:off x="4201887" y="4421980"/>
              <a:ext cx="4554764" cy="1639888"/>
            </a:xfrm>
            <a:prstGeom prst="roundRect">
              <a:avLst/>
            </a:prstGeom>
            <a:blipFill dpi="0" rotWithShape="1">
              <a:blip r:embed="rId5" cstate="print"/>
              <a:srcRect/>
              <a:stretch>
                <a:fillRect/>
              </a:stretch>
            </a:blip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182880" anchor="ctr"/>
            <a:lstStyle/>
            <a:p>
              <a:pPr algn="ctr">
                <a:spcBef>
                  <a:spcPct val="50000"/>
                </a:spcBef>
                <a:defRPr/>
              </a:pPr>
              <a:r>
                <a:rPr lang="en-US" sz="1800" b="1" dirty="0">
                  <a:solidFill>
                    <a:schemeClr val="bg1"/>
                  </a:solidFill>
                </a:rPr>
                <a:t>Provide managerial oversight and resource sharing, financial resource allocation and portfolio management, </a:t>
              </a:r>
              <a:br>
                <a:rPr lang="en-US" sz="1800" b="1" dirty="0">
                  <a:solidFill>
                    <a:schemeClr val="bg1"/>
                  </a:solidFill>
                </a:rPr>
              </a:br>
              <a:r>
                <a:rPr lang="en-US" sz="1800" b="1" dirty="0">
                  <a:solidFill>
                    <a:schemeClr val="bg1"/>
                  </a:solidFill>
                </a:rPr>
                <a:t>and restructure underperforming businesses</a:t>
              </a:r>
            </a:p>
          </p:txBody>
        </p:sp>
        <p:cxnSp>
          <p:nvCxnSpPr>
            <p:cNvPr id="83973" name="AutoShape 8"/>
            <p:cNvCxnSpPr>
              <a:cxnSpLocks noChangeShapeType="1"/>
            </p:cNvCxnSpPr>
            <p:nvPr/>
          </p:nvCxnSpPr>
          <p:spPr bwMode="auto">
            <a:xfrm rot="5400000" flipH="1" flipV="1">
              <a:off x="2844800" y="1256506"/>
              <a:ext cx="657225" cy="2501900"/>
            </a:xfrm>
            <a:prstGeom prst="bentConnector2">
              <a:avLst/>
            </a:prstGeom>
            <a:noFill/>
            <a:ln w="31750">
              <a:solidFill>
                <a:schemeClr val="tx1"/>
              </a:solidFill>
              <a:miter lim="800000"/>
              <a:headEnd type="none" w="med" len="med"/>
              <a:tailEnd type="none" w="med" len="med"/>
            </a:ln>
          </p:spPr>
        </p:cxnSp>
        <p:cxnSp>
          <p:nvCxnSpPr>
            <p:cNvPr id="83974" name="AutoShape 9"/>
            <p:cNvCxnSpPr>
              <a:cxnSpLocks noChangeShapeType="1"/>
              <a:stCxn id="99332" idx="2"/>
              <a:endCxn id="99335" idx="1"/>
            </p:cNvCxnSpPr>
            <p:nvPr/>
          </p:nvCxnSpPr>
          <p:spPr bwMode="auto">
            <a:xfrm rot="16200000" flipH="1">
              <a:off x="2605769" y="3645806"/>
              <a:ext cx="913606" cy="2278630"/>
            </a:xfrm>
            <a:prstGeom prst="bentConnector2">
              <a:avLst/>
            </a:prstGeom>
            <a:noFill/>
            <a:ln w="31750">
              <a:solidFill>
                <a:schemeClr val="tx1"/>
              </a:solidFill>
              <a:miter lim="800000"/>
              <a:headEnd type="none" w="med" len="med"/>
              <a:tailEnd type="none" w="med" len="med"/>
            </a:ln>
          </p:spPr>
        </p:cxnSp>
        <p:cxnSp>
          <p:nvCxnSpPr>
            <p:cNvPr id="83975" name="AutoShape 10"/>
            <p:cNvCxnSpPr>
              <a:cxnSpLocks noChangeShapeType="1"/>
            </p:cNvCxnSpPr>
            <p:nvPr/>
          </p:nvCxnSpPr>
          <p:spPr bwMode="auto">
            <a:xfrm flipV="1">
              <a:off x="3022600" y="3545680"/>
              <a:ext cx="3113088" cy="1588"/>
            </a:xfrm>
            <a:prstGeom prst="straightConnector1">
              <a:avLst/>
            </a:prstGeom>
            <a:noFill/>
            <a:ln w="31750">
              <a:solidFill>
                <a:schemeClr val="tx1"/>
              </a:solidFill>
              <a:round/>
              <a:headEnd type="none" w="med" len="med"/>
              <a:tailEnd type="none" w="med" len="med"/>
            </a:ln>
          </p:spPr>
        </p:cxnSp>
        <p:sp>
          <p:nvSpPr>
            <p:cNvPr id="83976" name="Rectangle 10"/>
            <p:cNvSpPr>
              <a:spLocks noChangeArrowheads="1"/>
            </p:cNvSpPr>
            <p:nvPr/>
          </p:nvSpPr>
          <p:spPr bwMode="auto">
            <a:xfrm>
              <a:off x="1846263" y="1810543"/>
              <a:ext cx="2570162" cy="369887"/>
            </a:xfrm>
            <a:prstGeom prst="rect">
              <a:avLst/>
            </a:prstGeom>
            <a:noFill/>
            <a:ln w="9525">
              <a:noFill/>
              <a:miter lim="800000"/>
              <a:headEnd/>
              <a:tailEnd/>
            </a:ln>
          </p:spPr>
          <p:txBody>
            <a:bodyPr wrap="none">
              <a:spAutoFit/>
            </a:bodyPr>
            <a:lstStyle/>
            <a:p>
              <a:r>
                <a:rPr lang="en-US" sz="1800" dirty="0"/>
                <a:t>The attractiveness test</a:t>
              </a:r>
            </a:p>
          </p:txBody>
        </p:sp>
        <p:sp>
          <p:nvSpPr>
            <p:cNvPr id="83977" name="Rectangle 24"/>
            <p:cNvSpPr>
              <a:spLocks noChangeArrowheads="1"/>
            </p:cNvSpPr>
            <p:nvPr/>
          </p:nvSpPr>
          <p:spPr bwMode="auto">
            <a:xfrm>
              <a:off x="3509960" y="3174205"/>
              <a:ext cx="2428875" cy="369888"/>
            </a:xfrm>
            <a:prstGeom prst="rect">
              <a:avLst/>
            </a:prstGeom>
            <a:noFill/>
            <a:ln w="9525">
              <a:noFill/>
              <a:miter lim="800000"/>
              <a:headEnd/>
              <a:tailEnd/>
            </a:ln>
          </p:spPr>
          <p:txBody>
            <a:bodyPr wrap="none">
              <a:spAutoFit/>
            </a:bodyPr>
            <a:lstStyle/>
            <a:p>
              <a:r>
                <a:rPr lang="en-US" sz="1800" dirty="0"/>
                <a:t>The cost-of-entry test</a:t>
              </a:r>
            </a:p>
          </p:txBody>
        </p:sp>
        <p:sp>
          <p:nvSpPr>
            <p:cNvPr id="99332" name="Text Box 4"/>
            <p:cNvSpPr txBox="1">
              <a:spLocks noChangeArrowheads="1"/>
            </p:cNvSpPr>
            <p:nvPr/>
          </p:nvSpPr>
          <p:spPr bwMode="auto">
            <a:xfrm>
              <a:off x="398463" y="2766218"/>
              <a:ext cx="3049587" cy="1562100"/>
            </a:xfrm>
            <a:prstGeom prst="roundRect">
              <a:avLst/>
            </a:prstGeom>
            <a:solidFill>
              <a:srgbClr val="CC660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rIns="0" anchor="ctr" anchorCtr="1"/>
            <a:lstStyle/>
            <a:p>
              <a:pPr algn="ctr">
                <a:spcBef>
                  <a:spcPct val="50000"/>
                </a:spcBef>
                <a:defRPr/>
              </a:pPr>
              <a:r>
                <a:rPr lang="en-US" sz="1800" b="1" dirty="0">
                  <a:solidFill>
                    <a:schemeClr val="bg1"/>
                  </a:solidFill>
                </a:rPr>
                <a:t>Actions taken by upper management to create value and gain a </a:t>
              </a:r>
              <a:br>
                <a:rPr lang="en-US" sz="1800" b="1" dirty="0">
                  <a:solidFill>
                    <a:schemeClr val="bg1"/>
                  </a:solidFill>
                </a:rPr>
              </a:br>
              <a:r>
                <a:rPr lang="en-US" sz="1800" b="1" i="1" dirty="0">
                  <a:solidFill>
                    <a:schemeClr val="bg1"/>
                  </a:solidFill>
                </a:rPr>
                <a:t>parenting advantage</a:t>
              </a:r>
            </a:p>
          </p:txBody>
        </p:sp>
        <p:sp>
          <p:nvSpPr>
            <p:cNvPr id="83979" name="Rectangle 27"/>
            <p:cNvSpPr>
              <a:spLocks noChangeArrowheads="1"/>
            </p:cNvSpPr>
            <p:nvPr/>
          </p:nvSpPr>
          <p:spPr bwMode="auto">
            <a:xfrm>
              <a:off x="2105023" y="4869655"/>
              <a:ext cx="2001838" cy="369888"/>
            </a:xfrm>
            <a:prstGeom prst="rect">
              <a:avLst/>
            </a:prstGeom>
            <a:noFill/>
            <a:ln w="9525">
              <a:noFill/>
              <a:miter lim="800000"/>
              <a:headEnd/>
              <a:tailEnd/>
            </a:ln>
          </p:spPr>
          <p:txBody>
            <a:bodyPr wrap="none">
              <a:spAutoFit/>
            </a:bodyPr>
            <a:lstStyle/>
            <a:p>
              <a:r>
                <a:rPr lang="en-US" sz="1800" dirty="0"/>
                <a:t>The better-off test</a:t>
              </a:r>
            </a:p>
          </p:txBody>
        </p:sp>
      </p:grpSp>
      <p:sp>
        <p:nvSpPr>
          <p:cNvPr id="5" name="Text Placeholder 4"/>
          <p:cNvSpPr>
            <a:spLocks noGrp="1"/>
          </p:cNvSpPr>
          <p:nvPr>
            <p:ph type="body" sz="quarter" idx="16"/>
          </p:nvPr>
        </p:nvSpPr>
        <p:spPr>
          <a:xfrm>
            <a:off x="2666997" y="6499413"/>
            <a:ext cx="3840480" cy="182880"/>
          </a:xfrm>
          <a:noFill/>
          <a:ln w="9525">
            <a:noFill/>
            <a:miter lim="800000"/>
            <a:headEnd/>
            <a:tailEnd/>
          </a:ln>
        </p:spPr>
        <p:txBody>
          <a:bodyPr vert="horz" wrap="square" lIns="0" tIns="0" rIns="0" bIns="0" numCol="1" anchor="b" anchorCtr="1" compatLnSpc="1">
            <a:prstTxWarp prst="textNoShape">
              <a:avLst/>
            </a:prstTxWarp>
          </a:bodyPr>
          <a:lstStyle/>
          <a:p>
            <a:r>
              <a:rPr lang="en-US" dirty="0">
                <a:hlinkClick r:id="rId6" action="ppaction://hlinksldjump"/>
              </a:rPr>
              <a:t>Jump to Appendix 12 long image description</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lIns="1280160" rIns="1280160"/>
          <a:lstStyle/>
          <a:p>
            <a:pPr>
              <a:defRPr/>
            </a:pPr>
            <a:r>
              <a:rPr sz="3200" dirty="0"/>
              <a:t>THE DRAWBACKS OF UNRELATED DIVERSIFICATION</a:t>
            </a:r>
          </a:p>
        </p:txBody>
      </p:sp>
      <p:grpSp>
        <p:nvGrpSpPr>
          <p:cNvPr id="2" name="Group 1" descr="A graphic displays two drawbacks to pursuing an unrelated diversification strategy."/>
          <p:cNvGrpSpPr/>
          <p:nvPr/>
        </p:nvGrpSpPr>
        <p:grpSpPr>
          <a:xfrm>
            <a:off x="391887" y="1589314"/>
            <a:ext cx="8327570" cy="3938362"/>
            <a:chOff x="666750" y="2065338"/>
            <a:chExt cx="7797800" cy="3462337"/>
          </a:xfrm>
        </p:grpSpPr>
        <p:sp>
          <p:nvSpPr>
            <p:cNvPr id="169992" name="Oval 8"/>
            <p:cNvSpPr>
              <a:spLocks noChangeArrowheads="1"/>
            </p:cNvSpPr>
            <p:nvPr/>
          </p:nvSpPr>
          <p:spPr bwMode="auto">
            <a:xfrm>
              <a:off x="6134100" y="2159000"/>
              <a:ext cx="2330450" cy="1462088"/>
            </a:xfrm>
            <a:prstGeom prst="ellipse">
              <a:avLst/>
            </a:prstGeom>
            <a:blipFill dpi="0" rotWithShape="1">
              <a:blip r:embed="rId3" cstate="print"/>
              <a:srcRect/>
              <a:stretch>
                <a:fillRect/>
              </a:stretch>
            </a:blip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rIns="0" anchor="ctr" anchorCtr="1"/>
            <a:lstStyle/>
            <a:p>
              <a:pPr algn="ctr">
                <a:spcBef>
                  <a:spcPct val="50000"/>
                </a:spcBef>
                <a:defRPr/>
              </a:pPr>
              <a:r>
                <a:rPr lang="en-US" sz="1800" b="1" dirty="0">
                  <a:solidFill>
                    <a:schemeClr val="bg1"/>
                  </a:solidFill>
                  <a:effectLst>
                    <a:outerShdw blurRad="38100" dist="38100" dir="2700000" algn="tl">
                      <a:srgbClr val="000000">
                        <a:alpha val="43137"/>
                      </a:srgbClr>
                    </a:outerShdw>
                  </a:effectLst>
                </a:rPr>
                <a:t>Limited Competitive Advantage Potential</a:t>
              </a:r>
            </a:p>
          </p:txBody>
        </p:sp>
        <p:sp>
          <p:nvSpPr>
            <p:cNvPr id="86020" name="Oval 9"/>
            <p:cNvSpPr>
              <a:spLocks noChangeArrowheads="1"/>
            </p:cNvSpPr>
            <p:nvPr/>
          </p:nvSpPr>
          <p:spPr bwMode="auto">
            <a:xfrm>
              <a:off x="666750" y="2159000"/>
              <a:ext cx="2330450" cy="1462088"/>
            </a:xfrm>
            <a:prstGeom prst="ellipse">
              <a:avLst/>
            </a:prstGeom>
            <a:blipFill dpi="0" rotWithShape="1">
              <a:blip r:embed="rId4" cstate="print"/>
              <a:srcRect/>
              <a:stretch>
                <a:fillRect/>
              </a:stretch>
            </a:blip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rIns="0" anchor="ctr" anchorCtr="1"/>
            <a:lstStyle/>
            <a:p>
              <a:pPr algn="ctr">
                <a:spcBef>
                  <a:spcPct val="50000"/>
                </a:spcBef>
              </a:pPr>
              <a:r>
                <a:rPr lang="en-US" sz="1800" b="1" dirty="0"/>
                <a:t>Demanding Managerial Requirements</a:t>
              </a:r>
            </a:p>
          </p:txBody>
        </p:sp>
        <p:cxnSp>
          <p:nvCxnSpPr>
            <p:cNvPr id="86021" name="AutoShape 10"/>
            <p:cNvCxnSpPr>
              <a:cxnSpLocks noChangeShapeType="1"/>
              <a:stCxn id="169992" idx="2"/>
            </p:cNvCxnSpPr>
            <p:nvPr/>
          </p:nvCxnSpPr>
          <p:spPr bwMode="auto">
            <a:xfrm flipH="1" flipV="1">
              <a:off x="5622925" y="2889250"/>
              <a:ext cx="511175" cy="1588"/>
            </a:xfrm>
            <a:prstGeom prst="straightConnector1">
              <a:avLst/>
            </a:prstGeom>
            <a:noFill/>
            <a:ln w="41275">
              <a:solidFill>
                <a:schemeClr val="tx1"/>
              </a:solidFill>
              <a:round/>
              <a:headEnd type="none" w="med" len="med"/>
              <a:tailEnd type="none" w="med" len="med"/>
            </a:ln>
          </p:spPr>
        </p:cxnSp>
        <p:cxnSp>
          <p:nvCxnSpPr>
            <p:cNvPr id="86022" name="AutoShape 11"/>
            <p:cNvCxnSpPr>
              <a:cxnSpLocks noChangeShapeType="1"/>
              <a:stCxn id="86020" idx="6"/>
            </p:cNvCxnSpPr>
            <p:nvPr/>
          </p:nvCxnSpPr>
          <p:spPr bwMode="auto">
            <a:xfrm flipV="1">
              <a:off x="2997200" y="2889250"/>
              <a:ext cx="517525" cy="1588"/>
            </a:xfrm>
            <a:prstGeom prst="straightConnector1">
              <a:avLst/>
            </a:prstGeom>
            <a:noFill/>
            <a:ln w="41275">
              <a:solidFill>
                <a:schemeClr val="tx1"/>
              </a:solidFill>
              <a:round/>
              <a:headEnd type="none" w="med" len="med"/>
              <a:tailEnd type="none" w="med" len="med"/>
            </a:ln>
          </p:spPr>
        </p:cxnSp>
        <p:sp>
          <p:nvSpPr>
            <p:cNvPr id="86023" name="Oval 9"/>
            <p:cNvSpPr>
              <a:spLocks noChangeArrowheads="1"/>
            </p:cNvSpPr>
            <p:nvPr/>
          </p:nvSpPr>
          <p:spPr bwMode="auto">
            <a:xfrm>
              <a:off x="900113" y="4057650"/>
              <a:ext cx="1870075" cy="1449388"/>
            </a:xfrm>
            <a:prstGeom prst="roundRect">
              <a:avLst/>
            </a:prstGeom>
            <a:blipFill dpi="0" rotWithShape="1">
              <a:blip r:embed="rId5" cstate="print"/>
              <a:srcRect/>
              <a:stretch>
                <a:fillRect/>
              </a:stretch>
            </a:blip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rIns="0" anchor="ctr" anchorCtr="1"/>
            <a:lstStyle/>
            <a:p>
              <a:pPr algn="ctr">
                <a:spcBef>
                  <a:spcPct val="50000"/>
                </a:spcBef>
              </a:pPr>
              <a:r>
                <a:rPr lang="en-US" sz="1600" b="1" dirty="0"/>
                <a:t>Monitoring and maintaining </a:t>
              </a:r>
              <a:br>
                <a:rPr lang="en-US" sz="1600" b="1" dirty="0"/>
              </a:br>
              <a:r>
                <a:rPr lang="en-US" sz="1600" b="1" dirty="0"/>
                <a:t>the parenting </a:t>
              </a:r>
              <a:br>
                <a:rPr lang="en-US" sz="1600" b="1" dirty="0"/>
              </a:br>
              <a:r>
                <a:rPr lang="en-US" sz="1600" b="1" dirty="0"/>
                <a:t>advantage</a:t>
              </a:r>
            </a:p>
          </p:txBody>
        </p:sp>
        <p:cxnSp>
          <p:nvCxnSpPr>
            <p:cNvPr id="86024" name="AutoShape 10"/>
            <p:cNvCxnSpPr>
              <a:cxnSpLocks noChangeShapeType="1"/>
              <a:stCxn id="169992" idx="4"/>
            </p:cNvCxnSpPr>
            <p:nvPr/>
          </p:nvCxnSpPr>
          <p:spPr bwMode="auto">
            <a:xfrm>
              <a:off x="1831975" y="3621088"/>
              <a:ext cx="3175" cy="436562"/>
            </a:xfrm>
            <a:prstGeom prst="straightConnector1">
              <a:avLst/>
            </a:prstGeom>
            <a:noFill/>
            <a:ln w="41275">
              <a:solidFill>
                <a:schemeClr val="tx1"/>
              </a:solidFill>
              <a:round/>
              <a:headEnd type="none" w="med" len="med"/>
              <a:tailEnd type="none" w="med" len="med"/>
            </a:ln>
          </p:spPr>
        </p:cxnSp>
        <p:sp>
          <p:nvSpPr>
            <p:cNvPr id="86025" name="Oval 9"/>
            <p:cNvSpPr>
              <a:spLocks noChangeArrowheads="1"/>
            </p:cNvSpPr>
            <p:nvPr/>
          </p:nvSpPr>
          <p:spPr bwMode="auto">
            <a:xfrm>
              <a:off x="6373813" y="4078288"/>
              <a:ext cx="1870075" cy="1449387"/>
            </a:xfrm>
            <a:prstGeom prst="roundRect">
              <a:avLst/>
            </a:prstGeom>
            <a:blipFill dpi="0" rotWithShape="1">
              <a:blip r:embed="rId5" cstate="print"/>
              <a:srcRect/>
              <a:stretch>
                <a:fillRect/>
              </a:stretch>
            </a:blip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rIns="0" anchor="ctr" anchorCtr="1"/>
            <a:lstStyle/>
            <a:p>
              <a:pPr algn="ctr">
                <a:spcBef>
                  <a:spcPct val="50000"/>
                </a:spcBef>
              </a:pPr>
              <a:r>
                <a:rPr lang="en-US" sz="1600" b="1" dirty="0"/>
                <a:t>Potential lack of </a:t>
              </a:r>
              <a:br>
                <a:rPr lang="en-US" sz="1600" b="1" dirty="0"/>
              </a:br>
              <a:r>
                <a:rPr lang="en-US" sz="1600" b="1" dirty="0"/>
                <a:t>cross-business </a:t>
              </a:r>
              <a:br>
                <a:rPr lang="en-US" sz="1600" b="1" dirty="0"/>
              </a:br>
              <a:r>
                <a:rPr lang="en-US" sz="1600" b="1" dirty="0"/>
                <a:t>strategic-fit </a:t>
              </a:r>
              <a:br>
                <a:rPr lang="en-US" sz="1600" b="1" dirty="0"/>
              </a:br>
              <a:r>
                <a:rPr lang="en-US" sz="1600" b="1" dirty="0"/>
                <a:t>benefits</a:t>
              </a:r>
            </a:p>
          </p:txBody>
        </p:sp>
        <p:cxnSp>
          <p:nvCxnSpPr>
            <p:cNvPr id="86026" name="AutoShape 10"/>
            <p:cNvCxnSpPr>
              <a:cxnSpLocks noChangeShapeType="1"/>
              <a:stCxn id="169992" idx="4"/>
            </p:cNvCxnSpPr>
            <p:nvPr/>
          </p:nvCxnSpPr>
          <p:spPr bwMode="auto">
            <a:xfrm>
              <a:off x="7299325" y="3621088"/>
              <a:ext cx="9525" cy="457200"/>
            </a:xfrm>
            <a:prstGeom prst="straightConnector1">
              <a:avLst/>
            </a:prstGeom>
            <a:noFill/>
            <a:ln w="41275">
              <a:solidFill>
                <a:schemeClr val="tx1"/>
              </a:solidFill>
              <a:round/>
              <a:headEnd type="none" w="med" len="med"/>
              <a:tailEnd type="none" w="med" len="med"/>
            </a:ln>
          </p:spPr>
        </p:cxnSp>
        <p:sp>
          <p:nvSpPr>
            <p:cNvPr id="99333" name="Text Box 5"/>
            <p:cNvSpPr txBox="1">
              <a:spLocks noChangeArrowheads="1"/>
            </p:cNvSpPr>
            <p:nvPr/>
          </p:nvSpPr>
          <p:spPr bwMode="auto">
            <a:xfrm>
              <a:off x="3374571" y="2065338"/>
              <a:ext cx="2388508" cy="1647825"/>
            </a:xfrm>
            <a:prstGeom prst="roundRect">
              <a:avLst/>
            </a:prstGeom>
            <a:blipFill dpi="0" rotWithShape="1">
              <a:blip r:embed="rId6" cstate="print"/>
              <a:srcRect/>
              <a:stretch>
                <a:fillRect/>
              </a:stretch>
            </a:blip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91440" anchor="ctr"/>
            <a:lstStyle/>
            <a:p>
              <a:pPr algn="ctr">
                <a:spcBef>
                  <a:spcPct val="50000"/>
                </a:spcBef>
                <a:defRPr/>
              </a:pPr>
              <a:r>
                <a:rPr lang="en-US" sz="2400" b="1" dirty="0">
                  <a:solidFill>
                    <a:schemeClr val="bg1"/>
                  </a:solidFill>
                </a:rPr>
                <a:t>Pursuing an Unrelated Diversification Strategy</a:t>
              </a:r>
            </a:p>
          </p:txBody>
        </p:sp>
      </p:grpSp>
      <p:sp>
        <p:nvSpPr>
          <p:cNvPr id="5" name="Text Placeholder 4"/>
          <p:cNvSpPr>
            <a:spLocks noGrp="1"/>
          </p:cNvSpPr>
          <p:nvPr>
            <p:ph type="body" sz="quarter" idx="16"/>
          </p:nvPr>
        </p:nvSpPr>
        <p:spPr>
          <a:xfrm>
            <a:off x="2523569" y="6481484"/>
            <a:ext cx="4114800" cy="274320"/>
          </a:xfrm>
          <a:noFill/>
          <a:ln w="9525">
            <a:noFill/>
            <a:miter lim="800000"/>
            <a:headEnd/>
            <a:tailEnd/>
          </a:ln>
        </p:spPr>
        <p:txBody>
          <a:bodyPr vert="horz" wrap="square" lIns="0" tIns="0" rIns="0" bIns="0" numCol="1" anchor="b" anchorCtr="1" compatLnSpc="1">
            <a:prstTxWarp prst="textNoShape">
              <a:avLst/>
            </a:prstTxWarp>
          </a:bodyPr>
          <a:lstStyle/>
          <a:p>
            <a:r>
              <a:rPr lang="en-US" dirty="0">
                <a:hlinkClick r:id="rId7" action="ppaction://hlinksldjump"/>
              </a:rPr>
              <a:t>Jump to Appendix 13 long image description</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normAutofit fontScale="90000"/>
          </a:bodyPr>
          <a:lstStyle/>
          <a:p>
            <a:r>
              <a:rPr lang="en-US" dirty="0"/>
              <a:t>MISGUIDED REASONS FOR PURSUING UNRELATED DIVERSIFICATION</a:t>
            </a:r>
          </a:p>
        </p:txBody>
      </p:sp>
      <p:grpSp>
        <p:nvGrpSpPr>
          <p:cNvPr id="88066" name="Group 14" descr="A graphic shows four poor rationales for unrelated diversification."/>
          <p:cNvGrpSpPr>
            <a:grpSpLocks/>
          </p:cNvGrpSpPr>
          <p:nvPr/>
        </p:nvGrpSpPr>
        <p:grpSpPr bwMode="auto">
          <a:xfrm>
            <a:off x="660400" y="1417189"/>
            <a:ext cx="7772400" cy="3729037"/>
            <a:chOff x="403" y="1081"/>
            <a:chExt cx="4896" cy="2349"/>
          </a:xfrm>
        </p:grpSpPr>
        <p:sp>
          <p:nvSpPr>
            <p:cNvPr id="88068" name="Text Box 5"/>
            <p:cNvSpPr txBox="1">
              <a:spLocks noChangeArrowheads="1"/>
            </p:cNvSpPr>
            <p:nvPr/>
          </p:nvSpPr>
          <p:spPr bwMode="blackWhite">
            <a:xfrm>
              <a:off x="403" y="2474"/>
              <a:ext cx="1094" cy="956"/>
            </a:xfrm>
            <a:prstGeom prst="roundRect">
              <a:avLst/>
            </a:prstGeom>
            <a:blipFill dpi="0" rotWithShape="1">
              <a:blip r:embed="rId3" cstate="print"/>
              <a:srcRect/>
              <a:stretch>
                <a:fillRect/>
              </a:stretch>
            </a:blipFill>
            <a:ln w="317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rIns="0" anchor="ctr" anchorCtr="1"/>
            <a:lstStyle/>
            <a:p>
              <a:pPr algn="ctr">
                <a:spcBef>
                  <a:spcPct val="50000"/>
                </a:spcBef>
              </a:pPr>
              <a:r>
                <a:rPr lang="en-US" sz="1600" b="1" dirty="0">
                  <a:solidFill>
                    <a:schemeClr val="bg1"/>
                  </a:solidFill>
                </a:rPr>
                <a:t>Seeking a reduction of business investment risk</a:t>
              </a:r>
            </a:p>
          </p:txBody>
        </p:sp>
        <p:sp>
          <p:nvSpPr>
            <p:cNvPr id="88069" name="Text Box 6"/>
            <p:cNvSpPr txBox="1">
              <a:spLocks noChangeArrowheads="1"/>
            </p:cNvSpPr>
            <p:nvPr/>
          </p:nvSpPr>
          <p:spPr bwMode="blackWhite">
            <a:xfrm>
              <a:off x="1670" y="2474"/>
              <a:ext cx="1094" cy="956"/>
            </a:xfrm>
            <a:prstGeom prst="roundRect">
              <a:avLst/>
            </a:prstGeom>
            <a:blipFill dpi="0" rotWithShape="0">
              <a:blip r:embed="rId4" cstate="print"/>
              <a:srcRect/>
              <a:stretch>
                <a:fillRect/>
              </a:stretch>
            </a:blipFill>
            <a:ln w="317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rIns="0" anchor="ctr" anchorCtr="1"/>
            <a:lstStyle/>
            <a:p>
              <a:pPr algn="ctr">
                <a:spcBef>
                  <a:spcPct val="50000"/>
                </a:spcBef>
              </a:pPr>
              <a:r>
                <a:rPr lang="en-US" sz="1600" b="1" dirty="0"/>
                <a:t>Pursuing rapid </a:t>
              </a:r>
              <a:br>
                <a:rPr lang="en-US" sz="1600" b="1" dirty="0"/>
              </a:br>
              <a:r>
                <a:rPr lang="en-US" sz="1600" b="1" dirty="0"/>
                <a:t>or continuous growth for its own sake</a:t>
              </a:r>
            </a:p>
          </p:txBody>
        </p:sp>
        <p:sp>
          <p:nvSpPr>
            <p:cNvPr id="88070" name="Text Box 7"/>
            <p:cNvSpPr txBox="1">
              <a:spLocks noChangeArrowheads="1"/>
            </p:cNvSpPr>
            <p:nvPr/>
          </p:nvSpPr>
          <p:spPr bwMode="blackWhite">
            <a:xfrm>
              <a:off x="2937" y="2474"/>
              <a:ext cx="1094" cy="953"/>
            </a:xfrm>
            <a:prstGeom prst="roundRect">
              <a:avLst/>
            </a:prstGeom>
            <a:blipFill dpi="0" rotWithShape="1">
              <a:blip r:embed="rId5" cstate="print"/>
              <a:srcRect/>
              <a:stretch>
                <a:fillRect/>
              </a:stretch>
            </a:blipFill>
            <a:ln w="317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rIns="0" anchor="ctr" anchorCtr="1"/>
            <a:lstStyle/>
            <a:p>
              <a:pPr algn="ctr">
                <a:spcBef>
                  <a:spcPct val="50000"/>
                </a:spcBef>
              </a:pPr>
              <a:r>
                <a:rPr lang="en-US" sz="1600" b="1" dirty="0"/>
                <a:t>Seeking stabilization to avoid cyclical swings in businesses</a:t>
              </a:r>
            </a:p>
          </p:txBody>
        </p:sp>
        <p:sp>
          <p:nvSpPr>
            <p:cNvPr id="88071" name="Text Box 8"/>
            <p:cNvSpPr txBox="1">
              <a:spLocks noChangeArrowheads="1"/>
            </p:cNvSpPr>
            <p:nvPr/>
          </p:nvSpPr>
          <p:spPr bwMode="blackWhite">
            <a:xfrm>
              <a:off x="4205" y="2474"/>
              <a:ext cx="1094" cy="956"/>
            </a:xfrm>
            <a:prstGeom prst="roundRect">
              <a:avLst/>
            </a:prstGeom>
            <a:blipFill dpi="0" rotWithShape="1">
              <a:blip r:embed="rId6" cstate="print"/>
              <a:srcRect/>
              <a:stretch>
                <a:fillRect/>
              </a:stretch>
            </a:blipFill>
            <a:ln w="317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rIns="0" anchor="ctr" anchorCtr="1"/>
            <a:lstStyle/>
            <a:p>
              <a:pPr algn="ctr">
                <a:spcBef>
                  <a:spcPct val="50000"/>
                </a:spcBef>
              </a:pPr>
              <a:r>
                <a:rPr lang="en-US" sz="1600" b="1" dirty="0"/>
                <a:t>Pursuing personal managerial motives</a:t>
              </a:r>
            </a:p>
          </p:txBody>
        </p:sp>
        <p:cxnSp>
          <p:nvCxnSpPr>
            <p:cNvPr id="88072" name="AutoShape 9"/>
            <p:cNvCxnSpPr>
              <a:cxnSpLocks noChangeShapeType="1"/>
              <a:stCxn id="88073" idx="4"/>
            </p:cNvCxnSpPr>
            <p:nvPr/>
          </p:nvCxnSpPr>
          <p:spPr bwMode="blackWhite">
            <a:xfrm rot="5400000">
              <a:off x="1585" y="1179"/>
              <a:ext cx="660" cy="1930"/>
            </a:xfrm>
            <a:prstGeom prst="bentConnector3">
              <a:avLst>
                <a:gd name="adj1" fmla="val 49847"/>
              </a:avLst>
            </a:prstGeom>
            <a:noFill/>
            <a:ln w="34925">
              <a:solidFill>
                <a:schemeClr val="tx1"/>
              </a:solidFill>
              <a:miter lim="800000"/>
              <a:headEnd/>
              <a:tailEnd type="none" w="lg" len="lg"/>
            </a:ln>
          </p:spPr>
        </p:cxnSp>
        <p:sp>
          <p:nvSpPr>
            <p:cNvPr id="88073" name="Oval 10"/>
            <p:cNvSpPr>
              <a:spLocks noChangeArrowheads="1"/>
            </p:cNvSpPr>
            <p:nvPr/>
          </p:nvSpPr>
          <p:spPr bwMode="blackWhite">
            <a:xfrm>
              <a:off x="1551" y="1081"/>
              <a:ext cx="2658" cy="733"/>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lIns="0" tIns="0" rIns="0" bIns="0" anchor="ctr" anchorCtr="1"/>
            <a:lstStyle/>
            <a:p>
              <a:pPr algn="ctr"/>
              <a:r>
                <a:rPr lang="en-US" sz="2400" b="1" dirty="0"/>
                <a:t>Poor Rationales for </a:t>
              </a:r>
              <a:br>
                <a:rPr lang="en-US" sz="2400" b="1" dirty="0"/>
              </a:br>
              <a:r>
                <a:rPr lang="en-US" sz="2400" b="1" dirty="0"/>
                <a:t>Unrelated Diversification</a:t>
              </a:r>
            </a:p>
          </p:txBody>
        </p:sp>
        <p:cxnSp>
          <p:nvCxnSpPr>
            <p:cNvPr id="88074" name="AutoShape 11"/>
            <p:cNvCxnSpPr>
              <a:cxnSpLocks noChangeShapeType="1"/>
              <a:stCxn id="88073" idx="4"/>
            </p:cNvCxnSpPr>
            <p:nvPr/>
          </p:nvCxnSpPr>
          <p:spPr bwMode="blackWhite">
            <a:xfrm rot="16200000" flipH="1">
              <a:off x="3486" y="1208"/>
              <a:ext cx="660" cy="1872"/>
            </a:xfrm>
            <a:prstGeom prst="bentConnector3">
              <a:avLst>
                <a:gd name="adj1" fmla="val 49847"/>
              </a:avLst>
            </a:prstGeom>
            <a:noFill/>
            <a:ln w="34925">
              <a:solidFill>
                <a:schemeClr val="tx1"/>
              </a:solidFill>
              <a:miter lim="800000"/>
              <a:headEnd/>
              <a:tailEnd type="none" w="lg" len="lg"/>
            </a:ln>
          </p:spPr>
        </p:cxnSp>
        <p:cxnSp>
          <p:nvCxnSpPr>
            <p:cNvPr id="88075" name="AutoShape 12"/>
            <p:cNvCxnSpPr>
              <a:cxnSpLocks noChangeShapeType="1"/>
              <a:stCxn id="88073" idx="4"/>
            </p:cNvCxnSpPr>
            <p:nvPr/>
          </p:nvCxnSpPr>
          <p:spPr bwMode="blackWhite">
            <a:xfrm rot="5400000">
              <a:off x="2219" y="1812"/>
              <a:ext cx="660" cy="663"/>
            </a:xfrm>
            <a:prstGeom prst="bentConnector3">
              <a:avLst>
                <a:gd name="adj1" fmla="val 49847"/>
              </a:avLst>
            </a:prstGeom>
            <a:noFill/>
            <a:ln w="34925">
              <a:solidFill>
                <a:schemeClr val="tx1"/>
              </a:solidFill>
              <a:miter lim="800000"/>
              <a:headEnd/>
              <a:tailEnd type="none" w="lg" len="lg"/>
            </a:ln>
          </p:spPr>
        </p:cxnSp>
        <p:cxnSp>
          <p:nvCxnSpPr>
            <p:cNvPr id="88076" name="AutoShape 13"/>
            <p:cNvCxnSpPr>
              <a:cxnSpLocks noChangeShapeType="1"/>
              <a:stCxn id="88073" idx="4"/>
            </p:cNvCxnSpPr>
            <p:nvPr/>
          </p:nvCxnSpPr>
          <p:spPr bwMode="blackWhite">
            <a:xfrm rot="16200000" flipH="1">
              <a:off x="2852" y="1842"/>
              <a:ext cx="660" cy="604"/>
            </a:xfrm>
            <a:prstGeom prst="bentConnector3">
              <a:avLst>
                <a:gd name="adj1" fmla="val 49847"/>
              </a:avLst>
            </a:prstGeom>
            <a:noFill/>
            <a:ln w="34925">
              <a:solidFill>
                <a:schemeClr val="tx1"/>
              </a:solidFill>
              <a:miter lim="800000"/>
              <a:headEnd/>
              <a:tailEnd type="none" w="lg" len="lg"/>
            </a:ln>
          </p:spPr>
        </p:cxnSp>
      </p:grpSp>
      <p:sp>
        <p:nvSpPr>
          <p:cNvPr id="4" name="Text Placeholder 3"/>
          <p:cNvSpPr>
            <a:spLocks noGrp="1"/>
          </p:cNvSpPr>
          <p:nvPr>
            <p:ph type="body" sz="quarter" idx="16"/>
          </p:nvPr>
        </p:nvSpPr>
        <p:spPr>
          <a:xfrm>
            <a:off x="2613213" y="6481484"/>
            <a:ext cx="3931920" cy="274320"/>
          </a:xfrm>
          <a:noFill/>
          <a:ln w="9525">
            <a:noFill/>
            <a:miter lim="800000"/>
            <a:headEnd/>
            <a:tailEnd/>
          </a:ln>
        </p:spPr>
        <p:txBody>
          <a:bodyPr vert="horz" wrap="square" lIns="0" tIns="0" rIns="0" bIns="0" numCol="1" anchor="b" anchorCtr="1" compatLnSpc="1">
            <a:prstTxWarp prst="textNoShape">
              <a:avLst/>
            </a:prstTxWarp>
          </a:bodyPr>
          <a:lstStyle/>
          <a:p>
            <a:r>
              <a:rPr lang="en-US" dirty="0">
                <a:hlinkClick r:id="rId7" action="ppaction://hlinksldjump"/>
              </a:rPr>
              <a:t>Jump to Appendix 14 long image description</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STRATEGIC MANAGEMENT PRINCIPLE </a:t>
            </a:r>
            <a:r>
              <a:rPr lang="en-US" sz="2200" dirty="0"/>
              <a:t>(5 of 9)</a:t>
            </a:r>
          </a:p>
        </p:txBody>
      </p:sp>
      <p:sp>
        <p:nvSpPr>
          <p:cNvPr id="4" name="Content Placeholder 3"/>
          <p:cNvSpPr>
            <a:spLocks noGrp="1"/>
          </p:cNvSpPr>
          <p:nvPr>
            <p:ph idx="1"/>
          </p:nvPr>
        </p:nvSpPr>
        <p:spPr/>
        <p:txBody>
          <a:bodyPr/>
          <a:lstStyle/>
          <a:p>
            <a:pPr marL="0" indent="0">
              <a:buNone/>
            </a:pPr>
            <a:r>
              <a:rPr lang="en-US" dirty="0"/>
              <a:t>Relying solely on leveraging general resources and the expertise of corporate executives to wisely manage a set of unrelated businesses is a much weaker foundation for enhancing shareholder value than is a strategy of related diversification.</a:t>
            </a:r>
          </a:p>
          <a:p>
            <a:pPr marL="0" indent="0">
              <a:buNone/>
            </a:pPr>
            <a:r>
              <a:rPr lang="en-US" dirty="0"/>
              <a:t>Only profitable growth—the kind that comes from creating added value for shareholders—can justify a strategy of unrelated diversification.</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noGrp="1" noChangeArrowheads="1"/>
          </p:cNvSpPr>
          <p:nvPr>
            <p:ph type="title"/>
          </p:nvPr>
        </p:nvSpPr>
        <p:spPr/>
        <p:txBody>
          <a:bodyPr>
            <a:normAutofit fontScale="90000"/>
          </a:bodyPr>
          <a:lstStyle/>
          <a:p>
            <a:r>
              <a:rPr lang="en-US" dirty="0"/>
              <a:t>COMBINATION RELATED-UNRELATED DIVERSIFICATION STRATEGIES</a:t>
            </a:r>
          </a:p>
        </p:txBody>
      </p:sp>
      <p:grpSp>
        <p:nvGrpSpPr>
          <p:cNvPr id="2" name="Group 1" descr="A graphic breaks down related-unrelated business portfolio combinations."/>
          <p:cNvGrpSpPr/>
          <p:nvPr/>
        </p:nvGrpSpPr>
        <p:grpSpPr>
          <a:xfrm>
            <a:off x="639763" y="1648615"/>
            <a:ext cx="7772400" cy="3689350"/>
            <a:chOff x="639763" y="1648615"/>
            <a:chExt cx="7772400" cy="3689350"/>
          </a:xfrm>
        </p:grpSpPr>
        <p:cxnSp>
          <p:nvCxnSpPr>
            <p:cNvPr id="91137" name="AutoShape 14"/>
            <p:cNvCxnSpPr>
              <a:cxnSpLocks noChangeShapeType="1"/>
              <a:stCxn id="91146" idx="0"/>
            </p:cNvCxnSpPr>
            <p:nvPr/>
          </p:nvCxnSpPr>
          <p:spPr bwMode="auto">
            <a:xfrm flipH="1">
              <a:off x="1508125" y="1648615"/>
              <a:ext cx="3063875" cy="2171700"/>
            </a:xfrm>
            <a:prstGeom prst="straightConnector1">
              <a:avLst/>
            </a:prstGeom>
            <a:noFill/>
            <a:ln w="38100">
              <a:solidFill>
                <a:schemeClr val="tx1"/>
              </a:solidFill>
              <a:round/>
              <a:headEnd type="none" w="med" len="med"/>
              <a:tailEnd type="none" w="med" len="med"/>
            </a:ln>
          </p:spPr>
        </p:cxnSp>
        <p:sp>
          <p:nvSpPr>
            <p:cNvPr id="50181" name="Text Box 5"/>
            <p:cNvSpPr txBox="1">
              <a:spLocks noChangeArrowheads="1"/>
            </p:cNvSpPr>
            <p:nvPr/>
          </p:nvSpPr>
          <p:spPr bwMode="blackWhite">
            <a:xfrm>
              <a:off x="639763" y="3820315"/>
              <a:ext cx="1736725" cy="1517650"/>
            </a:xfrm>
            <a:prstGeom prst="roundRect">
              <a:avLst/>
            </a:prstGeom>
            <a:blipFill dpi="0" rotWithShape="1">
              <a:blip r:embed="rId3" cstate="print"/>
              <a:srcRect/>
              <a:stretch>
                <a:fillRect/>
              </a:stretch>
            </a:blipFill>
            <a:ln w="317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rIns="0" anchor="ctr" anchorCtr="1"/>
            <a:lstStyle/>
            <a:p>
              <a:pPr algn="ctr">
                <a:spcBef>
                  <a:spcPct val="50000"/>
                </a:spcBef>
                <a:defRPr/>
              </a:pPr>
              <a:r>
                <a:rPr lang="en-US" sz="1600" b="1" dirty="0">
                  <a:solidFill>
                    <a:schemeClr val="bg1"/>
                  </a:solidFill>
                </a:rPr>
                <a:t>Dominant-business enterprises</a:t>
              </a:r>
            </a:p>
          </p:txBody>
        </p:sp>
        <p:sp>
          <p:nvSpPr>
            <p:cNvPr id="91140" name="Text Box 6"/>
            <p:cNvSpPr txBox="1">
              <a:spLocks noChangeArrowheads="1"/>
            </p:cNvSpPr>
            <p:nvPr/>
          </p:nvSpPr>
          <p:spPr bwMode="blackWhite">
            <a:xfrm>
              <a:off x="2651125" y="3820315"/>
              <a:ext cx="1736725" cy="1517650"/>
            </a:xfrm>
            <a:prstGeom prst="roundRect">
              <a:avLst/>
            </a:prstGeom>
            <a:blipFill dpi="0" rotWithShape="0">
              <a:blip r:embed="rId4" cstate="print"/>
              <a:srcRect/>
              <a:stretch>
                <a:fillRect/>
              </a:stretch>
            </a:blipFill>
            <a:ln w="317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rIns="0" anchor="ctr" anchorCtr="1"/>
            <a:lstStyle/>
            <a:p>
              <a:pPr algn="ctr">
                <a:spcBef>
                  <a:spcPct val="50000"/>
                </a:spcBef>
              </a:pPr>
              <a:r>
                <a:rPr lang="en-US" sz="1600" b="1" dirty="0"/>
                <a:t>Narrowly diversified </a:t>
              </a:r>
              <a:br>
                <a:rPr lang="en-US" sz="1600" b="1" dirty="0"/>
              </a:br>
              <a:r>
                <a:rPr lang="en-US" sz="1600" b="1" dirty="0"/>
                <a:t>firms</a:t>
              </a:r>
            </a:p>
          </p:txBody>
        </p:sp>
        <p:sp>
          <p:nvSpPr>
            <p:cNvPr id="91141" name="Text Box 7"/>
            <p:cNvSpPr txBox="1">
              <a:spLocks noChangeArrowheads="1"/>
            </p:cNvSpPr>
            <p:nvPr/>
          </p:nvSpPr>
          <p:spPr bwMode="blackWhite">
            <a:xfrm>
              <a:off x="4662488" y="3820315"/>
              <a:ext cx="1736725" cy="1512888"/>
            </a:xfrm>
            <a:prstGeom prst="roundRect">
              <a:avLst/>
            </a:prstGeom>
            <a:blipFill dpi="0" rotWithShape="1">
              <a:blip r:embed="rId5" cstate="print"/>
              <a:srcRect/>
              <a:stretch>
                <a:fillRect/>
              </a:stretch>
            </a:blipFill>
            <a:ln w="317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rIns="0" anchor="ctr" anchorCtr="1"/>
            <a:lstStyle/>
            <a:p>
              <a:pPr algn="ctr">
                <a:spcBef>
                  <a:spcPct val="50000"/>
                </a:spcBef>
              </a:pPr>
              <a:r>
                <a:rPr lang="en-US" sz="1600" b="1" dirty="0"/>
                <a:t>Broadly </a:t>
              </a:r>
              <a:br>
                <a:rPr lang="en-US" sz="1600" b="1" dirty="0"/>
              </a:br>
              <a:r>
                <a:rPr lang="en-US" sz="1600" b="1" dirty="0"/>
                <a:t>diversified </a:t>
              </a:r>
              <a:br>
                <a:rPr lang="en-US" sz="1600" b="1" dirty="0"/>
              </a:br>
              <a:r>
                <a:rPr lang="en-US" sz="1600" b="1" dirty="0"/>
                <a:t>firms</a:t>
              </a:r>
            </a:p>
          </p:txBody>
        </p:sp>
        <p:sp>
          <p:nvSpPr>
            <p:cNvPr id="91142" name="Text Box 8"/>
            <p:cNvSpPr txBox="1">
              <a:spLocks noChangeArrowheads="1"/>
            </p:cNvSpPr>
            <p:nvPr/>
          </p:nvSpPr>
          <p:spPr bwMode="blackWhite">
            <a:xfrm>
              <a:off x="6675438" y="3820315"/>
              <a:ext cx="1736725" cy="1517650"/>
            </a:xfrm>
            <a:prstGeom prst="roundRect">
              <a:avLst/>
            </a:prstGeom>
            <a:blipFill dpi="0" rotWithShape="1">
              <a:blip r:embed="rId6" cstate="print"/>
              <a:srcRect/>
              <a:stretch>
                <a:fillRect/>
              </a:stretch>
            </a:blipFill>
            <a:ln w="317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rIns="0" anchor="ctr" anchorCtr="1"/>
            <a:lstStyle/>
            <a:p>
              <a:pPr algn="ctr">
                <a:spcBef>
                  <a:spcPct val="50000"/>
                </a:spcBef>
              </a:pPr>
              <a:r>
                <a:rPr lang="en-US" sz="1600" b="1" dirty="0"/>
                <a:t>Multi-business enterprises</a:t>
              </a:r>
            </a:p>
          </p:txBody>
        </p:sp>
        <p:cxnSp>
          <p:nvCxnSpPr>
            <p:cNvPr id="91143" name="AutoShape 15"/>
            <p:cNvCxnSpPr>
              <a:cxnSpLocks noChangeShapeType="1"/>
              <a:stCxn id="91146" idx="0"/>
            </p:cNvCxnSpPr>
            <p:nvPr/>
          </p:nvCxnSpPr>
          <p:spPr bwMode="auto">
            <a:xfrm flipH="1">
              <a:off x="3519488" y="1648615"/>
              <a:ext cx="1052512" cy="2171700"/>
            </a:xfrm>
            <a:prstGeom prst="straightConnector1">
              <a:avLst/>
            </a:prstGeom>
            <a:noFill/>
            <a:ln w="38100">
              <a:solidFill>
                <a:schemeClr val="tx1"/>
              </a:solidFill>
              <a:round/>
              <a:headEnd type="none" w="med" len="med"/>
              <a:tailEnd type="none" w="med" len="med"/>
            </a:ln>
          </p:spPr>
        </p:cxnSp>
        <p:cxnSp>
          <p:nvCxnSpPr>
            <p:cNvPr id="91144" name="AutoShape 16"/>
            <p:cNvCxnSpPr>
              <a:cxnSpLocks noChangeShapeType="1"/>
              <a:stCxn id="91146" idx="0"/>
            </p:cNvCxnSpPr>
            <p:nvPr/>
          </p:nvCxnSpPr>
          <p:spPr bwMode="auto">
            <a:xfrm>
              <a:off x="4572000" y="1648615"/>
              <a:ext cx="958850" cy="2171700"/>
            </a:xfrm>
            <a:prstGeom prst="straightConnector1">
              <a:avLst/>
            </a:prstGeom>
            <a:noFill/>
            <a:ln w="38100">
              <a:solidFill>
                <a:schemeClr val="tx1"/>
              </a:solidFill>
              <a:round/>
              <a:headEnd type="none" w="med" len="med"/>
              <a:tailEnd type="none" w="med" len="med"/>
            </a:ln>
          </p:spPr>
        </p:cxnSp>
        <p:cxnSp>
          <p:nvCxnSpPr>
            <p:cNvPr id="91145" name="AutoShape 17"/>
            <p:cNvCxnSpPr>
              <a:cxnSpLocks noChangeShapeType="1"/>
              <a:stCxn id="91146" idx="0"/>
            </p:cNvCxnSpPr>
            <p:nvPr/>
          </p:nvCxnSpPr>
          <p:spPr bwMode="auto">
            <a:xfrm>
              <a:off x="4572000" y="1648615"/>
              <a:ext cx="2971800" cy="2171700"/>
            </a:xfrm>
            <a:prstGeom prst="straightConnector1">
              <a:avLst/>
            </a:prstGeom>
            <a:noFill/>
            <a:ln w="38100">
              <a:solidFill>
                <a:schemeClr val="tx1"/>
              </a:solidFill>
              <a:round/>
              <a:headEnd type="none" w="med" len="med"/>
              <a:tailEnd type="none" w="med" len="med"/>
            </a:ln>
          </p:spPr>
        </p:cxnSp>
        <p:sp>
          <p:nvSpPr>
            <p:cNvPr id="91146" name="Oval 10"/>
            <p:cNvSpPr>
              <a:spLocks noChangeArrowheads="1"/>
            </p:cNvSpPr>
            <p:nvPr/>
          </p:nvSpPr>
          <p:spPr bwMode="blackWhite">
            <a:xfrm>
              <a:off x="2122488" y="1648615"/>
              <a:ext cx="4899025" cy="1247775"/>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lIns="0" tIns="0" rIns="0" bIns="0" anchor="ctr" anchorCtr="1"/>
            <a:lstStyle/>
            <a:p>
              <a:pPr algn="ctr"/>
              <a:r>
                <a:rPr lang="en-US" b="1" dirty="0"/>
                <a:t>Related-Unrelated Business </a:t>
              </a:r>
              <a:br>
                <a:rPr lang="en-US" b="1" dirty="0"/>
              </a:br>
              <a:r>
                <a:rPr lang="en-US" b="1" dirty="0"/>
                <a:t>Portfolio Combinations </a:t>
              </a:r>
            </a:p>
          </p:txBody>
        </p:sp>
      </p:grpSp>
      <p:sp>
        <p:nvSpPr>
          <p:cNvPr id="5" name="Text Placeholder 4"/>
          <p:cNvSpPr>
            <a:spLocks noGrp="1"/>
          </p:cNvSpPr>
          <p:nvPr>
            <p:ph type="body" sz="quarter" idx="16"/>
          </p:nvPr>
        </p:nvSpPr>
        <p:spPr>
          <a:xfrm>
            <a:off x="2577357" y="6481484"/>
            <a:ext cx="4023360" cy="274320"/>
          </a:xfrm>
          <a:noFill/>
          <a:ln w="9525">
            <a:noFill/>
            <a:miter lim="800000"/>
            <a:headEnd/>
            <a:tailEnd/>
          </a:ln>
        </p:spPr>
        <p:txBody>
          <a:bodyPr vert="horz" wrap="square" lIns="0" tIns="0" rIns="0" bIns="0" numCol="1" anchor="b" anchorCtr="1" compatLnSpc="1">
            <a:prstTxWarp prst="textNoShape">
              <a:avLst/>
            </a:prstTxWarp>
          </a:bodyPr>
          <a:lstStyle/>
          <a:p>
            <a:r>
              <a:rPr lang="en-US" dirty="0">
                <a:hlinkClick r:id="rId7" action="ppaction://hlinksldjump"/>
              </a:rPr>
              <a:t>Jump to Appendix 15 long image description</a:t>
            </a:r>
            <a:endParaRPr lang="en-US"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pPr>
              <a:defRPr/>
            </a:pPr>
            <a:r>
              <a:rPr lang="en-US" sz="3600" dirty="0"/>
              <a:t>WHEN TO CONSIDER DIVERSIFYING</a:t>
            </a:r>
            <a:endParaRPr sz="3600" dirty="0"/>
          </a:p>
        </p:txBody>
      </p:sp>
      <p:sp>
        <p:nvSpPr>
          <p:cNvPr id="33795" name="Rectangle 3"/>
          <p:cNvSpPr>
            <a:spLocks noGrp="1" noChangeArrowheads="1"/>
          </p:cNvSpPr>
          <p:nvPr>
            <p:ph idx="1"/>
          </p:nvPr>
        </p:nvSpPr>
        <p:spPr/>
        <p:txBody>
          <a:bodyPr/>
          <a:lstStyle/>
          <a:p>
            <a:pPr marL="0" indent="0">
              <a:spcBef>
                <a:spcPts val="1200"/>
              </a:spcBef>
              <a:buNone/>
              <a:defRPr/>
            </a:pPr>
            <a:r>
              <a:rPr sz="2400" dirty="0"/>
              <a:t>A firm should consider diversifying when:</a:t>
            </a:r>
          </a:p>
          <a:p>
            <a:pPr marL="863600" lvl="1" indent="-457200">
              <a:spcBef>
                <a:spcPts val="1200"/>
              </a:spcBef>
              <a:buSzPct val="100000"/>
              <a:buFont typeface="+mj-lt"/>
              <a:buAutoNum type="arabicPeriod"/>
              <a:defRPr/>
            </a:pPr>
            <a:r>
              <a:rPr lang="en-US" sz="2400" dirty="0"/>
              <a:t>Growth opportunities are limited as its principal markets reach their maturity and buyer deman</a:t>
            </a:r>
            <a:r>
              <a:rPr lang="en-US" dirty="0"/>
              <a:t>d is either stagnating or set to decline.</a:t>
            </a:r>
            <a:endParaRPr sz="2400" dirty="0"/>
          </a:p>
          <a:p>
            <a:pPr marL="863600" lvl="1" indent="-457200">
              <a:buSzPct val="100000"/>
              <a:buFont typeface="+mj-lt"/>
              <a:buAutoNum type="arabicPeriod"/>
              <a:defRPr/>
            </a:pPr>
            <a:r>
              <a:rPr lang="en-US" sz="2400" dirty="0"/>
              <a:t>Changing </a:t>
            </a:r>
            <a:r>
              <a:rPr lang="en-US" dirty="0"/>
              <a:t>industry conditions—new technologies, inroads being made by substitute products, fast-shifting buyer preferences, or intensifying competition—</a:t>
            </a:r>
            <a:r>
              <a:rPr lang="en-US" sz="2400" dirty="0"/>
              <a:t>are undermining </a:t>
            </a:r>
            <a:r>
              <a:rPr lang="en-US" dirty="0"/>
              <a:t>the </a:t>
            </a:r>
            <a:r>
              <a:rPr lang="en-US" sz="2400" dirty="0"/>
              <a:t>firm’s competitive position.</a:t>
            </a:r>
            <a:endParaRPr sz="2400" dirty="0"/>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16"/>
            <a:ext cx="9144000" cy="1072800"/>
          </a:xfrm>
        </p:spPr>
        <p:txBody>
          <a:bodyPr>
            <a:noAutofit/>
          </a:bodyPr>
          <a:lstStyle/>
          <a:p>
            <a:r>
              <a:rPr lang="en-US" sz="2400" dirty="0"/>
              <a:t>FIGURE 8.2 		Three Strategy Options for Pursuing Diversification</a:t>
            </a:r>
          </a:p>
        </p:txBody>
      </p:sp>
      <p:pic>
        <p:nvPicPr>
          <p:cNvPr id="3" name="Content Placeholder 2" descr="Graphic of the three strategy options for pursuing diversification"/>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984738" y="1323122"/>
            <a:ext cx="5235575" cy="4857750"/>
          </a:xfrm>
        </p:spPr>
      </p:pic>
      <p:sp>
        <p:nvSpPr>
          <p:cNvPr id="5" name="Text Placeholder 4"/>
          <p:cNvSpPr>
            <a:spLocks noGrp="1"/>
          </p:cNvSpPr>
          <p:nvPr>
            <p:ph type="body" sz="quarter" idx="4294967295"/>
          </p:nvPr>
        </p:nvSpPr>
        <p:spPr>
          <a:xfrm>
            <a:off x="1" y="6499225"/>
            <a:ext cx="9144000" cy="274638"/>
          </a:xfrm>
          <a:noFill/>
          <a:ln w="9525">
            <a:noFill/>
            <a:miter lim="800000"/>
            <a:headEnd/>
            <a:tailEnd/>
          </a:ln>
        </p:spPr>
        <p:txBody>
          <a:bodyPr vert="horz" wrap="square" lIns="0" tIns="0" rIns="0" bIns="0" numCol="1" anchor="b" anchorCtr="1" compatLnSpc="1">
            <a:prstTxWarp prst="textNoShape">
              <a:avLst/>
            </a:prstTxWarp>
          </a:bodyPr>
          <a:lstStyle/>
          <a:p>
            <a:r>
              <a:rPr lang="en-US" sz="800" dirty="0">
                <a:hlinkClick r:id="rId4" action="ppaction://hlinksldjump"/>
              </a:rPr>
              <a:t>Jump to Appendix 17 long image description</a:t>
            </a:r>
            <a:endParaRPr lang="en-US" sz="800" dirty="0"/>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sz="3200" dirty="0"/>
              <a:t>STRUCTURES OF COMBINATION RELATED-UNRELATED DIVERSIFIED FIRMS</a:t>
            </a:r>
          </a:p>
        </p:txBody>
      </p:sp>
      <p:sp>
        <p:nvSpPr>
          <p:cNvPr id="52227" name="Rectangle 3"/>
          <p:cNvSpPr>
            <a:spLocks noGrp="1" noChangeArrowheads="1"/>
          </p:cNvSpPr>
          <p:nvPr>
            <p:ph idx="1"/>
          </p:nvPr>
        </p:nvSpPr>
        <p:spPr/>
        <p:txBody>
          <a:bodyPr/>
          <a:lstStyle/>
          <a:p>
            <a:r>
              <a:rPr lang="en-US" sz="2400" dirty="0"/>
              <a:t>Dominant-business enterprises:</a:t>
            </a:r>
          </a:p>
          <a:p>
            <a:pPr lvl="1"/>
            <a:r>
              <a:rPr lang="en-US" sz="2000" dirty="0"/>
              <a:t>Have a major “core” firm that accounts for 50 to 80% of total revenues and a collection of small related or unrelated firms that accounts for the remainder</a:t>
            </a:r>
          </a:p>
          <a:p>
            <a:r>
              <a:rPr lang="en-US" sz="2400" dirty="0"/>
              <a:t>Narrowly diversified firms:</a:t>
            </a:r>
          </a:p>
          <a:p>
            <a:pPr lvl="1"/>
            <a:r>
              <a:rPr lang="en-US" sz="2000" dirty="0"/>
              <a:t>Are comprised of a few related or unrelated businesses</a:t>
            </a:r>
          </a:p>
          <a:p>
            <a:r>
              <a:rPr lang="en-US" sz="2400" dirty="0"/>
              <a:t>Broadly diversified firms:</a:t>
            </a:r>
          </a:p>
          <a:p>
            <a:pPr lvl="1"/>
            <a:r>
              <a:rPr lang="en-US" sz="2000" dirty="0"/>
              <a:t>Have a wide-ranging collection of related businesses, unrelated businesses, or a mixture of both</a:t>
            </a:r>
          </a:p>
          <a:p>
            <a:r>
              <a:rPr lang="en-US" sz="2400" dirty="0" err="1"/>
              <a:t>Multibusiness</a:t>
            </a:r>
            <a:r>
              <a:rPr lang="en-US" sz="2400" dirty="0"/>
              <a:t> enterprises:</a:t>
            </a:r>
          </a:p>
          <a:p>
            <a:pPr lvl="1"/>
            <a:r>
              <a:rPr lang="en-US" sz="2000" dirty="0"/>
              <a:t>Have a business portfolio consisting of several unrelated groups of related businesses</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lIns="731520" rIns="731520">
            <a:normAutofit fontScale="90000"/>
          </a:bodyPr>
          <a:lstStyle/>
          <a:p>
            <a:r>
              <a:rPr lang="en-US" dirty="0"/>
              <a:t>EVALUATING THE STRATEGY OF A DIVERSIFIED COMPANY</a:t>
            </a:r>
          </a:p>
        </p:txBody>
      </p:sp>
      <p:grpSp>
        <p:nvGrpSpPr>
          <p:cNvPr id="95234" name="Group 12" descr="A graphic depicts a diversified strategy can be evaluated in six ways."/>
          <p:cNvGrpSpPr>
            <a:grpSpLocks/>
          </p:cNvGrpSpPr>
          <p:nvPr/>
        </p:nvGrpSpPr>
        <p:grpSpPr bwMode="auto">
          <a:xfrm>
            <a:off x="1000125" y="1682747"/>
            <a:ext cx="7191375" cy="4319588"/>
            <a:chOff x="948" y="1069"/>
            <a:chExt cx="4093" cy="2721"/>
          </a:xfrm>
        </p:grpSpPr>
        <p:pic>
          <p:nvPicPr>
            <p:cNvPr id="95236" name="Picture 4"/>
            <p:cNvPicPr>
              <a:picLocks noChangeAspect="1" noChangeArrowheads="1"/>
            </p:cNvPicPr>
            <p:nvPr/>
          </p:nvPicPr>
          <p:blipFill>
            <a:blip r:embed="rId3" cstate="print"/>
            <a:srcRect/>
            <a:stretch>
              <a:fillRect/>
            </a:stretch>
          </p:blipFill>
          <p:spPr bwMode="auto">
            <a:xfrm>
              <a:off x="948" y="1069"/>
              <a:ext cx="4081" cy="2721"/>
            </a:xfrm>
            <a:prstGeom prst="rect">
              <a:avLst/>
            </a:prstGeom>
            <a:noFill/>
            <a:ln w="9525">
              <a:noFill/>
              <a:miter lim="800000"/>
              <a:headEnd/>
              <a:tailEnd/>
            </a:ln>
          </p:spPr>
        </p:pic>
        <p:sp>
          <p:nvSpPr>
            <p:cNvPr id="89093" name="Text Box 5"/>
            <p:cNvSpPr txBox="1">
              <a:spLocks noChangeArrowheads="1"/>
            </p:cNvSpPr>
            <p:nvPr/>
          </p:nvSpPr>
          <p:spPr bwMode="auto">
            <a:xfrm>
              <a:off x="2301" y="2193"/>
              <a:ext cx="1336" cy="442"/>
            </a:xfrm>
            <a:prstGeom prst="rect">
              <a:avLst/>
            </a:prstGeom>
            <a:noFill/>
            <a:ln w="9525">
              <a:noFill/>
              <a:miter lim="800000"/>
              <a:headEnd/>
              <a:tailEnd/>
            </a:ln>
          </p:spPr>
          <p:txBody>
            <a:bodyPr anchor="ctr" anchorCtr="1">
              <a:spAutoFit/>
            </a:bodyPr>
            <a:lstStyle/>
            <a:p>
              <a:pPr algn="ctr">
                <a:spcBef>
                  <a:spcPct val="50000"/>
                </a:spcBef>
                <a:defRPr/>
              </a:pPr>
              <a:r>
                <a:rPr lang="en-US" b="1" dirty="0">
                  <a:solidFill>
                    <a:schemeClr val="bg1"/>
                  </a:solidFill>
                </a:rPr>
                <a:t>Diversified Strategy</a:t>
              </a:r>
            </a:p>
          </p:txBody>
        </p:sp>
        <p:sp>
          <p:nvSpPr>
            <p:cNvPr id="95238" name="Text Box 6"/>
            <p:cNvSpPr txBox="1">
              <a:spLocks noChangeArrowheads="1"/>
            </p:cNvSpPr>
            <p:nvPr/>
          </p:nvSpPr>
          <p:spPr bwMode="auto">
            <a:xfrm>
              <a:off x="951" y="1171"/>
              <a:ext cx="1018" cy="366"/>
            </a:xfrm>
            <a:prstGeom prst="rect">
              <a:avLst/>
            </a:prstGeom>
            <a:noFill/>
            <a:ln w="9525">
              <a:noFill/>
              <a:miter lim="800000"/>
              <a:headEnd/>
              <a:tailEnd/>
            </a:ln>
          </p:spPr>
          <p:txBody>
            <a:bodyPr anchor="ctr" anchorCtr="1">
              <a:spAutoFit/>
            </a:bodyPr>
            <a:lstStyle/>
            <a:p>
              <a:pPr algn="ctr">
                <a:spcBef>
                  <a:spcPct val="50000"/>
                </a:spcBef>
              </a:pPr>
              <a:r>
                <a:rPr lang="en-US" sz="1600" b="1" dirty="0">
                  <a:solidFill>
                    <a:schemeClr val="bg1"/>
                  </a:solidFill>
                </a:rPr>
                <a:t>Attractiveness </a:t>
              </a:r>
              <a:br>
                <a:rPr lang="en-US" sz="1600" b="1" dirty="0">
                  <a:solidFill>
                    <a:schemeClr val="bg1"/>
                  </a:solidFill>
                </a:rPr>
              </a:br>
              <a:r>
                <a:rPr lang="en-US" sz="1600" b="1" dirty="0">
                  <a:solidFill>
                    <a:schemeClr val="bg1"/>
                  </a:solidFill>
                </a:rPr>
                <a:t>of industries</a:t>
              </a:r>
            </a:p>
          </p:txBody>
        </p:sp>
        <p:sp>
          <p:nvSpPr>
            <p:cNvPr id="95239" name="Text Box 7"/>
            <p:cNvSpPr txBox="1">
              <a:spLocks noChangeArrowheads="1"/>
            </p:cNvSpPr>
            <p:nvPr/>
          </p:nvSpPr>
          <p:spPr bwMode="auto">
            <a:xfrm>
              <a:off x="2473" y="1200"/>
              <a:ext cx="1018" cy="366"/>
            </a:xfrm>
            <a:prstGeom prst="rect">
              <a:avLst/>
            </a:prstGeom>
            <a:noFill/>
            <a:ln w="9525">
              <a:noFill/>
              <a:miter lim="800000"/>
              <a:headEnd/>
              <a:tailEnd/>
            </a:ln>
          </p:spPr>
          <p:txBody>
            <a:bodyPr anchor="ctr" anchorCtr="1">
              <a:spAutoFit/>
            </a:bodyPr>
            <a:lstStyle/>
            <a:p>
              <a:pPr algn="ctr">
                <a:spcBef>
                  <a:spcPct val="50000"/>
                </a:spcBef>
              </a:pPr>
              <a:r>
                <a:rPr lang="en-US" sz="1600" b="1" dirty="0">
                  <a:solidFill>
                    <a:schemeClr val="bg1"/>
                  </a:solidFill>
                </a:rPr>
                <a:t>Strength of business units</a:t>
              </a:r>
            </a:p>
          </p:txBody>
        </p:sp>
        <p:sp>
          <p:nvSpPr>
            <p:cNvPr id="95240" name="Text Box 8"/>
            <p:cNvSpPr txBox="1">
              <a:spLocks noChangeArrowheads="1"/>
            </p:cNvSpPr>
            <p:nvPr/>
          </p:nvSpPr>
          <p:spPr bwMode="auto">
            <a:xfrm>
              <a:off x="4023" y="1171"/>
              <a:ext cx="1018" cy="366"/>
            </a:xfrm>
            <a:prstGeom prst="rect">
              <a:avLst/>
            </a:prstGeom>
            <a:noFill/>
            <a:ln w="9525">
              <a:noFill/>
              <a:miter lim="800000"/>
              <a:headEnd/>
              <a:tailEnd/>
            </a:ln>
          </p:spPr>
          <p:txBody>
            <a:bodyPr anchor="ctr" anchorCtr="1">
              <a:spAutoFit/>
            </a:bodyPr>
            <a:lstStyle/>
            <a:p>
              <a:pPr algn="ctr">
                <a:spcBef>
                  <a:spcPct val="50000"/>
                </a:spcBef>
              </a:pPr>
              <a:r>
                <a:rPr lang="en-US" sz="1600" b="1" dirty="0">
                  <a:solidFill>
                    <a:schemeClr val="bg1"/>
                  </a:solidFill>
                </a:rPr>
                <a:t>Cross-business strategic fit</a:t>
              </a:r>
            </a:p>
          </p:txBody>
        </p:sp>
        <p:sp>
          <p:nvSpPr>
            <p:cNvPr id="95241" name="Text Box 9"/>
            <p:cNvSpPr txBox="1">
              <a:spLocks noChangeArrowheads="1"/>
            </p:cNvSpPr>
            <p:nvPr/>
          </p:nvSpPr>
          <p:spPr bwMode="auto">
            <a:xfrm>
              <a:off x="952" y="3294"/>
              <a:ext cx="1018" cy="366"/>
            </a:xfrm>
            <a:prstGeom prst="rect">
              <a:avLst/>
            </a:prstGeom>
            <a:noFill/>
            <a:ln w="9525">
              <a:noFill/>
              <a:miter lim="800000"/>
              <a:headEnd/>
              <a:tailEnd/>
            </a:ln>
          </p:spPr>
          <p:txBody>
            <a:bodyPr anchor="ctr" anchorCtr="1">
              <a:spAutoFit/>
            </a:bodyPr>
            <a:lstStyle/>
            <a:p>
              <a:pPr algn="ctr">
                <a:spcBef>
                  <a:spcPct val="50000"/>
                </a:spcBef>
              </a:pPr>
              <a:r>
                <a:rPr lang="en-US" sz="1600" b="1" dirty="0"/>
                <a:t>Fit of firm’s resources</a:t>
              </a:r>
            </a:p>
          </p:txBody>
        </p:sp>
        <p:sp>
          <p:nvSpPr>
            <p:cNvPr id="95242" name="Text Box 10"/>
            <p:cNvSpPr txBox="1">
              <a:spLocks noChangeArrowheads="1"/>
            </p:cNvSpPr>
            <p:nvPr/>
          </p:nvSpPr>
          <p:spPr bwMode="auto">
            <a:xfrm>
              <a:off x="2460" y="3295"/>
              <a:ext cx="1018" cy="366"/>
            </a:xfrm>
            <a:prstGeom prst="rect">
              <a:avLst/>
            </a:prstGeom>
            <a:noFill/>
            <a:ln w="9525">
              <a:noFill/>
              <a:miter lim="800000"/>
              <a:headEnd/>
              <a:tailEnd/>
            </a:ln>
          </p:spPr>
          <p:txBody>
            <a:bodyPr anchor="ctr" anchorCtr="1">
              <a:spAutoFit/>
            </a:bodyPr>
            <a:lstStyle/>
            <a:p>
              <a:pPr algn="ctr">
                <a:spcBef>
                  <a:spcPct val="50000"/>
                </a:spcBef>
              </a:pPr>
              <a:r>
                <a:rPr lang="en-US" sz="1600" b="1" dirty="0"/>
                <a:t>Allocation of resources</a:t>
              </a:r>
            </a:p>
          </p:txBody>
        </p:sp>
        <p:sp>
          <p:nvSpPr>
            <p:cNvPr id="95243" name="Text Box 11"/>
            <p:cNvSpPr txBox="1">
              <a:spLocks noChangeArrowheads="1"/>
            </p:cNvSpPr>
            <p:nvPr/>
          </p:nvSpPr>
          <p:spPr bwMode="auto">
            <a:xfrm>
              <a:off x="4017" y="3294"/>
              <a:ext cx="1018" cy="366"/>
            </a:xfrm>
            <a:prstGeom prst="rect">
              <a:avLst/>
            </a:prstGeom>
            <a:noFill/>
            <a:ln w="9525">
              <a:noFill/>
              <a:miter lim="800000"/>
              <a:headEnd/>
              <a:tailEnd/>
            </a:ln>
          </p:spPr>
          <p:txBody>
            <a:bodyPr anchor="ctr" anchorCtr="1">
              <a:spAutoFit/>
            </a:bodyPr>
            <a:lstStyle/>
            <a:p>
              <a:pPr algn="ctr">
                <a:spcBef>
                  <a:spcPct val="50000"/>
                </a:spcBef>
              </a:pPr>
              <a:r>
                <a:rPr lang="en-US" sz="1600" b="1" dirty="0"/>
                <a:t>New strategic moves</a:t>
              </a:r>
            </a:p>
          </p:txBody>
        </p:sp>
      </p:grpSp>
      <p:sp>
        <p:nvSpPr>
          <p:cNvPr id="4" name="Text Placeholder 3"/>
          <p:cNvSpPr>
            <a:spLocks noGrp="1"/>
          </p:cNvSpPr>
          <p:nvPr>
            <p:ph type="body" sz="quarter" idx="16"/>
          </p:nvPr>
        </p:nvSpPr>
        <p:spPr>
          <a:xfrm>
            <a:off x="2469779" y="6481484"/>
            <a:ext cx="4206240" cy="274320"/>
          </a:xfrm>
          <a:noFill/>
          <a:ln w="9525">
            <a:noFill/>
            <a:miter lim="800000"/>
            <a:headEnd/>
            <a:tailEnd/>
          </a:ln>
        </p:spPr>
        <p:txBody>
          <a:bodyPr vert="horz" wrap="square" lIns="0" tIns="0" rIns="0" bIns="0" numCol="1" anchor="b" anchorCtr="1" compatLnSpc="1">
            <a:prstTxWarp prst="textNoShape">
              <a:avLst/>
            </a:prstTxWarp>
          </a:bodyPr>
          <a:lstStyle/>
          <a:p>
            <a:r>
              <a:rPr lang="en-US" dirty="0">
                <a:hlinkClick r:id="rId4" action="ppaction://hlinksldjump"/>
              </a:rPr>
              <a:t>Jump to Appendix 16 long image description</a:t>
            </a:r>
            <a:endParaRPr lang="en-US" dirty="0"/>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0" y="0"/>
            <a:ext cx="9144000" cy="1063690"/>
          </a:xfrm>
        </p:spPr>
        <p:txBody>
          <a:bodyPr lIns="457200" rIns="457200">
            <a:normAutofit fontScale="90000"/>
          </a:bodyPr>
          <a:lstStyle/>
          <a:p>
            <a:r>
              <a:rPr lang="en-US" sz="3200" dirty="0"/>
              <a:t>STEPS IN EVALUATING THE STRATEGY OF A DIVERSIFIED FIRM</a:t>
            </a:r>
          </a:p>
        </p:txBody>
      </p:sp>
      <p:sp>
        <p:nvSpPr>
          <p:cNvPr id="97283" name="Rectangle 3"/>
          <p:cNvSpPr>
            <a:spLocks noGrp="1" noChangeArrowheads="1"/>
          </p:cNvSpPr>
          <p:nvPr>
            <p:ph idx="1"/>
          </p:nvPr>
        </p:nvSpPr>
        <p:spPr>
          <a:xfrm>
            <a:off x="242597" y="1158558"/>
            <a:ext cx="8649477" cy="5298231"/>
          </a:xfrm>
        </p:spPr>
        <p:txBody>
          <a:bodyPr/>
          <a:lstStyle/>
          <a:p>
            <a:pPr marL="457200" indent="-457200">
              <a:spcBef>
                <a:spcPts val="1200"/>
              </a:spcBef>
              <a:buFont typeface="+mj-lt"/>
              <a:buAutoNum type="arabicPeriod"/>
            </a:pPr>
            <a:r>
              <a:rPr lang="en-US" sz="2400" dirty="0"/>
              <a:t>Assess the attractiveness of the industries the firm has diversified into, both individually and as a group</a:t>
            </a:r>
          </a:p>
          <a:p>
            <a:pPr marL="457200" indent="-457200">
              <a:spcBef>
                <a:spcPts val="1200"/>
              </a:spcBef>
              <a:buFont typeface="+mj-lt"/>
              <a:buAutoNum type="arabicPeriod"/>
            </a:pPr>
            <a:r>
              <a:rPr lang="en-US" sz="2400" dirty="0"/>
              <a:t>Assess the competitive strength of the firm’s business units within their respective industries</a:t>
            </a:r>
          </a:p>
          <a:p>
            <a:pPr marL="457200" indent="-457200">
              <a:spcBef>
                <a:spcPts val="1200"/>
              </a:spcBef>
              <a:buFont typeface="+mj-lt"/>
              <a:buAutoNum type="arabicPeriod"/>
            </a:pPr>
            <a:r>
              <a:rPr lang="en-US" sz="2400" dirty="0"/>
              <a:t>Evaluate the extent of cross-business strategic fit along the value chains of the firm’s various business units</a:t>
            </a:r>
          </a:p>
          <a:p>
            <a:pPr marL="457200" indent="-457200">
              <a:spcBef>
                <a:spcPts val="1200"/>
              </a:spcBef>
              <a:buFont typeface="+mj-lt"/>
              <a:buAutoNum type="arabicPeriod"/>
            </a:pPr>
            <a:r>
              <a:rPr lang="en-US" sz="2400" dirty="0"/>
              <a:t>Check whether the firm’s resources fit the requirements of its present business lineup</a:t>
            </a:r>
          </a:p>
          <a:p>
            <a:pPr marL="457200" indent="-457200">
              <a:spcBef>
                <a:spcPts val="1200"/>
              </a:spcBef>
              <a:buFont typeface="+mj-lt"/>
              <a:buAutoNum type="arabicPeriod"/>
            </a:pPr>
            <a:r>
              <a:rPr lang="en-US" sz="2400" dirty="0"/>
              <a:t>Rank the performance prospects of the businesses from best to worst and determine resource allocation priorities</a:t>
            </a:r>
          </a:p>
          <a:p>
            <a:pPr marL="457200" indent="-457200">
              <a:spcBef>
                <a:spcPts val="1200"/>
              </a:spcBef>
              <a:buFont typeface="+mj-lt"/>
              <a:buAutoNum type="arabicPeriod"/>
            </a:pPr>
            <a:r>
              <a:rPr lang="en-US" sz="2400" dirty="0"/>
              <a:t>Craft strategic moves to improve corporate performance</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noAutofit/>
          </a:bodyPr>
          <a:lstStyle/>
          <a:p>
            <a:r>
              <a:rPr lang="en-US" sz="2800" dirty="0"/>
              <a:t>STEP 1: 	EVALUATING INDUSTRY ATTRACTIVENESS</a:t>
            </a:r>
          </a:p>
        </p:txBody>
      </p:sp>
      <p:grpSp>
        <p:nvGrpSpPr>
          <p:cNvPr id="2" name="Group 1" descr="A graphic shows how to evaluate the attractiveness of the industries in which the firm has business operations."/>
          <p:cNvGrpSpPr/>
          <p:nvPr/>
        </p:nvGrpSpPr>
        <p:grpSpPr>
          <a:xfrm>
            <a:off x="1121229" y="1028822"/>
            <a:ext cx="6825341" cy="5097917"/>
            <a:chOff x="1450975" y="1585913"/>
            <a:chExt cx="6153604" cy="4660900"/>
          </a:xfrm>
        </p:grpSpPr>
        <p:sp>
          <p:nvSpPr>
            <p:cNvPr id="99333" name="Text Box 5"/>
            <p:cNvSpPr txBox="1">
              <a:spLocks noChangeArrowheads="1"/>
            </p:cNvSpPr>
            <p:nvPr/>
          </p:nvSpPr>
          <p:spPr bwMode="auto">
            <a:xfrm>
              <a:off x="2932113" y="3214688"/>
              <a:ext cx="4666116" cy="876300"/>
            </a:xfrm>
            <a:prstGeom prst="roundRect">
              <a:avLst/>
            </a:prstGeom>
            <a:blipFill dpi="0" rotWithShape="1">
              <a:blip r:embed="rId3" cstate="print"/>
              <a:srcRect/>
              <a:stretch>
                <a:fillRect/>
              </a:stretch>
            </a:blip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91440" rIns="91440" anchor="ctr"/>
            <a:lstStyle/>
            <a:p>
              <a:pPr marL="282575" indent="-282575">
                <a:spcBef>
                  <a:spcPct val="50000"/>
                </a:spcBef>
                <a:defRPr/>
              </a:pPr>
              <a:r>
                <a:rPr lang="en-US" b="1" dirty="0">
                  <a:solidFill>
                    <a:schemeClr val="bg1"/>
                  </a:solidFill>
                </a:rPr>
                <a:t>1.	Does each industry represent a good market for the firm to be in?</a:t>
              </a:r>
            </a:p>
          </p:txBody>
        </p:sp>
        <p:sp>
          <p:nvSpPr>
            <p:cNvPr id="101379" name="Text Box 6"/>
            <p:cNvSpPr txBox="1">
              <a:spLocks noChangeArrowheads="1"/>
            </p:cNvSpPr>
            <p:nvPr/>
          </p:nvSpPr>
          <p:spPr bwMode="auto">
            <a:xfrm>
              <a:off x="2932113" y="4294188"/>
              <a:ext cx="4666116" cy="876300"/>
            </a:xfrm>
            <a:prstGeom prst="roundRect">
              <a:avLst/>
            </a:prstGeom>
            <a:blipFill dpi="0" rotWithShape="1">
              <a:blip r:embed="rId4" cstate="print"/>
              <a:srcRect/>
              <a:stretch>
                <a:fillRect/>
              </a:stretch>
            </a:blip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91440" rIns="91440" anchor="ctr"/>
            <a:lstStyle/>
            <a:p>
              <a:pPr marL="282575" indent="-282575">
                <a:spcBef>
                  <a:spcPct val="50000"/>
                </a:spcBef>
              </a:pPr>
              <a:r>
                <a:rPr lang="en-US" b="1" dirty="0"/>
                <a:t>2.	Which industries are most attractive, and which are least attractive?</a:t>
              </a:r>
            </a:p>
          </p:txBody>
        </p:sp>
        <p:sp>
          <p:nvSpPr>
            <p:cNvPr id="99335" name="Text Box 7"/>
            <p:cNvSpPr txBox="1">
              <a:spLocks noChangeArrowheads="1"/>
            </p:cNvSpPr>
            <p:nvPr/>
          </p:nvSpPr>
          <p:spPr bwMode="auto">
            <a:xfrm>
              <a:off x="2938463" y="5370513"/>
              <a:ext cx="4666116" cy="876300"/>
            </a:xfrm>
            <a:prstGeom prst="roundRect">
              <a:avLst/>
            </a:prstGeom>
            <a:blipFill dpi="0" rotWithShape="1">
              <a:blip r:embed="rId5" cstate="print"/>
              <a:srcRect/>
              <a:stretch>
                <a:fillRect/>
              </a:stretch>
            </a:blip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91440" rIns="91440" anchor="ctr"/>
            <a:lstStyle/>
            <a:p>
              <a:pPr marL="282575" indent="-282575">
                <a:spcBef>
                  <a:spcPct val="50000"/>
                </a:spcBef>
                <a:defRPr/>
              </a:pPr>
              <a:r>
                <a:rPr lang="en-US" b="1" dirty="0">
                  <a:solidFill>
                    <a:schemeClr val="bg1"/>
                  </a:solidFill>
                </a:rPr>
                <a:t>3.	How appealing is the whole group of industries?</a:t>
              </a:r>
            </a:p>
          </p:txBody>
        </p:sp>
        <p:cxnSp>
          <p:nvCxnSpPr>
            <p:cNvPr id="101381" name="AutoShape 8"/>
            <p:cNvCxnSpPr>
              <a:cxnSpLocks noChangeShapeType="1"/>
              <a:stCxn id="101384" idx="3"/>
            </p:cNvCxnSpPr>
            <p:nvPr/>
          </p:nvCxnSpPr>
          <p:spPr bwMode="auto">
            <a:xfrm rot="16200000" flipH="1">
              <a:off x="2137774" y="2858498"/>
              <a:ext cx="841991" cy="746688"/>
            </a:xfrm>
            <a:prstGeom prst="bentConnector2">
              <a:avLst/>
            </a:prstGeom>
            <a:noFill/>
            <a:ln w="34925">
              <a:solidFill>
                <a:schemeClr val="tx1"/>
              </a:solidFill>
              <a:miter lim="800000"/>
              <a:headEnd type="none" w="med" len="med"/>
              <a:tailEnd type="none" w="med" len="med"/>
            </a:ln>
          </p:spPr>
        </p:cxnSp>
        <p:cxnSp>
          <p:nvCxnSpPr>
            <p:cNvPr id="101382" name="AutoShape 9"/>
            <p:cNvCxnSpPr>
              <a:cxnSpLocks noChangeShapeType="1"/>
              <a:stCxn id="101384" idx="3"/>
            </p:cNvCxnSpPr>
            <p:nvPr/>
          </p:nvCxnSpPr>
          <p:spPr bwMode="auto">
            <a:xfrm rot="16200000" flipH="1">
              <a:off x="1063036" y="3933236"/>
              <a:ext cx="2997816" cy="753038"/>
            </a:xfrm>
            <a:prstGeom prst="bentConnector2">
              <a:avLst/>
            </a:prstGeom>
            <a:noFill/>
            <a:ln w="34925">
              <a:solidFill>
                <a:schemeClr val="tx1"/>
              </a:solidFill>
              <a:miter lim="800000"/>
              <a:headEnd type="none" w="med" len="med"/>
              <a:tailEnd type="none" w="med" len="med"/>
            </a:ln>
          </p:spPr>
        </p:cxnSp>
        <p:cxnSp>
          <p:nvCxnSpPr>
            <p:cNvPr id="101383" name="AutoShape 8"/>
            <p:cNvCxnSpPr>
              <a:cxnSpLocks noChangeShapeType="1"/>
              <a:stCxn id="101384" idx="3"/>
            </p:cNvCxnSpPr>
            <p:nvPr/>
          </p:nvCxnSpPr>
          <p:spPr bwMode="auto">
            <a:xfrm rot="16200000" flipH="1">
              <a:off x="1598024" y="3398248"/>
              <a:ext cx="1921491" cy="746688"/>
            </a:xfrm>
            <a:prstGeom prst="bentConnector2">
              <a:avLst/>
            </a:prstGeom>
            <a:noFill/>
            <a:ln w="34925">
              <a:solidFill>
                <a:schemeClr val="tx1"/>
              </a:solidFill>
              <a:miter lim="800000"/>
              <a:headEnd type="none" w="med" len="med"/>
              <a:tailEnd type="none" w="med" len="med"/>
            </a:ln>
          </p:spPr>
        </p:cxnSp>
        <p:sp>
          <p:nvSpPr>
            <p:cNvPr id="101384" name="Text Box 4"/>
            <p:cNvSpPr>
              <a:spLocks noChangeArrowheads="1"/>
            </p:cNvSpPr>
            <p:nvPr/>
          </p:nvSpPr>
          <p:spPr bwMode="auto">
            <a:xfrm>
              <a:off x="1450975" y="1585913"/>
              <a:ext cx="5015139" cy="1435100"/>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lIns="0" tIns="0" rIns="0" bIns="0" anchor="ctr" anchorCtr="1"/>
            <a:lstStyle/>
            <a:p>
              <a:pPr algn="ctr">
                <a:spcBef>
                  <a:spcPct val="50000"/>
                </a:spcBef>
              </a:pPr>
              <a:r>
                <a:rPr lang="en-US" sz="2400" b="1" dirty="0"/>
                <a:t>How attractive are </a:t>
              </a:r>
              <a:br>
                <a:rPr lang="en-US" sz="2400" b="1" dirty="0"/>
              </a:br>
              <a:r>
                <a:rPr lang="en-US" sz="2400" b="1" dirty="0"/>
                <a:t>the industries in which </a:t>
              </a:r>
              <a:br>
                <a:rPr lang="en-US" sz="2400" b="1" dirty="0"/>
              </a:br>
              <a:r>
                <a:rPr lang="en-US" sz="2400" b="1" dirty="0"/>
                <a:t>the firm has business operations?</a:t>
              </a:r>
            </a:p>
          </p:txBody>
        </p:sp>
      </p:grpSp>
      <p:sp>
        <p:nvSpPr>
          <p:cNvPr id="5" name="Text Placeholder 4"/>
          <p:cNvSpPr>
            <a:spLocks noGrp="1"/>
          </p:cNvSpPr>
          <p:nvPr>
            <p:ph type="body" sz="quarter" idx="16"/>
          </p:nvPr>
        </p:nvSpPr>
        <p:spPr>
          <a:xfrm>
            <a:off x="2577363" y="6481484"/>
            <a:ext cx="4023360" cy="274320"/>
          </a:xfrm>
          <a:noFill/>
          <a:ln w="9525">
            <a:noFill/>
            <a:miter lim="800000"/>
            <a:headEnd/>
            <a:tailEnd/>
          </a:ln>
        </p:spPr>
        <p:txBody>
          <a:bodyPr vert="horz" wrap="square" lIns="0" tIns="0" rIns="0" bIns="0" numCol="1" anchor="b" anchorCtr="1" compatLnSpc="1">
            <a:prstTxWarp prst="textNoShape">
              <a:avLst/>
            </a:prstTxWarp>
          </a:bodyPr>
          <a:lstStyle/>
          <a:p>
            <a:r>
              <a:rPr lang="en-US" dirty="0">
                <a:hlinkClick r:id="rId6" action="ppaction://hlinksldjump"/>
              </a:rPr>
              <a:t>Jump to Appendix 18 long image description</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sz="3200" dirty="0"/>
              <a:t>CALCULATING INDUSTRY-ATTRACTIVENESS SCORES: KEY MEASURES</a:t>
            </a:r>
          </a:p>
        </p:txBody>
      </p:sp>
      <p:sp>
        <p:nvSpPr>
          <p:cNvPr id="97283" name="Rectangle 10"/>
          <p:cNvSpPr>
            <a:spLocks noGrp="1" noChangeArrowheads="1"/>
          </p:cNvSpPr>
          <p:nvPr>
            <p:ph idx="1"/>
          </p:nvPr>
        </p:nvSpPr>
        <p:spPr>
          <a:xfrm>
            <a:off x="325534" y="1432801"/>
            <a:ext cx="8637588" cy="4983874"/>
          </a:xfrm>
        </p:spPr>
        <p:txBody>
          <a:bodyPr/>
          <a:lstStyle/>
          <a:p>
            <a:r>
              <a:rPr lang="en-US" dirty="0"/>
              <a:t>Market size and projected growth rate</a:t>
            </a:r>
          </a:p>
          <a:p>
            <a:r>
              <a:rPr lang="en-US" dirty="0"/>
              <a:t>The intensity of competition among market rivals</a:t>
            </a:r>
          </a:p>
          <a:p>
            <a:r>
              <a:rPr lang="en-US" dirty="0"/>
              <a:t>Emerging opportunities and threats</a:t>
            </a:r>
          </a:p>
          <a:p>
            <a:r>
              <a:rPr lang="en-US" dirty="0"/>
              <a:t>The presence of cross-industry strategic fit</a:t>
            </a:r>
          </a:p>
          <a:p>
            <a:r>
              <a:rPr lang="en-US" dirty="0"/>
              <a:t>Resource requirements</a:t>
            </a:r>
          </a:p>
          <a:p>
            <a:r>
              <a:rPr lang="en-US" dirty="0"/>
              <a:t>Social, political, regulatory, environmental factors</a:t>
            </a:r>
          </a:p>
          <a:p>
            <a:r>
              <a:rPr lang="en-US" dirty="0"/>
              <a:t>Industry profitability</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sz="3200" dirty="0"/>
              <a:t>CALCULATING INDUSTRY ATTRACTIVENESS FROM THE MULTI-BUSINESS PERSPECTIVE</a:t>
            </a:r>
          </a:p>
        </p:txBody>
      </p:sp>
      <p:graphicFrame>
        <p:nvGraphicFramePr>
          <p:cNvPr id="2" name="Table 1"/>
          <p:cNvGraphicFramePr>
            <a:graphicFrameLocks noGrp="1"/>
          </p:cNvGraphicFramePr>
          <p:nvPr>
            <p:extLst>
              <p:ext uri="{D42A27DB-BD31-4B8C-83A1-F6EECF244321}">
                <p14:modId xmlns:p14="http://schemas.microsoft.com/office/powerpoint/2010/main" val="2656027878"/>
              </p:ext>
            </p:extLst>
          </p:nvPr>
        </p:nvGraphicFramePr>
        <p:xfrm>
          <a:off x="367601" y="1448082"/>
          <a:ext cx="8405130" cy="3474720"/>
        </p:xfrm>
        <a:graphic>
          <a:graphicData uri="http://schemas.openxmlformats.org/drawingml/2006/table">
            <a:tbl>
              <a:tblPr bandRow="1">
                <a:tableStyleId>{21E4AEA4-8DFA-4A89-87EB-49C32662AFE0}</a:tableStyleId>
              </a:tblPr>
              <a:tblGrid>
                <a:gridCol w="2485958">
                  <a:extLst>
                    <a:ext uri="{9D8B030D-6E8A-4147-A177-3AD203B41FA5}">
                      <a16:colId xmlns:a16="http://schemas.microsoft.com/office/drawing/2014/main" val="20000"/>
                    </a:ext>
                  </a:extLst>
                </a:gridCol>
                <a:gridCol w="5919172">
                  <a:extLst>
                    <a:ext uri="{9D8B030D-6E8A-4147-A177-3AD203B41FA5}">
                      <a16:colId xmlns:a16="http://schemas.microsoft.com/office/drawing/2014/main" val="20001"/>
                    </a:ext>
                  </a:extLst>
                </a:gridCol>
              </a:tblGrid>
              <a:tr h="19202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a:t>The question of cross-industry strategic fit</a:t>
                      </a:r>
                      <a:endParaRPr lang="en-US" sz="2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How well do the industry’s value chain and resource requirements match up with the value chain activities of other industries in which the firm has operations?</a:t>
                      </a:r>
                      <a:endParaRPr lang="en-US" sz="2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554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a:t>The question of resource requirements</a:t>
                      </a:r>
                      <a:endParaRPr lang="en-US" sz="2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Do the resource requirements for an industry match those of the parent firm or are they otherwise within the company’s reach?</a:t>
                      </a:r>
                      <a:endParaRPr lang="en-US" sz="2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lIns="274320" rIns="274320">
            <a:noAutofit/>
          </a:bodyPr>
          <a:lstStyle/>
          <a:p>
            <a:pPr>
              <a:defRPr/>
            </a:pPr>
            <a:r>
              <a:rPr sz="3200" dirty="0"/>
              <a:t>CALCULATING INDUSTRY ATTRACTIVENESS SCORES</a:t>
            </a:r>
          </a:p>
        </p:txBody>
      </p:sp>
      <p:grpSp>
        <p:nvGrpSpPr>
          <p:cNvPr id="2" name="Group 1" descr="A graphic breaks down how industry attractiveness can be evaluated."/>
          <p:cNvGrpSpPr/>
          <p:nvPr/>
        </p:nvGrpSpPr>
        <p:grpSpPr>
          <a:xfrm>
            <a:off x="457201" y="1422170"/>
            <a:ext cx="8043861" cy="3765550"/>
            <a:chOff x="304802" y="1843083"/>
            <a:chExt cx="8043861" cy="3765550"/>
          </a:xfrm>
        </p:grpSpPr>
        <p:sp>
          <p:nvSpPr>
            <p:cNvPr id="99332" name="Text Box 4"/>
            <p:cNvSpPr txBox="1">
              <a:spLocks noChangeArrowheads="1"/>
            </p:cNvSpPr>
            <p:nvPr/>
          </p:nvSpPr>
          <p:spPr bwMode="auto">
            <a:xfrm>
              <a:off x="304802" y="2751133"/>
              <a:ext cx="2352674" cy="1400175"/>
            </a:xfrm>
            <a:prstGeom prst="roundRect">
              <a:avLst/>
            </a:prstGeom>
            <a:solidFill>
              <a:srgbClr val="CC660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rIns="0" anchor="ctr" anchorCtr="1"/>
            <a:lstStyle/>
            <a:p>
              <a:pPr algn="ctr">
                <a:spcBef>
                  <a:spcPct val="50000"/>
                </a:spcBef>
                <a:defRPr/>
              </a:pPr>
              <a:r>
                <a:rPr lang="en-US" sz="2400" b="1" dirty="0">
                  <a:solidFill>
                    <a:schemeClr val="bg1"/>
                  </a:solidFill>
                </a:rPr>
                <a:t>Evaluating Industry Attractiveness</a:t>
              </a:r>
            </a:p>
          </p:txBody>
        </p:sp>
        <p:sp>
          <p:nvSpPr>
            <p:cNvPr id="99333" name="Text Box 5"/>
            <p:cNvSpPr txBox="1">
              <a:spLocks noChangeArrowheads="1"/>
            </p:cNvSpPr>
            <p:nvPr/>
          </p:nvSpPr>
          <p:spPr bwMode="auto">
            <a:xfrm>
              <a:off x="3317875" y="1843083"/>
              <a:ext cx="5024438" cy="920750"/>
            </a:xfrm>
            <a:prstGeom prst="roundRect">
              <a:avLst/>
            </a:prstGeom>
            <a:blipFill dpi="0" rotWithShape="1">
              <a:blip r:embed="rId3" cstate="print"/>
              <a:srcRect/>
              <a:stretch>
                <a:fillRect/>
              </a:stretch>
            </a:blip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182880" anchor="ctr"/>
            <a:lstStyle/>
            <a:p>
              <a:pPr algn="ctr">
                <a:spcBef>
                  <a:spcPct val="50000"/>
                </a:spcBef>
                <a:defRPr/>
              </a:pPr>
              <a:r>
                <a:rPr lang="en-US" b="1" dirty="0">
                  <a:solidFill>
                    <a:schemeClr val="bg1"/>
                  </a:solidFill>
                </a:rPr>
                <a:t>Deciding on appropriate weights for  industry attractiveness measures</a:t>
              </a:r>
            </a:p>
          </p:txBody>
        </p:sp>
        <p:sp>
          <p:nvSpPr>
            <p:cNvPr id="99335" name="Text Box 7"/>
            <p:cNvSpPr txBox="1">
              <a:spLocks noChangeArrowheads="1"/>
            </p:cNvSpPr>
            <p:nvPr/>
          </p:nvSpPr>
          <p:spPr bwMode="auto">
            <a:xfrm>
              <a:off x="3324225" y="2898771"/>
              <a:ext cx="5024438" cy="1101725"/>
            </a:xfrm>
            <a:prstGeom prst="roundRect">
              <a:avLst/>
            </a:prstGeom>
            <a:blipFill dpi="0" rotWithShape="1">
              <a:blip r:embed="rId4" cstate="print"/>
              <a:srcRect/>
              <a:stretch>
                <a:fillRect/>
              </a:stretch>
            </a:blip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182880" anchor="ctr"/>
            <a:lstStyle/>
            <a:p>
              <a:pPr algn="ctr">
                <a:spcBef>
                  <a:spcPct val="50000"/>
                </a:spcBef>
                <a:defRPr/>
              </a:pPr>
              <a:r>
                <a:rPr lang="en-US" b="1" dirty="0">
                  <a:solidFill>
                    <a:schemeClr val="bg1"/>
                  </a:solidFill>
                </a:rPr>
                <a:t>Gaining sufficient knowledge of the industry to assign accurate and objective ratings</a:t>
              </a:r>
            </a:p>
          </p:txBody>
        </p:sp>
        <p:cxnSp>
          <p:nvCxnSpPr>
            <p:cNvPr id="107525" name="AutoShape 8"/>
            <p:cNvCxnSpPr>
              <a:cxnSpLocks noChangeShapeType="1"/>
            </p:cNvCxnSpPr>
            <p:nvPr/>
          </p:nvCxnSpPr>
          <p:spPr bwMode="auto">
            <a:xfrm flipV="1">
              <a:off x="2657475" y="2303458"/>
              <a:ext cx="660400" cy="1147763"/>
            </a:xfrm>
            <a:prstGeom prst="bentConnector3">
              <a:avLst>
                <a:gd name="adj1" fmla="val 49759"/>
              </a:avLst>
            </a:prstGeom>
            <a:noFill/>
            <a:ln w="34925">
              <a:solidFill>
                <a:schemeClr val="tx1"/>
              </a:solidFill>
              <a:miter lim="800000"/>
              <a:headEnd type="none" w="med" len="med"/>
              <a:tailEnd type="none" w="med" len="med"/>
            </a:ln>
          </p:spPr>
        </p:cxnSp>
        <p:cxnSp>
          <p:nvCxnSpPr>
            <p:cNvPr id="107526" name="AutoShape 9"/>
            <p:cNvCxnSpPr>
              <a:cxnSpLocks noChangeShapeType="1"/>
            </p:cNvCxnSpPr>
            <p:nvPr/>
          </p:nvCxnSpPr>
          <p:spPr bwMode="auto">
            <a:xfrm flipV="1">
              <a:off x="2657475" y="3449633"/>
              <a:ext cx="666750" cy="1588"/>
            </a:xfrm>
            <a:prstGeom prst="bentConnector3">
              <a:avLst>
                <a:gd name="adj1" fmla="val 49764"/>
              </a:avLst>
            </a:prstGeom>
            <a:noFill/>
            <a:ln w="34925">
              <a:solidFill>
                <a:schemeClr val="tx1"/>
              </a:solidFill>
              <a:miter lim="800000"/>
              <a:headEnd type="none" w="med" len="med"/>
              <a:tailEnd type="none" w="med" len="med"/>
            </a:ln>
          </p:spPr>
        </p:cxnSp>
        <p:cxnSp>
          <p:nvCxnSpPr>
            <p:cNvPr id="107527" name="AutoShape 9"/>
            <p:cNvCxnSpPr>
              <a:cxnSpLocks noChangeShapeType="1"/>
            </p:cNvCxnSpPr>
            <p:nvPr/>
          </p:nvCxnSpPr>
          <p:spPr bwMode="auto">
            <a:xfrm>
              <a:off x="2657475" y="3451221"/>
              <a:ext cx="671513" cy="1416050"/>
            </a:xfrm>
            <a:prstGeom prst="bentConnector3">
              <a:avLst>
                <a:gd name="adj1" fmla="val 49880"/>
              </a:avLst>
            </a:prstGeom>
            <a:noFill/>
            <a:ln w="34925">
              <a:solidFill>
                <a:schemeClr val="tx1"/>
              </a:solidFill>
              <a:miter lim="800000"/>
              <a:headEnd type="none" w="med" len="med"/>
              <a:tailEnd type="none" w="med" len="med"/>
            </a:ln>
          </p:spPr>
        </p:cxnSp>
        <p:sp>
          <p:nvSpPr>
            <p:cNvPr id="107528" name="Text Box 6"/>
            <p:cNvSpPr txBox="1">
              <a:spLocks noChangeArrowheads="1"/>
            </p:cNvSpPr>
            <p:nvPr/>
          </p:nvSpPr>
          <p:spPr bwMode="auto">
            <a:xfrm>
              <a:off x="3328988" y="4125908"/>
              <a:ext cx="4978400" cy="1482725"/>
            </a:xfrm>
            <a:prstGeom prst="roundRect">
              <a:avLst/>
            </a:prstGeom>
            <a:blipFill dpi="0" rotWithShape="1">
              <a:blip r:embed="rId5" cstate="print"/>
              <a:srcRect/>
              <a:stretch>
                <a:fillRect/>
              </a:stretch>
            </a:blip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182880" anchor="ctr"/>
            <a:lstStyle/>
            <a:p>
              <a:pPr algn="ctr">
                <a:spcBef>
                  <a:spcPct val="50000"/>
                </a:spcBef>
              </a:pPr>
              <a:r>
                <a:rPr lang="en-US" sz="1800" b="1" dirty="0"/>
                <a:t>Whether to use different weights for different business units whenever the importance of strength measures differs significantly from business to business</a:t>
              </a:r>
            </a:p>
          </p:txBody>
        </p:sp>
      </p:grpSp>
      <p:sp>
        <p:nvSpPr>
          <p:cNvPr id="5" name="Text Placeholder 4"/>
          <p:cNvSpPr>
            <a:spLocks noGrp="1"/>
          </p:cNvSpPr>
          <p:nvPr>
            <p:ph type="body" sz="quarter" idx="16"/>
          </p:nvPr>
        </p:nvSpPr>
        <p:spPr>
          <a:xfrm>
            <a:off x="2469782" y="6481484"/>
            <a:ext cx="4206240" cy="274320"/>
          </a:xfrm>
          <a:noFill/>
          <a:ln w="9525">
            <a:noFill/>
            <a:miter lim="800000"/>
            <a:headEnd/>
            <a:tailEnd/>
          </a:ln>
        </p:spPr>
        <p:txBody>
          <a:bodyPr vert="horz" wrap="square" lIns="0" tIns="0" rIns="0" bIns="0" numCol="1" anchor="b" anchorCtr="1" compatLnSpc="1">
            <a:prstTxWarp prst="textNoShape">
              <a:avLst/>
            </a:prstTxWarp>
          </a:bodyPr>
          <a:lstStyle/>
          <a:p>
            <a:r>
              <a:rPr lang="en-US" dirty="0">
                <a:hlinkClick r:id="rId6" action="ppaction://hlinksldjump"/>
              </a:rPr>
              <a:t>Jump to Appendix 19 long image description</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TABLE 8.1 Calculating Weighted Industry-Attractiveness Scores</a:t>
            </a:r>
          </a:p>
        </p:txBody>
      </p:sp>
      <p:pic>
        <p:nvPicPr>
          <p:cNvPr id="4" name="Picture 3" descr="Table 8.1, Calculating Industry Attractiveness Scores. Long discription expands on this."/>
          <p:cNvPicPr>
            <a:picLocks noChangeAspect="1"/>
          </p:cNvPicPr>
          <p:nvPr/>
        </p:nvPicPr>
        <p:blipFill>
          <a:blip r:embed="rId3"/>
          <a:stretch>
            <a:fillRect/>
          </a:stretch>
        </p:blipFill>
        <p:spPr>
          <a:xfrm>
            <a:off x="378324" y="1160776"/>
            <a:ext cx="8254699" cy="5194242"/>
          </a:xfrm>
          <a:prstGeom prst="rect">
            <a:avLst/>
          </a:prstGeom>
        </p:spPr>
      </p:pic>
      <p:sp>
        <p:nvSpPr>
          <p:cNvPr id="3" name="Content Placeholder 2"/>
          <p:cNvSpPr>
            <a:spLocks noGrp="1"/>
          </p:cNvSpPr>
          <p:nvPr>
            <p:ph idx="1"/>
          </p:nvPr>
        </p:nvSpPr>
        <p:spPr>
          <a:xfrm>
            <a:off x="457200" y="6286500"/>
            <a:ext cx="8229600" cy="266700"/>
          </a:xfrm>
        </p:spPr>
        <p:txBody>
          <a:bodyPr/>
          <a:lstStyle/>
          <a:p>
            <a:r>
              <a:rPr lang="en-US" sz="1200" dirty="0"/>
              <a:t>Remember: The more intensely competitive an industry is, the lower the attractiveness rating for that industry!</a:t>
            </a:r>
          </a:p>
        </p:txBody>
      </p:sp>
      <p:sp>
        <p:nvSpPr>
          <p:cNvPr id="5" name="Text Placeholder 4"/>
          <p:cNvSpPr>
            <a:spLocks noGrp="1"/>
          </p:cNvSpPr>
          <p:nvPr>
            <p:ph type="body" sz="quarter" idx="4294967295"/>
          </p:nvPr>
        </p:nvSpPr>
        <p:spPr>
          <a:xfrm>
            <a:off x="0" y="6430963"/>
            <a:ext cx="9144000" cy="344487"/>
          </a:xfrm>
          <a:noFill/>
          <a:ln w="9525">
            <a:noFill/>
            <a:miter lim="800000"/>
            <a:headEnd/>
            <a:tailEnd/>
          </a:ln>
        </p:spPr>
        <p:txBody>
          <a:bodyPr vert="horz" wrap="square" lIns="0" tIns="0" rIns="0" bIns="0" numCol="1" anchor="b" anchorCtr="1" compatLnSpc="1">
            <a:prstTxWarp prst="textNoShape">
              <a:avLst/>
            </a:prstTxWarp>
          </a:bodyPr>
          <a:lstStyle/>
          <a:p>
            <a:pPr marL="0" indent="0">
              <a:buNone/>
            </a:pPr>
            <a:r>
              <a:rPr lang="en-US" sz="800" dirty="0">
                <a:hlinkClick r:id="rId4" action="ppaction://hlinksldjump"/>
              </a:rPr>
              <a:t>Jump to Appendix 20 long image description</a:t>
            </a: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dirty="0"/>
              <a:t>STEP 2: 	EVALUATING BUSINESS-UNIT COMPETITIVE STRENGTH</a:t>
            </a:r>
          </a:p>
        </p:txBody>
      </p:sp>
      <p:sp>
        <p:nvSpPr>
          <p:cNvPr id="3" name="Content Placeholder 2"/>
          <p:cNvSpPr>
            <a:spLocks noGrp="1"/>
          </p:cNvSpPr>
          <p:nvPr>
            <p:ph idx="1"/>
          </p:nvPr>
        </p:nvSpPr>
        <p:spPr/>
        <p:txBody>
          <a:bodyPr/>
          <a:lstStyle/>
          <a:p>
            <a:r>
              <a:rPr lang="en-US" sz="2400" dirty="0"/>
              <a:t>Relative market share</a:t>
            </a:r>
          </a:p>
          <a:p>
            <a:r>
              <a:rPr lang="en-US" sz="2400" dirty="0"/>
              <a:t>Costs relative to competitors’ costs</a:t>
            </a:r>
          </a:p>
          <a:p>
            <a:r>
              <a:rPr lang="en-US" sz="2400" dirty="0"/>
              <a:t>Ability to match or beat rivals on key product attributes</a:t>
            </a:r>
          </a:p>
          <a:p>
            <a:r>
              <a:rPr lang="en-US" sz="2400" dirty="0"/>
              <a:t>Brand image and reputation</a:t>
            </a:r>
          </a:p>
          <a:p>
            <a:r>
              <a:rPr lang="en-US" sz="2400" dirty="0"/>
              <a:t>Other competitively valuable resources and capabilities</a:t>
            </a:r>
          </a:p>
          <a:p>
            <a:r>
              <a:rPr lang="en-US" sz="2400" dirty="0"/>
              <a:t>Benefits from strategic fit with firm’s other businesses</a:t>
            </a:r>
          </a:p>
          <a:p>
            <a:r>
              <a:rPr lang="en-US" sz="2400" dirty="0"/>
              <a:t>Bargaining leverage with key suppliers or customers</a:t>
            </a:r>
          </a:p>
          <a:p>
            <a:r>
              <a:rPr lang="en-US" sz="2400" dirty="0"/>
              <a:t>Profitability relative to competitors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pPr>
              <a:defRPr/>
            </a:pPr>
            <a:r>
              <a:rPr lang="en-US" sz="3600" dirty="0"/>
              <a:t>HOW MUCH DIVERSIFICATION?</a:t>
            </a:r>
            <a:endParaRPr sz="3600" dirty="0"/>
          </a:p>
        </p:txBody>
      </p:sp>
      <p:sp>
        <p:nvSpPr>
          <p:cNvPr id="33795" name="Rectangle 3"/>
          <p:cNvSpPr>
            <a:spLocks noGrp="1" noChangeArrowheads="1"/>
          </p:cNvSpPr>
          <p:nvPr>
            <p:ph idx="1"/>
          </p:nvPr>
        </p:nvSpPr>
        <p:spPr/>
        <p:txBody>
          <a:bodyPr/>
          <a:lstStyle/>
          <a:p>
            <a:pPr marL="0" indent="0">
              <a:spcBef>
                <a:spcPts val="1200"/>
              </a:spcBef>
              <a:buNone/>
              <a:defRPr/>
            </a:pPr>
            <a:r>
              <a:rPr sz="2400" dirty="0"/>
              <a:t>Deciding how wide-ranging diversification should be</a:t>
            </a:r>
          </a:p>
          <a:p>
            <a:pPr marL="863600" lvl="1" indent="-457200">
              <a:buSzPct val="100000"/>
              <a:buFont typeface="+mj-lt"/>
              <a:buAutoNum type="arabicPeriod"/>
              <a:defRPr/>
            </a:pPr>
            <a:r>
              <a:rPr lang="en-US" dirty="0"/>
              <a:t>Diversify into closely related businesses or into totally unrelated businesses?</a:t>
            </a:r>
          </a:p>
          <a:p>
            <a:pPr marL="863600" lvl="1" indent="-457200">
              <a:buSzPct val="100000"/>
              <a:buFont typeface="+mj-lt"/>
              <a:buAutoNum type="arabicPeriod"/>
              <a:defRPr/>
            </a:pPr>
            <a:r>
              <a:rPr lang="en-US" dirty="0"/>
              <a:t>Diversify present revenue and earnings base to a small or major extent?</a:t>
            </a:r>
          </a:p>
          <a:p>
            <a:pPr marL="863600" lvl="1" indent="-457200">
              <a:buSzPct val="100000"/>
              <a:buFont typeface="+mj-lt"/>
              <a:buAutoNum type="arabicPeriod"/>
              <a:defRPr/>
            </a:pPr>
            <a:r>
              <a:rPr lang="en-US" dirty="0"/>
              <a:t>Move into one or two large new businesses or a greater number of small ones?</a:t>
            </a:r>
          </a:p>
          <a:p>
            <a:pPr marL="863600" lvl="1" indent="-457200">
              <a:buSzPct val="100000"/>
              <a:buFont typeface="+mj-lt"/>
              <a:buAutoNum type="arabicPeriod"/>
              <a:defRPr/>
            </a:pPr>
            <a:r>
              <a:rPr lang="en-US" dirty="0"/>
              <a:t>Acquire an existing company?</a:t>
            </a:r>
          </a:p>
          <a:p>
            <a:pPr marL="863600" lvl="1" indent="-457200">
              <a:buSzPct val="100000"/>
              <a:buFont typeface="+mj-lt"/>
              <a:buAutoNum type="arabicPeriod"/>
              <a:defRPr/>
            </a:pPr>
            <a:r>
              <a:rPr lang="en-US" dirty="0"/>
              <a:t>Start up a new business from scratch?</a:t>
            </a:r>
          </a:p>
          <a:p>
            <a:pPr marL="863600" lvl="1" indent="-457200">
              <a:buSzPct val="100000"/>
              <a:buFont typeface="+mj-lt"/>
              <a:buAutoNum type="arabicPeriod"/>
              <a:defRPr/>
            </a:pPr>
            <a:r>
              <a:rPr lang="en-US" dirty="0"/>
              <a:t>Form a joint venture with one or more companies to enter new businesses?</a:t>
            </a:r>
            <a:endParaRPr sz="2400" dirty="0"/>
          </a:p>
        </p:txBody>
      </p:sp>
    </p:spTree>
    <p:extLst>
      <p:ext uri="{BB962C8B-B14F-4D97-AF65-F5344CB8AC3E}">
        <p14:creationId xmlns:p14="http://schemas.microsoft.com/office/powerpoint/2010/main" val="1540330836"/>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cap="all" dirty="0"/>
              <a:t>Strategic Management Principle </a:t>
            </a:r>
            <a:r>
              <a:rPr lang="en-US" sz="1800" dirty="0"/>
              <a:t>(6 of 9)</a:t>
            </a:r>
          </a:p>
        </p:txBody>
      </p:sp>
      <p:sp>
        <p:nvSpPr>
          <p:cNvPr id="4" name="Content Placeholder 3"/>
          <p:cNvSpPr>
            <a:spLocks noGrp="1"/>
          </p:cNvSpPr>
          <p:nvPr>
            <p:ph idx="1"/>
          </p:nvPr>
        </p:nvSpPr>
        <p:spPr/>
        <p:txBody>
          <a:bodyPr/>
          <a:lstStyle/>
          <a:p>
            <a:pPr marL="0" indent="0">
              <a:buNone/>
              <a:defRPr/>
            </a:pPr>
            <a:r>
              <a:rPr lang="en-US" dirty="0"/>
              <a:t>Using relative market share to measure competitive strength is analytically superior to using straight-percentage market share.</a:t>
            </a:r>
          </a:p>
          <a:p>
            <a:pPr marL="0" indent="0">
              <a:spcBef>
                <a:spcPts val="1200"/>
              </a:spcBef>
              <a:buNone/>
              <a:defRPr/>
            </a:pPr>
            <a:r>
              <a:rPr lang="en-US" dirty="0"/>
              <a:t>Relative market share is the ratio of a business unit’s market share to the market share of its largest industry rival as measured in unit volumes, not dollars.</a:t>
            </a: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sz="2800" dirty="0"/>
              <a:t>TABLE 8.2 Calculating Weighted Competitive-Strength Scores for a Diversified Company’s Business Units</a:t>
            </a:r>
          </a:p>
        </p:txBody>
      </p:sp>
      <p:pic>
        <p:nvPicPr>
          <p:cNvPr id="9" name="Content Placeholder 8" descr="Table 8.2, Calculating weighted competitive-strength scores for a diversified company's business units. Jump to long description for table information."/>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2062956" y="1102701"/>
            <a:ext cx="5018088" cy="5513388"/>
          </a:xfrm>
        </p:spPr>
      </p:pic>
      <p:sp>
        <p:nvSpPr>
          <p:cNvPr id="5" name="Text Placeholder 4"/>
          <p:cNvSpPr>
            <a:spLocks noGrp="1"/>
          </p:cNvSpPr>
          <p:nvPr>
            <p:ph type="body" sz="quarter" idx="4294967295"/>
          </p:nvPr>
        </p:nvSpPr>
        <p:spPr>
          <a:xfrm>
            <a:off x="0" y="6597780"/>
            <a:ext cx="9144000" cy="247650"/>
          </a:xfrm>
        </p:spPr>
        <p:txBody>
          <a:bodyPr/>
          <a:lstStyle/>
          <a:p>
            <a:pPr marL="0" indent="0" algn="ctr">
              <a:buNone/>
            </a:pPr>
            <a:r>
              <a:rPr lang="en-US" sz="800" dirty="0">
                <a:hlinkClick r:id="rId4" action="ppaction://hlinksldjump"/>
              </a:rPr>
              <a:t>Jump to Appendix 21 long image description</a:t>
            </a:r>
            <a:endParaRPr lang="en-US" sz="800" dirty="0"/>
          </a:p>
        </p:txBody>
      </p:sp>
    </p:spTree>
    <p:extLst>
      <p:ext uri="{BB962C8B-B14F-4D97-AF65-F5344CB8AC3E}">
        <p14:creationId xmlns:p14="http://schemas.microsoft.com/office/powerpoint/2010/main" val="3529387460"/>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FIGURE 8.3	 A Nine-Cell Industry Attractiveness–Competitive Strength Matrix</a:t>
            </a:r>
          </a:p>
        </p:txBody>
      </p:sp>
      <p:pic>
        <p:nvPicPr>
          <p:cNvPr id="4" name="Content Placeholder 3" descr="Chart with y axis of Industry Attractiveness and x axis of Competitive Strength/Market Position"/>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1248507" y="1124561"/>
            <a:ext cx="5016500" cy="5562600"/>
          </a:xfrm>
        </p:spPr>
      </p:pic>
      <p:sp>
        <p:nvSpPr>
          <p:cNvPr id="5" name="Text Placeholder 4"/>
          <p:cNvSpPr>
            <a:spLocks noGrp="1"/>
          </p:cNvSpPr>
          <p:nvPr>
            <p:ph type="body" sz="quarter" idx="4294967295"/>
          </p:nvPr>
        </p:nvSpPr>
        <p:spPr>
          <a:xfrm>
            <a:off x="4937125" y="6488113"/>
            <a:ext cx="4206875" cy="274637"/>
          </a:xfrm>
          <a:noFill/>
          <a:ln w="9525">
            <a:noFill/>
            <a:miter lim="800000"/>
            <a:headEnd/>
            <a:tailEnd/>
          </a:ln>
        </p:spPr>
        <p:txBody>
          <a:bodyPr vert="horz" wrap="square" lIns="0" tIns="0" rIns="0" bIns="0" numCol="1" anchor="b" anchorCtr="1" compatLnSpc="1">
            <a:prstTxWarp prst="textNoShape">
              <a:avLst/>
            </a:prstTxWarp>
          </a:bodyPr>
          <a:lstStyle/>
          <a:p>
            <a:pPr marL="0" indent="0">
              <a:buNone/>
            </a:pPr>
            <a:r>
              <a:rPr lang="en-US" sz="800" dirty="0">
                <a:hlinkClick r:id="rId4" action="ppaction://hlinksldjump"/>
              </a:rPr>
              <a:t>Jump to Appendix 22 long image description</a:t>
            </a: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 y="1"/>
            <a:ext cx="9143999" cy="1487713"/>
          </a:xfrm>
        </p:spPr>
        <p:txBody>
          <a:bodyPr/>
          <a:lstStyle/>
          <a:p>
            <a:r>
              <a:rPr lang="en-US" sz="3200" dirty="0"/>
              <a:t>STEP 3: 	DETERMINING THE COMPETITIVE VALUE OF STRATEGIC FIT IN DIVERSIFIED COMPANIES</a:t>
            </a:r>
          </a:p>
        </p:txBody>
      </p:sp>
      <p:sp>
        <p:nvSpPr>
          <p:cNvPr id="4" name="Content Placeholder 3"/>
          <p:cNvSpPr>
            <a:spLocks noGrp="1"/>
          </p:cNvSpPr>
          <p:nvPr>
            <p:ph idx="1"/>
          </p:nvPr>
        </p:nvSpPr>
        <p:spPr>
          <a:xfrm>
            <a:off x="504825" y="1632857"/>
            <a:ext cx="8126413" cy="4783818"/>
          </a:xfrm>
        </p:spPr>
        <p:txBody>
          <a:bodyPr/>
          <a:lstStyle/>
          <a:p>
            <a:r>
              <a:rPr lang="en-US" dirty="0"/>
              <a:t>Assessing the degree of strategic fit across its businesses is central to evaluating a company’s related diversification strategy.</a:t>
            </a:r>
          </a:p>
          <a:p>
            <a:r>
              <a:rPr lang="en-US" dirty="0"/>
              <a:t>The real test of a diversification strategy is what degree of competitive value can be generated from strategic fit.</a:t>
            </a: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STRATEGIC MANAGEMENT PRINCIPLE </a:t>
            </a:r>
            <a:r>
              <a:rPr lang="en-US" sz="2200" dirty="0"/>
              <a:t>(7 of 9)</a:t>
            </a:r>
          </a:p>
        </p:txBody>
      </p:sp>
      <p:sp>
        <p:nvSpPr>
          <p:cNvPr id="4" name="Content Placeholder 3"/>
          <p:cNvSpPr>
            <a:spLocks noGrp="1"/>
          </p:cNvSpPr>
          <p:nvPr>
            <p:ph idx="1"/>
          </p:nvPr>
        </p:nvSpPr>
        <p:spPr/>
        <p:txBody>
          <a:bodyPr/>
          <a:lstStyle/>
          <a:p>
            <a:pPr marL="0" indent="0">
              <a:buNone/>
            </a:pPr>
            <a:r>
              <a:rPr lang="en-US" dirty="0"/>
              <a:t>The greater the value of cross-business strategic fit in enhancing a firm’s performance in the marketplace or on the bottom line, the more competitively powerful is its strategy of related diversification.</a:t>
            </a: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FIGURE 8.4		 Identifying the Competitive Advantage Potential of Cross-Business Strategic Fit</a:t>
            </a:r>
          </a:p>
        </p:txBody>
      </p:sp>
      <p:pic>
        <p:nvPicPr>
          <p:cNvPr id="4" name="Content Placeholder 3" descr="Graphic identifying value chain activities for five businesse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08401" y="990600"/>
            <a:ext cx="7527198" cy="5562600"/>
          </a:xfrm>
        </p:spPr>
      </p:pic>
      <p:sp>
        <p:nvSpPr>
          <p:cNvPr id="5" name="Text Placeholder 4"/>
          <p:cNvSpPr>
            <a:spLocks noGrp="1"/>
          </p:cNvSpPr>
          <p:nvPr>
            <p:ph type="body" sz="quarter" idx="4294967295"/>
          </p:nvPr>
        </p:nvSpPr>
        <p:spPr>
          <a:xfrm>
            <a:off x="4846638" y="6503988"/>
            <a:ext cx="4297362" cy="274637"/>
          </a:xfrm>
          <a:noFill/>
          <a:ln w="9525">
            <a:noFill/>
            <a:miter lim="800000"/>
            <a:headEnd/>
            <a:tailEnd/>
          </a:ln>
        </p:spPr>
        <p:txBody>
          <a:bodyPr vert="horz" wrap="square" lIns="0" tIns="0" rIns="0" bIns="0" numCol="1" anchor="b" anchorCtr="1" compatLnSpc="1">
            <a:prstTxWarp prst="textNoShape">
              <a:avLst/>
            </a:prstTxWarp>
          </a:bodyPr>
          <a:lstStyle/>
          <a:p>
            <a:pPr marL="0" indent="0">
              <a:buNone/>
            </a:pPr>
            <a:r>
              <a:rPr lang="en-US" sz="800" dirty="0">
                <a:hlinkClick r:id="rId4" action="ppaction://hlinksldjump"/>
              </a:rPr>
              <a:t>Jump to Appendix 23 long image description</a:t>
            </a: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cap="all" dirty="0"/>
              <a:t>Core Concepts </a:t>
            </a:r>
            <a:r>
              <a:rPr lang="en-US" sz="1800" dirty="0"/>
              <a:t>(11 of 15)</a:t>
            </a:r>
            <a:endParaRPr lang="en-US" sz="1800" cap="all" dirty="0"/>
          </a:p>
        </p:txBody>
      </p:sp>
      <p:sp>
        <p:nvSpPr>
          <p:cNvPr id="4" name="Content Placeholder 3"/>
          <p:cNvSpPr>
            <a:spLocks noGrp="1"/>
          </p:cNvSpPr>
          <p:nvPr>
            <p:ph idx="1"/>
          </p:nvPr>
        </p:nvSpPr>
        <p:spPr/>
        <p:txBody>
          <a:bodyPr/>
          <a:lstStyle/>
          <a:p>
            <a:pPr>
              <a:defRPr/>
            </a:pPr>
            <a:r>
              <a:rPr lang="en-US" dirty="0"/>
              <a:t>A company pursuing </a:t>
            </a:r>
            <a:r>
              <a:rPr lang="en-US" b="1" dirty="0"/>
              <a:t>related diversification </a:t>
            </a:r>
            <a:r>
              <a:rPr lang="en-US" dirty="0"/>
              <a:t>exhibits </a:t>
            </a:r>
            <a:r>
              <a:rPr lang="en-US" b="1" dirty="0"/>
              <a:t>resource</a:t>
            </a:r>
            <a:r>
              <a:rPr lang="en-US" dirty="0"/>
              <a:t> </a:t>
            </a:r>
            <a:r>
              <a:rPr lang="en-US" b="1" dirty="0"/>
              <a:t>fit</a:t>
            </a:r>
            <a:r>
              <a:rPr lang="en-US" dirty="0"/>
              <a:t> when its businesses have matching specialized resource requirements along their value chains.</a:t>
            </a:r>
          </a:p>
          <a:p>
            <a:pPr>
              <a:defRPr/>
            </a:pPr>
            <a:r>
              <a:rPr lang="en-US" dirty="0"/>
              <a:t>A company pursuing </a:t>
            </a:r>
            <a:r>
              <a:rPr lang="en-US" b="1" dirty="0"/>
              <a:t>unrelated diversification </a:t>
            </a:r>
            <a:r>
              <a:rPr lang="en-US" dirty="0"/>
              <a:t>has </a:t>
            </a:r>
            <a:r>
              <a:rPr lang="en-US" b="1" dirty="0"/>
              <a:t>resource fit </a:t>
            </a:r>
            <a:r>
              <a:rPr lang="en-US" dirty="0"/>
              <a:t>when the parent company has adequate corporate resources (parenting and general resources) to support its businesses’ needs and to add value.</a:t>
            </a: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lIns="0" rIns="0">
            <a:normAutofit/>
          </a:bodyPr>
          <a:lstStyle/>
          <a:p>
            <a:r>
              <a:rPr lang="en-US" dirty="0"/>
              <a:t>STEP 4: CHECKING FOR RESOURCE FIT</a:t>
            </a:r>
          </a:p>
        </p:txBody>
      </p:sp>
      <p:sp>
        <p:nvSpPr>
          <p:cNvPr id="113667" name="Rectangle 3"/>
          <p:cNvSpPr>
            <a:spLocks noGrp="1" noChangeArrowheads="1"/>
          </p:cNvSpPr>
          <p:nvPr>
            <p:ph sz="half" idx="1"/>
          </p:nvPr>
        </p:nvSpPr>
        <p:spPr>
          <a:xfrm>
            <a:off x="357450" y="914400"/>
            <a:ext cx="4191000" cy="5615940"/>
          </a:xfrm>
        </p:spPr>
        <p:txBody>
          <a:bodyPr/>
          <a:lstStyle/>
          <a:p>
            <a:pPr>
              <a:spcBef>
                <a:spcPts val="600"/>
              </a:spcBef>
            </a:pPr>
            <a:r>
              <a:rPr lang="en-US" sz="2400" dirty="0"/>
              <a:t>Financial resource fit</a:t>
            </a:r>
          </a:p>
          <a:p>
            <a:pPr lvl="1">
              <a:spcBef>
                <a:spcPts val="600"/>
              </a:spcBef>
            </a:pPr>
            <a:r>
              <a:rPr lang="en-US" sz="2000" dirty="0"/>
              <a:t>State of the internal capital market</a:t>
            </a:r>
          </a:p>
          <a:p>
            <a:pPr lvl="1">
              <a:spcBef>
                <a:spcPts val="600"/>
              </a:spcBef>
            </a:pPr>
            <a:r>
              <a:rPr lang="en-US" sz="2000" dirty="0"/>
              <a:t>Using the portfolio approach:</a:t>
            </a:r>
          </a:p>
          <a:p>
            <a:pPr lvl="2">
              <a:spcBef>
                <a:spcPts val="600"/>
              </a:spcBef>
            </a:pPr>
            <a:r>
              <a:rPr lang="en-US" sz="1800" dirty="0"/>
              <a:t>Cash hogs need cash to develop.</a:t>
            </a:r>
          </a:p>
          <a:p>
            <a:pPr lvl="2">
              <a:spcBef>
                <a:spcPts val="600"/>
              </a:spcBef>
            </a:pPr>
            <a:r>
              <a:rPr lang="en-US" sz="1800" dirty="0"/>
              <a:t>Cash cows generate excess cash.</a:t>
            </a:r>
          </a:p>
          <a:p>
            <a:pPr lvl="2">
              <a:spcBef>
                <a:spcPts val="600"/>
              </a:spcBef>
            </a:pPr>
            <a:r>
              <a:rPr lang="en-US" sz="1800" dirty="0"/>
              <a:t>Star businesses are self-supporting.</a:t>
            </a:r>
          </a:p>
          <a:p>
            <a:pPr>
              <a:spcBef>
                <a:spcPts val="600"/>
              </a:spcBef>
            </a:pPr>
            <a:r>
              <a:rPr lang="en-US" sz="2400" dirty="0"/>
              <a:t>Success sequence:</a:t>
            </a:r>
          </a:p>
          <a:p>
            <a:pPr marL="457200" lvl="1" indent="-174625">
              <a:spcBef>
                <a:spcPts val="600"/>
              </a:spcBef>
            </a:pPr>
            <a:r>
              <a:rPr lang="en-US" sz="1800" dirty="0"/>
              <a:t>Cash hog </a:t>
            </a:r>
            <a:r>
              <a:rPr lang="en-US" sz="1800" dirty="0">
                <a:sym typeface="Wingdings" pitchFamily="2" charset="2"/>
              </a:rPr>
              <a:t> Star  Cash cow</a:t>
            </a:r>
            <a:endParaRPr lang="en-US" sz="1800" dirty="0"/>
          </a:p>
        </p:txBody>
      </p:sp>
      <p:sp>
        <p:nvSpPr>
          <p:cNvPr id="6" name="Content Placeholder 5"/>
          <p:cNvSpPr>
            <a:spLocks noGrp="1"/>
          </p:cNvSpPr>
          <p:nvPr>
            <p:ph sz="half" idx="2"/>
          </p:nvPr>
        </p:nvSpPr>
        <p:spPr>
          <a:xfrm>
            <a:off x="4472247" y="914400"/>
            <a:ext cx="4346111" cy="5615940"/>
          </a:xfrm>
        </p:spPr>
        <p:txBody>
          <a:bodyPr/>
          <a:lstStyle/>
          <a:p>
            <a:pPr>
              <a:spcBef>
                <a:spcPts val="600"/>
              </a:spcBef>
            </a:pPr>
            <a:r>
              <a:rPr lang="en-US" sz="2400" dirty="0"/>
              <a:t>Nonfinancial resource fit</a:t>
            </a:r>
          </a:p>
          <a:p>
            <a:pPr lvl="1">
              <a:spcBef>
                <a:spcPts val="600"/>
              </a:spcBef>
            </a:pPr>
            <a:r>
              <a:rPr lang="en-US" sz="2000" dirty="0"/>
              <a:t>Does the firm have (or can it develop) the specific resources and capabilities needed to be successful in each of its businesses?</a:t>
            </a:r>
          </a:p>
          <a:p>
            <a:pPr lvl="1">
              <a:spcBef>
                <a:spcPts val="600"/>
              </a:spcBef>
            </a:pPr>
            <a:r>
              <a:rPr lang="en-US" sz="2000" dirty="0"/>
              <a:t>Are the firm’s resources being stretched too thin by the resource requirements of one or more of its businesses?</a:t>
            </a:r>
          </a:p>
          <a:p>
            <a:pPr>
              <a:spcBef>
                <a:spcPts val="600"/>
              </a:spcBef>
            </a:pPr>
            <a:endParaRPr lang="en-US" sz="2400" dirty="0"/>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cap="all" dirty="0"/>
              <a:t>Core Concept </a:t>
            </a:r>
            <a:r>
              <a:rPr lang="en-US" sz="1800" dirty="0"/>
              <a:t>(12 of 15)</a:t>
            </a:r>
            <a:endParaRPr lang="en-US" sz="1800" cap="all" dirty="0"/>
          </a:p>
        </p:txBody>
      </p:sp>
      <p:sp>
        <p:nvSpPr>
          <p:cNvPr id="4" name="Content Placeholder 3"/>
          <p:cNvSpPr>
            <a:spLocks noGrp="1"/>
          </p:cNvSpPr>
          <p:nvPr>
            <p:ph idx="1"/>
          </p:nvPr>
        </p:nvSpPr>
        <p:spPr/>
        <p:txBody>
          <a:bodyPr/>
          <a:lstStyle/>
          <a:p>
            <a:pPr>
              <a:defRPr/>
            </a:pPr>
            <a:r>
              <a:rPr lang="en-US" dirty="0"/>
              <a:t>A strong </a:t>
            </a:r>
            <a:r>
              <a:rPr lang="en-US" b="1" dirty="0"/>
              <a:t>internal capital market </a:t>
            </a:r>
            <a:r>
              <a:rPr lang="en-US" dirty="0"/>
              <a:t>allows a diversified firm to add value by shifting capital from business units generating free cash flow to those needing additional capital to expand and realize their growth potential.</a:t>
            </a:r>
          </a:p>
          <a:p>
            <a:pPr>
              <a:defRPr/>
            </a:pPr>
            <a:r>
              <a:rPr lang="en-US" dirty="0"/>
              <a:t>A </a:t>
            </a:r>
            <a:r>
              <a:rPr lang="en-US" b="1" dirty="0"/>
              <a:t>portfolio approach </a:t>
            </a:r>
            <a:r>
              <a:rPr lang="en-US" dirty="0"/>
              <a:t>to ensuring financial fit among a firm’s businesses is based on the fact that different businesses have different cash flow and investment characteristics.</a:t>
            </a: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cap="all" dirty="0"/>
              <a:t>Core Concepts </a:t>
            </a:r>
            <a:r>
              <a:rPr lang="en-US" sz="1800" dirty="0"/>
              <a:t>(13 of 15)</a:t>
            </a:r>
            <a:endParaRPr lang="en-US" sz="1800" cap="all" dirty="0"/>
          </a:p>
        </p:txBody>
      </p:sp>
      <p:sp>
        <p:nvSpPr>
          <p:cNvPr id="4" name="Content Placeholder 3"/>
          <p:cNvSpPr>
            <a:spLocks noGrp="1"/>
          </p:cNvSpPr>
          <p:nvPr>
            <p:ph idx="1"/>
          </p:nvPr>
        </p:nvSpPr>
        <p:spPr/>
        <p:txBody>
          <a:bodyPr/>
          <a:lstStyle/>
          <a:p>
            <a:pPr>
              <a:defRPr/>
            </a:pPr>
            <a:r>
              <a:rPr lang="en-US" dirty="0"/>
              <a:t>A </a:t>
            </a:r>
            <a:r>
              <a:rPr lang="en-US" b="1" dirty="0"/>
              <a:t>cash cow business </a:t>
            </a:r>
            <a:r>
              <a:rPr lang="en-US" dirty="0"/>
              <a:t>generates cash flows over and above its internal requirements, thus providing a corporate parent with funds for investing in cash hog businesses, financing new acquisitions, or paying dividends.</a:t>
            </a:r>
          </a:p>
          <a:p>
            <a:pPr>
              <a:defRPr/>
            </a:pPr>
            <a:r>
              <a:rPr lang="en-US" dirty="0"/>
              <a:t>A </a:t>
            </a:r>
            <a:r>
              <a:rPr lang="en-US" b="1" dirty="0"/>
              <a:t>cash hog business </a:t>
            </a:r>
            <a:r>
              <a:rPr lang="en-US" dirty="0"/>
              <a:t>generates cash flows that are too small to fully fund its operations and growth and requires cash infusions to provide additional working capital and finance new capital investment.</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pPr>
              <a:defRPr/>
            </a:pPr>
            <a:r>
              <a:rPr lang="en-US" sz="3600" dirty="0"/>
              <a:t>OPPORTUNITY FOR DIVERSIFYING</a:t>
            </a:r>
          </a:p>
        </p:txBody>
      </p:sp>
      <p:sp>
        <p:nvSpPr>
          <p:cNvPr id="33795" name="Rectangle 3"/>
          <p:cNvSpPr>
            <a:spLocks noGrp="1" noChangeArrowheads="1"/>
          </p:cNvSpPr>
          <p:nvPr>
            <p:ph idx="1"/>
          </p:nvPr>
        </p:nvSpPr>
        <p:spPr>
          <a:xfrm>
            <a:off x="457200" y="990600"/>
            <a:ext cx="8003894" cy="5562600"/>
          </a:xfrm>
        </p:spPr>
        <p:txBody>
          <a:bodyPr/>
          <a:lstStyle/>
          <a:p>
            <a:pPr marL="0" indent="0">
              <a:spcBef>
                <a:spcPts val="1200"/>
              </a:spcBef>
              <a:buNone/>
              <a:defRPr/>
            </a:pPr>
            <a:r>
              <a:rPr sz="2400" dirty="0"/>
              <a:t>Strategic diversification possibilities</a:t>
            </a:r>
          </a:p>
          <a:p>
            <a:pPr marL="863600" lvl="1" indent="-457200">
              <a:spcBef>
                <a:spcPts val="1200"/>
              </a:spcBef>
              <a:buSzPct val="100000"/>
              <a:buFont typeface="+mj-lt"/>
              <a:buAutoNum type="arabicPeriod"/>
              <a:defRPr/>
            </a:pPr>
            <a:r>
              <a:rPr sz="2400" dirty="0"/>
              <a:t>Expand into businesses whose technologies and products complement present business(</a:t>
            </a:r>
            <a:r>
              <a:rPr sz="2400" dirty="0" err="1"/>
              <a:t>es</a:t>
            </a:r>
            <a:r>
              <a:rPr sz="2400" dirty="0"/>
              <a:t>).</a:t>
            </a:r>
          </a:p>
          <a:p>
            <a:pPr marL="863600" lvl="1" indent="-457200">
              <a:spcBef>
                <a:spcPts val="1200"/>
              </a:spcBef>
              <a:buSzPct val="100000"/>
              <a:buFont typeface="+mj-lt"/>
              <a:buAutoNum type="arabicPeriod"/>
              <a:defRPr/>
            </a:pPr>
            <a:r>
              <a:rPr sz="2400" dirty="0"/>
              <a:t>Employ current resources and capabilities as valuable competitive assets in other businesses.</a:t>
            </a:r>
          </a:p>
          <a:p>
            <a:pPr marL="863600" lvl="1" indent="-457200">
              <a:spcBef>
                <a:spcPts val="1200"/>
              </a:spcBef>
              <a:buSzPct val="100000"/>
              <a:buFont typeface="+mj-lt"/>
              <a:buAutoNum type="arabicPeriod"/>
              <a:defRPr/>
            </a:pPr>
            <a:r>
              <a:rPr sz="2400" dirty="0"/>
              <a:t>Reduce overall internal costs by cross-business sharing or transfers of resources and capabilities.</a:t>
            </a:r>
          </a:p>
          <a:p>
            <a:pPr marL="863600" lvl="1" indent="-457200">
              <a:spcBef>
                <a:spcPts val="1200"/>
              </a:spcBef>
              <a:buSzPct val="100000"/>
              <a:buFont typeface="+mj-lt"/>
              <a:buAutoNum type="arabicPeriod"/>
              <a:defRPr/>
            </a:pPr>
            <a:r>
              <a:rPr sz="2400" dirty="0"/>
              <a:t>Extend a strong brand name to the products of other acquired businesses to help drive up sales and profits of those businesses.</a:t>
            </a:r>
          </a:p>
        </p:txBody>
      </p:sp>
    </p:spTree>
    <p:extLst>
      <p:ext uri="{BB962C8B-B14F-4D97-AF65-F5344CB8AC3E}">
        <p14:creationId xmlns:p14="http://schemas.microsoft.com/office/powerpoint/2010/main" val="1434840774"/>
      </p:ext>
    </p:extLst>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7200" y="1"/>
            <a:ext cx="9143999" cy="1516742"/>
          </a:xfrm>
        </p:spPr>
        <p:txBody>
          <a:bodyPr lIns="731520" rIns="731520"/>
          <a:lstStyle/>
          <a:p>
            <a:r>
              <a:rPr lang="en-US" sz="3200" dirty="0"/>
              <a:t>STEP 5: 	RANKING BUSINESS UNITS AND ASSIGNING A PRIORITY FOR RESOURCE ALLOCATION </a:t>
            </a:r>
          </a:p>
        </p:txBody>
      </p:sp>
      <p:sp>
        <p:nvSpPr>
          <p:cNvPr id="142339" name="Rectangle 3"/>
          <p:cNvSpPr>
            <a:spLocks noGrp="1" noChangeArrowheads="1"/>
          </p:cNvSpPr>
          <p:nvPr>
            <p:ph idx="1"/>
          </p:nvPr>
        </p:nvSpPr>
        <p:spPr>
          <a:xfrm>
            <a:off x="504825" y="1614228"/>
            <a:ext cx="8126413" cy="4983874"/>
          </a:xfrm>
        </p:spPr>
        <p:txBody>
          <a:bodyPr/>
          <a:lstStyle/>
          <a:p>
            <a:r>
              <a:rPr lang="en-US" dirty="0"/>
              <a:t>Ranking factors</a:t>
            </a:r>
          </a:p>
          <a:p>
            <a:pPr lvl="1"/>
            <a:r>
              <a:rPr lang="en-US" dirty="0"/>
              <a:t>Sales growth</a:t>
            </a:r>
          </a:p>
          <a:p>
            <a:pPr lvl="1"/>
            <a:r>
              <a:rPr lang="en-US" dirty="0"/>
              <a:t>Profit growth</a:t>
            </a:r>
          </a:p>
          <a:p>
            <a:pPr lvl="1"/>
            <a:r>
              <a:rPr lang="en-US" dirty="0"/>
              <a:t>Contribution to company earnings</a:t>
            </a:r>
          </a:p>
          <a:p>
            <a:pPr lvl="1"/>
            <a:r>
              <a:rPr lang="en-US" dirty="0"/>
              <a:t>Return on capital invested in the business</a:t>
            </a:r>
          </a:p>
          <a:p>
            <a:pPr lvl="1"/>
            <a:r>
              <a:rPr lang="en-US" dirty="0"/>
              <a:t>Cash flow</a:t>
            </a:r>
          </a:p>
          <a:p>
            <a:r>
              <a:rPr lang="en-US" dirty="0"/>
              <a:t>Steer resources to business units with the brightest profit and growth prospects and solid strategic and resource fit</a:t>
            </a: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 y="0"/>
            <a:ext cx="9144001" cy="1066800"/>
          </a:xfrm>
        </p:spPr>
        <p:txBody>
          <a:bodyPr>
            <a:noAutofit/>
          </a:bodyPr>
          <a:lstStyle/>
          <a:p>
            <a:r>
              <a:rPr lang="en-US" sz="2800" dirty="0"/>
              <a:t>The Chief Strategic and Financial Options for Allocating a Diversified Company’s Financial Resources</a:t>
            </a:r>
          </a:p>
        </p:txBody>
      </p:sp>
      <p:sp>
        <p:nvSpPr>
          <p:cNvPr id="8" name="Content Placeholder 7"/>
          <p:cNvSpPr>
            <a:spLocks noGrp="1"/>
          </p:cNvSpPr>
          <p:nvPr>
            <p:ph sz="half" idx="1"/>
          </p:nvPr>
        </p:nvSpPr>
        <p:spPr>
          <a:xfrm>
            <a:off x="457200" y="1139370"/>
            <a:ext cx="4038600" cy="5390969"/>
          </a:xfrm>
        </p:spPr>
        <p:txBody>
          <a:bodyPr/>
          <a:lstStyle/>
          <a:p>
            <a:r>
              <a:rPr lang="en-US" dirty="0"/>
              <a:t>Strategic options</a:t>
            </a:r>
          </a:p>
          <a:p>
            <a:pPr lvl="1"/>
            <a:r>
              <a:rPr lang="en-US" sz="2400" dirty="0"/>
              <a:t>Invest in ways to strengthen or grow existing business</a:t>
            </a:r>
          </a:p>
          <a:p>
            <a:pPr lvl="1"/>
            <a:r>
              <a:rPr lang="en-US" sz="2400" dirty="0"/>
              <a:t>Make acquisitions to establish positions in new industries or to complement existing businesses</a:t>
            </a:r>
          </a:p>
          <a:p>
            <a:pPr lvl="1"/>
            <a:r>
              <a:rPr lang="en-US" sz="2400" dirty="0"/>
              <a:t>Fund long-range R&amp;D ventures aimed at opening market opportunities in new or existing businesses</a:t>
            </a:r>
          </a:p>
        </p:txBody>
      </p:sp>
      <p:sp>
        <p:nvSpPr>
          <p:cNvPr id="6" name="Content Placeholder 5"/>
          <p:cNvSpPr>
            <a:spLocks noGrp="1"/>
          </p:cNvSpPr>
          <p:nvPr>
            <p:ph sz="half" idx="2"/>
          </p:nvPr>
        </p:nvSpPr>
        <p:spPr>
          <a:xfrm>
            <a:off x="4648200" y="1139370"/>
            <a:ext cx="4038600" cy="5390969"/>
          </a:xfrm>
        </p:spPr>
        <p:txBody>
          <a:bodyPr/>
          <a:lstStyle/>
          <a:p>
            <a:r>
              <a:rPr lang="en-US" dirty="0"/>
              <a:t>Financial options</a:t>
            </a:r>
          </a:p>
          <a:p>
            <a:pPr lvl="1"/>
            <a:r>
              <a:rPr lang="en-US" sz="2400" dirty="0"/>
              <a:t>Pay off existing long-term or short-term debt</a:t>
            </a:r>
          </a:p>
          <a:p>
            <a:pPr lvl="1"/>
            <a:r>
              <a:rPr lang="en-US" sz="2400" dirty="0"/>
              <a:t>Increase dividend payments to shareholders</a:t>
            </a:r>
          </a:p>
          <a:p>
            <a:pPr lvl="1"/>
            <a:r>
              <a:rPr lang="en-US" sz="2400" dirty="0"/>
              <a:t>Repurchase shares of the company’s common stock</a:t>
            </a:r>
          </a:p>
          <a:p>
            <a:pPr lvl="1"/>
            <a:r>
              <a:rPr lang="en-US" sz="2400" dirty="0"/>
              <a:t>Build cash reserves; invest in short-term securities</a:t>
            </a: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noAutofit/>
          </a:bodyPr>
          <a:lstStyle/>
          <a:p>
            <a:r>
              <a:rPr lang="en-US" sz="2800" dirty="0"/>
              <a:t>STEP 6: 		CRAFTING NEW STRATEGIC MOVES TO IMPROVE OVERALL CORPORATE PERFORMANCE</a:t>
            </a:r>
          </a:p>
        </p:txBody>
      </p:sp>
      <p:grpSp>
        <p:nvGrpSpPr>
          <p:cNvPr id="2" name="Group 1" descr="A graphic shows strategy options for a firm that is already diversified."/>
          <p:cNvGrpSpPr/>
          <p:nvPr/>
        </p:nvGrpSpPr>
        <p:grpSpPr>
          <a:xfrm>
            <a:off x="413656" y="1567543"/>
            <a:ext cx="8349343" cy="3805343"/>
            <a:chOff x="639763" y="1921660"/>
            <a:chExt cx="7772400" cy="3451225"/>
          </a:xfrm>
        </p:grpSpPr>
        <p:cxnSp>
          <p:nvCxnSpPr>
            <p:cNvPr id="136194" name="AutoShape 14"/>
            <p:cNvCxnSpPr>
              <a:cxnSpLocks noChangeShapeType="1"/>
            </p:cNvCxnSpPr>
            <p:nvPr/>
          </p:nvCxnSpPr>
          <p:spPr bwMode="auto">
            <a:xfrm flipH="1">
              <a:off x="1508125" y="1921660"/>
              <a:ext cx="3063875" cy="1933575"/>
            </a:xfrm>
            <a:prstGeom prst="straightConnector1">
              <a:avLst/>
            </a:prstGeom>
            <a:noFill/>
            <a:ln w="38100">
              <a:solidFill>
                <a:schemeClr val="tx1"/>
              </a:solidFill>
              <a:round/>
              <a:headEnd type="none" w="med" len="med"/>
              <a:tailEnd type="none" w="med" len="med"/>
            </a:ln>
          </p:spPr>
        </p:cxnSp>
        <p:sp>
          <p:nvSpPr>
            <p:cNvPr id="50181" name="Text Box 5"/>
            <p:cNvSpPr txBox="1">
              <a:spLocks noChangeArrowheads="1"/>
            </p:cNvSpPr>
            <p:nvPr/>
          </p:nvSpPr>
          <p:spPr bwMode="blackWhite">
            <a:xfrm>
              <a:off x="639763" y="3855235"/>
              <a:ext cx="1736725" cy="1517650"/>
            </a:xfrm>
            <a:prstGeom prst="roundRect">
              <a:avLst/>
            </a:prstGeom>
            <a:blipFill dpi="0" rotWithShape="1">
              <a:blip r:embed="rId3" cstate="print"/>
              <a:srcRect/>
              <a:stretch>
                <a:fillRect/>
              </a:stretch>
            </a:blipFill>
            <a:ln w="317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rIns="0" anchor="ctr" anchorCtr="1"/>
            <a:lstStyle/>
            <a:p>
              <a:pPr algn="ctr">
                <a:spcBef>
                  <a:spcPct val="50000"/>
                </a:spcBef>
                <a:defRPr/>
              </a:pPr>
              <a:r>
                <a:rPr lang="en-US" sz="1600" b="1" dirty="0">
                  <a:solidFill>
                    <a:schemeClr val="bg1"/>
                  </a:solidFill>
                  <a:effectLst>
                    <a:outerShdw blurRad="38100" dist="38100" dir="2700000" algn="tl">
                      <a:srgbClr val="000000">
                        <a:alpha val="43137"/>
                      </a:srgbClr>
                    </a:outerShdw>
                  </a:effectLst>
                </a:rPr>
                <a:t>Stick with </a:t>
              </a:r>
              <a:br>
                <a:rPr lang="en-US" sz="1600" b="1" dirty="0">
                  <a:solidFill>
                    <a:schemeClr val="bg1"/>
                  </a:solidFill>
                  <a:effectLst>
                    <a:outerShdw blurRad="38100" dist="38100" dir="2700000" algn="tl">
                      <a:srgbClr val="000000">
                        <a:alpha val="43137"/>
                      </a:srgbClr>
                    </a:outerShdw>
                  </a:effectLst>
                </a:rPr>
              </a:br>
              <a:r>
                <a:rPr lang="en-US" sz="1600" b="1" dirty="0">
                  <a:solidFill>
                    <a:schemeClr val="bg1"/>
                  </a:solidFill>
                  <a:effectLst>
                    <a:outerShdw blurRad="38100" dist="38100" dir="2700000" algn="tl">
                      <a:srgbClr val="000000">
                        <a:alpha val="43137"/>
                      </a:srgbClr>
                    </a:outerShdw>
                  </a:effectLst>
                </a:rPr>
                <a:t>the existing business </a:t>
              </a:r>
              <a:br>
                <a:rPr lang="en-US" sz="1600" b="1" dirty="0">
                  <a:solidFill>
                    <a:schemeClr val="bg1"/>
                  </a:solidFill>
                  <a:effectLst>
                    <a:outerShdw blurRad="38100" dist="38100" dir="2700000" algn="tl">
                      <a:srgbClr val="000000">
                        <a:alpha val="43137"/>
                      </a:srgbClr>
                    </a:outerShdw>
                  </a:effectLst>
                </a:rPr>
              </a:br>
              <a:r>
                <a:rPr lang="en-US" sz="1600" b="1" dirty="0">
                  <a:solidFill>
                    <a:schemeClr val="bg1"/>
                  </a:solidFill>
                  <a:effectLst>
                    <a:outerShdw blurRad="38100" dist="38100" dir="2700000" algn="tl">
                      <a:srgbClr val="000000">
                        <a:alpha val="43137"/>
                      </a:srgbClr>
                    </a:outerShdw>
                  </a:effectLst>
                </a:rPr>
                <a:t>lineup</a:t>
              </a:r>
            </a:p>
          </p:txBody>
        </p:sp>
        <p:sp>
          <p:nvSpPr>
            <p:cNvPr id="136196" name="Text Box 6"/>
            <p:cNvSpPr txBox="1">
              <a:spLocks noChangeArrowheads="1"/>
            </p:cNvSpPr>
            <p:nvPr/>
          </p:nvSpPr>
          <p:spPr bwMode="blackWhite">
            <a:xfrm>
              <a:off x="2651125" y="3855235"/>
              <a:ext cx="1736725" cy="1517650"/>
            </a:xfrm>
            <a:prstGeom prst="roundRect">
              <a:avLst/>
            </a:prstGeom>
            <a:blipFill dpi="0" rotWithShape="0">
              <a:blip r:embed="rId4" cstate="print"/>
              <a:srcRect/>
              <a:stretch>
                <a:fillRect/>
              </a:stretch>
            </a:blipFill>
            <a:ln w="317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rIns="0" anchor="ctr" anchorCtr="1"/>
            <a:lstStyle/>
            <a:p>
              <a:pPr algn="ctr">
                <a:spcBef>
                  <a:spcPct val="50000"/>
                </a:spcBef>
              </a:pPr>
              <a:r>
                <a:rPr lang="en-US" sz="1600" b="1" dirty="0"/>
                <a:t>Broaden the diversification base with new acquisitions</a:t>
              </a:r>
            </a:p>
          </p:txBody>
        </p:sp>
        <p:sp>
          <p:nvSpPr>
            <p:cNvPr id="136197" name="Text Box 7"/>
            <p:cNvSpPr txBox="1">
              <a:spLocks noChangeArrowheads="1"/>
            </p:cNvSpPr>
            <p:nvPr/>
          </p:nvSpPr>
          <p:spPr bwMode="blackWhite">
            <a:xfrm>
              <a:off x="4662488" y="3855235"/>
              <a:ext cx="1736725" cy="1512887"/>
            </a:xfrm>
            <a:prstGeom prst="roundRect">
              <a:avLst/>
            </a:prstGeom>
            <a:blipFill dpi="0" rotWithShape="1">
              <a:blip r:embed="rId5" cstate="print"/>
              <a:srcRect/>
              <a:stretch>
                <a:fillRect/>
              </a:stretch>
            </a:blipFill>
            <a:ln w="317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rIns="0" anchor="ctr" anchorCtr="1"/>
            <a:lstStyle/>
            <a:p>
              <a:pPr algn="ctr">
                <a:spcBef>
                  <a:spcPct val="50000"/>
                </a:spcBef>
              </a:pPr>
              <a:r>
                <a:rPr lang="en-US" sz="1600" b="1" dirty="0"/>
                <a:t>Divest and retrench to </a:t>
              </a:r>
              <a:br>
                <a:rPr lang="en-US" sz="1600" b="1" dirty="0"/>
              </a:br>
              <a:r>
                <a:rPr lang="en-US" sz="1600" b="1" dirty="0"/>
                <a:t>a narrower diversification base</a:t>
              </a:r>
            </a:p>
          </p:txBody>
        </p:sp>
        <p:sp>
          <p:nvSpPr>
            <p:cNvPr id="136198" name="Text Box 8"/>
            <p:cNvSpPr txBox="1">
              <a:spLocks noChangeArrowheads="1"/>
            </p:cNvSpPr>
            <p:nvPr/>
          </p:nvSpPr>
          <p:spPr bwMode="blackWhite">
            <a:xfrm>
              <a:off x="6675438" y="3855235"/>
              <a:ext cx="1736725" cy="1517650"/>
            </a:xfrm>
            <a:prstGeom prst="roundRect">
              <a:avLst/>
            </a:prstGeom>
            <a:blipFill dpi="0" rotWithShape="1">
              <a:blip r:embed="rId6" cstate="print"/>
              <a:srcRect/>
              <a:stretch>
                <a:fillRect/>
              </a:stretch>
            </a:blipFill>
            <a:ln w="317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rIns="0" anchor="ctr" anchorCtr="1"/>
            <a:lstStyle/>
            <a:p>
              <a:pPr algn="ctr">
                <a:spcBef>
                  <a:spcPct val="50000"/>
                </a:spcBef>
              </a:pPr>
              <a:r>
                <a:rPr lang="en-US" sz="1600" b="1" dirty="0"/>
                <a:t>Restructure through divestitures </a:t>
              </a:r>
              <a:br>
                <a:rPr lang="en-US" sz="1600" b="1" dirty="0"/>
              </a:br>
              <a:r>
                <a:rPr lang="en-US" sz="1600" b="1" dirty="0"/>
                <a:t>and </a:t>
              </a:r>
              <a:br>
                <a:rPr lang="en-US" sz="1600" b="1" dirty="0"/>
              </a:br>
              <a:r>
                <a:rPr lang="en-US" sz="1600" b="1" dirty="0"/>
                <a:t>acquisitions</a:t>
              </a:r>
            </a:p>
          </p:txBody>
        </p:sp>
        <p:cxnSp>
          <p:nvCxnSpPr>
            <p:cNvPr id="136199" name="AutoShape 15"/>
            <p:cNvCxnSpPr>
              <a:cxnSpLocks noChangeShapeType="1"/>
            </p:cNvCxnSpPr>
            <p:nvPr/>
          </p:nvCxnSpPr>
          <p:spPr bwMode="auto">
            <a:xfrm flipH="1">
              <a:off x="3519488" y="1921660"/>
              <a:ext cx="1052512" cy="1933575"/>
            </a:xfrm>
            <a:prstGeom prst="straightConnector1">
              <a:avLst/>
            </a:prstGeom>
            <a:noFill/>
            <a:ln w="38100">
              <a:solidFill>
                <a:schemeClr val="tx1"/>
              </a:solidFill>
              <a:round/>
              <a:headEnd type="none" w="med" len="med"/>
              <a:tailEnd type="none" w="med" len="med"/>
            </a:ln>
          </p:spPr>
        </p:cxnSp>
        <p:cxnSp>
          <p:nvCxnSpPr>
            <p:cNvPr id="136200" name="AutoShape 16"/>
            <p:cNvCxnSpPr>
              <a:cxnSpLocks noChangeShapeType="1"/>
            </p:cNvCxnSpPr>
            <p:nvPr/>
          </p:nvCxnSpPr>
          <p:spPr bwMode="auto">
            <a:xfrm>
              <a:off x="4572000" y="1921660"/>
              <a:ext cx="958850" cy="1933575"/>
            </a:xfrm>
            <a:prstGeom prst="straightConnector1">
              <a:avLst/>
            </a:prstGeom>
            <a:noFill/>
            <a:ln w="38100">
              <a:solidFill>
                <a:schemeClr val="tx1"/>
              </a:solidFill>
              <a:round/>
              <a:headEnd type="none" w="med" len="med"/>
              <a:tailEnd type="none" w="med" len="med"/>
            </a:ln>
          </p:spPr>
        </p:cxnSp>
        <p:cxnSp>
          <p:nvCxnSpPr>
            <p:cNvPr id="136201" name="AutoShape 17"/>
            <p:cNvCxnSpPr>
              <a:cxnSpLocks noChangeShapeType="1"/>
            </p:cNvCxnSpPr>
            <p:nvPr/>
          </p:nvCxnSpPr>
          <p:spPr bwMode="auto">
            <a:xfrm>
              <a:off x="4572000" y="1921660"/>
              <a:ext cx="2971800" cy="1933575"/>
            </a:xfrm>
            <a:prstGeom prst="straightConnector1">
              <a:avLst/>
            </a:prstGeom>
            <a:noFill/>
            <a:ln w="38100">
              <a:solidFill>
                <a:schemeClr val="tx1"/>
              </a:solidFill>
              <a:round/>
              <a:headEnd type="none" w="med" len="med"/>
              <a:tailEnd type="none" w="med" len="med"/>
            </a:ln>
          </p:spPr>
        </p:cxnSp>
        <p:sp>
          <p:nvSpPr>
            <p:cNvPr id="136202" name="Oval 10"/>
            <p:cNvSpPr>
              <a:spLocks noChangeArrowheads="1"/>
            </p:cNvSpPr>
            <p:nvPr/>
          </p:nvSpPr>
          <p:spPr bwMode="blackWhite">
            <a:xfrm>
              <a:off x="2122488" y="1921660"/>
              <a:ext cx="4899025" cy="1247775"/>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lIns="0" tIns="0" rIns="0" bIns="0" anchor="ctr" anchorCtr="1"/>
            <a:lstStyle/>
            <a:p>
              <a:pPr algn="ctr"/>
              <a:r>
                <a:rPr lang="en-US" sz="2400" b="1" dirty="0"/>
                <a:t>Strategy Options for a Firm </a:t>
              </a:r>
              <a:br>
                <a:rPr lang="en-US" sz="2400" b="1" dirty="0"/>
              </a:br>
              <a:r>
                <a:rPr lang="en-US" sz="2400" b="1" dirty="0"/>
                <a:t>That Is Already Diversified</a:t>
              </a:r>
            </a:p>
          </p:txBody>
        </p:sp>
      </p:grpSp>
      <p:sp>
        <p:nvSpPr>
          <p:cNvPr id="5" name="Text Placeholder 4"/>
          <p:cNvSpPr>
            <a:spLocks noGrp="1"/>
          </p:cNvSpPr>
          <p:nvPr>
            <p:ph type="body" sz="quarter" idx="16"/>
          </p:nvPr>
        </p:nvSpPr>
        <p:spPr>
          <a:xfrm>
            <a:off x="2452812" y="6479058"/>
            <a:ext cx="4297680" cy="274320"/>
          </a:xfrm>
          <a:noFill/>
          <a:ln w="9525">
            <a:noFill/>
            <a:miter lim="800000"/>
            <a:headEnd/>
            <a:tailEnd/>
          </a:ln>
        </p:spPr>
        <p:txBody>
          <a:bodyPr vert="horz" wrap="square" lIns="0" tIns="0" rIns="0" bIns="0" numCol="1" anchor="b" anchorCtr="1" compatLnSpc="1">
            <a:prstTxWarp prst="textNoShape">
              <a:avLst/>
            </a:prstTxWarp>
          </a:bodyPr>
          <a:lstStyle/>
          <a:p>
            <a:r>
              <a:rPr lang="en-US" dirty="0">
                <a:hlinkClick r:id="rId7" action="ppaction://hlinksldjump"/>
              </a:rPr>
              <a:t>Jump to Appendix 24 long image description</a:t>
            </a:r>
            <a:endParaRPr lang="en-US" dirty="0"/>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	A Firm’s Strategic Alternatives After It Diversifies</a:t>
            </a:r>
          </a:p>
        </p:txBody>
      </p:sp>
      <p:sp>
        <p:nvSpPr>
          <p:cNvPr id="3" name="Content Placeholder 2"/>
          <p:cNvSpPr>
            <a:spLocks noGrp="1"/>
          </p:cNvSpPr>
          <p:nvPr>
            <p:ph sz="half" idx="1"/>
          </p:nvPr>
        </p:nvSpPr>
        <p:spPr>
          <a:xfrm>
            <a:off x="224972" y="914400"/>
            <a:ext cx="4274458" cy="5615940"/>
          </a:xfrm>
        </p:spPr>
        <p:txBody>
          <a:bodyPr/>
          <a:lstStyle/>
          <a:p>
            <a:pPr marL="174625" indent="-174625"/>
            <a:r>
              <a:rPr lang="en-US" dirty="0"/>
              <a:t>Undiversified firm</a:t>
            </a:r>
          </a:p>
          <a:p>
            <a:pPr marL="231775" lvl="1" indent="-231775"/>
            <a:r>
              <a:rPr lang="en-US" dirty="0"/>
              <a:t>Maintain existing business lineup</a:t>
            </a:r>
          </a:p>
          <a:p>
            <a:pPr marL="573088" lvl="2" indent="-231775"/>
            <a:r>
              <a:rPr lang="en-US" dirty="0"/>
              <a:t>Makes sense when the current business lineup offers attractive growth opportunities and can generate added economic value for shareholders</a:t>
            </a:r>
          </a:p>
          <a:p>
            <a:pPr marL="231775" lvl="1" indent="-231775"/>
            <a:r>
              <a:rPr lang="en-US" dirty="0"/>
              <a:t>Broaden diversification base</a:t>
            </a:r>
          </a:p>
          <a:p>
            <a:pPr marL="573088" lvl="2" indent="-231775"/>
            <a:r>
              <a:rPr lang="en-US" dirty="0"/>
              <a:t>Acquire more businesses and build positions in new related or unrelated industries</a:t>
            </a:r>
          </a:p>
          <a:p>
            <a:pPr marL="573088" lvl="2" indent="-231775"/>
            <a:r>
              <a:rPr lang="en-US" dirty="0"/>
              <a:t>Add businesses that will complement and strengthen the market position and competitive capabilities of businesses in industries where the firm already has a stake</a:t>
            </a:r>
          </a:p>
        </p:txBody>
      </p:sp>
      <p:sp>
        <p:nvSpPr>
          <p:cNvPr id="12" name="Content Placeholder 11"/>
          <p:cNvSpPr>
            <a:spLocks noGrp="1"/>
          </p:cNvSpPr>
          <p:nvPr>
            <p:ph sz="half" idx="2"/>
          </p:nvPr>
        </p:nvSpPr>
        <p:spPr>
          <a:xfrm>
            <a:off x="4405086" y="914400"/>
            <a:ext cx="4506685" cy="5615940"/>
          </a:xfrm>
          <a:noFill/>
          <a:ln w="9525">
            <a:noFill/>
            <a:miter lim="800000"/>
            <a:headEnd/>
            <a:tailEnd/>
          </a:ln>
        </p:spPr>
        <p:txBody>
          <a:bodyPr vert="horz" wrap="square" lIns="91440" tIns="45720" rIns="91440" bIns="45720" numCol="1" anchor="t" anchorCtr="0" compatLnSpc="1">
            <a:prstTxWarp prst="textNoShape">
              <a:avLst/>
            </a:prstTxWarp>
          </a:bodyPr>
          <a:lstStyle/>
          <a:p>
            <a:pPr marL="174625" indent="-174625">
              <a:spcBef>
                <a:spcPts val="600"/>
              </a:spcBef>
              <a:spcAft>
                <a:spcPts val="0"/>
              </a:spcAft>
            </a:pPr>
            <a:r>
              <a:rPr lang="en-US" dirty="0"/>
              <a:t>Diversified firm</a:t>
            </a:r>
          </a:p>
          <a:p>
            <a:pPr marL="231775" lvl="1" indent="-231775">
              <a:spcBef>
                <a:spcPts val="600"/>
              </a:spcBef>
              <a:spcAft>
                <a:spcPts val="0"/>
              </a:spcAft>
            </a:pPr>
            <a:r>
              <a:rPr lang="en-US" dirty="0"/>
              <a:t>Narrow diversification base</a:t>
            </a:r>
          </a:p>
          <a:p>
            <a:pPr marL="688975" lvl="2" indent="-231775">
              <a:spcBef>
                <a:spcPts val="600"/>
              </a:spcBef>
              <a:spcAft>
                <a:spcPts val="0"/>
              </a:spcAft>
            </a:pPr>
            <a:r>
              <a:rPr lang="en-US" dirty="0"/>
              <a:t>Get out of businesses that are competitively weak or in unattractive industries, or lack adequate strategic and resource fit</a:t>
            </a:r>
          </a:p>
          <a:p>
            <a:pPr marL="231775" lvl="1" indent="-231775">
              <a:spcBef>
                <a:spcPts val="600"/>
              </a:spcBef>
              <a:spcAft>
                <a:spcPts val="0"/>
              </a:spcAft>
            </a:pPr>
            <a:r>
              <a:rPr lang="en-US" dirty="0"/>
              <a:t>Focus resources on businesses in a few select industry arenas</a:t>
            </a:r>
          </a:p>
          <a:p>
            <a:pPr marL="688975" lvl="2" indent="-231775">
              <a:spcBef>
                <a:spcPts val="600"/>
              </a:spcBef>
              <a:spcAft>
                <a:spcPts val="0"/>
              </a:spcAft>
            </a:pPr>
            <a:r>
              <a:rPr lang="en-US" dirty="0"/>
              <a:t>Restructure the firm’s business lineup through a mix of divestitures and new acquisitions</a:t>
            </a:r>
          </a:p>
          <a:p>
            <a:pPr marL="688975" lvl="2" indent="-231775">
              <a:spcBef>
                <a:spcPts val="600"/>
              </a:spcBef>
              <a:spcAft>
                <a:spcPts val="0"/>
              </a:spcAft>
            </a:pPr>
            <a:r>
              <a:rPr lang="en-US" dirty="0"/>
              <a:t>Use debt capacity and cash from divesting businesses that are in unattractive industries, or that lack strategic or resource fit and are noncore businesses to make acquisitions in more promising industries</a:t>
            </a:r>
          </a:p>
          <a:p>
            <a:pPr marL="174625" indent="-174625">
              <a:spcBef>
                <a:spcPts val="600"/>
              </a:spcBef>
              <a:spcAft>
                <a:spcPts val="0"/>
              </a:spcAft>
            </a:pPr>
            <a:endParaRPr lang="en-US" dirty="0"/>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lIns="548640" rIns="548640"/>
          <a:lstStyle/>
          <a:p>
            <a:r>
              <a:rPr lang="en-US" dirty="0"/>
              <a:t>BROADENING A DIVERSIFIED FIRM’S BUSINESS BASE</a:t>
            </a:r>
          </a:p>
        </p:txBody>
      </p:sp>
      <p:sp>
        <p:nvSpPr>
          <p:cNvPr id="132099" name="Rectangle 3"/>
          <p:cNvSpPr>
            <a:spLocks noGrp="1" noChangeArrowheads="1"/>
          </p:cNvSpPr>
          <p:nvPr>
            <p:ph idx="1"/>
          </p:nvPr>
        </p:nvSpPr>
        <p:spPr/>
        <p:txBody>
          <a:bodyPr/>
          <a:lstStyle/>
          <a:p>
            <a:r>
              <a:rPr lang="en-US" dirty="0"/>
              <a:t>Factors motivating the addition of businesses</a:t>
            </a:r>
          </a:p>
          <a:p>
            <a:pPr lvl="1"/>
            <a:r>
              <a:rPr lang="en-US" dirty="0"/>
              <a:t>The transfer of resources and capabilities to related or complementary businesses</a:t>
            </a:r>
          </a:p>
          <a:p>
            <a:pPr lvl="1"/>
            <a:r>
              <a:rPr lang="en-US" dirty="0"/>
              <a:t>Rapidly changing technology, legislation, or new product innovations in core businesses</a:t>
            </a:r>
          </a:p>
          <a:p>
            <a:pPr lvl="1"/>
            <a:r>
              <a:rPr lang="en-US" dirty="0"/>
              <a:t>Shoring up the market position and competitive capabilities of the firm’s present businesses</a:t>
            </a:r>
          </a:p>
          <a:p>
            <a:pPr lvl="1"/>
            <a:r>
              <a:rPr lang="en-US" dirty="0"/>
              <a:t>Extension of the scope of the firm’s operations into additional country markets</a:t>
            </a: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sz="3200" dirty="0"/>
              <a:t>DIVESTING BUSINESSES AND RETRENCHING TO A NARROWER DIVERSIFICATION BASE</a:t>
            </a:r>
          </a:p>
        </p:txBody>
      </p:sp>
      <p:sp>
        <p:nvSpPr>
          <p:cNvPr id="132099" name="Rectangle 3"/>
          <p:cNvSpPr>
            <a:spLocks noGrp="1" noChangeArrowheads="1"/>
          </p:cNvSpPr>
          <p:nvPr>
            <p:ph idx="1"/>
          </p:nvPr>
        </p:nvSpPr>
        <p:spPr/>
        <p:txBody>
          <a:bodyPr/>
          <a:lstStyle/>
          <a:p>
            <a:r>
              <a:rPr lang="en-US" dirty="0"/>
              <a:t>Factors motivating business divestitures</a:t>
            </a:r>
          </a:p>
          <a:p>
            <a:pPr lvl="1"/>
            <a:r>
              <a:rPr lang="en-US" dirty="0"/>
              <a:t>Long-term performance can be improved by concentrating on stronger positions in fewer core businesses and industries.</a:t>
            </a:r>
          </a:p>
          <a:p>
            <a:pPr lvl="1"/>
            <a:r>
              <a:rPr lang="en-US" dirty="0"/>
              <a:t>Business is in a once-attractive industry where market conditions have badly deteriorated</a:t>
            </a:r>
          </a:p>
          <a:p>
            <a:pPr lvl="1"/>
            <a:r>
              <a:rPr lang="en-US" dirty="0"/>
              <a:t>Business has either failed to perform as expected or is lacking in cultural, strategic, or resource fit.</a:t>
            </a:r>
          </a:p>
          <a:p>
            <a:pPr lvl="1"/>
            <a:r>
              <a:rPr lang="en-US" dirty="0"/>
              <a:t>Business has become more valuable if sold to another firm or as an independent spin-off firm.</a:t>
            </a: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cap="all" dirty="0"/>
              <a:t>Core Concept </a:t>
            </a:r>
            <a:r>
              <a:rPr lang="en-US" sz="1800" dirty="0"/>
              <a:t>(14 of 15)</a:t>
            </a:r>
            <a:endParaRPr lang="en-US" sz="1800" cap="all" dirty="0"/>
          </a:p>
        </p:txBody>
      </p:sp>
      <p:sp>
        <p:nvSpPr>
          <p:cNvPr id="4" name="Content Placeholder 3"/>
          <p:cNvSpPr>
            <a:spLocks noGrp="1"/>
          </p:cNvSpPr>
          <p:nvPr>
            <p:ph idx="1"/>
          </p:nvPr>
        </p:nvSpPr>
        <p:spPr/>
        <p:txBody>
          <a:bodyPr/>
          <a:lstStyle/>
          <a:p>
            <a:pPr marL="0" indent="0">
              <a:buNone/>
            </a:pPr>
            <a:r>
              <a:rPr lang="en-US" dirty="0"/>
              <a:t>A </a:t>
            </a:r>
            <a:r>
              <a:rPr lang="en-US" b="1" dirty="0"/>
              <a:t>spinoff</a:t>
            </a:r>
            <a:r>
              <a:rPr lang="en-US" dirty="0"/>
              <a:t> is an independent company created when a corporate parent divests a business either by selling shares to the public via an initial public offering or by distributing shares in the new company to shareholders of the corporate parent.</a:t>
            </a: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STRATEGIC MANAGEMENT PRINCIPLE </a:t>
            </a:r>
            <a:r>
              <a:rPr lang="en-US" sz="2200" dirty="0"/>
              <a:t>(8 of 9)</a:t>
            </a:r>
          </a:p>
        </p:txBody>
      </p:sp>
      <p:sp>
        <p:nvSpPr>
          <p:cNvPr id="4" name="Content Placeholder 3"/>
          <p:cNvSpPr>
            <a:spLocks noGrp="1"/>
          </p:cNvSpPr>
          <p:nvPr>
            <p:ph idx="1"/>
          </p:nvPr>
        </p:nvSpPr>
        <p:spPr>
          <a:xfrm>
            <a:off x="905256" y="990600"/>
            <a:ext cx="7351776" cy="5562600"/>
          </a:xfrm>
        </p:spPr>
        <p:txBody>
          <a:bodyPr/>
          <a:lstStyle/>
          <a:p>
            <a:pPr marL="0" indent="0">
              <a:buNone/>
            </a:pPr>
            <a:r>
              <a:rPr lang="en-US" dirty="0"/>
              <a:t>Diversified companies need to divest low-performing businesses or businesses that do not fit in order to concentrate on expanding existing businesses and entering new ones where opportunities are more promising.</a:t>
            </a: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dirty="0"/>
              <a:t>RESTRUCTURING A DIVERSIFIED COMPANY’S BUSINESS LINEUP</a:t>
            </a:r>
          </a:p>
        </p:txBody>
      </p:sp>
      <p:sp>
        <p:nvSpPr>
          <p:cNvPr id="132099" name="Rectangle 3"/>
          <p:cNvSpPr>
            <a:spLocks noGrp="1" noChangeArrowheads="1"/>
          </p:cNvSpPr>
          <p:nvPr>
            <p:ph idx="1"/>
          </p:nvPr>
        </p:nvSpPr>
        <p:spPr>
          <a:xfrm>
            <a:off x="649965" y="1432801"/>
            <a:ext cx="7840889" cy="4983874"/>
          </a:xfrm>
        </p:spPr>
        <p:txBody>
          <a:bodyPr/>
          <a:lstStyle/>
          <a:p>
            <a:r>
              <a:rPr lang="en-US" sz="2400" dirty="0"/>
              <a:t>Factors leading to corporate restructuring</a:t>
            </a:r>
          </a:p>
          <a:p>
            <a:pPr lvl="1"/>
            <a:r>
              <a:rPr lang="en-US" sz="2000" dirty="0"/>
              <a:t>A serious mismatch between the firm’s resources and capabilities and the type of diversification that it has pursued</a:t>
            </a:r>
          </a:p>
          <a:p>
            <a:pPr lvl="1"/>
            <a:r>
              <a:rPr lang="en-US" sz="2000" dirty="0"/>
              <a:t>Too many businesses in slow-growth, declining, low-margin, or otherwise unattractive industries</a:t>
            </a:r>
          </a:p>
          <a:p>
            <a:pPr lvl="1"/>
            <a:r>
              <a:rPr lang="en-US" sz="2000" dirty="0"/>
              <a:t>Too many competitively weak businesses</a:t>
            </a:r>
          </a:p>
          <a:p>
            <a:pPr lvl="1"/>
            <a:r>
              <a:rPr lang="en-US" sz="2000" dirty="0"/>
              <a:t>Ongoing declines in the market shares of major business units that are falling prey to more market-savvy competitors</a:t>
            </a:r>
          </a:p>
          <a:p>
            <a:pPr lvl="1"/>
            <a:r>
              <a:rPr lang="en-US" sz="2000" dirty="0"/>
              <a:t>An excessive debt burden with interest costs that eat deeply into profitability</a:t>
            </a:r>
          </a:p>
          <a:p>
            <a:pPr lvl="1"/>
            <a:r>
              <a:rPr lang="en-US" sz="2000" dirty="0"/>
              <a:t>Ill-chosen acquisitions that haven’t lived up to expectations</a:t>
            </a:r>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cap="all" dirty="0"/>
              <a:t>Core Concept </a:t>
            </a:r>
            <a:r>
              <a:rPr lang="en-US" sz="1800" dirty="0"/>
              <a:t>(15 of 15)</a:t>
            </a:r>
            <a:endParaRPr lang="en-US" sz="1800" cap="all" dirty="0"/>
          </a:p>
        </p:txBody>
      </p:sp>
      <p:sp>
        <p:nvSpPr>
          <p:cNvPr id="4" name="Content Placeholder 3"/>
          <p:cNvSpPr>
            <a:spLocks noGrp="1"/>
          </p:cNvSpPr>
          <p:nvPr>
            <p:ph idx="1"/>
          </p:nvPr>
        </p:nvSpPr>
        <p:spPr/>
        <p:txBody>
          <a:bodyPr/>
          <a:lstStyle/>
          <a:p>
            <a:pPr marL="0" indent="0">
              <a:buNone/>
            </a:pPr>
            <a:r>
              <a:rPr lang="en-US" b="1" dirty="0"/>
              <a:t>Companywide restructuring </a:t>
            </a:r>
            <a:r>
              <a:rPr lang="en-US" dirty="0"/>
              <a:t>(corporate restructuring) involves making major changes in a diversified company by divesting some businesses or acquiring others, so as to put a whole new face on the company’s business lineup.</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0" y="-1"/>
            <a:ext cx="9144000" cy="1485901"/>
          </a:xfrm>
        </p:spPr>
        <p:txBody>
          <a:bodyPr lIns="1097280" rIns="1097280">
            <a:noAutofit/>
          </a:bodyPr>
          <a:lstStyle/>
          <a:p>
            <a:pPr>
              <a:defRPr/>
            </a:pPr>
            <a:r>
              <a:rPr sz="3200" dirty="0"/>
              <a:t>BUILDING SHAREHOLDER VALUE: THE ULTIMATE JUSTIFICATION FOR DIVERSIFYING</a:t>
            </a:r>
            <a:endParaRPr sz="2400" dirty="0"/>
          </a:p>
        </p:txBody>
      </p:sp>
      <p:grpSp>
        <p:nvGrpSpPr>
          <p:cNvPr id="2" name="Group 1" descr="A graphic lists three tests to be performed to determine if diversification will add long-term value for shareholders."/>
          <p:cNvGrpSpPr/>
          <p:nvPr/>
        </p:nvGrpSpPr>
        <p:grpSpPr>
          <a:xfrm>
            <a:off x="519288" y="1730829"/>
            <a:ext cx="8161867" cy="3912835"/>
            <a:chOff x="900113" y="2299908"/>
            <a:chExt cx="7315200" cy="3343758"/>
          </a:xfrm>
        </p:grpSpPr>
        <p:cxnSp>
          <p:nvCxnSpPr>
            <p:cNvPr id="23554" name="AutoShape 4"/>
            <p:cNvCxnSpPr>
              <a:cxnSpLocks noChangeShapeType="1"/>
              <a:stCxn id="23560" idx="0"/>
            </p:cNvCxnSpPr>
            <p:nvPr/>
          </p:nvCxnSpPr>
          <p:spPr bwMode="auto">
            <a:xfrm flipH="1">
              <a:off x="2019301" y="2299908"/>
              <a:ext cx="2539999" cy="2023276"/>
            </a:xfrm>
            <a:prstGeom prst="straightConnector1">
              <a:avLst/>
            </a:prstGeom>
            <a:noFill/>
            <a:ln w="38100">
              <a:solidFill>
                <a:schemeClr val="tx1"/>
              </a:solidFill>
              <a:round/>
              <a:headEnd type="none" w="med" len="med"/>
              <a:tailEnd type="none" w="med" len="med"/>
            </a:ln>
          </p:spPr>
        </p:cxnSp>
        <p:cxnSp>
          <p:nvCxnSpPr>
            <p:cNvPr id="23555" name="AutoShape 5"/>
            <p:cNvCxnSpPr>
              <a:cxnSpLocks noChangeShapeType="1"/>
              <a:stCxn id="23560" idx="0"/>
            </p:cNvCxnSpPr>
            <p:nvPr/>
          </p:nvCxnSpPr>
          <p:spPr bwMode="auto">
            <a:xfrm flipH="1">
              <a:off x="4557714" y="2299908"/>
              <a:ext cx="1586" cy="2023276"/>
            </a:xfrm>
            <a:prstGeom prst="straightConnector1">
              <a:avLst/>
            </a:prstGeom>
            <a:noFill/>
            <a:ln w="38100">
              <a:solidFill>
                <a:schemeClr val="tx1"/>
              </a:solidFill>
              <a:round/>
              <a:headEnd type="none" w="med" len="med"/>
              <a:tailEnd type="none" w="med" len="med"/>
            </a:ln>
          </p:spPr>
        </p:cxnSp>
        <p:cxnSp>
          <p:nvCxnSpPr>
            <p:cNvPr id="23556" name="AutoShape 6"/>
            <p:cNvCxnSpPr>
              <a:cxnSpLocks noChangeShapeType="1"/>
              <a:stCxn id="23560" idx="0"/>
            </p:cNvCxnSpPr>
            <p:nvPr/>
          </p:nvCxnSpPr>
          <p:spPr bwMode="auto">
            <a:xfrm>
              <a:off x="4559301" y="2299908"/>
              <a:ext cx="2536825" cy="2022575"/>
            </a:xfrm>
            <a:prstGeom prst="straightConnector1">
              <a:avLst/>
            </a:prstGeom>
            <a:noFill/>
            <a:ln w="38100">
              <a:solidFill>
                <a:schemeClr val="tx1"/>
              </a:solidFill>
              <a:round/>
              <a:headEnd type="none" w="med" len="med"/>
              <a:tailEnd type="none" w="med" len="med"/>
            </a:ln>
          </p:spPr>
        </p:cxnSp>
        <p:sp>
          <p:nvSpPr>
            <p:cNvPr id="50183" name="Text Box 5"/>
            <p:cNvSpPr txBox="1">
              <a:spLocks noChangeArrowheads="1"/>
            </p:cNvSpPr>
            <p:nvPr/>
          </p:nvSpPr>
          <p:spPr bwMode="blackWhite">
            <a:xfrm>
              <a:off x="900113" y="4323183"/>
              <a:ext cx="2238375" cy="1320483"/>
            </a:xfrm>
            <a:prstGeom prst="roundRect">
              <a:avLst/>
            </a:prstGeom>
            <a:blipFill dpi="0" rotWithShape="1">
              <a:blip r:embed="rId3" cstate="print"/>
              <a:srcRect/>
              <a:stretch>
                <a:fillRect/>
              </a:stretch>
            </a:blipFill>
            <a:ln w="317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rIns="0" anchor="ctr" anchorCtr="1"/>
            <a:lstStyle/>
            <a:p>
              <a:pPr algn="ctr">
                <a:spcBef>
                  <a:spcPct val="50000"/>
                </a:spcBef>
                <a:defRPr/>
              </a:pPr>
              <a:r>
                <a:rPr lang="en-US" sz="2400" b="1" dirty="0">
                  <a:solidFill>
                    <a:schemeClr val="bg1"/>
                  </a:solidFill>
                </a:rPr>
                <a:t>The industry attractiveness </a:t>
              </a:r>
              <a:br>
                <a:rPr lang="en-US" sz="2400" b="1" dirty="0">
                  <a:solidFill>
                    <a:schemeClr val="bg1"/>
                  </a:solidFill>
                </a:rPr>
              </a:br>
              <a:r>
                <a:rPr lang="en-US" sz="2400" b="1" dirty="0">
                  <a:solidFill>
                    <a:schemeClr val="bg1"/>
                  </a:solidFill>
                </a:rPr>
                <a:t>test</a:t>
              </a:r>
            </a:p>
          </p:txBody>
        </p:sp>
        <p:sp>
          <p:nvSpPr>
            <p:cNvPr id="23558" name="Text Box 6"/>
            <p:cNvSpPr txBox="1">
              <a:spLocks noChangeArrowheads="1"/>
            </p:cNvSpPr>
            <p:nvPr/>
          </p:nvSpPr>
          <p:spPr bwMode="blackWhite">
            <a:xfrm>
              <a:off x="3438525" y="4323183"/>
              <a:ext cx="2238375" cy="1320483"/>
            </a:xfrm>
            <a:prstGeom prst="roundRect">
              <a:avLst/>
            </a:prstGeom>
            <a:blipFill dpi="0" rotWithShape="0">
              <a:blip r:embed="rId4" cstate="print"/>
              <a:srcRect/>
              <a:stretch>
                <a:fillRect/>
              </a:stretch>
            </a:blipFill>
            <a:ln w="317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rIns="0" anchor="ctr" anchorCtr="1"/>
            <a:lstStyle/>
            <a:p>
              <a:pPr algn="ctr">
                <a:spcBef>
                  <a:spcPct val="50000"/>
                </a:spcBef>
              </a:pPr>
              <a:r>
                <a:rPr lang="en-US" sz="2400" b="1" dirty="0"/>
                <a:t>The </a:t>
              </a:r>
              <a:br>
                <a:rPr lang="en-US" sz="2400" b="1" dirty="0"/>
              </a:br>
              <a:r>
                <a:rPr lang="en-US" sz="2400" b="1" dirty="0"/>
                <a:t>cost-of-entry </a:t>
              </a:r>
              <a:br>
                <a:rPr lang="en-US" sz="2400" b="1" dirty="0"/>
              </a:br>
              <a:r>
                <a:rPr lang="en-US" sz="2400" b="1" dirty="0"/>
                <a:t>test</a:t>
              </a:r>
            </a:p>
          </p:txBody>
        </p:sp>
        <p:sp>
          <p:nvSpPr>
            <p:cNvPr id="23559" name="Text Box 7"/>
            <p:cNvSpPr txBox="1">
              <a:spLocks noChangeArrowheads="1"/>
            </p:cNvSpPr>
            <p:nvPr/>
          </p:nvSpPr>
          <p:spPr bwMode="blackWhite">
            <a:xfrm>
              <a:off x="5976938" y="4322483"/>
              <a:ext cx="2238375" cy="1316420"/>
            </a:xfrm>
            <a:prstGeom prst="roundRect">
              <a:avLst/>
            </a:prstGeom>
            <a:blipFill dpi="0" rotWithShape="1">
              <a:blip r:embed="rId5" cstate="print"/>
              <a:srcRect/>
              <a:stretch>
                <a:fillRect/>
              </a:stretch>
            </a:blipFill>
            <a:ln w="317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rIns="0" anchor="ctr" anchorCtr="1"/>
            <a:lstStyle/>
            <a:p>
              <a:pPr algn="ctr">
                <a:spcBef>
                  <a:spcPct val="50000"/>
                </a:spcBef>
              </a:pPr>
              <a:r>
                <a:rPr lang="en-US" sz="2400" b="1" dirty="0"/>
                <a:t>The </a:t>
              </a:r>
              <a:br>
                <a:rPr lang="en-US" sz="2400" b="1" dirty="0"/>
              </a:br>
              <a:r>
                <a:rPr lang="en-US" sz="2400" b="1" dirty="0"/>
                <a:t>better-off </a:t>
              </a:r>
              <a:br>
                <a:rPr lang="en-US" sz="2400" b="1" dirty="0"/>
              </a:br>
              <a:r>
                <a:rPr lang="en-US" sz="2400" b="1" dirty="0"/>
                <a:t>test</a:t>
              </a:r>
            </a:p>
          </p:txBody>
        </p:sp>
        <p:sp>
          <p:nvSpPr>
            <p:cNvPr id="23560" name="Oval 10"/>
            <p:cNvSpPr>
              <a:spLocks noChangeArrowheads="1"/>
            </p:cNvSpPr>
            <p:nvPr/>
          </p:nvSpPr>
          <p:spPr bwMode="blackWhite">
            <a:xfrm>
              <a:off x="1664012" y="2299908"/>
              <a:ext cx="5790578" cy="1600682"/>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lIns="1737360" tIns="0" rIns="1828800" bIns="0" anchor="ctr" anchorCtr="1"/>
            <a:lstStyle/>
            <a:p>
              <a:pPr algn="ctr"/>
              <a:r>
                <a:rPr lang="en-US" sz="2400" b="1" dirty="0"/>
                <a:t>Testing Whether Diversification</a:t>
              </a:r>
              <a:br>
                <a:rPr lang="en-US" sz="2400" b="1" dirty="0"/>
              </a:br>
              <a:r>
                <a:rPr lang="en-US" sz="2400" b="1" dirty="0"/>
                <a:t>Will Add Long-Term Value </a:t>
              </a:r>
              <a:br>
                <a:rPr lang="en-US" sz="2400" b="1" dirty="0"/>
              </a:br>
              <a:r>
                <a:rPr lang="en-US" sz="2400" b="1" dirty="0"/>
                <a:t>for Shareholders</a:t>
              </a:r>
            </a:p>
          </p:txBody>
        </p:sp>
      </p:grpSp>
      <p:sp>
        <p:nvSpPr>
          <p:cNvPr id="5" name="Text Placeholder 4"/>
          <p:cNvSpPr>
            <a:spLocks noGrp="1"/>
          </p:cNvSpPr>
          <p:nvPr>
            <p:ph type="body" sz="quarter" idx="16"/>
          </p:nvPr>
        </p:nvSpPr>
        <p:spPr>
          <a:xfrm>
            <a:off x="2634343" y="6496994"/>
            <a:ext cx="3931920" cy="182880"/>
          </a:xfrm>
        </p:spPr>
        <p:txBody>
          <a:bodyPr anchor="b" anchorCtr="1"/>
          <a:lstStyle/>
          <a:p>
            <a:r>
              <a:rPr lang="en-US" dirty="0">
                <a:hlinkClick r:id="rId6" action="ppaction://hlinksldjump"/>
              </a:rPr>
              <a:t>Jump to Appendix 1 long image description</a:t>
            </a:r>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STRATEGIC MANAGEMENT PRINCIPLE </a:t>
            </a:r>
            <a:r>
              <a:rPr lang="en-US" sz="2200" dirty="0"/>
              <a:t>(9 of 9)</a:t>
            </a:r>
          </a:p>
        </p:txBody>
      </p:sp>
      <p:sp>
        <p:nvSpPr>
          <p:cNvPr id="6" name="Content Placeholder 5"/>
          <p:cNvSpPr>
            <a:spLocks noGrp="1"/>
          </p:cNvSpPr>
          <p:nvPr>
            <p:ph idx="1"/>
          </p:nvPr>
        </p:nvSpPr>
        <p:spPr>
          <a:xfrm>
            <a:off x="551541" y="990600"/>
            <a:ext cx="8040914" cy="5562600"/>
          </a:xfrm>
        </p:spPr>
        <p:txBody>
          <a:bodyPr/>
          <a:lstStyle/>
          <a:p>
            <a:pPr marL="0" indent="0">
              <a:buNone/>
            </a:pPr>
            <a:r>
              <a:rPr lang="en-US" dirty="0"/>
              <a:t>Diversified firms should divest low-performing businesses or businesses that do not fit in order to concentrate on expanding existing businesses and entering new ones where opportunities are more promising.</a:t>
            </a:r>
          </a:p>
        </p:txBody>
      </p:sp>
    </p:spTree>
    <p:extLst>
      <p:ext uri="{BB962C8B-B14F-4D97-AF65-F5344CB8AC3E}">
        <p14:creationId xmlns:p14="http://schemas.microsoft.com/office/powerpoint/2010/main" val="1882081618"/>
      </p:ext>
    </p:extLst>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0" y="3963"/>
            <a:ext cx="9140332" cy="1156621"/>
          </a:xfrm>
        </p:spPr>
        <p:txBody>
          <a:bodyPr lIns="640080" rIns="731520">
            <a:noAutofit/>
          </a:bodyPr>
          <a:lstStyle/>
          <a:p>
            <a:r>
              <a:rPr lang="en-US" sz="3600" dirty="0"/>
              <a:t>Restructuring for Better Performance at Hewlett-Packard (HP)</a:t>
            </a:r>
          </a:p>
        </p:txBody>
      </p:sp>
      <p:sp>
        <p:nvSpPr>
          <p:cNvPr id="2" name="Content Placeholder 1"/>
          <p:cNvSpPr>
            <a:spLocks noGrp="1"/>
          </p:cNvSpPr>
          <p:nvPr>
            <p:ph idx="4294967295"/>
          </p:nvPr>
        </p:nvSpPr>
        <p:spPr>
          <a:xfrm>
            <a:off x="732692" y="1572481"/>
            <a:ext cx="8229600" cy="5187950"/>
          </a:xfrm>
        </p:spPr>
        <p:txBody>
          <a:bodyPr/>
          <a:lstStyle/>
          <a:p>
            <a:r>
              <a:rPr lang="en-US" dirty="0"/>
              <a:t>What are the expected benefits of splitting HP into two separate and independent companies?</a:t>
            </a:r>
          </a:p>
          <a:p>
            <a:r>
              <a:rPr lang="en-US" dirty="0"/>
              <a:t>Why did HP take so long to recognize changes in the industry and the necessity for changing itself?</a:t>
            </a:r>
          </a:p>
          <a:p>
            <a:r>
              <a:rPr lang="en-US" dirty="0"/>
              <a:t>How can internal growth create a lack of strategic fit where none existed before?</a:t>
            </a:r>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182880" rIns="182880">
            <a:noAutofit/>
          </a:bodyPr>
          <a:lstStyle/>
          <a:p>
            <a:r>
              <a:rPr lang="en-US" sz="2800" dirty="0"/>
              <a:t>Appendix 1 Building Shareholder Value: The Ultimate Justification for Diversifying</a:t>
            </a:r>
          </a:p>
        </p:txBody>
      </p:sp>
      <p:sp>
        <p:nvSpPr>
          <p:cNvPr id="3" name="Content Placeholder 2"/>
          <p:cNvSpPr>
            <a:spLocks noGrp="1"/>
          </p:cNvSpPr>
          <p:nvPr>
            <p:ph idx="1"/>
          </p:nvPr>
        </p:nvSpPr>
        <p:spPr>
          <a:xfrm>
            <a:off x="272143" y="1408176"/>
            <a:ext cx="8577943" cy="5145024"/>
          </a:xfrm>
        </p:spPr>
        <p:txBody>
          <a:bodyPr/>
          <a:lstStyle/>
          <a:p>
            <a:r>
              <a:rPr lang="en-US" dirty="0"/>
              <a:t>In order to determine whether diversification will add long-term value for shareholders, the following three tests should be performed:</a:t>
            </a:r>
          </a:p>
          <a:p>
            <a:pPr marL="860425" lvl="1" indent="-457200">
              <a:buFont typeface="+mj-lt"/>
              <a:buAutoNum type="arabicPeriod"/>
            </a:pPr>
            <a:r>
              <a:rPr lang="en-US" dirty="0"/>
              <a:t>The industry attractiveness test</a:t>
            </a:r>
          </a:p>
          <a:p>
            <a:pPr marL="860425" lvl="1" indent="-457200">
              <a:buFont typeface="+mj-lt"/>
              <a:buAutoNum type="arabicPeriod"/>
            </a:pPr>
            <a:r>
              <a:rPr lang="en-US" dirty="0"/>
              <a:t>The cost-of-entry test</a:t>
            </a:r>
          </a:p>
          <a:p>
            <a:pPr marL="860425" lvl="1" indent="-457200">
              <a:buFont typeface="+mj-lt"/>
              <a:buAutoNum type="arabicPeriod"/>
            </a:pPr>
            <a:r>
              <a:rPr lang="en-US" dirty="0"/>
              <a:t>The better-off test</a:t>
            </a:r>
          </a:p>
        </p:txBody>
      </p:sp>
      <p:sp>
        <p:nvSpPr>
          <p:cNvPr id="4" name="Text Placeholder 3"/>
          <p:cNvSpPr>
            <a:spLocks noGrp="1"/>
          </p:cNvSpPr>
          <p:nvPr>
            <p:ph type="body" sz="quarter" idx="16"/>
          </p:nvPr>
        </p:nvSpPr>
        <p:spPr>
          <a:noFill/>
          <a:ln w="9525">
            <a:noFill/>
            <a:miter lim="800000"/>
            <a:headEnd/>
            <a:tailEnd/>
          </a:ln>
        </p:spPr>
        <p:txBody>
          <a:bodyPr vert="horz" wrap="square" lIns="0" tIns="0" rIns="0" bIns="0" numCol="1" anchor="b" anchorCtr="1" compatLnSpc="1">
            <a:prstTxWarp prst="textNoShape">
              <a:avLst/>
            </a:prstTxWarp>
          </a:bodyPr>
          <a:lstStyle/>
          <a:p>
            <a:r>
              <a:rPr lang="en-US" dirty="0">
                <a:hlinkClick r:id="rId2" action="ppaction://hlinksldjump"/>
              </a:rPr>
              <a:t>Return to slide</a:t>
            </a:r>
          </a:p>
        </p:txBody>
      </p:sp>
    </p:spTree>
    <p:extLst>
      <p:ext uri="{BB962C8B-B14F-4D97-AF65-F5344CB8AC3E}">
        <p14:creationId xmlns:p14="http://schemas.microsoft.com/office/powerpoint/2010/main" val="147418217"/>
      </p:ext>
    </p:extLst>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Appendix 2 Better Performance Through Synergy</a:t>
            </a:r>
          </a:p>
        </p:txBody>
      </p:sp>
      <p:sp>
        <p:nvSpPr>
          <p:cNvPr id="3" name="Content Placeholder 2"/>
          <p:cNvSpPr>
            <a:spLocks noGrp="1"/>
          </p:cNvSpPr>
          <p:nvPr>
            <p:ph idx="1"/>
          </p:nvPr>
        </p:nvSpPr>
        <p:spPr/>
        <p:txBody>
          <a:bodyPr/>
          <a:lstStyle/>
          <a:p>
            <a:pPr marL="0" indent="0">
              <a:buNone/>
            </a:pPr>
            <a:r>
              <a:rPr lang="en-US" dirty="0"/>
              <a:t>In the first example, Firm A purchases Firm B in another industry. A and B's profits are no greater than what each firm could have earned on its own. Thus, there is no synergy gained from this purchase. </a:t>
            </a:r>
          </a:p>
          <a:p>
            <a:pPr marL="0" indent="0">
              <a:buNone/>
            </a:pPr>
            <a:r>
              <a:rPr lang="en-US" dirty="0"/>
              <a:t>In the second example, Firm A purchases Firm C in another industry. A and C's profits are greater than what each firm could have earned on its own. Thus synergy is achieved through this purchase.</a:t>
            </a:r>
          </a:p>
        </p:txBody>
      </p:sp>
      <p:sp>
        <p:nvSpPr>
          <p:cNvPr id="4" name="Text Placeholder 3"/>
          <p:cNvSpPr>
            <a:spLocks noGrp="1"/>
          </p:cNvSpPr>
          <p:nvPr>
            <p:ph type="body" sz="quarter" idx="16"/>
          </p:nvPr>
        </p:nvSpPr>
        <p:spPr>
          <a:xfrm>
            <a:off x="3886200" y="6430617"/>
            <a:ext cx="1371600" cy="245165"/>
          </a:xfrm>
          <a:noFill/>
          <a:ln w="9525">
            <a:noFill/>
            <a:miter lim="800000"/>
            <a:headEnd/>
            <a:tailEnd/>
          </a:ln>
        </p:spPr>
        <p:txBody>
          <a:bodyPr vert="horz" wrap="square" lIns="0" tIns="0" rIns="0" bIns="0" numCol="1" anchor="b" anchorCtr="1" compatLnSpc="1">
            <a:prstTxWarp prst="textNoShape">
              <a:avLst/>
            </a:prstTxWarp>
          </a:bodyPr>
          <a:lstStyle/>
          <a:p>
            <a:r>
              <a:rPr lang="en-US" dirty="0">
                <a:hlinkClick r:id="rId2" action="ppaction://hlinksldjump"/>
              </a:rPr>
              <a:t>Return to slide</a:t>
            </a:r>
          </a:p>
        </p:txBody>
      </p:sp>
    </p:spTree>
    <p:extLst>
      <p:ext uri="{BB962C8B-B14F-4D97-AF65-F5344CB8AC3E}">
        <p14:creationId xmlns:p14="http://schemas.microsoft.com/office/powerpoint/2010/main" val="393455681"/>
      </p:ext>
    </p:extLst>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Appendix 3 Approaches to Diversifying the Business Lineup</a:t>
            </a:r>
          </a:p>
        </p:txBody>
      </p:sp>
      <p:sp>
        <p:nvSpPr>
          <p:cNvPr id="3" name="Content Placeholder 2"/>
          <p:cNvSpPr>
            <a:spLocks noGrp="1"/>
          </p:cNvSpPr>
          <p:nvPr>
            <p:ph idx="1"/>
          </p:nvPr>
        </p:nvSpPr>
        <p:spPr/>
        <p:txBody>
          <a:bodyPr/>
          <a:lstStyle/>
          <a:p>
            <a:pPr marL="514350" indent="-514350">
              <a:buFont typeface="+mj-lt"/>
              <a:buAutoNum type="arabicPeriod"/>
            </a:pPr>
            <a:r>
              <a:rPr lang="en-US" dirty="0"/>
              <a:t>Existing business acquisition</a:t>
            </a:r>
          </a:p>
          <a:p>
            <a:pPr marL="514350" indent="-514350">
              <a:buFont typeface="+mj-lt"/>
              <a:buAutoNum type="arabicPeriod"/>
            </a:pPr>
            <a:r>
              <a:rPr lang="en-US" dirty="0"/>
              <a:t>Internal new venture (start-up)</a:t>
            </a:r>
          </a:p>
          <a:p>
            <a:pPr marL="514350" indent="-514350">
              <a:buFont typeface="+mj-lt"/>
              <a:buAutoNum type="arabicPeriod"/>
            </a:pPr>
            <a:r>
              <a:rPr lang="en-US" dirty="0"/>
              <a:t>Joint venture</a:t>
            </a:r>
          </a:p>
        </p:txBody>
      </p:sp>
      <p:sp>
        <p:nvSpPr>
          <p:cNvPr id="4" name="Text Placeholder 3"/>
          <p:cNvSpPr>
            <a:spLocks noGrp="1"/>
          </p:cNvSpPr>
          <p:nvPr>
            <p:ph type="body" sz="quarter" idx="16"/>
          </p:nvPr>
        </p:nvSpPr>
        <p:spPr>
          <a:xfrm>
            <a:off x="3886200" y="6493565"/>
            <a:ext cx="1371600" cy="258417"/>
          </a:xfrm>
          <a:noFill/>
          <a:ln w="9525">
            <a:noFill/>
            <a:miter lim="800000"/>
            <a:headEnd/>
            <a:tailEnd/>
          </a:ln>
        </p:spPr>
        <p:txBody>
          <a:bodyPr vert="horz" wrap="square" lIns="0" tIns="0" rIns="0" bIns="0" numCol="1" anchor="b" anchorCtr="1" compatLnSpc="1">
            <a:prstTxWarp prst="textNoShape">
              <a:avLst/>
            </a:prstTxWarp>
          </a:bodyPr>
          <a:lstStyle/>
          <a:p>
            <a:r>
              <a:rPr lang="en-US" dirty="0">
                <a:hlinkClick r:id="rId2" action="ppaction://hlinksldjump"/>
              </a:rPr>
              <a:t>Return to slide</a:t>
            </a:r>
          </a:p>
        </p:txBody>
      </p:sp>
    </p:spTree>
    <p:extLst>
      <p:ext uri="{BB962C8B-B14F-4D97-AF65-F5344CB8AC3E}">
        <p14:creationId xmlns:p14="http://schemas.microsoft.com/office/powerpoint/2010/main" val="2405125056"/>
      </p:ext>
    </p:extLst>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Appendix 4 When to Engage in Internal Development</a:t>
            </a:r>
          </a:p>
        </p:txBody>
      </p:sp>
      <p:sp>
        <p:nvSpPr>
          <p:cNvPr id="3" name="Content Placeholder 2"/>
          <p:cNvSpPr>
            <a:spLocks noGrp="1"/>
          </p:cNvSpPr>
          <p:nvPr>
            <p:ph idx="1"/>
          </p:nvPr>
        </p:nvSpPr>
        <p:spPr>
          <a:xfrm>
            <a:off x="457200" y="1271016"/>
            <a:ext cx="8229600" cy="5282184"/>
          </a:xfrm>
        </p:spPr>
        <p:txBody>
          <a:bodyPr/>
          <a:lstStyle/>
          <a:p>
            <a:pPr marL="0" indent="0">
              <a:buNone/>
            </a:pPr>
            <a:r>
              <a:rPr lang="en-US" dirty="0"/>
              <a:t>Five factors favoring internal development are:</a:t>
            </a:r>
          </a:p>
          <a:p>
            <a:pPr marL="798513" lvl="1" indent="-401638">
              <a:buSzPct val="100000"/>
              <a:buFont typeface="+mj-lt"/>
              <a:buAutoNum type="arabicPeriod"/>
            </a:pPr>
            <a:r>
              <a:rPr lang="en-US" dirty="0"/>
              <a:t>Low resistance of incumbent firms to market entry</a:t>
            </a:r>
          </a:p>
          <a:p>
            <a:pPr marL="798513" lvl="1" indent="-401638">
              <a:buSzPct val="100000"/>
              <a:buFont typeface="+mj-lt"/>
              <a:buAutoNum type="arabicPeriod"/>
            </a:pPr>
            <a:r>
              <a:rPr lang="en-US" dirty="0"/>
              <a:t>Availability of in-house skills and resources</a:t>
            </a:r>
          </a:p>
          <a:p>
            <a:pPr marL="798513" lvl="1" indent="-401638">
              <a:buSzPct val="100000"/>
              <a:buFont typeface="+mj-lt"/>
              <a:buAutoNum type="arabicPeriod"/>
            </a:pPr>
            <a:r>
              <a:rPr lang="en-US" dirty="0"/>
              <a:t>Ample time to develop and launch business</a:t>
            </a:r>
          </a:p>
          <a:p>
            <a:pPr marL="798513" lvl="1" indent="-401638">
              <a:buSzPct val="100000"/>
              <a:buFont typeface="+mj-lt"/>
              <a:buAutoNum type="arabicPeriod"/>
            </a:pPr>
            <a:r>
              <a:rPr lang="en-US" dirty="0"/>
              <a:t>Cost of acquisition is higher than internal entry</a:t>
            </a:r>
          </a:p>
          <a:p>
            <a:pPr marL="798513" lvl="1" indent="-401638">
              <a:buSzPct val="100000"/>
              <a:buFont typeface="+mj-lt"/>
              <a:buAutoNum type="arabicPeriod"/>
            </a:pPr>
            <a:r>
              <a:rPr lang="en-US" dirty="0"/>
              <a:t>Added capacity does affect supply and demand balance</a:t>
            </a:r>
          </a:p>
        </p:txBody>
      </p:sp>
      <p:sp>
        <p:nvSpPr>
          <p:cNvPr id="4" name="Text Placeholder 3"/>
          <p:cNvSpPr>
            <a:spLocks noGrp="1"/>
          </p:cNvSpPr>
          <p:nvPr>
            <p:ph type="body" sz="quarter" idx="16"/>
          </p:nvPr>
        </p:nvSpPr>
        <p:spPr>
          <a:xfrm>
            <a:off x="3886200" y="6433930"/>
            <a:ext cx="1371600" cy="219220"/>
          </a:xfrm>
          <a:noFill/>
          <a:ln w="9525">
            <a:noFill/>
            <a:miter lim="800000"/>
            <a:headEnd/>
            <a:tailEnd/>
          </a:ln>
        </p:spPr>
        <p:txBody>
          <a:bodyPr vert="horz" wrap="square" lIns="0" tIns="0" rIns="0" bIns="0" numCol="1" anchor="b" anchorCtr="1" compatLnSpc="1">
            <a:prstTxWarp prst="textNoShape">
              <a:avLst/>
            </a:prstTxWarp>
          </a:bodyPr>
          <a:lstStyle/>
          <a:p>
            <a:r>
              <a:rPr lang="en-US" dirty="0">
                <a:hlinkClick r:id="rId2" action="ppaction://hlinksldjump"/>
              </a:rPr>
              <a:t>Return to slide</a:t>
            </a:r>
          </a:p>
        </p:txBody>
      </p:sp>
    </p:spTree>
    <p:extLst>
      <p:ext uri="{BB962C8B-B14F-4D97-AF65-F5344CB8AC3E}">
        <p14:creationId xmlns:p14="http://schemas.microsoft.com/office/powerpoint/2010/main" val="1299348180"/>
      </p:ext>
    </p:extLst>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Appendix 5 When to Engage in a Joint Venture</a:t>
            </a:r>
          </a:p>
        </p:txBody>
      </p:sp>
      <p:sp>
        <p:nvSpPr>
          <p:cNvPr id="3" name="Content Placeholder 2"/>
          <p:cNvSpPr>
            <a:spLocks noGrp="1"/>
          </p:cNvSpPr>
          <p:nvPr>
            <p:ph idx="1"/>
          </p:nvPr>
        </p:nvSpPr>
        <p:spPr/>
        <p:txBody>
          <a:bodyPr/>
          <a:lstStyle/>
          <a:p>
            <a:pPr marL="0" indent="0">
              <a:buNone/>
            </a:pPr>
            <a:r>
              <a:rPr lang="en-US" dirty="0"/>
              <a:t>Three questions to be asked when evaluating the potential for a joint venture are:</a:t>
            </a:r>
          </a:p>
          <a:p>
            <a:pPr marL="798513" lvl="1" indent="-401638">
              <a:buSzPct val="100000"/>
              <a:buFont typeface="+mj-lt"/>
              <a:buAutoNum type="arabicPeriod"/>
            </a:pPr>
            <a:r>
              <a:rPr lang="en-US" dirty="0"/>
              <a:t>Is the opportunity too complex, uneconomical, or risky for one firm to pursue alone?</a:t>
            </a:r>
          </a:p>
          <a:p>
            <a:pPr marL="798513" lvl="1" indent="-401638">
              <a:buSzPct val="100000"/>
              <a:buFont typeface="+mj-lt"/>
              <a:buAutoNum type="arabicPeriod"/>
            </a:pPr>
            <a:r>
              <a:rPr lang="en-US" dirty="0"/>
              <a:t>Does the opportunity require a broader range of competencies and know-how than the firm now possesses?</a:t>
            </a:r>
          </a:p>
          <a:p>
            <a:pPr marL="798513" lvl="1" indent="-401638">
              <a:buSzPct val="100000"/>
              <a:buFont typeface="+mj-lt"/>
              <a:buAutoNum type="arabicPeriod"/>
            </a:pPr>
            <a:r>
              <a:rPr lang="en-US" dirty="0"/>
              <a:t>Will the opportunity involve operations in a country that requires foreign firms to have a local minority or majority ownership partner?</a:t>
            </a:r>
          </a:p>
        </p:txBody>
      </p:sp>
      <p:sp>
        <p:nvSpPr>
          <p:cNvPr id="4" name="Text Placeholder 3"/>
          <p:cNvSpPr>
            <a:spLocks noGrp="1"/>
          </p:cNvSpPr>
          <p:nvPr>
            <p:ph type="body" sz="quarter" idx="16"/>
          </p:nvPr>
        </p:nvSpPr>
        <p:spPr>
          <a:xfrm>
            <a:off x="3886200" y="6387548"/>
            <a:ext cx="1371600" cy="265602"/>
          </a:xfrm>
          <a:noFill/>
          <a:ln w="9525">
            <a:noFill/>
            <a:miter lim="800000"/>
            <a:headEnd/>
            <a:tailEnd/>
          </a:ln>
        </p:spPr>
        <p:txBody>
          <a:bodyPr vert="horz" wrap="square" lIns="0" tIns="0" rIns="0" bIns="0" numCol="1" anchor="b" anchorCtr="1" compatLnSpc="1">
            <a:prstTxWarp prst="textNoShape">
              <a:avLst/>
            </a:prstTxWarp>
          </a:bodyPr>
          <a:lstStyle/>
          <a:p>
            <a:r>
              <a:rPr lang="en-US" dirty="0">
                <a:hlinkClick r:id="rId2" action="ppaction://hlinksldjump"/>
              </a:rPr>
              <a:t>Return to slide</a:t>
            </a:r>
          </a:p>
        </p:txBody>
      </p:sp>
    </p:spTree>
    <p:extLst>
      <p:ext uri="{BB962C8B-B14F-4D97-AF65-F5344CB8AC3E}">
        <p14:creationId xmlns:p14="http://schemas.microsoft.com/office/powerpoint/2010/main" val="3800506698"/>
      </p:ext>
    </p:extLst>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663536"/>
          </a:xfrm>
        </p:spPr>
        <p:txBody>
          <a:bodyPr>
            <a:noAutofit/>
          </a:bodyPr>
          <a:lstStyle/>
          <a:p>
            <a:r>
              <a:rPr lang="en-US" sz="3200" dirty="0"/>
              <a:t>Appendix 6 Figure 8.1 Related Businesses Provide Opportunities to Benefit from Competitively Valuable Strategic Fit</a:t>
            </a:r>
          </a:p>
        </p:txBody>
      </p:sp>
      <p:sp>
        <p:nvSpPr>
          <p:cNvPr id="3" name="Content Placeholder 2"/>
          <p:cNvSpPr>
            <a:spLocks noGrp="1"/>
          </p:cNvSpPr>
          <p:nvPr>
            <p:ph idx="1"/>
          </p:nvPr>
        </p:nvSpPr>
        <p:spPr>
          <a:xfrm>
            <a:off x="457200" y="1763486"/>
            <a:ext cx="8229600" cy="4789714"/>
          </a:xfrm>
        </p:spPr>
        <p:txBody>
          <a:bodyPr/>
          <a:lstStyle/>
          <a:p>
            <a:r>
              <a:rPr lang="en-US" dirty="0"/>
              <a:t>Two different businesses are shown sharing the same representative value chain activities (supply chain activities; technology; operations; sales and marketing; distribution; customer service) and support activities. </a:t>
            </a:r>
          </a:p>
          <a:p>
            <a:r>
              <a:rPr lang="en-US" dirty="0"/>
              <a:t>These activities share or transfer valuable specialized resources and capabilities at one or more points along the value chains of both businesses.</a:t>
            </a:r>
          </a:p>
        </p:txBody>
      </p:sp>
      <p:sp>
        <p:nvSpPr>
          <p:cNvPr id="4" name="Text Placeholder 3"/>
          <p:cNvSpPr>
            <a:spLocks noGrp="1"/>
          </p:cNvSpPr>
          <p:nvPr>
            <p:ph type="body" sz="quarter" idx="16"/>
          </p:nvPr>
        </p:nvSpPr>
        <p:spPr>
          <a:xfrm>
            <a:off x="3886200" y="6433930"/>
            <a:ext cx="1371600" cy="219220"/>
          </a:xfrm>
          <a:noFill/>
          <a:ln w="9525">
            <a:noFill/>
            <a:miter lim="800000"/>
            <a:headEnd/>
            <a:tailEnd/>
          </a:ln>
        </p:spPr>
        <p:txBody>
          <a:bodyPr vert="horz" wrap="square" lIns="0" tIns="0" rIns="0" bIns="0" numCol="1" anchor="b" anchorCtr="1" compatLnSpc="1">
            <a:prstTxWarp prst="textNoShape">
              <a:avLst/>
            </a:prstTxWarp>
          </a:bodyPr>
          <a:lstStyle/>
          <a:p>
            <a:r>
              <a:rPr lang="en-US" dirty="0">
                <a:hlinkClick r:id="rId2" action="ppaction://hlinksldjump"/>
              </a:rPr>
              <a:t>Return to slide</a:t>
            </a:r>
          </a:p>
        </p:txBody>
      </p:sp>
    </p:spTree>
    <p:extLst>
      <p:ext uri="{BB962C8B-B14F-4D97-AF65-F5344CB8AC3E}">
        <p14:creationId xmlns:p14="http://schemas.microsoft.com/office/powerpoint/2010/main" val="1336185269"/>
      </p:ext>
    </p:extLst>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Appendix 7 Identifying Cross-Business Strategic Fits Along the Value Chain</a:t>
            </a:r>
          </a:p>
        </p:txBody>
      </p:sp>
      <p:sp>
        <p:nvSpPr>
          <p:cNvPr id="3" name="Content Placeholder 2"/>
          <p:cNvSpPr>
            <a:spLocks noGrp="1"/>
          </p:cNvSpPr>
          <p:nvPr>
            <p:ph idx="1"/>
          </p:nvPr>
        </p:nvSpPr>
        <p:spPr/>
        <p:txBody>
          <a:bodyPr/>
          <a:lstStyle/>
          <a:p>
            <a:pPr marL="0" indent="0">
              <a:buNone/>
            </a:pPr>
            <a:r>
              <a:rPr lang="en-US" dirty="0"/>
              <a:t>Potential cross-business fits include: supply chain activities; manufacturing-related activities; distribution-related activities; customer service activities; sales and marketing activities; and R&amp;D and technology activities.</a:t>
            </a:r>
          </a:p>
        </p:txBody>
      </p:sp>
      <p:sp>
        <p:nvSpPr>
          <p:cNvPr id="4" name="Text Placeholder 3"/>
          <p:cNvSpPr>
            <a:spLocks noGrp="1"/>
          </p:cNvSpPr>
          <p:nvPr>
            <p:ph type="body" sz="quarter" idx="16"/>
          </p:nvPr>
        </p:nvSpPr>
        <p:spPr>
          <a:xfrm>
            <a:off x="3886200" y="6447183"/>
            <a:ext cx="1371600" cy="205967"/>
          </a:xfrm>
          <a:noFill/>
          <a:ln w="9525">
            <a:noFill/>
            <a:miter lim="800000"/>
            <a:headEnd/>
            <a:tailEnd/>
          </a:ln>
        </p:spPr>
        <p:txBody>
          <a:bodyPr vert="horz" wrap="square" lIns="0" tIns="0" rIns="0" bIns="0" numCol="1" anchor="b" anchorCtr="1" compatLnSpc="1">
            <a:prstTxWarp prst="textNoShape">
              <a:avLst/>
            </a:prstTxWarp>
          </a:bodyPr>
          <a:lstStyle/>
          <a:p>
            <a:r>
              <a:rPr lang="en-US" dirty="0">
                <a:hlinkClick r:id="rId2" action="ppaction://hlinksldjump"/>
              </a:rPr>
              <a:t>Return to slide</a:t>
            </a:r>
            <a:endParaRPr lang="en-US" dirty="0"/>
          </a:p>
        </p:txBody>
      </p:sp>
    </p:spTree>
    <p:extLst>
      <p:ext uri="{BB962C8B-B14F-4D97-AF65-F5344CB8AC3E}">
        <p14:creationId xmlns:p14="http://schemas.microsoft.com/office/powerpoint/2010/main" val="4056323776"/>
      </p:ext>
    </p:extLst>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Appendix 8 Strategic Fit, Economies of Scope, and Competitive Advantage</a:t>
            </a:r>
          </a:p>
        </p:txBody>
      </p:sp>
      <p:sp>
        <p:nvSpPr>
          <p:cNvPr id="3" name="Content Placeholder 2"/>
          <p:cNvSpPr>
            <a:spLocks noGrp="1"/>
          </p:cNvSpPr>
          <p:nvPr>
            <p:ph idx="1"/>
          </p:nvPr>
        </p:nvSpPr>
        <p:spPr>
          <a:xfrm>
            <a:off x="885376" y="1243692"/>
            <a:ext cx="7358738" cy="5353050"/>
          </a:xfrm>
        </p:spPr>
        <p:txBody>
          <a:bodyPr/>
          <a:lstStyle/>
          <a:p>
            <a:pPr marL="0" indent="0">
              <a:buNone/>
            </a:pPr>
            <a:r>
              <a:rPr lang="en-US" dirty="0"/>
              <a:t>Four economies of scope used to convert strategic fit into competitive advantage are:</a:t>
            </a:r>
          </a:p>
          <a:p>
            <a:pPr marL="798513" lvl="1" indent="-401638">
              <a:buSzPct val="100000"/>
              <a:buFont typeface="+mj-lt"/>
              <a:buAutoNum type="arabicPeriod"/>
            </a:pPr>
            <a:r>
              <a:rPr lang="en-US" dirty="0"/>
              <a:t>Transferring specialized and generalized skills or knowledge</a:t>
            </a:r>
          </a:p>
          <a:p>
            <a:pPr marL="798513" lvl="1" indent="-401638">
              <a:buSzPct val="100000"/>
              <a:buFont typeface="+mj-lt"/>
              <a:buAutoNum type="arabicPeriod"/>
            </a:pPr>
            <a:r>
              <a:rPr lang="en-US" dirty="0"/>
              <a:t>Combining related value chain activities to achieve lower costs</a:t>
            </a:r>
          </a:p>
          <a:p>
            <a:pPr marL="798513" lvl="1" indent="-401638">
              <a:buSzPct val="100000"/>
              <a:buFont typeface="+mj-lt"/>
              <a:buAutoNum type="arabicPeriod"/>
            </a:pPr>
            <a:r>
              <a:rPr lang="en-US" dirty="0"/>
              <a:t>Leveraging brand names and other differentiation resources</a:t>
            </a:r>
          </a:p>
          <a:p>
            <a:pPr marL="798513" lvl="1" indent="-401638">
              <a:buSzPct val="100000"/>
              <a:buFont typeface="+mj-lt"/>
              <a:buAutoNum type="arabicPeriod"/>
            </a:pPr>
            <a:r>
              <a:rPr lang="en-US" dirty="0"/>
              <a:t>Using cross-business collaboration and knowledge sharing</a:t>
            </a:r>
          </a:p>
        </p:txBody>
      </p:sp>
      <p:sp>
        <p:nvSpPr>
          <p:cNvPr id="4" name="Text Placeholder 3"/>
          <p:cNvSpPr>
            <a:spLocks noGrp="1"/>
          </p:cNvSpPr>
          <p:nvPr>
            <p:ph type="body" sz="quarter" idx="16"/>
          </p:nvPr>
        </p:nvSpPr>
        <p:spPr>
          <a:xfrm>
            <a:off x="3886200" y="6447183"/>
            <a:ext cx="1371600" cy="205967"/>
          </a:xfrm>
          <a:noFill/>
          <a:ln w="9525">
            <a:noFill/>
            <a:miter lim="800000"/>
            <a:headEnd/>
            <a:tailEnd/>
          </a:ln>
        </p:spPr>
        <p:txBody>
          <a:bodyPr vert="horz" wrap="square" lIns="0" tIns="0" rIns="0" bIns="0" numCol="1" anchor="b" anchorCtr="1" compatLnSpc="1">
            <a:prstTxWarp prst="textNoShape">
              <a:avLst/>
            </a:prstTxWarp>
          </a:bodyPr>
          <a:lstStyle/>
          <a:p>
            <a:r>
              <a:rPr lang="en-US" dirty="0">
                <a:hlinkClick r:id="rId2" action="ppaction://hlinksldjump"/>
              </a:rPr>
              <a:t>Return to slide</a:t>
            </a:r>
            <a:endParaRPr lang="en-US" dirty="0"/>
          </a:p>
        </p:txBody>
      </p:sp>
    </p:spTree>
    <p:extLst>
      <p:ext uri="{BB962C8B-B14F-4D97-AF65-F5344CB8AC3E}">
        <p14:creationId xmlns:p14="http://schemas.microsoft.com/office/powerpoint/2010/main" val="103013892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a:defRPr/>
            </a:pPr>
            <a:r>
              <a:rPr lang="en-US" sz="3200" dirty="0"/>
              <a:t>THREE TESTS FOR BUILDING SHAREHOLDER VALUE THROUGH DIVERSIFICATION</a:t>
            </a:r>
            <a:endParaRPr sz="2400" dirty="0"/>
          </a:p>
        </p:txBody>
      </p:sp>
      <p:sp>
        <p:nvSpPr>
          <p:cNvPr id="39939" name="Rectangle 3"/>
          <p:cNvSpPr>
            <a:spLocks noGrp="1" noChangeArrowheads="1"/>
          </p:cNvSpPr>
          <p:nvPr>
            <p:ph idx="1"/>
          </p:nvPr>
        </p:nvSpPr>
        <p:spPr>
          <a:xfrm>
            <a:off x="553810" y="1432801"/>
            <a:ext cx="7937046" cy="4983874"/>
          </a:xfrm>
        </p:spPr>
        <p:txBody>
          <a:bodyPr/>
          <a:lstStyle/>
          <a:p>
            <a:pPr>
              <a:spcBef>
                <a:spcPts val="1200"/>
              </a:spcBef>
              <a:defRPr/>
            </a:pPr>
            <a:r>
              <a:rPr lang="en-US" sz="2400" dirty="0"/>
              <a:t>The attractiveness test</a:t>
            </a:r>
          </a:p>
          <a:p>
            <a:pPr lvl="1">
              <a:spcBef>
                <a:spcPts val="1200"/>
              </a:spcBef>
              <a:defRPr/>
            </a:pPr>
            <a:r>
              <a:rPr sz="2400" dirty="0"/>
              <a:t>Are the industry’s profits and return on investment </a:t>
            </a:r>
            <a:br>
              <a:rPr sz="2400" dirty="0"/>
            </a:br>
            <a:r>
              <a:rPr sz="2400" dirty="0"/>
              <a:t>as good or better than present business(es)?</a:t>
            </a:r>
          </a:p>
          <a:p>
            <a:pPr>
              <a:spcBef>
                <a:spcPts val="1200"/>
              </a:spcBef>
              <a:defRPr/>
            </a:pPr>
            <a:r>
              <a:rPr lang="en-US" sz="2400" dirty="0"/>
              <a:t>The cost of entry test</a:t>
            </a:r>
            <a:endParaRPr sz="2400" dirty="0"/>
          </a:p>
          <a:p>
            <a:pPr lvl="1">
              <a:spcBef>
                <a:spcPts val="1200"/>
              </a:spcBef>
              <a:defRPr/>
            </a:pPr>
            <a:r>
              <a:rPr sz="2400" dirty="0"/>
              <a:t>Is the cost of overcoming entry barriers so great as to long delay or reduce the potential for profitability?</a:t>
            </a:r>
          </a:p>
          <a:p>
            <a:pPr>
              <a:spcBef>
                <a:spcPts val="1200"/>
              </a:spcBef>
              <a:defRPr/>
            </a:pPr>
            <a:r>
              <a:rPr lang="en-US" sz="2400" dirty="0"/>
              <a:t>The better-off test</a:t>
            </a:r>
            <a:endParaRPr sz="2400" dirty="0"/>
          </a:p>
          <a:p>
            <a:pPr lvl="1">
              <a:spcBef>
                <a:spcPts val="1200"/>
              </a:spcBef>
              <a:defRPr/>
            </a:pPr>
            <a:r>
              <a:rPr sz="2400" dirty="0"/>
              <a:t>How much synergy (stronger overall performance) will be gained by diversifying into the industry?</a:t>
            </a:r>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494971"/>
          </a:xfrm>
        </p:spPr>
        <p:txBody>
          <a:bodyPr>
            <a:noAutofit/>
          </a:bodyPr>
          <a:lstStyle/>
          <a:p>
            <a:r>
              <a:rPr lang="en-US" sz="2800" dirty="0"/>
              <a:t>Appendix 9 From Strategic Fit to Competitive Advantage, Added Profitability and </a:t>
            </a:r>
            <a:br>
              <a:rPr lang="en-US" sz="2800" dirty="0"/>
            </a:br>
            <a:r>
              <a:rPr lang="en-US" sz="2800" dirty="0"/>
              <a:t>Gains in Shareholder Value</a:t>
            </a:r>
          </a:p>
        </p:txBody>
      </p:sp>
      <p:sp>
        <p:nvSpPr>
          <p:cNvPr id="3" name="Content Placeholder 2"/>
          <p:cNvSpPr>
            <a:spLocks noGrp="1"/>
          </p:cNvSpPr>
          <p:nvPr>
            <p:ph idx="1"/>
          </p:nvPr>
        </p:nvSpPr>
        <p:spPr>
          <a:xfrm>
            <a:off x="457200" y="1611086"/>
            <a:ext cx="7409543" cy="4942113"/>
          </a:xfrm>
        </p:spPr>
        <p:txBody>
          <a:bodyPr/>
          <a:lstStyle/>
          <a:p>
            <a:pPr marL="0" indent="0">
              <a:buNone/>
            </a:pPr>
            <a:r>
              <a:rPr lang="en-US" dirty="0"/>
              <a:t>Related diversification creates the following cross-business strategic-fit benefits</a:t>
            </a:r>
          </a:p>
          <a:p>
            <a:pPr marL="798513" lvl="1" indent="-401638">
              <a:buSzPct val="100000"/>
              <a:buFont typeface="+mj-lt"/>
              <a:buAutoNum type="arabicPeriod"/>
            </a:pPr>
            <a:r>
              <a:rPr lang="en-US" dirty="0"/>
              <a:t>It builds more shareholder value than owning a stock portfolio.</a:t>
            </a:r>
          </a:p>
          <a:p>
            <a:pPr marL="798513" lvl="1" indent="-401638">
              <a:buSzPct val="100000"/>
              <a:buFont typeface="+mj-lt"/>
              <a:buAutoNum type="arabicPeriod"/>
            </a:pPr>
            <a:r>
              <a:rPr lang="en-US" dirty="0"/>
              <a:t>It is only possible via a strategy of related diversification.</a:t>
            </a:r>
          </a:p>
          <a:p>
            <a:pPr marL="798513" lvl="1" indent="-401638">
              <a:buSzPct val="100000"/>
              <a:buFont typeface="+mj-lt"/>
              <a:buAutoNum type="arabicPeriod"/>
            </a:pPr>
            <a:r>
              <a:rPr lang="en-US" dirty="0"/>
              <a:t>It yields value in the application of specialized resources and capabilities.</a:t>
            </a:r>
          </a:p>
          <a:p>
            <a:pPr marL="798513" lvl="1" indent="-401638">
              <a:buSzPct val="100000"/>
              <a:buFont typeface="+mj-lt"/>
              <a:buAutoNum type="arabicPeriod"/>
            </a:pPr>
            <a:r>
              <a:rPr lang="en-US" dirty="0"/>
              <a:t>It requires that management take internal actions to realize them.</a:t>
            </a:r>
          </a:p>
        </p:txBody>
      </p:sp>
      <p:sp>
        <p:nvSpPr>
          <p:cNvPr id="4" name="Text Placeholder 3"/>
          <p:cNvSpPr>
            <a:spLocks noGrp="1"/>
          </p:cNvSpPr>
          <p:nvPr>
            <p:ph type="body" sz="quarter" idx="16"/>
          </p:nvPr>
        </p:nvSpPr>
        <p:spPr>
          <a:xfrm>
            <a:off x="3886200" y="6473687"/>
            <a:ext cx="1371600" cy="179463"/>
          </a:xfrm>
          <a:noFill/>
          <a:ln w="9525">
            <a:noFill/>
            <a:miter lim="800000"/>
            <a:headEnd/>
            <a:tailEnd/>
          </a:ln>
        </p:spPr>
        <p:txBody>
          <a:bodyPr vert="horz" wrap="square" lIns="0" tIns="0" rIns="0" bIns="0" numCol="1" anchor="b" anchorCtr="1" compatLnSpc="1">
            <a:prstTxWarp prst="textNoShape">
              <a:avLst/>
            </a:prstTxWarp>
          </a:bodyPr>
          <a:lstStyle/>
          <a:p>
            <a:r>
              <a:rPr lang="en-US" dirty="0">
                <a:hlinkClick r:id="rId2" action="ppaction://hlinksldjump"/>
              </a:rPr>
              <a:t>Return to slide</a:t>
            </a:r>
          </a:p>
        </p:txBody>
      </p:sp>
    </p:spTree>
    <p:extLst>
      <p:ext uri="{BB962C8B-B14F-4D97-AF65-F5344CB8AC3E}">
        <p14:creationId xmlns:p14="http://schemas.microsoft.com/office/powerpoint/2010/main" val="9663043"/>
      </p:ext>
    </p:extLst>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Appendix 10 Diversification into Unrelated Businesses</a:t>
            </a:r>
          </a:p>
        </p:txBody>
      </p:sp>
      <p:sp>
        <p:nvSpPr>
          <p:cNvPr id="3" name="Content Placeholder 2"/>
          <p:cNvSpPr>
            <a:spLocks noGrp="1"/>
          </p:cNvSpPr>
          <p:nvPr>
            <p:ph idx="1"/>
          </p:nvPr>
        </p:nvSpPr>
        <p:spPr>
          <a:xfrm>
            <a:off x="595083" y="1272720"/>
            <a:ext cx="7351486" cy="5353050"/>
          </a:xfrm>
        </p:spPr>
        <p:txBody>
          <a:bodyPr/>
          <a:lstStyle/>
          <a:p>
            <a:pPr marL="0" indent="0">
              <a:spcBef>
                <a:spcPts val="1200"/>
              </a:spcBef>
              <a:buNone/>
            </a:pPr>
            <a:r>
              <a:rPr lang="en-US" dirty="0"/>
              <a:t>The acquisition of a new business or the divestiture of an existing business can be evaluated by the following questions:</a:t>
            </a:r>
          </a:p>
          <a:p>
            <a:pPr marL="911225" lvl="1" indent="-514350">
              <a:spcBef>
                <a:spcPts val="1200"/>
              </a:spcBef>
              <a:buFont typeface="+mj-lt"/>
              <a:buAutoNum type="arabicPeriod"/>
            </a:pPr>
            <a:r>
              <a:rPr lang="en-US" dirty="0"/>
              <a:t>Can it meet corporate targets for profitability and return on investment?</a:t>
            </a:r>
          </a:p>
          <a:p>
            <a:pPr marL="911225" lvl="1" indent="-514350">
              <a:spcBef>
                <a:spcPts val="1200"/>
              </a:spcBef>
              <a:buFont typeface="+mj-lt"/>
              <a:buAutoNum type="arabicPeriod"/>
            </a:pPr>
            <a:r>
              <a:rPr lang="en-US" dirty="0"/>
              <a:t>Is it in an industry with attractive profit and growth potentials?</a:t>
            </a:r>
          </a:p>
          <a:p>
            <a:pPr marL="911225" lvl="1" indent="-514350">
              <a:spcBef>
                <a:spcPts val="1200"/>
              </a:spcBef>
              <a:buFont typeface="+mj-lt"/>
              <a:buAutoNum type="arabicPeriod"/>
            </a:pPr>
            <a:r>
              <a:rPr lang="en-US" dirty="0"/>
              <a:t>Is it big enough to contribute significantly to the parent firm's bottom line?</a:t>
            </a:r>
          </a:p>
        </p:txBody>
      </p:sp>
      <p:sp>
        <p:nvSpPr>
          <p:cNvPr id="4" name="Text Placeholder 3"/>
          <p:cNvSpPr>
            <a:spLocks noGrp="1"/>
          </p:cNvSpPr>
          <p:nvPr>
            <p:ph type="body" sz="quarter" idx="16"/>
          </p:nvPr>
        </p:nvSpPr>
        <p:spPr>
          <a:xfrm>
            <a:off x="3886200" y="6433930"/>
            <a:ext cx="1371600" cy="219220"/>
          </a:xfrm>
          <a:noFill/>
          <a:ln w="9525">
            <a:noFill/>
            <a:miter lim="800000"/>
            <a:headEnd/>
            <a:tailEnd/>
          </a:ln>
        </p:spPr>
        <p:txBody>
          <a:bodyPr vert="horz" wrap="square" lIns="0" tIns="0" rIns="0" bIns="0" numCol="1" anchor="b" anchorCtr="1" compatLnSpc="1">
            <a:prstTxWarp prst="textNoShape">
              <a:avLst/>
            </a:prstTxWarp>
          </a:bodyPr>
          <a:lstStyle/>
          <a:p>
            <a:r>
              <a:rPr lang="en-US" dirty="0">
                <a:hlinkClick r:id="rId2" action="ppaction://hlinksldjump"/>
              </a:rPr>
              <a:t>Return to slide</a:t>
            </a:r>
          </a:p>
        </p:txBody>
      </p:sp>
    </p:spTree>
    <p:extLst>
      <p:ext uri="{BB962C8B-B14F-4D97-AF65-F5344CB8AC3E}">
        <p14:creationId xmlns:p14="http://schemas.microsoft.com/office/powerpoint/2010/main" val="327858559"/>
      </p:ext>
    </p:extLst>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182880" rIns="182880">
            <a:normAutofit/>
          </a:bodyPr>
          <a:lstStyle/>
          <a:p>
            <a:r>
              <a:rPr lang="en-US" sz="3200" dirty="0"/>
              <a:t>Appendix 11 Building Shareholder Value Via Unrelated Diversification </a:t>
            </a:r>
          </a:p>
        </p:txBody>
      </p:sp>
      <p:sp>
        <p:nvSpPr>
          <p:cNvPr id="3" name="Content Placeholder 2"/>
          <p:cNvSpPr>
            <a:spLocks noGrp="1"/>
          </p:cNvSpPr>
          <p:nvPr>
            <p:ph idx="1"/>
          </p:nvPr>
        </p:nvSpPr>
        <p:spPr>
          <a:xfrm>
            <a:off x="548640" y="1380744"/>
            <a:ext cx="8069943" cy="4443984"/>
          </a:xfrm>
        </p:spPr>
        <p:txBody>
          <a:bodyPr/>
          <a:lstStyle/>
          <a:p>
            <a:pPr marL="0" indent="0">
              <a:buNone/>
            </a:pPr>
            <a:r>
              <a:rPr lang="en-US" dirty="0"/>
              <a:t>Unrelated diversification strategy can be used to pursue value in the following ways: </a:t>
            </a:r>
          </a:p>
          <a:p>
            <a:pPr marL="860425" lvl="1" indent="-457200">
              <a:buFont typeface="+mj-lt"/>
              <a:buAutoNum type="arabicPeriod"/>
            </a:pPr>
            <a:r>
              <a:rPr lang="en-US" dirty="0"/>
              <a:t>Astute corporate parenting by management</a:t>
            </a:r>
          </a:p>
          <a:p>
            <a:pPr marL="860425" lvl="1" indent="-457200">
              <a:buFont typeface="+mj-lt"/>
              <a:buAutoNum type="arabicPeriod"/>
            </a:pPr>
            <a:r>
              <a:rPr lang="en-US" dirty="0"/>
              <a:t>Cross-business allocation of financial resources</a:t>
            </a:r>
          </a:p>
          <a:p>
            <a:pPr marL="860425" lvl="1" indent="-457200">
              <a:buFont typeface="+mj-lt"/>
              <a:buAutoNum type="arabicPeriod"/>
            </a:pPr>
            <a:r>
              <a:rPr lang="en-US" dirty="0"/>
              <a:t>Acquiring and restructuring undervalued firms</a:t>
            </a:r>
          </a:p>
        </p:txBody>
      </p:sp>
      <p:sp>
        <p:nvSpPr>
          <p:cNvPr id="4" name="Text Placeholder 3"/>
          <p:cNvSpPr>
            <a:spLocks noGrp="1"/>
          </p:cNvSpPr>
          <p:nvPr>
            <p:ph type="body" sz="quarter" idx="16"/>
          </p:nvPr>
        </p:nvSpPr>
        <p:spPr>
          <a:xfrm>
            <a:off x="3886200" y="6453809"/>
            <a:ext cx="1371600" cy="199341"/>
          </a:xfrm>
          <a:noFill/>
          <a:ln w="9525">
            <a:noFill/>
            <a:miter lim="800000"/>
            <a:headEnd/>
            <a:tailEnd/>
          </a:ln>
        </p:spPr>
        <p:txBody>
          <a:bodyPr vert="horz" wrap="square" lIns="0" tIns="0" rIns="0" bIns="0" numCol="1" anchor="b" anchorCtr="1" compatLnSpc="1">
            <a:prstTxWarp prst="textNoShape">
              <a:avLst/>
            </a:prstTxWarp>
          </a:bodyPr>
          <a:lstStyle/>
          <a:p>
            <a:r>
              <a:rPr lang="en-US" dirty="0">
                <a:hlinkClick r:id="rId2" action="ppaction://hlinksldjump"/>
              </a:rPr>
              <a:t>Return to slide</a:t>
            </a:r>
          </a:p>
        </p:txBody>
      </p:sp>
    </p:spTree>
    <p:extLst>
      <p:ext uri="{BB962C8B-B14F-4D97-AF65-F5344CB8AC3E}">
        <p14:creationId xmlns:p14="http://schemas.microsoft.com/office/powerpoint/2010/main" val="925911623"/>
      </p:ext>
    </p:extLst>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494971"/>
          </a:xfrm>
        </p:spPr>
        <p:txBody>
          <a:bodyPr lIns="640080" rIns="640080">
            <a:noAutofit/>
          </a:bodyPr>
          <a:lstStyle/>
          <a:p>
            <a:r>
              <a:rPr lang="en-US" sz="3200" dirty="0"/>
              <a:t>Appendix 12 The Path to Greater Shareholder Value Through Unrelated Diversification</a:t>
            </a:r>
          </a:p>
        </p:txBody>
      </p:sp>
      <p:sp>
        <p:nvSpPr>
          <p:cNvPr id="3" name="Content Placeholder 2"/>
          <p:cNvSpPr>
            <a:spLocks noGrp="1"/>
          </p:cNvSpPr>
          <p:nvPr>
            <p:ph idx="1"/>
          </p:nvPr>
        </p:nvSpPr>
        <p:spPr>
          <a:xfrm>
            <a:off x="457200" y="1567542"/>
            <a:ext cx="8229600" cy="4985657"/>
          </a:xfrm>
        </p:spPr>
        <p:txBody>
          <a:bodyPr/>
          <a:lstStyle/>
          <a:p>
            <a:pPr marL="0" indent="0">
              <a:buNone/>
            </a:pPr>
            <a:r>
              <a:rPr lang="en-US" dirty="0"/>
              <a:t>The three tests to create value and gain a parenting advantage are:</a:t>
            </a:r>
          </a:p>
          <a:p>
            <a:pPr marL="798513" lvl="1" indent="-395288">
              <a:buFont typeface="+mj-lt"/>
              <a:buAutoNum type="arabicPeriod"/>
            </a:pPr>
            <a:r>
              <a:rPr lang="en-US" dirty="0"/>
              <a:t>The attractiveness test: diversify into businesses that can produce consistently good earnings and returns on investment</a:t>
            </a:r>
          </a:p>
          <a:p>
            <a:pPr marL="798513" lvl="1" indent="-395288">
              <a:buFont typeface="+mj-lt"/>
              <a:buAutoNum type="arabicPeriod"/>
            </a:pPr>
            <a:r>
              <a:rPr lang="en-US" dirty="0"/>
              <a:t>The cost-of-entry test: negotiate favorable acquisition prices</a:t>
            </a:r>
          </a:p>
          <a:p>
            <a:pPr marL="798513" lvl="1" indent="-395288">
              <a:buFont typeface="+mj-lt"/>
              <a:buAutoNum type="arabicPeriod"/>
            </a:pPr>
            <a:r>
              <a:rPr lang="en-US" dirty="0"/>
              <a:t>The better-off test: provide managerial oversight and resource sharing, financial resource allocation and portfolio management, and restructure underperforming businesses</a:t>
            </a:r>
          </a:p>
        </p:txBody>
      </p:sp>
      <p:sp>
        <p:nvSpPr>
          <p:cNvPr id="4" name="Text Placeholder 3"/>
          <p:cNvSpPr>
            <a:spLocks noGrp="1"/>
          </p:cNvSpPr>
          <p:nvPr>
            <p:ph type="body" sz="quarter" idx="16"/>
          </p:nvPr>
        </p:nvSpPr>
        <p:spPr>
          <a:xfrm>
            <a:off x="3886200" y="6453809"/>
            <a:ext cx="1371600" cy="199341"/>
          </a:xfrm>
          <a:noFill/>
          <a:ln w="9525">
            <a:noFill/>
            <a:miter lim="800000"/>
            <a:headEnd/>
            <a:tailEnd/>
          </a:ln>
        </p:spPr>
        <p:txBody>
          <a:bodyPr vert="horz" wrap="square" lIns="0" tIns="0" rIns="0" bIns="0" numCol="1" anchor="b" anchorCtr="1" compatLnSpc="1">
            <a:prstTxWarp prst="textNoShape">
              <a:avLst/>
            </a:prstTxWarp>
          </a:bodyPr>
          <a:lstStyle/>
          <a:p>
            <a:r>
              <a:rPr lang="en-US" dirty="0">
                <a:hlinkClick r:id="rId2" action="ppaction://hlinksldjump"/>
              </a:rPr>
              <a:t>Return to slide</a:t>
            </a:r>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Appendix 13 The Drawbacks of Unrelated Diversification</a:t>
            </a:r>
          </a:p>
        </p:txBody>
      </p:sp>
      <p:sp>
        <p:nvSpPr>
          <p:cNvPr id="3" name="Content Placeholder 2"/>
          <p:cNvSpPr>
            <a:spLocks noGrp="1"/>
          </p:cNvSpPr>
          <p:nvPr>
            <p:ph idx="1"/>
          </p:nvPr>
        </p:nvSpPr>
        <p:spPr>
          <a:xfrm>
            <a:off x="457200" y="1362456"/>
            <a:ext cx="8229600" cy="5190744"/>
          </a:xfrm>
        </p:spPr>
        <p:txBody>
          <a:bodyPr/>
          <a:lstStyle/>
          <a:p>
            <a:pPr marL="0" indent="0">
              <a:buNone/>
            </a:pPr>
            <a:r>
              <a:rPr lang="en-US" dirty="0"/>
              <a:t>The two main drawbacks are:</a:t>
            </a:r>
          </a:p>
          <a:p>
            <a:pPr marL="798513" lvl="1" indent="-401638">
              <a:buFont typeface="+mj-lt"/>
              <a:buAutoNum type="arabicPeriod"/>
            </a:pPr>
            <a:r>
              <a:rPr lang="en-US" dirty="0"/>
              <a:t>Demanding managerial requirements. This leads to a greater need for monitoring and maintaining the parenting advantage.</a:t>
            </a:r>
          </a:p>
          <a:p>
            <a:pPr marL="798513" lvl="1" indent="-401638">
              <a:buFont typeface="+mj-lt"/>
              <a:buAutoNum type="arabicPeriod"/>
            </a:pPr>
            <a:r>
              <a:rPr lang="en-US" dirty="0"/>
              <a:t>Limited competitive advantage potential. This leads to a potential lack of cross-business strategic-fit benefits.</a:t>
            </a:r>
          </a:p>
        </p:txBody>
      </p:sp>
      <p:sp>
        <p:nvSpPr>
          <p:cNvPr id="4" name="Text Placeholder 3"/>
          <p:cNvSpPr>
            <a:spLocks noGrp="1"/>
          </p:cNvSpPr>
          <p:nvPr>
            <p:ph type="body" sz="quarter" idx="16"/>
          </p:nvPr>
        </p:nvSpPr>
        <p:spPr>
          <a:xfrm>
            <a:off x="3886200" y="6440557"/>
            <a:ext cx="1371600" cy="212593"/>
          </a:xfrm>
          <a:noFill/>
          <a:ln w="9525">
            <a:noFill/>
            <a:miter lim="800000"/>
            <a:headEnd/>
            <a:tailEnd/>
          </a:ln>
        </p:spPr>
        <p:txBody>
          <a:bodyPr vert="horz" wrap="square" lIns="0" tIns="0" rIns="0" bIns="0" numCol="1" anchor="b" anchorCtr="1" compatLnSpc="1">
            <a:prstTxWarp prst="textNoShape">
              <a:avLst/>
            </a:prstTxWarp>
          </a:bodyPr>
          <a:lstStyle/>
          <a:p>
            <a:r>
              <a:rPr lang="en-US" dirty="0">
                <a:hlinkClick r:id="rId2" action="ppaction://hlinksldjump"/>
              </a:rPr>
              <a:t>Return to slide</a:t>
            </a:r>
            <a:endParaRPr lang="en-US" dirty="0"/>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Appendix 14 Misguided Reasons for Pursuing Unrelated Diversification</a:t>
            </a:r>
          </a:p>
        </p:txBody>
      </p:sp>
      <p:sp>
        <p:nvSpPr>
          <p:cNvPr id="3" name="Content Placeholder 2"/>
          <p:cNvSpPr>
            <a:spLocks noGrp="1"/>
          </p:cNvSpPr>
          <p:nvPr>
            <p:ph idx="1"/>
          </p:nvPr>
        </p:nvSpPr>
        <p:spPr/>
        <p:txBody>
          <a:bodyPr/>
          <a:lstStyle/>
          <a:p>
            <a:pPr marL="0" indent="0">
              <a:buNone/>
            </a:pPr>
            <a:r>
              <a:rPr lang="en-US" dirty="0"/>
              <a:t>Poor rationales for unrelated diversification include:</a:t>
            </a:r>
          </a:p>
          <a:p>
            <a:pPr marL="798513" lvl="1" indent="-401638">
              <a:buFont typeface="+mj-lt"/>
              <a:buAutoNum type="arabicPeriod"/>
            </a:pPr>
            <a:r>
              <a:rPr lang="en-US" dirty="0"/>
              <a:t>Seeking a reduction of business investment risk</a:t>
            </a:r>
          </a:p>
          <a:p>
            <a:pPr marL="798513" lvl="1" indent="-401638">
              <a:buFont typeface="+mj-lt"/>
              <a:buAutoNum type="arabicPeriod"/>
            </a:pPr>
            <a:r>
              <a:rPr lang="en-US" dirty="0"/>
              <a:t>Pursuing rapid or continuous growth for its own sake</a:t>
            </a:r>
          </a:p>
          <a:p>
            <a:pPr marL="798513" lvl="1" indent="-401638">
              <a:buFont typeface="+mj-lt"/>
              <a:buAutoNum type="arabicPeriod"/>
            </a:pPr>
            <a:r>
              <a:rPr lang="en-US" dirty="0"/>
              <a:t>Seeking stabilization to avoid cyclical swings in businesses</a:t>
            </a:r>
          </a:p>
          <a:p>
            <a:pPr marL="798513" lvl="1" indent="-401638">
              <a:buFont typeface="+mj-lt"/>
              <a:buAutoNum type="arabicPeriod"/>
            </a:pPr>
            <a:r>
              <a:rPr lang="en-US" dirty="0"/>
              <a:t>Pursuing personal managerial motives</a:t>
            </a:r>
          </a:p>
        </p:txBody>
      </p:sp>
      <p:sp>
        <p:nvSpPr>
          <p:cNvPr id="4" name="Text Placeholder 3"/>
          <p:cNvSpPr>
            <a:spLocks noGrp="1"/>
          </p:cNvSpPr>
          <p:nvPr>
            <p:ph type="body" sz="quarter" idx="16"/>
          </p:nvPr>
        </p:nvSpPr>
        <p:spPr>
          <a:xfrm>
            <a:off x="3886200" y="6453809"/>
            <a:ext cx="1371600" cy="199341"/>
          </a:xfrm>
          <a:noFill/>
          <a:ln w="9525">
            <a:noFill/>
            <a:miter lim="800000"/>
            <a:headEnd/>
            <a:tailEnd/>
          </a:ln>
        </p:spPr>
        <p:txBody>
          <a:bodyPr vert="horz" wrap="square" lIns="0" tIns="0" rIns="0" bIns="0" numCol="1" anchor="b" anchorCtr="1" compatLnSpc="1">
            <a:prstTxWarp prst="textNoShape">
              <a:avLst/>
            </a:prstTxWarp>
          </a:bodyPr>
          <a:lstStyle/>
          <a:p>
            <a:r>
              <a:rPr lang="en-US" dirty="0">
                <a:hlinkClick r:id="rId2" action="ppaction://hlinksldjump"/>
              </a:rPr>
              <a:t>Return to slide</a:t>
            </a:r>
            <a:endParaRPr lang="en-US" dirty="0"/>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Appendix 15 Combination Related-Unrelated Diversification Strategies</a:t>
            </a:r>
          </a:p>
        </p:txBody>
      </p:sp>
      <p:sp>
        <p:nvSpPr>
          <p:cNvPr id="3" name="Content Placeholder 2"/>
          <p:cNvSpPr>
            <a:spLocks noGrp="1"/>
          </p:cNvSpPr>
          <p:nvPr>
            <p:ph idx="1"/>
          </p:nvPr>
        </p:nvSpPr>
        <p:spPr>
          <a:xfrm>
            <a:off x="1883664" y="1389888"/>
            <a:ext cx="5385816" cy="5163312"/>
          </a:xfrm>
        </p:spPr>
        <p:txBody>
          <a:bodyPr/>
          <a:lstStyle/>
          <a:p>
            <a:r>
              <a:rPr lang="en-US" dirty="0"/>
              <a:t>Dominant-business enterprises</a:t>
            </a:r>
          </a:p>
          <a:p>
            <a:r>
              <a:rPr lang="en-US" dirty="0"/>
              <a:t>Narrowly diversified firms</a:t>
            </a:r>
          </a:p>
          <a:p>
            <a:r>
              <a:rPr lang="en-US" dirty="0"/>
              <a:t>Broadly diversified firms</a:t>
            </a:r>
          </a:p>
          <a:p>
            <a:r>
              <a:rPr lang="en-US" dirty="0"/>
              <a:t>Multi-business enterprises</a:t>
            </a:r>
          </a:p>
        </p:txBody>
      </p:sp>
      <p:sp>
        <p:nvSpPr>
          <p:cNvPr id="4" name="Text Placeholder 3"/>
          <p:cNvSpPr>
            <a:spLocks noGrp="1"/>
          </p:cNvSpPr>
          <p:nvPr>
            <p:ph type="body" sz="quarter" idx="16"/>
          </p:nvPr>
        </p:nvSpPr>
        <p:spPr>
          <a:xfrm>
            <a:off x="3886200" y="6447183"/>
            <a:ext cx="1371600" cy="205967"/>
          </a:xfrm>
          <a:noFill/>
          <a:ln w="9525">
            <a:noFill/>
            <a:miter lim="800000"/>
            <a:headEnd/>
            <a:tailEnd/>
          </a:ln>
        </p:spPr>
        <p:txBody>
          <a:bodyPr vert="horz" wrap="square" lIns="0" tIns="0" rIns="0" bIns="0" numCol="1" anchor="b" anchorCtr="1" compatLnSpc="1">
            <a:prstTxWarp prst="textNoShape">
              <a:avLst/>
            </a:prstTxWarp>
          </a:bodyPr>
          <a:lstStyle/>
          <a:p>
            <a:r>
              <a:rPr lang="en-US" dirty="0">
                <a:hlinkClick r:id="rId2" action="ppaction://hlinksldjump"/>
              </a:rPr>
              <a:t>Return to slide</a:t>
            </a:r>
            <a:endParaRPr lang="en-US" dirty="0"/>
          </a:p>
        </p:txBody>
      </p:sp>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274320" rIns="274320">
            <a:normAutofit/>
          </a:bodyPr>
          <a:lstStyle/>
          <a:p>
            <a:r>
              <a:rPr lang="en-US" sz="3200" dirty="0"/>
              <a:t>Appendix 16 Evaluating the Strategy of a Diversified Company </a:t>
            </a:r>
          </a:p>
        </p:txBody>
      </p:sp>
      <p:sp>
        <p:nvSpPr>
          <p:cNvPr id="3" name="Content Placeholder 2"/>
          <p:cNvSpPr>
            <a:spLocks noGrp="1"/>
          </p:cNvSpPr>
          <p:nvPr>
            <p:ph idx="1"/>
          </p:nvPr>
        </p:nvSpPr>
        <p:spPr/>
        <p:txBody>
          <a:bodyPr/>
          <a:lstStyle/>
          <a:p>
            <a:pPr marL="0" indent="0">
              <a:buNone/>
            </a:pPr>
            <a:r>
              <a:rPr lang="en-US" dirty="0"/>
              <a:t>Six factors to evaluate a diversified strategy are:</a:t>
            </a:r>
          </a:p>
          <a:p>
            <a:pPr marL="911225" lvl="1" indent="-514350">
              <a:buFont typeface="+mj-lt"/>
              <a:buAutoNum type="arabicPeriod"/>
            </a:pPr>
            <a:r>
              <a:rPr lang="en-US" dirty="0"/>
              <a:t>Attractiveness of industry</a:t>
            </a:r>
          </a:p>
          <a:p>
            <a:pPr marL="911225" lvl="1" indent="-514350">
              <a:buFont typeface="+mj-lt"/>
              <a:buAutoNum type="arabicPeriod"/>
            </a:pPr>
            <a:r>
              <a:rPr lang="en-US" dirty="0"/>
              <a:t>Strength of business units</a:t>
            </a:r>
          </a:p>
          <a:p>
            <a:pPr marL="911225" lvl="1" indent="-514350">
              <a:buFont typeface="+mj-lt"/>
              <a:buAutoNum type="arabicPeriod"/>
            </a:pPr>
            <a:r>
              <a:rPr lang="en-US" dirty="0"/>
              <a:t>Cross-business strategic fit</a:t>
            </a:r>
          </a:p>
          <a:p>
            <a:pPr marL="911225" lvl="1" indent="-514350">
              <a:buFont typeface="+mj-lt"/>
              <a:buAutoNum type="arabicPeriod"/>
            </a:pPr>
            <a:r>
              <a:rPr lang="en-US" dirty="0"/>
              <a:t>Fit of firm's resources</a:t>
            </a:r>
          </a:p>
          <a:p>
            <a:pPr marL="911225" lvl="1" indent="-514350">
              <a:buFont typeface="+mj-lt"/>
              <a:buAutoNum type="arabicPeriod"/>
            </a:pPr>
            <a:r>
              <a:rPr lang="en-US" dirty="0"/>
              <a:t>Allocation of resources</a:t>
            </a:r>
          </a:p>
          <a:p>
            <a:pPr marL="911225" lvl="1" indent="-514350">
              <a:buFont typeface="+mj-lt"/>
              <a:buAutoNum type="arabicPeriod"/>
            </a:pPr>
            <a:r>
              <a:rPr lang="en-US" dirty="0"/>
              <a:t>New strategic moves</a:t>
            </a:r>
          </a:p>
        </p:txBody>
      </p:sp>
      <p:sp>
        <p:nvSpPr>
          <p:cNvPr id="4" name="Text Placeholder 3"/>
          <p:cNvSpPr>
            <a:spLocks noGrp="1"/>
          </p:cNvSpPr>
          <p:nvPr>
            <p:ph type="body" sz="quarter" idx="16"/>
          </p:nvPr>
        </p:nvSpPr>
        <p:spPr>
          <a:xfrm>
            <a:off x="3886200" y="6453809"/>
            <a:ext cx="1371600" cy="199341"/>
          </a:xfrm>
          <a:noFill/>
          <a:ln w="9525">
            <a:noFill/>
            <a:miter lim="800000"/>
            <a:headEnd/>
            <a:tailEnd/>
          </a:ln>
        </p:spPr>
        <p:txBody>
          <a:bodyPr vert="horz" wrap="square" lIns="0" tIns="0" rIns="0" bIns="0" numCol="1" anchor="b" anchorCtr="1" compatLnSpc="1">
            <a:prstTxWarp prst="textNoShape">
              <a:avLst/>
            </a:prstTxWarp>
          </a:bodyPr>
          <a:lstStyle/>
          <a:p>
            <a:r>
              <a:rPr lang="en-US" dirty="0">
                <a:hlinkClick r:id="rId2" action="ppaction://hlinksldjump"/>
              </a:rPr>
              <a:t>Return to slide</a:t>
            </a:r>
            <a:endParaRPr lang="en-US" dirty="0"/>
          </a:p>
        </p:txBody>
      </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00150"/>
          </a:xfrm>
        </p:spPr>
        <p:txBody>
          <a:bodyPr/>
          <a:lstStyle/>
          <a:p>
            <a:r>
              <a:rPr lang="en-US" dirty="0"/>
              <a:t>Appendix 17 Figure 8.2 Three Strategy Options for Pursuing Diversification</a:t>
            </a:r>
          </a:p>
        </p:txBody>
      </p:sp>
      <p:sp>
        <p:nvSpPr>
          <p:cNvPr id="3" name="Content Placeholder 2"/>
          <p:cNvSpPr>
            <a:spLocks noGrp="1"/>
          </p:cNvSpPr>
          <p:nvPr>
            <p:ph idx="1"/>
          </p:nvPr>
        </p:nvSpPr>
        <p:spPr>
          <a:xfrm>
            <a:off x="457200" y="1399032"/>
            <a:ext cx="8229600" cy="5154168"/>
          </a:xfrm>
        </p:spPr>
        <p:txBody>
          <a:bodyPr/>
          <a:lstStyle/>
          <a:p>
            <a:pPr marL="514350" indent="-514350">
              <a:buFont typeface="+mj-lt"/>
              <a:buAutoNum type="arabicPeriod"/>
            </a:pPr>
            <a:r>
              <a:rPr lang="en-US" dirty="0"/>
              <a:t>Diversify into related businesses</a:t>
            </a:r>
          </a:p>
          <a:p>
            <a:pPr marL="514350" indent="-514350">
              <a:buFont typeface="+mj-lt"/>
              <a:buAutoNum type="arabicPeriod"/>
            </a:pPr>
            <a:r>
              <a:rPr lang="en-US" dirty="0"/>
              <a:t>Diversify into unrelated businesses</a:t>
            </a:r>
          </a:p>
          <a:p>
            <a:pPr marL="514350" indent="-514350">
              <a:buFont typeface="+mj-lt"/>
              <a:buAutoNum type="arabicPeriod"/>
            </a:pPr>
            <a:r>
              <a:rPr lang="en-US" dirty="0"/>
              <a:t>Diversify into both related and unrelated business</a:t>
            </a:r>
          </a:p>
        </p:txBody>
      </p:sp>
      <p:sp>
        <p:nvSpPr>
          <p:cNvPr id="4" name="Text Placeholder 3"/>
          <p:cNvSpPr>
            <a:spLocks noGrp="1"/>
          </p:cNvSpPr>
          <p:nvPr>
            <p:ph type="body" sz="quarter" idx="16"/>
          </p:nvPr>
        </p:nvSpPr>
        <p:spPr>
          <a:xfrm>
            <a:off x="3886200" y="6447183"/>
            <a:ext cx="1371600" cy="205967"/>
          </a:xfrm>
          <a:noFill/>
          <a:ln w="9525">
            <a:noFill/>
            <a:miter lim="800000"/>
            <a:headEnd/>
            <a:tailEnd/>
          </a:ln>
        </p:spPr>
        <p:txBody>
          <a:bodyPr vert="horz" wrap="square" lIns="0" tIns="0" rIns="0" bIns="0" numCol="1" anchor="b" anchorCtr="1" compatLnSpc="1">
            <a:prstTxWarp prst="textNoShape">
              <a:avLst/>
            </a:prstTxWarp>
          </a:bodyPr>
          <a:lstStyle/>
          <a:p>
            <a:r>
              <a:rPr lang="en-US" dirty="0">
                <a:hlinkClick r:id="rId2" action="ppaction://hlinksldjump"/>
              </a:rPr>
              <a:t>Return to slide</a:t>
            </a:r>
            <a:endParaRPr lang="en-US" dirty="0"/>
          </a:p>
        </p:txBody>
      </p:sp>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6152"/>
          </a:xfrm>
        </p:spPr>
        <p:txBody>
          <a:bodyPr/>
          <a:lstStyle/>
          <a:p>
            <a:r>
              <a:rPr lang="en-US" dirty="0"/>
              <a:t>Appendix 18 Step 1: Evaluating Industry Attractiveness</a:t>
            </a:r>
          </a:p>
        </p:txBody>
      </p:sp>
      <p:sp>
        <p:nvSpPr>
          <p:cNvPr id="3" name="Content Placeholder 2"/>
          <p:cNvSpPr>
            <a:spLocks noGrp="1"/>
          </p:cNvSpPr>
          <p:nvPr>
            <p:ph idx="1"/>
          </p:nvPr>
        </p:nvSpPr>
        <p:spPr>
          <a:xfrm>
            <a:off x="457200" y="1380744"/>
            <a:ext cx="8229600" cy="5172456"/>
          </a:xfrm>
        </p:spPr>
        <p:txBody>
          <a:bodyPr/>
          <a:lstStyle/>
          <a:p>
            <a:pPr marL="0" indent="0">
              <a:buNone/>
            </a:pPr>
            <a:r>
              <a:rPr lang="en-US" dirty="0"/>
              <a:t>The attractiveness of the industries in which a business has operations can be evaluated by the following three questions</a:t>
            </a:r>
          </a:p>
          <a:p>
            <a:pPr marL="798513" lvl="1" indent="-401638">
              <a:buFont typeface="+mj-lt"/>
              <a:buAutoNum type="arabicPeriod"/>
            </a:pPr>
            <a:r>
              <a:rPr lang="en-US" dirty="0"/>
              <a:t>Does each industry represent a good market for the firm to be in?</a:t>
            </a:r>
          </a:p>
          <a:p>
            <a:pPr marL="798513" lvl="1" indent="-401638">
              <a:buFont typeface="+mj-lt"/>
              <a:buAutoNum type="arabicPeriod"/>
            </a:pPr>
            <a:r>
              <a:rPr lang="en-US" dirty="0"/>
              <a:t>Which industries are most attractive, and which are least attractive?</a:t>
            </a:r>
          </a:p>
          <a:p>
            <a:pPr marL="798513" lvl="1" indent="-401638">
              <a:buFont typeface="+mj-lt"/>
              <a:buAutoNum type="arabicPeriod"/>
            </a:pPr>
            <a:r>
              <a:rPr lang="en-US" dirty="0"/>
              <a:t>How appealing is the whole group of industries?</a:t>
            </a:r>
          </a:p>
        </p:txBody>
      </p:sp>
      <p:sp>
        <p:nvSpPr>
          <p:cNvPr id="4" name="Text Placeholder 3"/>
          <p:cNvSpPr>
            <a:spLocks noGrp="1"/>
          </p:cNvSpPr>
          <p:nvPr>
            <p:ph type="body" sz="quarter" idx="16"/>
          </p:nvPr>
        </p:nvSpPr>
        <p:spPr>
          <a:xfrm>
            <a:off x="3886200" y="6427304"/>
            <a:ext cx="1371600" cy="225846"/>
          </a:xfrm>
          <a:noFill/>
          <a:ln w="9525">
            <a:noFill/>
            <a:miter lim="800000"/>
            <a:headEnd/>
            <a:tailEnd/>
          </a:ln>
        </p:spPr>
        <p:txBody>
          <a:bodyPr vert="horz" wrap="square" lIns="0" tIns="0" rIns="0" bIns="0" numCol="1" anchor="b" anchorCtr="1" compatLnSpc="1">
            <a:prstTxWarp prst="textNoShape">
              <a:avLst/>
            </a:prstTxWarp>
          </a:bodyPr>
          <a:lstStyle/>
          <a:p>
            <a:r>
              <a:rPr lang="en-US" dirty="0">
                <a:hlinkClick r:id="rId2" action="ppaction://hlinksldjump"/>
              </a:rPr>
              <a:t>Return to slide</a:t>
            </a:r>
            <a:endParaRPr lang="en-US" dirty="0"/>
          </a:p>
        </p:txBody>
      </p:sp>
    </p:spTree>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9"/>
  <p:tag name="MMPROD_UIDATA" val="&lt;database version=&quot;6.0&quot;&gt;&lt;object type=&quot;1&quot; unique_id=&quot;10001&quot;&gt;&lt;object type=&quot;8&quot; unique_id=&quot;13957&quot;&gt;&lt;/object&gt;&lt;object type=&quot;2&quot; unique_id=&quot;13958&quot;&gt;&lt;object type=&quot;3&quot; unique_id=&quot;13959&quot;&gt;&lt;property id=&quot;20148&quot; value=&quot;5&quot;/&gt;&lt;property id=&quot;20300&quot; value=&quot;Slide 1&quot;/&gt;&lt;property id=&quot;20307&quot; value=&quot;641&quot;/&gt;&lt;/object&gt;&lt;object type=&quot;3&quot; unique_id=&quot;13960&quot;&gt;&lt;property id=&quot;20148&quot; value=&quot;5&quot;/&gt;&lt;property id=&quot;20300&quot; value=&quot;Slide 2&quot;/&gt;&lt;property id=&quot;20307&quot; value=&quot;640&quot;/&gt;&lt;/object&gt;&lt;object type=&quot;3&quot; unique_id=&quot;13961&quot;&gt;&lt;property id=&quot;20148&quot; value=&quot;5&quot;/&gt;&lt;property id=&quot;20300&quot; value=&quot;Slide 3 - &amp;quot;WHAT DOES CRAFTING A DIVERSIFICATION STRATEGY ENTAIL?&amp;quot;&quot;/&gt;&lt;property id=&quot;20307&quot; value=&quot;559&quot;/&gt;&lt;/object&gt;&lt;object type=&quot;3&quot; unique_id=&quot;13962&quot;&gt;&lt;property id=&quot;20148&quot; value=&quot;5&quot;/&gt;&lt;property id=&quot;20300&quot; value=&quot;Slide 4 - &amp;quot;STRATEGIC DIVERSIFICATION OPTIONS&amp;quot;&quot;/&gt;&lt;property id=&quot;20307&quot; value=&quot;610&quot;/&gt;&lt;/object&gt;&lt;object type=&quot;3&quot; unique_id=&quot;13963&quot;&gt;&lt;property id=&quot;20148&quot; value=&quot;5&quot;/&gt;&lt;property id=&quot;20300&quot; value=&quot;Slide 5 - &amp;quot;WHEN TO CONSIDER DIVERSIFYING&amp;quot;&quot;/&gt;&lt;property id=&quot;20307&quot; value=&quot;560&quot;/&gt;&lt;/object&gt;&lt;object type=&quot;3&quot; unique_id=&quot;13964&quot;&gt;&lt;property id=&quot;20148&quot; value=&quot;5&quot;/&gt;&lt;property id=&quot;20300&quot; value=&quot;Slide 6 - &amp;quot;BUILDING SHAREHOLDER VALUE: THE ULTIMATE JUSTIFICATION FOR DIVERSIFYING&amp;quot;&quot;/&gt;&lt;property id=&quot;20307&quot; value=&quot;561&quot;/&gt;&lt;/object&gt;&lt;object type=&quot;3&quot; unique_id=&quot;13965&quot;&gt;&lt;property id=&quot;20148&quot; value=&quot;5&quot;/&gt;&lt;property id=&quot;20300&quot; value=&quot;Slide 7 - &amp;quot;BUILDING SHAREHOLDER VALUE: THE ULTIMATE JUSTIFICATION FOR DIVERSIFYING&amp;quot;&quot;/&gt;&lt;property id=&quot;20307&quot; value=&quot;562&quot;/&gt;&lt;/object&gt;&lt;object type=&quot;3&quot; unique_id=&quot;13966&quot;&gt;&lt;property id=&quot;20148&quot; value=&quot;5&quot;/&gt;&lt;property id=&quot;20300&quot; value=&quot;Slide 8&quot;/&gt;&lt;property id=&quot;20307&quot; value=&quot;642&quot;/&gt;&lt;/object&gt;&lt;object type=&quot;3&quot; unique_id=&quot;13967&quot;&gt;&lt;property id=&quot;20148&quot; value=&quot;5&quot;/&gt;&lt;property id=&quot;20300&quot; value=&quot;Slide 9&quot;/&gt;&lt;property id=&quot;20307&quot; value=&quot;611&quot;/&gt;&lt;/object&gt;&lt;object type=&quot;3&quot; unique_id=&quot;13968&quot;&gt;&lt;property id=&quot;20148&quot; value=&quot;5&quot;/&gt;&lt;property id=&quot;20300&quot; value=&quot;Slide 10 - &amp;quot;BETTER PERFORMANCE THROUGH SYNERGY&amp;quot;&quot;/&gt;&lt;property id=&quot;20307&quot; value=&quot;563&quot;/&gt;&lt;/object&gt;&lt;object type=&quot;3&quot; unique_id=&quot;13969&quot;&gt;&lt;property id=&quot;20148&quot; value=&quot;5&quot;/&gt;&lt;property id=&quot;20300&quot; value=&quot;Slide 11 - &amp;quot;APPROACHES TO DIVERSIFYING &amp;#x0D;&amp;#x0A;THE BUSINESS LINEUP&amp;quot;&quot;/&gt;&lt;property id=&quot;20307&quot; value=&quot;564&quot;/&gt;&lt;/object&gt;&lt;object type=&quot;3&quot; unique_id=&quot;13970&quot;&gt;&lt;property id=&quot;20148&quot; value=&quot;5&quot;/&gt;&lt;property id=&quot;20300&quot; value=&quot;Slide 12 - &amp;quot;DIVERSIFICATION BY ACQUISITION &amp;#x0D;&amp;#x0A;OF AN EXISTING BUSINESS&amp;quot;&quot;/&gt;&lt;property id=&quot;20307&quot; value=&quot;565&quot;/&gt;&lt;/object&gt;&lt;object type=&quot;3&quot; unique_id=&quot;13971&quot;&gt;&lt;property id=&quot;20148&quot; value=&quot;5&quot;/&gt;&lt;property id=&quot;20300&quot; value=&quot;Slide 13&quot;/&gt;&lt;property id=&quot;20307&quot; value=&quot;612&quot;/&gt;&lt;/object&gt;&lt;object type=&quot;3&quot; unique_id=&quot;13972&quot;&gt;&lt;property id=&quot;20148&quot; value=&quot;5&quot;/&gt;&lt;property id=&quot;20300&quot; value=&quot;Slide 14 - &amp;quot;ENTERING A NEW LINE OF BUSINESS THROUGH INTERNAL DEVELOPMENT&amp;quot;&quot;/&gt;&lt;property id=&quot;20307&quot; value=&quot;566&quot;/&gt;&lt;/object&gt;&lt;object type=&quot;3&quot; unique_id=&quot;13973&quot;&gt;&lt;property id=&quot;20148&quot; value=&quot;5&quot;/&gt;&lt;property id=&quot;20300&quot; value=&quot;Slide 15&quot;/&gt;&lt;property id=&quot;20307&quot; value=&quot;613&quot;/&gt;&lt;/object&gt;&lt;object type=&quot;3&quot; unique_id=&quot;13974&quot;&gt;&lt;property id=&quot;20148&quot; value=&quot;5&quot;/&gt;&lt;property id=&quot;20300&quot; value=&quot;Slide 16 - &amp;quot;WHEN TO ENGAGE IN INTERNAL DEVELOPMENT&amp;quot;&quot;/&gt;&lt;property id=&quot;20307&quot; value=&quot;567&quot;/&gt;&lt;/object&gt;&lt;object type=&quot;3&quot; unique_id=&quot;13975&quot;&gt;&lt;property id=&quot;20148&quot; value=&quot;5&quot;/&gt;&lt;property id=&quot;20300&quot; value=&quot;Slide 17 - &amp;quot;WHEN TO ENGAGE IN A JOINT VENTURE&amp;quot;&quot;/&gt;&lt;property id=&quot;20307&quot; value=&quot;568&quot;/&gt;&lt;/object&gt;&lt;object type=&quot;3&quot; unique_id=&quot;13976&quot;&gt;&lt;property id=&quot;20148&quot; value=&quot;5&quot;/&gt;&lt;property id=&quot;20300&quot; value=&quot;Slide 18 - &amp;quot;USING JOINT VENTURES TO ACHIEVE DIVERSIFICATION&amp;quot;&quot;/&gt;&lt;property id=&quot;20307&quot; value=&quot;637&quot;/&gt;&lt;/object&gt;&lt;object type=&quot;3&quot; unique_id=&quot;13977&quot;&gt;&lt;property id=&quot;20148&quot; value=&quot;5&quot;/&gt;&lt;property id=&quot;20300&quot; value=&quot;Slide 19 - &amp;quot;DIVERSIFICATION BY JOINT VENTURE&amp;quot;&quot;/&gt;&lt;property id=&quot;20307&quot; value=&quot;638&quot;/&gt;&lt;/object&gt;&lt;object type=&quot;3&quot; unique_id=&quot;13978&quot;&gt;&lt;property id=&quot;20148&quot; value=&quot;5&quot;/&gt;&lt;property id=&quot;20300&quot; value=&quot;Slide 20 - &amp;quot;CHOOSING A MODE OF MARKET ENTRY&amp;quot;&quot;/&gt;&lt;property id=&quot;20307&quot; value=&quot;569&quot;/&gt;&lt;/object&gt;&lt;object type=&quot;3&quot; unique_id=&quot;13979&quot;&gt;&lt;property id=&quot;20148&quot; value=&quot;5&quot;/&gt;&lt;property id=&quot;20300&quot; value=&quot;Slide 21&quot;/&gt;&lt;property id=&quot;20307&quot; value=&quot;614&quot;/&gt;&lt;/object&gt;&lt;object type=&quot;3&quot; unique_id=&quot;13980&quot;&gt;&lt;property id=&quot;20148&quot; value=&quot;5&quot;/&gt;&lt;property id=&quot;20300&quot; value=&quot;Slide 22 - &amp;quot;CHOOSING THE DIVERSIFICATION PATH: &amp;#x0D;&amp;#x0A;RELATED VERSUS UNRELATED BUSINESSES&amp;quot;&quot;/&gt;&lt;property id=&quot;20307&quot; value=&quot;570&quot;/&gt;&lt;/object&gt;&lt;object type=&quot;3&quot; unique_id=&quot;13981&quot;&gt;&lt;property id=&quot;20148&quot; value=&quot;5&quot;/&gt;&lt;property id=&quot;20300&quot; value=&quot;Slide 23&quot;/&gt;&lt;property id=&quot;20307&quot; value=&quot;615&quot;/&gt;&lt;/object&gt;&lt;object type=&quot;3&quot; unique_id=&quot;13982&quot;&gt;&lt;property id=&quot;20148&quot; value=&quot;5&quot;/&gt;&lt;property id=&quot;20300&quot; value=&quot;Slide 24 - &amp;quot;RELATED VERSUS UNRELATED BUSINESSES&amp;quot;&quot;/&gt;&lt;property id=&quot;20307&quot; value=&quot;571&quot;/&gt;&lt;/object&gt;&lt;object type=&quot;3&quot; unique_id=&quot;13983&quot;&gt;&lt;property id=&quot;20148&quot; value=&quot;5&quot;/&gt;&lt;property id=&quot;20300&quot; value=&quot;Slide 25&quot;/&gt;&lt;property id=&quot;20307&quot; value=&quot;616&quot;/&gt;&lt;/object&gt;&lt;object type=&quot;3&quot; unique_id=&quot;13984&quot;&gt;&lt;property id=&quot;20148&quot; value=&quot;5&quot;/&gt;&lt;property id=&quot;20300&quot; value=&quot;Slide 26 - &amp;quot;DIVERSIFICATION INTO RELATED BUSINESSES&amp;quot;&quot;/&gt;&lt;property id=&quot;20307&quot; value=&quot;572&quot;/&gt;&lt;/object&gt;&lt;object type=&quot;3&quot; unique_id=&quot;13985&quot;&gt;&lt;property id=&quot;20148&quot; value=&quot;5&quot;/&gt;&lt;property id=&quot;20300&quot; value=&quot;Slide 27 - &amp;quot;PURSUING RELATED DIVERSIFICATION&amp;quot;&quot;/&gt;&lt;property id=&quot;20307&quot; value=&quot;573&quot;/&gt;&lt;/object&gt;&lt;object type=&quot;3&quot; unique_id=&quot;13986&quot;&gt;&lt;property id=&quot;20148&quot; value=&quot;5&quot;/&gt;&lt;property id=&quot;20300&quot; value=&quot;Slide 28&quot;/&gt;&lt;property id=&quot;20307&quot; value=&quot;617&quot;/&gt;&lt;/object&gt;&lt;object type=&quot;3&quot; unique_id=&quot;13987&quot;&gt;&lt;property id=&quot;20148&quot; value=&quot;5&quot;/&gt;&lt;property id=&quot;20300&quot; value=&quot;Slide 29&quot;/&gt;&lt;property id=&quot;20307&quot; value=&quot;574&quot;/&gt;&lt;/object&gt;&lt;object type=&quot;3&quot; unique_id=&quot;13988&quot;&gt;&lt;property id=&quot;20148&quot; value=&quot;5&quot;/&gt;&lt;property id=&quot;20300&quot; value=&quot;Slide 30 - &amp;quot;IDENTIFYING CROSS-BUSINESS STRATEGIC FITS ALONG THE VALUE CHAIN&amp;quot;&quot;/&gt;&lt;property id=&quot;20307&quot; value=&quot;575&quot;/&gt;&lt;/object&gt;&lt;object type=&quot;3&quot; unique_id=&quot;13989&quot;&gt;&lt;property id=&quot;20148&quot; value=&quot;5&quot;/&gt;&lt;property id=&quot;20300&quot; value=&quot;Slide 31 - &amp;quot;STRATEGIC FIT, ECONOMIES OF SCOPE, AND COMPETITIVE ADVANTAGE&amp;quot;&quot;/&gt;&lt;property id=&quot;20307&quot; value=&quot;576&quot;/&gt;&lt;/object&gt;&lt;object type=&quot;3&quot; unique_id=&quot;13990&quot;&gt;&lt;property id=&quot;20148&quot; value=&quot;5&quot;/&gt;&lt;property id=&quot;20300&quot; value=&quot;Slide 32&quot;/&gt;&lt;property id=&quot;20307&quot; value=&quot;618&quot;/&gt;&lt;/object&gt;&lt;object type=&quot;3&quot; unique_id=&quot;13991&quot;&gt;&lt;property id=&quot;20148&quot; value=&quot;5&quot;/&gt;&lt;property id=&quot;20300&quot; value=&quot;Slide 33 - &amp;quot;ECONOMIES OF SCOPE DIFFER &amp;#x0D;&amp;#x0A;FROM ECONOMIES OF SCALE&amp;quot;&quot;/&gt;&lt;property id=&quot;20307&quot; value=&quot;577&quot;/&gt;&lt;/object&gt;&lt;object type=&quot;3&quot; unique_id=&quot;13992&quot;&gt;&lt;property id=&quot;20148&quot; value=&quot;5&quot;/&gt;&lt;property id=&quot;20300&quot; value=&quot;Slide 34 - &amp;quot;FROM STRATEGIC FIT TO COMPETITIVE ADVANTAGE, ADDED PROFITABILITY AND &amp;#x0D;&amp;#x0A;GAINS IN SHAREHOLDER VALUE&amp;quot;&quot;/&gt;&lt;property id=&quot;20307&quot; value=&quot;578&quot;/&gt;&lt;/object&gt;&lt;object type=&quot;3&quot; unique_id=&quot;13993&quot;&gt;&lt;property id=&quot;20148&quot; value=&quot;5&quot;/&gt;&lt;property id=&quot;20300&quot; value=&quot;Slide 35&quot;/&gt;&lt;property id=&quot;20307&quot; value=&quot;627&quot;/&gt;&lt;/object&gt;&lt;object type=&quot;3&quot; unique_id=&quot;13994&quot;&gt;&lt;property id=&quot;20148&quot; value=&quot;5&quot;/&gt;&lt;property id=&quot;20300&quot; value=&quot;Slide 36 - &amp;quot;Microsoft’s Acquisition of Skype: Pursuing the Benefits of Cross-Business Strategic Fit&amp;quot;&quot;/&gt;&lt;property id=&quot;20307&quot; value=&quot;607&quot;/&gt;&lt;/object&gt;&lt;object type=&quot;3&quot; unique_id=&quot;13995&quot;&gt;&lt;property id=&quot;20148&quot; value=&quot;5&quot;/&gt;&lt;property id=&quot;20300&quot; value=&quot;Slide 37 - &amp;quot;DIVERSIFICATION INTO &amp;#x0D;&amp;#x0A;UNRELATED BUSINESSES&amp;quot;&quot;/&gt;&lt;property id=&quot;20307&quot; value=&quot;579&quot;/&gt;&lt;/object&gt;&lt;object type=&quot;3&quot; unique_id=&quot;13996&quot;&gt;&lt;property id=&quot;20148&quot; value=&quot;5&quot;/&gt;&lt;property id=&quot;20300&quot; value=&quot;Slide 38 - &amp;quot;BUILDING SHAREHOLDER VALUE &amp;#x0D;&amp;#x0A;VIA UNRELATED DIVERSIFICATION&amp;quot;&quot;/&gt;&lt;property id=&quot;20307&quot; value=&quot;580&quot;/&gt;&lt;/object&gt;&lt;object type=&quot;3&quot; unique_id=&quot;13997&quot;&gt;&lt;property id=&quot;20148&quot; value=&quot;5&quot;/&gt;&lt;property id=&quot;20300&quot; value=&quot;Slide 39 - &amp;quot;BUILDING SHAREHOLDER VALUE &amp;#x0D;&amp;#x0A;VIA UNRELATED DIVERSIFICATION&amp;quot;&quot;/&gt;&lt;property id=&quot;20307&quot; value=&quot;581&quot;/&gt;&lt;/object&gt;&lt;object type=&quot;3&quot; unique_id=&quot;13998&quot;&gt;&lt;property id=&quot;20148&quot; value=&quot;5&quot;/&gt;&lt;property id=&quot;20300&quot; value=&quot;Slide 40&quot;/&gt;&lt;property id=&quot;20307&quot; value=&quot;619&quot;/&gt;&lt;/object&gt;&lt;object type=&quot;3&quot; unique_id=&quot;13999&quot;&gt;&lt;property id=&quot;20148&quot; value=&quot;5&quot;/&gt;&lt;property id=&quot;20300&quot; value=&quot;Slide 41&quot;/&gt;&lt;property id=&quot;20307&quot; value=&quot;621&quot;/&gt;&lt;/object&gt;&lt;object type=&quot;3&quot; unique_id=&quot;14000&quot;&gt;&lt;property id=&quot;20148&quot; value=&quot;5&quot;/&gt;&lt;property id=&quot;20300&quot; value=&quot;Slide 42&quot;/&gt;&lt;property id=&quot;20307&quot; value=&quot;628&quot;/&gt;&lt;/object&gt;&lt;object type=&quot;3&quot; unique_id=&quot;14001&quot;&gt;&lt;property id=&quot;20148&quot; value=&quot;5&quot;/&gt;&lt;property id=&quot;20300&quot; value=&quot;Slide 43&quot;/&gt;&lt;property id=&quot;20307&quot; value=&quot;620&quot;/&gt;&lt;/object&gt;&lt;object type=&quot;3&quot; unique_id=&quot;14002&quot;&gt;&lt;property id=&quot;20148&quot; value=&quot;5&quot;/&gt;&lt;property id=&quot;20300&quot; value=&quot;Slide 44 - &amp;quot;THE PATH TO GREATER SHAREHOLDER VALUE THROUGH UNRELATED DIVERSIFICATION&amp;quot;&quot;/&gt;&lt;property id=&quot;20307&quot; value=&quot;582&quot;/&gt;&lt;/object&gt;&lt;object type=&quot;3&quot; unique_id=&quot;14003&quot;&gt;&lt;property id=&quot;20148&quot; value=&quot;5&quot;/&gt;&lt;property id=&quot;20300&quot; value=&quot;Slide 45 - &amp;quot;THE DRAWBACKS OF UNRELATED DIVERSIFICATION&amp;quot;&quot;/&gt;&lt;property id=&quot;20307&quot; value=&quot;583&quot;/&gt;&lt;/object&gt;&lt;object type=&quot;3&quot; unique_id=&quot;14004&quot;&gt;&lt;property id=&quot;20148&quot; value=&quot;5&quot;/&gt;&lt;property id=&quot;20300&quot; value=&quot;Slide 46 - &amp;quot;MISGUIDED REASONS FOR PURSUING UNRELATED DIVERSIFICATION&amp;quot;&quot;/&gt;&lt;property id=&quot;20307&quot; value=&quot;584&quot;/&gt;&lt;/object&gt;&lt;object type=&quot;3&quot; unique_id=&quot;14005&quot;&gt;&lt;property id=&quot;20148&quot; value=&quot;5&quot;/&gt;&lt;property id=&quot;20300&quot; value=&quot;Slide 47&quot;/&gt;&lt;property id=&quot;20307&quot; value=&quot;629&quot;/&gt;&lt;/object&gt;&lt;object type=&quot;3&quot; unique_id=&quot;14006&quot;&gt;&lt;property id=&quot;20148&quot; value=&quot;5&quot;/&gt;&lt;property id=&quot;20300&quot; value=&quot;Slide 48 - &amp;quot;COMBINATION RELATED-UNRELATED DIVERSIFICATION STRATEGIES&amp;quot;&quot;/&gt;&lt;property id=&quot;20307&quot; value=&quot;585&quot;/&gt;&lt;/object&gt;&lt;object type=&quot;3&quot; unique_id=&quot;14007&quot;&gt;&lt;property id=&quot;20148&quot; value=&quot;5&quot;/&gt;&lt;property id=&quot;20300&quot; value=&quot;Slide 49 - &amp;quot;STRUCTURES OF COMBINATION RELATED-UNRELATED DIVERSIFIED FIRMS&amp;quot;&quot;/&gt;&lt;property id=&quot;20307&quot; value=&quot;586&quot;/&gt;&lt;/object&gt;&lt;object type=&quot;3&quot; unique_id=&quot;14008&quot;&gt;&lt;property id=&quot;20148&quot; value=&quot;5&quot;/&gt;&lt;property id=&quot;20300&quot; value=&quot;Slide 50 - &amp;quot;EVALUATING THE STRATEGY &amp;#x0D;&amp;#x0A;OF A DIVERSIFIED COMPANY&amp;quot;&quot;/&gt;&lt;property id=&quot;20307&quot; value=&quot;587&quot;/&gt;&lt;/object&gt;&lt;object type=&quot;3&quot; unique_id=&quot;14009&quot;&gt;&lt;property id=&quot;20148&quot; value=&quot;5&quot;/&gt;&lt;property id=&quot;20300&quot; value=&quot;Slide 51 - &amp;quot;EVALUATING THE STRATEGY &amp;#x0D;&amp;#x0A;OF A DIVERSIFIED FIRM&amp;quot;&quot;/&gt;&lt;property id=&quot;20307&quot; value=&quot;588&quot;/&gt;&lt;/object&gt;&lt;object type=&quot;3&quot; unique_id=&quot;14010&quot;&gt;&lt;property id=&quot;20148&quot; value=&quot;5&quot;/&gt;&lt;property id=&quot;20300&quot; value=&quot;Slide 52&quot;/&gt;&lt;property id=&quot;20307&quot; value=&quot;589&quot;/&gt;&lt;/object&gt;&lt;object type=&quot;3&quot; unique_id=&quot;14011&quot;&gt;&lt;property id=&quot;20148&quot; value=&quot;5&quot;/&gt;&lt;property id=&quot;20300&quot; value=&quot;Slide 53 - &amp;quot;STEP 1:&amp;amp;#x09;EVALUATING INDUSTRY ATTRACTIVENESS&amp;quot;&quot;/&gt;&lt;property id=&quot;20307&quot; value=&quot;590&quot;/&gt;&lt;/object&gt;&lt;object type=&quot;3&quot; unique_id=&quot;14012&quot;&gt;&lt;property id=&quot;20148&quot; value=&quot;5&quot;/&gt;&lt;property id=&quot;20300&quot; value=&quot;Slide 54 - &amp;quot;CALCULATING INDUSTRY-ATTRACTIVENESS SCORES: KEY MEASURES&amp;quot;&quot;/&gt;&lt;property id=&quot;20307&quot; value=&quot;591&quot;/&gt;&lt;/object&gt;&lt;object type=&quot;3&quot; unique_id=&quot;14013&quot;&gt;&lt;property id=&quot;20148&quot; value=&quot;5&quot;/&gt;&lt;property id=&quot;20300&quot; value=&quot;Slide 55 - &amp;quot;CALCULATING INDUSTRY ATTRACTIVENESS FROM THE MULTIBUSINESS PERSPECTIVE&amp;quot;&quot;/&gt;&lt;property id=&quot;20307&quot; value=&quot;592&quot;/&gt;&lt;/object&gt;&lt;object type=&quot;3&quot; unique_id=&quot;14014&quot;&gt;&lt;property id=&quot;20148&quot; value=&quot;5&quot;/&gt;&lt;property id=&quot;20300&quot; value=&quot;Slide 56 - &amp;quot;CALCULATING INDUSTRY &amp;#x0D;&amp;#x0A;ATTRACTIVENESS SCORES&amp;quot;&quot;/&gt;&lt;property id=&quot;20307&quot; value=&quot;594&quot;/&gt;&lt;/object&gt;&lt;object type=&quot;3&quot; unique_id=&quot;14015&quot;&gt;&lt;property id=&quot;20148&quot; value=&quot;5&quot;/&gt;&lt;property id=&quot;20300&quot; value=&quot;Slide 57&quot;/&gt;&lt;property id=&quot;20307&quot; value=&quot;593&quot;/&gt;&lt;/object&gt;&lt;object type=&quot;3&quot; unique_id=&quot;14016&quot;&gt;&lt;property id=&quot;20148&quot; value=&quot;5&quot;/&gt;&lt;property id=&quot;20300&quot; value=&quot;Slide 58 - &amp;quot;STEP 2:&amp;amp;#x09;EVALUATING BUSINESS-UNIT COMPETITIVE STRENGTH&amp;quot;&quot;/&gt;&lt;property id=&quot;20307&quot; value=&quot;595&quot;/&gt;&lt;/object&gt;&lt;object type=&quot;3&quot; unique_id=&quot;14017&quot;&gt;&lt;property id=&quot;20148&quot; value=&quot;5&quot;/&gt;&lt;property id=&quot;20300&quot; value=&quot;Slide 59&quot;/&gt;&lt;property id=&quot;20307&quot; value=&quot;630&quot;/&gt;&lt;/object&gt;&lt;object type=&quot;3&quot; unique_id=&quot;14018&quot;&gt;&lt;property id=&quot;20148&quot; value=&quot;5&quot;/&gt;&lt;property id=&quot;20300&quot; value=&quot;Slide 60&quot;/&gt;&lt;property id=&quot;20307&quot; value=&quot;596&quot;/&gt;&lt;/object&gt;&lt;object type=&quot;3&quot; unique_id=&quot;14019&quot;&gt;&lt;property id=&quot;20148&quot; value=&quot;5&quot;/&gt;&lt;property id=&quot;20300&quot; value=&quot;Slide 61&quot;/&gt;&lt;property id=&quot;20307&quot; value=&quot;597&quot;/&gt;&lt;/object&gt;&lt;object type=&quot;3&quot; unique_id=&quot;14020&quot;&gt;&lt;property id=&quot;20148&quot; value=&quot;5&quot;/&gt;&lt;property id=&quot;20300&quot; value=&quot;Slide 62 - &amp;quot;STEP 3:&amp;amp;#x09;DETERMINING THE COMPETITIVE VALUE OF STRATEGIC FIT IN DIVERSIFIED COMPANIES&amp;quot;&quot;/&gt;&lt;property id=&quot;20307&quot; value=&quot;632&quot;/&gt;&lt;/object&gt;&lt;object type=&quot;3&quot; unique_id=&quot;14021&quot;&gt;&lt;property id=&quot;20148&quot; value=&quot;5&quot;/&gt;&lt;property id=&quot;20300&quot; value=&quot;Slide 63&quot;/&gt;&lt;property id=&quot;20307&quot; value=&quot;631&quot;/&gt;&lt;/object&gt;&lt;object type=&quot;3&quot; unique_id=&quot;14022&quot;&gt;&lt;property id=&quot;20148&quot; value=&quot;5&quot;/&gt;&lt;property id=&quot;20300&quot; value=&quot;Slide 64&quot;/&gt;&lt;property id=&quot;20307&quot; value=&quot;598&quot;/&gt;&lt;/object&gt;&lt;object type=&quot;3&quot; unique_id=&quot;14023&quot;&gt;&lt;property id=&quot;20148&quot; value=&quot;5&quot;/&gt;&lt;property id=&quot;20300&quot; value=&quot;Slide 65&quot;/&gt;&lt;property id=&quot;20307&quot; value=&quot;622&quot;/&gt;&lt;/object&gt;&lt;object type=&quot;3&quot; unique_id=&quot;14024&quot;&gt;&lt;property id=&quot;20148&quot; value=&quot;5&quot;/&gt;&lt;property id=&quot;20300&quot; value=&quot;Slide 66 - &amp;quot;STEP 4: CHECKING FOR RESOURCE FIT&amp;quot;&quot;/&gt;&lt;property id=&quot;20307&quot; value=&quot;599&quot;/&gt;&lt;/object&gt;&lt;object type=&quot;3&quot; unique_id=&quot;14025&quot;&gt;&lt;property id=&quot;20148&quot; value=&quot;5&quot;/&gt;&lt;property id=&quot;20300&quot; value=&quot;Slide 67&quot;/&gt;&lt;property id=&quot;20307&quot; value=&quot;624&quot;/&gt;&lt;/object&gt;&lt;object type=&quot;3&quot; unique_id=&quot;14026&quot;&gt;&lt;property id=&quot;20148&quot; value=&quot;5&quot;/&gt;&lt;property id=&quot;20300&quot; value=&quot;Slide 68&quot;/&gt;&lt;property id=&quot;20307&quot; value=&quot;633&quot;/&gt;&lt;/object&gt;&lt;object type=&quot;3&quot; unique_id=&quot;14027&quot;&gt;&lt;property id=&quot;20148&quot; value=&quot;5&quot;/&gt;&lt;property id=&quot;20300&quot; value=&quot;Slide 69 - &amp;quot;STEP 4: CHECKING FOR RESOURCE FIT (cont'd)&amp;quot;&quot;/&gt;&lt;property id=&quot;20307&quot; value=&quot;600&quot;/&gt;&lt;/object&gt;&lt;object type=&quot;3&quot; unique_id=&quot;14028&quot;&gt;&lt;property id=&quot;20148&quot; value=&quot;5&quot;/&gt;&lt;property id=&quot;20300&quot; value=&quot;Slide 70 - &amp;quot;STEP 5:&amp;amp;#x09;RANKING BUSINESS UNITS &amp;#x0D;&amp;#x0A;AND ASSIGNING A PRIORITY &amp;#x0D;&amp;#x0A;FOR RESOURCE ALLOCATION &amp;quot;&quot;/&gt;&lt;property id=&quot;20307&quot; value=&quot;601&quot;/&gt;&lt;/object&gt;&lt;object type=&quot;3&quot; unique_id=&quot;14029&quot;&gt;&lt;property id=&quot;20148&quot; value=&quot;5&quot;/&gt;&lt;property id=&quot;20300&quot; value=&quot;Slide 71&quot;/&gt;&lt;property id=&quot;20307&quot; value=&quot;602&quot;/&gt;&lt;/object&gt;&lt;object type=&quot;3&quot; unique_id=&quot;14030&quot;&gt;&lt;property id=&quot;20148&quot; value=&quot;5&quot;/&gt;&lt;property id=&quot;20300&quot; value=&quot;Slide 72 - &amp;quot;STEP 6:&amp;amp;#x09;CRAFTING NEW STRATEGIC MOVES &amp;#x0D;&amp;#x0A;TO IMPROVE OVERALL CORPORATE PERFORMANCE&amp;quot;&quot;/&gt;&lt;property id=&quot;20307&quot; value=&quot;603&quot;/&gt;&lt;/object&gt;&lt;object type=&quot;3&quot; unique_id=&quot;14031&quot;&gt;&lt;property id=&quot;20148&quot; value=&quot;5&quot;/&gt;&lt;property id=&quot;20300&quot; value=&quot;Slide 73&quot;/&gt;&lt;property id=&quot;20307&quot; value=&quot;604&quot;/&gt;&lt;/object&gt;&lt;object type=&quot;3&quot; unique_id=&quot;14032&quot;&gt;&lt;property id=&quot;20148&quot; value=&quot;5&quot;/&gt;&lt;property id=&quot;20300&quot; value=&quot;Slide 74 - &amp;quot;BROADENING A DIVERSIFIED &amp;#x0D;&amp;#x0A;FIRM’S BUSINESS BASE&amp;quot;&quot;/&gt;&lt;property id=&quot;20307&quot; value=&quot;605&quot;/&gt;&lt;/object&gt;&lt;object type=&quot;3&quot; unique_id=&quot;14033&quot;&gt;&lt;property id=&quot;20148&quot; value=&quot;5&quot;/&gt;&lt;property id=&quot;20300&quot; value=&quot;Slide 75 - &amp;quot;DIVESTING BUSINESSES AND RETRENCHING &amp;#x0D;&amp;#x0A;TO A NARROWER DIVERSIFICATION BASE&amp;quot;&quot;/&gt;&lt;property id=&quot;20307&quot; value=&quot;606&quot;/&gt;&lt;/object&gt;&lt;object type=&quot;3&quot; unique_id=&quot;14034&quot;&gt;&lt;property id=&quot;20148&quot; value=&quot;5&quot;/&gt;&lt;property id=&quot;20300&quot; value=&quot;Slide 76&quot;/&gt;&lt;property id=&quot;20307&quot; value=&quot;625&quot;/&gt;&lt;/object&gt;&lt;object type=&quot;3&quot; unique_id=&quot;14035&quot;&gt;&lt;property id=&quot;20148&quot; value=&quot;5&quot;/&gt;&lt;property id=&quot;20300&quot; value=&quot;Slide 77&quot;/&gt;&lt;property id=&quot;20307&quot; value=&quot;634&quot;/&gt;&lt;/object&gt;&lt;object type=&quot;3&quot; unique_id=&quot;14036&quot;&gt;&lt;property id=&quot;20148&quot; value=&quot;5&quot;/&gt;&lt;property id=&quot;20300&quot; value=&quot;Slide 78 - &amp;quot;RESTRUCTURING A DIVERSIFIED COMPANY’S BUSINESS LINEUP&amp;quot;&quot;/&gt;&lt;property id=&quot;20307&quot; value=&quot;608&quot;/&gt;&lt;/object&gt;&lt;object type=&quot;3&quot; unique_id=&quot;14037&quot;&gt;&lt;property id=&quot;20148&quot; value=&quot;5&quot;/&gt;&lt;property id=&quot;20300&quot; value=&quot;Slide 79&quot;/&gt;&lt;property id=&quot;20307&quot; value=&quot;626&quot;/&gt;&lt;/object&gt;&lt;object type=&quot;3&quot; unique_id=&quot;14038&quot;&gt;&lt;property id=&quot;20148&quot; value=&quot;5&quot;/&gt;&lt;property id=&quot;20300&quot; value=&quot;Slide 80&quot;/&gt;&lt;property id=&quot;20307&quot; value=&quot;643&quot;/&gt;&lt;/object&gt;&lt;object type=&quot;3&quot; unique_id=&quot;14039&quot;&gt;&lt;property id=&quot;20148&quot; value=&quot;5&quot;/&gt;&lt;property id=&quot;20300&quot; value=&quot;Slide 81 - &amp;quot;Growth through Restructuring at Kraft Foods&amp;quot;&quot;/&gt;&lt;property id=&quot;20307&quot; value=&quot;635&quot;/&gt;&lt;/object&gt;&lt;/object&gt;&lt;/object&gt;&lt;/database&gt;"/>
</p:tagLst>
</file>

<file path=ppt/theme/theme1.xml><?xml version="1.0" encoding="utf-8"?>
<a:theme xmlns:a="http://schemas.openxmlformats.org/drawingml/2006/main" name="Crafting and Executing Strategy 21e">
  <a:themeElements>
    <a:clrScheme name="Custom 8">
      <a:dk1>
        <a:srgbClr val="000000"/>
      </a:dk1>
      <a:lt1>
        <a:srgbClr val="FFFFFF"/>
      </a:lt1>
      <a:dk2>
        <a:srgbClr val="000000"/>
      </a:dk2>
      <a:lt2>
        <a:srgbClr val="808080"/>
      </a:lt2>
      <a:accent1>
        <a:srgbClr val="BBE0E3"/>
      </a:accent1>
      <a:accent2>
        <a:srgbClr val="216471"/>
      </a:accent2>
      <a:accent3>
        <a:srgbClr val="FFFFFF"/>
      </a:accent3>
      <a:accent4>
        <a:srgbClr val="000000"/>
      </a:accent4>
      <a:accent5>
        <a:srgbClr val="DAEDEF"/>
      </a:accent5>
      <a:accent6>
        <a:srgbClr val="1D5A66"/>
      </a:accent6>
      <a:hlink>
        <a:srgbClr val="000000"/>
      </a:hlink>
      <a:folHlink>
        <a:srgbClr val="000000"/>
      </a:folHlink>
    </a:clrScheme>
    <a:fontScheme name="3_PPT00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5D5B4"/>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rgbClr val="800000"/>
          </a:buClr>
          <a:buSzTx/>
          <a:buFont typeface="Wingdings" pitchFamily="2" charset="2"/>
          <a:buNone/>
          <a:tabLst/>
          <a:defRPr kumimoji="0" lang="en-US" sz="2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E5D5B4"/>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rgbClr val="800000"/>
          </a:buClr>
          <a:buSzTx/>
          <a:buFont typeface="Wingdings" pitchFamily="2" charset="2"/>
          <a:buNone/>
          <a:tabLst/>
          <a:defRPr kumimoji="0" lang="en-US" sz="2600" b="0" i="0" u="none" strike="noStrike" cap="none" normalizeH="0" baseline="0" smtClean="0">
            <a:ln>
              <a:noFill/>
            </a:ln>
            <a:solidFill>
              <a:schemeClr val="tx1"/>
            </a:solidFill>
            <a:effectLst/>
            <a:latin typeface="Arial" charset="0"/>
          </a:defRPr>
        </a:defPPr>
      </a:lstStyle>
    </a:lnDef>
  </a:objectDefaults>
  <a:extraClrSchemeLst>
    <a:extraClrScheme>
      <a:clrScheme name="3_PPT0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PPT00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PPT00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PPT00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PPT0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PPT00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PPT00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PPT00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PPT00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PPT00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PPT00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PPT00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PPT007 13">
        <a:dk1>
          <a:srgbClr val="000000"/>
        </a:dk1>
        <a:lt1>
          <a:srgbClr val="FFFFFF"/>
        </a:lt1>
        <a:dk2>
          <a:srgbClr val="000000"/>
        </a:dk2>
        <a:lt2>
          <a:srgbClr val="808080"/>
        </a:lt2>
        <a:accent1>
          <a:srgbClr val="BBE0E3"/>
        </a:accent1>
        <a:accent2>
          <a:srgbClr val="216471"/>
        </a:accent2>
        <a:accent3>
          <a:srgbClr val="FFFFFF"/>
        </a:accent3>
        <a:accent4>
          <a:srgbClr val="000000"/>
        </a:accent4>
        <a:accent5>
          <a:srgbClr val="DAEDEF"/>
        </a:accent5>
        <a:accent6>
          <a:srgbClr val="1D5A66"/>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12210</TotalTime>
  <Words>6136</Words>
  <Application>Microsoft Office PowerPoint</Application>
  <PresentationFormat>On-screen Show (4:3)</PresentationFormat>
  <Paragraphs>735</Paragraphs>
  <Slides>105</Slides>
  <Notes>53</Notes>
  <HiddenSlides>24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105</vt:i4>
      </vt:variant>
    </vt:vector>
  </HeadingPairs>
  <TitlesOfParts>
    <vt:vector size="111" baseType="lpstr">
      <vt:lpstr>Arial</vt:lpstr>
      <vt:lpstr>Tahoma</vt:lpstr>
      <vt:lpstr>Times New Roman</vt:lpstr>
      <vt:lpstr>Wingdings</vt:lpstr>
      <vt:lpstr>Wingdings 3</vt:lpstr>
      <vt:lpstr>Crafting and Executing Strategy 21e</vt:lpstr>
      <vt:lpstr>CHAPTER 8 Corporate Strategy: Diversification and the Multibusiness Company</vt:lpstr>
      <vt:lpstr>LEARNING OBJECTIVES</vt:lpstr>
      <vt:lpstr>WHAT DOES CRAFTING A DIVERSIFICATION STRATEGY ENTAIL?</vt:lpstr>
      <vt:lpstr>STRATEGIC DIVERSIFICATION OPTIONS</vt:lpstr>
      <vt:lpstr>WHEN TO CONSIDER DIVERSIFYING</vt:lpstr>
      <vt:lpstr>HOW MUCH DIVERSIFICATION?</vt:lpstr>
      <vt:lpstr>OPPORTUNITY FOR DIVERSIFYING</vt:lpstr>
      <vt:lpstr>BUILDING SHAREHOLDER VALUE: THE ULTIMATE JUSTIFICATION FOR DIVERSIFYING</vt:lpstr>
      <vt:lpstr>THREE TESTS FOR BUILDING SHAREHOLDER VALUE THROUGH DIVERSIFICATION</vt:lpstr>
      <vt:lpstr>Strategic Management Principle (1 of 9)</vt:lpstr>
      <vt:lpstr>Core Concept (1 of 15)</vt:lpstr>
      <vt:lpstr>BETTER PERFORMANCE THROUGH SYNERGY</vt:lpstr>
      <vt:lpstr>APPROACHES TO DIVERSIFYING THE BUSINESS LINEUP</vt:lpstr>
      <vt:lpstr>DIVERSIFICATION BY ACQUISITION OF AN EXISTING BUSINESS</vt:lpstr>
      <vt:lpstr>Core Concept (2 of 15)</vt:lpstr>
      <vt:lpstr>ENTERING A NEW LINE OF BUSINESS THROUGH INTERNAL DEVELOPMENT</vt:lpstr>
      <vt:lpstr>Core Concept (3 of 15)</vt:lpstr>
      <vt:lpstr>WHEN TO ENGAGE IN INTERNAL DEVELOPMENT</vt:lpstr>
      <vt:lpstr>WHEN TO ENGAGE IN A JOINT VENTURE</vt:lpstr>
      <vt:lpstr>USING JOINT VENTURES TO ACHIEVE DIVERSIFICATION</vt:lpstr>
      <vt:lpstr>DIVERSIFICATION BY JOINT VENTURE</vt:lpstr>
      <vt:lpstr>CHOOSING A MODE OF MARKET ENTRY</vt:lpstr>
      <vt:lpstr>Core concept (4 of 15)</vt:lpstr>
      <vt:lpstr>CHOOSING THE DIVERSIFICATION PATH: RELATED VERSUS UNRELATED BUSINESSES</vt:lpstr>
      <vt:lpstr>Core Concepts (5 of 15)</vt:lpstr>
      <vt:lpstr>Core Concept (6 of 15)</vt:lpstr>
      <vt:lpstr>DIVERSIFICATION INTO RELATED BUSINESSES</vt:lpstr>
      <vt:lpstr>PURSUING RELATED DIVERSIFICATION</vt:lpstr>
      <vt:lpstr>FIGURE 8.1    Related Businesses Provide Opportunities to Benefit from Competitively Valuable Strategic Fit</vt:lpstr>
      <vt:lpstr>IDENTIFYING CROSS-BUSINESS STRATEGIC FITS ALONG THE VALUE CHAIN</vt:lpstr>
      <vt:lpstr>STRATEGIC FIT, ECONOMIES OF SCOPE, AND COMPETITIVE ADVANTAGE</vt:lpstr>
      <vt:lpstr>Core Concepts (7 of 15)</vt:lpstr>
      <vt:lpstr>ECONOMIES OF SCOPE DIFFER FROM ECONOMIES OF SCALE</vt:lpstr>
      <vt:lpstr>FROM STRATEGIC FIT TO COMPETITIVE ADVANTAGE, ADDED PROFITABILITY AND  GAINS IN SHAREHOLDER VALUE</vt:lpstr>
      <vt:lpstr>Strategic Management Principle (3 of 9)</vt:lpstr>
      <vt:lpstr>THE EFFECTS OF CROSS-BUSINESS FIT</vt:lpstr>
      <vt:lpstr>The Kraft-Heinz Merger: Pursuing the Benefits of  Cross-Business Strategic Fit</vt:lpstr>
      <vt:lpstr>DIVERSIFICATION INTO UNRELATED BUSINESSES</vt:lpstr>
      <vt:lpstr>BUILDING SHAREHOLDER VALUE VIA UNRELATED DIVERSIFICATION</vt:lpstr>
      <vt:lpstr>BUILDING SHAREHOLDER VALUE VIA UNRELATED DIVERSIFICATION</vt:lpstr>
      <vt:lpstr>Core Concept (8 of 15)</vt:lpstr>
      <vt:lpstr>Core Concept (9 of 15)</vt:lpstr>
      <vt:lpstr>Strategic Management Principle (4 of 9)</vt:lpstr>
      <vt:lpstr>Core Concept (10 of 15)</vt:lpstr>
      <vt:lpstr>THE PATH TO GREATER SHAREHOLDER VALUE THROUGH UNRELATED DIVERSIFICATION</vt:lpstr>
      <vt:lpstr>THE DRAWBACKS OF UNRELATED DIVERSIFICATION</vt:lpstr>
      <vt:lpstr>MISGUIDED REASONS FOR PURSUING UNRELATED DIVERSIFICATION</vt:lpstr>
      <vt:lpstr>STRATEGIC MANAGEMENT PRINCIPLE (5 of 9)</vt:lpstr>
      <vt:lpstr>COMBINATION RELATED-UNRELATED DIVERSIFICATION STRATEGIES</vt:lpstr>
      <vt:lpstr>FIGURE 8.2   Three Strategy Options for Pursuing Diversification</vt:lpstr>
      <vt:lpstr>STRUCTURES OF COMBINATION RELATED-UNRELATED DIVERSIFIED FIRMS</vt:lpstr>
      <vt:lpstr>EVALUATING THE STRATEGY OF A DIVERSIFIED COMPANY</vt:lpstr>
      <vt:lpstr>STEPS IN EVALUATING THE STRATEGY OF A DIVERSIFIED FIRM</vt:lpstr>
      <vt:lpstr>STEP 1:  EVALUATING INDUSTRY ATTRACTIVENESS</vt:lpstr>
      <vt:lpstr>CALCULATING INDUSTRY-ATTRACTIVENESS SCORES: KEY MEASURES</vt:lpstr>
      <vt:lpstr>CALCULATING INDUSTRY ATTRACTIVENESS FROM THE MULTI-BUSINESS PERSPECTIVE</vt:lpstr>
      <vt:lpstr>CALCULATING INDUSTRY ATTRACTIVENESS SCORES</vt:lpstr>
      <vt:lpstr>TABLE 8.1 Calculating Weighted Industry-Attractiveness Scores</vt:lpstr>
      <vt:lpstr>STEP 2:  EVALUATING BUSINESS-UNIT COMPETITIVE STRENGTH</vt:lpstr>
      <vt:lpstr>Strategic Management Principle (6 of 9)</vt:lpstr>
      <vt:lpstr>TABLE 8.2 Calculating Weighted Competitive-Strength Scores for a Diversified Company’s Business Units</vt:lpstr>
      <vt:lpstr>FIGURE 8.3  A Nine-Cell Industry Attractiveness–Competitive Strength Matrix</vt:lpstr>
      <vt:lpstr>STEP 3:  DETERMINING THE COMPETITIVE VALUE OF STRATEGIC FIT IN DIVERSIFIED COMPANIES</vt:lpstr>
      <vt:lpstr>STRATEGIC MANAGEMENT PRINCIPLE (7 of 9)</vt:lpstr>
      <vt:lpstr>FIGURE 8.4   Identifying the Competitive Advantage Potential of Cross-Business Strategic Fit</vt:lpstr>
      <vt:lpstr>Core Concepts (11 of 15)</vt:lpstr>
      <vt:lpstr>STEP 4: CHECKING FOR RESOURCE FIT</vt:lpstr>
      <vt:lpstr>Core Concept (12 of 15)</vt:lpstr>
      <vt:lpstr>Core Concepts (13 of 15)</vt:lpstr>
      <vt:lpstr>STEP 5:  RANKING BUSINESS UNITS AND ASSIGNING A PRIORITY FOR RESOURCE ALLOCATION </vt:lpstr>
      <vt:lpstr>The Chief Strategic and Financial Options for Allocating a Diversified Company’s Financial Resources</vt:lpstr>
      <vt:lpstr>STEP 6:   CRAFTING NEW STRATEGIC MOVES TO IMPROVE OVERALL CORPORATE PERFORMANCE</vt:lpstr>
      <vt:lpstr> A Firm’s Strategic Alternatives After It Diversifies</vt:lpstr>
      <vt:lpstr>BROADENING A DIVERSIFIED FIRM’S BUSINESS BASE</vt:lpstr>
      <vt:lpstr>DIVESTING BUSINESSES AND RETRENCHING TO A NARROWER DIVERSIFICATION BASE</vt:lpstr>
      <vt:lpstr>Core Concept (14 of 15)</vt:lpstr>
      <vt:lpstr>STRATEGIC MANAGEMENT PRINCIPLE (8 of 9)</vt:lpstr>
      <vt:lpstr>RESTRUCTURING A DIVERSIFIED COMPANY’S BUSINESS LINEUP</vt:lpstr>
      <vt:lpstr>Core Concept (15 of 15)</vt:lpstr>
      <vt:lpstr>STRATEGIC MANAGEMENT PRINCIPLE (9 of 9)</vt:lpstr>
      <vt:lpstr>Restructuring for Better Performance at Hewlett-Packard (HP)</vt:lpstr>
      <vt:lpstr>Appendix 1 Building Shareholder Value: The Ultimate Justification for Diversifying</vt:lpstr>
      <vt:lpstr>Appendix 2 Better Performance Through Synergy</vt:lpstr>
      <vt:lpstr>Appendix 3 Approaches to Diversifying the Business Lineup</vt:lpstr>
      <vt:lpstr>Appendix 4 When to Engage in Internal Development</vt:lpstr>
      <vt:lpstr>Appendix 5 When to Engage in a Joint Venture</vt:lpstr>
      <vt:lpstr>Appendix 6 Figure 8.1 Related Businesses Provide Opportunities to Benefit from Competitively Valuable Strategic Fit</vt:lpstr>
      <vt:lpstr>Appendix 7 Identifying Cross-Business Strategic Fits Along the Value Chain</vt:lpstr>
      <vt:lpstr>Appendix 8 Strategic Fit, Economies of Scope, and Competitive Advantage</vt:lpstr>
      <vt:lpstr>Appendix 9 From Strategic Fit to Competitive Advantage, Added Profitability and  Gains in Shareholder Value</vt:lpstr>
      <vt:lpstr>Appendix 10 Diversification into Unrelated Businesses</vt:lpstr>
      <vt:lpstr>Appendix 11 Building Shareholder Value Via Unrelated Diversification </vt:lpstr>
      <vt:lpstr>Appendix 12 The Path to Greater Shareholder Value Through Unrelated Diversification</vt:lpstr>
      <vt:lpstr>Appendix 13 The Drawbacks of Unrelated Diversification</vt:lpstr>
      <vt:lpstr>Appendix 14 Misguided Reasons for Pursuing Unrelated Diversification</vt:lpstr>
      <vt:lpstr>Appendix 15 Combination Related-Unrelated Diversification Strategies</vt:lpstr>
      <vt:lpstr>Appendix 16 Evaluating the Strategy of a Diversified Company </vt:lpstr>
      <vt:lpstr>Appendix 17 Figure 8.2 Three Strategy Options for Pursuing Diversification</vt:lpstr>
      <vt:lpstr>Appendix 18 Step 1: Evaluating Industry Attractiveness</vt:lpstr>
      <vt:lpstr>Appendix 19 Calculating Industry Attractiveness Scores</vt:lpstr>
      <vt:lpstr>Appendix 20 Table 8.1 Calculating Weighted Industry-Attractiveness Scores</vt:lpstr>
      <vt:lpstr>Appendix 21 Table 8.2 Calculating Weighted Competitive-Strength Scores for a Diversified Company’s Business Units</vt:lpstr>
      <vt:lpstr>Appendix 22 Figure 8.3 A Nine-Cell Industry Attractiveness–Competitive Strength Matrix</vt:lpstr>
      <vt:lpstr>Appendix 23 Figure 8.4 Identifying the Competitive Advantage Potential of Cross-Business Strategic Fit</vt:lpstr>
      <vt:lpstr>Appendix 24 Step 6: Crafting New Strategic Moves to Improve Overall Corporate Performance</vt:lpstr>
    </vt:vector>
  </TitlesOfParts>
  <Manager/>
  <Company>The McGraw-Hill Companies,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Crafting &amp; Executing Strategy 21e</dc:title>
  <dc:subject>Chapter 8</dc:subject>
  <dc:creator>Charlie Cook,;ccook@uwa.edu</dc:creator>
  <cp:lastModifiedBy>teresaward</cp:lastModifiedBy>
  <cp:revision>835</cp:revision>
  <dcterms:created xsi:type="dcterms:W3CDTF">2008-06-25T14:33:31Z</dcterms:created>
  <dcterms:modified xsi:type="dcterms:W3CDTF">2016-12-02T16:55:27Z</dcterms:modified>
</cp:coreProperties>
</file>