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25" r:id="rId1"/>
  </p:sldMasterIdLst>
  <p:notesMasterIdLst>
    <p:notesMasterId r:id="rId56"/>
  </p:notesMasterIdLst>
  <p:handoutMasterIdLst>
    <p:handoutMasterId r:id="rId57"/>
  </p:handoutMasterIdLst>
  <p:sldIdLst>
    <p:sldId id="600" r:id="rId2"/>
    <p:sldId id="601" r:id="rId3"/>
    <p:sldId id="562" r:id="rId4"/>
    <p:sldId id="563" r:id="rId5"/>
    <p:sldId id="583" r:id="rId6"/>
    <p:sldId id="564" r:id="rId7"/>
    <p:sldId id="584" r:id="rId8"/>
    <p:sldId id="565" r:id="rId9"/>
    <p:sldId id="602" r:id="rId10"/>
    <p:sldId id="585" r:id="rId11"/>
    <p:sldId id="566" r:id="rId12"/>
    <p:sldId id="567" r:id="rId13"/>
    <p:sldId id="586" r:id="rId14"/>
    <p:sldId id="587" r:id="rId15"/>
    <p:sldId id="568" r:id="rId16"/>
    <p:sldId id="569" r:id="rId17"/>
    <p:sldId id="588" r:id="rId18"/>
    <p:sldId id="570" r:id="rId19"/>
    <p:sldId id="589" r:id="rId20"/>
    <p:sldId id="571" r:id="rId21"/>
    <p:sldId id="590" r:id="rId22"/>
    <p:sldId id="572" r:id="rId23"/>
    <p:sldId id="573" r:id="rId24"/>
    <p:sldId id="528" r:id="rId25"/>
    <p:sldId id="603" r:id="rId26"/>
    <p:sldId id="574" r:id="rId27"/>
    <p:sldId id="591" r:id="rId28"/>
    <p:sldId id="575" r:id="rId29"/>
    <p:sldId id="613" r:id="rId30"/>
    <p:sldId id="592" r:id="rId31"/>
    <p:sldId id="576" r:id="rId32"/>
    <p:sldId id="577" r:id="rId33"/>
    <p:sldId id="593" r:id="rId34"/>
    <p:sldId id="578" r:id="rId35"/>
    <p:sldId id="594" r:id="rId36"/>
    <p:sldId id="595" r:id="rId37"/>
    <p:sldId id="579" r:id="rId38"/>
    <p:sldId id="580" r:id="rId39"/>
    <p:sldId id="537" r:id="rId40"/>
    <p:sldId id="596" r:id="rId41"/>
    <p:sldId id="581" r:id="rId42"/>
    <p:sldId id="597" r:id="rId43"/>
    <p:sldId id="598" r:id="rId44"/>
    <p:sldId id="582" r:id="rId45"/>
    <p:sldId id="549" r:id="rId46"/>
    <p:sldId id="599" r:id="rId47"/>
    <p:sldId id="604" r:id="rId48"/>
    <p:sldId id="605" r:id="rId49"/>
    <p:sldId id="606" r:id="rId50"/>
    <p:sldId id="607" r:id="rId51"/>
    <p:sldId id="608" r:id="rId52"/>
    <p:sldId id="609" r:id="rId53"/>
    <p:sldId id="610" r:id="rId54"/>
    <p:sldId id="611" r:id="rId55"/>
  </p:sldIdLst>
  <p:sldSz cx="9144000" cy="6858000" type="screen4x3"/>
  <p:notesSz cx="6858000" cy="9144000"/>
  <p:custDataLst>
    <p:tags r:id="rId58"/>
  </p:custDataLst>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m" initials="P" lastIdx="33" clrIdx="0">
    <p:extLst>
      <p:ext uri="{19B8F6BF-5375-455C-9EA6-DF929625EA0E}">
        <p15:presenceInfo xmlns:p15="http://schemas.microsoft.com/office/powerpoint/2012/main" userId="Pam" providerId="None"/>
      </p:ext>
    </p:extLst>
  </p:cmAuthor>
  <p:cmAuthor id="2" name="teresaward" initials="t" lastIdx="1" clrIdx="1">
    <p:extLst>
      <p:ext uri="{19B8F6BF-5375-455C-9EA6-DF929625EA0E}">
        <p15:presenceInfo xmlns:p15="http://schemas.microsoft.com/office/powerpoint/2012/main" userId="teresaw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548280"/>
    <a:srgbClr val="467F9F"/>
    <a:srgbClr val="800000"/>
    <a:srgbClr val="0066CC"/>
    <a:srgbClr val="006600"/>
    <a:srgbClr val="88AFAF"/>
    <a:srgbClr val="008000"/>
    <a:srgbClr val="996633"/>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3" autoAdjust="0"/>
    <p:restoredTop sz="86402" autoAdjust="0"/>
  </p:normalViewPr>
  <p:slideViewPr>
    <p:cSldViewPr snapToGrid="0">
      <p:cViewPr varScale="1">
        <p:scale>
          <a:sx n="97" d="100"/>
          <a:sy n="97" d="100"/>
        </p:scale>
        <p:origin x="932" y="88"/>
      </p:cViewPr>
      <p:guideLst>
        <p:guide orient="horz" pos="2160"/>
        <p:guide pos="5759"/>
      </p:guideLst>
    </p:cSldViewPr>
  </p:slideViewPr>
  <p:outlineViewPr>
    <p:cViewPr>
      <p:scale>
        <a:sx n="33" d="100"/>
        <a:sy n="33" d="100"/>
      </p:scale>
      <p:origin x="0" y="-18468"/>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101" d="100"/>
          <a:sy n="101" d="100"/>
        </p:scale>
        <p:origin x="-56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FontTx/>
              <a:buNone/>
              <a:defRPr sz="1200">
                <a:latin typeface="Times New Roman" pitchFamily="18" charset="0"/>
                <a:cs typeface="+mn-cs"/>
              </a:defRPr>
            </a:lvl1pPr>
          </a:lstStyle>
          <a:p>
            <a:pPr>
              <a:defRPr/>
            </a:pPr>
            <a:endParaRPr lang="en-US" dirty="0"/>
          </a:p>
        </p:txBody>
      </p:sp>
      <p:sp>
        <p:nvSpPr>
          <p:cNvPr id="4505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FontTx/>
              <a:buNone/>
              <a:defRPr sz="1200">
                <a:latin typeface="Times New Roman" pitchFamily="18" charset="0"/>
                <a:cs typeface="+mn-cs"/>
              </a:defRPr>
            </a:lvl1pPr>
          </a:lstStyle>
          <a:p>
            <a:pPr>
              <a:defRPr/>
            </a:pPr>
            <a:endParaRPr lang="en-US" dirty="0"/>
          </a:p>
        </p:txBody>
      </p:sp>
      <p:sp>
        <p:nvSpPr>
          <p:cNvPr id="4506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FontTx/>
              <a:buNone/>
              <a:defRPr sz="1200">
                <a:latin typeface="Times New Roman" pitchFamily="18" charset="0"/>
                <a:cs typeface="+mn-cs"/>
              </a:defRPr>
            </a:lvl1pPr>
          </a:lstStyle>
          <a:p>
            <a:pPr>
              <a:defRPr/>
            </a:pPr>
            <a:endParaRPr lang="en-US" dirty="0"/>
          </a:p>
        </p:txBody>
      </p:sp>
      <p:sp>
        <p:nvSpPr>
          <p:cNvPr id="4506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FontTx/>
              <a:buNone/>
              <a:defRPr sz="1200">
                <a:latin typeface="Times New Roman" pitchFamily="18" charset="0"/>
                <a:cs typeface="+mn-cs"/>
              </a:defRPr>
            </a:lvl1pPr>
          </a:lstStyle>
          <a:p>
            <a:pPr>
              <a:defRPr/>
            </a:pPr>
            <a:fld id="{B14462DA-52FF-40CB-8D0D-AEA1D77118F9}" type="slidenum">
              <a:rPr lang="en-US"/>
              <a:pPr>
                <a:defRPr/>
              </a:pPr>
              <a:t>‹#›</a:t>
            </a:fld>
            <a:endParaRPr lang="en-US" dirty="0"/>
          </a:p>
        </p:txBody>
      </p:sp>
    </p:spTree>
    <p:extLst>
      <p:ext uri="{BB962C8B-B14F-4D97-AF65-F5344CB8AC3E}">
        <p14:creationId xmlns:p14="http://schemas.microsoft.com/office/powerpoint/2010/main" val="129183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FontTx/>
              <a:buNone/>
              <a:defRPr sz="1200">
                <a:latin typeface="Times New Roman" pitchFamily="18" charset="0"/>
                <a:cs typeface="+mn-cs"/>
              </a:defRPr>
            </a:lvl1pPr>
          </a:lstStyle>
          <a:p>
            <a:pPr>
              <a:defRPr/>
            </a:pPr>
            <a:endParaRPr lang="en-US" dirty="0"/>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FontTx/>
              <a:buNone/>
              <a:defRPr sz="1200">
                <a:latin typeface="Times New Roman" pitchFamily="18" charset="0"/>
                <a:cs typeface="+mn-cs"/>
              </a:defRPr>
            </a:lvl1pPr>
          </a:lstStyle>
          <a:p>
            <a:pPr>
              <a:defRPr/>
            </a:pPr>
            <a:endParaRPr lang="en-US" dirty="0"/>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FontTx/>
              <a:buNone/>
              <a:defRPr sz="1200">
                <a:latin typeface="Times New Roman" pitchFamily="18" charset="0"/>
                <a:cs typeface="+mn-cs"/>
              </a:defRPr>
            </a:lvl1pPr>
          </a:lstStyle>
          <a:p>
            <a:pPr>
              <a:defRPr/>
            </a:pPr>
            <a:endParaRPr lang="en-US" dirty="0"/>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FontTx/>
              <a:buNone/>
              <a:defRPr sz="1200">
                <a:latin typeface="Times New Roman" pitchFamily="18" charset="0"/>
                <a:cs typeface="+mn-cs"/>
              </a:defRPr>
            </a:lvl1pPr>
          </a:lstStyle>
          <a:p>
            <a:pPr>
              <a:defRPr/>
            </a:pPr>
            <a:fld id="{9A72F347-E672-47BE-B018-BF16E67E5239}" type="slidenum">
              <a:rPr lang="en-US"/>
              <a:pPr>
                <a:defRPr/>
              </a:pPr>
              <a:t>‹#›</a:t>
            </a:fld>
            <a:endParaRPr lang="en-US" dirty="0"/>
          </a:p>
        </p:txBody>
      </p:sp>
    </p:spTree>
    <p:extLst>
      <p:ext uri="{BB962C8B-B14F-4D97-AF65-F5344CB8AC3E}">
        <p14:creationId xmlns:p14="http://schemas.microsoft.com/office/powerpoint/2010/main" val="6759596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A72F347-E672-47BE-B018-BF16E67E5239}" type="slidenum">
              <a:rPr lang="en-US" smtClean="0"/>
              <a:pPr>
                <a:defRPr/>
              </a:pPr>
              <a:t>1</a:t>
            </a:fld>
            <a:endParaRPr lang="en-US" dirty="0"/>
          </a:p>
        </p:txBody>
      </p:sp>
    </p:spTree>
    <p:extLst>
      <p:ext uri="{BB962C8B-B14F-4D97-AF65-F5344CB8AC3E}">
        <p14:creationId xmlns:p14="http://schemas.microsoft.com/office/powerpoint/2010/main" val="721803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a:ln/>
        </p:spPr>
      </p:sp>
      <p:sp>
        <p:nvSpPr>
          <p:cNvPr id="3993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808369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ln/>
        </p:spPr>
      </p:sp>
      <p:sp>
        <p:nvSpPr>
          <p:cNvPr id="4301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409090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ln/>
        </p:spPr>
      </p:sp>
      <p:sp>
        <p:nvSpPr>
          <p:cNvPr id="4608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199978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a:ln/>
        </p:spPr>
      </p:sp>
      <p:sp>
        <p:nvSpPr>
          <p:cNvPr id="4813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592940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a:ln/>
        </p:spPr>
      </p:sp>
      <p:sp>
        <p:nvSpPr>
          <p:cNvPr id="5017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707144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a:ln/>
        </p:spPr>
      </p:sp>
      <p:sp>
        <p:nvSpPr>
          <p:cNvPr id="5222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241379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556247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ChangeArrowheads="1" noTextEdit="1"/>
          </p:cNvSpPr>
          <p:nvPr>
            <p:ph type="sldImg"/>
          </p:nvPr>
        </p:nvSpPr>
        <p:spPr>
          <a:ln/>
        </p:spPr>
      </p:sp>
      <p:sp>
        <p:nvSpPr>
          <p:cNvPr id="5837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505892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ChangeArrowheads="1" noTextEdit="1"/>
          </p:cNvSpPr>
          <p:nvPr>
            <p:ph type="sldImg"/>
          </p:nvPr>
        </p:nvSpPr>
        <p:spPr>
          <a:ln/>
        </p:spPr>
      </p:sp>
      <p:sp>
        <p:nvSpPr>
          <p:cNvPr id="6041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12390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ln/>
        </p:spPr>
      </p:sp>
      <p:sp>
        <p:nvSpPr>
          <p:cNvPr id="6349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996948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ln/>
        </p:spPr>
      </p:sp>
      <p:sp>
        <p:nvSpPr>
          <p:cNvPr id="1741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306655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a:ln/>
        </p:spPr>
      </p:sp>
      <p:sp>
        <p:nvSpPr>
          <p:cNvPr id="6758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764215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a:ln/>
        </p:spPr>
      </p:sp>
      <p:sp>
        <p:nvSpPr>
          <p:cNvPr id="6963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862719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a:ln/>
        </p:spPr>
      </p:sp>
      <p:sp>
        <p:nvSpPr>
          <p:cNvPr id="7168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5275811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a:ln/>
        </p:spPr>
      </p:sp>
      <p:sp>
        <p:nvSpPr>
          <p:cNvPr id="7475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428326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ChangeArrowheads="1" noTextEdit="1"/>
          </p:cNvSpPr>
          <p:nvPr>
            <p:ph type="sldImg"/>
          </p:nvPr>
        </p:nvSpPr>
        <p:spPr>
          <a:ln/>
        </p:spPr>
      </p:sp>
      <p:sp>
        <p:nvSpPr>
          <p:cNvPr id="7782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187125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ln/>
        </p:spPr>
      </p:sp>
      <p:sp>
        <p:nvSpPr>
          <p:cNvPr id="8089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577020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325999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a:ln/>
        </p:spPr>
      </p:sp>
      <p:sp>
        <p:nvSpPr>
          <p:cNvPr id="2253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675234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ChangeArrowheads="1" noTextEdit="1"/>
          </p:cNvSpPr>
          <p:nvPr>
            <p:ph type="sldImg"/>
          </p:nvPr>
        </p:nvSpPr>
        <p:spPr>
          <a:ln/>
        </p:spPr>
      </p:sp>
      <p:sp>
        <p:nvSpPr>
          <p:cNvPr id="2560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784982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ln/>
        </p:spPr>
      </p:sp>
      <p:sp>
        <p:nvSpPr>
          <p:cNvPr id="2867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958403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a:ln/>
        </p:spPr>
      </p:sp>
      <p:sp>
        <p:nvSpPr>
          <p:cNvPr id="3072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446375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ln/>
        </p:spPr>
      </p:sp>
      <p:sp>
        <p:nvSpPr>
          <p:cNvPr id="3379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392988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ln/>
        </p:spPr>
      </p:sp>
      <p:sp>
        <p:nvSpPr>
          <p:cNvPr id="3686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0021896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Title with Bk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7271655"/>
      </p:ext>
    </p:extLst>
  </p:cSld>
  <p:clrMapOvr>
    <a:overrideClrMapping bg1="lt1" tx1="dk1" bg2="lt2" tx2="dk2" accent1="accent1" accent2="accent2" accent3="accent3" accent4="accent4" accent5="accent5" accent6="accent6" hlink="hlink" folHlink="folHlink"/>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75"/>
            <a:ext cx="9144000" cy="1536961"/>
          </a:xfrm>
        </p:spPr>
        <p:txBody>
          <a:bodyPr/>
          <a:lstStyle/>
          <a:p>
            <a:r>
              <a:rPr lang="en-US" dirty="0"/>
              <a:t>CLICK TO EDIT MASTER TITLE STYLE</a:t>
            </a:r>
          </a:p>
        </p:txBody>
      </p:sp>
      <p:sp>
        <p:nvSpPr>
          <p:cNvPr id="4" name="Content Placeholder 3"/>
          <p:cNvSpPr>
            <a:spLocks noGrp="1"/>
          </p:cNvSpPr>
          <p:nvPr>
            <p:ph sz="quarter" idx="10"/>
          </p:nvPr>
        </p:nvSpPr>
        <p:spPr>
          <a:xfrm>
            <a:off x="474662" y="1641600"/>
            <a:ext cx="8287737" cy="4852799"/>
          </a:xfrm>
        </p:spPr>
        <p:txBody>
          <a:bodyPr/>
          <a:lstStyle>
            <a:lvl1pPr>
              <a:defRPr sz="2800"/>
            </a:lvl1pPr>
            <a:lvl2pPr>
              <a:defRPr sz="2400"/>
            </a:lvl2pPr>
            <a:lvl3pPr>
              <a:defRPr sz="2000"/>
            </a:lvl3pPr>
            <a:lvl4pPr>
              <a:defRPr sz="20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83670479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NoBar-Title and Content">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1800"/>
            <a:ext cx="9144000" cy="678600"/>
          </a:xfrm>
          <a:prstGeom prst="rect">
            <a:avLst/>
          </a:prstGeom>
          <a:solidFill>
            <a:schemeClr val="bg1">
              <a:lumMod val="75000"/>
            </a:schemeClr>
          </a:solidFill>
        </p:spPr>
        <p:txBody>
          <a:bodyPr/>
          <a:lstStyle>
            <a:lvl1pPr marL="0" indent="0" algn="ctr">
              <a:spcBef>
                <a:spcPts val="0"/>
              </a:spcBef>
              <a:defRPr sz="3600">
                <a:solidFill>
                  <a:schemeClr val="tx1"/>
                </a:solidFill>
              </a:defRPr>
            </a:lvl1pPr>
          </a:lstStyle>
          <a:p>
            <a:r>
              <a:rPr lang="en-US" dirty="0"/>
              <a:t>CLICK TO EDIT MASTER TITLE STYLE</a:t>
            </a:r>
          </a:p>
        </p:txBody>
      </p:sp>
      <p:sp>
        <p:nvSpPr>
          <p:cNvPr id="3" name="Content Placeholder 1"/>
          <p:cNvSpPr>
            <a:spLocks noGrp="1"/>
          </p:cNvSpPr>
          <p:nvPr>
            <p:ph idx="1" hasCustomPrompt="1"/>
          </p:nvPr>
        </p:nvSpPr>
        <p:spPr>
          <a:xfrm>
            <a:off x="457200" y="990600"/>
            <a:ext cx="82296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buFontTx/>
              <a:buNone/>
              <a:defRPr lang="en-US" sz="2800" dirty="0">
                <a:solidFill>
                  <a:schemeClr val="tx1"/>
                </a:solidFill>
              </a:defRPr>
            </a:lvl1pPr>
            <a:lvl2pPr marL="190500" indent="0">
              <a:buFont typeface="Arial" panose="020B0604020202020204" pitchFamily="34" charset="0"/>
              <a:buNone/>
              <a:defRPr lang="en-US" sz="2400" dirty="0">
                <a:solidFill>
                  <a:schemeClr val="tx1"/>
                </a:solidFill>
              </a:defRPr>
            </a:lvl2pPr>
            <a:lvl3pPr marL="685800" indent="0">
              <a:buNone/>
              <a:defRPr lang="en-US" sz="2400" dirty="0"/>
            </a:lvl3pPr>
            <a:lvl4pPr marL="1317625" indent="0">
              <a:buFont typeface="Arial" panose="020B0604020202020204" pitchFamily="34" charset="0"/>
              <a:buNone/>
              <a:defRPr lang="en-US" sz="2400" dirty="0">
                <a:solidFill>
                  <a:schemeClr val="tx1"/>
                </a:solidFill>
              </a:defRPr>
            </a:lvl4pPr>
            <a:lvl5pPr marL="1784350" indent="0">
              <a:buFont typeface="Arial" panose="020B0604020202020204" pitchFamily="34" charset="0"/>
              <a:buNone/>
              <a:defRPr lang="en-US" sz="2000" dirty="0">
                <a:solidFill>
                  <a:schemeClr val="tx1"/>
                </a:solidFill>
              </a:defRPr>
            </a:lvl5pPr>
          </a:lstStyle>
          <a:p>
            <a:pPr marL="349250" lvl="0" indent="-349250">
              <a:spcBef>
                <a:spcPts val="1200"/>
              </a:spcBef>
              <a:buClrTx/>
              <a:buSzPct val="65000"/>
              <a:buFont typeface="Wingdings" pitchFamily="2" charset="2"/>
              <a:buChar char=""/>
            </a:pPr>
            <a:r>
              <a:rPr lang="en-US" dirty="0"/>
              <a:t>Click to edit Master text styles</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417356475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Line Title and Jump Link">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1"/>
            <a:ext cx="9144000" cy="882485"/>
          </a:xfrm>
          <a:prstGeom prst="rect">
            <a:avLst/>
          </a:prstGeom>
        </p:spPr>
        <p:txBody>
          <a:bodyPr/>
          <a:lstStyle>
            <a:lvl1pPr marL="0" indent="0">
              <a:defRPr sz="36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a:spcAft>
                <a:spcPts val="800"/>
              </a:spcAft>
              <a:defRPr sz="2800"/>
            </a:lvl1pPr>
            <a:lvl2pPr>
              <a:spcAft>
                <a:spcPts val="800"/>
              </a:spcAft>
              <a:defRPr sz="2400">
                <a:solidFill>
                  <a:schemeClr val="tx1"/>
                </a:solidFill>
              </a:defRPr>
            </a:lvl2pPr>
            <a:lvl3pPr>
              <a:spcAft>
                <a:spcPts val="800"/>
              </a:spcAft>
              <a:defRPr sz="2000"/>
            </a:lvl3pPr>
            <a:lvl4pPr>
              <a:spcAft>
                <a:spcPts val="800"/>
              </a:spcAft>
              <a:defRPr sz="1800"/>
            </a:lvl4pPr>
            <a:lvl5pPr>
              <a:spcAft>
                <a:spcPts val="800"/>
              </a:spcAf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2718707" y="6553200"/>
            <a:ext cx="3706586" cy="247650"/>
          </a:xfrm>
          <a:prstGeom prst="rect">
            <a:avLst/>
          </a:prstGeom>
        </p:spPr>
        <p:txBody>
          <a:bodyPr lIns="0" tIns="0" rIns="0" bIns="0" anchor="b" anchorCtr="1"/>
          <a:lstStyle>
            <a:lvl1pPr marL="0" indent="0" algn="ctr">
              <a:buNone/>
              <a:defRPr sz="1400" b="1"/>
            </a:lvl1pPr>
          </a:lstStyle>
          <a:p>
            <a:pPr lvl="0"/>
            <a:r>
              <a:rPr lang="en-US" dirty="0"/>
              <a:t>Jump to long image description</a:t>
            </a:r>
          </a:p>
        </p:txBody>
      </p:sp>
      <p:sp>
        <p:nvSpPr>
          <p:cNvPr id="5" name="TextBox 4"/>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901110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hasCustomPrompt="1"/>
          </p:nvPr>
        </p:nvSpPr>
        <p:spPr>
          <a:xfrm>
            <a:off x="-1" y="0"/>
            <a:ext cx="9144001" cy="838200"/>
          </a:xfrm>
          <a:prstGeom prst="rect">
            <a:avLst/>
          </a:prstGeom>
        </p:spPr>
        <p:txBody>
          <a:bodyPr/>
          <a:lstStyle>
            <a:lvl1pPr>
              <a:defRPr sz="3600">
                <a:solidFill>
                  <a:schemeClr val="bg1"/>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a:spcBef>
                <a:spcPts val="1200"/>
              </a:spcBef>
              <a:spcAft>
                <a:spcPts val="0"/>
              </a:spcAft>
              <a:defRPr sz="2800"/>
            </a:lvl1pPr>
            <a:lvl2pPr>
              <a:spcBef>
                <a:spcPts val="1200"/>
              </a:spcBef>
              <a:spcAft>
                <a:spcPts val="0"/>
              </a:spcAft>
              <a:defRPr sz="2400"/>
            </a:lvl2pPr>
            <a:lvl3pPr>
              <a:spcBef>
                <a:spcPts val="1200"/>
              </a:spcBef>
              <a:spcAft>
                <a:spcPts val="0"/>
              </a:spcAft>
              <a:defRPr sz="2000"/>
            </a:lvl3pPr>
            <a:lvl4pPr>
              <a:spcBef>
                <a:spcPts val="1200"/>
              </a:spcBef>
              <a:spcAft>
                <a:spcPts val="0"/>
              </a:spcAft>
              <a:defRPr sz="1800"/>
            </a:lvl4pPr>
            <a:lvl5pPr>
              <a:spcBef>
                <a:spcPts val="1200"/>
              </a:spcBef>
              <a:spcAft>
                <a:spcPts val="0"/>
              </a:spcAft>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a:spcBef>
                <a:spcPts val="1200"/>
              </a:spcBef>
              <a:spcAft>
                <a:spcPts val="0"/>
              </a:spcAft>
              <a:defRPr sz="2800"/>
            </a:lvl1pPr>
            <a:lvl2pPr>
              <a:spcBef>
                <a:spcPts val="1200"/>
              </a:spcBef>
              <a:spcAft>
                <a:spcPts val="0"/>
              </a:spcAft>
              <a:defRPr sz="2400"/>
            </a:lvl2pPr>
            <a:lvl3pPr>
              <a:spcBef>
                <a:spcPts val="1200"/>
              </a:spcBef>
              <a:spcAft>
                <a:spcPts val="0"/>
              </a:spcAft>
              <a:defRPr sz="2000"/>
            </a:lvl3pPr>
            <a:lvl4pPr>
              <a:spcBef>
                <a:spcPts val="1200"/>
              </a:spcBef>
              <a:spcAft>
                <a:spcPts val="0"/>
              </a:spcAft>
              <a:defRPr sz="1800"/>
            </a:lvl4pPr>
            <a:lvl5pPr>
              <a:spcBef>
                <a:spcPts val="1200"/>
              </a:spcBef>
              <a:spcAft>
                <a:spcPts val="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4173598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0"/>
            <a:ext cx="9144001" cy="838200"/>
          </a:xfrm>
          <a:prstGeom prst="rect">
            <a:avLst/>
          </a:prstGeom>
        </p:spPr>
        <p:txBody>
          <a:bodyPr/>
          <a:lstStyle>
            <a:lvl1pPr>
              <a:defRPr sz="3600">
                <a:solidFill>
                  <a:schemeClr val="bg1"/>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a:spcBef>
                <a:spcPts val="600"/>
              </a:spcBef>
              <a:spcAft>
                <a:spcPts val="0"/>
              </a:spcAft>
              <a:defRPr sz="2400"/>
            </a:lvl1pPr>
            <a:lvl2pPr>
              <a:spcBef>
                <a:spcPts val="600"/>
              </a:spcBef>
              <a:spcAft>
                <a:spcPts val="0"/>
              </a:spcAft>
              <a:defRPr sz="2000"/>
            </a:lvl2pPr>
            <a:lvl3pPr>
              <a:spcBef>
                <a:spcPts val="600"/>
              </a:spcBef>
              <a:spcAft>
                <a:spcPts val="0"/>
              </a:spcAft>
              <a:defRPr sz="1800"/>
            </a:lvl3pPr>
            <a:lvl4pPr>
              <a:spcBef>
                <a:spcPts val="600"/>
              </a:spcBef>
              <a:spcAft>
                <a:spcPts val="0"/>
              </a:spcAft>
              <a:defRPr sz="1600"/>
            </a:lvl4pPr>
            <a:lvl5pPr>
              <a:spcBef>
                <a:spcPts val="600"/>
              </a:spcBef>
              <a:spcAft>
                <a:spcPts val="0"/>
              </a:spcAft>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02172456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NoBar-Title and Content">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0"/>
            <a:ext cx="9144000" cy="838200"/>
          </a:xfrm>
          <a:prstGeom prst="rect">
            <a:avLst/>
          </a:prstGeom>
        </p:spPr>
        <p:txBody>
          <a:bodyPr/>
          <a:lstStyle>
            <a:lvl1pPr marL="280988" indent="0">
              <a:defRPr sz="36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230188" indent="-230188">
              <a:spcAft>
                <a:spcPts val="800"/>
              </a:spcAft>
              <a:defRPr sz="2400"/>
            </a:lvl1pPr>
            <a:lvl2pPr marL="568325" indent="-165100">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102759902"/>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0"/>
            <a:ext cx="9144000" cy="835200"/>
          </a:xfrm>
          <a:prstGeom prst="rect">
            <a:avLst/>
          </a:prstGeom>
        </p:spPr>
        <p:txBody>
          <a:bodyPr/>
          <a:lstStyle>
            <a:lvl1pPr marL="0" indent="0">
              <a:defRPr sz="36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230188" indent="-230188">
              <a:spcBef>
                <a:spcPts val="1200"/>
              </a:spcBef>
              <a:spcAft>
                <a:spcPts val="0"/>
              </a:spcAft>
              <a:defRPr sz="2400"/>
            </a:lvl1pPr>
            <a:lvl2pPr marL="403225" indent="-173038">
              <a:spcBef>
                <a:spcPts val="1200"/>
              </a:spcBef>
              <a:spcAft>
                <a:spcPts val="0"/>
              </a:spcAft>
              <a:defRPr sz="2000"/>
            </a:lvl2pPr>
            <a:lvl3pPr marL="568325" indent="-165100">
              <a:spcBef>
                <a:spcPts val="1200"/>
              </a:spcBef>
              <a:spcAft>
                <a:spcPts val="0"/>
              </a:spcAft>
              <a:defRPr sz="1800"/>
            </a:lvl3pPr>
            <a:lvl4pPr>
              <a:spcBef>
                <a:spcPts val="1200"/>
              </a:spcBef>
              <a:spcAft>
                <a:spcPts val="0"/>
              </a:spcAft>
              <a:defRPr sz="1600"/>
            </a:lvl4pPr>
            <a:lvl5pPr>
              <a:spcBef>
                <a:spcPts val="1200"/>
              </a:spcBef>
              <a:spcAft>
                <a:spcPts val="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2808000" y="6553200"/>
            <a:ext cx="3528000" cy="214800"/>
          </a:xfrm>
          <a:prstGeom prst="rect">
            <a:avLst/>
          </a:prstGeom>
        </p:spPr>
        <p:txBody>
          <a:bodyPr lIns="0" tIns="0" rIns="0" bIns="0" anchor="b" anchorCtr="1"/>
          <a:lstStyle>
            <a:lvl1pPr marL="0" indent="0" algn="ctr">
              <a:buNone/>
              <a:defRPr sz="1400" b="1"/>
            </a:lvl1pPr>
          </a:lstStyle>
          <a:p>
            <a:pPr lvl="0"/>
            <a:r>
              <a:rPr lang="en-US" dirty="0"/>
              <a:t>Jump to long image description</a:t>
            </a:r>
          </a:p>
        </p:txBody>
      </p:sp>
      <p:sp>
        <p:nvSpPr>
          <p:cNvPr id="5" name="TextBox 4"/>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051096609"/>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NoBar-Two Content">
    <p:spTree>
      <p:nvGrpSpPr>
        <p:cNvPr id="1" name=""/>
        <p:cNvGrpSpPr/>
        <p:nvPr/>
      </p:nvGrpSpPr>
      <p:grpSpPr>
        <a:xfrm>
          <a:off x="0" y="0"/>
          <a:ext cx="0" cy="0"/>
          <a:chOff x="0" y="0"/>
          <a:chExt cx="0" cy="0"/>
        </a:xfrm>
      </p:grpSpPr>
      <p:sp>
        <p:nvSpPr>
          <p:cNvPr id="7" name="Slide Title"/>
          <p:cNvSpPr>
            <a:spLocks noGrp="1"/>
          </p:cNvSpPr>
          <p:nvPr>
            <p:ph type="title" hasCustomPrompt="1"/>
          </p:nvPr>
        </p:nvSpPr>
        <p:spPr>
          <a:xfrm>
            <a:off x="-1" y="0"/>
            <a:ext cx="9144001" cy="838200"/>
          </a:xfrm>
          <a:prstGeom prst="rect">
            <a:avLst/>
          </a:prstGeom>
        </p:spPr>
        <p:txBody>
          <a:bodyPr/>
          <a:lstStyle>
            <a:lvl1pPr>
              <a:defRPr sz="3600">
                <a:solidFill>
                  <a:schemeClr val="bg1"/>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81690271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Line Title, Content, Hyperlink">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0"/>
            <a:ext cx="9144000" cy="838200"/>
          </a:xfrm>
          <a:prstGeom prst="rect">
            <a:avLst/>
          </a:prstGeom>
        </p:spPr>
        <p:txBody>
          <a:bodyPr>
            <a:normAutofit/>
          </a:bodyPr>
          <a:lstStyle>
            <a:lvl1pPr marL="0" indent="0">
              <a:defRPr sz="32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230188" indent="-230188">
              <a:spcAft>
                <a:spcPts val="800"/>
              </a:spcAft>
              <a:defRPr sz="2400"/>
            </a:lvl1pPr>
            <a:lvl2pPr marL="571500" indent="-168275">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2088000" y="6566062"/>
            <a:ext cx="4968000" cy="204850"/>
          </a:xfrm>
          <a:prstGeom prst="rect">
            <a:avLst/>
          </a:prstGeom>
        </p:spPr>
        <p:txBody>
          <a:bodyPr lIns="0" tIns="0" rIns="0" bIns="0" anchor="b" anchorCtr="1"/>
          <a:lstStyle>
            <a:lvl1pPr marL="0" indent="0" algn="ctr">
              <a:buNone/>
              <a:defRPr sz="1400" b="1"/>
            </a:lvl1pPr>
          </a:lstStyle>
          <a:p>
            <a:pPr lvl="0"/>
            <a:r>
              <a:rPr lang="en-US" dirty="0"/>
              <a:t>Jump to long image description</a:t>
            </a:r>
          </a:p>
        </p:txBody>
      </p:sp>
      <p:sp>
        <p:nvSpPr>
          <p:cNvPr id="5" name="TextBox 4"/>
          <p:cNvSpPr txBox="1"/>
          <p:nvPr userDrawn="1"/>
        </p:nvSpPr>
        <p:spPr>
          <a:xfrm>
            <a:off x="0" y="6657336"/>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76816281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2-Line Title and Link">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072800"/>
          </a:xfrm>
          <a:prstGeom prst="rect">
            <a:avLst/>
          </a:prstGeom>
          <a:solidFill>
            <a:srgbClr val="84B0AE"/>
          </a:solidFill>
        </p:spPr>
        <p:txBody>
          <a:bodyPr/>
          <a:lstStyle>
            <a:lvl1pPr marL="0" indent="0" algn="ctr">
              <a:defRPr sz="3600">
                <a:solidFill>
                  <a:schemeClr val="bg1"/>
                </a:solidFill>
              </a:defRPr>
            </a:lvl1pPr>
          </a:lstStyle>
          <a:p>
            <a:r>
              <a:rPr lang="en-US" dirty="0"/>
              <a:t>Click to edit Master title style</a:t>
            </a:r>
          </a:p>
        </p:txBody>
      </p:sp>
      <p:sp>
        <p:nvSpPr>
          <p:cNvPr id="3" name="TextBox 2"/>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66585727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1800"/>
            <a:ext cx="9144000" cy="910144"/>
          </a:xfrm>
          <a:prstGeom prst="rect">
            <a:avLst/>
          </a:prstGeom>
          <a:solidFill>
            <a:srgbClr val="84B0AE"/>
          </a:solidFill>
        </p:spPr>
        <p:txBody>
          <a:bodyPr/>
          <a:lstStyle>
            <a:lvl1pPr marL="0" indent="0" algn="ctr">
              <a:spcBef>
                <a:spcPts val="0"/>
              </a:spcBef>
              <a:defRPr sz="3600">
                <a:solidFill>
                  <a:schemeClr val="tx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Bef>
                <a:spcPts val="1200"/>
              </a:spcBef>
              <a:spcAft>
                <a:spcPts val="0"/>
              </a:spcAft>
              <a:buNone/>
              <a:defRPr sz="2800">
                <a:solidFill>
                  <a:schemeClr val="tx1"/>
                </a:solidFill>
                <a:latin typeface="Arial" panose="020B0604020202020204" pitchFamily="34" charset="0"/>
              </a:defRPr>
            </a:lvl1pPr>
            <a:lvl2pPr marL="403225" indent="0">
              <a:spcBef>
                <a:spcPts val="1200"/>
              </a:spcBef>
              <a:spcAft>
                <a:spcPts val="0"/>
              </a:spcAft>
              <a:buNone/>
              <a:defRPr sz="2400">
                <a:solidFill>
                  <a:schemeClr val="tx1"/>
                </a:solidFill>
                <a:latin typeface="Arial" panose="020B0604020202020204" pitchFamily="34" charset="0"/>
              </a:defRPr>
            </a:lvl2pPr>
            <a:lvl3pPr marL="860425" indent="0">
              <a:spcBef>
                <a:spcPts val="1200"/>
              </a:spcBef>
              <a:spcAft>
                <a:spcPts val="0"/>
              </a:spcAft>
              <a:buNone/>
              <a:defRPr sz="2000">
                <a:solidFill>
                  <a:schemeClr val="tx1"/>
                </a:solidFill>
                <a:latin typeface="Arial" panose="020B0604020202020204" pitchFamily="34" charset="0"/>
              </a:defRPr>
            </a:lvl3pPr>
            <a:lvl4pPr marL="1317625" indent="0">
              <a:spcBef>
                <a:spcPts val="1200"/>
              </a:spcBef>
              <a:spcAft>
                <a:spcPts val="0"/>
              </a:spcAft>
              <a:buNone/>
              <a:defRPr sz="1800">
                <a:solidFill>
                  <a:schemeClr val="tx1"/>
                </a:solidFill>
                <a:latin typeface="Arial" panose="020B0604020202020204" pitchFamily="34" charset="0"/>
              </a:defRPr>
            </a:lvl4pPr>
            <a:lvl5pPr marL="1784350" indent="0">
              <a:spcBef>
                <a:spcPts val="1200"/>
              </a:spcBef>
              <a:spcAft>
                <a:spcPts val="0"/>
              </a:spcAft>
              <a:buNone/>
              <a:defRPr sz="1800">
                <a:solidFill>
                  <a:schemeClr val="tx1"/>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4144022547"/>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1800"/>
            <a:ext cx="9144000" cy="910144"/>
          </a:xfrm>
          <a:prstGeom prst="rect">
            <a:avLst/>
          </a:prstGeom>
          <a:solidFill>
            <a:srgbClr val="439CBF"/>
          </a:solidFill>
        </p:spPr>
        <p:txBody>
          <a:bodyPr/>
          <a:lstStyle>
            <a:lvl1pPr marL="0" indent="0" algn="ctr">
              <a:spcBef>
                <a:spcPts val="0"/>
              </a:spcBef>
              <a:defRPr sz="3600">
                <a:solidFill>
                  <a:schemeClr val="tx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Bef>
                <a:spcPts val="1200"/>
              </a:spcBef>
              <a:spcAft>
                <a:spcPts val="0"/>
              </a:spcAft>
              <a:buNone/>
              <a:defRPr sz="2800">
                <a:solidFill>
                  <a:schemeClr val="tx1"/>
                </a:solidFill>
                <a:latin typeface="Arial" panose="020B0604020202020204" pitchFamily="34" charset="0"/>
              </a:defRPr>
            </a:lvl1pPr>
            <a:lvl2pPr marL="403225" indent="0">
              <a:spcBef>
                <a:spcPts val="1200"/>
              </a:spcBef>
              <a:spcAft>
                <a:spcPts val="0"/>
              </a:spcAft>
              <a:buNone/>
              <a:defRPr sz="2400">
                <a:solidFill>
                  <a:schemeClr val="tx1"/>
                </a:solidFill>
                <a:latin typeface="Arial" panose="020B0604020202020204" pitchFamily="34" charset="0"/>
              </a:defRPr>
            </a:lvl2pPr>
            <a:lvl3pPr marL="860425" indent="0">
              <a:spcBef>
                <a:spcPts val="1200"/>
              </a:spcBef>
              <a:spcAft>
                <a:spcPts val="0"/>
              </a:spcAft>
              <a:buNone/>
              <a:defRPr sz="2000">
                <a:solidFill>
                  <a:schemeClr val="tx1"/>
                </a:solidFill>
                <a:latin typeface="Arial" panose="020B0604020202020204" pitchFamily="34" charset="0"/>
              </a:defRPr>
            </a:lvl3pPr>
            <a:lvl4pPr marL="1317625" indent="0">
              <a:spcBef>
                <a:spcPts val="1200"/>
              </a:spcBef>
              <a:spcAft>
                <a:spcPts val="0"/>
              </a:spcAft>
              <a:buNone/>
              <a:defRPr sz="1800">
                <a:solidFill>
                  <a:schemeClr val="tx1"/>
                </a:solidFill>
                <a:latin typeface="Arial" panose="020B0604020202020204" pitchFamily="34" charset="0"/>
              </a:defRPr>
            </a:lvl4pPr>
            <a:lvl5pPr marL="1784350" indent="0">
              <a:spcBef>
                <a:spcPts val="1200"/>
              </a:spcBef>
              <a:spcAft>
                <a:spcPts val="0"/>
              </a:spcAft>
              <a:buNone/>
              <a:defRPr sz="1800">
                <a:solidFill>
                  <a:schemeClr val="tx1"/>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150911715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cxnSp>
        <p:nvCxnSpPr>
          <p:cNvPr id="3"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4"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5" name="Title 1"/>
          <p:cNvSpPr>
            <a:spLocks noGrp="1"/>
          </p:cNvSpPr>
          <p:nvPr>
            <p:ph type="title"/>
          </p:nvPr>
        </p:nvSpPr>
        <p:spPr>
          <a:xfrm>
            <a:off x="0" y="3964"/>
            <a:ext cx="9140332" cy="815404"/>
          </a:xfrm>
          <a:prstGeom prst="rect">
            <a:avLst/>
          </a:prstGeom>
          <a:solidFill>
            <a:srgbClr val="439CBF"/>
          </a:solidFill>
          <a:ln w="9525">
            <a:noFill/>
            <a:miter lim="800000"/>
            <a:headEnd/>
            <a:tailEnd/>
          </a:ln>
        </p:spPr>
        <p:txBody>
          <a:bodyPr vert="horz" wrap="square" lIns="91440" tIns="45720" rIns="91440" bIns="45720" numCol="1" anchor="ctr" anchorCtr="0" compatLnSpc="1">
            <a:prstTxWarp prst="textNoShape">
              <a:avLst/>
            </a:prstTxWarp>
          </a:bodyPr>
          <a:lstStyle>
            <a:lvl1pPr>
              <a:defRPr lang="en-US" sz="2800" b="0" dirty="0">
                <a:solidFill>
                  <a:schemeClr val="bg1"/>
                </a:solidFill>
                <a:effectLst/>
                <a:latin typeface="+mn-lt"/>
              </a:defRPr>
            </a:lvl1pPr>
          </a:lstStyle>
          <a:p>
            <a:pPr marL="457200" lvl="0" indent="0"/>
            <a:r>
              <a:rPr lang="en-US" dirty="0"/>
              <a:t>Click to edit Master title style</a:t>
            </a:r>
          </a:p>
        </p:txBody>
      </p:sp>
      <p:sp>
        <p:nvSpPr>
          <p:cNvPr id="6" name="TextBox 5"/>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08445818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Line Title and Content">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0"/>
            <a:ext cx="9144000" cy="838200"/>
          </a:xfrm>
          <a:prstGeom prst="rect">
            <a:avLst/>
          </a:prstGeom>
        </p:spPr>
        <p:txBody>
          <a:bodyPr>
            <a:normAutofit/>
          </a:bodyPr>
          <a:lstStyle>
            <a:lvl1pPr marL="0" indent="0">
              <a:defRPr sz="32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230188" indent="-230188">
              <a:spcAft>
                <a:spcPts val="800"/>
              </a:spcAft>
              <a:defRPr sz="2800"/>
            </a:lvl1pPr>
            <a:lvl2pPr marL="627063" indent="-223838">
              <a:spcAft>
                <a:spcPts val="800"/>
              </a:spcAft>
              <a:defRPr sz="2400"/>
            </a:lvl2pPr>
            <a:lvl3pPr>
              <a:spcAft>
                <a:spcPts val="800"/>
              </a:spcAft>
              <a:defRPr sz="2000"/>
            </a:lvl3pPr>
            <a:lvl4pPr>
              <a:spcAft>
                <a:spcPts val="800"/>
              </a:spcAft>
              <a:defRPr sz="1800"/>
            </a:lvl4pPr>
            <a:lvl5pPr>
              <a:spcAft>
                <a:spcPts val="800"/>
              </a:spcAf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77124019"/>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Line Title and Content">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0"/>
            <a:ext cx="9144000" cy="838200"/>
          </a:xfrm>
          <a:prstGeom prst="rect">
            <a:avLst/>
          </a:prstGeom>
        </p:spPr>
        <p:txBody>
          <a:bodyPr>
            <a:normAutofit/>
          </a:bodyPr>
          <a:lstStyle>
            <a:lvl1pPr marL="0" indent="0">
              <a:defRPr sz="32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z="2800" dirty="0">
                <a:solidFill>
                  <a:schemeClr val="tx1"/>
                </a:solidFill>
              </a:defRPr>
            </a:lvl1pPr>
            <a:lvl2pPr>
              <a:defRPr lang="en-US" sz="2400" dirty="0">
                <a:solidFill>
                  <a:schemeClr val="tx1"/>
                </a:solidFill>
              </a:defRPr>
            </a:lvl2pPr>
            <a:lvl3pPr>
              <a:defRPr lang="en-US" sz="2400" dirty="0"/>
            </a:lvl3pPr>
            <a:lvl4pPr>
              <a:defRPr lang="en-US" sz="2400" dirty="0">
                <a:solidFill>
                  <a:schemeClr val="tx1"/>
                </a:solidFill>
              </a:defRPr>
            </a:lvl4pPr>
            <a:lvl5pPr>
              <a:defRPr lang="en-US" sz="2000" dirty="0">
                <a:solidFill>
                  <a:schemeClr val="tx1"/>
                </a:solidFill>
              </a:defRPr>
            </a:lvl5pPr>
          </a:lstStyle>
          <a:p>
            <a:pPr marL="349250" lvl="0" indent="-349250">
              <a:spcBef>
                <a:spcPts val="1200"/>
              </a:spcBef>
              <a:buClrTx/>
              <a:buSzPct val="65000"/>
              <a:buFont typeface="Wingdings" pitchFamily="2" charset="2"/>
              <a:buChar char=""/>
            </a:pPr>
            <a:r>
              <a:rPr lang="en-US" dirty="0"/>
              <a:t>Click to edit Master text styles</a:t>
            </a:r>
          </a:p>
          <a:p>
            <a:pPr lvl="1" indent="-279400">
              <a:spcBef>
                <a:spcPts val="1200"/>
              </a:spcBef>
              <a:buClrTx/>
              <a:buFont typeface="Arial" pitchFamily="34" charset="0"/>
            </a:pPr>
            <a:r>
              <a:rPr lang="en-US" dirty="0"/>
              <a:t>Second level</a:t>
            </a:r>
          </a:p>
          <a:p>
            <a:pPr marL="1035050" lvl="2" indent="-349250">
              <a:spcBef>
                <a:spcPts val="1200"/>
              </a:spcBef>
              <a:buClrTx/>
              <a:buSzPct val="80000"/>
              <a:buFont typeface="Wingdings" pitchFamily="2" charset="2"/>
              <a:buChar char="v"/>
            </a:pPr>
            <a:r>
              <a:rPr lang="en-US" dirty="0"/>
              <a:t>Third level</a:t>
            </a:r>
          </a:p>
          <a:p>
            <a:pPr lvl="3">
              <a:spcBef>
                <a:spcPts val="1200"/>
              </a:spcBef>
              <a:buClrTx/>
            </a:pPr>
            <a:r>
              <a:rPr lang="en-US" dirty="0"/>
              <a:t>Fourth level</a:t>
            </a:r>
          </a:p>
          <a:p>
            <a:pPr lvl="4">
              <a:spcBef>
                <a:spcPts val="1200"/>
              </a:spcBef>
              <a:buClrTx/>
            </a:pPr>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423681156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2_Title and Content">
    <p:spTree>
      <p:nvGrpSpPr>
        <p:cNvPr id="1" name=""/>
        <p:cNvGrpSpPr/>
        <p:nvPr/>
      </p:nvGrpSpPr>
      <p:grpSpPr>
        <a:xfrm>
          <a:off x="0" y="0"/>
          <a:ext cx="0" cy="0"/>
          <a:chOff x="0" y="0"/>
          <a:chExt cx="0" cy="0"/>
        </a:xfrm>
      </p:grpSpPr>
      <p:cxnSp>
        <p:nvCxnSpPr>
          <p:cNvPr id="4"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5"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2" name="Title 1"/>
          <p:cNvSpPr>
            <a:spLocks noGrp="1"/>
          </p:cNvSpPr>
          <p:nvPr>
            <p:ph type="title" hasCustomPrompt="1"/>
          </p:nvPr>
        </p:nvSpPr>
        <p:spPr>
          <a:xfrm>
            <a:off x="7200" y="1"/>
            <a:ext cx="9143999" cy="1137543"/>
          </a:xfrm>
          <a:prstGeom prst="rect">
            <a:avLst/>
          </a:prstGeom>
          <a:solidFill>
            <a:srgbClr val="717A8B"/>
          </a:solidFill>
          <a:ln w="9525">
            <a:noFill/>
            <a:miter lim="800000"/>
            <a:headEnd/>
            <a:tailEnd/>
          </a:ln>
        </p:spPr>
        <p:txBody>
          <a:bodyPr vert="horz" wrap="square" lIns="0" tIns="0" rIns="0" bIns="0" numCol="1" anchor="ctr" anchorCtr="1" compatLnSpc="1">
            <a:prstTxWarp prst="textNoShape">
              <a:avLst/>
            </a:prstTxWarp>
            <a:noAutofit/>
          </a:bodyPr>
          <a:lstStyle>
            <a:lvl1pPr marL="0" indent="-457200" algn="ctr">
              <a:spcBef>
                <a:spcPts val="0"/>
              </a:spcBef>
              <a:defRPr lang="en-US" sz="3200" b="0" dirty="0">
                <a:solidFill>
                  <a:schemeClr val="bg1"/>
                </a:solidFill>
                <a:effectLst/>
                <a:latin typeface="+mn-lt"/>
              </a:defRPr>
            </a:lvl1pPr>
          </a:lstStyle>
          <a:p>
            <a:pPr marL="457200" lvl="0" indent="0"/>
            <a:r>
              <a:rPr lang="en-US" dirty="0"/>
              <a:t>CLICK TO EDIT MASTER TITLE STYLE</a:t>
            </a:r>
          </a:p>
        </p:txBody>
      </p:sp>
      <p:sp>
        <p:nvSpPr>
          <p:cNvPr id="3" name="Content Placeholder 2"/>
          <p:cNvSpPr>
            <a:spLocks noGrp="1"/>
          </p:cNvSpPr>
          <p:nvPr>
            <p:ph idx="1"/>
          </p:nvPr>
        </p:nvSpPr>
        <p:spPr>
          <a:xfrm>
            <a:off x="504825" y="1432801"/>
            <a:ext cx="8126413" cy="4983874"/>
          </a:xfrm>
          <a:noFill/>
          <a:ln w="9525">
            <a:noFill/>
            <a:miter lim="800000"/>
            <a:headEnd/>
            <a:tailEnd/>
          </a:ln>
        </p:spPr>
        <p:txBody>
          <a:bodyPr vert="horz" wrap="square" lIns="91440" tIns="45720" rIns="91440" bIns="45720" numCol="1" anchor="t" anchorCtr="0" compatLnSpc="1">
            <a:prstTxWarp prst="textNoShape">
              <a:avLst/>
            </a:prstTxWarp>
          </a:bodyPr>
          <a:lstStyle>
            <a:lvl1pPr>
              <a:spcBef>
                <a:spcPts val="900"/>
              </a:spcBef>
              <a:defRPr lang="en-US" sz="2800" dirty="0">
                <a:solidFill>
                  <a:schemeClr val="tx1"/>
                </a:solidFill>
              </a:defRPr>
            </a:lvl1pPr>
            <a:lvl2pPr>
              <a:spcBef>
                <a:spcPts val="900"/>
              </a:spcBef>
              <a:defRPr lang="en-US" sz="2400" dirty="0">
                <a:solidFill>
                  <a:schemeClr val="tx1"/>
                </a:solidFill>
              </a:defRPr>
            </a:lvl2pPr>
            <a:lvl3pPr>
              <a:spcBef>
                <a:spcPts val="900"/>
              </a:spcBef>
              <a:defRPr lang="en-US" sz="2400" dirty="0"/>
            </a:lvl3pPr>
            <a:lvl4pPr>
              <a:spcBef>
                <a:spcPts val="900"/>
              </a:spcBef>
              <a:defRPr lang="en-US" sz="2400" dirty="0">
                <a:solidFill>
                  <a:schemeClr val="tx1"/>
                </a:solidFill>
              </a:defRPr>
            </a:lvl4pPr>
            <a:lvl5pPr>
              <a:spcBef>
                <a:spcPts val="900"/>
              </a:spcBef>
              <a:defRPr lang="en-US" sz="2000" dirty="0">
                <a:solidFill>
                  <a:schemeClr val="tx1"/>
                </a:solidFill>
              </a:defRPr>
            </a:lvl5pPr>
          </a:lstStyle>
          <a:p>
            <a:pPr marL="349250" lvl="0" indent="-349250">
              <a:spcBef>
                <a:spcPts val="1200"/>
              </a:spcBef>
              <a:buClrTx/>
              <a:buSzPct val="65000"/>
              <a:buFont typeface="Wingdings" pitchFamily="2" charset="2"/>
              <a:buChar char=""/>
            </a:pPr>
            <a:r>
              <a:rPr lang="en-US" dirty="0"/>
              <a:t>Click to edit Master text styles</a:t>
            </a:r>
          </a:p>
          <a:p>
            <a:pPr lvl="1" indent="-279400">
              <a:spcBef>
                <a:spcPts val="1200"/>
              </a:spcBef>
              <a:buClrTx/>
              <a:buFont typeface="Arial" pitchFamily="34" charset="0"/>
            </a:pPr>
            <a:r>
              <a:rPr lang="en-US" dirty="0"/>
              <a:t>Second level</a:t>
            </a:r>
          </a:p>
          <a:p>
            <a:pPr marL="1035050" lvl="2" indent="-349250">
              <a:spcBef>
                <a:spcPts val="1200"/>
              </a:spcBef>
              <a:buClrTx/>
              <a:buSzPct val="80000"/>
              <a:buFont typeface="Wingdings" pitchFamily="2" charset="2"/>
              <a:buChar char="v"/>
            </a:pPr>
            <a:r>
              <a:rPr lang="en-US" dirty="0"/>
              <a:t>Third level</a:t>
            </a:r>
          </a:p>
          <a:p>
            <a:pPr lvl="3">
              <a:spcBef>
                <a:spcPts val="1200"/>
              </a:spcBef>
              <a:buClrTx/>
            </a:pPr>
            <a:r>
              <a:rPr lang="en-US" dirty="0"/>
              <a:t>Fourth level</a:t>
            </a:r>
          </a:p>
          <a:p>
            <a:pPr lvl="4">
              <a:spcBef>
                <a:spcPts val="1200"/>
              </a:spcBef>
              <a:buClrTx/>
            </a:pPr>
            <a:r>
              <a:rPr lang="en-US" dirty="0"/>
              <a:t>Fifth level</a:t>
            </a:r>
          </a:p>
        </p:txBody>
      </p:sp>
      <p:sp>
        <p:nvSpPr>
          <p:cNvPr id="6" name="TextBox 5"/>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1276060445"/>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body" idx="1"/>
          </p:nvPr>
        </p:nvSpPr>
        <p:spPr bwMode="auto">
          <a:xfrm>
            <a:off x="504825" y="1447799"/>
            <a:ext cx="8126413" cy="4968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13"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2" name="Title Placeholder 1"/>
          <p:cNvSpPr>
            <a:spLocks noGrp="1"/>
          </p:cNvSpPr>
          <p:nvPr>
            <p:ph type="title"/>
          </p:nvPr>
        </p:nvSpPr>
        <p:spPr>
          <a:xfrm>
            <a:off x="0" y="5125"/>
            <a:ext cx="9144000" cy="1325563"/>
          </a:xfrm>
          <a:prstGeom prst="rect">
            <a:avLst/>
          </a:prstGeom>
          <a:solidFill>
            <a:srgbClr val="717A8B"/>
          </a:solidFill>
          <a:ln>
            <a:noFill/>
          </a:ln>
        </p:spPr>
        <p:txBody>
          <a:bodyPr vert="horz" lIns="91440" tIns="45720" rIns="91440" bIns="45720" rtlCol="0" anchor="ctr" anchorCtr="1">
            <a:normAutofit/>
          </a:bodyPr>
          <a:lstStyle/>
          <a:p>
            <a:r>
              <a:rPr lang="en-US" dirty="0"/>
              <a:t>Click to edit Master title style</a:t>
            </a:r>
          </a:p>
        </p:txBody>
      </p:sp>
    </p:spTree>
    <p:extLst>
      <p:ext uri="{BB962C8B-B14F-4D97-AF65-F5344CB8AC3E}">
        <p14:creationId xmlns:p14="http://schemas.microsoft.com/office/powerpoint/2010/main" val="2864297342"/>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42" r:id="rId3"/>
    <p:sldLayoutId id="2147483841" r:id="rId4"/>
    <p:sldLayoutId id="2147483840" r:id="rId5"/>
    <p:sldLayoutId id="2147483839"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ransition spd="med"/>
  <p:hf hdr="0" dt="0"/>
  <p:txStyles>
    <p:titleStyle>
      <a:lvl1pPr marL="0" indent="-457200" algn="ctr" defTabSz="0" rtl="0" eaLnBrk="0" fontAlgn="base" hangingPunct="0">
        <a:lnSpc>
          <a:spcPct val="100000"/>
        </a:lnSpc>
        <a:spcBef>
          <a:spcPct val="0"/>
        </a:spcBef>
        <a:spcAft>
          <a:spcPct val="0"/>
        </a:spcAft>
        <a:defRPr lang="en-US" sz="3200" b="0" smtClean="0">
          <a:solidFill>
            <a:schemeClr val="bg1"/>
          </a:solidFill>
          <a:effectLst/>
          <a:latin typeface="+mn-lt"/>
          <a:ea typeface="+mj-ea"/>
          <a:cs typeface="+mj-cs"/>
        </a:defRPr>
      </a:lvl1pPr>
      <a:lvl2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2pPr>
      <a:lvl3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3pPr>
      <a:lvl4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4pPr>
      <a:lvl5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5pPr>
      <a:lvl6pPr marL="457200" algn="ctr" rtl="0" fontAlgn="base">
        <a:lnSpc>
          <a:spcPct val="85000"/>
        </a:lnSpc>
        <a:spcBef>
          <a:spcPct val="0"/>
        </a:spcBef>
        <a:spcAft>
          <a:spcPct val="0"/>
        </a:spcAft>
        <a:defRPr sz="3600" b="1">
          <a:solidFill>
            <a:srgbClr val="216471"/>
          </a:solidFill>
          <a:latin typeface="Arial" charset="0"/>
        </a:defRPr>
      </a:lvl6pPr>
      <a:lvl7pPr marL="914400" algn="ctr" rtl="0" fontAlgn="base">
        <a:lnSpc>
          <a:spcPct val="85000"/>
        </a:lnSpc>
        <a:spcBef>
          <a:spcPct val="0"/>
        </a:spcBef>
        <a:spcAft>
          <a:spcPct val="0"/>
        </a:spcAft>
        <a:defRPr sz="3600" b="1">
          <a:solidFill>
            <a:srgbClr val="216471"/>
          </a:solidFill>
          <a:latin typeface="Arial" charset="0"/>
        </a:defRPr>
      </a:lvl7pPr>
      <a:lvl8pPr marL="1371600" algn="ctr" rtl="0" fontAlgn="base">
        <a:lnSpc>
          <a:spcPct val="85000"/>
        </a:lnSpc>
        <a:spcBef>
          <a:spcPct val="0"/>
        </a:spcBef>
        <a:spcAft>
          <a:spcPct val="0"/>
        </a:spcAft>
        <a:defRPr sz="3600" b="1">
          <a:solidFill>
            <a:srgbClr val="216471"/>
          </a:solidFill>
          <a:latin typeface="Arial" charset="0"/>
        </a:defRPr>
      </a:lvl8pPr>
      <a:lvl9pPr marL="1828800" algn="ctr" rtl="0" fontAlgn="base">
        <a:lnSpc>
          <a:spcPct val="85000"/>
        </a:lnSpc>
        <a:spcBef>
          <a:spcPct val="0"/>
        </a:spcBef>
        <a:spcAft>
          <a:spcPct val="0"/>
        </a:spcAft>
        <a:defRPr sz="3600" b="1">
          <a:solidFill>
            <a:srgbClr val="216471"/>
          </a:solidFill>
          <a:latin typeface="Arial" charset="0"/>
        </a:defRPr>
      </a:lvl9pPr>
    </p:titleStyle>
    <p:bodyStyle>
      <a:lvl1pPr marL="288925" indent="-288925" algn="l" rtl="0" eaLnBrk="0" fontAlgn="base" hangingPunct="0">
        <a:spcBef>
          <a:spcPct val="20000"/>
        </a:spcBef>
        <a:spcAft>
          <a:spcPct val="0"/>
        </a:spcAft>
        <a:buClrTx/>
        <a:buSzPct val="100000"/>
        <a:buFont typeface="Arial" charset="0"/>
        <a:buChar char="♦"/>
        <a:defRPr lang="en-US" sz="2400" dirty="0">
          <a:solidFill>
            <a:schemeClr val="tx1"/>
          </a:solidFill>
          <a:effectLst/>
          <a:latin typeface="+mn-lt"/>
          <a:ea typeface="+mn-ea"/>
          <a:cs typeface="+mn-cs"/>
        </a:defRPr>
      </a:lvl1pPr>
      <a:lvl2pPr marL="685800" indent="-282575" algn="l" rtl="0" eaLnBrk="0" fontAlgn="base" hangingPunct="0">
        <a:spcBef>
          <a:spcPct val="20000"/>
        </a:spcBef>
        <a:spcAft>
          <a:spcPct val="0"/>
        </a:spcAft>
        <a:buClrTx/>
        <a:buSzPct val="80000"/>
        <a:buFont typeface="Arial" charset="0"/>
        <a:buChar char="●"/>
        <a:defRPr lang="en-US" sz="2000" dirty="0">
          <a:solidFill>
            <a:schemeClr val="tx1"/>
          </a:solidFill>
          <a:effectLst/>
          <a:latin typeface="+mn-lt"/>
        </a:defRPr>
      </a:lvl2pPr>
      <a:lvl3pPr marL="1143000" indent="-282575" algn="l" rtl="0" eaLnBrk="0" fontAlgn="base" hangingPunct="0">
        <a:spcBef>
          <a:spcPct val="20000"/>
        </a:spcBef>
        <a:spcAft>
          <a:spcPct val="0"/>
        </a:spcAft>
        <a:buClrTx/>
        <a:buSzPct val="65000"/>
        <a:buFont typeface="Wingdings 3" pitchFamily="18" charset="2"/>
        <a:buChar char="u"/>
        <a:defRPr lang="en-US" sz="1800" dirty="0">
          <a:solidFill>
            <a:schemeClr val="tx1"/>
          </a:solidFill>
          <a:effectLst/>
          <a:latin typeface="+mn-lt"/>
        </a:defRPr>
      </a:lvl3pPr>
      <a:lvl4pPr marL="1600200" indent="-282575" algn="l" rtl="0" eaLnBrk="0" fontAlgn="base" hangingPunct="0">
        <a:spcBef>
          <a:spcPct val="20000"/>
        </a:spcBef>
        <a:spcAft>
          <a:spcPct val="0"/>
        </a:spcAft>
        <a:buClr>
          <a:srgbClr val="CC6600"/>
        </a:buClr>
        <a:buSzPct val="65000"/>
        <a:buFont typeface="Wingdings 3" pitchFamily="18" charset="2"/>
        <a:buChar char="u"/>
        <a:defRPr lang="en-US" sz="1800" dirty="0">
          <a:solidFill>
            <a:schemeClr val="tx1"/>
          </a:solidFill>
          <a:effectLst/>
          <a:latin typeface="+mn-lt"/>
        </a:defRPr>
      </a:lvl4pPr>
      <a:lvl5pPr marL="2068513" indent="-284163" algn="l" rtl="0" eaLnBrk="0" fontAlgn="base" hangingPunct="0">
        <a:spcBef>
          <a:spcPct val="20000"/>
        </a:spcBef>
        <a:spcAft>
          <a:spcPct val="0"/>
        </a:spcAft>
        <a:buClr>
          <a:srgbClr val="CC6600"/>
        </a:buClr>
        <a:buSzPct val="65000"/>
        <a:buFont typeface="Wingdings 3" pitchFamily="18" charset="2"/>
        <a:buChar char="u"/>
        <a:defRPr lang="en-US" sz="1600" dirty="0">
          <a:solidFill>
            <a:schemeClr val="tx1"/>
          </a:solidFill>
          <a:effectLst/>
          <a:latin typeface="+mn-lt"/>
        </a:defRPr>
      </a:lvl5pPr>
      <a:lvl6pPr marL="2692400" indent="-290513" algn="l" rtl="0" fontAlgn="base">
        <a:spcBef>
          <a:spcPct val="20000"/>
        </a:spcBef>
        <a:spcAft>
          <a:spcPct val="0"/>
        </a:spcAft>
        <a:buClr>
          <a:srgbClr val="CC6C18"/>
        </a:buClr>
        <a:buFont typeface="Arial" charset="0"/>
        <a:buChar char="»"/>
        <a:defRPr sz="2000">
          <a:solidFill>
            <a:srgbClr val="216471"/>
          </a:solidFill>
          <a:latin typeface="+mn-lt"/>
        </a:defRPr>
      </a:lvl6pPr>
      <a:lvl7pPr marL="3149600" indent="-290513" algn="l" rtl="0" fontAlgn="base">
        <a:spcBef>
          <a:spcPct val="20000"/>
        </a:spcBef>
        <a:spcAft>
          <a:spcPct val="0"/>
        </a:spcAft>
        <a:buClr>
          <a:srgbClr val="CC6C18"/>
        </a:buClr>
        <a:buFont typeface="Arial" charset="0"/>
        <a:buChar char="»"/>
        <a:defRPr sz="2000">
          <a:solidFill>
            <a:srgbClr val="216471"/>
          </a:solidFill>
          <a:latin typeface="+mn-lt"/>
        </a:defRPr>
      </a:lvl7pPr>
      <a:lvl8pPr marL="3606800" indent="-290513" algn="l" rtl="0" fontAlgn="base">
        <a:spcBef>
          <a:spcPct val="20000"/>
        </a:spcBef>
        <a:spcAft>
          <a:spcPct val="0"/>
        </a:spcAft>
        <a:buClr>
          <a:srgbClr val="CC6C18"/>
        </a:buClr>
        <a:buFont typeface="Arial" charset="0"/>
        <a:buChar char="»"/>
        <a:defRPr sz="2000">
          <a:solidFill>
            <a:srgbClr val="216471"/>
          </a:solidFill>
          <a:latin typeface="+mn-lt"/>
        </a:defRPr>
      </a:lvl8pPr>
      <a:lvl9pPr marL="4064000" indent="-290513" algn="l" rtl="0" fontAlgn="base">
        <a:spcBef>
          <a:spcPct val="20000"/>
        </a:spcBef>
        <a:spcAft>
          <a:spcPct val="0"/>
        </a:spcAft>
        <a:buClr>
          <a:srgbClr val="CC6C18"/>
        </a:buClr>
        <a:buFont typeface="Arial" charset="0"/>
        <a:buChar char="»"/>
        <a:defRPr sz="2000">
          <a:solidFill>
            <a:srgbClr val="21647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slide" Target="slide4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slide" Target="slide4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slide" Target="slide4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slide" Target="slide50.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slide" Target="slide54.xml"/><Relationship Id="rId5" Type="http://schemas.openxmlformats.org/officeDocument/2006/relationships/image" Target="../media/image8.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053263" y="0"/>
            <a:ext cx="4082715" cy="6553200"/>
          </a:xfrm>
          <a:solidFill>
            <a:srgbClr val="BFBFBF"/>
          </a:solidFill>
          <a:ln>
            <a:noFill/>
          </a:ln>
        </p:spPr>
        <p:txBody>
          <a:bodyPr lIns="365760" rIns="365760">
            <a:noAutofit/>
          </a:bodyPr>
          <a:lstStyle/>
          <a:p>
            <a:pPr marL="0" indent="0"/>
            <a:r>
              <a:rPr lang="en-US" sz="4000" b="1" dirty="0">
                <a:solidFill>
                  <a:schemeClr val="tx1"/>
                </a:solidFill>
              </a:rPr>
              <a:t>CHAPTER 11 </a:t>
            </a:r>
            <a:r>
              <a:rPr lang="en-US" dirty="0">
                <a:solidFill>
                  <a:schemeClr val="tx1"/>
                </a:solidFill>
                <a:cs typeface="Tahoma" pitchFamily="34" charset="0"/>
              </a:rPr>
              <a:t>Managing Internal Operations: Actions That Promote Good Strategy Execution</a:t>
            </a:r>
            <a:endParaRPr lang="en-US" dirty="0">
              <a:solidFill>
                <a:schemeClr val="tx1"/>
              </a:solidFill>
            </a:endParaRPr>
          </a:p>
        </p:txBody>
      </p:sp>
    </p:spTree>
    <p:extLst>
      <p:ext uri="{BB962C8B-B14F-4D97-AF65-F5344CB8AC3E}">
        <p14:creationId xmlns:p14="http://schemas.microsoft.com/office/powerpoint/2010/main" val="80758404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3600" cap="all" dirty="0"/>
              <a:t>Strategic Management Principle </a:t>
            </a:r>
            <a:r>
              <a:rPr lang="en-US" sz="2200" dirty="0"/>
              <a:t>(4 of 14)</a:t>
            </a:r>
            <a:endParaRPr lang="en-US" sz="2200" cap="all" dirty="0"/>
          </a:p>
        </p:txBody>
      </p:sp>
      <p:sp>
        <p:nvSpPr>
          <p:cNvPr id="8" name="Content Placeholder 7"/>
          <p:cNvSpPr>
            <a:spLocks noGrp="1"/>
          </p:cNvSpPr>
          <p:nvPr>
            <p:ph idx="1"/>
          </p:nvPr>
        </p:nvSpPr>
        <p:spPr>
          <a:xfrm>
            <a:off x="537027" y="990600"/>
            <a:ext cx="8113486" cy="5562600"/>
          </a:xfrm>
        </p:spPr>
        <p:txBody>
          <a:bodyPr/>
          <a:lstStyle/>
          <a:p>
            <a:pPr marL="0" indent="0">
              <a:buNone/>
              <a:defRPr/>
            </a:pPr>
            <a:r>
              <a:rPr lang="en-US" dirty="0"/>
              <a:t>Well-conceived policies and procedures aid strategy execution; out-of-sync ones hinder effective execution.</a:t>
            </a:r>
          </a:p>
          <a:p>
            <a:pPr marL="0" indent="0">
              <a:buNone/>
              <a:defRPr/>
            </a:pPr>
            <a:r>
              <a:rPr lang="en-US" dirty="0"/>
              <a:t>There is wisdom in a middle-ground approach: Prescribe enough policies to give organization members clear direction and to place reasonable boundaries on their actions; then empower them to act within these boundaries in pursuit of company goals.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lIns="1097280" rIns="1097280">
            <a:noAutofit/>
          </a:bodyPr>
          <a:lstStyle/>
          <a:p>
            <a:r>
              <a:rPr lang="en-US" sz="2800" dirty="0"/>
              <a:t>FIGURE 11.1 </a:t>
            </a:r>
            <a:r>
              <a:rPr lang="en-US" sz="2800" dirty="0">
                <a:solidFill>
                  <a:srgbClr val="008000"/>
                </a:solidFill>
              </a:rPr>
              <a:t>		</a:t>
            </a:r>
            <a:r>
              <a:rPr lang="en-US" sz="2800" dirty="0"/>
              <a:t>How Policies and Procedures Facilitate Good Strategy Execution</a:t>
            </a:r>
          </a:p>
        </p:txBody>
      </p:sp>
      <p:pic>
        <p:nvPicPr>
          <p:cNvPr id="3" name="Content Placeholder 2" descr="A graphic lists well-conceived policies and procedure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67716" y="990600"/>
            <a:ext cx="6808567" cy="5562600"/>
          </a:xfrm>
        </p:spPr>
      </p:pic>
      <p:sp>
        <p:nvSpPr>
          <p:cNvPr id="7" name="Text Placeholder 6"/>
          <p:cNvSpPr>
            <a:spLocks noGrp="1"/>
          </p:cNvSpPr>
          <p:nvPr>
            <p:ph type="body" sz="quarter" idx="4294967295"/>
          </p:nvPr>
        </p:nvSpPr>
        <p:spPr>
          <a:xfrm>
            <a:off x="0" y="6616816"/>
            <a:ext cx="9143999" cy="241183"/>
          </a:xfrm>
        </p:spPr>
        <p:txBody>
          <a:bodyPr/>
          <a:lstStyle/>
          <a:p>
            <a:pPr marL="0" indent="0" algn="ctr">
              <a:buNone/>
            </a:pPr>
            <a:r>
              <a:rPr lang="en-US" sz="800" dirty="0">
                <a:hlinkClick r:id="rId4" action="ppaction://hlinksldjump"/>
              </a:rPr>
              <a:t>Jump to Appendix 1 long image description</a:t>
            </a:r>
            <a:endParaRPr lang="en-US" sz="800"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0" y="-1"/>
            <a:ext cx="9144000" cy="1317625"/>
          </a:xfrm>
        </p:spPr>
        <p:txBody>
          <a:bodyPr lIns="0" rIns="0">
            <a:noAutofit/>
          </a:bodyPr>
          <a:lstStyle/>
          <a:p>
            <a:r>
              <a:rPr lang="en-US" dirty="0"/>
              <a:t>ADOPTING BEST PRACTICES AND EMPLOYING PROCESS MANAGEMENT TOOLS</a:t>
            </a:r>
          </a:p>
        </p:txBody>
      </p:sp>
      <p:grpSp>
        <p:nvGrpSpPr>
          <p:cNvPr id="29698" name="Group 6" descr="A graphic lists six ways to manage for continuous improvement."/>
          <p:cNvGrpSpPr>
            <a:grpSpLocks/>
          </p:cNvGrpSpPr>
          <p:nvPr/>
        </p:nvGrpSpPr>
        <p:grpSpPr bwMode="auto">
          <a:xfrm>
            <a:off x="737941" y="1454040"/>
            <a:ext cx="7626350" cy="4271962"/>
            <a:chOff x="548" y="1198"/>
            <a:chExt cx="4804" cy="2691"/>
          </a:xfrm>
        </p:grpSpPr>
        <p:pic>
          <p:nvPicPr>
            <p:cNvPr id="29700" name="Picture 7"/>
            <p:cNvPicPr>
              <a:picLocks noChangeAspect="1" noChangeArrowheads="1"/>
            </p:cNvPicPr>
            <p:nvPr/>
          </p:nvPicPr>
          <p:blipFill>
            <a:blip r:embed="rId3" cstate="print"/>
            <a:srcRect/>
            <a:stretch>
              <a:fillRect/>
            </a:stretch>
          </p:blipFill>
          <p:spPr bwMode="auto">
            <a:xfrm>
              <a:off x="548" y="1198"/>
              <a:ext cx="4804" cy="2691"/>
            </a:xfrm>
            <a:prstGeom prst="rect">
              <a:avLst/>
            </a:prstGeom>
            <a:noFill/>
            <a:ln w="9525">
              <a:noFill/>
              <a:miter lim="800000"/>
              <a:headEnd/>
              <a:tailEnd/>
            </a:ln>
          </p:spPr>
        </p:pic>
        <p:sp>
          <p:nvSpPr>
            <p:cNvPr id="29701" name="Text Box 8"/>
            <p:cNvSpPr txBox="1">
              <a:spLocks noChangeArrowheads="1"/>
            </p:cNvSpPr>
            <p:nvPr/>
          </p:nvSpPr>
          <p:spPr bwMode="auto">
            <a:xfrm>
              <a:off x="2236" y="2389"/>
              <a:ext cx="1458" cy="634"/>
            </a:xfrm>
            <a:prstGeom prst="rect">
              <a:avLst/>
            </a:prstGeom>
            <a:noFill/>
            <a:ln w="9525">
              <a:noFill/>
              <a:miter lim="800000"/>
              <a:headEnd/>
              <a:tailEnd/>
            </a:ln>
          </p:spPr>
          <p:txBody>
            <a:bodyPr anchor="ctr">
              <a:spAutoFit/>
            </a:bodyPr>
            <a:lstStyle/>
            <a:p>
              <a:pPr algn="ctr">
                <a:spcBef>
                  <a:spcPct val="50000"/>
                </a:spcBef>
              </a:pPr>
              <a:r>
                <a:rPr lang="en-US" b="1" dirty="0"/>
                <a:t>Managing for Continuous Improvement</a:t>
              </a:r>
            </a:p>
          </p:txBody>
        </p:sp>
        <p:sp>
          <p:nvSpPr>
            <p:cNvPr id="29702" name="Text Box 9"/>
            <p:cNvSpPr txBox="1">
              <a:spLocks noChangeArrowheads="1"/>
            </p:cNvSpPr>
            <p:nvPr/>
          </p:nvSpPr>
          <p:spPr bwMode="auto">
            <a:xfrm>
              <a:off x="621" y="2093"/>
              <a:ext cx="1246" cy="404"/>
            </a:xfrm>
            <a:prstGeom prst="rect">
              <a:avLst/>
            </a:prstGeom>
            <a:noFill/>
            <a:ln w="9525">
              <a:noFill/>
              <a:miter lim="800000"/>
              <a:headEnd/>
              <a:tailEnd/>
            </a:ln>
          </p:spPr>
          <p:txBody>
            <a:bodyPr anchor="ctr">
              <a:spAutoFit/>
            </a:bodyPr>
            <a:lstStyle/>
            <a:p>
              <a:pPr algn="ctr">
                <a:spcBef>
                  <a:spcPct val="50000"/>
                </a:spcBef>
              </a:pPr>
              <a:r>
                <a:rPr lang="en-US" sz="1800" b="1" dirty="0"/>
                <a:t>Best </a:t>
              </a:r>
              <a:br>
                <a:rPr lang="en-US" sz="1800" b="1" dirty="0"/>
              </a:br>
              <a:r>
                <a:rPr lang="en-US" sz="1800" b="1" dirty="0"/>
                <a:t>practices</a:t>
              </a:r>
            </a:p>
          </p:txBody>
        </p:sp>
        <p:sp>
          <p:nvSpPr>
            <p:cNvPr id="29703" name="Text Box 10"/>
            <p:cNvSpPr txBox="1">
              <a:spLocks noChangeArrowheads="1"/>
            </p:cNvSpPr>
            <p:nvPr/>
          </p:nvSpPr>
          <p:spPr bwMode="auto">
            <a:xfrm>
              <a:off x="2248" y="1472"/>
              <a:ext cx="1446" cy="231"/>
            </a:xfrm>
            <a:prstGeom prst="rect">
              <a:avLst/>
            </a:prstGeom>
            <a:noFill/>
            <a:ln w="9525">
              <a:noFill/>
              <a:miter lim="800000"/>
              <a:headEnd/>
              <a:tailEnd/>
            </a:ln>
          </p:spPr>
          <p:txBody>
            <a:bodyPr anchor="ctr">
              <a:spAutoFit/>
            </a:bodyPr>
            <a:lstStyle/>
            <a:p>
              <a:pPr algn="ctr">
                <a:spcBef>
                  <a:spcPct val="50000"/>
                </a:spcBef>
              </a:pPr>
              <a:r>
                <a:rPr lang="en-US" sz="1800" b="1" dirty="0"/>
                <a:t>Benchmarking</a:t>
              </a:r>
            </a:p>
          </p:txBody>
        </p:sp>
        <p:sp>
          <p:nvSpPr>
            <p:cNvPr id="29704" name="Text Box 11"/>
            <p:cNvSpPr txBox="1">
              <a:spLocks noChangeArrowheads="1"/>
            </p:cNvSpPr>
            <p:nvPr/>
          </p:nvSpPr>
          <p:spPr bwMode="auto">
            <a:xfrm>
              <a:off x="4002" y="2087"/>
              <a:ext cx="1312" cy="404"/>
            </a:xfrm>
            <a:prstGeom prst="rect">
              <a:avLst/>
            </a:prstGeom>
            <a:noFill/>
            <a:ln w="9525">
              <a:noFill/>
              <a:miter lim="800000"/>
              <a:headEnd/>
              <a:tailEnd/>
            </a:ln>
          </p:spPr>
          <p:txBody>
            <a:bodyPr anchor="ctr">
              <a:spAutoFit/>
            </a:bodyPr>
            <a:lstStyle/>
            <a:p>
              <a:pPr algn="ctr">
                <a:spcBef>
                  <a:spcPct val="50000"/>
                </a:spcBef>
              </a:pPr>
              <a:r>
                <a:rPr lang="en-US" sz="1800" b="1" dirty="0"/>
                <a:t>Process reengineering</a:t>
              </a:r>
            </a:p>
          </p:txBody>
        </p:sp>
        <p:sp>
          <p:nvSpPr>
            <p:cNvPr id="29705" name="Text Box 12"/>
            <p:cNvSpPr txBox="1">
              <a:spLocks noChangeArrowheads="1"/>
            </p:cNvSpPr>
            <p:nvPr/>
          </p:nvSpPr>
          <p:spPr bwMode="auto">
            <a:xfrm>
              <a:off x="1094" y="3232"/>
              <a:ext cx="1312" cy="577"/>
            </a:xfrm>
            <a:prstGeom prst="rect">
              <a:avLst/>
            </a:prstGeom>
            <a:noFill/>
            <a:ln w="9525">
              <a:noFill/>
              <a:miter lim="800000"/>
              <a:headEnd/>
              <a:tailEnd/>
            </a:ln>
          </p:spPr>
          <p:txBody>
            <a:bodyPr anchor="ctr">
              <a:spAutoFit/>
            </a:bodyPr>
            <a:lstStyle/>
            <a:p>
              <a:pPr algn="ctr">
                <a:spcBef>
                  <a:spcPct val="50000"/>
                </a:spcBef>
              </a:pPr>
              <a:r>
                <a:rPr lang="en-US" sz="1800" b="1" dirty="0"/>
                <a:t>Total quality management (TQM)</a:t>
              </a:r>
            </a:p>
          </p:txBody>
        </p:sp>
        <p:sp>
          <p:nvSpPr>
            <p:cNvPr id="29706" name="Text Box 13"/>
            <p:cNvSpPr txBox="1">
              <a:spLocks noChangeArrowheads="1"/>
            </p:cNvSpPr>
            <p:nvPr/>
          </p:nvSpPr>
          <p:spPr bwMode="auto">
            <a:xfrm>
              <a:off x="3522" y="3242"/>
              <a:ext cx="1265" cy="582"/>
            </a:xfrm>
            <a:prstGeom prst="rect">
              <a:avLst/>
            </a:prstGeom>
            <a:noFill/>
            <a:ln w="9525">
              <a:noFill/>
              <a:miter lim="800000"/>
              <a:headEnd/>
              <a:tailEnd/>
            </a:ln>
          </p:spPr>
          <p:txBody>
            <a:bodyPr anchor="ctr">
              <a:spAutoFit/>
            </a:bodyPr>
            <a:lstStyle/>
            <a:p>
              <a:pPr algn="ctr">
                <a:spcBef>
                  <a:spcPct val="50000"/>
                </a:spcBef>
              </a:pPr>
              <a:r>
                <a:rPr lang="en-US" sz="1800" b="1" dirty="0"/>
                <a:t>Six Sigma quality </a:t>
              </a:r>
              <a:br>
                <a:rPr lang="en-US" sz="1800" b="1" dirty="0"/>
              </a:br>
              <a:r>
                <a:rPr lang="en-US" sz="1800" b="1" dirty="0"/>
                <a:t>programs</a:t>
              </a:r>
            </a:p>
          </p:txBody>
        </p:sp>
      </p:grpSp>
      <p:sp>
        <p:nvSpPr>
          <p:cNvPr id="6" name="Text Placeholder 5"/>
          <p:cNvSpPr>
            <a:spLocks noGrp="1"/>
          </p:cNvSpPr>
          <p:nvPr>
            <p:ph type="body" sz="quarter" idx="16"/>
          </p:nvPr>
        </p:nvSpPr>
        <p:spPr/>
        <p:txBody>
          <a:bodyPr/>
          <a:lstStyle/>
          <a:p>
            <a:r>
              <a:rPr lang="en-US" sz="800" b="0" dirty="0">
                <a:hlinkClick r:id="rId4" action="ppaction://hlinksldjump"/>
              </a:rPr>
              <a:t>Jump to Appendix 2 long image description</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cap="all" dirty="0"/>
              <a:t>Core Concept </a:t>
            </a:r>
            <a:r>
              <a:rPr lang="en-US" sz="2000" dirty="0"/>
              <a:t>(1 of 5)</a:t>
            </a:r>
            <a:endParaRPr lang="en-US" sz="2000" cap="all" dirty="0"/>
          </a:p>
        </p:txBody>
      </p:sp>
      <p:sp>
        <p:nvSpPr>
          <p:cNvPr id="8" name="Content Placeholder 7"/>
          <p:cNvSpPr>
            <a:spLocks noGrp="1"/>
          </p:cNvSpPr>
          <p:nvPr>
            <p:ph idx="1"/>
          </p:nvPr>
        </p:nvSpPr>
        <p:spPr>
          <a:xfrm>
            <a:off x="986971" y="990600"/>
            <a:ext cx="7170058" cy="5562600"/>
          </a:xfrm>
        </p:spPr>
        <p:txBody>
          <a:bodyPr/>
          <a:lstStyle/>
          <a:p>
            <a:pPr marL="0" indent="0">
              <a:buNone/>
            </a:pPr>
            <a:r>
              <a:rPr lang="en-US" dirty="0"/>
              <a:t>A </a:t>
            </a:r>
            <a:r>
              <a:rPr lang="en-US" b="1" dirty="0"/>
              <a:t>best practice</a:t>
            </a:r>
            <a:r>
              <a:rPr lang="en-US" dirty="0"/>
              <a:t> is a method of performing an activity that consistently delivers superior results compared to other approaches.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cap="all" dirty="0"/>
              <a:t>Strategic Management Principle </a:t>
            </a:r>
            <a:r>
              <a:rPr lang="en-US" sz="2000" dirty="0"/>
              <a:t>(5 of 14)</a:t>
            </a:r>
            <a:endParaRPr lang="en-US" sz="2000" cap="all" dirty="0"/>
          </a:p>
        </p:txBody>
      </p:sp>
      <p:sp>
        <p:nvSpPr>
          <p:cNvPr id="8" name="Content Placeholder 7"/>
          <p:cNvSpPr>
            <a:spLocks noGrp="1"/>
          </p:cNvSpPr>
          <p:nvPr>
            <p:ph idx="1"/>
          </p:nvPr>
        </p:nvSpPr>
        <p:spPr>
          <a:xfrm>
            <a:off x="856338" y="990600"/>
            <a:ext cx="7438571" cy="5562600"/>
          </a:xfrm>
        </p:spPr>
        <p:txBody>
          <a:bodyPr/>
          <a:lstStyle/>
          <a:p>
            <a:pPr marL="0" indent="0">
              <a:buNone/>
              <a:defRPr/>
            </a:pPr>
            <a:r>
              <a:rPr lang="en-US" dirty="0"/>
              <a:t>Wide-scale use of best practices across a firm’s entire value chain promotes operating excellence and good strategy execution.</a:t>
            </a:r>
          </a:p>
          <a:p>
            <a:pPr marL="0" indent="0">
              <a:buNone/>
              <a:defRPr/>
            </a:pPr>
            <a:r>
              <a:rPr lang="en-US" dirty="0"/>
              <a:t>The more that organizational units use best practices in performing their work, the closer a company comes to achieving effective and efficient strategy execution.</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801"/>
            <a:ext cx="9144000" cy="1432015"/>
          </a:xfrm>
        </p:spPr>
        <p:txBody>
          <a:bodyPr lIns="914400" rIns="548640">
            <a:noAutofit/>
          </a:bodyPr>
          <a:lstStyle/>
          <a:p>
            <a:r>
              <a:rPr lang="en-US" sz="2800" dirty="0"/>
              <a:t>FIGURE 11.2 		From Benchmarking and Best-Practice Implementation to Operating Excellence in Strategy Execution</a:t>
            </a:r>
          </a:p>
        </p:txBody>
      </p:sp>
      <p:sp>
        <p:nvSpPr>
          <p:cNvPr id="10" name="Content Placeholder 9"/>
          <p:cNvSpPr>
            <a:spLocks noGrp="1"/>
          </p:cNvSpPr>
          <p:nvPr>
            <p:ph idx="1"/>
          </p:nvPr>
        </p:nvSpPr>
        <p:spPr>
          <a:xfrm>
            <a:off x="457200" y="1682262"/>
            <a:ext cx="8229600" cy="4870938"/>
          </a:xfrm>
        </p:spPr>
        <p:txBody>
          <a:bodyPr/>
          <a:lstStyle/>
          <a:p>
            <a:r>
              <a:rPr lang="en-US" sz="2000" dirty="0"/>
              <a:t>The more that organizational units use best practices in performing their work, the closer a company moves toward performing its value chain activities as effectively and efficiently as possible. </a:t>
            </a:r>
          </a:p>
          <a:p>
            <a:r>
              <a:rPr lang="en-US" sz="2000" dirty="0"/>
              <a:t>This is what excellent strategy execution is all about.</a:t>
            </a:r>
          </a:p>
        </p:txBody>
      </p:sp>
      <p:pic>
        <p:nvPicPr>
          <p:cNvPr id="12" name="Picture 11" descr="A graphic shows the steps in benchmarking and best-practice implementat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351155"/>
            <a:ext cx="8229600" cy="2773376"/>
          </a:xfrm>
          <a:prstGeom prst="rect">
            <a:avLst/>
          </a:prstGeom>
        </p:spPr>
      </p:pic>
      <p:sp>
        <p:nvSpPr>
          <p:cNvPr id="6" name="Text Placeholder 5"/>
          <p:cNvSpPr>
            <a:spLocks noGrp="1"/>
          </p:cNvSpPr>
          <p:nvPr>
            <p:ph type="body" sz="quarter" idx="4294967295"/>
          </p:nvPr>
        </p:nvSpPr>
        <p:spPr>
          <a:xfrm>
            <a:off x="0" y="6565900"/>
            <a:ext cx="9144000" cy="292100"/>
          </a:xfrm>
        </p:spPr>
        <p:txBody>
          <a:bodyPr/>
          <a:lstStyle/>
          <a:p>
            <a:pPr marL="0" indent="0" algn="ctr">
              <a:buNone/>
            </a:pPr>
            <a:r>
              <a:rPr lang="en-US" sz="800" dirty="0">
                <a:hlinkClick r:id="rId4" action="ppaction://hlinksldjump"/>
              </a:rPr>
              <a:t>Jump to Appendix 3 long image description</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2074"/>
            <a:ext cx="9144000" cy="2077618"/>
          </a:xfrm>
        </p:spPr>
        <p:txBody>
          <a:bodyPr lIns="0" rIns="0">
            <a:noAutofit/>
          </a:bodyPr>
          <a:lstStyle/>
          <a:p>
            <a:r>
              <a:rPr lang="en-US" dirty="0"/>
              <a:t>BUSINESS PROCESS REENGINEERING, TOTAL QUALITY MANAGEMENT, AND SIX SIGMA QUALITY PROGRAMS: TOOLS FOR PROMOTING OPERATING EXCELLENCE</a:t>
            </a:r>
          </a:p>
        </p:txBody>
      </p:sp>
      <p:sp>
        <p:nvSpPr>
          <p:cNvPr id="48131" name="Rectangle 3"/>
          <p:cNvSpPr>
            <a:spLocks noGrp="1" noChangeArrowheads="1"/>
          </p:cNvSpPr>
          <p:nvPr>
            <p:ph sz="quarter" idx="10"/>
          </p:nvPr>
        </p:nvSpPr>
        <p:spPr>
          <a:xfrm>
            <a:off x="866548" y="2220685"/>
            <a:ext cx="7421109" cy="4309999"/>
          </a:xfrm>
        </p:spPr>
        <p:txBody>
          <a:bodyPr/>
          <a:lstStyle/>
          <a:p>
            <a:r>
              <a:rPr lang="en-US" dirty="0"/>
              <a:t>Business process reengineering:</a:t>
            </a:r>
          </a:p>
          <a:p>
            <a:pPr lvl="1"/>
            <a:r>
              <a:rPr lang="en-US" dirty="0"/>
              <a:t>Involves radically redesigning and streamlining work effort, flows and processes to achieve dramatic improvements in performance</a:t>
            </a:r>
          </a:p>
          <a:p>
            <a:pPr lvl="1"/>
            <a:r>
              <a:rPr lang="en-US" dirty="0"/>
              <a:t>Uses cross-functional teams, cutting-edge technology and information systems to reset and refocus the organization’s strategy</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CORE CONCEPT </a:t>
            </a:r>
            <a:r>
              <a:rPr lang="en-US" sz="2000" dirty="0"/>
              <a:t>(2 of 5)</a:t>
            </a:r>
          </a:p>
        </p:txBody>
      </p:sp>
      <p:sp>
        <p:nvSpPr>
          <p:cNvPr id="8" name="Content Placeholder 7"/>
          <p:cNvSpPr>
            <a:spLocks noGrp="1"/>
          </p:cNvSpPr>
          <p:nvPr>
            <p:ph idx="1"/>
          </p:nvPr>
        </p:nvSpPr>
        <p:spPr/>
        <p:txBody>
          <a:bodyPr/>
          <a:lstStyle/>
          <a:p>
            <a:r>
              <a:rPr lang="en-US" b="1" dirty="0"/>
              <a:t>Business process reengineering </a:t>
            </a:r>
            <a:r>
              <a:rPr lang="en-US" dirty="0"/>
              <a:t>involves radically redesigning and streamlining how an activity is performed, with the intent of achieving quantum improvements in performance.</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defRPr/>
            </a:pPr>
            <a:r>
              <a:rPr dirty="0"/>
              <a:t>ACHIEVING CONTINUOUS IMPROVEMENT</a:t>
            </a:r>
          </a:p>
        </p:txBody>
      </p:sp>
      <p:sp>
        <p:nvSpPr>
          <p:cNvPr id="50179" name="Rectangle 3"/>
          <p:cNvSpPr>
            <a:spLocks noGrp="1" noChangeArrowheads="1"/>
          </p:cNvSpPr>
          <p:nvPr>
            <p:ph idx="1"/>
          </p:nvPr>
        </p:nvSpPr>
        <p:spPr/>
        <p:txBody>
          <a:bodyPr/>
          <a:lstStyle/>
          <a:p>
            <a:pPr>
              <a:buNone/>
              <a:defRPr/>
            </a:pPr>
            <a:r>
              <a:rPr dirty="0"/>
              <a:t>Total Quality Management (TQM ):</a:t>
            </a:r>
          </a:p>
          <a:p>
            <a:pPr lvl="1">
              <a:defRPr/>
            </a:pPr>
            <a:r>
              <a:rPr dirty="0"/>
              <a:t>Entails creating a total quality culture, </a:t>
            </a:r>
            <a:r>
              <a:rPr lang="en-US" dirty="0"/>
              <a:t>involving managers and employees at all levels, bent</a:t>
            </a:r>
            <a:r>
              <a:rPr dirty="0"/>
              <a:t> on continuously improving the performance of every task and value chain activity.</a:t>
            </a:r>
          </a:p>
          <a:p>
            <a:pPr lvl="1">
              <a:defRPr/>
            </a:pPr>
            <a:r>
              <a:rPr dirty="0"/>
              <a:t>Is a long-term race without a finish in which success comes slowly in small steps forward (</a:t>
            </a:r>
            <a:r>
              <a:rPr i="1" dirty="0"/>
              <a:t>kaizen</a:t>
            </a:r>
            <a:r>
              <a:rPr dirty="0"/>
              <a: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a:t>CORE </a:t>
            </a:r>
            <a:r>
              <a:rPr lang="en-US" dirty="0"/>
              <a:t>CONCEPT </a:t>
            </a:r>
            <a:r>
              <a:rPr lang="en-US" sz="2000" dirty="0"/>
              <a:t>(3 of 5)</a:t>
            </a:r>
          </a:p>
        </p:txBody>
      </p:sp>
      <p:sp>
        <p:nvSpPr>
          <p:cNvPr id="8" name="Content Placeholder 7"/>
          <p:cNvSpPr>
            <a:spLocks noGrp="1"/>
          </p:cNvSpPr>
          <p:nvPr>
            <p:ph idx="1"/>
          </p:nvPr>
        </p:nvSpPr>
        <p:spPr/>
        <p:txBody>
          <a:bodyPr/>
          <a:lstStyle/>
          <a:p>
            <a:pPr marL="0" indent="0">
              <a:buNone/>
            </a:pPr>
            <a:r>
              <a:rPr lang="en-US" dirty="0"/>
              <a:t>Total quality management (TQM) entails creating a total quality culture, involving managers and employees at all levels, bent on continuously improving the performance of every value chain activity.</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LEARNING OBJECTIVES</a:t>
            </a:r>
          </a:p>
        </p:txBody>
      </p:sp>
      <p:sp>
        <p:nvSpPr>
          <p:cNvPr id="9" name="Content Placeholder 8"/>
          <p:cNvSpPr>
            <a:spLocks noGrp="1"/>
          </p:cNvSpPr>
          <p:nvPr>
            <p:ph idx="1"/>
          </p:nvPr>
        </p:nvSpPr>
        <p:spPr>
          <a:xfrm>
            <a:off x="552736" y="990600"/>
            <a:ext cx="8045355" cy="5562600"/>
          </a:xfrm>
        </p:spPr>
        <p:txBody>
          <a:bodyPr/>
          <a:lstStyle/>
          <a:p>
            <a:pPr marL="0" indent="0">
              <a:spcBef>
                <a:spcPts val="1200"/>
              </a:spcBef>
              <a:spcAft>
                <a:spcPts val="0"/>
              </a:spcAft>
              <a:buClr>
                <a:srgbClr val="663300"/>
              </a:buClr>
              <a:buNone/>
            </a:pPr>
            <a:r>
              <a:rPr lang="en-US" sz="2000" b="1" dirty="0">
                <a:solidFill>
                  <a:schemeClr val="accent1">
                    <a:lumMod val="50000"/>
                  </a:schemeClr>
                </a:solidFill>
              </a:rPr>
              <a:t>THIS CHAPTER WILL HELP YOU UNDERSTAND:</a:t>
            </a:r>
          </a:p>
          <a:p>
            <a:pPr marL="398463" indent="-398463">
              <a:spcBef>
                <a:spcPts val="1200"/>
              </a:spcBef>
              <a:spcAft>
                <a:spcPts val="0"/>
              </a:spcAft>
              <a:buClr>
                <a:srgbClr val="663300"/>
              </a:buClr>
              <a:buFont typeface="+mj-lt"/>
              <a:buAutoNum type="arabicPeriod"/>
            </a:pPr>
            <a:r>
              <a:rPr lang="en-US" sz="2000" dirty="0"/>
              <a:t>Why resource allocation should always be based on strategic priorities</a:t>
            </a:r>
          </a:p>
          <a:p>
            <a:pPr marL="398463" indent="-398463">
              <a:spcBef>
                <a:spcPts val="1200"/>
              </a:spcBef>
              <a:spcAft>
                <a:spcPts val="0"/>
              </a:spcAft>
              <a:buClr>
                <a:srgbClr val="663300"/>
              </a:buClr>
              <a:buFont typeface="+mj-lt"/>
              <a:buAutoNum type="arabicPeriod"/>
            </a:pPr>
            <a:r>
              <a:rPr lang="en-US" sz="2000" dirty="0"/>
              <a:t>How well-designed policies and procedures can facilitate good strategy execution</a:t>
            </a:r>
          </a:p>
          <a:p>
            <a:pPr marL="398463" indent="-398463">
              <a:spcBef>
                <a:spcPts val="1200"/>
              </a:spcBef>
              <a:spcAft>
                <a:spcPts val="0"/>
              </a:spcAft>
              <a:buClr>
                <a:srgbClr val="663300"/>
              </a:buClr>
              <a:buFont typeface="+mj-lt"/>
              <a:buAutoNum type="arabicPeriod"/>
            </a:pPr>
            <a:r>
              <a:rPr lang="en-US" sz="2000" dirty="0"/>
              <a:t>How best practices and process management tools drive continuous improvement in the performance of value chain activities and promote superior strategy execution</a:t>
            </a:r>
          </a:p>
          <a:p>
            <a:pPr marL="398463" indent="-398463">
              <a:spcBef>
                <a:spcPts val="1200"/>
              </a:spcBef>
              <a:spcAft>
                <a:spcPts val="0"/>
              </a:spcAft>
              <a:buClr>
                <a:srgbClr val="663300"/>
              </a:buClr>
              <a:buFont typeface="+mj-lt"/>
              <a:buAutoNum type="arabicPeriod"/>
            </a:pPr>
            <a:r>
              <a:rPr lang="en-US" sz="2000" dirty="0"/>
              <a:t>The role of information and operating systems in enabling company personnel to carry out their strategic roles proficiently</a:t>
            </a:r>
          </a:p>
          <a:p>
            <a:pPr marL="398463" indent="-398463">
              <a:spcBef>
                <a:spcPts val="1200"/>
              </a:spcBef>
              <a:spcAft>
                <a:spcPts val="0"/>
              </a:spcAft>
              <a:buClr>
                <a:srgbClr val="663300"/>
              </a:buClr>
              <a:buFont typeface="+mj-lt"/>
              <a:buAutoNum type="arabicPeriod"/>
            </a:pPr>
            <a:r>
              <a:rPr lang="en-US" sz="2000" dirty="0"/>
              <a:t>How and why the use of well-designed incentives and rewards can be management’s single most powerful tool for promoting adept strategy execution</a:t>
            </a:r>
          </a:p>
        </p:txBody>
      </p:sp>
    </p:spTree>
    <p:extLst>
      <p:ext uri="{BB962C8B-B14F-4D97-AF65-F5344CB8AC3E}">
        <p14:creationId xmlns:p14="http://schemas.microsoft.com/office/powerpoint/2010/main" val="206292043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t>A STATISTICAL APPROACH TO ACHIEVING CONTINUOUS IMPROVEMENT</a:t>
            </a:r>
          </a:p>
        </p:txBody>
      </p:sp>
      <p:sp>
        <p:nvSpPr>
          <p:cNvPr id="52227" name="Rectangle 3"/>
          <p:cNvSpPr>
            <a:spLocks noGrp="1" noChangeArrowheads="1"/>
          </p:cNvSpPr>
          <p:nvPr>
            <p:ph idx="1"/>
          </p:nvPr>
        </p:nvSpPr>
        <p:spPr/>
        <p:txBody>
          <a:bodyPr/>
          <a:lstStyle/>
          <a:p>
            <a:r>
              <a:rPr lang="en-US" dirty="0"/>
              <a:t>Six Sigma quality control programs:</a:t>
            </a:r>
          </a:p>
          <a:p>
            <a:pPr lvl="1"/>
            <a:r>
              <a:rPr lang="en-US" dirty="0"/>
              <a:t>Utilize statistical methods to improve quality by reducing defects and variability in business processes</a:t>
            </a:r>
          </a:p>
          <a:p>
            <a:r>
              <a:rPr lang="en-US" dirty="0"/>
              <a:t>Six Sigma principles</a:t>
            </a:r>
          </a:p>
          <a:p>
            <a:pPr lvl="1"/>
            <a:r>
              <a:rPr lang="en-US" dirty="0"/>
              <a:t>All work is a process</a:t>
            </a:r>
          </a:p>
          <a:p>
            <a:pPr lvl="1"/>
            <a:r>
              <a:rPr lang="en-US" dirty="0"/>
              <a:t>All processes have variability</a:t>
            </a:r>
          </a:p>
          <a:p>
            <a:pPr lvl="1"/>
            <a:r>
              <a:rPr lang="en-US" dirty="0"/>
              <a:t>All processes create data that explain variability</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cap="all" dirty="0"/>
              <a:t>Core Concept </a:t>
            </a:r>
            <a:r>
              <a:rPr lang="en-US" sz="2000" dirty="0"/>
              <a:t>(4 of 5)</a:t>
            </a:r>
            <a:endParaRPr lang="en-US" sz="2000" cap="all" dirty="0"/>
          </a:p>
        </p:txBody>
      </p:sp>
      <p:sp>
        <p:nvSpPr>
          <p:cNvPr id="8" name="Content Placeholder 7"/>
          <p:cNvSpPr>
            <a:spLocks noGrp="1"/>
          </p:cNvSpPr>
          <p:nvPr>
            <p:ph idx="1"/>
          </p:nvPr>
        </p:nvSpPr>
        <p:spPr/>
        <p:txBody>
          <a:bodyPr/>
          <a:lstStyle/>
          <a:p>
            <a:pPr marL="0" indent="0">
              <a:buNone/>
            </a:pPr>
            <a:r>
              <a:rPr lang="en-US" b="1" dirty="0"/>
              <a:t>Six Sigma programs </a:t>
            </a:r>
            <a:r>
              <a:rPr lang="en-US" dirty="0"/>
              <a:t>utilize advanced statistical methods to improve quality by reducing defects and variability in the performance of business processes.</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a:bodyPr>
          <a:lstStyle/>
          <a:p>
            <a:r>
              <a:rPr lang="en-US" sz="2800" dirty="0"/>
              <a:t>SIX SIGMA AND NEW PROJECTS: DMADV</a:t>
            </a:r>
          </a:p>
        </p:txBody>
      </p:sp>
      <p:graphicFrame>
        <p:nvGraphicFramePr>
          <p:cNvPr id="15" name="Table 14"/>
          <p:cNvGraphicFramePr>
            <a:graphicFrameLocks noGrp="1"/>
          </p:cNvGraphicFramePr>
          <p:nvPr>
            <p:extLst>
              <p:ext uri="{D42A27DB-BD31-4B8C-83A1-F6EECF244321}">
                <p14:modId xmlns:p14="http://schemas.microsoft.com/office/powerpoint/2010/main" val="3483035415"/>
              </p:ext>
            </p:extLst>
          </p:nvPr>
        </p:nvGraphicFramePr>
        <p:xfrm>
          <a:off x="357810" y="1023256"/>
          <a:ext cx="8388626" cy="4299540"/>
        </p:xfrm>
        <a:graphic>
          <a:graphicData uri="http://schemas.openxmlformats.org/drawingml/2006/table">
            <a:tbl>
              <a:tblPr bandRow="1">
                <a:tableStyleId>{21E4AEA4-8DFA-4A89-87EB-49C32662AFE0}</a:tableStyleId>
              </a:tblPr>
              <a:tblGrid>
                <a:gridCol w="2276695">
                  <a:extLst>
                    <a:ext uri="{9D8B030D-6E8A-4147-A177-3AD203B41FA5}">
                      <a16:colId xmlns:a16="http://schemas.microsoft.com/office/drawing/2014/main" val="20000"/>
                    </a:ext>
                  </a:extLst>
                </a:gridCol>
                <a:gridCol w="6111931">
                  <a:extLst>
                    <a:ext uri="{9D8B030D-6E8A-4147-A177-3AD203B41FA5}">
                      <a16:colId xmlns:a16="http://schemas.microsoft.com/office/drawing/2014/main" val="20001"/>
                    </a:ext>
                  </a:extLst>
                </a:gridCol>
              </a:tblGrid>
              <a:tr h="8599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t>Define</a:t>
                      </a:r>
                      <a:endParaRPr lang="en-US" sz="2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What are our project goals and customer requirements?</a:t>
                      </a:r>
                      <a:endParaRPr lang="en-US"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8599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t>Measure</a:t>
                      </a:r>
                      <a:endParaRPr lang="en-US" sz="2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How do we measure and determine both our goals and the needs of our customers?</a:t>
                      </a:r>
                      <a:endParaRPr lang="en-US"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859908">
                <a:tc>
                  <a:txBody>
                    <a:bodyPr/>
                    <a:lstStyle/>
                    <a:p>
                      <a:r>
                        <a:rPr lang="en-US" sz="2400" b="1" dirty="0"/>
                        <a:t>Analyze</a:t>
                      </a:r>
                      <a:endParaRPr lang="en-US" sz="2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What existing process options do we have for meeting customer needs?</a:t>
                      </a:r>
                      <a:endParaRPr lang="en-US"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859908">
                <a:tc>
                  <a:txBody>
                    <a:bodyPr/>
                    <a:lstStyle/>
                    <a:p>
                      <a:r>
                        <a:rPr lang="en-US" sz="2400" b="1" dirty="0"/>
                        <a:t>Design</a:t>
                      </a:r>
                      <a:endParaRPr lang="en-US" sz="2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Should we use an old or new process to meet customer needs and specifications?</a:t>
                      </a:r>
                      <a:endParaRPr lang="en-US"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859908">
                <a:tc>
                  <a:txBody>
                    <a:bodyPr/>
                    <a:lstStyle/>
                    <a:p>
                      <a:r>
                        <a:rPr lang="en-US" sz="2400" b="1" dirty="0"/>
                        <a:t>Verify</a:t>
                      </a:r>
                      <a:endParaRPr lang="en-US" sz="2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How will we verify design performance and our ability to meet customer needs?</a:t>
                      </a:r>
                      <a:endParaRPr lang="en-US"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lIns="0" rIns="0">
            <a:normAutofit/>
          </a:bodyPr>
          <a:lstStyle/>
          <a:p>
            <a:r>
              <a:rPr lang="en-US" sz="2800" dirty="0"/>
              <a:t>EXISTING PROCESSES AND SIX SIGMA: DMAIC</a:t>
            </a:r>
          </a:p>
        </p:txBody>
      </p:sp>
      <p:graphicFrame>
        <p:nvGraphicFramePr>
          <p:cNvPr id="15" name="Table 14"/>
          <p:cNvGraphicFramePr>
            <a:graphicFrameLocks noGrp="1"/>
          </p:cNvGraphicFramePr>
          <p:nvPr>
            <p:extLst>
              <p:ext uri="{D42A27DB-BD31-4B8C-83A1-F6EECF244321}">
                <p14:modId xmlns:p14="http://schemas.microsoft.com/office/powerpoint/2010/main" val="3523844444"/>
              </p:ext>
            </p:extLst>
          </p:nvPr>
        </p:nvGraphicFramePr>
        <p:xfrm>
          <a:off x="304800" y="986976"/>
          <a:ext cx="8521700" cy="4008343"/>
        </p:xfrm>
        <a:graphic>
          <a:graphicData uri="http://schemas.openxmlformats.org/drawingml/2006/table">
            <a:tbl>
              <a:tblPr bandRow="1">
                <a:tableStyleId>{21E4AEA4-8DFA-4A89-87EB-49C32662AFE0}</a:tableStyleId>
              </a:tblPr>
              <a:tblGrid>
                <a:gridCol w="2383968">
                  <a:extLst>
                    <a:ext uri="{9D8B030D-6E8A-4147-A177-3AD203B41FA5}">
                      <a16:colId xmlns:a16="http://schemas.microsoft.com/office/drawing/2014/main" val="20000"/>
                    </a:ext>
                  </a:extLst>
                </a:gridCol>
                <a:gridCol w="6137732">
                  <a:extLst>
                    <a:ext uri="{9D8B030D-6E8A-4147-A177-3AD203B41FA5}">
                      <a16:colId xmlns:a16="http://schemas.microsoft.com/office/drawing/2014/main" val="20001"/>
                    </a:ext>
                  </a:extLst>
                </a:gridCol>
              </a:tblGrid>
              <a:tr h="574865">
                <a:tc>
                  <a:txBody>
                    <a:bodyPr/>
                    <a:lstStyle/>
                    <a:p>
                      <a:r>
                        <a:rPr lang="en-US" sz="2400" b="1" dirty="0"/>
                        <a:t>Define</a:t>
                      </a:r>
                      <a:endParaRPr lang="en-US" sz="2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Define what constitutes a defect or variation</a:t>
                      </a:r>
                      <a:endParaRPr lang="en-US"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822960">
                <a:tc>
                  <a:txBody>
                    <a:bodyPr/>
                    <a:lstStyle/>
                    <a:p>
                      <a:r>
                        <a:rPr lang="en-US" sz="2400" b="1" dirty="0"/>
                        <a:t>Measure</a:t>
                      </a:r>
                      <a:endParaRPr lang="en-US" sz="2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Collect data to find out why, how, and how often this defect occurs</a:t>
                      </a:r>
                      <a:endParaRPr lang="en-US"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832186">
                <a:tc>
                  <a:txBody>
                    <a:bodyPr/>
                    <a:lstStyle/>
                    <a:p>
                      <a:r>
                        <a:rPr lang="en-US" sz="2400" b="1" dirty="0"/>
                        <a:t>Analyze</a:t>
                      </a:r>
                      <a:endParaRPr lang="en-US" sz="2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Determine when, why, and where the defect is occurring</a:t>
                      </a:r>
                      <a:endParaRPr lang="en-US"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822960">
                <a:tc>
                  <a:txBody>
                    <a:bodyPr/>
                    <a:lstStyle/>
                    <a:p>
                      <a:r>
                        <a:rPr lang="en-US" sz="2400" b="1" dirty="0"/>
                        <a:t>Improve</a:t>
                      </a:r>
                      <a:endParaRPr lang="en-US" sz="2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Implement best practice to eliminate defect or variation</a:t>
                      </a:r>
                      <a:endParaRPr lang="en-US"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955372">
                <a:tc>
                  <a:txBody>
                    <a:bodyPr/>
                    <a:lstStyle/>
                    <a:p>
                      <a:r>
                        <a:rPr lang="en-US" sz="2400" b="1" dirty="0"/>
                        <a:t>Control</a:t>
                      </a:r>
                      <a:endParaRPr lang="en-US" sz="2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Implement training, monitoring and controls to sustain the improvement</a:t>
                      </a:r>
                      <a:endParaRPr lang="en-US"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963"/>
            <a:ext cx="9140332" cy="1203513"/>
          </a:xfrm>
        </p:spPr>
        <p:txBody>
          <a:bodyPr lIns="1280160" rIns="1280160">
            <a:normAutofit/>
          </a:bodyPr>
          <a:lstStyle/>
          <a:p>
            <a:r>
              <a:rPr lang="en-US" dirty="0"/>
              <a:t>Charleston Area Medical Center’s Six Sigma Program</a:t>
            </a:r>
          </a:p>
        </p:txBody>
      </p:sp>
      <p:sp>
        <p:nvSpPr>
          <p:cNvPr id="3" name="Content Placeholder 2"/>
          <p:cNvSpPr>
            <a:spLocks noGrp="1"/>
          </p:cNvSpPr>
          <p:nvPr>
            <p:ph idx="4294967295"/>
          </p:nvPr>
        </p:nvSpPr>
        <p:spPr>
          <a:xfrm>
            <a:off x="880816" y="1640009"/>
            <a:ext cx="7378700" cy="5159375"/>
          </a:xfrm>
        </p:spPr>
        <p:txBody>
          <a:bodyPr/>
          <a:lstStyle/>
          <a:p>
            <a:r>
              <a:rPr lang="en-US" dirty="0"/>
              <a:t>How does CAMC’s Six Sigma program support its attempt to control costs and improve its competitive position?</a:t>
            </a:r>
          </a:p>
          <a:p>
            <a:r>
              <a:rPr lang="en-US" dirty="0"/>
              <a:t>Why is Six Sigma a necessity for achieving continuous improvement and operating excellence?</a:t>
            </a:r>
          </a:p>
          <a:p>
            <a:r>
              <a:rPr lang="en-US" dirty="0"/>
              <a:t>How does the Six Sigma process change an organization’s culture?</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600" cap="all" dirty="0"/>
              <a:t>Strategic Management Principle </a:t>
            </a:r>
            <a:r>
              <a:rPr lang="en-US" sz="2000" dirty="0"/>
              <a:t>(6 of 14)</a:t>
            </a:r>
            <a:endParaRPr lang="en-US" sz="2000" cap="all" dirty="0"/>
          </a:p>
        </p:txBody>
      </p:sp>
      <p:sp>
        <p:nvSpPr>
          <p:cNvPr id="6" name="Content Placeholder 5"/>
          <p:cNvSpPr>
            <a:spLocks noGrp="1"/>
          </p:cNvSpPr>
          <p:nvPr>
            <p:ph idx="1"/>
          </p:nvPr>
        </p:nvSpPr>
        <p:spPr/>
        <p:txBody>
          <a:bodyPr/>
          <a:lstStyle/>
          <a:p>
            <a:pPr marL="0" indent="0">
              <a:buNone/>
            </a:pPr>
            <a:r>
              <a:rPr lang="en-US" b="1" dirty="0"/>
              <a:t>Ambidextrous organizations </a:t>
            </a:r>
            <a:r>
              <a:rPr lang="en-US" dirty="0"/>
              <a:t>are adept at employing continuous improvements in operating processes while allowing R&amp;D to operate under a set of rules that allows for exploration and the development of breakthrough innovations.</a:t>
            </a:r>
          </a:p>
        </p:txBody>
      </p:sp>
    </p:spTree>
    <p:extLst>
      <p:ext uri="{BB962C8B-B14F-4D97-AF65-F5344CB8AC3E}">
        <p14:creationId xmlns:p14="http://schemas.microsoft.com/office/powerpoint/2010/main" val="46326468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0" y="-1"/>
            <a:ext cx="9144000" cy="1509719"/>
          </a:xfrm>
        </p:spPr>
        <p:txBody>
          <a:bodyPr>
            <a:noAutofit/>
          </a:bodyPr>
          <a:lstStyle/>
          <a:p>
            <a:pPr>
              <a:defRPr/>
            </a:pPr>
            <a:r>
              <a:rPr dirty="0"/>
              <a:t>THE DIFFERENCE BETWEEN BUSINESS PROCESS REENGINEERING AND CONTINUOUS IMPROVEMENT</a:t>
            </a:r>
          </a:p>
        </p:txBody>
      </p:sp>
      <p:grpSp>
        <p:nvGrpSpPr>
          <p:cNvPr id="14" name="Group 13" descr="A graphic depicts the contributions of business process reengineering and continuous improvement."/>
          <p:cNvGrpSpPr/>
          <p:nvPr/>
        </p:nvGrpSpPr>
        <p:grpSpPr>
          <a:xfrm>
            <a:off x="666750" y="1793653"/>
            <a:ext cx="7797800" cy="3255962"/>
            <a:chOff x="666750" y="2011363"/>
            <a:chExt cx="7797800" cy="3255962"/>
          </a:xfrm>
        </p:grpSpPr>
        <p:sp>
          <p:nvSpPr>
            <p:cNvPr id="99333" name="Text Box 5"/>
            <p:cNvSpPr txBox="1">
              <a:spLocks noChangeArrowheads="1"/>
            </p:cNvSpPr>
            <p:nvPr/>
          </p:nvSpPr>
          <p:spPr bwMode="auto">
            <a:xfrm>
              <a:off x="3373438" y="2011363"/>
              <a:ext cx="2390775" cy="2009775"/>
            </a:xfrm>
            <a:prstGeom prst="roundRect">
              <a:avLst/>
            </a:prstGeom>
            <a:blipFill dpi="0" rotWithShape="1">
              <a:blip r:embed="rId3" cstate="print"/>
              <a:srcRect/>
              <a:stretch>
                <a:fillRect/>
              </a:stretch>
            </a:bli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82880" anchor="ctr"/>
            <a:lstStyle/>
            <a:p>
              <a:pPr algn="ctr">
                <a:spcBef>
                  <a:spcPct val="50000"/>
                </a:spcBef>
                <a:defRPr/>
              </a:pPr>
              <a:r>
                <a:rPr lang="en-US" b="1" dirty="0">
                  <a:solidFill>
                    <a:schemeClr val="bg1"/>
                  </a:solidFill>
                </a:rPr>
                <a:t>Top-notch Strategy Execution and Operating Excellence</a:t>
              </a:r>
            </a:p>
          </p:txBody>
        </p:sp>
        <p:sp>
          <p:nvSpPr>
            <p:cNvPr id="169992" name="Oval 8"/>
            <p:cNvSpPr>
              <a:spLocks noChangeArrowheads="1"/>
            </p:cNvSpPr>
            <p:nvPr/>
          </p:nvSpPr>
          <p:spPr bwMode="auto">
            <a:xfrm>
              <a:off x="6134100" y="2286000"/>
              <a:ext cx="2330450" cy="1462088"/>
            </a:xfrm>
            <a:prstGeom prst="ellipse">
              <a:avLst/>
            </a:prstGeom>
            <a:blipFill dpi="0" rotWithShape="1">
              <a:blip r:embed="rId4" cstate="print"/>
              <a:srcRect/>
              <a:stretch>
                <a:fillRect/>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defRPr/>
              </a:pPr>
              <a:r>
                <a:rPr lang="en-US" sz="1800" b="1" dirty="0">
                  <a:solidFill>
                    <a:schemeClr val="bg1"/>
                  </a:solidFill>
                </a:rPr>
                <a:t>Continuous Improvement </a:t>
              </a:r>
              <a:r>
                <a:rPr lang="en-US" sz="1400" b="1" dirty="0">
                  <a:solidFill>
                    <a:schemeClr val="bg1"/>
                  </a:solidFill>
                </a:rPr>
                <a:t>(TQM, Six Sigma)</a:t>
              </a:r>
            </a:p>
          </p:txBody>
        </p:sp>
        <p:sp>
          <p:nvSpPr>
            <p:cNvPr id="169993" name="Oval 9"/>
            <p:cNvSpPr>
              <a:spLocks noChangeArrowheads="1"/>
            </p:cNvSpPr>
            <p:nvPr/>
          </p:nvSpPr>
          <p:spPr bwMode="auto">
            <a:xfrm>
              <a:off x="666750" y="2286000"/>
              <a:ext cx="2330450" cy="1462088"/>
            </a:xfrm>
            <a:prstGeom prst="ellipse">
              <a:avLst/>
            </a:prstGeom>
            <a:solidFill>
              <a:srgbClr val="009999"/>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defRPr/>
              </a:pPr>
              <a:r>
                <a:rPr lang="en-US" sz="1800" b="1" dirty="0">
                  <a:solidFill>
                    <a:schemeClr val="bg1"/>
                  </a:solidFill>
                </a:rPr>
                <a:t>Business Process Reengineering</a:t>
              </a:r>
            </a:p>
          </p:txBody>
        </p:sp>
        <p:cxnSp>
          <p:nvCxnSpPr>
            <p:cNvPr id="51205" name="AutoShape 10"/>
            <p:cNvCxnSpPr>
              <a:cxnSpLocks noChangeShapeType="1"/>
              <a:endCxn id="169993" idx="6"/>
            </p:cNvCxnSpPr>
            <p:nvPr/>
          </p:nvCxnSpPr>
          <p:spPr bwMode="auto">
            <a:xfrm flipH="1">
              <a:off x="2997200" y="3016250"/>
              <a:ext cx="376238" cy="1588"/>
            </a:xfrm>
            <a:prstGeom prst="straightConnector1">
              <a:avLst/>
            </a:prstGeom>
            <a:noFill/>
            <a:ln w="41275">
              <a:solidFill>
                <a:schemeClr val="tx1"/>
              </a:solidFill>
              <a:round/>
              <a:headEnd type="stealth" w="lg" len="lg"/>
              <a:tailEnd type="none" w="lg" len="lg"/>
            </a:ln>
          </p:spPr>
        </p:cxnSp>
        <p:cxnSp>
          <p:nvCxnSpPr>
            <p:cNvPr id="51206" name="AutoShape 11"/>
            <p:cNvCxnSpPr>
              <a:cxnSpLocks noChangeShapeType="1"/>
              <a:endCxn id="169992" idx="2"/>
            </p:cNvCxnSpPr>
            <p:nvPr/>
          </p:nvCxnSpPr>
          <p:spPr bwMode="auto">
            <a:xfrm>
              <a:off x="5764213" y="3016250"/>
              <a:ext cx="369887" cy="1588"/>
            </a:xfrm>
            <a:prstGeom prst="straightConnector1">
              <a:avLst/>
            </a:prstGeom>
            <a:noFill/>
            <a:ln w="41275">
              <a:solidFill>
                <a:schemeClr val="tx1"/>
              </a:solidFill>
              <a:round/>
              <a:headEnd type="stealth" w="lg" len="lg"/>
              <a:tailEnd type="none" w="lg" len="lg"/>
            </a:ln>
          </p:spPr>
        </p:cxnSp>
        <p:sp>
          <p:nvSpPr>
            <p:cNvPr id="51207" name="Oval 9"/>
            <p:cNvSpPr>
              <a:spLocks noChangeArrowheads="1"/>
            </p:cNvSpPr>
            <p:nvPr/>
          </p:nvSpPr>
          <p:spPr bwMode="auto">
            <a:xfrm>
              <a:off x="900113" y="4095750"/>
              <a:ext cx="1870075" cy="1150938"/>
            </a:xfrm>
            <a:prstGeom prst="roundRect">
              <a:avLst/>
            </a:prstGeom>
            <a:ln>
              <a:headEnd/>
              <a:tailEnd/>
            </a:ln>
          </p:spPr>
          <p:style>
            <a:lnRef idx="0">
              <a:schemeClr val="accent6"/>
            </a:lnRef>
            <a:fillRef idx="3">
              <a:schemeClr val="accent6"/>
            </a:fillRef>
            <a:effectRef idx="3">
              <a:schemeClr val="accent6"/>
            </a:effectRef>
            <a:fontRef idx="minor">
              <a:schemeClr val="lt1"/>
            </a:fontRef>
          </p:style>
          <p:txBody>
            <a:bodyPr lIns="0" rIns="0" anchor="ctr" anchorCtr="1"/>
            <a:lstStyle/>
            <a:p>
              <a:pPr algn="ctr">
                <a:spcBef>
                  <a:spcPct val="50000"/>
                </a:spcBef>
              </a:pPr>
              <a:r>
                <a:rPr lang="en-US" sz="1600" b="1" dirty="0">
                  <a:solidFill>
                    <a:schemeClr val="bg1"/>
                  </a:solidFill>
                </a:rPr>
                <a:t>Aims at one-time quantum improvement</a:t>
              </a:r>
            </a:p>
          </p:txBody>
        </p:sp>
        <p:cxnSp>
          <p:nvCxnSpPr>
            <p:cNvPr id="51208" name="AutoShape 10"/>
            <p:cNvCxnSpPr>
              <a:cxnSpLocks noChangeShapeType="1"/>
              <a:stCxn id="169993" idx="4"/>
            </p:cNvCxnSpPr>
            <p:nvPr/>
          </p:nvCxnSpPr>
          <p:spPr bwMode="auto">
            <a:xfrm>
              <a:off x="1831975" y="3748088"/>
              <a:ext cx="3175" cy="347662"/>
            </a:xfrm>
            <a:prstGeom prst="straightConnector1">
              <a:avLst/>
            </a:prstGeom>
            <a:noFill/>
            <a:ln w="41275">
              <a:solidFill>
                <a:schemeClr val="tx1"/>
              </a:solidFill>
              <a:round/>
              <a:headEnd/>
              <a:tailEnd type="none" w="lg" len="lg"/>
            </a:ln>
          </p:spPr>
        </p:cxnSp>
        <p:sp>
          <p:nvSpPr>
            <p:cNvPr id="51209" name="Oval 9"/>
            <p:cNvSpPr>
              <a:spLocks noChangeArrowheads="1"/>
            </p:cNvSpPr>
            <p:nvPr/>
          </p:nvSpPr>
          <p:spPr bwMode="auto">
            <a:xfrm>
              <a:off x="6373813" y="4116388"/>
              <a:ext cx="1870075" cy="1150937"/>
            </a:xfrm>
            <a:prstGeom prst="roundRect">
              <a:avLst/>
            </a:prstGeom>
            <a:ln>
              <a:headEnd/>
              <a:tailEnd/>
            </a:ln>
          </p:spPr>
          <p:style>
            <a:lnRef idx="0">
              <a:schemeClr val="accent6"/>
            </a:lnRef>
            <a:fillRef idx="3">
              <a:schemeClr val="accent6"/>
            </a:fillRef>
            <a:effectRef idx="3">
              <a:schemeClr val="accent6"/>
            </a:effectRef>
            <a:fontRef idx="minor">
              <a:schemeClr val="lt1"/>
            </a:fontRef>
          </p:style>
          <p:txBody>
            <a:bodyPr lIns="0" rIns="0" anchor="ctr" anchorCtr="1"/>
            <a:lstStyle/>
            <a:p>
              <a:pPr algn="ctr">
                <a:spcBef>
                  <a:spcPct val="50000"/>
                </a:spcBef>
              </a:pPr>
              <a:r>
                <a:rPr lang="en-US" sz="1600" b="1" dirty="0">
                  <a:solidFill>
                    <a:schemeClr val="bg1"/>
                  </a:solidFill>
                </a:rPr>
                <a:t>Aims at ongoing incremental improvements</a:t>
              </a:r>
            </a:p>
          </p:txBody>
        </p:sp>
        <p:cxnSp>
          <p:nvCxnSpPr>
            <p:cNvPr id="51210" name="AutoShape 10"/>
            <p:cNvCxnSpPr>
              <a:cxnSpLocks noChangeShapeType="1"/>
              <a:stCxn id="169992" idx="4"/>
            </p:cNvCxnSpPr>
            <p:nvPr/>
          </p:nvCxnSpPr>
          <p:spPr bwMode="auto">
            <a:xfrm>
              <a:off x="7299325" y="3748088"/>
              <a:ext cx="9525" cy="368300"/>
            </a:xfrm>
            <a:prstGeom prst="straightConnector1">
              <a:avLst/>
            </a:prstGeom>
            <a:noFill/>
            <a:ln w="41275">
              <a:solidFill>
                <a:schemeClr val="tx1"/>
              </a:solidFill>
              <a:round/>
              <a:headEnd/>
              <a:tailEnd type="none" w="lg" len="lg"/>
            </a:ln>
          </p:spPr>
        </p:cxnSp>
      </p:grpSp>
      <p:sp>
        <p:nvSpPr>
          <p:cNvPr id="6" name="Text Placeholder 5"/>
          <p:cNvSpPr>
            <a:spLocks noGrp="1"/>
          </p:cNvSpPr>
          <p:nvPr>
            <p:ph type="body" sz="quarter" idx="16"/>
          </p:nvPr>
        </p:nvSpPr>
        <p:spPr/>
        <p:txBody>
          <a:bodyPr/>
          <a:lstStyle/>
          <a:p>
            <a:r>
              <a:rPr lang="en-US" sz="800" b="0" dirty="0">
                <a:hlinkClick r:id="rId5" action="ppaction://hlinksldjump"/>
              </a:rPr>
              <a:t>Jump to Appendix 4 long image description</a:t>
            </a:r>
            <a:endParaRPr lang="en-US" sz="800" b="0" dirty="0"/>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3600" cap="all" dirty="0"/>
              <a:t>Strategic Management Principle </a:t>
            </a:r>
            <a:r>
              <a:rPr lang="en-US" sz="2000" dirty="0"/>
              <a:t>(7 of 14)</a:t>
            </a:r>
            <a:endParaRPr lang="en-US" sz="2000" cap="all" dirty="0"/>
          </a:p>
        </p:txBody>
      </p:sp>
      <p:sp>
        <p:nvSpPr>
          <p:cNvPr id="8" name="Content Placeholder 7"/>
          <p:cNvSpPr>
            <a:spLocks noGrp="1"/>
          </p:cNvSpPr>
          <p:nvPr>
            <p:ph idx="1"/>
          </p:nvPr>
        </p:nvSpPr>
        <p:spPr/>
        <p:txBody>
          <a:bodyPr/>
          <a:lstStyle/>
          <a:p>
            <a:pPr marL="0" indent="0">
              <a:buNone/>
            </a:pPr>
            <a:r>
              <a:rPr lang="en-US" b="1" dirty="0"/>
              <a:t>Business process reengineering</a:t>
            </a:r>
            <a:r>
              <a:rPr lang="en-US" dirty="0"/>
              <a:t> aims at one-time quantum improvement, while continuous improvement programs like TQM and Six Sigma aim at ongoing incremental improvements.</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0" y="0"/>
            <a:ext cx="9144000" cy="1059024"/>
          </a:xfrm>
        </p:spPr>
        <p:txBody>
          <a:bodyPr>
            <a:normAutofit fontScale="90000"/>
          </a:bodyPr>
          <a:lstStyle/>
          <a:p>
            <a:r>
              <a:rPr lang="en-US" dirty="0"/>
              <a:t>CAPTURING THE BENEFITS OF INITIATIVES TO IMPROVE OPERATIONS</a:t>
            </a:r>
          </a:p>
        </p:txBody>
      </p:sp>
      <p:grpSp>
        <p:nvGrpSpPr>
          <p:cNvPr id="19" name="Group 18" descr="A graphic shows five action steps that can be taken to realize the value of TQM and Six Sigma Initiatives."/>
          <p:cNvGrpSpPr/>
          <p:nvPr/>
        </p:nvGrpSpPr>
        <p:grpSpPr>
          <a:xfrm>
            <a:off x="337231" y="1480454"/>
            <a:ext cx="8516937" cy="4436836"/>
            <a:chOff x="268288" y="1962150"/>
            <a:chExt cx="8516937" cy="4140200"/>
          </a:xfrm>
        </p:grpSpPr>
        <p:cxnSp>
          <p:nvCxnSpPr>
            <p:cNvPr id="54274" name="AutoShape 14"/>
            <p:cNvCxnSpPr>
              <a:cxnSpLocks noChangeShapeType="1"/>
              <a:stCxn id="54282" idx="0"/>
              <a:endCxn id="54284" idx="0"/>
            </p:cNvCxnSpPr>
            <p:nvPr/>
          </p:nvCxnSpPr>
          <p:spPr bwMode="auto">
            <a:xfrm flipV="1">
              <a:off x="2260600" y="1962150"/>
              <a:ext cx="2051050" cy="3224213"/>
            </a:xfrm>
            <a:prstGeom prst="straightConnector1">
              <a:avLst/>
            </a:prstGeom>
            <a:noFill/>
            <a:ln w="19050">
              <a:solidFill>
                <a:schemeClr val="tx1"/>
              </a:solidFill>
              <a:round/>
              <a:headEnd/>
              <a:tailEnd/>
            </a:ln>
          </p:spPr>
        </p:cxnSp>
        <p:cxnSp>
          <p:nvCxnSpPr>
            <p:cNvPr id="54275" name="AutoShape 16"/>
            <p:cNvCxnSpPr>
              <a:cxnSpLocks noChangeShapeType="1"/>
              <a:stCxn id="54283" idx="0"/>
              <a:endCxn id="54284" idx="0"/>
            </p:cNvCxnSpPr>
            <p:nvPr/>
          </p:nvCxnSpPr>
          <p:spPr bwMode="auto">
            <a:xfrm flipH="1" flipV="1">
              <a:off x="4311650" y="1962150"/>
              <a:ext cx="2181225" cy="3224213"/>
            </a:xfrm>
            <a:prstGeom prst="straightConnector1">
              <a:avLst/>
            </a:prstGeom>
            <a:noFill/>
            <a:ln w="19050">
              <a:solidFill>
                <a:schemeClr val="tx1"/>
              </a:solidFill>
              <a:round/>
              <a:headEnd/>
              <a:tailEnd/>
            </a:ln>
          </p:spPr>
        </p:cxnSp>
        <p:cxnSp>
          <p:nvCxnSpPr>
            <p:cNvPr id="54276" name="AutoShape 6"/>
            <p:cNvCxnSpPr>
              <a:cxnSpLocks noChangeShapeType="1"/>
              <a:stCxn id="54279" idx="0"/>
              <a:endCxn id="54284" idx="0"/>
            </p:cNvCxnSpPr>
            <p:nvPr/>
          </p:nvCxnSpPr>
          <p:spPr bwMode="auto">
            <a:xfrm flipH="1" flipV="1">
              <a:off x="4311650" y="1962150"/>
              <a:ext cx="9525" cy="2557463"/>
            </a:xfrm>
            <a:prstGeom prst="straightConnector1">
              <a:avLst/>
            </a:prstGeom>
            <a:noFill/>
            <a:ln w="19050">
              <a:solidFill>
                <a:schemeClr val="tx1"/>
              </a:solidFill>
              <a:round/>
              <a:headEnd/>
              <a:tailEnd/>
            </a:ln>
          </p:spPr>
        </p:cxnSp>
        <p:cxnSp>
          <p:nvCxnSpPr>
            <p:cNvPr id="54277" name="AutoShape 8"/>
            <p:cNvCxnSpPr>
              <a:cxnSpLocks noChangeShapeType="1"/>
              <a:stCxn id="54284" idx="0"/>
              <a:endCxn id="54280" idx="0"/>
            </p:cNvCxnSpPr>
            <p:nvPr/>
          </p:nvCxnSpPr>
          <p:spPr bwMode="auto">
            <a:xfrm>
              <a:off x="4311650" y="1962150"/>
              <a:ext cx="3078163" cy="1816100"/>
            </a:xfrm>
            <a:prstGeom prst="straightConnector1">
              <a:avLst/>
            </a:prstGeom>
            <a:noFill/>
            <a:ln w="19050">
              <a:solidFill>
                <a:schemeClr val="tx1"/>
              </a:solidFill>
              <a:round/>
              <a:headEnd/>
              <a:tailEnd/>
            </a:ln>
          </p:spPr>
        </p:cxnSp>
        <p:cxnSp>
          <p:nvCxnSpPr>
            <p:cNvPr id="54278" name="AutoShape 10"/>
            <p:cNvCxnSpPr>
              <a:cxnSpLocks noChangeShapeType="1"/>
              <a:stCxn id="54281" idx="0"/>
              <a:endCxn id="54284" idx="0"/>
            </p:cNvCxnSpPr>
            <p:nvPr/>
          </p:nvCxnSpPr>
          <p:spPr bwMode="auto">
            <a:xfrm flipV="1">
              <a:off x="1465263" y="1962150"/>
              <a:ext cx="2846387" cy="1816100"/>
            </a:xfrm>
            <a:prstGeom prst="straightConnector1">
              <a:avLst/>
            </a:prstGeom>
            <a:noFill/>
            <a:ln w="19050">
              <a:solidFill>
                <a:schemeClr val="tx1"/>
              </a:solidFill>
              <a:round/>
              <a:headEnd/>
              <a:tailEnd/>
            </a:ln>
          </p:spPr>
        </p:cxnSp>
        <p:sp>
          <p:nvSpPr>
            <p:cNvPr id="54279" name="Rectangle 4"/>
            <p:cNvSpPr>
              <a:spLocks noChangeArrowheads="1"/>
            </p:cNvSpPr>
            <p:nvPr/>
          </p:nvSpPr>
          <p:spPr bwMode="auto">
            <a:xfrm>
              <a:off x="2711450" y="4519613"/>
              <a:ext cx="3219450" cy="641350"/>
            </a:xfrm>
            <a:prstGeom prst="rect">
              <a:avLst/>
            </a:prstGeom>
            <a:noFill/>
            <a:ln w="9525">
              <a:noFill/>
              <a:miter lim="800000"/>
              <a:headEnd/>
              <a:tailEnd/>
            </a:ln>
          </p:spPr>
          <p:txBody>
            <a:bodyPr>
              <a:spAutoFit/>
            </a:bodyPr>
            <a:lstStyle/>
            <a:p>
              <a:pPr algn="ctr">
                <a:spcBef>
                  <a:spcPct val="50000"/>
                </a:spcBef>
              </a:pPr>
              <a:r>
                <a:rPr lang="en-US" sz="1800" b="1" dirty="0"/>
                <a:t>Empowering all employees to improve quality</a:t>
              </a:r>
            </a:p>
          </p:txBody>
        </p:sp>
        <p:sp>
          <p:nvSpPr>
            <p:cNvPr id="54280" name="Rectangle 7"/>
            <p:cNvSpPr>
              <a:spLocks noChangeArrowheads="1"/>
            </p:cNvSpPr>
            <p:nvPr/>
          </p:nvSpPr>
          <p:spPr bwMode="auto">
            <a:xfrm>
              <a:off x="5994400" y="3778250"/>
              <a:ext cx="2790825" cy="915988"/>
            </a:xfrm>
            <a:prstGeom prst="rect">
              <a:avLst/>
            </a:prstGeom>
            <a:noFill/>
            <a:ln w="9525">
              <a:noFill/>
              <a:miter lim="800000"/>
              <a:headEnd/>
              <a:tailEnd/>
            </a:ln>
          </p:spPr>
          <p:txBody>
            <a:bodyPr>
              <a:spAutoFit/>
            </a:bodyPr>
            <a:lstStyle/>
            <a:p>
              <a:pPr algn="ctr">
                <a:spcBef>
                  <a:spcPct val="50000"/>
                </a:spcBef>
              </a:pPr>
              <a:r>
                <a:rPr lang="en-US" sz="1800" b="1" dirty="0"/>
                <a:t>Emphasizing the necessity for improved performance</a:t>
              </a:r>
            </a:p>
          </p:txBody>
        </p:sp>
        <p:sp>
          <p:nvSpPr>
            <p:cNvPr id="54281" name="Rectangle 9"/>
            <p:cNvSpPr>
              <a:spLocks noChangeArrowheads="1"/>
            </p:cNvSpPr>
            <p:nvPr/>
          </p:nvSpPr>
          <p:spPr bwMode="auto">
            <a:xfrm>
              <a:off x="268288" y="3778250"/>
              <a:ext cx="2393950" cy="1190625"/>
            </a:xfrm>
            <a:prstGeom prst="rect">
              <a:avLst/>
            </a:prstGeom>
            <a:noFill/>
            <a:ln w="9525">
              <a:noFill/>
              <a:miter lim="800000"/>
              <a:headEnd/>
              <a:tailEnd/>
            </a:ln>
          </p:spPr>
          <p:txBody>
            <a:bodyPr>
              <a:spAutoFit/>
            </a:bodyPr>
            <a:lstStyle/>
            <a:p>
              <a:pPr algn="ctr">
                <a:spcBef>
                  <a:spcPct val="50000"/>
                </a:spcBef>
              </a:pPr>
              <a:r>
                <a:rPr lang="en-US" sz="1800" b="1" dirty="0"/>
                <a:t>Committing to </a:t>
              </a:r>
              <a:br>
                <a:rPr lang="en-US" sz="1800" b="1" dirty="0"/>
              </a:br>
              <a:r>
                <a:rPr lang="en-US" sz="1800" b="1" dirty="0"/>
                <a:t>total quality and continuous improvement</a:t>
              </a:r>
            </a:p>
          </p:txBody>
        </p:sp>
        <p:sp>
          <p:nvSpPr>
            <p:cNvPr id="54282" name="Rectangle 13"/>
            <p:cNvSpPr>
              <a:spLocks noChangeArrowheads="1"/>
            </p:cNvSpPr>
            <p:nvPr/>
          </p:nvSpPr>
          <p:spPr bwMode="auto">
            <a:xfrm>
              <a:off x="836613" y="5186363"/>
              <a:ext cx="2847975" cy="641350"/>
            </a:xfrm>
            <a:prstGeom prst="rect">
              <a:avLst/>
            </a:prstGeom>
            <a:noFill/>
            <a:ln w="9525">
              <a:noFill/>
              <a:miter lim="800000"/>
              <a:headEnd/>
              <a:tailEnd/>
            </a:ln>
          </p:spPr>
          <p:txBody>
            <a:bodyPr>
              <a:spAutoFit/>
            </a:bodyPr>
            <a:lstStyle/>
            <a:p>
              <a:pPr algn="ctr">
                <a:spcBef>
                  <a:spcPct val="50000"/>
                </a:spcBef>
              </a:pPr>
              <a:r>
                <a:rPr lang="en-US" sz="1800" b="1" dirty="0"/>
                <a:t>Fostering quality-supportive behaviors</a:t>
              </a:r>
            </a:p>
          </p:txBody>
        </p:sp>
        <p:sp>
          <p:nvSpPr>
            <p:cNvPr id="54283" name="Rectangle 15"/>
            <p:cNvSpPr>
              <a:spLocks noChangeArrowheads="1"/>
            </p:cNvSpPr>
            <p:nvPr/>
          </p:nvSpPr>
          <p:spPr bwMode="auto">
            <a:xfrm>
              <a:off x="5118100" y="5186363"/>
              <a:ext cx="2749550" cy="915987"/>
            </a:xfrm>
            <a:prstGeom prst="rect">
              <a:avLst/>
            </a:prstGeom>
            <a:noFill/>
            <a:ln w="9525">
              <a:noFill/>
              <a:miter lim="800000"/>
              <a:headEnd/>
              <a:tailEnd/>
            </a:ln>
          </p:spPr>
          <p:txBody>
            <a:bodyPr>
              <a:spAutoFit/>
            </a:bodyPr>
            <a:lstStyle/>
            <a:p>
              <a:pPr algn="ctr">
                <a:spcBef>
                  <a:spcPct val="50000"/>
                </a:spcBef>
              </a:pPr>
              <a:r>
                <a:rPr lang="en-US" sz="1800" b="1" dirty="0"/>
                <a:t>Using online systems to speed the adoption of best practices </a:t>
              </a:r>
            </a:p>
          </p:txBody>
        </p:sp>
        <p:sp>
          <p:nvSpPr>
            <p:cNvPr id="54284" name="Oval 2"/>
            <p:cNvSpPr>
              <a:spLocks noChangeArrowheads="1"/>
            </p:cNvSpPr>
            <p:nvPr/>
          </p:nvSpPr>
          <p:spPr bwMode="auto">
            <a:xfrm>
              <a:off x="1350963" y="1962150"/>
              <a:ext cx="5921375" cy="14732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2400" b="1" dirty="0"/>
                <a:t>Action Steps to Realize the Value of </a:t>
              </a:r>
              <a:br>
                <a:rPr lang="en-US" sz="2400" b="1" dirty="0"/>
              </a:br>
              <a:r>
                <a:rPr lang="en-US" sz="2400" b="1" dirty="0"/>
                <a:t>TQM and Six Sigma Initiatives</a:t>
              </a:r>
            </a:p>
          </p:txBody>
        </p:sp>
      </p:grpSp>
      <p:sp>
        <p:nvSpPr>
          <p:cNvPr id="6" name="Text Placeholder 5"/>
          <p:cNvSpPr>
            <a:spLocks noGrp="1"/>
          </p:cNvSpPr>
          <p:nvPr>
            <p:ph type="body" sz="quarter" idx="16"/>
          </p:nvPr>
        </p:nvSpPr>
        <p:spPr/>
        <p:txBody>
          <a:bodyPr/>
          <a:lstStyle/>
          <a:p>
            <a:r>
              <a:rPr lang="en-US" sz="800" b="0" dirty="0">
                <a:hlinkClick r:id="rId3" action="ppaction://hlinksldjump"/>
              </a:rPr>
              <a:t>Jump to Appendix 5 long image description</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FOSTERING QUALITY-SUPPORTIVE BEHAVIORS</a:t>
            </a:r>
          </a:p>
        </p:txBody>
      </p:sp>
      <p:sp>
        <p:nvSpPr>
          <p:cNvPr id="4" name="Content Placeholder 3"/>
          <p:cNvSpPr>
            <a:spLocks noGrp="1"/>
          </p:cNvSpPr>
          <p:nvPr>
            <p:ph idx="1"/>
          </p:nvPr>
        </p:nvSpPr>
        <p:spPr/>
        <p:txBody>
          <a:bodyPr/>
          <a:lstStyle/>
          <a:p>
            <a:pPr>
              <a:spcBef>
                <a:spcPts val="1200"/>
              </a:spcBef>
            </a:pPr>
            <a:r>
              <a:rPr lang="en-US" sz="2400" dirty="0"/>
              <a:t>Screening job applicants rigorously and hiring only those with attitudes and aptitudes that are right for quality-based performance</a:t>
            </a:r>
          </a:p>
          <a:p>
            <a:pPr>
              <a:spcBef>
                <a:spcPts val="1200"/>
              </a:spcBef>
            </a:pPr>
            <a:r>
              <a:rPr lang="en-US" sz="2400" dirty="0"/>
              <a:t>Providing quality training for employees</a:t>
            </a:r>
          </a:p>
          <a:p>
            <a:pPr>
              <a:spcBef>
                <a:spcPts val="1200"/>
              </a:spcBef>
            </a:pPr>
            <a:r>
              <a:rPr lang="en-US" sz="2400" dirty="0"/>
              <a:t>Using teams and team-building exercises to reinforce and nurture individual effort</a:t>
            </a:r>
          </a:p>
          <a:p>
            <a:pPr>
              <a:spcBef>
                <a:spcPts val="1200"/>
              </a:spcBef>
            </a:pPr>
            <a:r>
              <a:rPr lang="en-US" sz="2400" dirty="0"/>
              <a:t>Recognizing and rewarding individual and team efforts to improve quality regularly and systematically</a:t>
            </a:r>
          </a:p>
          <a:p>
            <a:pPr>
              <a:spcBef>
                <a:spcPts val="1200"/>
              </a:spcBef>
            </a:pPr>
            <a:r>
              <a:rPr lang="en-US" sz="2400" dirty="0"/>
              <a:t>Stressing prevention (doing it right the first time), not correction (instituting ways to undo or overcome mistakes)</a:t>
            </a:r>
          </a:p>
        </p:txBody>
      </p:sp>
    </p:spTree>
    <p:extLst>
      <p:ext uri="{BB962C8B-B14F-4D97-AF65-F5344CB8AC3E}">
        <p14:creationId xmlns:p14="http://schemas.microsoft.com/office/powerpoint/2010/main" val="333453628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PROMOTING GOOD STRATEGY EXECUTION</a:t>
            </a:r>
          </a:p>
        </p:txBody>
      </p:sp>
      <p:sp>
        <p:nvSpPr>
          <p:cNvPr id="33795" name="Rectangle 3"/>
          <p:cNvSpPr>
            <a:spLocks noGrp="1" noChangeArrowheads="1"/>
          </p:cNvSpPr>
          <p:nvPr>
            <p:ph idx="1"/>
          </p:nvPr>
        </p:nvSpPr>
        <p:spPr>
          <a:xfrm>
            <a:off x="825691" y="990600"/>
            <a:ext cx="7485797" cy="5562600"/>
          </a:xfrm>
        </p:spPr>
        <p:txBody>
          <a:bodyPr/>
          <a:lstStyle/>
          <a:p>
            <a:pPr>
              <a:spcBef>
                <a:spcPts val="1200"/>
              </a:spcBef>
              <a:spcAft>
                <a:spcPts val="0"/>
              </a:spcAft>
            </a:pPr>
            <a:r>
              <a:rPr lang="en-US" sz="2400" dirty="0"/>
              <a:t>Allocating ample resources to execution-critical value chain activities</a:t>
            </a:r>
          </a:p>
          <a:p>
            <a:pPr>
              <a:spcBef>
                <a:spcPts val="1200"/>
              </a:spcBef>
              <a:spcAft>
                <a:spcPts val="0"/>
              </a:spcAft>
            </a:pPr>
            <a:r>
              <a:rPr lang="en-US" sz="2400" dirty="0"/>
              <a:t>Instituting policies and procedures that facilitate good strategy execution</a:t>
            </a:r>
          </a:p>
          <a:p>
            <a:pPr>
              <a:spcBef>
                <a:spcPts val="1200"/>
              </a:spcBef>
              <a:spcAft>
                <a:spcPts val="0"/>
              </a:spcAft>
            </a:pPr>
            <a:r>
              <a:rPr lang="en-US" sz="2400" dirty="0"/>
              <a:t>Employing process management tools to drive continuous improvement in how value chain activities are performed</a:t>
            </a:r>
          </a:p>
          <a:p>
            <a:pPr>
              <a:spcBef>
                <a:spcPts val="1200"/>
              </a:spcBef>
              <a:spcAft>
                <a:spcPts val="0"/>
              </a:spcAft>
            </a:pPr>
            <a:r>
              <a:rPr lang="en-US" sz="2400" dirty="0"/>
              <a:t>Installing information and operating systems that enable company personnel to carry out their strategic roles proficiently</a:t>
            </a:r>
          </a:p>
          <a:p>
            <a:pPr>
              <a:spcBef>
                <a:spcPts val="1200"/>
              </a:spcBef>
              <a:spcAft>
                <a:spcPts val="0"/>
              </a:spcAft>
            </a:pPr>
            <a:r>
              <a:rPr lang="en-US" sz="2400" dirty="0"/>
              <a:t>Using rewards and incentives to promote better strategy execution and the achievement of strategic and financial targets</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3600" dirty="0"/>
              <a:t>STRATEGIC MANAGEMENT PRINCIPLE </a:t>
            </a:r>
            <a:r>
              <a:rPr lang="en-US" sz="2200" dirty="0"/>
              <a:t>(8 of 14) </a:t>
            </a:r>
          </a:p>
        </p:txBody>
      </p:sp>
      <p:sp>
        <p:nvSpPr>
          <p:cNvPr id="8" name="Content Placeholder 7"/>
          <p:cNvSpPr>
            <a:spLocks noGrp="1"/>
          </p:cNvSpPr>
          <p:nvPr>
            <p:ph idx="1"/>
          </p:nvPr>
        </p:nvSpPr>
        <p:spPr/>
        <p:txBody>
          <a:bodyPr/>
          <a:lstStyle/>
          <a:p>
            <a:pPr marL="0" indent="0">
              <a:buNone/>
            </a:pPr>
            <a:r>
              <a:rPr lang="en-US" dirty="0"/>
              <a:t>The purpose of using benchmarking, best practices, business process reengineering, TQM, and Six Sigma programs is to improve the performance of strategy-critical activities and thereby enhance strategy execution.</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0"/>
            <a:ext cx="9144000" cy="1092530"/>
          </a:xfrm>
        </p:spPr>
        <p:txBody>
          <a:bodyPr lIns="274320" rIns="274320">
            <a:noAutofit/>
          </a:bodyPr>
          <a:lstStyle/>
          <a:p>
            <a:pPr>
              <a:defRPr/>
            </a:pPr>
            <a:r>
              <a:rPr dirty="0"/>
              <a:t>INSTALLING INFORMATION AND OPERATING SYSTEMS</a:t>
            </a:r>
          </a:p>
        </p:txBody>
      </p:sp>
      <p:sp>
        <p:nvSpPr>
          <p:cNvPr id="62467" name="Rectangle 3"/>
          <p:cNvSpPr>
            <a:spLocks noGrp="1" noChangeArrowheads="1"/>
          </p:cNvSpPr>
          <p:nvPr>
            <p:ph idx="1"/>
          </p:nvPr>
        </p:nvSpPr>
        <p:spPr>
          <a:xfrm>
            <a:off x="457200" y="1219200"/>
            <a:ext cx="8229600" cy="5334000"/>
          </a:xfrm>
        </p:spPr>
        <p:txBody>
          <a:bodyPr/>
          <a:lstStyle/>
          <a:p>
            <a:pPr>
              <a:spcBef>
                <a:spcPts val="1200"/>
              </a:spcBef>
              <a:spcAft>
                <a:spcPts val="0"/>
              </a:spcAft>
              <a:buNone/>
              <a:defRPr/>
            </a:pPr>
            <a:r>
              <a:rPr dirty="0"/>
              <a:t>Benefits of information technologies</a:t>
            </a:r>
          </a:p>
          <a:p>
            <a:pPr lvl="1">
              <a:spcBef>
                <a:spcPts val="1200"/>
              </a:spcBef>
              <a:spcAft>
                <a:spcPts val="0"/>
              </a:spcAft>
              <a:defRPr/>
            </a:pPr>
            <a:r>
              <a:rPr dirty="0"/>
              <a:t>Enable better strategy execution through data-based decisions</a:t>
            </a:r>
          </a:p>
          <a:p>
            <a:pPr lvl="1">
              <a:spcBef>
                <a:spcPts val="1200"/>
              </a:spcBef>
              <a:spcAft>
                <a:spcPts val="0"/>
              </a:spcAft>
              <a:defRPr/>
            </a:pPr>
            <a:r>
              <a:rPr dirty="0"/>
              <a:t>Strengthen organizational capabilities</a:t>
            </a:r>
          </a:p>
          <a:p>
            <a:pPr lvl="1">
              <a:spcBef>
                <a:spcPts val="1200"/>
              </a:spcBef>
              <a:spcAft>
                <a:spcPts val="0"/>
              </a:spcAft>
              <a:defRPr/>
            </a:pPr>
            <a:r>
              <a:rPr dirty="0"/>
              <a:t>Allow for real-time tracking of implementation initiatives and daily operations</a:t>
            </a:r>
          </a:p>
          <a:p>
            <a:pPr lvl="1">
              <a:spcBef>
                <a:spcPts val="1200"/>
              </a:spcBef>
              <a:spcAft>
                <a:spcPts val="0"/>
              </a:spcAft>
              <a:defRPr/>
            </a:pPr>
            <a:r>
              <a:rPr dirty="0"/>
              <a:t>Provide monitoring of empowered employee performance (electronic scorecards)</a:t>
            </a:r>
          </a:p>
          <a:p>
            <a:pPr lvl="1">
              <a:spcBef>
                <a:spcPts val="1200"/>
              </a:spcBef>
              <a:spcAft>
                <a:spcPts val="0"/>
              </a:spcAft>
              <a:defRPr/>
            </a:pPr>
            <a:r>
              <a:rPr dirty="0"/>
              <a:t>Build closer relationships with customers</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0" y="0"/>
            <a:ext cx="9144000" cy="1565982"/>
          </a:xfrm>
        </p:spPr>
        <p:txBody>
          <a:bodyPr lIns="365760" rIns="365760"/>
          <a:lstStyle/>
          <a:p>
            <a:r>
              <a:rPr lang="en-US" dirty="0"/>
              <a:t>INSTITUTING ADEQUATE INFORMATION SYSTEMS PERFORMANCE TRACKING AND CONTROLS</a:t>
            </a:r>
          </a:p>
        </p:txBody>
      </p:sp>
      <p:grpSp>
        <p:nvGrpSpPr>
          <p:cNvPr id="16" name="Group 15" descr="A graphics lists key strategic performance indicators."/>
          <p:cNvGrpSpPr/>
          <p:nvPr/>
        </p:nvGrpSpPr>
        <p:grpSpPr>
          <a:xfrm>
            <a:off x="404134" y="1901045"/>
            <a:ext cx="8516937" cy="3403818"/>
            <a:chOff x="396877" y="1872340"/>
            <a:chExt cx="8516937" cy="3403818"/>
          </a:xfrm>
        </p:grpSpPr>
        <p:cxnSp>
          <p:nvCxnSpPr>
            <p:cNvPr id="59394" name="AutoShape 14"/>
            <p:cNvCxnSpPr>
              <a:cxnSpLocks noChangeShapeType="1"/>
              <a:stCxn id="59402" idx="0"/>
              <a:endCxn id="59404" idx="0"/>
            </p:cNvCxnSpPr>
            <p:nvPr/>
          </p:nvCxnSpPr>
          <p:spPr bwMode="auto">
            <a:xfrm flipV="1">
              <a:off x="2389190" y="1872340"/>
              <a:ext cx="2022475" cy="2757487"/>
            </a:xfrm>
            <a:prstGeom prst="straightConnector1">
              <a:avLst/>
            </a:prstGeom>
            <a:noFill/>
            <a:ln w="19050">
              <a:solidFill>
                <a:schemeClr val="tx1"/>
              </a:solidFill>
              <a:round/>
              <a:headEnd/>
              <a:tailEnd/>
            </a:ln>
          </p:spPr>
        </p:cxnSp>
        <p:cxnSp>
          <p:nvCxnSpPr>
            <p:cNvPr id="59395" name="AutoShape 16"/>
            <p:cNvCxnSpPr>
              <a:cxnSpLocks noChangeShapeType="1"/>
              <a:stCxn id="59403" idx="0"/>
              <a:endCxn id="59404" idx="0"/>
            </p:cNvCxnSpPr>
            <p:nvPr/>
          </p:nvCxnSpPr>
          <p:spPr bwMode="auto">
            <a:xfrm flipH="1" flipV="1">
              <a:off x="4411664" y="1872340"/>
              <a:ext cx="2209800" cy="2757487"/>
            </a:xfrm>
            <a:prstGeom prst="straightConnector1">
              <a:avLst/>
            </a:prstGeom>
            <a:noFill/>
            <a:ln w="19050">
              <a:solidFill>
                <a:schemeClr val="tx1"/>
              </a:solidFill>
              <a:round/>
              <a:headEnd/>
              <a:tailEnd/>
            </a:ln>
          </p:spPr>
        </p:cxnSp>
        <p:cxnSp>
          <p:nvCxnSpPr>
            <p:cNvPr id="59396" name="AutoShape 6"/>
            <p:cNvCxnSpPr>
              <a:cxnSpLocks noChangeShapeType="1"/>
              <a:stCxn id="59399" idx="0"/>
              <a:endCxn id="59404" idx="0"/>
            </p:cNvCxnSpPr>
            <p:nvPr/>
          </p:nvCxnSpPr>
          <p:spPr bwMode="auto">
            <a:xfrm flipH="1" flipV="1">
              <a:off x="4411665" y="1872340"/>
              <a:ext cx="38099" cy="2557462"/>
            </a:xfrm>
            <a:prstGeom prst="straightConnector1">
              <a:avLst/>
            </a:prstGeom>
            <a:noFill/>
            <a:ln w="19050">
              <a:solidFill>
                <a:schemeClr val="tx1"/>
              </a:solidFill>
              <a:round/>
              <a:headEnd/>
              <a:tailEnd/>
            </a:ln>
          </p:spPr>
        </p:cxnSp>
        <p:cxnSp>
          <p:nvCxnSpPr>
            <p:cNvPr id="59397" name="AutoShape 8"/>
            <p:cNvCxnSpPr>
              <a:cxnSpLocks noChangeShapeType="1"/>
              <a:stCxn id="59404" idx="0"/>
              <a:endCxn id="59400" idx="0"/>
            </p:cNvCxnSpPr>
            <p:nvPr/>
          </p:nvCxnSpPr>
          <p:spPr bwMode="auto">
            <a:xfrm>
              <a:off x="4411664" y="1872340"/>
              <a:ext cx="3106738" cy="1816100"/>
            </a:xfrm>
            <a:prstGeom prst="straightConnector1">
              <a:avLst/>
            </a:prstGeom>
            <a:noFill/>
            <a:ln w="19050">
              <a:solidFill>
                <a:schemeClr val="tx1"/>
              </a:solidFill>
              <a:round/>
              <a:headEnd/>
              <a:tailEnd/>
            </a:ln>
          </p:spPr>
        </p:cxnSp>
        <p:cxnSp>
          <p:nvCxnSpPr>
            <p:cNvPr id="59398" name="AutoShape 10"/>
            <p:cNvCxnSpPr>
              <a:cxnSpLocks noChangeShapeType="1"/>
              <a:stCxn id="59401" idx="0"/>
              <a:endCxn id="59404" idx="0"/>
            </p:cNvCxnSpPr>
            <p:nvPr/>
          </p:nvCxnSpPr>
          <p:spPr bwMode="auto">
            <a:xfrm flipV="1">
              <a:off x="1593852" y="1872340"/>
              <a:ext cx="2817813" cy="1816100"/>
            </a:xfrm>
            <a:prstGeom prst="straightConnector1">
              <a:avLst/>
            </a:prstGeom>
            <a:noFill/>
            <a:ln w="19050">
              <a:solidFill>
                <a:schemeClr val="tx1"/>
              </a:solidFill>
              <a:round/>
              <a:headEnd/>
              <a:tailEnd/>
            </a:ln>
          </p:spPr>
        </p:cxnSp>
        <p:sp>
          <p:nvSpPr>
            <p:cNvPr id="59399" name="Rectangle 4"/>
            <p:cNvSpPr>
              <a:spLocks noChangeArrowheads="1"/>
            </p:cNvSpPr>
            <p:nvPr/>
          </p:nvSpPr>
          <p:spPr bwMode="auto">
            <a:xfrm>
              <a:off x="2840039" y="4429802"/>
              <a:ext cx="3219450" cy="646331"/>
            </a:xfrm>
            <a:prstGeom prst="rect">
              <a:avLst/>
            </a:prstGeom>
            <a:noFill/>
            <a:ln w="9525">
              <a:noFill/>
              <a:miter lim="800000"/>
              <a:headEnd/>
              <a:tailEnd/>
            </a:ln>
          </p:spPr>
          <p:txBody>
            <a:bodyPr>
              <a:spAutoFit/>
            </a:bodyPr>
            <a:lstStyle/>
            <a:p>
              <a:pPr algn="ctr">
                <a:spcBef>
                  <a:spcPct val="50000"/>
                </a:spcBef>
              </a:pPr>
              <a:r>
                <a:rPr lang="en-US" sz="1800" b="1" dirty="0"/>
                <a:t>Employee </a:t>
              </a:r>
              <a:br>
                <a:rPr lang="en-US" sz="1800" b="1" dirty="0"/>
              </a:br>
              <a:r>
                <a:rPr lang="en-US" sz="1800" b="1" dirty="0"/>
                <a:t>data</a:t>
              </a:r>
            </a:p>
          </p:txBody>
        </p:sp>
        <p:sp>
          <p:nvSpPr>
            <p:cNvPr id="59400" name="Rectangle 7"/>
            <p:cNvSpPr>
              <a:spLocks noChangeArrowheads="1"/>
            </p:cNvSpPr>
            <p:nvPr/>
          </p:nvSpPr>
          <p:spPr bwMode="auto">
            <a:xfrm>
              <a:off x="6122989" y="3688440"/>
              <a:ext cx="2790825" cy="641350"/>
            </a:xfrm>
            <a:prstGeom prst="rect">
              <a:avLst/>
            </a:prstGeom>
            <a:noFill/>
            <a:ln w="9525">
              <a:noFill/>
              <a:miter lim="800000"/>
              <a:headEnd/>
              <a:tailEnd/>
            </a:ln>
          </p:spPr>
          <p:txBody>
            <a:bodyPr>
              <a:spAutoFit/>
            </a:bodyPr>
            <a:lstStyle/>
            <a:p>
              <a:pPr algn="ctr">
                <a:spcBef>
                  <a:spcPct val="50000"/>
                </a:spcBef>
              </a:pPr>
              <a:r>
                <a:rPr lang="en-US" sz="1800" b="1" dirty="0"/>
                <a:t>Financial </a:t>
              </a:r>
              <a:br>
                <a:rPr lang="en-US" sz="1800" b="1" dirty="0"/>
              </a:br>
              <a:r>
                <a:rPr lang="en-US" sz="1800" b="1" dirty="0"/>
                <a:t>performance data</a:t>
              </a:r>
            </a:p>
          </p:txBody>
        </p:sp>
        <p:sp>
          <p:nvSpPr>
            <p:cNvPr id="59401" name="Rectangle 9"/>
            <p:cNvSpPr>
              <a:spLocks noChangeArrowheads="1"/>
            </p:cNvSpPr>
            <p:nvPr/>
          </p:nvSpPr>
          <p:spPr bwMode="auto">
            <a:xfrm>
              <a:off x="396877" y="3688440"/>
              <a:ext cx="2393950" cy="646331"/>
            </a:xfrm>
            <a:prstGeom prst="rect">
              <a:avLst/>
            </a:prstGeom>
            <a:noFill/>
            <a:ln w="9525">
              <a:noFill/>
              <a:miter lim="800000"/>
              <a:headEnd/>
              <a:tailEnd/>
            </a:ln>
          </p:spPr>
          <p:txBody>
            <a:bodyPr>
              <a:spAutoFit/>
            </a:bodyPr>
            <a:lstStyle/>
            <a:p>
              <a:pPr algn="ctr">
                <a:spcBef>
                  <a:spcPct val="50000"/>
                </a:spcBef>
              </a:pPr>
              <a:r>
                <a:rPr lang="en-US" sz="1800" b="1" dirty="0"/>
                <a:t>Customer </a:t>
              </a:r>
              <a:br>
                <a:rPr lang="en-US" sz="1800" b="1" dirty="0"/>
              </a:br>
              <a:r>
                <a:rPr lang="en-US" sz="1800" b="1" dirty="0"/>
                <a:t>data</a:t>
              </a:r>
            </a:p>
          </p:txBody>
        </p:sp>
        <p:sp>
          <p:nvSpPr>
            <p:cNvPr id="59402" name="Rectangle 13"/>
            <p:cNvSpPr>
              <a:spLocks noChangeArrowheads="1"/>
            </p:cNvSpPr>
            <p:nvPr/>
          </p:nvSpPr>
          <p:spPr bwMode="auto">
            <a:xfrm>
              <a:off x="965202" y="4629827"/>
              <a:ext cx="2847975" cy="646331"/>
            </a:xfrm>
            <a:prstGeom prst="rect">
              <a:avLst/>
            </a:prstGeom>
            <a:noFill/>
            <a:ln w="9525">
              <a:noFill/>
              <a:miter lim="800000"/>
              <a:headEnd/>
              <a:tailEnd/>
            </a:ln>
          </p:spPr>
          <p:txBody>
            <a:bodyPr>
              <a:spAutoFit/>
            </a:bodyPr>
            <a:lstStyle/>
            <a:p>
              <a:pPr algn="ctr">
                <a:spcBef>
                  <a:spcPct val="50000"/>
                </a:spcBef>
              </a:pPr>
              <a:r>
                <a:rPr lang="en-US" sz="1800" b="1" dirty="0"/>
                <a:t>Operations </a:t>
              </a:r>
              <a:br>
                <a:rPr lang="en-US" sz="1800" b="1" dirty="0"/>
              </a:br>
              <a:r>
                <a:rPr lang="en-US" sz="1800" b="1" dirty="0"/>
                <a:t>data</a:t>
              </a:r>
            </a:p>
          </p:txBody>
        </p:sp>
        <p:sp>
          <p:nvSpPr>
            <p:cNvPr id="59403" name="Rectangle 15"/>
            <p:cNvSpPr>
              <a:spLocks noChangeArrowheads="1"/>
            </p:cNvSpPr>
            <p:nvPr/>
          </p:nvSpPr>
          <p:spPr bwMode="auto">
            <a:xfrm>
              <a:off x="5246689" y="4629827"/>
              <a:ext cx="2749550" cy="641350"/>
            </a:xfrm>
            <a:prstGeom prst="rect">
              <a:avLst/>
            </a:prstGeom>
            <a:noFill/>
            <a:ln w="9525">
              <a:noFill/>
              <a:miter lim="800000"/>
              <a:headEnd/>
              <a:tailEnd/>
            </a:ln>
          </p:spPr>
          <p:txBody>
            <a:bodyPr>
              <a:spAutoFit/>
            </a:bodyPr>
            <a:lstStyle/>
            <a:p>
              <a:pPr algn="ctr">
                <a:spcBef>
                  <a:spcPct val="50000"/>
                </a:spcBef>
              </a:pPr>
              <a:r>
                <a:rPr lang="en-US" sz="1800" b="1" dirty="0"/>
                <a:t>Supplier/partner/</a:t>
              </a:r>
              <a:br>
                <a:rPr lang="en-US" sz="1800" b="1" dirty="0"/>
              </a:br>
              <a:r>
                <a:rPr lang="en-US" sz="1800" b="1" dirty="0"/>
                <a:t>collaborative ally data</a:t>
              </a:r>
            </a:p>
          </p:txBody>
        </p:sp>
        <p:sp>
          <p:nvSpPr>
            <p:cNvPr id="59404" name="Oval 2"/>
            <p:cNvSpPr>
              <a:spLocks noChangeArrowheads="1"/>
            </p:cNvSpPr>
            <p:nvPr/>
          </p:nvSpPr>
          <p:spPr bwMode="auto">
            <a:xfrm>
              <a:off x="1450977" y="1872340"/>
              <a:ext cx="5921375" cy="14732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b="1" dirty="0"/>
                <a:t>Key Strategic Performance Indicators </a:t>
              </a:r>
              <a:br>
                <a:rPr lang="en-US" b="1" dirty="0"/>
              </a:br>
              <a:r>
                <a:rPr lang="en-US" b="1" dirty="0"/>
                <a:t>Tracked by Information Systems</a:t>
              </a:r>
            </a:p>
          </p:txBody>
        </p:sp>
      </p:grpSp>
      <p:sp>
        <p:nvSpPr>
          <p:cNvPr id="6" name="Text Placeholder 5"/>
          <p:cNvSpPr>
            <a:spLocks noGrp="1"/>
          </p:cNvSpPr>
          <p:nvPr>
            <p:ph type="body" sz="quarter" idx="16"/>
          </p:nvPr>
        </p:nvSpPr>
        <p:spPr/>
        <p:txBody>
          <a:bodyPr/>
          <a:lstStyle/>
          <a:p>
            <a:r>
              <a:rPr lang="en-US" sz="800" b="0" dirty="0">
                <a:hlinkClick r:id="rId3" action="ppaction://hlinksldjump"/>
              </a:rPr>
              <a:t>Jump to Appendix 6 long image description</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3600" cap="all" dirty="0"/>
              <a:t>Strategic Management Principle </a:t>
            </a:r>
            <a:r>
              <a:rPr lang="en-US" sz="2000" dirty="0"/>
              <a:t>(9 of 14)</a:t>
            </a:r>
            <a:endParaRPr lang="en-US" sz="2000" cap="all" dirty="0"/>
          </a:p>
        </p:txBody>
      </p:sp>
      <p:sp>
        <p:nvSpPr>
          <p:cNvPr id="8" name="Content Placeholder 7"/>
          <p:cNvSpPr>
            <a:spLocks noGrp="1"/>
          </p:cNvSpPr>
          <p:nvPr>
            <p:ph idx="1"/>
          </p:nvPr>
        </p:nvSpPr>
        <p:spPr/>
        <p:txBody>
          <a:bodyPr/>
          <a:lstStyle/>
          <a:p>
            <a:pPr marL="0" indent="0">
              <a:buNone/>
            </a:pPr>
            <a:r>
              <a:rPr lang="en-US" dirty="0"/>
              <a:t>Having state-of-the-art operating systems, information systems, and real-time data is integral to superior strategy execution and operating excellence.</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0" y="-1"/>
            <a:ext cx="9144000" cy="1264557"/>
          </a:xfrm>
        </p:spPr>
        <p:txBody>
          <a:bodyPr>
            <a:noAutofit/>
          </a:bodyPr>
          <a:lstStyle/>
          <a:p>
            <a:r>
              <a:rPr lang="en-US" dirty="0"/>
              <a:t>USING REWARDS AND INCENTIVES TO PROMOTE BETTER STRATEGY EXECUTION</a:t>
            </a:r>
          </a:p>
        </p:txBody>
      </p:sp>
      <p:grpSp>
        <p:nvGrpSpPr>
          <p:cNvPr id="12" name="Group 11" descr="A graphic presents three techniques for winning sustained, energetic commitment of employees to the strategy execution process."/>
          <p:cNvGrpSpPr/>
          <p:nvPr/>
        </p:nvGrpSpPr>
        <p:grpSpPr>
          <a:xfrm>
            <a:off x="261255" y="1976438"/>
            <a:ext cx="8517631" cy="3832225"/>
            <a:chOff x="159657" y="1976438"/>
            <a:chExt cx="8517631" cy="3832225"/>
          </a:xfrm>
        </p:grpSpPr>
        <p:sp>
          <p:nvSpPr>
            <p:cNvPr id="99332" name="Text Box 4"/>
            <p:cNvSpPr txBox="1">
              <a:spLocks noChangeArrowheads="1"/>
            </p:cNvSpPr>
            <p:nvPr/>
          </p:nvSpPr>
          <p:spPr bwMode="auto">
            <a:xfrm>
              <a:off x="159657" y="2169886"/>
              <a:ext cx="3362219" cy="3445328"/>
            </a:xfrm>
            <a:prstGeom prst="roundRect">
              <a:avLst/>
            </a:prstGeom>
            <a:ln>
              <a:headEnd/>
              <a:tailEnd/>
            </a:ln>
          </p:spPr>
          <p:style>
            <a:lnRef idx="0">
              <a:schemeClr val="accent2"/>
            </a:lnRef>
            <a:fillRef idx="3">
              <a:schemeClr val="accent2"/>
            </a:fillRef>
            <a:effectRef idx="3">
              <a:schemeClr val="accent2"/>
            </a:effectRef>
            <a:fontRef idx="minor">
              <a:schemeClr val="lt1"/>
            </a:fontRef>
          </p:style>
          <p:txBody>
            <a:bodyPr lIns="91440" anchor="ctr" anchorCtr="1"/>
            <a:lstStyle/>
            <a:p>
              <a:pPr algn="ctr">
                <a:spcBef>
                  <a:spcPct val="50000"/>
                </a:spcBef>
                <a:defRPr/>
              </a:pPr>
              <a:r>
                <a:rPr lang="en-US" sz="2400" b="1" dirty="0">
                  <a:solidFill>
                    <a:schemeClr val="bg1"/>
                  </a:solidFill>
                  <a:effectLst>
                    <a:outerShdw blurRad="38100" dist="38100" dir="2700000" algn="tl">
                      <a:srgbClr val="000000">
                        <a:alpha val="43137"/>
                      </a:srgbClr>
                    </a:outerShdw>
                  </a:effectLst>
                </a:rPr>
                <a:t>Techniques for winning sustained, energetic commitment of employees to the strategy execution process</a:t>
              </a:r>
            </a:p>
          </p:txBody>
        </p:sp>
        <p:sp>
          <p:nvSpPr>
            <p:cNvPr id="99333" name="Text Box 5"/>
            <p:cNvSpPr txBox="1">
              <a:spLocks noChangeArrowheads="1"/>
            </p:cNvSpPr>
            <p:nvPr/>
          </p:nvSpPr>
          <p:spPr bwMode="auto">
            <a:xfrm>
              <a:off x="4151325" y="1976438"/>
              <a:ext cx="4519613" cy="1143000"/>
            </a:xfrm>
            <a:prstGeom prst="roundRect">
              <a:avLst/>
            </a:prstGeom>
            <a:solidFill>
              <a:srgbClr val="996633"/>
            </a:solidFill>
            <a:ln>
              <a:headEnd/>
              <a:tailEnd/>
            </a:ln>
          </p:spPr>
          <p:style>
            <a:lnRef idx="0">
              <a:schemeClr val="accent6"/>
            </a:lnRef>
            <a:fillRef idx="3">
              <a:schemeClr val="accent6"/>
            </a:fillRef>
            <a:effectRef idx="3">
              <a:schemeClr val="accent6"/>
            </a:effectRef>
            <a:fontRef idx="minor">
              <a:schemeClr val="lt1"/>
            </a:fontRef>
          </p:style>
          <p:txBody>
            <a:bodyPr lIns="91440" anchor="ctr"/>
            <a:lstStyle/>
            <a:p>
              <a:pPr>
                <a:spcBef>
                  <a:spcPct val="50000"/>
                </a:spcBef>
                <a:defRPr/>
              </a:pPr>
              <a:r>
                <a:rPr lang="en-US" sz="1800" b="1" dirty="0">
                  <a:solidFill>
                    <a:schemeClr val="bg1"/>
                  </a:solidFill>
                </a:rPr>
                <a:t>Providing incentives and engaging in motivational practices that facilitate good strategy execution</a:t>
              </a:r>
            </a:p>
          </p:txBody>
        </p:sp>
        <p:sp>
          <p:nvSpPr>
            <p:cNvPr id="62468" name="Text Box 6"/>
            <p:cNvSpPr txBox="1">
              <a:spLocks noChangeArrowheads="1"/>
            </p:cNvSpPr>
            <p:nvPr/>
          </p:nvSpPr>
          <p:spPr bwMode="auto">
            <a:xfrm>
              <a:off x="4151325" y="3313113"/>
              <a:ext cx="4519613" cy="1143000"/>
            </a:xfrm>
            <a:prstGeom prst="roundRect">
              <a:avLst/>
            </a:prstGeom>
            <a:solidFill>
              <a:srgbClr val="006600"/>
            </a:solidFill>
            <a:ln>
              <a:headEnd/>
              <a:tailEnd/>
            </a:ln>
          </p:spPr>
          <p:style>
            <a:lnRef idx="0">
              <a:schemeClr val="accent6"/>
            </a:lnRef>
            <a:fillRef idx="3">
              <a:schemeClr val="accent6"/>
            </a:fillRef>
            <a:effectRef idx="3">
              <a:schemeClr val="accent6"/>
            </a:effectRef>
            <a:fontRef idx="minor">
              <a:schemeClr val="lt1"/>
            </a:fontRef>
          </p:style>
          <p:txBody>
            <a:bodyPr lIns="91440" anchor="ctr"/>
            <a:lstStyle/>
            <a:p>
              <a:pPr>
                <a:spcBef>
                  <a:spcPct val="50000"/>
                </a:spcBef>
              </a:pPr>
              <a:r>
                <a:rPr lang="en-US" sz="1800" b="1" dirty="0"/>
                <a:t>Striking the right balance between rewards and punishment for individual performance</a:t>
              </a:r>
            </a:p>
          </p:txBody>
        </p:sp>
        <p:sp>
          <p:nvSpPr>
            <p:cNvPr id="99335" name="Text Box 7"/>
            <p:cNvSpPr txBox="1">
              <a:spLocks noChangeArrowheads="1"/>
            </p:cNvSpPr>
            <p:nvPr/>
          </p:nvSpPr>
          <p:spPr bwMode="auto">
            <a:xfrm>
              <a:off x="4157675" y="4665663"/>
              <a:ext cx="4519613" cy="1143000"/>
            </a:xfrm>
            <a:prstGeom prst="roundRect">
              <a:avLst/>
            </a:prstGeom>
            <a:ln>
              <a:solidFill>
                <a:srgbClr val="0066CC"/>
              </a:solidFill>
              <a:headEnd/>
              <a:tailEnd/>
            </a:ln>
          </p:spPr>
          <p:style>
            <a:lnRef idx="0">
              <a:schemeClr val="accent6"/>
            </a:lnRef>
            <a:fillRef idx="3">
              <a:schemeClr val="accent6"/>
            </a:fillRef>
            <a:effectRef idx="3">
              <a:schemeClr val="accent6"/>
            </a:effectRef>
            <a:fontRef idx="minor">
              <a:schemeClr val="lt1"/>
            </a:fontRef>
          </p:style>
          <p:txBody>
            <a:bodyPr lIns="91440" anchor="ctr"/>
            <a:lstStyle/>
            <a:p>
              <a:pPr>
                <a:spcBef>
                  <a:spcPct val="50000"/>
                </a:spcBef>
                <a:defRPr/>
              </a:pPr>
              <a:r>
                <a:rPr lang="en-US" sz="1800" b="1" dirty="0">
                  <a:solidFill>
                    <a:schemeClr val="bg1"/>
                  </a:solidFill>
                </a:rPr>
                <a:t>Linking employee rewards to strategically relevant organizational performance outcomes</a:t>
              </a:r>
            </a:p>
          </p:txBody>
        </p:sp>
        <p:cxnSp>
          <p:nvCxnSpPr>
            <p:cNvPr id="62470" name="AutoShape 8"/>
            <p:cNvCxnSpPr>
              <a:cxnSpLocks noChangeShapeType="1"/>
              <a:stCxn id="99332" idx="3"/>
              <a:endCxn id="99333" idx="1"/>
            </p:cNvCxnSpPr>
            <p:nvPr/>
          </p:nvCxnSpPr>
          <p:spPr bwMode="auto">
            <a:xfrm flipV="1">
              <a:off x="3521876" y="2547938"/>
              <a:ext cx="629449" cy="1344612"/>
            </a:xfrm>
            <a:prstGeom prst="bentConnector3">
              <a:avLst>
                <a:gd name="adj1" fmla="val 50000"/>
              </a:avLst>
            </a:prstGeom>
            <a:noFill/>
            <a:ln w="31750">
              <a:solidFill>
                <a:schemeClr val="tx1"/>
              </a:solidFill>
              <a:miter lim="800000"/>
              <a:headEnd type="none" w="med" len="med"/>
              <a:tailEnd type="none" w="med" len="med"/>
            </a:ln>
          </p:spPr>
        </p:cxnSp>
        <p:cxnSp>
          <p:nvCxnSpPr>
            <p:cNvPr id="62471" name="AutoShape 9"/>
            <p:cNvCxnSpPr>
              <a:cxnSpLocks noChangeShapeType="1"/>
              <a:stCxn id="99332" idx="3"/>
              <a:endCxn id="99335" idx="1"/>
            </p:cNvCxnSpPr>
            <p:nvPr/>
          </p:nvCxnSpPr>
          <p:spPr bwMode="auto">
            <a:xfrm>
              <a:off x="3521876" y="3892550"/>
              <a:ext cx="635799" cy="1344613"/>
            </a:xfrm>
            <a:prstGeom prst="bentConnector3">
              <a:avLst>
                <a:gd name="adj1" fmla="val 50000"/>
              </a:avLst>
            </a:prstGeom>
            <a:noFill/>
            <a:ln w="31750">
              <a:solidFill>
                <a:schemeClr val="tx1"/>
              </a:solidFill>
              <a:miter lim="800000"/>
              <a:headEnd type="none" w="med" len="med"/>
              <a:tailEnd type="none" w="med" len="med"/>
            </a:ln>
          </p:spPr>
        </p:cxnSp>
        <p:cxnSp>
          <p:nvCxnSpPr>
            <p:cNvPr id="62472" name="AutoShape 10"/>
            <p:cNvCxnSpPr>
              <a:cxnSpLocks noChangeShapeType="1"/>
            </p:cNvCxnSpPr>
            <p:nvPr/>
          </p:nvCxnSpPr>
          <p:spPr bwMode="auto">
            <a:xfrm flipV="1">
              <a:off x="3507581" y="3884614"/>
              <a:ext cx="643744" cy="7936"/>
            </a:xfrm>
            <a:prstGeom prst="straightConnector1">
              <a:avLst/>
            </a:prstGeom>
            <a:noFill/>
            <a:ln w="31750">
              <a:solidFill>
                <a:schemeClr val="tx1"/>
              </a:solidFill>
              <a:round/>
              <a:headEnd type="none" w="med" len="med"/>
              <a:tailEnd type="none" w="med" len="med"/>
            </a:ln>
          </p:spPr>
        </p:cxnSp>
      </p:grpSp>
      <p:sp>
        <p:nvSpPr>
          <p:cNvPr id="6" name="Text Placeholder 5"/>
          <p:cNvSpPr>
            <a:spLocks noGrp="1"/>
          </p:cNvSpPr>
          <p:nvPr>
            <p:ph type="body" sz="quarter" idx="16"/>
          </p:nvPr>
        </p:nvSpPr>
        <p:spPr/>
        <p:txBody>
          <a:bodyPr/>
          <a:lstStyle/>
          <a:p>
            <a:r>
              <a:rPr lang="en-US" sz="800" b="0" dirty="0">
                <a:hlinkClick r:id="rId3" action="ppaction://hlinksldjump"/>
              </a:rPr>
              <a:t>Jump to Appendix 7 long image description</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3600" cap="all" dirty="0"/>
              <a:t>Strategic Management Principle </a:t>
            </a:r>
            <a:r>
              <a:rPr lang="en-US" sz="2000" dirty="0"/>
              <a:t>(10 of 14)</a:t>
            </a:r>
            <a:endParaRPr lang="en-US" sz="2000" cap="all" dirty="0"/>
          </a:p>
        </p:txBody>
      </p:sp>
      <p:sp>
        <p:nvSpPr>
          <p:cNvPr id="8" name="Content Placeholder 7"/>
          <p:cNvSpPr>
            <a:spLocks noGrp="1"/>
          </p:cNvSpPr>
          <p:nvPr>
            <p:ph idx="1"/>
          </p:nvPr>
        </p:nvSpPr>
        <p:spPr/>
        <p:txBody>
          <a:bodyPr/>
          <a:lstStyle/>
          <a:p>
            <a:pPr marL="0" indent="0">
              <a:buNone/>
            </a:pPr>
            <a:r>
              <a:rPr lang="en-US" dirty="0"/>
              <a:t>A properly designed reward structure is management’s most powerful tool for mobilizing organizational commitment to successful strategy execution and aligning efforts throughout the organization with strategic priorities.</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cap="all" dirty="0"/>
              <a:t>Core Concept </a:t>
            </a:r>
            <a:r>
              <a:rPr lang="en-US" sz="1800" dirty="0"/>
              <a:t>(5 of 5)</a:t>
            </a:r>
            <a:endParaRPr lang="en-US" sz="1800" cap="all" dirty="0"/>
          </a:p>
        </p:txBody>
      </p:sp>
      <p:sp>
        <p:nvSpPr>
          <p:cNvPr id="8" name="Content Placeholder 7"/>
          <p:cNvSpPr>
            <a:spLocks noGrp="1"/>
          </p:cNvSpPr>
          <p:nvPr>
            <p:ph idx="1"/>
          </p:nvPr>
        </p:nvSpPr>
        <p:spPr/>
        <p:txBody>
          <a:bodyPr/>
          <a:lstStyle/>
          <a:p>
            <a:pPr marL="0" indent="0">
              <a:buNone/>
            </a:pPr>
            <a:r>
              <a:rPr lang="en-US" dirty="0"/>
              <a:t>Financial rewards provide </a:t>
            </a:r>
            <a:r>
              <a:rPr lang="en-US" b="1" dirty="0"/>
              <a:t>high-powered incentives</a:t>
            </a:r>
            <a:r>
              <a:rPr lang="en-US" dirty="0"/>
              <a:t> when rewards are tied to specific outcome objectives.</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1"/>
            <a:ext cx="9144000" cy="1124857"/>
          </a:xfrm>
        </p:spPr>
        <p:txBody>
          <a:bodyPr lIns="822960" rIns="822960">
            <a:noAutofit/>
          </a:bodyPr>
          <a:lstStyle/>
          <a:p>
            <a:r>
              <a:rPr lang="en-US" sz="3600" dirty="0"/>
              <a:t>NONMONETARY APPROACHES TO ENHANCING MOTIVATION</a:t>
            </a:r>
          </a:p>
        </p:txBody>
      </p:sp>
      <p:sp>
        <p:nvSpPr>
          <p:cNvPr id="68611" name="Rectangle 3"/>
          <p:cNvSpPr>
            <a:spLocks noGrp="1" noChangeArrowheads="1"/>
          </p:cNvSpPr>
          <p:nvPr>
            <p:ph idx="1"/>
          </p:nvPr>
        </p:nvSpPr>
        <p:spPr>
          <a:xfrm>
            <a:off x="457200" y="1378855"/>
            <a:ext cx="8229600" cy="5225143"/>
          </a:xfrm>
        </p:spPr>
        <p:txBody>
          <a:bodyPr/>
          <a:lstStyle/>
          <a:p>
            <a:pPr>
              <a:spcBef>
                <a:spcPts val="1200"/>
              </a:spcBef>
              <a:spcAft>
                <a:spcPts val="0"/>
              </a:spcAft>
            </a:pPr>
            <a:r>
              <a:rPr lang="en-US" sz="2400" dirty="0"/>
              <a:t>Provide attractive perks and fringe benefits</a:t>
            </a:r>
          </a:p>
          <a:p>
            <a:pPr>
              <a:spcBef>
                <a:spcPts val="1200"/>
              </a:spcBef>
              <a:spcAft>
                <a:spcPts val="0"/>
              </a:spcAft>
            </a:pPr>
            <a:r>
              <a:rPr lang="en-US" sz="2400" dirty="0"/>
              <a:t>Give awards and other forms of public recognition</a:t>
            </a:r>
          </a:p>
          <a:p>
            <a:pPr>
              <a:spcBef>
                <a:spcPts val="1200"/>
              </a:spcBef>
              <a:spcAft>
                <a:spcPts val="0"/>
              </a:spcAft>
            </a:pPr>
            <a:r>
              <a:rPr lang="en-US" sz="2400" dirty="0"/>
              <a:t>Rely on promotion from within whenever possible</a:t>
            </a:r>
          </a:p>
          <a:p>
            <a:pPr>
              <a:spcBef>
                <a:spcPts val="1200"/>
              </a:spcBef>
              <a:spcAft>
                <a:spcPts val="0"/>
              </a:spcAft>
            </a:pPr>
            <a:r>
              <a:rPr lang="en-US" sz="2400" dirty="0"/>
              <a:t>Invite and act on ideas and suggestions</a:t>
            </a:r>
          </a:p>
          <a:p>
            <a:pPr>
              <a:spcBef>
                <a:spcPts val="1200"/>
              </a:spcBef>
              <a:spcAft>
                <a:spcPts val="0"/>
              </a:spcAft>
            </a:pPr>
            <a:r>
              <a:rPr lang="en-US" sz="2400" dirty="0"/>
              <a:t>Create a work atmosphere of caring and mutual respect</a:t>
            </a:r>
          </a:p>
          <a:p>
            <a:pPr>
              <a:spcBef>
                <a:spcPts val="1200"/>
              </a:spcBef>
              <a:spcAft>
                <a:spcPts val="0"/>
              </a:spcAft>
            </a:pPr>
            <a:r>
              <a:rPr lang="en-US" sz="2400" dirty="0"/>
              <a:t>State the strategic vision in inspirational terms</a:t>
            </a:r>
          </a:p>
          <a:p>
            <a:pPr>
              <a:spcBef>
                <a:spcPts val="1200"/>
              </a:spcBef>
              <a:spcAft>
                <a:spcPts val="0"/>
              </a:spcAft>
            </a:pPr>
            <a:r>
              <a:rPr lang="en-US" sz="2400" dirty="0"/>
              <a:t>Share the firm’s critical information with employees</a:t>
            </a:r>
          </a:p>
          <a:p>
            <a:pPr>
              <a:spcBef>
                <a:spcPts val="1200"/>
              </a:spcBef>
              <a:spcAft>
                <a:spcPts val="0"/>
              </a:spcAft>
            </a:pPr>
            <a:r>
              <a:rPr lang="en-US" sz="2400" dirty="0"/>
              <a:t>Provide a comfortable working environment</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0" y="-1"/>
            <a:ext cx="9144000" cy="1146629"/>
          </a:xfrm>
        </p:spPr>
        <p:txBody>
          <a:bodyPr/>
          <a:lstStyle/>
          <a:p>
            <a:r>
              <a:rPr lang="en-US" dirty="0"/>
              <a:t>STRIKING THE RIGHT BALANCE BETWEEN REWARDS AND PUNISHMENT</a:t>
            </a:r>
          </a:p>
        </p:txBody>
      </p:sp>
      <p:grpSp>
        <p:nvGrpSpPr>
          <p:cNvPr id="18" name="Group 17" descr="A graphic shows two approaches a firm can take toward employee performance."/>
          <p:cNvGrpSpPr/>
          <p:nvPr/>
        </p:nvGrpSpPr>
        <p:grpSpPr>
          <a:xfrm>
            <a:off x="359230" y="1605135"/>
            <a:ext cx="8435067" cy="3369978"/>
            <a:chOff x="359230" y="1905000"/>
            <a:chExt cx="8435067" cy="3316855"/>
          </a:xfrm>
        </p:grpSpPr>
        <p:sp>
          <p:nvSpPr>
            <p:cNvPr id="68610" name="Text Box 5"/>
            <p:cNvSpPr>
              <a:spLocks noChangeArrowheads="1"/>
            </p:cNvSpPr>
            <p:nvPr/>
          </p:nvSpPr>
          <p:spPr bwMode="auto">
            <a:xfrm>
              <a:off x="3152777" y="1905000"/>
              <a:ext cx="2832098" cy="1843076"/>
            </a:xfrm>
            <a:prstGeom prst="ellipse">
              <a:avLst/>
            </a:prstGeom>
            <a:solidFill>
              <a:srgbClr val="800000"/>
            </a:solidFill>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a:spcBef>
                  <a:spcPct val="50000"/>
                </a:spcBef>
              </a:pPr>
              <a:r>
                <a:rPr lang="en-US" b="1" dirty="0"/>
                <a:t>The firm’s motivational approaches and reward structure</a:t>
              </a:r>
            </a:p>
          </p:txBody>
        </p:sp>
        <p:sp>
          <p:nvSpPr>
            <p:cNvPr id="169992" name="Oval 8"/>
            <p:cNvSpPr>
              <a:spLocks noChangeArrowheads="1"/>
            </p:cNvSpPr>
            <p:nvPr/>
          </p:nvSpPr>
          <p:spPr bwMode="auto">
            <a:xfrm>
              <a:off x="6344318" y="2366163"/>
              <a:ext cx="2176714" cy="920750"/>
            </a:xfrm>
            <a:prstGeom prst="ellipse">
              <a:avLst/>
            </a:prstGeom>
            <a:blipFill dpi="0" rotWithShape="1">
              <a:blip r:embed="rId3" cstate="print"/>
              <a:srcRect/>
              <a:stretch>
                <a:fillRect/>
              </a:stretch>
            </a:blipFill>
            <a:ln w="9525">
              <a:noFill/>
              <a:round/>
              <a:headEnd/>
              <a:tailEnd/>
            </a:ln>
            <a:scene3d>
              <a:camera prst="orthographicFront"/>
              <a:lightRig rig="threePt" dir="t"/>
            </a:scene3d>
            <a:sp3d>
              <a:bevelT/>
            </a:sp3d>
          </p:spPr>
          <p:txBody>
            <a:bodyPr lIns="0" rIns="0" anchor="ctr" anchorCtr="1"/>
            <a:lstStyle/>
            <a:p>
              <a:pPr algn="ctr">
                <a:spcBef>
                  <a:spcPct val="50000"/>
                </a:spcBef>
                <a:defRPr/>
              </a:pPr>
              <a:r>
                <a:rPr lang="en-US" b="1" dirty="0">
                  <a:solidFill>
                    <a:schemeClr val="bg1"/>
                  </a:solidFill>
                  <a:effectLst>
                    <a:outerShdw blurRad="38100" dist="38100" dir="2700000" algn="tl">
                      <a:srgbClr val="000000">
                        <a:alpha val="43137"/>
                      </a:srgbClr>
                    </a:outerShdw>
                  </a:effectLst>
                </a:rPr>
                <a:t>Punishment</a:t>
              </a:r>
            </a:p>
          </p:txBody>
        </p:sp>
        <p:sp>
          <p:nvSpPr>
            <p:cNvPr id="169993" name="Oval 9"/>
            <p:cNvSpPr>
              <a:spLocks noChangeArrowheads="1"/>
            </p:cNvSpPr>
            <p:nvPr/>
          </p:nvSpPr>
          <p:spPr bwMode="auto">
            <a:xfrm>
              <a:off x="631371" y="2366163"/>
              <a:ext cx="2153558" cy="920750"/>
            </a:xfrm>
            <a:prstGeom prst="ellipse">
              <a:avLst/>
            </a:prstGeom>
            <a:blipFill dpi="0" rotWithShape="1">
              <a:blip r:embed="rId4" cstate="print"/>
              <a:srcRect/>
              <a:stretch>
                <a:fillRect/>
              </a:stretch>
            </a:blipFill>
            <a:ln w="9525">
              <a:noFill/>
              <a:round/>
              <a:headEnd/>
              <a:tailEnd/>
            </a:ln>
            <a:scene3d>
              <a:camera prst="orthographicFront"/>
              <a:lightRig rig="threePt" dir="t"/>
            </a:scene3d>
            <a:sp3d>
              <a:bevelT/>
            </a:sp3d>
          </p:spPr>
          <p:txBody>
            <a:bodyPr lIns="0" rIns="0" anchor="ctr" anchorCtr="1"/>
            <a:lstStyle/>
            <a:p>
              <a:pPr algn="ctr">
                <a:spcBef>
                  <a:spcPct val="50000"/>
                </a:spcBef>
                <a:defRPr/>
              </a:pPr>
              <a:r>
                <a:rPr lang="en-US" b="1" dirty="0">
                  <a:solidFill>
                    <a:schemeClr val="bg1"/>
                  </a:solidFill>
                  <a:effectLst>
                    <a:outerShdw blurRad="38100" dist="38100" dir="2700000" algn="tl">
                      <a:srgbClr val="000000">
                        <a:alpha val="43137"/>
                      </a:srgbClr>
                    </a:outerShdw>
                  </a:effectLst>
                </a:rPr>
                <a:t>Rewards</a:t>
              </a:r>
            </a:p>
          </p:txBody>
        </p:sp>
        <p:cxnSp>
          <p:nvCxnSpPr>
            <p:cNvPr id="68613" name="AutoShape 10"/>
            <p:cNvCxnSpPr>
              <a:cxnSpLocks noChangeShapeType="1"/>
              <a:stCxn id="68610" idx="2"/>
              <a:endCxn id="169993" idx="6"/>
            </p:cNvCxnSpPr>
            <p:nvPr/>
          </p:nvCxnSpPr>
          <p:spPr bwMode="auto">
            <a:xfrm flipH="1">
              <a:off x="2784929" y="2826538"/>
              <a:ext cx="367848" cy="0"/>
            </a:xfrm>
            <a:prstGeom prst="straightConnector1">
              <a:avLst/>
            </a:prstGeom>
            <a:noFill/>
            <a:ln w="41275">
              <a:solidFill>
                <a:schemeClr val="tx1"/>
              </a:solidFill>
              <a:round/>
              <a:headEnd type="none" w="lg" len="lg"/>
              <a:tailEnd type="none" w="lg" len="lg"/>
            </a:ln>
          </p:spPr>
        </p:cxnSp>
        <p:cxnSp>
          <p:nvCxnSpPr>
            <p:cNvPr id="68614" name="AutoShape 11"/>
            <p:cNvCxnSpPr>
              <a:cxnSpLocks noChangeShapeType="1"/>
              <a:stCxn id="68610" idx="6"/>
              <a:endCxn id="169992" idx="2"/>
            </p:cNvCxnSpPr>
            <p:nvPr/>
          </p:nvCxnSpPr>
          <p:spPr bwMode="auto">
            <a:xfrm>
              <a:off x="5984875" y="2826538"/>
              <a:ext cx="359443" cy="0"/>
            </a:xfrm>
            <a:prstGeom prst="straightConnector1">
              <a:avLst/>
            </a:prstGeom>
            <a:noFill/>
            <a:ln w="41275">
              <a:solidFill>
                <a:schemeClr val="tx1"/>
              </a:solidFill>
              <a:round/>
              <a:headEnd type="none" w="lg" len="lg"/>
              <a:tailEnd type="none" w="lg" len="lg"/>
            </a:ln>
          </p:spPr>
        </p:cxnSp>
        <p:sp>
          <p:nvSpPr>
            <p:cNvPr id="68615" name="Oval 9"/>
            <p:cNvSpPr>
              <a:spLocks noChangeArrowheads="1"/>
            </p:cNvSpPr>
            <p:nvPr/>
          </p:nvSpPr>
          <p:spPr bwMode="auto">
            <a:xfrm>
              <a:off x="359230" y="3529802"/>
              <a:ext cx="2704192" cy="733425"/>
            </a:xfrm>
            <a:prstGeom prst="roundRect">
              <a:avLst/>
            </a:prstGeom>
            <a:ln>
              <a:headEnd/>
              <a:tailEnd/>
            </a:ln>
            <a:scene3d>
              <a:camera prst="orthographicFront">
                <a:rot lat="0" lon="0" rev="0"/>
              </a:camera>
              <a:lightRig rig="threePt" dir="t">
                <a:rot lat="0" lon="0" rev="1200000"/>
              </a:lightRig>
            </a:scene3d>
            <a:sp3d>
              <a:bevelT w="63500" h="25400"/>
            </a:sp3d>
          </p:spPr>
          <p:style>
            <a:lnRef idx="0">
              <a:schemeClr val="accent2"/>
            </a:lnRef>
            <a:fillRef idx="3">
              <a:schemeClr val="accent2"/>
            </a:fillRef>
            <a:effectRef idx="3">
              <a:schemeClr val="accent2"/>
            </a:effectRef>
            <a:fontRef idx="minor">
              <a:schemeClr val="lt1"/>
            </a:fontRef>
          </p:style>
          <p:txBody>
            <a:bodyPr lIns="0" rIns="0" anchor="ctr" anchorCtr="1"/>
            <a:lstStyle/>
            <a:p>
              <a:pPr algn="ctr">
                <a:spcBef>
                  <a:spcPct val="50000"/>
                </a:spcBef>
              </a:pPr>
              <a:r>
                <a:rPr lang="en-US" sz="1600" b="1" dirty="0"/>
                <a:t>Commitment-generating </a:t>
              </a:r>
              <a:br>
                <a:rPr lang="en-US" sz="1600" b="1" dirty="0"/>
              </a:br>
              <a:r>
                <a:rPr lang="en-US" sz="1600" b="1" dirty="0"/>
                <a:t>incentives and rewards</a:t>
              </a:r>
            </a:p>
          </p:txBody>
        </p:sp>
        <p:cxnSp>
          <p:nvCxnSpPr>
            <p:cNvPr id="68616" name="AutoShape 10"/>
            <p:cNvCxnSpPr>
              <a:cxnSpLocks noChangeShapeType="1"/>
              <a:stCxn id="169993" idx="4"/>
              <a:endCxn id="68615" idx="0"/>
            </p:cNvCxnSpPr>
            <p:nvPr/>
          </p:nvCxnSpPr>
          <p:spPr bwMode="auto">
            <a:xfrm>
              <a:off x="1708150" y="3286913"/>
              <a:ext cx="3176" cy="242889"/>
            </a:xfrm>
            <a:prstGeom prst="straightConnector1">
              <a:avLst/>
            </a:prstGeom>
            <a:noFill/>
            <a:ln w="41275">
              <a:solidFill>
                <a:schemeClr val="tx1"/>
              </a:solidFill>
              <a:round/>
              <a:headEnd/>
              <a:tailEnd type="none" w="lg" len="lg"/>
            </a:ln>
          </p:spPr>
        </p:cxnSp>
        <p:sp>
          <p:nvSpPr>
            <p:cNvPr id="68617" name="Oval 9"/>
            <p:cNvSpPr>
              <a:spLocks noChangeArrowheads="1"/>
            </p:cNvSpPr>
            <p:nvPr/>
          </p:nvSpPr>
          <p:spPr bwMode="auto">
            <a:xfrm>
              <a:off x="6090105" y="3550440"/>
              <a:ext cx="2704192" cy="733425"/>
            </a:xfrm>
            <a:prstGeom prst="roundRect">
              <a:avLst/>
            </a:prstGeom>
            <a:ln>
              <a:headEnd/>
              <a:tailEnd/>
            </a:ln>
            <a:scene3d>
              <a:camera prst="orthographicFront">
                <a:rot lat="0" lon="0" rev="0"/>
              </a:camera>
              <a:lightRig rig="threePt" dir="t">
                <a:rot lat="0" lon="0" rev="1200000"/>
              </a:lightRig>
            </a:scene3d>
            <a:sp3d>
              <a:bevelT w="63500" h="25400"/>
            </a:sp3d>
          </p:spPr>
          <p:style>
            <a:lnRef idx="0">
              <a:schemeClr val="accent2"/>
            </a:lnRef>
            <a:fillRef idx="3">
              <a:schemeClr val="accent2"/>
            </a:fillRef>
            <a:effectRef idx="3">
              <a:schemeClr val="accent2"/>
            </a:effectRef>
            <a:fontRef idx="minor">
              <a:schemeClr val="lt1"/>
            </a:fontRef>
          </p:style>
          <p:txBody>
            <a:bodyPr lIns="0" rIns="0" anchor="ctr" anchorCtr="1"/>
            <a:lstStyle/>
            <a:p>
              <a:pPr algn="ctr">
                <a:spcBef>
                  <a:spcPct val="50000"/>
                </a:spcBef>
              </a:pPr>
              <a:r>
                <a:rPr lang="en-US" sz="1600" b="1" dirty="0"/>
                <a:t>Adverse employment</a:t>
              </a:r>
              <a:br>
                <a:rPr lang="en-US" sz="1600" b="1" dirty="0"/>
              </a:br>
              <a:r>
                <a:rPr lang="en-US" sz="1600" b="1" dirty="0"/>
                <a:t> consequences</a:t>
              </a:r>
            </a:p>
          </p:txBody>
        </p:sp>
        <p:cxnSp>
          <p:nvCxnSpPr>
            <p:cNvPr id="68618" name="AutoShape 10"/>
            <p:cNvCxnSpPr>
              <a:cxnSpLocks noChangeShapeType="1"/>
              <a:stCxn id="169992" idx="4"/>
              <a:endCxn id="68617" idx="0"/>
            </p:cNvCxnSpPr>
            <p:nvPr/>
          </p:nvCxnSpPr>
          <p:spPr bwMode="auto">
            <a:xfrm>
              <a:off x="7432675" y="3286913"/>
              <a:ext cx="9526" cy="263527"/>
            </a:xfrm>
            <a:prstGeom prst="straightConnector1">
              <a:avLst/>
            </a:prstGeom>
            <a:noFill/>
            <a:ln w="41275">
              <a:solidFill>
                <a:schemeClr val="tx1"/>
              </a:solidFill>
              <a:round/>
              <a:headEnd/>
              <a:tailEnd type="none" w="lg" len="lg"/>
            </a:ln>
          </p:spPr>
        </p:cxnSp>
        <p:cxnSp>
          <p:nvCxnSpPr>
            <p:cNvPr id="68619" name="AutoShape 10"/>
            <p:cNvCxnSpPr>
              <a:cxnSpLocks noChangeShapeType="1"/>
              <a:stCxn id="68622" idx="0"/>
              <a:endCxn id="68610" idx="4"/>
            </p:cNvCxnSpPr>
            <p:nvPr/>
          </p:nvCxnSpPr>
          <p:spPr bwMode="auto">
            <a:xfrm flipV="1">
              <a:off x="4565650" y="3748076"/>
              <a:ext cx="3176" cy="740354"/>
            </a:xfrm>
            <a:prstGeom prst="straightConnector1">
              <a:avLst/>
            </a:prstGeom>
            <a:noFill/>
            <a:ln w="41275">
              <a:solidFill>
                <a:schemeClr val="tx1"/>
              </a:solidFill>
              <a:round/>
              <a:headEnd type="triangle" w="med" len="lg"/>
              <a:tailEnd type="none" w="lg" len="lg"/>
            </a:ln>
          </p:spPr>
        </p:cxnSp>
        <p:grpSp>
          <p:nvGrpSpPr>
            <p:cNvPr id="68620" name="Group 17"/>
            <p:cNvGrpSpPr>
              <a:grpSpLocks/>
            </p:cNvGrpSpPr>
            <p:nvPr/>
          </p:nvGrpSpPr>
          <p:grpSpPr bwMode="auto">
            <a:xfrm>
              <a:off x="3295650" y="4488430"/>
              <a:ext cx="2540000" cy="733425"/>
              <a:chOff x="1976" y="1047"/>
              <a:chExt cx="1800" cy="539"/>
            </a:xfrm>
          </p:grpSpPr>
          <p:pic>
            <p:nvPicPr>
              <p:cNvPr id="68622" name="Picture 14"/>
              <p:cNvPicPr>
                <a:picLocks noChangeAspect="1" noChangeArrowheads="1"/>
              </p:cNvPicPr>
              <p:nvPr/>
            </p:nvPicPr>
            <p:blipFill>
              <a:blip r:embed="rId5" cstate="print"/>
              <a:srcRect/>
              <a:stretch>
                <a:fillRect/>
              </a:stretch>
            </p:blipFill>
            <p:spPr bwMode="auto">
              <a:xfrm>
                <a:off x="1976" y="1047"/>
                <a:ext cx="1800" cy="539"/>
              </a:xfrm>
              <a:prstGeom prst="roundRect">
                <a:avLst/>
              </a:prstGeom>
              <a:noFill/>
              <a:ln w="9525">
                <a:noFill/>
                <a:miter lim="800000"/>
                <a:headEnd/>
                <a:tailEnd/>
              </a:ln>
              <a:scene3d>
                <a:camera prst="orthographicFront"/>
                <a:lightRig rig="threePt" dir="t"/>
              </a:scene3d>
              <a:sp3d>
                <a:bevelT/>
              </a:sp3d>
            </p:spPr>
          </p:pic>
          <p:sp>
            <p:nvSpPr>
              <p:cNvPr id="68623" name="Text Box 16"/>
              <p:cNvSpPr txBox="1">
                <a:spLocks noChangeArrowheads="1"/>
              </p:cNvSpPr>
              <p:nvPr/>
            </p:nvSpPr>
            <p:spPr bwMode="auto">
              <a:xfrm>
                <a:off x="2027" y="1186"/>
                <a:ext cx="1692" cy="231"/>
              </a:xfrm>
              <a:prstGeom prst="roundRect">
                <a:avLst/>
              </a:prstGeom>
              <a:noFill/>
              <a:ln w="9525">
                <a:noFill/>
                <a:miter lim="800000"/>
                <a:headEnd/>
                <a:tailEnd/>
              </a:ln>
              <a:scene3d>
                <a:camera prst="orthographicFront"/>
                <a:lightRig rig="threePt" dir="t"/>
              </a:scene3d>
              <a:sp3d>
                <a:bevelT/>
              </a:sp3d>
            </p:spPr>
            <p:txBody>
              <a:bodyPr anchor="ctr" anchorCtr="1"/>
              <a:lstStyle/>
              <a:p>
                <a:pPr algn="ctr">
                  <a:spcBef>
                    <a:spcPct val="50000"/>
                  </a:spcBef>
                </a:pPr>
                <a:r>
                  <a:rPr lang="en-US" b="1" dirty="0"/>
                  <a:t>Performance</a:t>
                </a:r>
              </a:p>
            </p:txBody>
          </p:sp>
        </p:grpSp>
      </p:grpSp>
      <p:sp>
        <p:nvSpPr>
          <p:cNvPr id="6" name="Text Placeholder 5"/>
          <p:cNvSpPr>
            <a:spLocks noGrp="1"/>
          </p:cNvSpPr>
          <p:nvPr>
            <p:ph type="body" sz="quarter" idx="16"/>
          </p:nvPr>
        </p:nvSpPr>
        <p:spPr/>
        <p:txBody>
          <a:bodyPr/>
          <a:lstStyle/>
          <a:p>
            <a:r>
              <a:rPr lang="en-US" sz="800" b="0" dirty="0">
                <a:hlinkClick r:id="rId6" action="ppaction://hlinksldjump"/>
              </a:rPr>
              <a:t>Jump to Appendix 8 long image description</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7200" y="1"/>
            <a:ext cx="9143999" cy="1275734"/>
          </a:xfrm>
        </p:spPr>
        <p:txBody>
          <a:bodyPr/>
          <a:lstStyle/>
          <a:p>
            <a:r>
              <a:rPr lang="en-US" dirty="0"/>
              <a:t>HOW THE BEST COMPANIES TO WORK FOR MOTIVATE AND REWARD EMPLOYEES</a:t>
            </a:r>
          </a:p>
        </p:txBody>
      </p:sp>
      <p:sp>
        <p:nvSpPr>
          <p:cNvPr id="3" name="Content Placeholder 2"/>
          <p:cNvSpPr>
            <a:spLocks noGrp="1"/>
          </p:cNvSpPr>
          <p:nvPr>
            <p:ph idx="1"/>
          </p:nvPr>
        </p:nvSpPr>
        <p:spPr/>
        <p:txBody>
          <a:bodyPr/>
          <a:lstStyle/>
          <a:p>
            <a:r>
              <a:rPr lang="en-US" dirty="0"/>
              <a:t>The times they are changing: Why are companies finding it increasingly necessary to motivate and reward workers to achieve higher levels of performance?</a:t>
            </a:r>
          </a:p>
          <a:p>
            <a:r>
              <a:rPr lang="en-US" dirty="0"/>
              <a:t>As businesses continue to globalize, how will companies have to adapt their reward and incentive systems?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lIns="1097280" rIns="1097280"/>
          <a:lstStyle/>
          <a:p>
            <a:r>
              <a:rPr lang="en-US" dirty="0"/>
              <a:t>ALLOCATING RESOURCES TO THE STRATEGY EXECUTION EFFORT</a:t>
            </a:r>
          </a:p>
        </p:txBody>
      </p:sp>
      <p:sp>
        <p:nvSpPr>
          <p:cNvPr id="35843" name="Rectangle 3"/>
          <p:cNvSpPr>
            <a:spLocks noGrp="1" noChangeArrowheads="1"/>
          </p:cNvSpPr>
          <p:nvPr>
            <p:ph idx="1"/>
          </p:nvPr>
        </p:nvSpPr>
        <p:spPr>
          <a:xfrm>
            <a:off x="504826" y="1432801"/>
            <a:ext cx="7833632" cy="4983874"/>
          </a:xfrm>
        </p:spPr>
        <p:txBody>
          <a:bodyPr/>
          <a:lstStyle/>
          <a:p>
            <a:r>
              <a:rPr lang="en-US" dirty="0"/>
              <a:t>Possible adverse resource allocation outcomes</a:t>
            </a:r>
          </a:p>
          <a:p>
            <a:pPr lvl="1"/>
            <a:r>
              <a:rPr lang="en-US" dirty="0"/>
              <a:t>Too little funding that slows progress and impedes the efforts of organizational units to execute their pieces of the strategic plan proficiently</a:t>
            </a:r>
          </a:p>
          <a:p>
            <a:pPr lvl="1"/>
            <a:r>
              <a:rPr lang="en-US" dirty="0"/>
              <a:t>Too much funding that wastes organizational resources and reduces financial performance</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3600" cap="all" dirty="0"/>
              <a:t>Strategic Management Principle </a:t>
            </a:r>
            <a:r>
              <a:rPr lang="en-US" sz="2000" dirty="0"/>
              <a:t>(11 of 14)</a:t>
            </a:r>
            <a:endParaRPr lang="en-US" sz="2000" cap="all" dirty="0"/>
          </a:p>
        </p:txBody>
      </p:sp>
      <p:sp>
        <p:nvSpPr>
          <p:cNvPr id="8" name="Content Placeholder 7"/>
          <p:cNvSpPr>
            <a:spLocks noGrp="1"/>
          </p:cNvSpPr>
          <p:nvPr>
            <p:ph idx="1"/>
          </p:nvPr>
        </p:nvSpPr>
        <p:spPr/>
        <p:txBody>
          <a:bodyPr/>
          <a:lstStyle/>
          <a:p>
            <a:pPr marL="0" indent="0">
              <a:buNone/>
            </a:pPr>
            <a:r>
              <a:rPr lang="en-US" dirty="0"/>
              <a:t>Incentives must be based on accomplishing the right results, not on dutifully performing assigned tasks.</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dirty="0"/>
              <a:t>LINKING REWARDS TO STRATEGICALLY RELEVANT PERFORMANCE OUTCOMES</a:t>
            </a:r>
          </a:p>
        </p:txBody>
      </p:sp>
      <p:sp>
        <p:nvSpPr>
          <p:cNvPr id="74755" name="Rectangle 3"/>
          <p:cNvSpPr>
            <a:spLocks noGrp="1" noChangeArrowheads="1"/>
          </p:cNvSpPr>
          <p:nvPr>
            <p:ph idx="1"/>
          </p:nvPr>
        </p:nvSpPr>
        <p:spPr/>
        <p:txBody>
          <a:bodyPr/>
          <a:lstStyle/>
          <a:p>
            <a:pPr>
              <a:defRPr/>
            </a:pPr>
            <a:r>
              <a:rPr sz="2400" dirty="0"/>
              <a:t>Focus on and reward results, not effort</a:t>
            </a:r>
          </a:p>
          <a:p>
            <a:pPr>
              <a:defRPr/>
            </a:pPr>
            <a:r>
              <a:rPr sz="2400" dirty="0"/>
              <a:t>Create a results-oriented work environment that focuses on what to </a:t>
            </a:r>
            <a:r>
              <a:rPr sz="2400" i="1" dirty="0">
                <a:solidFill>
                  <a:srgbClr val="C00000"/>
                </a:solidFill>
              </a:rPr>
              <a:t>achieve</a:t>
            </a:r>
            <a:r>
              <a:rPr sz="2400" dirty="0"/>
              <a:t>, not what to </a:t>
            </a:r>
            <a:r>
              <a:rPr sz="2400" i="1" dirty="0">
                <a:solidFill>
                  <a:srgbClr val="C00000"/>
                </a:solidFill>
              </a:rPr>
              <a:t>do</a:t>
            </a:r>
            <a:endParaRPr sz="2400" dirty="0"/>
          </a:p>
          <a:p>
            <a:pPr>
              <a:defRPr/>
            </a:pPr>
            <a:r>
              <a:rPr sz="2400" dirty="0"/>
              <a:t>Set strategically-relevant, specific, and measurable stretch performance goals that are difficult but achievable</a:t>
            </a:r>
          </a:p>
          <a:p>
            <a:pPr>
              <a:defRPr/>
            </a:pPr>
            <a:r>
              <a:rPr sz="2400" dirty="0"/>
              <a:t>Link the performance goals of each individual in an organizational unit to the unit’s goals</a:t>
            </a:r>
          </a:p>
          <a:p>
            <a:pPr>
              <a:defRPr/>
            </a:pPr>
            <a:r>
              <a:rPr sz="2400" dirty="0"/>
              <a:t>Reward and recognize as success superior performance in accomplishing the goals</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3600" dirty="0"/>
              <a:t>STRATEGIC MANAGEMENT PRINCIPLE </a:t>
            </a:r>
            <a:r>
              <a:rPr lang="en-US" sz="2000" dirty="0"/>
              <a:t>(12 of 14)</a:t>
            </a:r>
          </a:p>
        </p:txBody>
      </p:sp>
      <p:sp>
        <p:nvSpPr>
          <p:cNvPr id="8" name="Content Placeholder 7"/>
          <p:cNvSpPr>
            <a:spLocks noGrp="1"/>
          </p:cNvSpPr>
          <p:nvPr>
            <p:ph idx="1"/>
          </p:nvPr>
        </p:nvSpPr>
        <p:spPr/>
        <p:txBody>
          <a:bodyPr/>
          <a:lstStyle/>
          <a:p>
            <a:pPr marL="0" indent="0">
              <a:buNone/>
            </a:pPr>
            <a:r>
              <a:rPr lang="en-US" dirty="0"/>
              <a:t>The key to creating a reward system that promotes good strategy execution is to make measures of good business performance and good strategy execution the dominating basis for designing incentives, evaluating individual and group efforts, and handing out rewards.</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3600" cap="all" dirty="0"/>
              <a:t>Strategic Management Principle </a:t>
            </a:r>
            <a:r>
              <a:rPr lang="en-US" sz="2000" dirty="0"/>
              <a:t>(13 of 14)</a:t>
            </a:r>
            <a:endParaRPr lang="en-US" sz="2000" cap="all" dirty="0"/>
          </a:p>
        </p:txBody>
      </p:sp>
      <p:sp>
        <p:nvSpPr>
          <p:cNvPr id="8" name="Content Placeholder 7"/>
          <p:cNvSpPr>
            <a:spLocks noGrp="1"/>
          </p:cNvSpPr>
          <p:nvPr>
            <p:ph idx="1"/>
          </p:nvPr>
        </p:nvSpPr>
        <p:spPr/>
        <p:txBody>
          <a:bodyPr/>
          <a:lstStyle/>
          <a:p>
            <a:pPr marL="0" indent="0">
              <a:buNone/>
            </a:pPr>
            <a:r>
              <a:rPr lang="en-US" dirty="0"/>
              <a:t>The first principle in designing an effective incentive compensation system is to tie rewards to performance outcomes that are directly linked to good strategy execution and to the achievement of financial and strategic objectives.</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dirty="0"/>
              <a:t>GUIDELINES FOR DESIGNING EFFECTIVE INCENTIVE COMPENSATION SYSTEMS</a:t>
            </a:r>
          </a:p>
        </p:txBody>
      </p:sp>
      <p:sp>
        <p:nvSpPr>
          <p:cNvPr id="76803" name="Rectangle 3"/>
          <p:cNvSpPr>
            <a:spLocks noGrp="1" noChangeArrowheads="1"/>
          </p:cNvSpPr>
          <p:nvPr>
            <p:ph idx="1"/>
          </p:nvPr>
        </p:nvSpPr>
        <p:spPr/>
        <p:txBody>
          <a:bodyPr/>
          <a:lstStyle/>
          <a:p>
            <a:r>
              <a:rPr lang="en-US" sz="2000" dirty="0"/>
              <a:t>Make financial incentives a major, not minor, piece of the total compensation package</a:t>
            </a:r>
          </a:p>
          <a:p>
            <a:r>
              <a:rPr lang="en-US" sz="2000" dirty="0"/>
              <a:t>Have incentives that extend to all managers and all workers, not just top management</a:t>
            </a:r>
          </a:p>
          <a:p>
            <a:r>
              <a:rPr lang="en-US" sz="2000" dirty="0"/>
              <a:t>Administer the reward system with scrupulous objectivity and fairness</a:t>
            </a:r>
          </a:p>
          <a:p>
            <a:r>
              <a:rPr lang="en-US" sz="2000" dirty="0"/>
              <a:t>Ensure that the performance targets set for each individual or team involve outcomes that the individual or team can personally affect</a:t>
            </a:r>
          </a:p>
          <a:p>
            <a:r>
              <a:rPr lang="en-US" sz="2000" dirty="0"/>
              <a:t>Keep the time between achieving performance target and receiving the reward as short as possible</a:t>
            </a:r>
          </a:p>
          <a:p>
            <a:r>
              <a:rPr lang="en-US" sz="2000" dirty="0"/>
              <a:t>Avoid rewarding effort rather than results</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0" y="3963"/>
            <a:ext cx="9140332" cy="1197651"/>
          </a:xfrm>
        </p:spPr>
        <p:txBody>
          <a:bodyPr lIns="731520" rIns="731520">
            <a:normAutofit/>
          </a:bodyPr>
          <a:lstStyle/>
          <a:p>
            <a:r>
              <a:rPr lang="en-US" dirty="0"/>
              <a:t>Nucor Corporation: Tying Incentives Directly to Strategy Execution</a:t>
            </a:r>
          </a:p>
        </p:txBody>
      </p:sp>
      <p:sp>
        <p:nvSpPr>
          <p:cNvPr id="2" name="Content Placeholder 1"/>
          <p:cNvSpPr>
            <a:spLocks noGrp="1"/>
          </p:cNvSpPr>
          <p:nvPr>
            <p:ph idx="4294967295"/>
          </p:nvPr>
        </p:nvSpPr>
        <p:spPr>
          <a:xfrm>
            <a:off x="715107" y="1486267"/>
            <a:ext cx="8126413" cy="4983162"/>
          </a:xfrm>
        </p:spPr>
        <p:txBody>
          <a:bodyPr/>
          <a:lstStyle/>
          <a:p>
            <a:r>
              <a:rPr lang="en-US" dirty="0"/>
              <a:t>Tying incentives directly to strategy execution works when management has chosen the right strategy; what happens when the choice of strategy turns out to be seriously wrong?</a:t>
            </a:r>
          </a:p>
          <a:p>
            <a:r>
              <a:rPr lang="en-US" dirty="0"/>
              <a:t>What happens to employee morale and loyalty when a low-cost leadership firm achieves higher productivity at both its lower and higher wage locations and then needs to expand its production output? (productivity ≠ profitability).</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3600" cap="all" dirty="0"/>
              <a:t>Strategic Management Principle </a:t>
            </a:r>
            <a:r>
              <a:rPr lang="en-US" sz="2000" dirty="0"/>
              <a:t>(14	 of 14)</a:t>
            </a:r>
            <a:endParaRPr lang="en-US" sz="2000" cap="all" dirty="0"/>
          </a:p>
        </p:txBody>
      </p:sp>
      <p:sp>
        <p:nvSpPr>
          <p:cNvPr id="8" name="Content Placeholder 7"/>
          <p:cNvSpPr>
            <a:spLocks noGrp="1"/>
          </p:cNvSpPr>
          <p:nvPr>
            <p:ph idx="1"/>
          </p:nvPr>
        </p:nvSpPr>
        <p:spPr/>
        <p:txBody>
          <a:bodyPr/>
          <a:lstStyle/>
          <a:p>
            <a:pPr marL="0" indent="0">
              <a:buNone/>
            </a:pPr>
            <a:r>
              <a:rPr lang="en-US" dirty="0"/>
              <a:t>The unwavering standard for judging whether individuals, teams, and organizational units have done a good job must be whether they meet or beat performance targets that reflect good strategy execution.</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77738"/>
          </a:xfrm>
        </p:spPr>
        <p:txBody>
          <a:bodyPr lIns="274320" rIns="274320">
            <a:noAutofit/>
          </a:bodyPr>
          <a:lstStyle/>
          <a:p>
            <a:r>
              <a:rPr lang="en-US" sz="2800" dirty="0"/>
              <a:t>Appendix 1 Figure 11.1 How Policies and Procedures Facilitate Good Strategy Execution</a:t>
            </a:r>
          </a:p>
        </p:txBody>
      </p:sp>
      <p:sp>
        <p:nvSpPr>
          <p:cNvPr id="3" name="Content Placeholder 2"/>
          <p:cNvSpPr>
            <a:spLocks noGrp="1"/>
          </p:cNvSpPr>
          <p:nvPr>
            <p:ph idx="1"/>
          </p:nvPr>
        </p:nvSpPr>
        <p:spPr>
          <a:xfrm>
            <a:off x="233463" y="990600"/>
            <a:ext cx="8670587" cy="5562600"/>
          </a:xfrm>
        </p:spPr>
        <p:txBody>
          <a:bodyPr/>
          <a:lstStyle/>
          <a:p>
            <a:pPr marL="0" indent="0">
              <a:spcBef>
                <a:spcPts val="600"/>
              </a:spcBef>
              <a:spcAft>
                <a:spcPts val="0"/>
              </a:spcAft>
              <a:buNone/>
            </a:pPr>
            <a:r>
              <a:rPr lang="en-US" dirty="0"/>
              <a:t>Well-conceived policies and procedures:</a:t>
            </a:r>
          </a:p>
          <a:p>
            <a:pPr marL="341313" indent="-341313">
              <a:spcBef>
                <a:spcPts val="600"/>
              </a:spcBef>
              <a:spcAft>
                <a:spcPts val="0"/>
              </a:spcAft>
              <a:buFont typeface="+mj-lt"/>
              <a:buAutoNum type="arabicPeriod"/>
            </a:pPr>
            <a:r>
              <a:rPr lang="en-US" sz="2000" dirty="0"/>
              <a:t>Provide top-down guidance about how certain things need to be done (such as by channeling individual and group efforts along a strategy-supportive path, by aligning the actions and behavior of company personnel with the requirements for good strategy execution, and by placing limits on independent action and help overcome resistance to change)</a:t>
            </a:r>
          </a:p>
          <a:p>
            <a:pPr marL="341313" indent="-341313">
              <a:spcBef>
                <a:spcPts val="600"/>
              </a:spcBef>
              <a:spcAft>
                <a:spcPts val="0"/>
              </a:spcAft>
              <a:buFont typeface="+mj-lt"/>
              <a:buAutoNum type="arabicPeriod"/>
            </a:pPr>
            <a:r>
              <a:rPr lang="en-US" sz="2000" dirty="0"/>
              <a:t>Help enforce consistency in how strategy-critical activities are performed (such as by improving the quality and reliability of strategy execution and by helping coordinate the strategy execution efforts of individuals and groups throughout the organization)</a:t>
            </a:r>
          </a:p>
          <a:p>
            <a:pPr marL="341313" indent="-341313">
              <a:spcBef>
                <a:spcPts val="600"/>
              </a:spcBef>
              <a:spcAft>
                <a:spcPts val="0"/>
              </a:spcAft>
              <a:buFont typeface="+mj-lt"/>
              <a:buAutoNum type="arabicPeriod"/>
            </a:pPr>
            <a:r>
              <a:rPr lang="en-US" sz="2000" dirty="0"/>
              <a:t>Promote the creation of a work climate that facilitates good strategy execution</a:t>
            </a:r>
          </a:p>
        </p:txBody>
      </p:sp>
      <p:sp>
        <p:nvSpPr>
          <p:cNvPr id="4" name="Text Placeholder 3"/>
          <p:cNvSpPr>
            <a:spLocks noGrp="1"/>
          </p:cNvSpPr>
          <p:nvPr>
            <p:ph type="body" sz="quarter" idx="16"/>
          </p:nvPr>
        </p:nvSpPr>
        <p:spPr/>
        <p:txBody>
          <a:bodyPr/>
          <a:lstStyle/>
          <a:p>
            <a:r>
              <a:rPr lang="en-US" sz="800" b="0" dirty="0">
                <a:hlinkClick r:id="rId2" action="ppaction://hlinksldjump"/>
              </a:rPr>
              <a:t>Return to slide</a:t>
            </a:r>
            <a:endParaRPr lang="en-US" sz="800" b="0" dirty="0"/>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Autofit/>
          </a:bodyPr>
          <a:lstStyle/>
          <a:p>
            <a:r>
              <a:rPr lang="en-US" sz="2800" dirty="0"/>
              <a:t>Appendix 2 Adopting Best Practices and Employing Process Management Tools</a:t>
            </a:r>
          </a:p>
        </p:txBody>
      </p:sp>
      <p:sp>
        <p:nvSpPr>
          <p:cNvPr id="3" name="Content Placeholder 2"/>
          <p:cNvSpPr>
            <a:spLocks noGrp="1"/>
          </p:cNvSpPr>
          <p:nvPr>
            <p:ph idx="1"/>
          </p:nvPr>
        </p:nvSpPr>
        <p:spPr>
          <a:xfrm>
            <a:off x="457200" y="1226456"/>
            <a:ext cx="8229600" cy="5326743"/>
          </a:xfrm>
        </p:spPr>
        <p:txBody>
          <a:bodyPr/>
          <a:lstStyle/>
          <a:p>
            <a:pPr marL="0" indent="0">
              <a:buNone/>
            </a:pPr>
            <a:r>
              <a:rPr lang="en-US" dirty="0"/>
              <a:t>Benchmarking, process reengineering, Six Sigma quality programs, total quality management (TQM) and best practices are all ways for managing for continuous improvement.</a:t>
            </a:r>
          </a:p>
        </p:txBody>
      </p:sp>
      <p:sp>
        <p:nvSpPr>
          <p:cNvPr id="4" name="Text Placeholder 3"/>
          <p:cNvSpPr>
            <a:spLocks noGrp="1"/>
          </p:cNvSpPr>
          <p:nvPr>
            <p:ph type="body" sz="quarter" idx="16"/>
          </p:nvPr>
        </p:nvSpPr>
        <p:spPr/>
        <p:txBody>
          <a:bodyPr/>
          <a:lstStyle/>
          <a:p>
            <a:r>
              <a:rPr lang="en-US" sz="800" b="0" dirty="0">
                <a:hlinkClick r:id="rId2" action="ppaction://hlinksldjump"/>
              </a:rPr>
              <a:t>Return to slide</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361873"/>
          </a:xfrm>
        </p:spPr>
        <p:txBody>
          <a:bodyPr>
            <a:noAutofit/>
          </a:bodyPr>
          <a:lstStyle/>
          <a:p>
            <a:r>
              <a:rPr lang="en-US" sz="2800" dirty="0"/>
              <a:t>Appendix 3 Figure 11.2 From Benchmarking and Best-Practice Implementation to Operating Excellence in Strategy Execution</a:t>
            </a:r>
          </a:p>
        </p:txBody>
      </p:sp>
      <p:sp>
        <p:nvSpPr>
          <p:cNvPr id="3" name="Content Placeholder 2"/>
          <p:cNvSpPr>
            <a:spLocks noGrp="1"/>
          </p:cNvSpPr>
          <p:nvPr>
            <p:ph idx="1"/>
          </p:nvPr>
        </p:nvSpPr>
        <p:spPr>
          <a:xfrm>
            <a:off x="239949" y="1712068"/>
            <a:ext cx="8722468" cy="4841131"/>
          </a:xfrm>
        </p:spPr>
        <p:txBody>
          <a:bodyPr/>
          <a:lstStyle/>
          <a:p>
            <a:pPr marL="0" indent="0">
              <a:buNone/>
            </a:pPr>
            <a:r>
              <a:rPr lang="en-US" sz="2000" dirty="0"/>
              <a:t>The four steps necessary to go from benchmarking and best-practice implementation to operating excellence are:</a:t>
            </a:r>
          </a:p>
          <a:p>
            <a:pPr marL="798513" lvl="1" indent="-395288">
              <a:buSzPct val="100000"/>
              <a:buFont typeface="+mj-lt"/>
              <a:buAutoNum type="arabicPeriod"/>
            </a:pPr>
            <a:r>
              <a:rPr lang="en-US" dirty="0"/>
              <a:t>Engage in benchmarking to identify the best practice for performing an activity</a:t>
            </a:r>
          </a:p>
          <a:p>
            <a:pPr marL="798513" lvl="1" indent="-395288">
              <a:buSzPct val="100000"/>
              <a:buFont typeface="+mj-lt"/>
              <a:buAutoNum type="arabicPeriod"/>
            </a:pPr>
            <a:r>
              <a:rPr lang="en-US" dirty="0"/>
              <a:t>Adapt the best practice to fit the company's situation; then implement it (and further improve it over time)</a:t>
            </a:r>
          </a:p>
          <a:p>
            <a:pPr marL="798513" lvl="1" indent="-395288">
              <a:buSzPct val="100000"/>
              <a:buFont typeface="+mj-lt"/>
              <a:buAutoNum type="arabicPeriod"/>
            </a:pPr>
            <a:r>
              <a:rPr lang="en-US" dirty="0"/>
              <a:t>Continue to benchmark company performance of the activity against best-in-industry or best-in-world performers</a:t>
            </a:r>
          </a:p>
          <a:p>
            <a:pPr marL="798513" lvl="1" indent="-395288">
              <a:buSzPct val="100000"/>
              <a:buFont typeface="+mj-lt"/>
              <a:buAutoNum type="arabicPeriod"/>
            </a:pPr>
            <a:r>
              <a:rPr lang="en-US" dirty="0"/>
              <a:t>Move closer to operating excellence in performing the activity</a:t>
            </a:r>
          </a:p>
          <a:p>
            <a:pPr marL="0" indent="0">
              <a:buNone/>
            </a:pPr>
            <a:r>
              <a:rPr lang="en-US" sz="1800" dirty="0"/>
              <a:t>The more that organizational units use best practices in performing their work, the closer a company moves toward performing its value chain activities as effectively and efficiently as possible. </a:t>
            </a:r>
          </a:p>
          <a:p>
            <a:pPr marL="0" indent="0">
              <a:buNone/>
            </a:pPr>
            <a:r>
              <a:rPr lang="en-US" sz="1800" dirty="0"/>
              <a:t>This is what excellent strategy execution is all about.</a:t>
            </a:r>
          </a:p>
          <a:p>
            <a:pPr marL="403225" lvl="1" indent="0">
              <a:buSzPct val="100000"/>
              <a:buNone/>
            </a:pPr>
            <a:endParaRPr lang="en-US" dirty="0"/>
          </a:p>
        </p:txBody>
      </p:sp>
      <p:sp>
        <p:nvSpPr>
          <p:cNvPr id="4" name="Text Placeholder 3"/>
          <p:cNvSpPr>
            <a:spLocks noGrp="1"/>
          </p:cNvSpPr>
          <p:nvPr>
            <p:ph type="body" sz="quarter" idx="16"/>
          </p:nvPr>
        </p:nvSpPr>
        <p:spPr/>
        <p:txBody>
          <a:bodyPr/>
          <a:lstStyle/>
          <a:p>
            <a:r>
              <a:rPr lang="en-US" sz="800" b="0" dirty="0">
                <a:hlinkClick r:id="rId2" action="ppaction://hlinksldjump"/>
              </a:rPr>
              <a:t>Return to slide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3600" dirty="0"/>
              <a:t>STRATEGIC MANAGEMENT PRINCIPLE </a:t>
            </a:r>
            <a:r>
              <a:rPr lang="en-US" sz="2200" dirty="0"/>
              <a:t>(1 of 14)</a:t>
            </a:r>
          </a:p>
        </p:txBody>
      </p:sp>
      <p:sp>
        <p:nvSpPr>
          <p:cNvPr id="8" name="Content Placeholder 7"/>
          <p:cNvSpPr>
            <a:spLocks noGrp="1"/>
          </p:cNvSpPr>
          <p:nvPr>
            <p:ph idx="1"/>
          </p:nvPr>
        </p:nvSpPr>
        <p:spPr/>
        <p:txBody>
          <a:bodyPr/>
          <a:lstStyle/>
          <a:p>
            <a:pPr marL="0" indent="0">
              <a:buNone/>
            </a:pPr>
            <a:r>
              <a:rPr lang="en-US" dirty="0"/>
              <a:t>The funding requirements of good strategy execution must drive how capital allocations are made and the size of each unit’s operating budget. Underfunding organizational units and activities pivotal to the strategy impedes successful strategy implementation.</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364343"/>
          </a:xfrm>
        </p:spPr>
        <p:txBody>
          <a:bodyPr lIns="731520" rIns="914400">
            <a:noAutofit/>
          </a:bodyPr>
          <a:lstStyle/>
          <a:p>
            <a:r>
              <a:rPr lang="en-US" sz="2800" dirty="0"/>
              <a:t>Appendix 4 The Difference Between Business Process Reengineering and Continuous Improvement</a:t>
            </a:r>
          </a:p>
        </p:txBody>
      </p:sp>
      <p:sp>
        <p:nvSpPr>
          <p:cNvPr id="3" name="Content Placeholder 2"/>
          <p:cNvSpPr>
            <a:spLocks noGrp="1"/>
          </p:cNvSpPr>
          <p:nvPr>
            <p:ph idx="1"/>
          </p:nvPr>
        </p:nvSpPr>
        <p:spPr>
          <a:xfrm>
            <a:off x="457200" y="1480456"/>
            <a:ext cx="8229600" cy="5072743"/>
          </a:xfrm>
        </p:spPr>
        <p:txBody>
          <a:bodyPr/>
          <a:lstStyle/>
          <a:p>
            <a:pPr marL="0" indent="0">
              <a:buNone/>
            </a:pPr>
            <a:r>
              <a:rPr lang="en-US" dirty="0"/>
              <a:t>Both business process reengineering (which aims at one-time quantum improvement) and continuous improvement (for example, TQM and Six Sigma, which aim at ongoing incremental improvements) can lead to top-notch strategy execution and operating excellence.</a:t>
            </a:r>
          </a:p>
        </p:txBody>
      </p:sp>
      <p:sp>
        <p:nvSpPr>
          <p:cNvPr id="4" name="Text Placeholder 3"/>
          <p:cNvSpPr>
            <a:spLocks noGrp="1"/>
          </p:cNvSpPr>
          <p:nvPr>
            <p:ph type="body" sz="quarter" idx="16"/>
          </p:nvPr>
        </p:nvSpPr>
        <p:spPr/>
        <p:txBody>
          <a:bodyPr/>
          <a:lstStyle/>
          <a:p>
            <a:r>
              <a:rPr lang="en-US" sz="800" b="0" dirty="0">
                <a:hlinkClick r:id="rId2" action="ppaction://hlinksldjump"/>
              </a:rPr>
              <a:t>Return to slide</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Autofit/>
          </a:bodyPr>
          <a:lstStyle/>
          <a:p>
            <a:r>
              <a:rPr lang="en-US" sz="2800" dirty="0"/>
              <a:t>Appendix 5 Capturing the Benefits of Initiatives to Improve Operations</a:t>
            </a:r>
          </a:p>
        </p:txBody>
      </p:sp>
      <p:sp>
        <p:nvSpPr>
          <p:cNvPr id="3" name="Content Placeholder 2"/>
          <p:cNvSpPr>
            <a:spLocks noGrp="1"/>
          </p:cNvSpPr>
          <p:nvPr>
            <p:ph idx="1"/>
          </p:nvPr>
        </p:nvSpPr>
        <p:spPr>
          <a:xfrm>
            <a:off x="457200" y="1233714"/>
            <a:ext cx="8229600" cy="5319486"/>
          </a:xfrm>
        </p:spPr>
        <p:txBody>
          <a:bodyPr/>
          <a:lstStyle/>
          <a:p>
            <a:pPr marL="0" indent="0">
              <a:spcBef>
                <a:spcPts val="1200"/>
              </a:spcBef>
              <a:spcAft>
                <a:spcPts val="0"/>
              </a:spcAft>
              <a:buNone/>
            </a:pPr>
            <a:r>
              <a:rPr lang="en-US" dirty="0"/>
              <a:t>Five action steps that can be taken to realize the value of TQM and Six Sigma Initiatives are:</a:t>
            </a:r>
          </a:p>
          <a:p>
            <a:pPr marL="798512" lvl="1" indent="-457200">
              <a:spcBef>
                <a:spcPts val="1200"/>
              </a:spcBef>
              <a:spcAft>
                <a:spcPts val="0"/>
              </a:spcAft>
              <a:buSzPct val="100000"/>
              <a:buFont typeface="+mj-lt"/>
              <a:buAutoNum type="arabicPeriod"/>
            </a:pPr>
            <a:r>
              <a:rPr lang="en-US" dirty="0"/>
              <a:t>Committing to total quality and continuous improvement</a:t>
            </a:r>
          </a:p>
          <a:p>
            <a:pPr marL="798512" lvl="1" indent="-457200">
              <a:spcBef>
                <a:spcPts val="1200"/>
              </a:spcBef>
              <a:spcAft>
                <a:spcPts val="0"/>
              </a:spcAft>
              <a:buSzPct val="100000"/>
              <a:buFont typeface="+mj-lt"/>
              <a:buAutoNum type="arabicPeriod"/>
            </a:pPr>
            <a:r>
              <a:rPr lang="en-US" dirty="0"/>
              <a:t>Fostering quality-supportive behaviors</a:t>
            </a:r>
          </a:p>
          <a:p>
            <a:pPr marL="798512" lvl="1" indent="-457200">
              <a:spcBef>
                <a:spcPts val="1200"/>
              </a:spcBef>
              <a:spcAft>
                <a:spcPts val="0"/>
              </a:spcAft>
              <a:buSzPct val="100000"/>
              <a:buFont typeface="+mj-lt"/>
              <a:buAutoNum type="arabicPeriod"/>
            </a:pPr>
            <a:r>
              <a:rPr lang="en-US" dirty="0"/>
              <a:t>Empowering all employees to improve quality</a:t>
            </a:r>
          </a:p>
          <a:p>
            <a:pPr marL="798512" lvl="1" indent="-457200">
              <a:spcBef>
                <a:spcPts val="1200"/>
              </a:spcBef>
              <a:spcAft>
                <a:spcPts val="0"/>
              </a:spcAft>
              <a:buSzPct val="100000"/>
              <a:buFont typeface="+mj-lt"/>
              <a:buAutoNum type="arabicPeriod"/>
            </a:pPr>
            <a:r>
              <a:rPr lang="en-US" dirty="0"/>
              <a:t>Using online systems to speed the adoption of best practices</a:t>
            </a:r>
          </a:p>
          <a:p>
            <a:pPr marL="798512" lvl="1" indent="-457200">
              <a:spcBef>
                <a:spcPts val="1200"/>
              </a:spcBef>
              <a:spcAft>
                <a:spcPts val="0"/>
              </a:spcAft>
              <a:buSzPct val="100000"/>
              <a:buFont typeface="+mj-lt"/>
              <a:buAutoNum type="arabicPeriod"/>
            </a:pPr>
            <a:r>
              <a:rPr lang="en-US" dirty="0"/>
              <a:t>Emphasizing the necessity for improved performance</a:t>
            </a:r>
          </a:p>
        </p:txBody>
      </p:sp>
      <p:sp>
        <p:nvSpPr>
          <p:cNvPr id="4" name="Text Placeholder 3"/>
          <p:cNvSpPr>
            <a:spLocks noGrp="1"/>
          </p:cNvSpPr>
          <p:nvPr>
            <p:ph type="body" sz="quarter" idx="16"/>
          </p:nvPr>
        </p:nvSpPr>
        <p:spPr/>
        <p:txBody>
          <a:bodyPr/>
          <a:lstStyle/>
          <a:p>
            <a:r>
              <a:rPr lang="en-US" sz="800" b="0" dirty="0">
                <a:hlinkClick r:id="rId2" action="ppaction://hlinksldjump"/>
              </a:rPr>
              <a:t>Return to slide</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86114"/>
          </a:xfrm>
        </p:spPr>
        <p:txBody>
          <a:bodyPr lIns="91440">
            <a:noAutofit/>
          </a:bodyPr>
          <a:lstStyle/>
          <a:p>
            <a:r>
              <a:rPr lang="en-US" sz="2800" dirty="0"/>
              <a:t>Appendix 6 Instituting Adequate Information Systems Performance Tracking, and Controls</a:t>
            </a:r>
          </a:p>
        </p:txBody>
      </p:sp>
      <p:sp>
        <p:nvSpPr>
          <p:cNvPr id="3" name="Content Placeholder 2"/>
          <p:cNvSpPr>
            <a:spLocks noGrp="1"/>
          </p:cNvSpPr>
          <p:nvPr>
            <p:ph idx="1"/>
          </p:nvPr>
        </p:nvSpPr>
        <p:spPr>
          <a:xfrm>
            <a:off x="457200" y="1560286"/>
            <a:ext cx="8229600" cy="4992914"/>
          </a:xfrm>
        </p:spPr>
        <p:txBody>
          <a:bodyPr/>
          <a:lstStyle/>
          <a:p>
            <a:pPr marL="0" indent="0">
              <a:buNone/>
            </a:pPr>
            <a:r>
              <a:rPr lang="en-US" dirty="0"/>
              <a:t>Key strategic performance indicators tracked by information systems are: customer data, operations data, employee data, supplier/partner/collaborative ally data, and financial performance data.</a:t>
            </a:r>
          </a:p>
        </p:txBody>
      </p:sp>
      <p:sp>
        <p:nvSpPr>
          <p:cNvPr id="4" name="Text Placeholder 3"/>
          <p:cNvSpPr>
            <a:spLocks noGrp="1"/>
          </p:cNvSpPr>
          <p:nvPr>
            <p:ph type="body" sz="quarter" idx="16"/>
          </p:nvPr>
        </p:nvSpPr>
        <p:spPr/>
        <p:txBody>
          <a:bodyPr/>
          <a:lstStyle/>
          <a:p>
            <a:r>
              <a:rPr lang="en-US" sz="800" b="0" dirty="0">
                <a:hlinkClick r:id="rId2" action="ppaction://hlinksldjump"/>
              </a:rPr>
              <a:t>Return to slide</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77738"/>
          </a:xfrm>
        </p:spPr>
        <p:txBody>
          <a:bodyPr>
            <a:noAutofit/>
          </a:bodyPr>
          <a:lstStyle/>
          <a:p>
            <a:r>
              <a:rPr lang="en-US" sz="2800" dirty="0"/>
              <a:t>Appendix 7 Using Rewards and Incentives to Promote Better Strategy Execution</a:t>
            </a:r>
          </a:p>
        </p:txBody>
      </p:sp>
      <p:sp>
        <p:nvSpPr>
          <p:cNvPr id="3" name="Content Placeholder 2"/>
          <p:cNvSpPr>
            <a:spLocks noGrp="1"/>
          </p:cNvSpPr>
          <p:nvPr>
            <p:ph idx="1"/>
          </p:nvPr>
        </p:nvSpPr>
        <p:spPr>
          <a:xfrm>
            <a:off x="827316" y="1226456"/>
            <a:ext cx="7474857" cy="5326743"/>
          </a:xfrm>
        </p:spPr>
        <p:txBody>
          <a:bodyPr/>
          <a:lstStyle/>
          <a:p>
            <a:pPr marL="0" indent="0">
              <a:buNone/>
            </a:pPr>
            <a:r>
              <a:rPr lang="en-US" dirty="0"/>
              <a:t>Three techniques for winning sustained, energetic commitment of employees to the strategy execution process are:</a:t>
            </a:r>
          </a:p>
          <a:p>
            <a:pPr marL="798512" lvl="1" indent="-457200">
              <a:buSzPct val="100000"/>
              <a:buFont typeface="+mj-lt"/>
              <a:buAutoNum type="arabicPeriod"/>
            </a:pPr>
            <a:r>
              <a:rPr lang="en-US" dirty="0"/>
              <a:t>Providing incentives and engaging in motivational practices that facilitate good strategy execution</a:t>
            </a:r>
          </a:p>
          <a:p>
            <a:pPr marL="798512" lvl="1" indent="-457200">
              <a:buSzPct val="100000"/>
              <a:buFont typeface="+mj-lt"/>
              <a:buAutoNum type="arabicPeriod"/>
            </a:pPr>
            <a:r>
              <a:rPr lang="en-US" dirty="0"/>
              <a:t>Striking the right balance between rewards and punishment for individual performance</a:t>
            </a:r>
          </a:p>
          <a:p>
            <a:pPr marL="798512" lvl="1" indent="-457200">
              <a:buSzPct val="100000"/>
              <a:buFont typeface="+mj-lt"/>
              <a:buAutoNum type="arabicPeriod"/>
            </a:pPr>
            <a:r>
              <a:rPr lang="en-US" dirty="0"/>
              <a:t>Linking employee rewards to strategically relevant organizational performance outcomes</a:t>
            </a:r>
          </a:p>
        </p:txBody>
      </p:sp>
      <p:sp>
        <p:nvSpPr>
          <p:cNvPr id="4" name="Text Placeholder 3"/>
          <p:cNvSpPr>
            <a:spLocks noGrp="1"/>
          </p:cNvSpPr>
          <p:nvPr>
            <p:ph type="body" sz="quarter" idx="16"/>
          </p:nvPr>
        </p:nvSpPr>
        <p:spPr/>
        <p:txBody>
          <a:bodyPr/>
          <a:lstStyle/>
          <a:p>
            <a:r>
              <a:rPr lang="en-US" sz="800" b="0" dirty="0">
                <a:hlinkClick r:id="rId2" action="ppaction://hlinksldjump"/>
              </a:rPr>
              <a:t>Return to slide</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Appendix 8 Striking the Right Balance Between Rewards and Punishment</a:t>
            </a:r>
          </a:p>
        </p:txBody>
      </p:sp>
      <p:sp>
        <p:nvSpPr>
          <p:cNvPr id="3" name="Content Placeholder 2"/>
          <p:cNvSpPr>
            <a:spLocks noGrp="1"/>
          </p:cNvSpPr>
          <p:nvPr>
            <p:ph idx="1"/>
          </p:nvPr>
        </p:nvSpPr>
        <p:spPr>
          <a:xfrm>
            <a:off x="950976" y="990600"/>
            <a:ext cx="7287768" cy="5562600"/>
          </a:xfrm>
        </p:spPr>
        <p:txBody>
          <a:bodyPr/>
          <a:lstStyle/>
          <a:p>
            <a:pPr marL="0" indent="0">
              <a:buNone/>
            </a:pPr>
            <a:r>
              <a:rPr lang="en-US" dirty="0"/>
              <a:t>Two motivational approaches a firm can take toward affecting employee performance are rewards (consisting of commitment-generating incentives and rewards) or punishment (which consists of adverse employment consequences).</a:t>
            </a:r>
          </a:p>
        </p:txBody>
      </p:sp>
      <p:sp>
        <p:nvSpPr>
          <p:cNvPr id="4" name="Text Placeholder 3"/>
          <p:cNvSpPr>
            <a:spLocks noGrp="1"/>
          </p:cNvSpPr>
          <p:nvPr>
            <p:ph type="body" sz="quarter" idx="16"/>
          </p:nvPr>
        </p:nvSpPr>
        <p:spPr/>
        <p:txBody>
          <a:bodyPr/>
          <a:lstStyle/>
          <a:p>
            <a:r>
              <a:rPr lang="en-US" sz="800" b="0" dirty="0">
                <a:hlinkClick r:id="rId2" action="ppaction://hlinksldjump"/>
              </a:rPr>
              <a:t>Return to slide</a:t>
            </a:r>
            <a:endParaRPr lang="en-US" sz="800" b="0"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z="3600" dirty="0"/>
              <a:t>STRATEGY-DRIVEN BUDGETING: ALLOCATING RESOURCES</a:t>
            </a:r>
          </a:p>
        </p:txBody>
      </p:sp>
      <p:sp>
        <p:nvSpPr>
          <p:cNvPr id="37891" name="Rectangle 3"/>
          <p:cNvSpPr>
            <a:spLocks noGrp="1" noChangeArrowheads="1"/>
          </p:cNvSpPr>
          <p:nvPr>
            <p:ph idx="1"/>
          </p:nvPr>
        </p:nvSpPr>
        <p:spPr>
          <a:xfrm>
            <a:off x="878111" y="1374745"/>
            <a:ext cx="7395026" cy="4983874"/>
          </a:xfrm>
        </p:spPr>
        <p:txBody>
          <a:bodyPr/>
          <a:lstStyle/>
          <a:p>
            <a:r>
              <a:rPr lang="en-US" dirty="0"/>
              <a:t>Screen resource requests carefully</a:t>
            </a:r>
          </a:p>
          <a:p>
            <a:r>
              <a:rPr lang="en-US" dirty="0"/>
              <a:t>Approve only those that contribute to strategy execution</a:t>
            </a:r>
          </a:p>
          <a:p>
            <a:r>
              <a:rPr lang="en-US" dirty="0"/>
              <a:t>Provide the level of resources necessary for the success of strategic initiatives</a:t>
            </a:r>
          </a:p>
          <a:p>
            <a:r>
              <a:rPr lang="en-US" dirty="0"/>
              <a:t>Shift resources to higher-priority activities where new execution initiatives are needed</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3600" cap="all" dirty="0"/>
              <a:t>Strategic Management Principle </a:t>
            </a:r>
            <a:r>
              <a:rPr lang="en-US" sz="2200" cap="all" dirty="0"/>
              <a:t>(2 of 14)</a:t>
            </a:r>
          </a:p>
        </p:txBody>
      </p:sp>
      <p:sp>
        <p:nvSpPr>
          <p:cNvPr id="8" name="Content Placeholder 7"/>
          <p:cNvSpPr>
            <a:spLocks noGrp="1"/>
          </p:cNvSpPr>
          <p:nvPr>
            <p:ph idx="1"/>
          </p:nvPr>
        </p:nvSpPr>
        <p:spPr>
          <a:xfrm>
            <a:off x="587827" y="990600"/>
            <a:ext cx="7990114" cy="5562600"/>
          </a:xfrm>
        </p:spPr>
        <p:txBody>
          <a:bodyPr/>
          <a:lstStyle/>
          <a:p>
            <a:pPr marL="0" indent="0">
              <a:buNone/>
            </a:pPr>
            <a:r>
              <a:rPr lang="en-US" dirty="0"/>
              <a:t>A company’s operating budget must be both strategy-driven (in order to amply fund the performance of key value chain activities) and lean (in order to operate as cost-effectively as possible).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a:t>INSTITUTING POLICIES AND PROCEDURES THAT FACILITATE STRATEGY EXECUTION</a:t>
            </a:r>
          </a:p>
        </p:txBody>
      </p:sp>
      <p:sp>
        <p:nvSpPr>
          <p:cNvPr id="39939" name="Rectangle 3"/>
          <p:cNvSpPr>
            <a:spLocks noGrp="1" noChangeArrowheads="1"/>
          </p:cNvSpPr>
          <p:nvPr>
            <p:ph idx="1"/>
          </p:nvPr>
        </p:nvSpPr>
        <p:spPr>
          <a:xfrm>
            <a:off x="1172480" y="1454572"/>
            <a:ext cx="6803118" cy="4983874"/>
          </a:xfrm>
        </p:spPr>
        <p:txBody>
          <a:bodyPr/>
          <a:lstStyle/>
          <a:p>
            <a:r>
              <a:rPr lang="en-US" dirty="0"/>
              <a:t>Policies and operating procedures facilitate strategy execution by:</a:t>
            </a:r>
          </a:p>
          <a:p>
            <a:pPr marL="739775" lvl="1" indent="-336550">
              <a:buSzPct val="100000"/>
              <a:buFont typeface="+mj-lt"/>
              <a:buAutoNum type="arabicPeriod"/>
            </a:pPr>
            <a:r>
              <a:rPr lang="en-US" dirty="0"/>
              <a:t>Providing top-down guidance regarding how things need to be done</a:t>
            </a:r>
          </a:p>
          <a:p>
            <a:pPr marL="739775" lvl="1" indent="-336550">
              <a:buSzPct val="100000"/>
              <a:buFont typeface="+mj-lt"/>
              <a:buAutoNum type="arabicPeriod"/>
            </a:pPr>
            <a:r>
              <a:rPr lang="en-US" dirty="0"/>
              <a:t>Helping ensure consistency in how execution-critical activities are performed</a:t>
            </a:r>
          </a:p>
          <a:p>
            <a:pPr marL="739775" lvl="1" indent="-336550">
              <a:buSzPct val="100000"/>
              <a:buFont typeface="+mj-lt"/>
              <a:buAutoNum type="arabicPeriod"/>
            </a:pPr>
            <a:r>
              <a:rPr lang="en-US" dirty="0"/>
              <a:t>Promoting the creation of a work climate that facilitates good strategy execution</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600" cap="all" dirty="0"/>
              <a:t>Strategic Management Principle </a:t>
            </a:r>
            <a:r>
              <a:rPr lang="en-US" sz="2200" cap="all" dirty="0"/>
              <a:t>(3 of 14)</a:t>
            </a:r>
          </a:p>
        </p:txBody>
      </p:sp>
      <p:sp>
        <p:nvSpPr>
          <p:cNvPr id="6" name="Content Placeholder 5"/>
          <p:cNvSpPr>
            <a:spLocks noGrp="1"/>
          </p:cNvSpPr>
          <p:nvPr>
            <p:ph idx="1"/>
          </p:nvPr>
        </p:nvSpPr>
        <p:spPr>
          <a:xfrm>
            <a:off x="791029" y="990600"/>
            <a:ext cx="7561942" cy="5562600"/>
          </a:xfrm>
        </p:spPr>
        <p:txBody>
          <a:bodyPr/>
          <a:lstStyle/>
          <a:p>
            <a:pPr marL="0" indent="0">
              <a:buNone/>
            </a:pPr>
            <a:r>
              <a:rPr lang="en-US" dirty="0"/>
              <a:t>A company’s policies and procedures provide a set of well-honed routines for running the company and executing the strategy.</a:t>
            </a:r>
          </a:p>
        </p:txBody>
      </p:sp>
    </p:spTree>
    <p:extLst>
      <p:ext uri="{BB962C8B-B14F-4D97-AF65-F5344CB8AC3E}">
        <p14:creationId xmlns:p14="http://schemas.microsoft.com/office/powerpoint/2010/main" val="2076890662"/>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MMPROD_NEXTUNIQUEID" val="10022"/>
  <p:tag name="MMPROD_UIDATA" val="&lt;database version=&quot;6.0&quot;&gt;&lt;object type=&quot;1&quot; unique_id=&quot;10001&quot;&gt;&lt;object type=&quot;8&quot; unique_id=&quot;14695&quot;&gt;&lt;/object&gt;&lt;object type=&quot;2&quot; unique_id=&quot;14696&quot;&gt;&lt;object type=&quot;3&quot; unique_id=&quot;14697&quot;&gt;&lt;property id=&quot;20148&quot; value=&quot;5&quot;/&gt;&lt;property id=&quot;20300&quot; value=&quot;Slide 1&quot;/&gt;&lt;property id=&quot;20307&quot; value=&quot;600&quot;/&gt;&lt;/object&gt;&lt;object type=&quot;3&quot; unique_id=&quot;14698&quot;&gt;&lt;property id=&quot;20148&quot; value=&quot;5&quot;/&gt;&lt;property id=&quot;20300&quot; value=&quot;Slide 2&quot;/&gt;&lt;property id=&quot;20307&quot; value=&quot;601&quot;/&gt;&lt;/object&gt;&lt;object type=&quot;3&quot; unique_id=&quot;14699&quot;&gt;&lt;property id=&quot;20148&quot; value=&quot;5&quot;/&gt;&lt;property id=&quot;20300&quot; value=&quot;Slide 3 - &amp;quot;PROMOTING GOOD STRATEGY EXECUTION&amp;quot;&quot;/&gt;&lt;property id=&quot;20307&quot; value=&quot;562&quot;/&gt;&lt;/object&gt;&lt;object type=&quot;3&quot; unique_id=&quot;14700&quot;&gt;&lt;property id=&quot;20148&quot; value=&quot;5&quot;/&gt;&lt;property id=&quot;20300&quot; value=&quot;Slide 4 - &amp;quot;ALLOCATING RESOURCES TO THE STRATEGY EXECUTION EFFORT&amp;quot;&quot;/&gt;&lt;property id=&quot;20307&quot; value=&quot;563&quot;/&gt;&lt;/object&gt;&lt;object type=&quot;3&quot; unique_id=&quot;14701&quot;&gt;&lt;property id=&quot;20148&quot; value=&quot;5&quot;/&gt;&lt;property id=&quot;20300&quot; value=&quot;Slide 5&quot;/&gt;&lt;property id=&quot;20307&quot; value=&quot;583&quot;/&gt;&lt;/object&gt;&lt;object type=&quot;3&quot; unique_id=&quot;14702&quot;&gt;&lt;property id=&quot;20148&quot; value=&quot;5&quot;/&gt;&lt;property id=&quot;20300&quot; value=&quot;Slide 6 - &amp;quot;STRATEGY-DRIVEN BUDGETING: &amp;#x0D;&amp;#x0A;ALLOCATING RESOURCES&amp;quot;&quot;/&gt;&lt;property id=&quot;20307&quot; value=&quot;564&quot;/&gt;&lt;/object&gt;&lt;object type=&quot;3&quot; unique_id=&quot;14703&quot;&gt;&lt;property id=&quot;20148&quot; value=&quot;5&quot;/&gt;&lt;property id=&quot;20300&quot; value=&quot;Slide 7&quot;/&gt;&lt;property id=&quot;20307&quot; value=&quot;584&quot;/&gt;&lt;/object&gt;&lt;object type=&quot;3&quot; unique_id=&quot;14704&quot;&gt;&lt;property id=&quot;20148&quot; value=&quot;5&quot;/&gt;&lt;property id=&quot;20300&quot; value=&quot;Slide 8 - &amp;quot;INSTITUTING POLICIES AND PROCEDURES &amp;#x0D;&amp;#x0A;THAT FACILITATE STRATEGY EXECUTION&amp;quot;&quot;/&gt;&lt;property id=&quot;20307&quot; value=&quot;565&quot;/&gt;&lt;/object&gt;&lt;object type=&quot;3&quot; unique_id=&quot;14705&quot;&gt;&lt;property id=&quot;20148&quot; value=&quot;5&quot;/&gt;&lt;property id=&quot;20300&quot; value=&quot;Slide 9&quot;/&gt;&lt;property id=&quot;20307&quot; value=&quot;602&quot;/&gt;&lt;/object&gt;&lt;object type=&quot;3&quot; unique_id=&quot;14706&quot;&gt;&lt;property id=&quot;20148&quot; value=&quot;5&quot;/&gt;&lt;property id=&quot;20300&quot; value=&quot;Slide 10&quot;/&gt;&lt;property id=&quot;20307&quot; value=&quot;585&quot;/&gt;&lt;/object&gt;&lt;object type=&quot;3&quot; unique_id=&quot;14707&quot;&gt;&lt;property id=&quot;20148&quot; value=&quot;5&quot;/&gt;&lt;property id=&quot;20300&quot; value=&quot;Slide 11&quot;/&gt;&lt;property id=&quot;20307&quot; value=&quot;566&quot;/&gt;&lt;/object&gt;&lt;object type=&quot;3&quot; unique_id=&quot;14708&quot;&gt;&lt;property id=&quot;20148&quot; value=&quot;5&quot;/&gt;&lt;property id=&quot;20300&quot; value=&quot;Slide 12 - &amp;quot;ADOPTING BEST PRACTICES AND EMPLOYING PROCESS MANAGEMENT TOOLS&amp;quot;&quot;/&gt;&lt;property id=&quot;20307&quot; value=&quot;567&quot;/&gt;&lt;/object&gt;&lt;object type=&quot;3&quot; unique_id=&quot;14709&quot;&gt;&lt;property id=&quot;20148&quot; value=&quot;5&quot;/&gt;&lt;property id=&quot;20300&quot; value=&quot;Slide 13&quot;/&gt;&lt;property id=&quot;20307&quot; value=&quot;586&quot;/&gt;&lt;/object&gt;&lt;object type=&quot;3&quot; unique_id=&quot;14710&quot;&gt;&lt;property id=&quot;20148&quot; value=&quot;5&quot;/&gt;&lt;property id=&quot;20300&quot; value=&quot;Slide 14&quot;/&gt;&lt;property id=&quot;20307&quot; value=&quot;568&quot;/&gt;&lt;/object&gt;&lt;object type=&quot;3&quot; unique_id=&quot;14711&quot;&gt;&lt;property id=&quot;20148&quot; value=&quot;5&quot;/&gt;&lt;property id=&quot;20300&quot; value=&quot;Slide 15&quot;/&gt;&lt;property id=&quot;20307&quot; value=&quot;587&quot;/&gt;&lt;/object&gt;&lt;object type=&quot;3&quot; unique_id=&quot;14712&quot;&gt;&lt;property id=&quot;20148&quot; value=&quot;5&quot;/&gt;&lt;property id=&quot;20300&quot; value=&quot;Slide 16 - &amp;quot;BUSINESS PROCESS REENGINEERING, TOTAL QUALITY MANAGEMENT, AND SIX SIGMA QUALITY PROGRAMS: TOOLS FOR PROMOTING OPER&quot;/&gt;&lt;property id=&quot;20307&quot; value=&quot;569&quot;/&gt;&lt;/object&gt;&lt;object type=&quot;3&quot; unique_id=&quot;14713&quot;&gt;&lt;property id=&quot;20148&quot; value=&quot;5&quot;/&gt;&lt;property id=&quot;20300&quot; value=&quot;Slide 17&quot;/&gt;&lt;property id=&quot;20307&quot; value=&quot;588&quot;/&gt;&lt;/object&gt;&lt;object type=&quot;3&quot; unique_id=&quot;14714&quot;&gt;&lt;property id=&quot;20148&quot; value=&quot;5&quot;/&gt;&lt;property id=&quot;20300&quot; value=&quot;Slide 18 - &amp;quot;ACHIEVING CONTINUOUS IMPROVEMENT&amp;quot;&quot;/&gt;&lt;property id=&quot;20307&quot; value=&quot;570&quot;/&gt;&lt;/object&gt;&lt;object type=&quot;3&quot; unique_id=&quot;14715&quot;&gt;&lt;property id=&quot;20148&quot; value=&quot;5&quot;/&gt;&lt;property id=&quot;20300&quot; value=&quot;Slide 19&quot;/&gt;&lt;property id=&quot;20307&quot; value=&quot;589&quot;/&gt;&lt;/object&gt;&lt;object type=&quot;3&quot; unique_id=&quot;14716&quot;&gt;&lt;property id=&quot;20148&quot; value=&quot;5&quot;/&gt;&lt;property id=&quot;20300&quot; value=&quot;Slide 20 - &amp;quot;A STATISTICAL APPROACH TO ACHIEVING CONTINUOUS IMPROVEMENT&amp;quot;&quot;/&gt;&lt;property id=&quot;20307&quot; value=&quot;571&quot;/&gt;&lt;/object&gt;&lt;object type=&quot;3&quot; unique_id=&quot;14717&quot;&gt;&lt;property id=&quot;20148&quot; value=&quot;5&quot;/&gt;&lt;property id=&quot;20300&quot; value=&quot;Slide 21&quot;/&gt;&lt;property id=&quot;20307&quot; value=&quot;590&quot;/&gt;&lt;/object&gt;&lt;object type=&quot;3&quot; unique_id=&quot;14718&quot;&gt;&lt;property id=&quot;20148&quot; value=&quot;5&quot;/&gt;&lt;property id=&quot;20300&quot; value=&quot;Slide 22 - &amp;quot;SIX SIGMA AND NEW PROJECTS: DMADV&amp;quot;&quot;/&gt;&lt;property id=&quot;20307&quot; value=&quot;572&quot;/&gt;&lt;/object&gt;&lt;object type=&quot;3&quot; unique_id=&quot;14719&quot;&gt;&lt;property id=&quot;20148&quot; value=&quot;5&quot;/&gt;&lt;property id=&quot;20300&quot; value=&quot;Slide 23 - &amp;quot;EXISTING PROCESSES AND SIX SIGMA: DMAIC&amp;quot;&quot;/&gt;&lt;property id=&quot;20307&quot; value=&quot;573&quot;/&gt;&lt;/object&gt;&lt;object type=&quot;3&quot; unique_id=&quot;14720&quot;&gt;&lt;property id=&quot;20148&quot; value=&quot;5&quot;/&gt;&lt;property id=&quot;20300&quot; value=&quot;Slide 24 - &amp;quot;Whirlpool’s Use of Six Sigma &amp;#x0D;&amp;#x0A;to Promote Operating Excellence&amp;#x0D;&amp;#x0A;&amp;quot;&quot;/&gt;&lt;property id=&quot;20307&quot; value=&quot;528&quot;/&gt;&lt;/object&gt;&lt;object type=&quot;3&quot; unique_id=&quot;14721&quot;&gt;&lt;property id=&quot;20148&quot; value=&quot;5&quot;/&gt;&lt;property id=&quot;20300&quot; value=&quot;Slide 25&quot;/&gt;&lt;property id=&quot;20307&quot; value=&quot;603&quot;/&gt;&lt;/object&gt;&lt;object type=&quot;3&quot; unique_id=&quot;14722&quot;&gt;&lt;property id=&quot;20148&quot; value=&quot;5&quot;/&gt;&lt;property id=&quot;20300&quot; value=&quot;Slide 26 - &amp;quot;THE DIFFERENCE BETWEEN BUSINESS PROCESS REENGINEERING AND CONTINUOUS IMPROVEMENT&amp;quot;&quot;/&gt;&lt;property id=&quot;20307&quot; value=&quot;574&quot;/&gt;&lt;/object&gt;&lt;object type=&quot;3&quot; unique_id=&quot;14723&quot;&gt;&lt;property id=&quot;20148&quot; value=&quot;5&quot;/&gt;&lt;property id=&quot;20300&quot; value=&quot;Slide 27&quot;/&gt;&lt;property id=&quot;20307&quot; value=&quot;591&quot;/&gt;&lt;/object&gt;&lt;object type=&quot;3&quot; unique_id=&quot;14724&quot;&gt;&lt;property id=&quot;20148&quot; value=&quot;5&quot;/&gt;&lt;property id=&quot;20300&quot; value=&quot;Slide 28 - &amp;quot;CAPTURING THE BENEFITS OF INITIATIVES &amp;#x0D;&amp;#x0A;TO IMPROVE OPERATIONS&amp;quot;&quot;/&gt;&lt;property id=&quot;20307&quot; value=&quot;575&quot;/&gt;&lt;/object&gt;&lt;object type=&quot;3&quot; unique_id=&quot;14725&quot;&gt;&lt;property id=&quot;20148&quot; value=&quot;5&quot;/&gt;&lt;property id=&quot;20300&quot; value=&quot;Slide 29&quot;/&gt;&lt;property id=&quot;20307&quot; value=&quot;592&quot;/&gt;&lt;/object&gt;&lt;object type=&quot;3&quot; unique_id=&quot;14726&quot;&gt;&lt;property id=&quot;20148&quot; value=&quot;5&quot;/&gt;&lt;property id=&quot;20300&quot; value=&quot;Slide 30 - &amp;quot;INSTALLING INFORMATION AND OPERATING SYSTEMS&amp;quot;&quot;/&gt;&lt;property id=&quot;20307&quot; value=&quot;576&quot;/&gt;&lt;/object&gt;&lt;object type=&quot;3&quot; unique_id=&quot;14727&quot;&gt;&lt;property id=&quot;20148&quot; value=&quot;5&quot;/&gt;&lt;property id=&quot;20300&quot; value=&quot;Slide 31 - &amp;quot;INSTITUTING ADEQUATE INFORMATION SYSTEMS, PERFORMANCE TRACKING, AND CONTROLS&amp;quot;&quot;/&gt;&lt;property id=&quot;20307&quot; value=&quot;577&quot;/&gt;&lt;/object&gt;&lt;object type=&quot;3&quot; unique_id=&quot;14728&quot;&gt;&lt;property id=&quot;20148&quot; value=&quot;5&quot;/&gt;&lt;property id=&quot;20300&quot; value=&quot;Slide 32&quot;/&gt;&lt;property id=&quot;20307&quot; value=&quot;593&quot;/&gt;&lt;/object&gt;&lt;object type=&quot;3&quot; unique_id=&quot;14729&quot;&gt;&lt;property id=&quot;20148&quot; value=&quot;5&quot;/&gt;&lt;property id=&quot;20300&quot; value=&quot;Slide 33 - &amp;quot;USING REWARDS AND INCENTIVES TO PROMOTE BETTER STRATEGY EXECUTION&amp;quot;&quot;/&gt;&lt;property id=&quot;20307&quot; value=&quot;578&quot;/&gt;&lt;/object&gt;&lt;object type=&quot;3&quot; unique_id=&quot;14730&quot;&gt;&lt;property id=&quot;20148&quot; value=&quot;5&quot;/&gt;&lt;property id=&quot;20300&quot; value=&quot;Slide 34&quot;/&gt;&lt;property id=&quot;20307&quot; value=&quot;594&quot;/&gt;&lt;/object&gt;&lt;object type=&quot;3&quot; unique_id=&quot;14731&quot;&gt;&lt;property id=&quot;20148&quot; value=&quot;5&quot;/&gt;&lt;property id=&quot;20300&quot; value=&quot;Slide 35&quot;/&gt;&lt;property id=&quot;20307&quot; value=&quot;595&quot;/&gt;&lt;/object&gt;&lt;object type=&quot;3&quot; unique_id=&quot;14732&quot;&gt;&lt;property id=&quot;20148&quot; value=&quot;5&quot;/&gt;&lt;property id=&quot;20300&quot; value=&quot;Slide 36 - &amp;quot;NONMONETARY APPROACHES &amp;#x0D;&amp;#x0A;TO ENHANCING MOTIVATION&amp;quot;&quot;/&gt;&lt;property id=&quot;20307&quot; value=&quot;579&quot;/&gt;&lt;/object&gt;&lt;object type=&quot;3&quot; unique_id=&quot;14733&quot;&gt;&lt;property id=&quot;20148&quot; value=&quot;5&quot;/&gt;&lt;property id=&quot;20300&quot; value=&quot;Slide 37 - &amp;quot;STRIKING THE RIGHT BALANCE BETWEEN REWARDS AND PUNISHMENT&amp;quot;&quot;/&gt;&lt;property id=&quot;20307&quot; value=&quot;580&quot;/&gt;&lt;/object&gt;&lt;object type=&quot;3&quot; unique_id=&quot;14734&quot;&gt;&lt;property id=&quot;20148&quot; value=&quot;5&quot;/&gt;&lt;property id=&quot;20300&quot; value=&quot;Slide 38 - &amp;quot;How the Best Companies to Work for Motivate and Reward Employees&amp;quot;&quot;/&gt;&lt;property id=&quot;20307&quot; value=&quot;537&quot;/&gt;&lt;/object&gt;&lt;object type=&quot;3&quot; unique_id=&quot;14735&quot;&gt;&lt;property id=&quot;20148&quot; value=&quot;5&quot;/&gt;&lt;property id=&quot;20300&quot; value=&quot;Slide 39&quot;/&gt;&lt;property id=&quot;20307&quot; value=&quot;596&quot;/&gt;&lt;/object&gt;&lt;object type=&quot;3&quot; unique_id=&quot;14736&quot;&gt;&lt;property id=&quot;20148&quot; value=&quot;5&quot;/&gt;&lt;property id=&quot;20300&quot; value=&quot;Slide 40 - &amp;quot;LINKING REWARDS TO STRATEGICALLY RELEVANT PERFORMANCE OUTCOMES&amp;quot;&quot;/&gt;&lt;property id=&quot;20307&quot; value=&quot;581&quot;/&gt;&lt;/object&gt;&lt;object type=&quot;3&quot; unique_id=&quot;14737&quot;&gt;&lt;property id=&quot;20148&quot; value=&quot;5&quot;/&gt;&lt;property id=&quot;20300&quot; value=&quot;Slide 41&quot;/&gt;&lt;property id=&quot;20307&quot; value=&quot;597&quot;/&gt;&lt;/object&gt;&lt;object type=&quot;3&quot; unique_id=&quot;14738&quot;&gt;&lt;property id=&quot;20148&quot; value=&quot;5&quot;/&gt;&lt;property id=&quot;20300&quot; value=&quot;Slide 42&quot;/&gt;&lt;property id=&quot;20307&quot; value=&quot;598&quot;/&gt;&lt;/object&gt;&lt;object type=&quot;3&quot; unique_id=&quot;14739&quot;&gt;&lt;property id=&quot;20148&quot; value=&quot;5&quot;/&gt;&lt;property id=&quot;20300&quot; value=&quot;Slide 43 - &amp;quot;GUIDELINES FOR DESIGNING EFFECTIVE INCENTIVE COMPENSATION SYSTEMS&amp;quot;&quot;/&gt;&lt;property id=&quot;20307&quot; value=&quot;582&quot;/&gt;&lt;/object&gt;&lt;object type=&quot;3&quot; unique_id=&quot;14740&quot;&gt;&lt;property id=&quot;20148&quot; value=&quot;5&quot;/&gt;&lt;property id=&quot;20300&quot; value=&quot;Slide 44 - &amp;quot;Nucor Corporation: Tying Incentives Directly to Strategy Execution&amp;quot;&quot;/&gt;&lt;property id=&quot;20307&quot; value=&quot;549&quot;/&gt;&lt;/object&gt;&lt;object type=&quot;3&quot; unique_id=&quot;14741&quot;&gt;&lt;property id=&quot;20148&quot; value=&quot;5&quot;/&gt;&lt;property id=&quot;20300&quot; value=&quot;Slide 45&quot;/&gt;&lt;property id=&quot;20307&quot; value=&quot;599&quot;/&gt;&lt;/object&gt;&lt;/object&gt;&lt;/object&gt;&lt;/database&gt;"/>
</p:tagLst>
</file>

<file path=ppt/theme/theme1.xml><?xml version="1.0" encoding="utf-8"?>
<a:theme xmlns:a="http://schemas.openxmlformats.org/drawingml/2006/main" name="Crafting and Executing Strategy 21e">
  <a:themeElements>
    <a:clrScheme name="Custom 8">
      <a:dk1>
        <a:srgbClr val="000000"/>
      </a:dk1>
      <a:lt1>
        <a:srgbClr val="FFFFFF"/>
      </a:lt1>
      <a:dk2>
        <a:srgbClr val="000000"/>
      </a:dk2>
      <a:lt2>
        <a:srgbClr val="808080"/>
      </a:lt2>
      <a:accent1>
        <a:srgbClr val="BBE0E3"/>
      </a:accent1>
      <a:accent2>
        <a:srgbClr val="216471"/>
      </a:accent2>
      <a:accent3>
        <a:srgbClr val="FFFFFF"/>
      </a:accent3>
      <a:accent4>
        <a:srgbClr val="000000"/>
      </a:accent4>
      <a:accent5>
        <a:srgbClr val="DAEDEF"/>
      </a:accent5>
      <a:accent6>
        <a:srgbClr val="1D5A66"/>
      </a:accent6>
      <a:hlink>
        <a:srgbClr val="000000"/>
      </a:hlink>
      <a:folHlink>
        <a:srgbClr val="000000"/>
      </a:folHlink>
    </a:clrScheme>
    <a:fontScheme name="3_PPT0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5D5B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E5D5B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3_PPT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PPT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PPT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PPT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PPT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PPT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PPT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PPT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PPT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PPT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PPT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PPT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PPT007 13">
        <a:dk1>
          <a:srgbClr val="000000"/>
        </a:dk1>
        <a:lt1>
          <a:srgbClr val="FFFFFF"/>
        </a:lt1>
        <a:dk2>
          <a:srgbClr val="000000"/>
        </a:dk2>
        <a:lt2>
          <a:srgbClr val="808080"/>
        </a:lt2>
        <a:accent1>
          <a:srgbClr val="BBE0E3"/>
        </a:accent1>
        <a:accent2>
          <a:srgbClr val="216471"/>
        </a:accent2>
        <a:accent3>
          <a:srgbClr val="FFFFFF"/>
        </a:accent3>
        <a:accent4>
          <a:srgbClr val="000000"/>
        </a:accent4>
        <a:accent5>
          <a:srgbClr val="DAEDEF"/>
        </a:accent5>
        <a:accent6>
          <a:srgbClr val="1D5A66"/>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7272</TotalTime>
  <Words>2703</Words>
  <Application>Microsoft Office PowerPoint</Application>
  <PresentationFormat>On-screen Show (4:3)</PresentationFormat>
  <Paragraphs>243</Paragraphs>
  <Slides>54</Slides>
  <Notes>25</Notes>
  <HiddenSlides>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Tahoma</vt:lpstr>
      <vt:lpstr>Times New Roman</vt:lpstr>
      <vt:lpstr>Wingdings</vt:lpstr>
      <vt:lpstr>Wingdings 3</vt:lpstr>
      <vt:lpstr>Crafting and Executing Strategy 21e</vt:lpstr>
      <vt:lpstr>CHAPTER 11 Managing Internal Operations: Actions That Promote Good Strategy Execution</vt:lpstr>
      <vt:lpstr>LEARNING OBJECTIVES</vt:lpstr>
      <vt:lpstr>PROMOTING GOOD STRATEGY EXECUTION</vt:lpstr>
      <vt:lpstr>ALLOCATING RESOURCES TO THE STRATEGY EXECUTION EFFORT</vt:lpstr>
      <vt:lpstr>STRATEGIC MANAGEMENT PRINCIPLE (1 of 14)</vt:lpstr>
      <vt:lpstr>STRATEGY-DRIVEN BUDGETING: ALLOCATING RESOURCES</vt:lpstr>
      <vt:lpstr>Strategic Management Principle (2 of 14)</vt:lpstr>
      <vt:lpstr>INSTITUTING POLICIES AND PROCEDURES THAT FACILITATE STRATEGY EXECUTION</vt:lpstr>
      <vt:lpstr>Strategic Management Principle (3 of 14)</vt:lpstr>
      <vt:lpstr>Strategic Management Principle (4 of 14)</vt:lpstr>
      <vt:lpstr>FIGURE 11.1   How Policies and Procedures Facilitate Good Strategy Execution</vt:lpstr>
      <vt:lpstr>ADOPTING BEST PRACTICES AND EMPLOYING PROCESS MANAGEMENT TOOLS</vt:lpstr>
      <vt:lpstr>Core Concept (1 of 5)</vt:lpstr>
      <vt:lpstr>Strategic Management Principle (5 of 14)</vt:lpstr>
      <vt:lpstr>FIGURE 11.2   From Benchmarking and Best-Practice Implementation to Operating Excellence in Strategy Execution</vt:lpstr>
      <vt:lpstr>BUSINESS PROCESS REENGINEERING, TOTAL QUALITY MANAGEMENT, AND SIX SIGMA QUALITY PROGRAMS: TOOLS FOR PROMOTING OPERATING EXCELLENCE</vt:lpstr>
      <vt:lpstr>CORE CONCEPT (2 of 5)</vt:lpstr>
      <vt:lpstr>ACHIEVING CONTINUOUS IMPROVEMENT</vt:lpstr>
      <vt:lpstr>CORE CONCEPT (3 of 5)</vt:lpstr>
      <vt:lpstr>A STATISTICAL APPROACH TO ACHIEVING CONTINUOUS IMPROVEMENT</vt:lpstr>
      <vt:lpstr>Core Concept (4 of 5)</vt:lpstr>
      <vt:lpstr>SIX SIGMA AND NEW PROJECTS: DMADV</vt:lpstr>
      <vt:lpstr>EXISTING PROCESSES AND SIX SIGMA: DMAIC</vt:lpstr>
      <vt:lpstr>Charleston Area Medical Center’s Six Sigma Program</vt:lpstr>
      <vt:lpstr>Strategic Management Principle (6 of 14)</vt:lpstr>
      <vt:lpstr>THE DIFFERENCE BETWEEN BUSINESS PROCESS REENGINEERING AND CONTINUOUS IMPROVEMENT</vt:lpstr>
      <vt:lpstr>Strategic Management Principle (7 of 14)</vt:lpstr>
      <vt:lpstr>CAPTURING THE BENEFITS OF INITIATIVES TO IMPROVE OPERATIONS</vt:lpstr>
      <vt:lpstr>FOSTERING QUALITY-SUPPORTIVE BEHAVIORS</vt:lpstr>
      <vt:lpstr>STRATEGIC MANAGEMENT PRINCIPLE (8 of 14) </vt:lpstr>
      <vt:lpstr>INSTALLING INFORMATION AND OPERATING SYSTEMS</vt:lpstr>
      <vt:lpstr>INSTITUTING ADEQUATE INFORMATION SYSTEMS PERFORMANCE TRACKING AND CONTROLS</vt:lpstr>
      <vt:lpstr>Strategic Management Principle (9 of 14)</vt:lpstr>
      <vt:lpstr>USING REWARDS AND INCENTIVES TO PROMOTE BETTER STRATEGY EXECUTION</vt:lpstr>
      <vt:lpstr>Strategic Management Principle (10 of 14)</vt:lpstr>
      <vt:lpstr>Core Concept (5 of 5)</vt:lpstr>
      <vt:lpstr>NONMONETARY APPROACHES TO ENHANCING MOTIVATION</vt:lpstr>
      <vt:lpstr>STRIKING THE RIGHT BALANCE BETWEEN REWARDS AND PUNISHMENT</vt:lpstr>
      <vt:lpstr>HOW THE BEST COMPANIES TO WORK FOR MOTIVATE AND REWARD EMPLOYEES</vt:lpstr>
      <vt:lpstr>Strategic Management Principle (11 of 14)</vt:lpstr>
      <vt:lpstr>LINKING REWARDS TO STRATEGICALLY RELEVANT PERFORMANCE OUTCOMES</vt:lpstr>
      <vt:lpstr>STRATEGIC MANAGEMENT PRINCIPLE (12 of 14)</vt:lpstr>
      <vt:lpstr>Strategic Management Principle (13 of 14)</vt:lpstr>
      <vt:lpstr>GUIDELINES FOR DESIGNING EFFECTIVE INCENTIVE COMPENSATION SYSTEMS</vt:lpstr>
      <vt:lpstr>Nucor Corporation: Tying Incentives Directly to Strategy Execution</vt:lpstr>
      <vt:lpstr>Strategic Management Principle (14  of 14)</vt:lpstr>
      <vt:lpstr>Appendix 1 Figure 11.1 How Policies and Procedures Facilitate Good Strategy Execution</vt:lpstr>
      <vt:lpstr>Appendix 2 Adopting Best Practices and Employing Process Management Tools</vt:lpstr>
      <vt:lpstr>Appendix 3 Figure 11.2 From Benchmarking and Best-Practice Implementation to Operating Excellence in Strategy Execution</vt:lpstr>
      <vt:lpstr>Appendix 4 The Difference Between Business Process Reengineering and Continuous Improvement</vt:lpstr>
      <vt:lpstr>Appendix 5 Capturing the Benefits of Initiatives to Improve Operations</vt:lpstr>
      <vt:lpstr>Appendix 6 Instituting Adequate Information Systems Performance Tracking, and Controls</vt:lpstr>
      <vt:lpstr>Appendix 7 Using Rewards and Incentives to Promote Better Strategy Execution</vt:lpstr>
      <vt:lpstr>Appendix 8 Striking the Right Balance Between Rewards and Punishment</vt:lpstr>
    </vt:vector>
  </TitlesOfParts>
  <Manager/>
  <Company>The McGraw-Hill Companies,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Crafting &amp; Executing Strategy 21e</dc:title>
  <dc:subject>Chapter 11</dc:subject>
  <dc:creator>Charlie Cook,;ccook@uwa.edu</dc:creator>
  <cp:lastModifiedBy>teresaward</cp:lastModifiedBy>
  <cp:revision>649</cp:revision>
  <dcterms:created xsi:type="dcterms:W3CDTF">2008-06-25T14:33:31Z</dcterms:created>
  <dcterms:modified xsi:type="dcterms:W3CDTF">2016-12-02T17:00:46Z</dcterms:modified>
</cp:coreProperties>
</file>