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4" r:id="rId1"/>
  </p:sldMasterIdLst>
  <p:notesMasterIdLst>
    <p:notesMasterId r:id="rId46"/>
  </p:notesMasterIdLst>
  <p:handoutMasterIdLst>
    <p:handoutMasterId r:id="rId47"/>
  </p:handoutMasterIdLst>
  <p:sldIdLst>
    <p:sldId id="594" r:id="rId2"/>
    <p:sldId id="595" r:id="rId3"/>
    <p:sldId id="562" r:id="rId4"/>
    <p:sldId id="586" r:id="rId5"/>
    <p:sldId id="549" r:id="rId6"/>
    <p:sldId id="606" r:id="rId7"/>
    <p:sldId id="563" r:id="rId8"/>
    <p:sldId id="587" r:id="rId9"/>
    <p:sldId id="564" r:id="rId10"/>
    <p:sldId id="565" r:id="rId11"/>
    <p:sldId id="596" r:id="rId12"/>
    <p:sldId id="588" r:id="rId13"/>
    <p:sldId id="568" r:id="rId14"/>
    <p:sldId id="569" r:id="rId15"/>
    <p:sldId id="589" r:id="rId16"/>
    <p:sldId id="570" r:id="rId17"/>
    <p:sldId id="590" r:id="rId18"/>
    <p:sldId id="571" r:id="rId19"/>
    <p:sldId id="591" r:id="rId20"/>
    <p:sldId id="572" r:id="rId21"/>
    <p:sldId id="592" r:id="rId22"/>
    <p:sldId id="573" r:id="rId23"/>
    <p:sldId id="574" r:id="rId24"/>
    <p:sldId id="575" r:id="rId25"/>
    <p:sldId id="576" r:id="rId26"/>
    <p:sldId id="577" r:id="rId27"/>
    <p:sldId id="578" r:id="rId28"/>
    <p:sldId id="579" r:id="rId29"/>
    <p:sldId id="537" r:id="rId30"/>
    <p:sldId id="580" r:id="rId31"/>
    <p:sldId id="581" r:id="rId32"/>
    <p:sldId id="593" r:id="rId33"/>
    <p:sldId id="582" r:id="rId34"/>
    <p:sldId id="584" r:id="rId35"/>
    <p:sldId id="585" r:id="rId36"/>
    <p:sldId id="597" r:id="rId37"/>
    <p:sldId id="598" r:id="rId38"/>
    <p:sldId id="599" r:id="rId39"/>
    <p:sldId id="600" r:id="rId40"/>
    <p:sldId id="601" r:id="rId41"/>
    <p:sldId id="602" r:id="rId42"/>
    <p:sldId id="603" r:id="rId43"/>
    <p:sldId id="604" r:id="rId44"/>
    <p:sldId id="605" r:id="rId45"/>
  </p:sldIdLst>
  <p:sldSz cx="9144000" cy="6858000" type="screen4x3"/>
  <p:notesSz cx="6858000" cy="9144000"/>
  <p:custDataLst>
    <p:tags r:id="rId48"/>
  </p:custDataLst>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 initials="P" lastIdx="15" clrIdx="0">
    <p:extLst>
      <p:ext uri="{19B8F6BF-5375-455C-9EA6-DF929625EA0E}">
        <p15:presenceInfo xmlns:p15="http://schemas.microsoft.com/office/powerpoint/2012/main" userId="P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280"/>
    <a:srgbClr val="800000"/>
    <a:srgbClr val="3366CC"/>
    <a:srgbClr val="CC6600"/>
    <a:srgbClr val="F4F0EF"/>
    <a:srgbClr val="C3D39F"/>
    <a:srgbClr val="008000"/>
    <a:srgbClr val="FF9900"/>
    <a:srgbClr val="FFCC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3" autoAdjust="0"/>
    <p:restoredTop sz="86402" autoAdjust="0"/>
  </p:normalViewPr>
  <p:slideViewPr>
    <p:cSldViewPr snapToGrid="0">
      <p:cViewPr varScale="1">
        <p:scale>
          <a:sx n="97" d="100"/>
          <a:sy n="97" d="100"/>
        </p:scale>
        <p:origin x="932" y="68"/>
      </p:cViewPr>
      <p:guideLst>
        <p:guide orient="horz" pos="2160"/>
        <p:guide pos="5759"/>
      </p:guideLst>
    </p:cSldViewPr>
  </p:slideViewPr>
  <p:outlineViewPr>
    <p:cViewPr>
      <p:scale>
        <a:sx n="33" d="100"/>
        <a:sy n="33" d="100"/>
      </p:scale>
      <p:origin x="0" y="-20520"/>
    </p:cViewPr>
  </p:outlineViewPr>
  <p:notesTextViewPr>
    <p:cViewPr>
      <p:scale>
        <a:sx n="3" d="2"/>
        <a:sy n="3" d="2"/>
      </p:scale>
      <p:origin x="0" y="0"/>
    </p:cViewPr>
  </p:notesTextViewPr>
  <p:sorterViewPr>
    <p:cViewPr>
      <p:scale>
        <a:sx n="90" d="100"/>
        <a:sy n="90" d="100"/>
      </p:scale>
      <p:origin x="0" y="3178"/>
    </p:cViewPr>
  </p:sorterViewPr>
  <p:notesViewPr>
    <p:cSldViewPr snapToGrid="0">
      <p:cViewPr varScale="1">
        <p:scale>
          <a:sx n="101" d="100"/>
          <a:sy n="101" d="100"/>
        </p:scale>
        <p:origin x="-5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6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4506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fld id="{A3769999-8B86-43FA-BEFD-1777AE43F6A6}" type="slidenum">
              <a:rPr lang="en-US"/>
              <a:pPr>
                <a:defRPr/>
              </a:pPr>
              <a:t>‹#›</a:t>
            </a:fld>
            <a:endParaRPr lang="en-US" dirty="0"/>
          </a:p>
        </p:txBody>
      </p:sp>
    </p:spTree>
    <p:extLst>
      <p:ext uri="{BB962C8B-B14F-4D97-AF65-F5344CB8AC3E}">
        <p14:creationId xmlns:p14="http://schemas.microsoft.com/office/powerpoint/2010/main" val="203206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endParaRPr lang="en-US"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FontTx/>
              <a:buNone/>
              <a:defRPr sz="1200">
                <a:latin typeface="Times New Roman" pitchFamily="18" charset="0"/>
                <a:cs typeface="+mn-cs"/>
              </a:defRPr>
            </a:lvl1pPr>
          </a:lstStyle>
          <a:p>
            <a:pPr>
              <a:defRPr/>
            </a:pPr>
            <a:endParaRPr lang="en-US" dirty="0"/>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FontTx/>
              <a:buNone/>
              <a:defRPr sz="1200">
                <a:latin typeface="Times New Roman" pitchFamily="18" charset="0"/>
                <a:cs typeface="+mn-cs"/>
              </a:defRPr>
            </a:lvl1pPr>
          </a:lstStyle>
          <a:p>
            <a:pPr>
              <a:defRPr/>
            </a:pPr>
            <a:fld id="{3C7501CE-47A8-4D13-8723-9CA2959CBF52}" type="slidenum">
              <a:rPr lang="en-US"/>
              <a:pPr>
                <a:defRPr/>
              </a:pPr>
              <a:t>‹#›</a:t>
            </a:fld>
            <a:endParaRPr lang="en-US" dirty="0"/>
          </a:p>
        </p:txBody>
      </p:sp>
    </p:spTree>
    <p:extLst>
      <p:ext uri="{BB962C8B-B14F-4D97-AF65-F5344CB8AC3E}">
        <p14:creationId xmlns:p14="http://schemas.microsoft.com/office/powerpoint/2010/main" val="31510609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46DC7B-8B0B-46F6-9CC0-E683BCFB6E19}" type="slidenum">
              <a:rPr lang="en-US" smtClean="0"/>
              <a:pPr>
                <a:defRPr/>
              </a:pPr>
              <a:t>2</a:t>
            </a:fld>
            <a:endParaRPr lang="en-US" dirty="0"/>
          </a:p>
        </p:txBody>
      </p:sp>
    </p:spTree>
    <p:extLst>
      <p:ext uri="{BB962C8B-B14F-4D97-AF65-F5344CB8AC3E}">
        <p14:creationId xmlns:p14="http://schemas.microsoft.com/office/powerpoint/2010/main" val="2687336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3686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269932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606812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10679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08129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07570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559601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557870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95671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665854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441198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135651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52735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8670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779485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256497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997133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ln/>
        </p:spPr>
      </p:sp>
      <p:sp>
        <p:nvSpPr>
          <p:cNvPr id="7475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431816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7680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51047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24864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507936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237405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ln/>
        </p:spPr>
      </p:sp>
      <p:sp>
        <p:nvSpPr>
          <p:cNvPr id="2560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55343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362707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ln/>
        </p:spPr>
      </p:sp>
      <p:sp>
        <p:nvSpPr>
          <p:cNvPr id="2765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777386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ln/>
        </p:spPr>
      </p:sp>
      <p:sp>
        <p:nvSpPr>
          <p:cNvPr id="3481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100875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with Bk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9658678"/>
      </p:ext>
    </p:extLst>
  </p:cSld>
  <p:clrMapOvr>
    <a:overrideClrMapping bg1="lt1" tx1="dk1" bg2="lt2" tx2="dk2" accent1="accent1" accent2="accent2" accent3="accent3" accent4="accent4" accent5="accent5" accent6="accent6" hlink="hlink" folHlink="folHlink"/>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cxnSp>
        <p:nvCxnSpPr>
          <p:cNvPr id="4"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5"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1"/>
          <p:cNvSpPr>
            <a:spLocks noGrp="1"/>
          </p:cNvSpPr>
          <p:nvPr>
            <p:ph type="title" hasCustomPrompt="1"/>
          </p:nvPr>
        </p:nvSpPr>
        <p:spPr>
          <a:xfrm>
            <a:off x="7200" y="1"/>
            <a:ext cx="9143999" cy="1137543"/>
          </a:xfrm>
          <a:prstGeom prst="rect">
            <a:avLst/>
          </a:prstGeom>
          <a:solidFill>
            <a:srgbClr val="717A8B"/>
          </a:solidFill>
          <a:ln w="9525">
            <a:noFill/>
            <a:miter lim="800000"/>
            <a:headEnd/>
            <a:tailEnd/>
          </a:ln>
        </p:spPr>
        <p:txBody>
          <a:bodyPr vert="horz" wrap="square" lIns="0" tIns="0" rIns="0" bIns="0" numCol="1" anchor="ctr" anchorCtr="1" compatLnSpc="1">
            <a:prstTxWarp prst="textNoShape">
              <a:avLst/>
            </a:prstTxWarp>
            <a:noAutofit/>
          </a:bodyPr>
          <a:lstStyle>
            <a:lvl1pPr marL="0" indent="-457200" algn="ctr">
              <a:spcBef>
                <a:spcPts val="0"/>
              </a:spcBef>
              <a:defRPr lang="en-US" sz="3200" b="0" dirty="0">
                <a:solidFill>
                  <a:schemeClr val="bg1"/>
                </a:solidFill>
                <a:effectLst/>
                <a:latin typeface="+mn-lt"/>
              </a:defRPr>
            </a:lvl1pPr>
          </a:lstStyle>
          <a:p>
            <a:pPr marL="457200" lvl="0" indent="0"/>
            <a:r>
              <a:rPr lang="en-US" dirty="0"/>
              <a:t>CLICK TO EDIT MASTER TITLE STYLE</a:t>
            </a:r>
          </a:p>
        </p:txBody>
      </p:sp>
      <p:sp>
        <p:nvSpPr>
          <p:cNvPr id="3" name="Content Placeholder 2"/>
          <p:cNvSpPr>
            <a:spLocks noGrp="1"/>
          </p:cNvSpPr>
          <p:nvPr>
            <p:ph idx="1"/>
          </p:nvPr>
        </p:nvSpPr>
        <p:spPr>
          <a:xfrm>
            <a:off x="504825" y="1432801"/>
            <a:ext cx="8126413" cy="4983874"/>
          </a:xfrm>
          <a:noFill/>
          <a:ln w="9525">
            <a:noFill/>
            <a:miter lim="800000"/>
            <a:headEnd/>
            <a:tailEnd/>
          </a:ln>
        </p:spPr>
        <p:txBody>
          <a:bodyPr vert="horz" wrap="square" lIns="91440" tIns="45720" rIns="91440" bIns="45720" numCol="1" anchor="t" anchorCtr="0" compatLnSpc="1">
            <a:prstTxWarp prst="textNoShape">
              <a:avLst/>
            </a:prstTxWarp>
          </a:bodyPr>
          <a:lstStyle>
            <a:lvl1pPr>
              <a:spcBef>
                <a:spcPts val="900"/>
              </a:spcBef>
              <a:defRPr lang="en-US" sz="2800" dirty="0">
                <a:solidFill>
                  <a:schemeClr val="tx1"/>
                </a:solidFill>
              </a:defRPr>
            </a:lvl1pPr>
            <a:lvl2pPr>
              <a:spcBef>
                <a:spcPts val="900"/>
              </a:spcBef>
              <a:defRPr lang="en-US" sz="2400" dirty="0">
                <a:solidFill>
                  <a:schemeClr val="tx1"/>
                </a:solidFill>
              </a:defRPr>
            </a:lvl2pPr>
            <a:lvl3pPr>
              <a:spcBef>
                <a:spcPts val="900"/>
              </a:spcBef>
              <a:defRPr lang="en-US" sz="2400" dirty="0"/>
            </a:lvl3pPr>
            <a:lvl4pPr>
              <a:spcBef>
                <a:spcPts val="900"/>
              </a:spcBef>
              <a:defRPr lang="en-US" sz="2400" dirty="0">
                <a:solidFill>
                  <a:schemeClr val="tx1"/>
                </a:solidFill>
              </a:defRPr>
            </a:lvl4pPr>
            <a:lvl5pPr>
              <a:spcBef>
                <a:spcPts val="900"/>
              </a:spcBef>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a:p>
            <a:pPr lvl="1" indent="-279400">
              <a:spcBef>
                <a:spcPts val="1200"/>
              </a:spcBef>
              <a:buClrTx/>
              <a:buFont typeface="Arial" pitchFamily="34" charset="0"/>
            </a:pPr>
            <a:r>
              <a:rPr lang="en-US" dirty="0"/>
              <a:t>Second level</a:t>
            </a:r>
          </a:p>
          <a:p>
            <a:pPr marL="1035050" lvl="2" indent="-349250">
              <a:spcBef>
                <a:spcPts val="1200"/>
              </a:spcBef>
              <a:buClrTx/>
              <a:buSzPct val="80000"/>
              <a:buFont typeface="Wingdings" pitchFamily="2" charset="2"/>
              <a:buChar char="v"/>
            </a:pPr>
            <a:r>
              <a:rPr lang="en-US" dirty="0"/>
              <a:t>Third level</a:t>
            </a:r>
          </a:p>
          <a:p>
            <a:pPr lvl="3">
              <a:spcBef>
                <a:spcPts val="1200"/>
              </a:spcBef>
              <a:buClrTx/>
            </a:pPr>
            <a:r>
              <a:rPr lang="en-US" dirty="0"/>
              <a:t>Fourth level</a:t>
            </a:r>
          </a:p>
          <a:p>
            <a:pPr lvl="4">
              <a:spcBef>
                <a:spcPts val="1200"/>
              </a:spcBef>
              <a:buClrTx/>
            </a:pPr>
            <a:r>
              <a:rPr lang="en-US" dirty="0"/>
              <a:t>Fifth level</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72548396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5"/>
            <a:ext cx="9144000" cy="1536961"/>
          </a:xfrm>
        </p:spPr>
        <p:txBody>
          <a:bodyPr/>
          <a:lstStyle/>
          <a:p>
            <a:r>
              <a:rPr lang="en-US" dirty="0"/>
              <a:t>CLICK TO EDIT MASTER TITLE STYLE</a:t>
            </a:r>
          </a:p>
        </p:txBody>
      </p:sp>
      <p:sp>
        <p:nvSpPr>
          <p:cNvPr id="4" name="Content Placeholder 3"/>
          <p:cNvSpPr>
            <a:spLocks noGrp="1"/>
          </p:cNvSpPr>
          <p:nvPr>
            <p:ph sz="quarter" idx="10"/>
          </p:nvPr>
        </p:nvSpPr>
        <p:spPr>
          <a:xfrm>
            <a:off x="474662" y="1641600"/>
            <a:ext cx="8287737" cy="4852799"/>
          </a:xfrm>
        </p:spPr>
        <p:txBody>
          <a:bodyPr/>
          <a:lstStyle>
            <a:lvl1pPr>
              <a:defRPr sz="2800"/>
            </a:lvl1pPr>
            <a:lvl2pPr>
              <a:defRPr sz="2400"/>
            </a:lvl2pPr>
            <a:lvl3pPr>
              <a:defRPr sz="2000"/>
            </a:lvl3pPr>
            <a:lvl4pPr>
              <a:defRPr sz="20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71793580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NoBar-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1800"/>
            <a:ext cx="9144000" cy="678600"/>
          </a:xfrm>
          <a:prstGeom prst="rect">
            <a:avLst/>
          </a:prstGeom>
          <a:solidFill>
            <a:schemeClr val="bg1">
              <a:lumMod val="75000"/>
            </a:schemeClr>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hasCustomPrompt="1"/>
          </p:nvPr>
        </p:nvSpPr>
        <p:spPr>
          <a:xfrm>
            <a:off x="457200" y="990600"/>
            <a:ext cx="8229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buFontTx/>
              <a:buNone/>
              <a:defRPr lang="en-US" sz="2800" dirty="0">
                <a:solidFill>
                  <a:schemeClr val="tx1"/>
                </a:solidFill>
              </a:defRPr>
            </a:lvl1pPr>
            <a:lvl2pPr marL="190500" indent="0">
              <a:buFont typeface="Arial" panose="020B0604020202020204" pitchFamily="34" charset="0"/>
              <a:buNone/>
              <a:defRPr lang="en-US" sz="2400" dirty="0">
                <a:solidFill>
                  <a:schemeClr val="tx1"/>
                </a:solidFill>
              </a:defRPr>
            </a:lvl2pPr>
            <a:lvl3pPr marL="685800" indent="0">
              <a:buNone/>
              <a:defRPr lang="en-US" sz="2400" dirty="0"/>
            </a:lvl3pPr>
            <a:lvl4pPr marL="1317625" indent="0">
              <a:buFont typeface="Arial" panose="020B0604020202020204" pitchFamily="34" charset="0"/>
              <a:buNone/>
              <a:defRPr lang="en-US" sz="2400" dirty="0">
                <a:solidFill>
                  <a:schemeClr val="tx1"/>
                </a:solidFill>
              </a:defRPr>
            </a:lvl4pPr>
            <a:lvl5pPr marL="1784350" indent="0">
              <a:buFont typeface="Arial" panose="020B0604020202020204" pitchFamily="34" charset="0"/>
              <a:buNone/>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41223697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Line Title and Jump Link">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1"/>
            <a:ext cx="9144000" cy="882485"/>
          </a:xfrm>
          <a:prstGeom prst="rect">
            <a:avLst/>
          </a:prstGeom>
        </p:spPr>
        <p:txBody>
          <a:bodyPr/>
          <a:lstStyle>
            <a:lvl1pPr marL="0"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800"/>
            </a:lvl1pPr>
            <a:lvl2pPr>
              <a:spcAft>
                <a:spcPts val="800"/>
              </a:spcAft>
              <a:defRPr sz="2400">
                <a:solidFill>
                  <a:schemeClr val="tx1"/>
                </a:solidFill>
              </a:defRPr>
            </a:lvl2pPr>
            <a:lvl3pPr>
              <a:spcAft>
                <a:spcPts val="800"/>
              </a:spcAft>
              <a:defRPr sz="2000"/>
            </a:lvl3pPr>
            <a:lvl4pPr>
              <a:spcAft>
                <a:spcPts val="800"/>
              </a:spcAft>
              <a:defRPr sz="1800"/>
            </a:lvl4pPr>
            <a:lvl5pPr>
              <a:spcAft>
                <a:spcPts val="800"/>
              </a:spcAf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2718707" y="6553200"/>
            <a:ext cx="3706586" cy="247650"/>
          </a:xfrm>
          <a:prstGeom prst="rect">
            <a:avLst/>
          </a:prstGeom>
        </p:spPr>
        <p:txBody>
          <a:bodyPr lIns="0" tIns="0" rIns="0" bIns="0" anchor="b" anchorCtr="1"/>
          <a:lstStyle>
            <a:lvl1pPr marL="0" indent="0" algn="ctr">
              <a:buNone/>
              <a:defRPr sz="1400" b="1"/>
            </a:lvl1pPr>
          </a:lstStyle>
          <a:p>
            <a:pPr lvl="0"/>
            <a:r>
              <a:rPr lang="en-US" dirty="0"/>
              <a:t>Jump to long image description</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551286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1" y="0"/>
            <a:ext cx="9144001" cy="838200"/>
          </a:xfrm>
          <a:prstGeom prst="rect">
            <a:avLst/>
          </a:prstGeom>
        </p:spPr>
        <p:txBody>
          <a:bodyPr/>
          <a:lstStyle>
            <a:lvl1pP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Bef>
                <a:spcPts val="1200"/>
              </a:spcBef>
              <a:spcAft>
                <a:spcPts val="0"/>
              </a:spcAft>
              <a:defRPr sz="2800"/>
            </a:lvl1pPr>
            <a:lvl2pPr>
              <a:spcBef>
                <a:spcPts val="1200"/>
              </a:spcBef>
              <a:spcAft>
                <a:spcPts val="0"/>
              </a:spcAft>
              <a:defRPr sz="2400"/>
            </a:lvl2pPr>
            <a:lvl3pPr>
              <a:spcBef>
                <a:spcPts val="1200"/>
              </a:spcBef>
              <a:spcAft>
                <a:spcPts val="0"/>
              </a:spcAft>
              <a:defRPr sz="2000"/>
            </a:lvl3pPr>
            <a:lvl4pPr>
              <a:spcBef>
                <a:spcPts val="1200"/>
              </a:spcBef>
              <a:spcAft>
                <a:spcPts val="0"/>
              </a:spcAft>
              <a:defRPr sz="1800"/>
            </a:lvl4pPr>
            <a:lvl5pPr>
              <a:spcBef>
                <a:spcPts val="1200"/>
              </a:spcBef>
              <a:spcAft>
                <a:spcPts val="0"/>
              </a:spcAft>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Bef>
                <a:spcPts val="1200"/>
              </a:spcBef>
              <a:spcAft>
                <a:spcPts val="0"/>
              </a:spcAft>
              <a:defRPr sz="2800"/>
            </a:lvl1pPr>
            <a:lvl2pPr>
              <a:spcBef>
                <a:spcPts val="1200"/>
              </a:spcBef>
              <a:spcAft>
                <a:spcPts val="0"/>
              </a:spcAft>
              <a:defRPr sz="2400"/>
            </a:lvl2pPr>
            <a:lvl3pPr>
              <a:spcBef>
                <a:spcPts val="1200"/>
              </a:spcBef>
              <a:spcAft>
                <a:spcPts val="0"/>
              </a:spcAft>
              <a:defRPr sz="2000"/>
            </a:lvl3pPr>
            <a:lvl4pPr>
              <a:spcBef>
                <a:spcPts val="1200"/>
              </a:spcBef>
              <a:spcAft>
                <a:spcPts val="0"/>
              </a:spcAft>
              <a:defRPr sz="1800"/>
            </a:lvl4pPr>
            <a:lvl5pPr>
              <a:spcBef>
                <a:spcPts val="1200"/>
              </a:spcBef>
              <a:spcAft>
                <a:spcPts val="0"/>
              </a:spcAft>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4122206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0"/>
            <a:ext cx="9144001" cy="838200"/>
          </a:xfrm>
          <a:prstGeom prst="rect">
            <a:avLst/>
          </a:prstGeom>
        </p:spPr>
        <p:txBody>
          <a:bodyPr/>
          <a:lstStyle>
            <a:lvl1pP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Bef>
                <a:spcPts val="600"/>
              </a:spcBef>
              <a:spcAft>
                <a:spcPts val="0"/>
              </a:spcAft>
              <a:defRPr sz="2400"/>
            </a:lvl1pPr>
            <a:lvl2pPr>
              <a:spcBef>
                <a:spcPts val="600"/>
              </a:spcBef>
              <a:spcAft>
                <a:spcPts val="0"/>
              </a:spcAft>
              <a:defRPr sz="2000"/>
            </a:lvl2pPr>
            <a:lvl3pPr>
              <a:spcBef>
                <a:spcPts val="600"/>
              </a:spcBef>
              <a:spcAft>
                <a:spcPts val="0"/>
              </a:spcAft>
              <a:defRPr sz="1800"/>
            </a:lvl3pPr>
            <a:lvl4pPr>
              <a:spcBef>
                <a:spcPts val="600"/>
              </a:spcBef>
              <a:spcAft>
                <a:spcPts val="0"/>
              </a:spcAft>
              <a:defRPr sz="1600"/>
            </a:lvl4pPr>
            <a:lvl5pPr>
              <a:spcBef>
                <a:spcPts val="600"/>
              </a:spcBef>
              <a:spcAft>
                <a:spcPts val="0"/>
              </a:spcAft>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50852828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NoBar-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8200"/>
          </a:xfrm>
          <a:prstGeom prst="rect">
            <a:avLst/>
          </a:prstGeom>
        </p:spPr>
        <p:txBody>
          <a:bodyPr/>
          <a:lstStyle>
            <a:lvl1pPr marL="280988"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230188" indent="-230188">
              <a:spcAft>
                <a:spcPts val="800"/>
              </a:spcAft>
              <a:defRPr sz="2400"/>
            </a:lvl1pPr>
            <a:lvl2pPr marL="568325" indent="-165100">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393556411"/>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5200"/>
          </a:xfrm>
          <a:prstGeom prst="rect">
            <a:avLst/>
          </a:prstGeom>
        </p:spPr>
        <p:txBody>
          <a:bodyPr/>
          <a:lstStyle>
            <a:lvl1pPr marL="0"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230188" indent="-230188">
              <a:spcBef>
                <a:spcPts val="1200"/>
              </a:spcBef>
              <a:spcAft>
                <a:spcPts val="0"/>
              </a:spcAft>
              <a:defRPr sz="2400"/>
            </a:lvl1pPr>
            <a:lvl2pPr marL="403225" indent="-173038">
              <a:spcBef>
                <a:spcPts val="1200"/>
              </a:spcBef>
              <a:spcAft>
                <a:spcPts val="0"/>
              </a:spcAft>
              <a:defRPr sz="2000"/>
            </a:lvl2pPr>
            <a:lvl3pPr marL="568325" indent="-165100">
              <a:spcBef>
                <a:spcPts val="1200"/>
              </a:spcBef>
              <a:spcAft>
                <a:spcPts val="0"/>
              </a:spcAft>
              <a:defRPr sz="1800"/>
            </a:lvl3pPr>
            <a:lvl4pPr>
              <a:spcBef>
                <a:spcPts val="1200"/>
              </a:spcBef>
              <a:spcAft>
                <a:spcPts val="0"/>
              </a:spcAft>
              <a:defRPr sz="1600"/>
            </a:lvl4pPr>
            <a:lvl5pPr>
              <a:spcBef>
                <a:spcPts val="1200"/>
              </a:spcBef>
              <a:spcAft>
                <a:spcPts val="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2808000" y="6553200"/>
            <a:ext cx="3528000" cy="214800"/>
          </a:xfrm>
          <a:prstGeom prst="rect">
            <a:avLst/>
          </a:prstGeom>
        </p:spPr>
        <p:txBody>
          <a:bodyPr lIns="0" tIns="0" rIns="0" bIns="0" anchor="b" anchorCtr="1"/>
          <a:lstStyle>
            <a:lvl1pPr marL="0" indent="0" algn="ctr">
              <a:buNone/>
              <a:defRPr sz="1400" b="1"/>
            </a:lvl1pPr>
          </a:lstStyle>
          <a:p>
            <a:pPr lvl="0"/>
            <a:r>
              <a:rPr lang="en-US" dirty="0"/>
              <a:t>Jump to long image description</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03385910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NoBar-Two Content">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1" y="0"/>
            <a:ext cx="9144001" cy="838200"/>
          </a:xfrm>
          <a:prstGeom prst="rect">
            <a:avLst/>
          </a:prstGeom>
        </p:spPr>
        <p:txBody>
          <a:bodyPr>
            <a:normAutofit/>
          </a:bodyPr>
          <a:lstStyle>
            <a:lvl1pPr>
              <a:defRPr sz="28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68583481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9" name="TextBox 8"/>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
        <p:nvSpPr>
          <p:cNvPr id="11" name="TextBox 10"/>
          <p:cNvSpPr txBox="1"/>
          <p:nvPr userDrawn="1"/>
        </p:nvSpPr>
        <p:spPr>
          <a:xfrm>
            <a:off x="152400" y="68040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1544664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NoBar-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8200"/>
          </a:xfrm>
          <a:prstGeom prst="rect">
            <a:avLst/>
          </a:prstGeom>
        </p:spPr>
        <p:txBody>
          <a:bodyPr/>
          <a:lstStyle>
            <a:lvl1pPr marL="0" indent="0">
              <a:defRPr sz="36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83400"/>
            <a:ext cx="8229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2282400" y="6558350"/>
            <a:ext cx="4579200" cy="204850"/>
          </a:xfrm>
          <a:prstGeom prst="rect">
            <a:avLst/>
          </a:prstGeom>
          <a:noFill/>
          <a:ln w="9525">
            <a:noFill/>
            <a:miter lim="800000"/>
            <a:headEnd/>
            <a:tailEnd/>
          </a:ln>
        </p:spPr>
        <p:txBody>
          <a:bodyPr vert="horz" wrap="square" lIns="0" tIns="0" rIns="0" bIns="0" numCol="1" anchor="b" anchorCtr="1" compatLnSpc="1">
            <a:prstTxWarp prst="textNoShape">
              <a:avLst/>
            </a:prstTxWarp>
          </a:bodyPr>
          <a:lstStyle>
            <a:lvl1pPr>
              <a:defRPr lang="en-US" sz="1400" b="1" dirty="0"/>
            </a:lvl1pPr>
          </a:lstStyle>
          <a:p>
            <a:pPr marL="0" lvl="0" indent="0" algn="ctr">
              <a:buNone/>
            </a:pPr>
            <a:r>
              <a:rPr lang="en-US" dirty="0"/>
              <a:t>Jump to long image description</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9047097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Line Title, Content, Hyperlink">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8200"/>
          </a:xfrm>
          <a:prstGeom prst="rect">
            <a:avLst/>
          </a:prstGeom>
        </p:spPr>
        <p:txBody>
          <a:bodyPr>
            <a:normAutofit/>
          </a:bodyPr>
          <a:lstStyle>
            <a:lvl1pPr marL="0" indent="0">
              <a:defRPr sz="32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230188" indent="-230188">
              <a:spcAft>
                <a:spcPts val="800"/>
              </a:spcAft>
              <a:defRPr sz="2400"/>
            </a:lvl1pPr>
            <a:lvl2pPr marL="571500" indent="-168275">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2088000" y="6566062"/>
            <a:ext cx="4968000" cy="204850"/>
          </a:xfrm>
          <a:prstGeom prst="rect">
            <a:avLst/>
          </a:prstGeom>
        </p:spPr>
        <p:txBody>
          <a:bodyPr lIns="0" tIns="0" rIns="0" bIns="0" anchor="b" anchorCtr="1"/>
          <a:lstStyle>
            <a:lvl1pPr marL="0" indent="0" algn="ctr">
              <a:buNone/>
              <a:defRPr sz="1400" b="1"/>
            </a:lvl1pPr>
          </a:lstStyle>
          <a:p>
            <a:pPr lvl="0"/>
            <a:r>
              <a:rPr lang="en-US" dirty="0"/>
              <a:t>Jump to long image description</a:t>
            </a:r>
          </a:p>
        </p:txBody>
      </p:sp>
      <p:sp>
        <p:nvSpPr>
          <p:cNvPr id="5" name="TextBox 4"/>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41354639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2-Line Title and Link">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072800"/>
          </a:xfrm>
          <a:prstGeom prst="rect">
            <a:avLst/>
          </a:prstGeom>
          <a:solidFill>
            <a:srgbClr val="84B0AE"/>
          </a:solidFill>
        </p:spPr>
        <p:txBody>
          <a:bodyPr/>
          <a:lstStyle>
            <a:lvl1pPr marL="0" indent="0" algn="ctr">
              <a:defRPr sz="3600">
                <a:solidFill>
                  <a:schemeClr val="bg1"/>
                </a:solidFill>
              </a:defRPr>
            </a:lvl1pPr>
          </a:lstStyle>
          <a:p>
            <a:r>
              <a:rPr lang="en-US" dirty="0"/>
              <a:t>Click to edit Master title style</a:t>
            </a:r>
          </a:p>
        </p:txBody>
      </p:sp>
      <p:sp>
        <p:nvSpPr>
          <p:cNvPr id="3" name="TextBox 2"/>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58985016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910144"/>
          </a:xfrm>
          <a:prstGeom prst="rect">
            <a:avLst/>
          </a:prstGeom>
          <a:solidFill>
            <a:srgbClr val="84B0AE"/>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52810289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1800"/>
            <a:ext cx="9144000" cy="910144"/>
          </a:xfrm>
          <a:prstGeom prst="rect">
            <a:avLst/>
          </a:prstGeom>
          <a:solidFill>
            <a:srgbClr val="439CBF"/>
          </a:solidFill>
        </p:spPr>
        <p:txBody>
          <a:bodyPr/>
          <a:lstStyle>
            <a:lvl1pPr marL="0" indent="0" algn="ctr">
              <a:spcBef>
                <a:spcPts val="0"/>
              </a:spcBef>
              <a:defRPr sz="3600">
                <a:solidFill>
                  <a:schemeClr val="tx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Bef>
                <a:spcPts val="1200"/>
              </a:spcBef>
              <a:spcAft>
                <a:spcPts val="0"/>
              </a:spcAft>
              <a:buNone/>
              <a:defRPr sz="2800">
                <a:solidFill>
                  <a:schemeClr val="tx1"/>
                </a:solidFill>
                <a:latin typeface="Arial" panose="020B0604020202020204" pitchFamily="34" charset="0"/>
              </a:defRPr>
            </a:lvl1pPr>
            <a:lvl2pPr marL="403225" indent="0">
              <a:spcBef>
                <a:spcPts val="1200"/>
              </a:spcBef>
              <a:spcAft>
                <a:spcPts val="0"/>
              </a:spcAft>
              <a:buNone/>
              <a:defRPr sz="2400">
                <a:solidFill>
                  <a:schemeClr val="tx1"/>
                </a:solidFill>
                <a:latin typeface="Arial" panose="020B0604020202020204" pitchFamily="34" charset="0"/>
              </a:defRPr>
            </a:lvl2pPr>
            <a:lvl3pPr marL="860425" indent="0">
              <a:spcBef>
                <a:spcPts val="1200"/>
              </a:spcBef>
              <a:spcAft>
                <a:spcPts val="0"/>
              </a:spcAft>
              <a:buNone/>
              <a:defRPr sz="2000">
                <a:solidFill>
                  <a:schemeClr val="tx1"/>
                </a:solidFill>
                <a:latin typeface="Arial" panose="020B0604020202020204" pitchFamily="34" charset="0"/>
              </a:defRPr>
            </a:lvl3pPr>
            <a:lvl4pPr marL="1317625" indent="0">
              <a:spcBef>
                <a:spcPts val="1200"/>
              </a:spcBef>
              <a:spcAft>
                <a:spcPts val="0"/>
              </a:spcAft>
              <a:buNone/>
              <a:defRPr sz="1800">
                <a:solidFill>
                  <a:schemeClr val="tx1"/>
                </a:solidFill>
                <a:latin typeface="Arial" panose="020B0604020202020204" pitchFamily="34" charset="0"/>
              </a:defRPr>
            </a:lvl4pPr>
            <a:lvl5pPr marL="1784350" indent="0">
              <a:spcBef>
                <a:spcPts val="1200"/>
              </a:spcBef>
              <a:spcAft>
                <a:spcPts val="0"/>
              </a:spcAft>
              <a:buNone/>
              <a:defRPr sz="1800">
                <a:solidFill>
                  <a:schemeClr val="tx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383830109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Line 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8200"/>
          </a:xfrm>
          <a:prstGeom prst="rect">
            <a:avLst/>
          </a:prstGeom>
        </p:spPr>
        <p:txBody>
          <a:bodyPr>
            <a:normAutofit/>
          </a:bodyPr>
          <a:lstStyle>
            <a:lvl1pPr marL="0" indent="0">
              <a:defRPr sz="32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230188" indent="-230188">
              <a:spcAft>
                <a:spcPts val="800"/>
              </a:spcAft>
              <a:defRPr sz="2800"/>
            </a:lvl1pPr>
            <a:lvl2pPr marL="627063" indent="-223838">
              <a:spcAft>
                <a:spcPts val="800"/>
              </a:spcAft>
              <a:defRPr sz="2400"/>
            </a:lvl2pPr>
            <a:lvl3pPr>
              <a:spcAft>
                <a:spcPts val="800"/>
              </a:spcAft>
              <a:defRPr sz="2000"/>
            </a:lvl3pPr>
            <a:lvl4pPr>
              <a:spcAft>
                <a:spcPts val="800"/>
              </a:spcAft>
              <a:defRPr sz="1800"/>
            </a:lvl4pPr>
            <a:lvl5pPr>
              <a:spcAft>
                <a:spcPts val="800"/>
              </a:spcAf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47060047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cxnSp>
        <p:nvCxnSpPr>
          <p:cNvPr id="3"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4"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5" name="Title 1"/>
          <p:cNvSpPr>
            <a:spLocks noGrp="1"/>
          </p:cNvSpPr>
          <p:nvPr>
            <p:ph type="title"/>
          </p:nvPr>
        </p:nvSpPr>
        <p:spPr>
          <a:xfrm>
            <a:off x="0" y="3964"/>
            <a:ext cx="9140332" cy="815404"/>
          </a:xfrm>
          <a:prstGeom prst="rect">
            <a:avLst/>
          </a:prstGeom>
          <a:solidFill>
            <a:srgbClr val="439CBF"/>
          </a:solidFill>
          <a:ln w="9525">
            <a:noFill/>
            <a:miter lim="800000"/>
            <a:headEnd/>
            <a:tailEnd/>
          </a:ln>
        </p:spPr>
        <p:txBody>
          <a:bodyPr vert="horz" wrap="square" lIns="91440" tIns="45720" rIns="91440" bIns="45720" numCol="1" anchor="ctr" anchorCtr="0" compatLnSpc="1">
            <a:prstTxWarp prst="textNoShape">
              <a:avLst/>
            </a:prstTxWarp>
          </a:bodyPr>
          <a:lstStyle>
            <a:lvl1pPr>
              <a:defRPr lang="en-US" sz="2800" b="0" dirty="0">
                <a:solidFill>
                  <a:schemeClr val="bg1"/>
                </a:solidFill>
                <a:effectLst/>
                <a:latin typeface="+mn-lt"/>
              </a:defRPr>
            </a:lvl1pPr>
          </a:lstStyle>
          <a:p>
            <a:pPr marL="457200" lvl="0" indent="0"/>
            <a:r>
              <a:rPr lang="en-US" dirty="0"/>
              <a:t>Click to edit Master title style</a:t>
            </a:r>
          </a:p>
        </p:txBody>
      </p:sp>
      <p:sp>
        <p:nvSpPr>
          <p:cNvPr id="6" name="TextBox 5"/>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53838786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Line Title and Content">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0"/>
            <a:ext cx="9144000" cy="838200"/>
          </a:xfrm>
          <a:prstGeom prst="rect">
            <a:avLst/>
          </a:prstGeom>
        </p:spPr>
        <p:txBody>
          <a:bodyPr>
            <a:normAutofit/>
          </a:bodyPr>
          <a:lstStyle>
            <a:lvl1pPr marL="0" indent="0">
              <a:defRPr sz="3200">
                <a:solidFill>
                  <a:schemeClr val="bg1"/>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z="2800" dirty="0">
                <a:solidFill>
                  <a:schemeClr val="tx1"/>
                </a:solidFill>
              </a:defRPr>
            </a:lvl1pPr>
            <a:lvl2pPr>
              <a:defRPr lang="en-US" sz="2400" dirty="0">
                <a:solidFill>
                  <a:schemeClr val="tx1"/>
                </a:solidFill>
              </a:defRPr>
            </a:lvl2pPr>
            <a:lvl3pPr>
              <a:defRPr lang="en-US" sz="2400" dirty="0"/>
            </a:lvl3pPr>
            <a:lvl4pPr>
              <a:defRPr lang="en-US" sz="2400" dirty="0">
                <a:solidFill>
                  <a:schemeClr val="tx1"/>
                </a:solidFill>
              </a:defRPr>
            </a:lvl4pPr>
            <a:lvl5pPr>
              <a:defRPr lang="en-US" sz="2000" dirty="0">
                <a:solidFill>
                  <a:schemeClr val="tx1"/>
                </a:solidFill>
              </a:defRPr>
            </a:lvl5pPr>
          </a:lstStyle>
          <a:p>
            <a:pPr marL="349250" lvl="0" indent="-349250">
              <a:spcBef>
                <a:spcPts val="1200"/>
              </a:spcBef>
              <a:buClrTx/>
              <a:buSzPct val="65000"/>
              <a:buFont typeface="Wingdings" pitchFamily="2" charset="2"/>
              <a:buChar char=""/>
            </a:pPr>
            <a:r>
              <a:rPr lang="en-US" dirty="0"/>
              <a:t>Click to edit Master text styles</a:t>
            </a:r>
          </a:p>
          <a:p>
            <a:pPr lvl="1" indent="-279400">
              <a:spcBef>
                <a:spcPts val="1200"/>
              </a:spcBef>
              <a:buClrTx/>
              <a:buFont typeface="Arial" pitchFamily="34" charset="0"/>
            </a:pPr>
            <a:r>
              <a:rPr lang="en-US" dirty="0"/>
              <a:t>Second level</a:t>
            </a:r>
          </a:p>
          <a:p>
            <a:pPr marL="1035050" lvl="2" indent="-349250">
              <a:spcBef>
                <a:spcPts val="1200"/>
              </a:spcBef>
              <a:buClrTx/>
              <a:buSzPct val="80000"/>
              <a:buFont typeface="Wingdings" pitchFamily="2" charset="2"/>
              <a:buChar char="v"/>
            </a:pPr>
            <a:r>
              <a:rPr lang="en-US" dirty="0"/>
              <a:t>Third level</a:t>
            </a:r>
          </a:p>
          <a:p>
            <a:pPr lvl="3">
              <a:spcBef>
                <a:spcPts val="1200"/>
              </a:spcBef>
              <a:buClrTx/>
            </a:pPr>
            <a:r>
              <a:rPr lang="en-US" dirty="0"/>
              <a:t>Fourth level</a:t>
            </a:r>
          </a:p>
          <a:p>
            <a:pPr lvl="4">
              <a:spcBef>
                <a:spcPts val="1200"/>
              </a:spcBef>
              <a:buClrTx/>
            </a:pPr>
            <a:r>
              <a:rPr lang="en-US" dirty="0"/>
              <a:t>Fifth level</a:t>
            </a:r>
          </a:p>
        </p:txBody>
      </p:sp>
      <p:sp>
        <p:nvSpPr>
          <p:cNvPr id="4" name="TextBox 3"/>
          <p:cNvSpPr txBox="1"/>
          <p:nvPr userDrawn="1"/>
        </p:nvSpPr>
        <p:spPr>
          <a:xfrm>
            <a:off x="0" y="6651692"/>
            <a:ext cx="1230164" cy="200055"/>
          </a:xfrm>
          <a:prstGeom prst="rect">
            <a:avLst/>
          </a:prstGeom>
          <a:noFill/>
        </p:spPr>
        <p:txBody>
          <a:bodyPr wrap="square" rtlCol="0">
            <a:spAutoFit/>
          </a:bodyPr>
          <a:lstStyle/>
          <a:p>
            <a:r>
              <a:rPr lang="en-US" sz="700" dirty="0">
                <a:solidFill>
                  <a:schemeClr val="tx1">
                    <a:lumMod val="50000"/>
                    <a:lumOff val="50000"/>
                  </a:schemeClr>
                </a:solidFill>
              </a:rPr>
              <a:t>© McGraw-Hill Education.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57496175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body" idx="1"/>
          </p:nvPr>
        </p:nvSpPr>
        <p:spPr bwMode="auto">
          <a:xfrm>
            <a:off x="504825" y="1447799"/>
            <a:ext cx="8126413"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bwMode="auto">
          <a:xfrm rot="16200000" flipH="1">
            <a:off x="1143000" y="3048000"/>
            <a:ext cx="16764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cxnSp>
        <p:nvCxnSpPr>
          <p:cNvPr id="13" name="Straight Connector 12"/>
          <p:cNvCxnSpPr/>
          <p:nvPr/>
        </p:nvCxnSpPr>
        <p:spPr bwMode="auto">
          <a:xfrm rot="5400000" flipH="1" flipV="1">
            <a:off x="647700" y="5067300"/>
            <a:ext cx="2667000" cy="914400"/>
          </a:xfrm>
          <a:prstGeom prst="line">
            <a:avLst/>
          </a:prstGeom>
          <a:gradFill rotWithShape="1">
            <a:gsLst>
              <a:gs pos="0">
                <a:schemeClr val="accent1"/>
              </a:gs>
              <a:gs pos="50000">
                <a:schemeClr val="accent1">
                  <a:gamma/>
                  <a:tint val="20000"/>
                  <a:invGamma/>
                </a:schemeClr>
              </a:gs>
              <a:gs pos="100000">
                <a:schemeClr val="accent1"/>
              </a:gs>
            </a:gsLst>
            <a:lin ang="5400000" scaled="1"/>
          </a:gradFill>
          <a:ln w="9525" cap="flat" cmpd="sng" algn="ctr">
            <a:noFill/>
            <a:prstDash val="solid"/>
            <a:round/>
            <a:headEnd type="none" w="med" len="med"/>
            <a:tailEnd type="none" w="med" len="med"/>
          </a:ln>
          <a:effectLst/>
        </p:spPr>
      </p:cxnSp>
      <p:sp>
        <p:nvSpPr>
          <p:cNvPr id="2" name="Title Placeholder 1"/>
          <p:cNvSpPr>
            <a:spLocks noGrp="1"/>
          </p:cNvSpPr>
          <p:nvPr>
            <p:ph type="title"/>
          </p:nvPr>
        </p:nvSpPr>
        <p:spPr>
          <a:xfrm>
            <a:off x="0" y="5125"/>
            <a:ext cx="9144000" cy="1325563"/>
          </a:xfrm>
          <a:prstGeom prst="rect">
            <a:avLst/>
          </a:prstGeom>
          <a:solidFill>
            <a:srgbClr val="717A8B"/>
          </a:solidFill>
          <a:ln>
            <a:noFill/>
          </a:ln>
        </p:spPr>
        <p:txBody>
          <a:bodyPr vert="horz" lIns="91440" tIns="45720" rIns="91440" bIns="45720" rtlCol="0" anchor="ctr" anchorCtr="1">
            <a:normAutofit/>
          </a:bodyPr>
          <a:lstStyle/>
          <a:p>
            <a:r>
              <a:rPr lang="en-US" dirty="0"/>
              <a:t>Click to edit Master title style</a:t>
            </a:r>
          </a:p>
        </p:txBody>
      </p:sp>
    </p:spTree>
    <p:extLst>
      <p:ext uri="{BB962C8B-B14F-4D97-AF65-F5344CB8AC3E}">
        <p14:creationId xmlns:p14="http://schemas.microsoft.com/office/powerpoint/2010/main" val="1530553024"/>
      </p:ext>
    </p:extLst>
  </p:cSld>
  <p:clrMap bg1="lt1" tx1="dk1" bg2="lt2" tx2="dk2" accent1="accent1" accent2="accent2" accent3="accent3" accent4="accent4" accent5="accent5" accent6="accent6" hlink="hlink" folHlink="folHlink"/>
  <p:sldLayoutIdLst>
    <p:sldLayoutId id="2147483825" r:id="rId1"/>
    <p:sldLayoutId id="2147483838" r:id="rId2"/>
    <p:sldLayoutId id="2147483826" r:id="rId3"/>
    <p:sldLayoutId id="2147483840" r:id="rId4"/>
    <p:sldLayoutId id="2147483841" r:id="rId5"/>
    <p:sldLayoutId id="2147483842" r:id="rId6"/>
    <p:sldLayoutId id="2147483827" r:id="rId7"/>
    <p:sldLayoutId id="2147483843"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 id="2147483837" r:id="rId18"/>
    <p:sldLayoutId id="2147483839" r:id="rId19"/>
  </p:sldLayoutIdLst>
  <p:transition spd="med"/>
  <p:hf hdr="0" dt="0"/>
  <p:txStyles>
    <p:titleStyle>
      <a:lvl1pPr marL="0" indent="-457200" algn="ctr" defTabSz="0" rtl="0" eaLnBrk="0" fontAlgn="base" hangingPunct="0">
        <a:lnSpc>
          <a:spcPct val="100000"/>
        </a:lnSpc>
        <a:spcBef>
          <a:spcPct val="0"/>
        </a:spcBef>
        <a:spcAft>
          <a:spcPct val="0"/>
        </a:spcAft>
        <a:defRPr lang="en-US" sz="3200" b="0" smtClean="0">
          <a:solidFill>
            <a:schemeClr val="bg1"/>
          </a:solidFill>
          <a:effectLst/>
          <a:latin typeface="+mn-lt"/>
          <a:ea typeface="+mj-ea"/>
          <a:cs typeface="+mj-cs"/>
        </a:defRPr>
      </a:lvl1pPr>
      <a:lvl2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2pPr>
      <a:lvl3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3pPr>
      <a:lvl4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4pPr>
      <a:lvl5pPr marL="461963" indent="-4763" algn="l" rtl="0" eaLnBrk="0" fontAlgn="base" hangingPunct="0">
        <a:lnSpc>
          <a:spcPct val="85000"/>
        </a:lnSpc>
        <a:spcBef>
          <a:spcPct val="0"/>
        </a:spcBef>
        <a:spcAft>
          <a:spcPct val="0"/>
        </a:spcAft>
        <a:defRPr sz="3200" b="1">
          <a:solidFill>
            <a:srgbClr val="336699"/>
          </a:solidFill>
          <a:effectLst>
            <a:outerShdw blurRad="38100" dist="38100" dir="2700000" algn="tl">
              <a:srgbClr val="C0C0C0"/>
            </a:outerShdw>
          </a:effectLst>
          <a:latin typeface="Arial" charset="0"/>
        </a:defRPr>
      </a:lvl5pPr>
      <a:lvl6pPr marL="457200" algn="ctr" rtl="0" fontAlgn="base">
        <a:lnSpc>
          <a:spcPct val="85000"/>
        </a:lnSpc>
        <a:spcBef>
          <a:spcPct val="0"/>
        </a:spcBef>
        <a:spcAft>
          <a:spcPct val="0"/>
        </a:spcAft>
        <a:defRPr sz="3600" b="1">
          <a:solidFill>
            <a:srgbClr val="216471"/>
          </a:solidFill>
          <a:latin typeface="Arial" charset="0"/>
        </a:defRPr>
      </a:lvl6pPr>
      <a:lvl7pPr marL="914400" algn="ctr" rtl="0" fontAlgn="base">
        <a:lnSpc>
          <a:spcPct val="85000"/>
        </a:lnSpc>
        <a:spcBef>
          <a:spcPct val="0"/>
        </a:spcBef>
        <a:spcAft>
          <a:spcPct val="0"/>
        </a:spcAft>
        <a:defRPr sz="3600" b="1">
          <a:solidFill>
            <a:srgbClr val="216471"/>
          </a:solidFill>
          <a:latin typeface="Arial" charset="0"/>
        </a:defRPr>
      </a:lvl7pPr>
      <a:lvl8pPr marL="1371600" algn="ctr" rtl="0" fontAlgn="base">
        <a:lnSpc>
          <a:spcPct val="85000"/>
        </a:lnSpc>
        <a:spcBef>
          <a:spcPct val="0"/>
        </a:spcBef>
        <a:spcAft>
          <a:spcPct val="0"/>
        </a:spcAft>
        <a:defRPr sz="3600" b="1">
          <a:solidFill>
            <a:srgbClr val="216471"/>
          </a:solidFill>
          <a:latin typeface="Arial" charset="0"/>
        </a:defRPr>
      </a:lvl8pPr>
      <a:lvl9pPr marL="1828800" algn="ctr" rtl="0" fontAlgn="base">
        <a:lnSpc>
          <a:spcPct val="85000"/>
        </a:lnSpc>
        <a:spcBef>
          <a:spcPct val="0"/>
        </a:spcBef>
        <a:spcAft>
          <a:spcPct val="0"/>
        </a:spcAft>
        <a:defRPr sz="3600" b="1">
          <a:solidFill>
            <a:srgbClr val="216471"/>
          </a:solidFill>
          <a:latin typeface="Arial" charset="0"/>
        </a:defRPr>
      </a:lvl9pPr>
    </p:titleStyle>
    <p:bodyStyle>
      <a:lvl1pPr marL="288925" indent="-288925" algn="l" rtl="0" eaLnBrk="0" fontAlgn="base" hangingPunct="0">
        <a:spcBef>
          <a:spcPct val="20000"/>
        </a:spcBef>
        <a:spcAft>
          <a:spcPct val="0"/>
        </a:spcAft>
        <a:buClrTx/>
        <a:buSzPct val="100000"/>
        <a:buFont typeface="Arial" charset="0"/>
        <a:buChar char="♦"/>
        <a:defRPr lang="en-US" sz="2400" dirty="0">
          <a:solidFill>
            <a:schemeClr val="tx1"/>
          </a:solidFill>
          <a:effectLst/>
          <a:latin typeface="+mn-lt"/>
          <a:ea typeface="+mn-ea"/>
          <a:cs typeface="+mn-cs"/>
        </a:defRPr>
      </a:lvl1pPr>
      <a:lvl2pPr marL="685800" indent="-282575" algn="l" rtl="0" eaLnBrk="0" fontAlgn="base" hangingPunct="0">
        <a:spcBef>
          <a:spcPct val="20000"/>
        </a:spcBef>
        <a:spcAft>
          <a:spcPct val="0"/>
        </a:spcAft>
        <a:buClrTx/>
        <a:buSzPct val="80000"/>
        <a:buFont typeface="Arial" charset="0"/>
        <a:buChar char="●"/>
        <a:defRPr lang="en-US" sz="2000" dirty="0">
          <a:solidFill>
            <a:schemeClr val="tx1"/>
          </a:solidFill>
          <a:effectLst/>
          <a:latin typeface="+mn-lt"/>
        </a:defRPr>
      </a:lvl2pPr>
      <a:lvl3pPr marL="1143000" indent="-282575" algn="l" rtl="0" eaLnBrk="0" fontAlgn="base" hangingPunct="0">
        <a:spcBef>
          <a:spcPct val="20000"/>
        </a:spcBef>
        <a:spcAft>
          <a:spcPct val="0"/>
        </a:spcAft>
        <a:buClrTx/>
        <a:buSzPct val="65000"/>
        <a:buFont typeface="Wingdings 3" pitchFamily="18" charset="2"/>
        <a:buChar char="u"/>
        <a:defRPr lang="en-US" sz="1800" dirty="0">
          <a:solidFill>
            <a:schemeClr val="tx1"/>
          </a:solidFill>
          <a:effectLst/>
          <a:latin typeface="+mn-lt"/>
        </a:defRPr>
      </a:lvl3pPr>
      <a:lvl4pPr marL="1600200" indent="-282575" algn="l" rtl="0" eaLnBrk="0" fontAlgn="base" hangingPunct="0">
        <a:spcBef>
          <a:spcPct val="20000"/>
        </a:spcBef>
        <a:spcAft>
          <a:spcPct val="0"/>
        </a:spcAft>
        <a:buClr>
          <a:srgbClr val="CC6600"/>
        </a:buClr>
        <a:buSzPct val="65000"/>
        <a:buFont typeface="Wingdings 3" pitchFamily="18" charset="2"/>
        <a:buChar char="u"/>
        <a:defRPr lang="en-US" sz="1800" dirty="0">
          <a:solidFill>
            <a:schemeClr val="tx1"/>
          </a:solidFill>
          <a:effectLst/>
          <a:latin typeface="+mn-lt"/>
        </a:defRPr>
      </a:lvl4pPr>
      <a:lvl5pPr marL="2068513" indent="-284163" algn="l" rtl="0" eaLnBrk="0" fontAlgn="base" hangingPunct="0">
        <a:spcBef>
          <a:spcPct val="20000"/>
        </a:spcBef>
        <a:spcAft>
          <a:spcPct val="0"/>
        </a:spcAft>
        <a:buClr>
          <a:srgbClr val="CC6600"/>
        </a:buClr>
        <a:buSzPct val="65000"/>
        <a:buFont typeface="Wingdings 3" pitchFamily="18" charset="2"/>
        <a:buChar char="u"/>
        <a:defRPr lang="en-US" sz="1600" dirty="0">
          <a:solidFill>
            <a:schemeClr val="tx1"/>
          </a:solidFill>
          <a:effectLst/>
          <a:latin typeface="+mn-lt"/>
        </a:defRPr>
      </a:lvl5pPr>
      <a:lvl6pPr marL="2692400" indent="-290513" algn="l" rtl="0" fontAlgn="base">
        <a:spcBef>
          <a:spcPct val="20000"/>
        </a:spcBef>
        <a:spcAft>
          <a:spcPct val="0"/>
        </a:spcAft>
        <a:buClr>
          <a:srgbClr val="CC6C18"/>
        </a:buClr>
        <a:buFont typeface="Arial" charset="0"/>
        <a:buChar char="»"/>
        <a:defRPr sz="2000">
          <a:solidFill>
            <a:srgbClr val="216471"/>
          </a:solidFill>
          <a:latin typeface="+mn-lt"/>
        </a:defRPr>
      </a:lvl6pPr>
      <a:lvl7pPr marL="3149600" indent="-290513" algn="l" rtl="0" fontAlgn="base">
        <a:spcBef>
          <a:spcPct val="20000"/>
        </a:spcBef>
        <a:spcAft>
          <a:spcPct val="0"/>
        </a:spcAft>
        <a:buClr>
          <a:srgbClr val="CC6C18"/>
        </a:buClr>
        <a:buFont typeface="Arial" charset="0"/>
        <a:buChar char="»"/>
        <a:defRPr sz="2000">
          <a:solidFill>
            <a:srgbClr val="216471"/>
          </a:solidFill>
          <a:latin typeface="+mn-lt"/>
        </a:defRPr>
      </a:lvl7pPr>
      <a:lvl8pPr marL="3606800" indent="-290513" algn="l" rtl="0" fontAlgn="base">
        <a:spcBef>
          <a:spcPct val="20000"/>
        </a:spcBef>
        <a:spcAft>
          <a:spcPct val="0"/>
        </a:spcAft>
        <a:buClr>
          <a:srgbClr val="CC6C18"/>
        </a:buClr>
        <a:buFont typeface="Arial" charset="0"/>
        <a:buChar char="»"/>
        <a:defRPr sz="2000">
          <a:solidFill>
            <a:srgbClr val="216471"/>
          </a:solidFill>
          <a:latin typeface="+mn-lt"/>
        </a:defRPr>
      </a:lvl8pPr>
      <a:lvl9pPr marL="4064000" indent="-290513" algn="l" rtl="0" fontAlgn="base">
        <a:spcBef>
          <a:spcPct val="20000"/>
        </a:spcBef>
        <a:spcAft>
          <a:spcPct val="0"/>
        </a:spcAft>
        <a:buClr>
          <a:srgbClr val="CC6C18"/>
        </a:buClr>
        <a:buFont typeface="Arial" charset="0"/>
        <a:buChar char="»"/>
        <a:defRPr sz="2000">
          <a:solidFill>
            <a:srgbClr val="21647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slide" Target="slide38.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slide" Target="slide39.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slide" Target="slide40.xml"/><Relationship Id="rId5" Type="http://schemas.openxmlformats.org/officeDocument/2006/relationships/image" Target="../media/image9.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41.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slide" Target="slide4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44.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slide" Target="slide3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slide" Target="slide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001490" y="1"/>
            <a:ext cx="4170952" cy="6545178"/>
          </a:xfrm>
          <a:noFill/>
        </p:spPr>
        <p:txBody>
          <a:bodyPr lIns="457200" rIns="548640">
            <a:noAutofit/>
          </a:bodyPr>
          <a:lstStyle/>
          <a:p>
            <a:pPr marL="0" indent="0"/>
            <a:r>
              <a:rPr lang="en-US" sz="4000" b="1" dirty="0">
                <a:solidFill>
                  <a:schemeClr val="tx1"/>
                </a:solidFill>
              </a:rPr>
              <a:t>CHAPTER 12 </a:t>
            </a:r>
            <a:br>
              <a:rPr lang="en-US" sz="4000" b="1" dirty="0">
                <a:solidFill>
                  <a:schemeClr val="tx1"/>
                </a:solidFill>
              </a:rPr>
            </a:br>
            <a:r>
              <a:rPr lang="en-US" dirty="0">
                <a:solidFill>
                  <a:schemeClr val="tx1"/>
                </a:solidFill>
                <a:cs typeface="Tahoma" charset="0"/>
              </a:rPr>
              <a:t>Corporate Culture and Leadership: Keys to Good Strategy Execution</a:t>
            </a:r>
            <a:endParaRPr lang="en-US" dirty="0">
              <a:solidFill>
                <a:schemeClr val="tx1"/>
              </a:solidFill>
            </a:endParaRPr>
          </a:p>
        </p:txBody>
      </p:sp>
    </p:spTree>
    <p:extLst>
      <p:ext uri="{BB962C8B-B14F-4D97-AF65-F5344CB8AC3E}">
        <p14:creationId xmlns:p14="http://schemas.microsoft.com/office/powerpoint/2010/main" val="3719662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lIns="731520" rIns="731520">
            <a:noAutofit/>
          </a:bodyPr>
          <a:lstStyle/>
          <a:p>
            <a:pPr>
              <a:defRPr/>
            </a:pPr>
            <a:r>
              <a:rPr lang="en-US" dirty="0"/>
              <a:t>EMBEDDING CULTURAL NORMS IN THE ORGANIZATION AND PERPETUATING THE CULTURE </a:t>
            </a:r>
            <a:r>
              <a:rPr lang="en-US" sz="2000" dirty="0"/>
              <a:t>(1 of 2)</a:t>
            </a:r>
          </a:p>
        </p:txBody>
      </p:sp>
      <p:sp>
        <p:nvSpPr>
          <p:cNvPr id="37891" name="Rectangle 3"/>
          <p:cNvSpPr>
            <a:spLocks noGrp="1" noChangeArrowheads="1"/>
          </p:cNvSpPr>
          <p:nvPr>
            <p:ph sz="quarter" idx="10"/>
          </p:nvPr>
        </p:nvSpPr>
        <p:spPr>
          <a:xfrm>
            <a:off x="220717" y="1686907"/>
            <a:ext cx="8639503" cy="4697130"/>
          </a:xfrm>
        </p:spPr>
        <p:txBody>
          <a:bodyPr/>
          <a:lstStyle/>
          <a:p>
            <a:pPr marL="457200" indent="-457200">
              <a:spcBef>
                <a:spcPts val="900"/>
              </a:spcBef>
              <a:buSzPct val="100000"/>
              <a:buFont typeface="+mj-lt"/>
              <a:buAutoNum type="arabicPeriod"/>
              <a:defRPr/>
            </a:pPr>
            <a:r>
              <a:rPr lang="en-US" sz="2400" dirty="0"/>
              <a:t>Screen applicants and hire those who will mesh well with the culture</a:t>
            </a:r>
          </a:p>
          <a:p>
            <a:pPr marL="457200" indent="-457200">
              <a:spcBef>
                <a:spcPts val="900"/>
              </a:spcBef>
              <a:buSzPct val="100000"/>
              <a:buFont typeface="+mj-lt"/>
              <a:buAutoNum type="arabicPeriod"/>
              <a:defRPr/>
            </a:pPr>
            <a:r>
              <a:rPr lang="en-US" sz="2400" dirty="0"/>
              <a:t>Incorporate discussions of the firm’s culture and its behavioral norms into orientation programs for new employees and training courses for managers and employees</a:t>
            </a:r>
          </a:p>
          <a:p>
            <a:pPr marL="457200" indent="-457200">
              <a:spcBef>
                <a:spcPts val="900"/>
              </a:spcBef>
              <a:buSzPct val="100000"/>
              <a:buFont typeface="+mj-lt"/>
              <a:buAutoNum type="arabicPeriod"/>
              <a:defRPr/>
            </a:pPr>
            <a:r>
              <a:rPr lang="en-US" sz="2400" dirty="0"/>
              <a:t>Have senior executives frequently reiterate the importance and role of the firm’s values and ethical principles at the firm’s events and in internal communications to employees</a:t>
            </a:r>
          </a:p>
          <a:p>
            <a:pPr marL="457200" indent="-457200">
              <a:spcBef>
                <a:spcPts val="900"/>
              </a:spcBef>
              <a:buSzPct val="100000"/>
              <a:buFont typeface="+mj-lt"/>
              <a:buAutoNum type="arabicPeriod"/>
              <a:defRPr/>
            </a:pPr>
            <a:r>
              <a:rPr lang="en-US" sz="2400" dirty="0"/>
              <a:t>Expect managers at all levels to be cultural role models and exhibit advocated cultural norms in their own behavior</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lIns="731520" rIns="731520">
            <a:noAutofit/>
          </a:bodyPr>
          <a:lstStyle/>
          <a:p>
            <a:r>
              <a:rPr lang="en-US" dirty="0"/>
              <a:t>EMBEDDING CULTURAL NORMS IN THE ORGANIZATION AND PERPETUATING THE CULTURE </a:t>
            </a:r>
            <a:r>
              <a:rPr lang="en-US" sz="2000" dirty="0"/>
              <a:t>(2 of 2)</a:t>
            </a:r>
          </a:p>
        </p:txBody>
      </p:sp>
      <p:sp>
        <p:nvSpPr>
          <p:cNvPr id="37891" name="Rectangle 3"/>
          <p:cNvSpPr>
            <a:spLocks noGrp="1" noChangeArrowheads="1"/>
          </p:cNvSpPr>
          <p:nvPr>
            <p:ph sz="quarter" idx="10"/>
          </p:nvPr>
        </p:nvSpPr>
        <p:spPr>
          <a:xfrm>
            <a:off x="304800" y="1641600"/>
            <a:ext cx="8457599" cy="4852799"/>
          </a:xfrm>
        </p:spPr>
        <p:txBody>
          <a:bodyPr/>
          <a:lstStyle/>
          <a:p>
            <a:pPr marL="365760" indent="-365760">
              <a:spcBef>
                <a:spcPts val="600"/>
              </a:spcBef>
              <a:buFont typeface="+mj-lt"/>
              <a:buAutoNum type="arabicPeriod" startAt="5"/>
            </a:pPr>
            <a:r>
              <a:rPr lang="en-US" sz="2400" dirty="0"/>
              <a:t>Make the display of cultural norms a factor in evaluating each person’s job performance, granting compensation increases, and deciding who to promote</a:t>
            </a:r>
          </a:p>
          <a:p>
            <a:pPr marL="365760" indent="-365760">
              <a:spcBef>
                <a:spcPts val="600"/>
              </a:spcBef>
              <a:buFont typeface="+mj-lt"/>
              <a:buAutoNum type="arabicPeriod" startAt="5"/>
            </a:pPr>
            <a:r>
              <a:rPr lang="en-US" sz="2400" dirty="0"/>
              <a:t>Stress that line managers all the way down to first-level supervisors give ongoing attention to explaining the desired cultural traits and behaviors in their areas and clarifying why they are important</a:t>
            </a:r>
          </a:p>
          <a:p>
            <a:pPr marL="365760" indent="-365760">
              <a:spcBef>
                <a:spcPts val="600"/>
              </a:spcBef>
              <a:buFont typeface="+mj-lt"/>
              <a:buAutoNum type="arabicPeriod" startAt="5"/>
            </a:pPr>
            <a:r>
              <a:rPr lang="en-US" sz="2400" dirty="0"/>
              <a:t>Encourage company personnel to exert strong peer pressure on co-workers to conform to expected cultural norms</a:t>
            </a:r>
          </a:p>
          <a:p>
            <a:pPr marL="365760" indent="-365760">
              <a:spcBef>
                <a:spcPts val="600"/>
              </a:spcBef>
              <a:buFont typeface="+mj-lt"/>
              <a:buAutoNum type="arabicPeriod" startAt="5"/>
            </a:pPr>
            <a:r>
              <a:rPr lang="en-US" sz="2400" dirty="0"/>
              <a:t>Hold periodic ceremonies to honor people who excel in displaying the company values and ethical principles</a:t>
            </a:r>
          </a:p>
        </p:txBody>
      </p:sp>
    </p:spTree>
    <p:extLst>
      <p:ext uri="{BB962C8B-B14F-4D97-AF65-F5344CB8AC3E}">
        <p14:creationId xmlns:p14="http://schemas.microsoft.com/office/powerpoint/2010/main" val="26916464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cap="all" dirty="0"/>
              <a:t>Strategic Management Principle </a:t>
            </a:r>
            <a:r>
              <a:rPr lang="en-US" sz="2000" dirty="0"/>
              <a:t>(2 of 5)</a:t>
            </a:r>
            <a:endParaRPr lang="en-US" sz="2000" cap="all" dirty="0"/>
          </a:p>
        </p:txBody>
      </p:sp>
      <p:sp>
        <p:nvSpPr>
          <p:cNvPr id="6" name="Content Placeholder 5"/>
          <p:cNvSpPr>
            <a:spLocks noGrp="1"/>
          </p:cNvSpPr>
          <p:nvPr>
            <p:ph idx="1"/>
          </p:nvPr>
        </p:nvSpPr>
        <p:spPr/>
        <p:txBody>
          <a:bodyPr/>
          <a:lstStyle/>
          <a:p>
            <a:pPr marL="0" indent="0">
              <a:buNone/>
              <a:defRPr/>
            </a:pPr>
            <a:r>
              <a:rPr lang="en-US" dirty="0"/>
              <a:t>A company’s values statement and code of ethics communicate expectations of how employees should conduct themselves in the workplace.</a:t>
            </a:r>
          </a:p>
          <a:p>
            <a:pPr marL="0" indent="0">
              <a:buNone/>
              <a:defRPr/>
            </a:pPr>
            <a:r>
              <a:rPr lang="en-US" dirty="0"/>
              <a:t>To deeply ingrain the stated core values and high ethical standards, firms must turn them into </a:t>
            </a:r>
            <a:r>
              <a:rPr lang="en-US" i="1" dirty="0"/>
              <a:t>strictly enforced cultural norms</a:t>
            </a:r>
            <a:r>
              <a:rPr lang="en-US" dirty="0"/>
              <a: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1"/>
            <a:ext cx="9144000" cy="1209675"/>
          </a:xfrm>
        </p:spPr>
        <p:txBody>
          <a:bodyPr lIns="365760" rIns="365760"/>
          <a:lstStyle/>
          <a:p>
            <a:r>
              <a:rPr lang="en-US" dirty="0"/>
              <a:t>FORCES THAT CAUSE A FIRM’S CULTURE TO EVOLVE</a:t>
            </a:r>
          </a:p>
        </p:txBody>
      </p:sp>
      <p:grpSp>
        <p:nvGrpSpPr>
          <p:cNvPr id="33794" name="Group 21" descr="A graphic lists the causes of cultural change within a firm."/>
          <p:cNvGrpSpPr>
            <a:grpSpLocks/>
          </p:cNvGrpSpPr>
          <p:nvPr/>
        </p:nvGrpSpPr>
        <p:grpSpPr bwMode="auto">
          <a:xfrm>
            <a:off x="571500" y="1557338"/>
            <a:ext cx="7924800" cy="4335462"/>
            <a:chOff x="360" y="981"/>
            <a:chExt cx="4992" cy="2731"/>
          </a:xfrm>
        </p:grpSpPr>
        <p:sp>
          <p:nvSpPr>
            <p:cNvPr id="33796" name="Text Box 6"/>
            <p:cNvSpPr txBox="1">
              <a:spLocks noChangeArrowheads="1"/>
            </p:cNvSpPr>
            <p:nvPr/>
          </p:nvSpPr>
          <p:spPr bwMode="blackWhite">
            <a:xfrm>
              <a:off x="360" y="1587"/>
              <a:ext cx="1505" cy="532"/>
            </a:xfrm>
            <a:prstGeom prst="roundRect">
              <a:avLst/>
            </a:prstGeom>
            <a:blipFill dpi="0" rotWithShape="0">
              <a:blip r:embed="rId3"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New challenges in </a:t>
              </a:r>
              <a:br>
                <a:rPr lang="en-US" sz="1600" b="1" dirty="0"/>
              </a:br>
              <a:r>
                <a:rPr lang="en-US" sz="1600" b="1" dirty="0"/>
                <a:t>the marketplace</a:t>
              </a:r>
            </a:p>
          </p:txBody>
        </p:sp>
        <p:sp>
          <p:nvSpPr>
            <p:cNvPr id="33797" name="Text Box 7"/>
            <p:cNvSpPr txBox="1">
              <a:spLocks noChangeArrowheads="1"/>
            </p:cNvSpPr>
            <p:nvPr/>
          </p:nvSpPr>
          <p:spPr bwMode="blackWhite">
            <a:xfrm>
              <a:off x="2131" y="3182"/>
              <a:ext cx="1505" cy="530"/>
            </a:xfrm>
            <a:prstGeom prst="roundRect">
              <a:avLst/>
            </a:prstGeom>
            <a:blipFill dpi="0" rotWithShape="1">
              <a:blip r:embed="rId4"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Merger or acquisition</a:t>
              </a:r>
              <a:br>
                <a:rPr lang="en-US" sz="1600" b="1" dirty="0"/>
              </a:br>
              <a:r>
                <a:rPr lang="en-US" sz="1600" b="1" dirty="0"/>
                <a:t>of another firm</a:t>
              </a:r>
            </a:p>
          </p:txBody>
        </p:sp>
        <p:sp>
          <p:nvSpPr>
            <p:cNvPr id="33798" name="Text Box 8"/>
            <p:cNvSpPr txBox="1">
              <a:spLocks noChangeArrowheads="1"/>
            </p:cNvSpPr>
            <p:nvPr/>
          </p:nvSpPr>
          <p:spPr bwMode="blackWhite">
            <a:xfrm>
              <a:off x="360" y="2548"/>
              <a:ext cx="1505" cy="532"/>
            </a:xfrm>
            <a:prstGeom prst="roundRect">
              <a:avLst/>
            </a:prstGeom>
            <a:blipFill dpi="0" rotWithShape="1">
              <a:blip r:embed="rId5"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Shifting internal </a:t>
              </a:r>
              <a:br>
                <a:rPr lang="en-US" sz="1600" b="1" dirty="0"/>
              </a:br>
              <a:r>
                <a:rPr lang="en-US" sz="1600" b="1" dirty="0"/>
                <a:t>conditions</a:t>
              </a:r>
            </a:p>
          </p:txBody>
        </p:sp>
        <p:cxnSp>
          <p:nvCxnSpPr>
            <p:cNvPr id="33799" name="AutoShape 9"/>
            <p:cNvCxnSpPr>
              <a:cxnSpLocks noChangeShapeType="1"/>
            </p:cNvCxnSpPr>
            <p:nvPr/>
          </p:nvCxnSpPr>
          <p:spPr bwMode="blackWhite">
            <a:xfrm rot="10800000" flipV="1">
              <a:off x="1865" y="2334"/>
              <a:ext cx="438" cy="480"/>
            </a:xfrm>
            <a:prstGeom prst="bentConnector3">
              <a:avLst>
                <a:gd name="adj1" fmla="val 50000"/>
              </a:avLst>
            </a:prstGeom>
            <a:noFill/>
            <a:ln w="31750">
              <a:solidFill>
                <a:schemeClr val="tx1"/>
              </a:solidFill>
              <a:miter lim="800000"/>
              <a:headEnd/>
              <a:tailEnd type="none" w="lg" len="lg"/>
            </a:ln>
          </p:spPr>
        </p:cxnSp>
        <p:cxnSp>
          <p:nvCxnSpPr>
            <p:cNvPr id="33800" name="AutoShape 12"/>
            <p:cNvCxnSpPr>
              <a:cxnSpLocks noChangeShapeType="1"/>
            </p:cNvCxnSpPr>
            <p:nvPr/>
          </p:nvCxnSpPr>
          <p:spPr bwMode="blackWhite">
            <a:xfrm rot="10800000">
              <a:off x="1865" y="1853"/>
              <a:ext cx="438" cy="481"/>
            </a:xfrm>
            <a:prstGeom prst="bentConnector3">
              <a:avLst>
                <a:gd name="adj1" fmla="val 50000"/>
              </a:avLst>
            </a:prstGeom>
            <a:noFill/>
            <a:ln w="31750">
              <a:solidFill>
                <a:schemeClr val="tx1"/>
              </a:solidFill>
              <a:miter lim="800000"/>
              <a:headEnd/>
              <a:tailEnd type="none" w="lg" len="lg"/>
            </a:ln>
          </p:spPr>
        </p:cxnSp>
        <p:sp>
          <p:nvSpPr>
            <p:cNvPr id="44041" name="Text Box 13"/>
            <p:cNvSpPr txBox="1">
              <a:spLocks noChangeArrowheads="1"/>
            </p:cNvSpPr>
            <p:nvPr/>
          </p:nvSpPr>
          <p:spPr bwMode="auto">
            <a:xfrm>
              <a:off x="2303" y="1835"/>
              <a:ext cx="1152" cy="997"/>
            </a:xfrm>
            <a:prstGeom prst="roundRect">
              <a:avLst/>
            </a:prstGeom>
            <a:ln>
              <a:headEnd/>
              <a:tailEnd/>
            </a:ln>
          </p:spPr>
          <p:style>
            <a:lnRef idx="0">
              <a:schemeClr val="accent2"/>
            </a:lnRef>
            <a:fillRef idx="3">
              <a:schemeClr val="accent2"/>
            </a:fillRef>
            <a:effectRef idx="3">
              <a:schemeClr val="accent2"/>
            </a:effectRef>
            <a:fontRef idx="minor">
              <a:schemeClr val="lt1"/>
            </a:fontRef>
          </p:style>
          <p:txBody>
            <a:bodyPr anchor="ctr" anchorCtr="1"/>
            <a:lstStyle/>
            <a:p>
              <a:pPr algn="ctr">
                <a:spcBef>
                  <a:spcPct val="50000"/>
                </a:spcBef>
                <a:defRPr/>
              </a:pPr>
              <a:r>
                <a:rPr lang="en-US" b="1" dirty="0">
                  <a:solidFill>
                    <a:schemeClr val="bg1"/>
                  </a:solidFill>
                </a:rPr>
                <a:t>Causes of Cultural Change</a:t>
              </a:r>
            </a:p>
          </p:txBody>
        </p:sp>
        <p:sp>
          <p:nvSpPr>
            <p:cNvPr id="33802" name="Text Box 6"/>
            <p:cNvSpPr txBox="1">
              <a:spLocks noChangeArrowheads="1"/>
            </p:cNvSpPr>
            <p:nvPr/>
          </p:nvSpPr>
          <p:spPr bwMode="blackWhite">
            <a:xfrm>
              <a:off x="3847" y="1586"/>
              <a:ext cx="1505" cy="532"/>
            </a:xfrm>
            <a:prstGeom prst="roundRect">
              <a:avLst/>
            </a:prstGeom>
            <a:blipFill dpi="0" rotWithShape="0">
              <a:blip r:embed="rId3"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Diversification into </a:t>
              </a:r>
              <a:br>
                <a:rPr lang="en-US" sz="1600" b="1" dirty="0"/>
              </a:br>
              <a:r>
                <a:rPr lang="en-US" sz="1600" b="1" dirty="0"/>
                <a:t>new businesses</a:t>
              </a:r>
            </a:p>
          </p:txBody>
        </p:sp>
        <p:sp>
          <p:nvSpPr>
            <p:cNvPr id="33803" name="Text Box 7"/>
            <p:cNvSpPr txBox="1">
              <a:spLocks noChangeArrowheads="1"/>
            </p:cNvSpPr>
            <p:nvPr/>
          </p:nvSpPr>
          <p:spPr bwMode="blackWhite">
            <a:xfrm>
              <a:off x="2122" y="981"/>
              <a:ext cx="1505" cy="530"/>
            </a:xfrm>
            <a:prstGeom prst="roundRect">
              <a:avLst/>
            </a:prstGeom>
            <a:blipFill dpi="0" rotWithShape="1">
              <a:blip r:embed="rId4"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New or revolutionary technologies</a:t>
              </a:r>
            </a:p>
          </p:txBody>
        </p:sp>
        <p:sp>
          <p:nvSpPr>
            <p:cNvPr id="33804" name="Text Box 8"/>
            <p:cNvSpPr txBox="1">
              <a:spLocks noChangeArrowheads="1"/>
            </p:cNvSpPr>
            <p:nvPr/>
          </p:nvSpPr>
          <p:spPr bwMode="blackWhite">
            <a:xfrm>
              <a:off x="3847" y="2553"/>
              <a:ext cx="1505" cy="532"/>
            </a:xfrm>
            <a:prstGeom prst="roundRect">
              <a:avLst/>
            </a:prstGeom>
            <a:blipFill dpi="0" rotWithShape="1">
              <a:blip r:embed="rId5"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1600" b="1" dirty="0"/>
                <a:t>Rapid growth </a:t>
              </a:r>
              <a:br>
                <a:rPr lang="en-US" sz="1600" b="1" dirty="0"/>
              </a:br>
              <a:r>
                <a:rPr lang="en-US" sz="1600" b="1" dirty="0"/>
                <a:t>of the firm</a:t>
              </a:r>
            </a:p>
          </p:txBody>
        </p:sp>
        <p:cxnSp>
          <p:nvCxnSpPr>
            <p:cNvPr id="33805" name="AutoShape 9"/>
            <p:cNvCxnSpPr>
              <a:cxnSpLocks noChangeShapeType="1"/>
            </p:cNvCxnSpPr>
            <p:nvPr/>
          </p:nvCxnSpPr>
          <p:spPr bwMode="blackWhite">
            <a:xfrm>
              <a:off x="3455" y="2334"/>
              <a:ext cx="392" cy="485"/>
            </a:xfrm>
            <a:prstGeom prst="bentConnector3">
              <a:avLst>
                <a:gd name="adj1" fmla="val 50000"/>
              </a:avLst>
            </a:prstGeom>
            <a:noFill/>
            <a:ln w="31750">
              <a:solidFill>
                <a:schemeClr val="tx1"/>
              </a:solidFill>
              <a:miter lim="800000"/>
              <a:headEnd/>
              <a:tailEnd type="none" w="lg" len="lg"/>
            </a:ln>
          </p:spPr>
        </p:cxnSp>
        <p:cxnSp>
          <p:nvCxnSpPr>
            <p:cNvPr id="33806" name="AutoShape 12"/>
            <p:cNvCxnSpPr>
              <a:cxnSpLocks noChangeShapeType="1"/>
            </p:cNvCxnSpPr>
            <p:nvPr/>
          </p:nvCxnSpPr>
          <p:spPr bwMode="blackWhite">
            <a:xfrm flipV="1">
              <a:off x="3455" y="1852"/>
              <a:ext cx="392" cy="482"/>
            </a:xfrm>
            <a:prstGeom prst="bentConnector3">
              <a:avLst>
                <a:gd name="adj1" fmla="val 50000"/>
              </a:avLst>
            </a:prstGeom>
            <a:noFill/>
            <a:ln w="31750">
              <a:solidFill>
                <a:schemeClr val="tx1"/>
              </a:solidFill>
              <a:miter lim="800000"/>
              <a:headEnd/>
              <a:tailEnd type="none" w="lg" len="lg"/>
            </a:ln>
          </p:spPr>
        </p:cxnSp>
        <p:cxnSp>
          <p:nvCxnSpPr>
            <p:cNvPr id="33807" name="AutoShape 19"/>
            <p:cNvCxnSpPr>
              <a:cxnSpLocks noChangeShapeType="1"/>
            </p:cNvCxnSpPr>
            <p:nvPr/>
          </p:nvCxnSpPr>
          <p:spPr bwMode="auto">
            <a:xfrm>
              <a:off x="2879" y="2832"/>
              <a:ext cx="5" cy="350"/>
            </a:xfrm>
            <a:prstGeom prst="straightConnector1">
              <a:avLst/>
            </a:prstGeom>
            <a:noFill/>
            <a:ln w="38100">
              <a:solidFill>
                <a:schemeClr val="tx1"/>
              </a:solidFill>
              <a:round/>
              <a:headEnd/>
              <a:tailEnd/>
            </a:ln>
          </p:spPr>
        </p:cxnSp>
        <p:cxnSp>
          <p:nvCxnSpPr>
            <p:cNvPr id="33808" name="AutoShape 20"/>
            <p:cNvCxnSpPr>
              <a:cxnSpLocks noChangeShapeType="1"/>
            </p:cNvCxnSpPr>
            <p:nvPr/>
          </p:nvCxnSpPr>
          <p:spPr bwMode="auto">
            <a:xfrm>
              <a:off x="2875" y="1511"/>
              <a:ext cx="4" cy="324"/>
            </a:xfrm>
            <a:prstGeom prst="straightConnector1">
              <a:avLst/>
            </a:prstGeom>
            <a:noFill/>
            <a:ln w="38100">
              <a:solidFill>
                <a:schemeClr val="tx1"/>
              </a:solidFill>
              <a:round/>
              <a:headEnd/>
              <a:tailEnd/>
            </a:ln>
          </p:spPr>
        </p:cxnSp>
      </p:grpSp>
      <p:sp>
        <p:nvSpPr>
          <p:cNvPr id="6" name="Text Placeholder 5"/>
          <p:cNvSpPr>
            <a:spLocks noGrp="1"/>
          </p:cNvSpPr>
          <p:nvPr>
            <p:ph type="body" sz="quarter" idx="16"/>
          </p:nvPr>
        </p:nvSpPr>
        <p:spPr/>
        <p:txBody>
          <a:bodyPr/>
          <a:lstStyle/>
          <a:p>
            <a:r>
              <a:rPr lang="en-US" sz="800" b="0" dirty="0">
                <a:hlinkClick r:id="rId6" action="ppaction://hlinksldjump"/>
              </a:rPr>
              <a:t>Jump to Appendix 3 long image description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dirty="0"/>
              <a:t>STRONG VERSUS WEAK CULTURES</a:t>
            </a:r>
          </a:p>
        </p:txBody>
      </p:sp>
      <p:sp>
        <p:nvSpPr>
          <p:cNvPr id="46083" name="Rectangle 4"/>
          <p:cNvSpPr>
            <a:spLocks noGrp="1" noChangeArrowheads="1"/>
          </p:cNvSpPr>
          <p:nvPr>
            <p:ph sz="half" idx="1"/>
          </p:nvPr>
        </p:nvSpPr>
        <p:spPr/>
        <p:txBody>
          <a:bodyPr/>
          <a:lstStyle/>
          <a:p>
            <a:pPr>
              <a:defRPr/>
            </a:pPr>
            <a:r>
              <a:rPr lang="en-US" sz="2800" dirty="0"/>
              <a:t>Strong-culture firm</a:t>
            </a:r>
          </a:p>
          <a:p>
            <a:pPr lvl="1">
              <a:defRPr/>
            </a:pPr>
            <a:r>
              <a:rPr sz="2400" dirty="0"/>
              <a:t>Has deeply rooted widely-shared values, behavioral norms, and operating approaches</a:t>
            </a:r>
          </a:p>
          <a:p>
            <a:pPr lvl="1">
              <a:defRPr/>
            </a:pPr>
            <a:r>
              <a:rPr sz="2400" dirty="0"/>
              <a:t>Insists that its values and principles be reflected in the decisions and actions taken by all company personnel</a:t>
            </a:r>
          </a:p>
        </p:txBody>
      </p:sp>
      <p:sp>
        <p:nvSpPr>
          <p:cNvPr id="6" name="Content Placeholder 5"/>
          <p:cNvSpPr>
            <a:spLocks noGrp="1"/>
          </p:cNvSpPr>
          <p:nvPr>
            <p:ph sz="half" idx="2"/>
          </p:nvPr>
        </p:nvSpPr>
        <p:spPr/>
        <p:txBody>
          <a:bodyPr/>
          <a:lstStyle/>
          <a:p>
            <a:pPr>
              <a:defRPr/>
            </a:pPr>
            <a:r>
              <a:rPr lang="en-US" sz="2800" dirty="0"/>
              <a:t>Weak-culture firm</a:t>
            </a:r>
          </a:p>
          <a:p>
            <a:pPr lvl="1">
              <a:defRPr/>
            </a:pPr>
            <a:r>
              <a:rPr lang="en-US" sz="2400" dirty="0"/>
              <a:t>Lacks values and principles that are consistently preached or widely shared</a:t>
            </a:r>
          </a:p>
          <a:p>
            <a:pPr lvl="1">
              <a:defRPr/>
            </a:pPr>
            <a:r>
              <a:rPr lang="en-US" sz="2400" dirty="0"/>
              <a:t>Has few or no traditions, beliefs, values, common bonds, or behavioral norms</a:t>
            </a:r>
            <a:endParaRPr lang="en-US"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 </a:t>
            </a:r>
            <a:r>
              <a:rPr lang="en-US" sz="1800" dirty="0"/>
              <a:t>(2 of 3)</a:t>
            </a:r>
            <a:endParaRPr lang="en-US" sz="1800" cap="all" dirty="0"/>
          </a:p>
        </p:txBody>
      </p:sp>
      <p:sp>
        <p:nvSpPr>
          <p:cNvPr id="6" name="Content Placeholder 5"/>
          <p:cNvSpPr>
            <a:spLocks noGrp="1"/>
          </p:cNvSpPr>
          <p:nvPr>
            <p:ph idx="1"/>
          </p:nvPr>
        </p:nvSpPr>
        <p:spPr/>
        <p:txBody>
          <a:bodyPr/>
          <a:lstStyle/>
          <a:p>
            <a:pPr marL="0" indent="0">
              <a:buNone/>
            </a:pPr>
            <a:r>
              <a:rPr lang="en-US" dirty="0"/>
              <a:t>In a </a:t>
            </a:r>
            <a:r>
              <a:rPr lang="en-US" b="1" dirty="0"/>
              <a:t>strong-culture company</a:t>
            </a:r>
            <a:r>
              <a:rPr lang="en-US" dirty="0"/>
              <a:t>, deeply rooted values and norms of behavior are widely shared and regulate how it conducts its business.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dirty="0"/>
              <a:t>DEVELOPMENT OF A STRONG CULTURE</a:t>
            </a:r>
          </a:p>
        </p:txBody>
      </p:sp>
      <p:sp>
        <p:nvSpPr>
          <p:cNvPr id="13" name="Content Placeholder 12"/>
          <p:cNvSpPr>
            <a:spLocks noGrp="1"/>
          </p:cNvSpPr>
          <p:nvPr>
            <p:ph idx="1"/>
          </p:nvPr>
        </p:nvSpPr>
        <p:spPr/>
        <p:txBody>
          <a:bodyPr/>
          <a:lstStyle/>
          <a:p>
            <a:pPr marL="0" indent="0" algn="ctr">
              <a:buNone/>
            </a:pPr>
            <a:r>
              <a:rPr lang="en-US" sz="2400" b="1" dirty="0">
                <a:solidFill>
                  <a:srgbClr val="006666"/>
                </a:solidFill>
              </a:rPr>
              <a:t>Closely aligning corporate culture with the requirements for proficient strategy execution merits the full attention of senior executives.</a:t>
            </a:r>
            <a:endParaRPr lang="en-US" sz="2400" dirty="0"/>
          </a:p>
        </p:txBody>
      </p:sp>
      <p:grpSp>
        <p:nvGrpSpPr>
          <p:cNvPr id="12" name="Group 11" descr="A graphic notes two elements that develop a strong culture."/>
          <p:cNvGrpSpPr/>
          <p:nvPr/>
        </p:nvGrpSpPr>
        <p:grpSpPr>
          <a:xfrm>
            <a:off x="457200" y="2522004"/>
            <a:ext cx="8251633" cy="2148141"/>
            <a:chOff x="800100" y="1663697"/>
            <a:chExt cx="7567613" cy="1797050"/>
          </a:xfrm>
        </p:grpSpPr>
        <p:grpSp>
          <p:nvGrpSpPr>
            <p:cNvPr id="38914" name="Group 9"/>
            <p:cNvGrpSpPr>
              <a:grpSpLocks/>
            </p:cNvGrpSpPr>
            <p:nvPr/>
          </p:nvGrpSpPr>
          <p:grpSpPr bwMode="auto">
            <a:xfrm>
              <a:off x="800100" y="1663697"/>
              <a:ext cx="7567613" cy="1797050"/>
              <a:chOff x="504" y="1374"/>
              <a:chExt cx="4767" cy="1182"/>
            </a:xfrm>
          </p:grpSpPr>
          <p:sp>
            <p:nvSpPr>
              <p:cNvPr id="48134" name="Text Box 5"/>
              <p:cNvSpPr txBox="1">
                <a:spLocks noChangeArrowheads="1"/>
              </p:cNvSpPr>
              <p:nvPr/>
            </p:nvSpPr>
            <p:spPr bwMode="blackWhite">
              <a:xfrm>
                <a:off x="3879" y="1374"/>
                <a:ext cx="1392" cy="1182"/>
              </a:xfrm>
              <a:prstGeom prst="roundRect">
                <a:avLst/>
              </a:prstGeom>
              <a:blipFill dpi="0" rotWithShape="0">
                <a:blip r:embed="rId3" cstate="print"/>
                <a:srcRect/>
                <a:stretch>
                  <a:fillRect/>
                </a:stretch>
              </a:blipFill>
              <a:ln w="31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ctr">
                  <a:spcBef>
                    <a:spcPct val="50000"/>
                  </a:spcBef>
                  <a:defRPr/>
                </a:pPr>
                <a:r>
                  <a:rPr lang="en-US" sz="2400" b="1" dirty="0">
                    <a:solidFill>
                      <a:schemeClr val="bg1"/>
                    </a:solidFill>
                  </a:rPr>
                  <a:t>Commitment </a:t>
                </a:r>
                <a:br>
                  <a:rPr lang="en-US" sz="2400" b="1" dirty="0">
                    <a:solidFill>
                      <a:schemeClr val="bg1"/>
                    </a:solidFill>
                  </a:rPr>
                </a:br>
                <a:r>
                  <a:rPr lang="en-US" sz="2400" b="1" dirty="0">
                    <a:solidFill>
                      <a:schemeClr val="bg1"/>
                    </a:solidFill>
                  </a:rPr>
                  <a:t>by the firm to ethical </a:t>
                </a:r>
                <a:br>
                  <a:rPr lang="en-US" sz="2400" b="1" dirty="0">
                    <a:solidFill>
                      <a:schemeClr val="bg1"/>
                    </a:solidFill>
                  </a:rPr>
                </a:br>
                <a:r>
                  <a:rPr lang="en-US" sz="2400" b="1" dirty="0">
                    <a:solidFill>
                      <a:schemeClr val="bg1"/>
                    </a:solidFill>
                  </a:rPr>
                  <a:t>behavior</a:t>
                </a:r>
              </a:p>
            </p:txBody>
          </p:sp>
          <p:sp>
            <p:nvSpPr>
              <p:cNvPr id="38919" name="Text Box 6"/>
              <p:cNvSpPr txBox="1">
                <a:spLocks noChangeArrowheads="1"/>
              </p:cNvSpPr>
              <p:nvPr/>
            </p:nvSpPr>
            <p:spPr bwMode="blackWhite">
              <a:xfrm>
                <a:off x="504" y="1374"/>
                <a:ext cx="1388" cy="1182"/>
              </a:xfrm>
              <a:prstGeom prst="roundRect">
                <a:avLst/>
              </a:prstGeom>
              <a:blipFill dpi="0" rotWithShape="1">
                <a:blip r:embed="rId4" cstate="print"/>
                <a:srcRect/>
                <a:stretch>
                  <a:fillRect/>
                </a:stretch>
              </a:blipFill>
              <a:ln w="317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rIns="0" anchor="ctr" anchorCtr="1"/>
              <a:lstStyle/>
              <a:p>
                <a:pPr algn="ctr">
                  <a:spcBef>
                    <a:spcPct val="50000"/>
                  </a:spcBef>
                </a:pPr>
                <a:r>
                  <a:rPr lang="en-US" sz="2400" b="1" dirty="0"/>
                  <a:t>Founder or </a:t>
                </a:r>
                <a:br>
                  <a:rPr lang="en-US" sz="2400" b="1" dirty="0"/>
                </a:br>
                <a:r>
                  <a:rPr lang="en-US" sz="2400" b="1" dirty="0"/>
                  <a:t>strong leader </a:t>
                </a:r>
                <a:br>
                  <a:rPr lang="en-US" sz="2400" b="1" dirty="0"/>
                </a:br>
                <a:r>
                  <a:rPr lang="en-US" sz="2400" b="1" dirty="0"/>
                  <a:t>with strong values</a:t>
                </a:r>
              </a:p>
            </p:txBody>
          </p:sp>
          <p:cxnSp>
            <p:nvCxnSpPr>
              <p:cNvPr id="38920" name="AutoShape 7"/>
              <p:cNvCxnSpPr>
                <a:cxnSpLocks noChangeShapeType="1"/>
                <a:stCxn id="38915" idx="2"/>
              </p:cNvCxnSpPr>
              <p:nvPr/>
            </p:nvCxnSpPr>
            <p:spPr bwMode="auto">
              <a:xfrm flipH="1">
                <a:off x="1892" y="1965"/>
                <a:ext cx="294" cy="0"/>
              </a:xfrm>
              <a:prstGeom prst="straightConnector1">
                <a:avLst/>
              </a:prstGeom>
              <a:noFill/>
              <a:ln w="57150">
                <a:solidFill>
                  <a:srgbClr val="CC6600"/>
                </a:solidFill>
                <a:round/>
                <a:headEnd type="none" w="med" len="med"/>
                <a:tailEnd type="none" w="med" len="med"/>
              </a:ln>
            </p:spPr>
          </p:cxnSp>
          <p:cxnSp>
            <p:nvCxnSpPr>
              <p:cNvPr id="38921" name="AutoShape 8"/>
              <p:cNvCxnSpPr>
                <a:cxnSpLocks noChangeShapeType="1"/>
                <a:stCxn id="38915" idx="6"/>
              </p:cNvCxnSpPr>
              <p:nvPr/>
            </p:nvCxnSpPr>
            <p:spPr bwMode="auto">
              <a:xfrm>
                <a:off x="3596" y="1965"/>
                <a:ext cx="283" cy="0"/>
              </a:xfrm>
              <a:prstGeom prst="straightConnector1">
                <a:avLst/>
              </a:prstGeom>
              <a:noFill/>
              <a:ln w="57150">
                <a:solidFill>
                  <a:srgbClr val="CC6600"/>
                </a:solidFill>
                <a:round/>
                <a:headEnd type="none" w="med" len="med"/>
                <a:tailEnd type="none" w="med" len="med"/>
              </a:ln>
            </p:spPr>
          </p:cxnSp>
        </p:grpSp>
        <p:sp>
          <p:nvSpPr>
            <p:cNvPr id="38915" name="Oval 9"/>
            <p:cNvSpPr>
              <a:spLocks noChangeArrowheads="1"/>
            </p:cNvSpPr>
            <p:nvPr/>
          </p:nvSpPr>
          <p:spPr bwMode="auto">
            <a:xfrm>
              <a:off x="3470275" y="1784347"/>
              <a:ext cx="2238375" cy="155575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sz="3200" b="1" dirty="0"/>
                <a:t>Strong </a:t>
              </a:r>
              <a:br>
                <a:rPr lang="en-US" sz="3200" b="1" dirty="0"/>
              </a:br>
              <a:r>
                <a:rPr lang="en-US" sz="3200" b="1" dirty="0"/>
                <a:t>Culture</a:t>
              </a:r>
            </a:p>
          </p:txBody>
        </p:sp>
      </p:grpSp>
      <p:sp>
        <p:nvSpPr>
          <p:cNvPr id="5" name="Text Placeholder 4"/>
          <p:cNvSpPr>
            <a:spLocks noGrp="1"/>
          </p:cNvSpPr>
          <p:nvPr>
            <p:ph type="body" sz="quarter" idx="16"/>
          </p:nvPr>
        </p:nvSpPr>
        <p:spPr/>
        <p:txBody>
          <a:bodyPr/>
          <a:lstStyle/>
          <a:p>
            <a:r>
              <a:rPr lang="en-US" sz="800" b="0" dirty="0">
                <a:hlinkClick r:id="rId5" action="ppaction://hlinksldjump"/>
              </a:rPr>
              <a:t>Jump to Appendix 4 long image description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cap="all" dirty="0"/>
              <a:t>Strategic Management Principle </a:t>
            </a:r>
            <a:r>
              <a:rPr lang="en-US" sz="2000" dirty="0"/>
              <a:t>(3 of 5)</a:t>
            </a:r>
            <a:endParaRPr lang="en-US" sz="2000" cap="all" dirty="0"/>
          </a:p>
        </p:txBody>
      </p:sp>
      <p:sp>
        <p:nvSpPr>
          <p:cNvPr id="6" name="Content Placeholder 5"/>
          <p:cNvSpPr>
            <a:spLocks noGrp="1"/>
          </p:cNvSpPr>
          <p:nvPr>
            <p:ph idx="1"/>
          </p:nvPr>
        </p:nvSpPr>
        <p:spPr>
          <a:xfrm>
            <a:off x="899888" y="990600"/>
            <a:ext cx="7336971" cy="5562600"/>
          </a:xfrm>
        </p:spPr>
        <p:txBody>
          <a:bodyPr/>
          <a:lstStyle/>
          <a:p>
            <a:pPr marL="0" indent="0">
              <a:buNone/>
            </a:pPr>
            <a:r>
              <a:rPr lang="en-US" dirty="0"/>
              <a:t>A strong culture that encourages actions, behaviors, and work practices that are in sync with the chosen strategy and conducive to good strategy execution is a valuable ally in the strategy execution process.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WHY CORPORATE CULTURES MATTER TO THE STRATEGY EXECUTION PROCESS</a:t>
            </a:r>
          </a:p>
        </p:txBody>
      </p:sp>
      <p:sp>
        <p:nvSpPr>
          <p:cNvPr id="50179" name="Rectangle 3"/>
          <p:cNvSpPr>
            <a:spLocks noGrp="1" noChangeArrowheads="1"/>
          </p:cNvSpPr>
          <p:nvPr>
            <p:ph idx="1"/>
          </p:nvPr>
        </p:nvSpPr>
        <p:spPr/>
        <p:txBody>
          <a:bodyPr/>
          <a:lstStyle/>
          <a:p>
            <a:r>
              <a:rPr lang="en-US" sz="2400"/>
              <a:t>A culture that is well matched to the chosen strategy and the requirements of the strategy execution effort focuses the attention of employees on what is most important to this effort.</a:t>
            </a:r>
          </a:p>
          <a:p>
            <a:r>
              <a:rPr lang="en-US" sz="2400"/>
              <a:t>Culture-induced peer pressure further induces personnel to do things in a manner that aids the cause of good strategy execution.</a:t>
            </a:r>
          </a:p>
          <a:p>
            <a:r>
              <a:rPr lang="en-US" sz="2400"/>
              <a:t>A culture that is consistent with the requirements for good strategy execution can energize employees, deepen their commitment to execute the strategy flawlessly, and enhance worker productivity.</a:t>
            </a:r>
            <a:endParaRPr lang="en-US" sz="2400"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cap="all" dirty="0"/>
              <a:t>Strategic Management Principle </a:t>
            </a:r>
            <a:r>
              <a:rPr lang="en-US" sz="2000" dirty="0"/>
              <a:t>(4 of 5)</a:t>
            </a:r>
            <a:endParaRPr lang="en-US" sz="2000" cap="all" dirty="0"/>
          </a:p>
        </p:txBody>
      </p:sp>
      <p:sp>
        <p:nvSpPr>
          <p:cNvPr id="6" name="Content Placeholder 5"/>
          <p:cNvSpPr>
            <a:spLocks noGrp="1"/>
          </p:cNvSpPr>
          <p:nvPr>
            <p:ph idx="1"/>
          </p:nvPr>
        </p:nvSpPr>
        <p:spPr>
          <a:xfrm>
            <a:off x="676032" y="990600"/>
            <a:ext cx="7834923" cy="5562600"/>
          </a:xfrm>
        </p:spPr>
        <p:txBody>
          <a:bodyPr/>
          <a:lstStyle/>
          <a:p>
            <a:pPr marL="0" indent="0">
              <a:buNone/>
            </a:pPr>
            <a:r>
              <a:rPr lang="en-US" dirty="0"/>
              <a:t>It is in management’s best interest to dedicate considerable effort to establishing a corporate culture that encourages behaviors and work practices conducive to good strategy execution.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LEARNING OBJECTIVES</a:t>
            </a:r>
          </a:p>
        </p:txBody>
      </p:sp>
      <p:sp>
        <p:nvSpPr>
          <p:cNvPr id="3" name="Content Placeholder 2"/>
          <p:cNvSpPr>
            <a:spLocks noGrp="1"/>
          </p:cNvSpPr>
          <p:nvPr>
            <p:ph idx="1"/>
          </p:nvPr>
        </p:nvSpPr>
        <p:spPr>
          <a:xfrm>
            <a:off x="776516" y="990600"/>
            <a:ext cx="7583715" cy="5562600"/>
          </a:xfrm>
        </p:spPr>
        <p:txBody>
          <a:bodyPr/>
          <a:lstStyle/>
          <a:p>
            <a:pPr marL="0" indent="0">
              <a:spcBef>
                <a:spcPts val="1200"/>
              </a:spcBef>
              <a:spcAft>
                <a:spcPts val="0"/>
              </a:spcAft>
              <a:buClr>
                <a:srgbClr val="663300"/>
              </a:buClr>
              <a:buNone/>
            </a:pPr>
            <a:r>
              <a:rPr lang="en-US" sz="2400" b="1" dirty="0">
                <a:solidFill>
                  <a:schemeClr val="accent1">
                    <a:lumMod val="50000"/>
                  </a:schemeClr>
                </a:solidFill>
              </a:rPr>
              <a:t>THIS CHAPTER WILL HELP YOU UNDERSTAND:</a:t>
            </a:r>
          </a:p>
          <a:p>
            <a:pPr marL="398463" indent="-398463">
              <a:spcBef>
                <a:spcPts val="1200"/>
              </a:spcBef>
              <a:spcAft>
                <a:spcPts val="0"/>
              </a:spcAft>
              <a:buClr>
                <a:srgbClr val="663300"/>
              </a:buClr>
              <a:buFont typeface="+mj-lt"/>
              <a:buAutoNum type="arabicPeriod"/>
            </a:pPr>
            <a:r>
              <a:rPr lang="en-US" sz="2400" dirty="0"/>
              <a:t>The key features of a company’s corporate culture and the role of a company’s core values and ethical standards in building corporate culture</a:t>
            </a:r>
          </a:p>
          <a:p>
            <a:pPr marL="398463" indent="-398463">
              <a:spcBef>
                <a:spcPts val="1200"/>
              </a:spcBef>
              <a:spcAft>
                <a:spcPts val="0"/>
              </a:spcAft>
              <a:buClr>
                <a:srgbClr val="663300"/>
              </a:buClr>
              <a:buFont typeface="+mj-lt"/>
              <a:buAutoNum type="arabicPeriod"/>
            </a:pPr>
            <a:r>
              <a:rPr lang="en-US" sz="2400" dirty="0"/>
              <a:t>How and why a company’s culture can aid the drive for proficient strategy execution</a:t>
            </a:r>
          </a:p>
          <a:p>
            <a:pPr marL="398463" indent="-398463">
              <a:spcBef>
                <a:spcPts val="1200"/>
              </a:spcBef>
              <a:spcAft>
                <a:spcPts val="0"/>
              </a:spcAft>
              <a:buClr>
                <a:srgbClr val="663300"/>
              </a:buClr>
              <a:buFont typeface="+mj-lt"/>
              <a:buAutoNum type="arabicPeriod"/>
            </a:pPr>
            <a:r>
              <a:rPr lang="en-US" sz="2400" dirty="0"/>
              <a:t>The kinds of actions management can take to change a problem corporate culture</a:t>
            </a:r>
          </a:p>
          <a:p>
            <a:pPr marL="398463" indent="-398463">
              <a:spcBef>
                <a:spcPts val="1200"/>
              </a:spcBef>
              <a:spcAft>
                <a:spcPts val="0"/>
              </a:spcAft>
              <a:buClr>
                <a:srgbClr val="663300"/>
              </a:buClr>
              <a:buFont typeface="+mj-lt"/>
              <a:buAutoNum type="arabicPeriod"/>
            </a:pPr>
            <a:r>
              <a:rPr lang="en-US" sz="2400" dirty="0"/>
              <a:t>What constitutes effective managerial leadership in achieving superior strategy execution</a:t>
            </a:r>
          </a:p>
        </p:txBody>
      </p:sp>
    </p:spTree>
    <p:extLst>
      <p:ext uri="{BB962C8B-B14F-4D97-AF65-F5344CB8AC3E}">
        <p14:creationId xmlns:p14="http://schemas.microsoft.com/office/powerpoint/2010/main" val="277336369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0" y="-1"/>
            <a:ext cx="9144000" cy="1054729"/>
          </a:xfrm>
        </p:spPr>
        <p:txBody>
          <a:bodyPr lIns="914400" rIns="914400">
            <a:noAutofit/>
          </a:bodyPr>
          <a:lstStyle/>
          <a:p>
            <a:pPr>
              <a:defRPr/>
            </a:pPr>
            <a:r>
              <a:rPr dirty="0"/>
              <a:t>HEALTHY CULTURES THAT AID GOOD STRATEGY EXECUTION</a:t>
            </a:r>
          </a:p>
        </p:txBody>
      </p:sp>
      <p:grpSp>
        <p:nvGrpSpPr>
          <p:cNvPr id="18" name="Group 17" descr="A graphic shows both high-performance cultures and adaptive cultures contribute to good strategy execution."/>
          <p:cNvGrpSpPr/>
          <p:nvPr/>
        </p:nvGrpSpPr>
        <p:grpSpPr>
          <a:xfrm>
            <a:off x="599091" y="1266941"/>
            <a:ext cx="7828814" cy="4689360"/>
            <a:chOff x="952052" y="1641475"/>
            <a:chExt cx="7120386" cy="4314825"/>
          </a:xfrm>
        </p:grpSpPr>
        <p:sp>
          <p:nvSpPr>
            <p:cNvPr id="45058" name="Text Box 5"/>
            <p:cNvSpPr>
              <a:spLocks noChangeArrowheads="1"/>
            </p:cNvSpPr>
            <p:nvPr/>
          </p:nvSpPr>
          <p:spPr bwMode="auto">
            <a:xfrm>
              <a:off x="3006725" y="2590800"/>
              <a:ext cx="3124200" cy="1025525"/>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lIns="0" rIns="0" anchor="ctr"/>
            <a:lstStyle/>
            <a:p>
              <a:pPr algn="ctr">
                <a:spcBef>
                  <a:spcPct val="50000"/>
                </a:spcBef>
              </a:pPr>
              <a:r>
                <a:rPr lang="en-US" sz="2400" b="1" dirty="0"/>
                <a:t>Good Strategy Execution</a:t>
              </a:r>
            </a:p>
          </p:txBody>
        </p:sp>
        <p:sp>
          <p:nvSpPr>
            <p:cNvPr id="169992" name="Oval 8"/>
            <p:cNvSpPr>
              <a:spLocks noChangeArrowheads="1"/>
            </p:cNvSpPr>
            <p:nvPr/>
          </p:nvSpPr>
          <p:spPr bwMode="auto">
            <a:xfrm>
              <a:off x="5478463" y="3632200"/>
              <a:ext cx="2593975" cy="920750"/>
            </a:xfrm>
            <a:prstGeom prst="ellipse">
              <a:avLst/>
            </a:prstGeom>
            <a:blipFill dpi="0" rotWithShape="1">
              <a:blip r:embed="rId3" cstate="print"/>
              <a:srcRect/>
              <a:stretch>
                <a:fillRect/>
              </a:stretch>
            </a:blipFill>
            <a:ln w="9525">
              <a:noFill/>
              <a:round/>
              <a:headEnd/>
              <a:tailEnd/>
            </a:ln>
            <a:scene3d>
              <a:camera prst="orthographicFront"/>
              <a:lightRig rig="threePt" dir="t"/>
            </a:scene3d>
            <a:sp3d>
              <a:bevelT/>
            </a:sp3d>
          </p:spPr>
          <p:txBody>
            <a:bodyPr lIns="0" rIns="0" anchor="ctr" anchorCtr="1"/>
            <a:lstStyle/>
            <a:p>
              <a:pPr algn="ctr">
                <a:spcBef>
                  <a:spcPct val="50000"/>
                </a:spcBef>
                <a:defRPr/>
              </a:pPr>
              <a:r>
                <a:rPr lang="en-US" b="1" dirty="0">
                  <a:solidFill>
                    <a:schemeClr val="bg1"/>
                  </a:solidFill>
                </a:rPr>
                <a:t>Adaptive </a:t>
              </a:r>
              <a:br>
                <a:rPr lang="en-US" b="1" dirty="0">
                  <a:solidFill>
                    <a:schemeClr val="bg1"/>
                  </a:solidFill>
                </a:rPr>
              </a:br>
              <a:r>
                <a:rPr lang="en-US" b="1" dirty="0">
                  <a:solidFill>
                    <a:schemeClr val="bg1"/>
                  </a:solidFill>
                </a:rPr>
                <a:t>Cultures</a:t>
              </a:r>
            </a:p>
          </p:txBody>
        </p:sp>
        <p:sp>
          <p:nvSpPr>
            <p:cNvPr id="45060" name="Oval 9"/>
            <p:cNvSpPr>
              <a:spLocks noChangeArrowheads="1"/>
            </p:cNvSpPr>
            <p:nvPr/>
          </p:nvSpPr>
          <p:spPr bwMode="auto">
            <a:xfrm>
              <a:off x="952052" y="3632200"/>
              <a:ext cx="2864748" cy="920750"/>
            </a:xfrm>
            <a:prstGeom prst="ellipse">
              <a:avLst/>
            </a:prstGeom>
            <a:solidFill>
              <a:srgbClr val="800000"/>
            </a:solidFill>
            <a:ln w="9525">
              <a:noFill/>
              <a:round/>
              <a:headEnd/>
              <a:tailEnd/>
            </a:ln>
            <a:scene3d>
              <a:camera prst="orthographicFront"/>
              <a:lightRig rig="threePt" dir="t"/>
            </a:scene3d>
            <a:sp3d>
              <a:bevelT/>
            </a:sp3d>
          </p:spPr>
          <p:txBody>
            <a:bodyPr lIns="0" rIns="0" anchor="ctr" anchorCtr="1"/>
            <a:lstStyle/>
            <a:p>
              <a:pPr algn="ctr">
                <a:spcBef>
                  <a:spcPct val="50000"/>
                </a:spcBef>
              </a:pPr>
              <a:r>
                <a:rPr lang="en-US" b="1" dirty="0">
                  <a:solidFill>
                    <a:schemeClr val="bg1"/>
                  </a:solidFill>
                </a:rPr>
                <a:t>High-Performance Cultures</a:t>
              </a:r>
            </a:p>
          </p:txBody>
        </p:sp>
        <p:sp>
          <p:nvSpPr>
            <p:cNvPr id="45061" name="Oval 9"/>
            <p:cNvSpPr>
              <a:spLocks noChangeArrowheads="1"/>
            </p:cNvSpPr>
            <p:nvPr/>
          </p:nvSpPr>
          <p:spPr bwMode="auto">
            <a:xfrm>
              <a:off x="1098551" y="4810125"/>
              <a:ext cx="2571750" cy="1144588"/>
            </a:xfrm>
            <a:prstGeom prst="roundRect">
              <a:avLst/>
            </a:prstGeom>
            <a:blipFill dpi="0" rotWithShape="1">
              <a:blip r:embed="rId4" cstate="print"/>
              <a:srcRect/>
              <a:stretch>
                <a:fillRect/>
              </a:stretch>
            </a:blipFill>
            <a:ln w="9525">
              <a:noFill/>
              <a:miter lim="800000"/>
              <a:headEnd/>
              <a:tailEnd/>
            </a:ln>
            <a:scene3d>
              <a:camera prst="orthographicFront"/>
              <a:lightRig rig="threePt" dir="t"/>
            </a:scene3d>
            <a:sp3d>
              <a:bevelT/>
            </a:sp3d>
          </p:spPr>
          <p:txBody>
            <a:bodyPr lIns="0" rIns="0" anchor="ctr" anchorCtr="1"/>
            <a:lstStyle/>
            <a:p>
              <a:pPr algn="ctr">
                <a:spcBef>
                  <a:spcPct val="50000"/>
                </a:spcBef>
              </a:pPr>
              <a:r>
                <a:rPr lang="en-US" sz="1800" b="1" dirty="0"/>
                <a:t>Commitment to </a:t>
              </a:r>
              <a:br>
                <a:rPr lang="en-US" sz="1800" b="1" dirty="0"/>
              </a:br>
              <a:r>
                <a:rPr lang="en-US" sz="1800" b="1" dirty="0"/>
                <a:t>achieving stretch </a:t>
              </a:r>
              <a:br>
                <a:rPr lang="en-US" sz="1800" b="1" dirty="0"/>
              </a:br>
              <a:r>
                <a:rPr lang="en-US" sz="1800" b="1" dirty="0"/>
                <a:t>objectives and </a:t>
              </a:r>
              <a:br>
                <a:rPr lang="en-US" sz="1800" b="1" dirty="0"/>
              </a:br>
              <a:r>
                <a:rPr lang="en-US" sz="1800" b="1" dirty="0"/>
                <a:t>accountability</a:t>
              </a:r>
            </a:p>
          </p:txBody>
        </p:sp>
        <p:cxnSp>
          <p:nvCxnSpPr>
            <p:cNvPr id="45062" name="AutoShape 10"/>
            <p:cNvCxnSpPr>
              <a:cxnSpLocks noChangeShapeType="1"/>
              <a:stCxn id="45060" idx="4"/>
            </p:cNvCxnSpPr>
            <p:nvPr/>
          </p:nvCxnSpPr>
          <p:spPr bwMode="auto">
            <a:xfrm>
              <a:off x="2384425" y="4552950"/>
              <a:ext cx="1" cy="257175"/>
            </a:xfrm>
            <a:prstGeom prst="straightConnector1">
              <a:avLst/>
            </a:prstGeom>
            <a:noFill/>
            <a:ln w="41275">
              <a:solidFill>
                <a:schemeClr val="tx1"/>
              </a:solidFill>
              <a:round/>
              <a:headEnd/>
              <a:tailEnd type="none" w="lg" len="lg"/>
            </a:ln>
          </p:spPr>
        </p:cxnSp>
        <p:sp>
          <p:nvSpPr>
            <p:cNvPr id="45063" name="Oval 9"/>
            <p:cNvSpPr>
              <a:spLocks noChangeArrowheads="1"/>
            </p:cNvSpPr>
            <p:nvPr/>
          </p:nvSpPr>
          <p:spPr bwMode="auto">
            <a:xfrm>
              <a:off x="5499101" y="4811713"/>
              <a:ext cx="2571750" cy="1144587"/>
            </a:xfrm>
            <a:prstGeom prst="roundRect">
              <a:avLst/>
            </a:prstGeom>
            <a:blipFill dpi="0" rotWithShape="1">
              <a:blip r:embed="rId4" cstate="print"/>
              <a:srcRect/>
              <a:stretch>
                <a:fillRect/>
              </a:stretch>
            </a:blipFill>
            <a:ln w="9525">
              <a:noFill/>
              <a:miter lim="800000"/>
              <a:headEnd/>
              <a:tailEnd/>
            </a:ln>
            <a:scene3d>
              <a:camera prst="orthographicFront"/>
              <a:lightRig rig="threePt" dir="t"/>
            </a:scene3d>
            <a:sp3d>
              <a:bevelT/>
            </a:sp3d>
          </p:spPr>
          <p:txBody>
            <a:bodyPr lIns="0" rIns="0" anchor="ctr" anchorCtr="1"/>
            <a:lstStyle/>
            <a:p>
              <a:pPr algn="ctr">
                <a:spcBef>
                  <a:spcPct val="50000"/>
                </a:spcBef>
              </a:pPr>
              <a:r>
                <a:rPr lang="en-US" sz="1800" b="1" dirty="0"/>
                <a:t>Willingness to accept change and take on challenges</a:t>
              </a:r>
            </a:p>
          </p:txBody>
        </p:sp>
        <p:cxnSp>
          <p:nvCxnSpPr>
            <p:cNvPr id="45064" name="AutoShape 10"/>
            <p:cNvCxnSpPr>
              <a:cxnSpLocks noChangeShapeType="1"/>
              <a:stCxn id="169992" idx="4"/>
            </p:cNvCxnSpPr>
            <p:nvPr/>
          </p:nvCxnSpPr>
          <p:spPr bwMode="auto">
            <a:xfrm>
              <a:off x="6775450" y="4552950"/>
              <a:ext cx="9525" cy="258763"/>
            </a:xfrm>
            <a:prstGeom prst="straightConnector1">
              <a:avLst/>
            </a:prstGeom>
            <a:noFill/>
            <a:ln w="41275">
              <a:solidFill>
                <a:schemeClr val="tx1"/>
              </a:solidFill>
              <a:round/>
              <a:headEnd/>
              <a:tailEnd type="none" w="lg" len="lg"/>
            </a:ln>
          </p:spPr>
        </p:cxnSp>
        <p:cxnSp>
          <p:nvCxnSpPr>
            <p:cNvPr id="45065" name="AutoShape 10"/>
            <p:cNvCxnSpPr>
              <a:cxnSpLocks noChangeShapeType="1"/>
              <a:endCxn id="45058" idx="0"/>
            </p:cNvCxnSpPr>
            <p:nvPr/>
          </p:nvCxnSpPr>
          <p:spPr bwMode="auto">
            <a:xfrm>
              <a:off x="4565650" y="2206625"/>
              <a:ext cx="3175" cy="384175"/>
            </a:xfrm>
            <a:prstGeom prst="straightConnector1">
              <a:avLst/>
            </a:prstGeom>
            <a:noFill/>
            <a:ln w="41275">
              <a:solidFill>
                <a:schemeClr val="tx1"/>
              </a:solidFill>
              <a:round/>
              <a:headEnd type="none" w="med" len="med"/>
              <a:tailEnd type="none" w="med" len="med"/>
            </a:ln>
          </p:spPr>
        </p:cxnSp>
        <p:grpSp>
          <p:nvGrpSpPr>
            <p:cNvPr id="45066" name="Group 17"/>
            <p:cNvGrpSpPr>
              <a:grpSpLocks/>
            </p:cNvGrpSpPr>
            <p:nvPr/>
          </p:nvGrpSpPr>
          <p:grpSpPr bwMode="auto">
            <a:xfrm>
              <a:off x="3525838" y="1641475"/>
              <a:ext cx="2079625" cy="565150"/>
              <a:chOff x="1976" y="1047"/>
              <a:chExt cx="1800" cy="539"/>
            </a:xfrm>
          </p:grpSpPr>
          <p:pic>
            <p:nvPicPr>
              <p:cNvPr id="45070" name="Picture 14"/>
              <p:cNvPicPr>
                <a:picLocks noChangeAspect="1" noChangeArrowheads="1"/>
              </p:cNvPicPr>
              <p:nvPr/>
            </p:nvPicPr>
            <p:blipFill>
              <a:blip r:embed="rId5" cstate="print"/>
              <a:srcRect/>
              <a:stretch>
                <a:fillRect/>
              </a:stretch>
            </p:blipFill>
            <p:spPr bwMode="auto">
              <a:xfrm>
                <a:off x="1976" y="1047"/>
                <a:ext cx="1800" cy="539"/>
              </a:xfrm>
              <a:prstGeom prst="roundRect">
                <a:avLst/>
              </a:prstGeom>
              <a:noFill/>
              <a:ln w="9525">
                <a:noFill/>
                <a:miter lim="800000"/>
                <a:headEnd/>
                <a:tailEnd/>
              </a:ln>
              <a:scene3d>
                <a:camera prst="orthographicFront"/>
                <a:lightRig rig="threePt" dir="t"/>
              </a:scene3d>
              <a:sp3d>
                <a:bevelT/>
              </a:sp3d>
            </p:spPr>
          </p:pic>
          <p:sp>
            <p:nvSpPr>
              <p:cNvPr id="52239" name="Text Box 16"/>
              <p:cNvSpPr txBox="1">
                <a:spLocks noChangeArrowheads="1"/>
              </p:cNvSpPr>
              <p:nvPr/>
            </p:nvSpPr>
            <p:spPr bwMode="auto">
              <a:xfrm>
                <a:off x="2027" y="1186"/>
                <a:ext cx="1693" cy="230"/>
              </a:xfrm>
              <a:prstGeom prst="roundRect">
                <a:avLst/>
              </a:prstGeom>
              <a:noFill/>
              <a:ln w="9525">
                <a:noFill/>
                <a:miter lim="800000"/>
                <a:headEnd/>
                <a:tailEnd/>
              </a:ln>
              <a:scene3d>
                <a:camera prst="orthographicFront"/>
                <a:lightRig rig="threePt" dir="t"/>
              </a:scene3d>
              <a:sp3d>
                <a:bevelT/>
              </a:sp3d>
            </p:spPr>
            <p:txBody>
              <a:bodyPr anchor="ctr" anchorCtr="1"/>
              <a:lstStyle/>
              <a:p>
                <a:pPr algn="ctr">
                  <a:spcBef>
                    <a:spcPct val="50000"/>
                  </a:spcBef>
                  <a:defRPr/>
                </a:pPr>
                <a:r>
                  <a:rPr lang="en-US" sz="2400" b="1" dirty="0">
                    <a:solidFill>
                      <a:schemeClr val="bg1"/>
                    </a:solidFill>
                    <a:effectLst>
                      <a:outerShdw blurRad="38100" dist="38100" dir="2700000" algn="tl">
                        <a:srgbClr val="000000">
                          <a:alpha val="43137"/>
                        </a:srgbClr>
                      </a:outerShdw>
                    </a:effectLst>
                  </a:rPr>
                  <a:t>Performance</a:t>
                </a:r>
              </a:p>
            </p:txBody>
          </p:sp>
        </p:grpSp>
        <p:cxnSp>
          <p:nvCxnSpPr>
            <p:cNvPr id="45067" name="AutoShape 16"/>
            <p:cNvCxnSpPr>
              <a:cxnSpLocks noChangeShapeType="1"/>
              <a:stCxn id="45060" idx="6"/>
              <a:endCxn id="45058" idx="4"/>
            </p:cNvCxnSpPr>
            <p:nvPr/>
          </p:nvCxnSpPr>
          <p:spPr bwMode="auto">
            <a:xfrm flipV="1">
              <a:off x="3816799" y="3616325"/>
              <a:ext cx="752026" cy="476251"/>
            </a:xfrm>
            <a:prstGeom prst="bentConnector2">
              <a:avLst/>
            </a:prstGeom>
            <a:noFill/>
            <a:ln w="38100">
              <a:solidFill>
                <a:schemeClr val="tx1"/>
              </a:solidFill>
              <a:miter lim="800000"/>
              <a:headEnd type="none" w="med" len="med"/>
              <a:tailEnd type="none" w="med" len="med"/>
            </a:ln>
          </p:spPr>
        </p:cxnSp>
        <p:cxnSp>
          <p:nvCxnSpPr>
            <p:cNvPr id="45068" name="AutoShape 17"/>
            <p:cNvCxnSpPr>
              <a:cxnSpLocks noChangeShapeType="1"/>
              <a:stCxn id="169992" idx="2"/>
              <a:endCxn id="45058" idx="4"/>
            </p:cNvCxnSpPr>
            <p:nvPr/>
          </p:nvCxnSpPr>
          <p:spPr bwMode="auto">
            <a:xfrm rot="10800000">
              <a:off x="4568825" y="3616325"/>
              <a:ext cx="909638" cy="476250"/>
            </a:xfrm>
            <a:prstGeom prst="bentConnector2">
              <a:avLst/>
            </a:prstGeom>
            <a:noFill/>
            <a:ln w="38100">
              <a:solidFill>
                <a:schemeClr val="tx1"/>
              </a:solidFill>
              <a:miter lim="800000"/>
              <a:headEnd type="none" w="med" len="med"/>
              <a:tailEnd type="none" w="med" len="med"/>
            </a:ln>
          </p:spPr>
        </p:cxnSp>
      </p:grpSp>
      <p:sp>
        <p:nvSpPr>
          <p:cNvPr id="6" name="Text Placeholder 5"/>
          <p:cNvSpPr>
            <a:spLocks noGrp="1"/>
          </p:cNvSpPr>
          <p:nvPr>
            <p:ph type="body" sz="quarter" idx="16"/>
          </p:nvPr>
        </p:nvSpPr>
        <p:spPr/>
        <p:txBody>
          <a:bodyPr/>
          <a:lstStyle/>
          <a:p>
            <a:r>
              <a:rPr lang="en-US" sz="800" b="0" dirty="0">
                <a:hlinkClick r:id="rId6" action="ppaction://hlinksldjump"/>
              </a:rPr>
              <a:t>Jump to Appendix 5 long image description</a:t>
            </a:r>
            <a:endParaRPr lang="en-US" sz="800" b="0"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cap="all" dirty="0"/>
              <a:t>Strategic Management Principle </a:t>
            </a:r>
            <a:r>
              <a:rPr lang="en-US" sz="2000" dirty="0"/>
              <a:t>(5 of 5)</a:t>
            </a:r>
            <a:endParaRPr lang="en-US" sz="2000" cap="all" dirty="0"/>
          </a:p>
        </p:txBody>
      </p:sp>
      <p:sp>
        <p:nvSpPr>
          <p:cNvPr id="6" name="Content Placeholder 5"/>
          <p:cNvSpPr>
            <a:spLocks noGrp="1"/>
          </p:cNvSpPr>
          <p:nvPr>
            <p:ph idx="1"/>
          </p:nvPr>
        </p:nvSpPr>
        <p:spPr/>
        <p:txBody>
          <a:bodyPr/>
          <a:lstStyle/>
          <a:p>
            <a:pPr marL="0" indent="0">
              <a:buNone/>
            </a:pPr>
            <a:r>
              <a:rPr lang="en-US" dirty="0"/>
              <a:t>As a company’s strategy evolves, an adaptive culture is a definite ally in the strategy-implementing, strategy-executing processes as compared to cultures that are resistant to change.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0"/>
            <a:ext cx="9144000" cy="1180550"/>
          </a:xfrm>
        </p:spPr>
        <p:txBody>
          <a:bodyPr>
            <a:noAutofit/>
          </a:bodyPr>
          <a:lstStyle/>
          <a:p>
            <a:pPr>
              <a:defRPr/>
            </a:pPr>
            <a:r>
              <a:rPr dirty="0"/>
              <a:t>UNHEALTHY CULTURES THAT IMPEDE GOOD</a:t>
            </a:r>
            <a:r>
              <a:rPr lang="en-US" dirty="0"/>
              <a:t> </a:t>
            </a:r>
            <a:r>
              <a:rPr dirty="0"/>
              <a:t>STRATEGY EXECUTION</a:t>
            </a:r>
          </a:p>
        </p:txBody>
      </p:sp>
      <p:grpSp>
        <p:nvGrpSpPr>
          <p:cNvPr id="48130" name="Group 32" descr="A graphic demonstrates that unhealthy cultures lead to poor strategy execution and poor performance."/>
          <p:cNvGrpSpPr>
            <a:grpSpLocks/>
          </p:cNvGrpSpPr>
          <p:nvPr/>
        </p:nvGrpSpPr>
        <p:grpSpPr bwMode="auto">
          <a:xfrm>
            <a:off x="592233" y="1283791"/>
            <a:ext cx="7924800" cy="4579937"/>
            <a:chOff x="603399" y="1592181"/>
            <a:chExt cx="7924801" cy="4579764"/>
          </a:xfrm>
        </p:grpSpPr>
        <p:sp>
          <p:nvSpPr>
            <p:cNvPr id="54276" name="Text Box 6"/>
            <p:cNvSpPr txBox="1">
              <a:spLocks noChangeArrowheads="1"/>
            </p:cNvSpPr>
            <p:nvPr/>
          </p:nvSpPr>
          <p:spPr bwMode="blackWhite">
            <a:xfrm>
              <a:off x="603399" y="2355739"/>
              <a:ext cx="2389188" cy="844518"/>
            </a:xfrm>
            <a:prstGeom prst="roundRect">
              <a:avLst/>
            </a:prstGeom>
            <a:blipFill dpi="0" rotWithShape="0">
              <a:blip r:embed="rId3" cstate="print"/>
              <a:srcRect/>
              <a:stretch>
                <a:fillRect/>
              </a:stretch>
            </a:blipFill>
            <a:ln w="3175">
              <a:solidFill>
                <a:schemeClr val="bg1"/>
              </a:solidFill>
              <a:miter lim="800000"/>
              <a:headEnd/>
              <a:tailEnd type="triangle" w="med" len="med"/>
            </a:ln>
            <a:scene3d>
              <a:camera prst="orthographicFront"/>
              <a:lightRig rig="threePt" dir="t"/>
            </a:scene3d>
            <a:sp3d>
              <a:bevelT/>
            </a:sp3d>
          </p:spPr>
          <p:txBody>
            <a:bodyPr lIns="0" rIns="0" anchor="ctr" anchorCtr="1"/>
            <a:lstStyle/>
            <a:p>
              <a:pPr algn="ctr">
                <a:spcBef>
                  <a:spcPct val="50000"/>
                </a:spcBef>
                <a:defRPr/>
              </a:pPr>
              <a:r>
                <a:rPr lang="en-US" sz="1600" b="1" dirty="0">
                  <a:solidFill>
                    <a:schemeClr val="bg1"/>
                  </a:solidFill>
                </a:rPr>
                <a:t>Change-resistant cultures</a:t>
              </a:r>
            </a:p>
          </p:txBody>
        </p:sp>
        <p:sp>
          <p:nvSpPr>
            <p:cNvPr id="48133" name="Text Box 7"/>
            <p:cNvSpPr txBox="1">
              <a:spLocks noChangeArrowheads="1"/>
            </p:cNvSpPr>
            <p:nvPr/>
          </p:nvSpPr>
          <p:spPr bwMode="blackWhite">
            <a:xfrm>
              <a:off x="3700447" y="1592181"/>
              <a:ext cx="1843086" cy="841375"/>
            </a:xfrm>
            <a:prstGeom prst="roundRect">
              <a:avLst/>
            </a:prstGeom>
            <a:blipFill dpi="0" rotWithShape="1">
              <a:blip r:embed="rId4" cstate="print"/>
              <a:srcRect/>
              <a:stretch>
                <a:fillRect/>
              </a:stretch>
            </a:blipFill>
            <a:ln w="3175">
              <a:solidFill>
                <a:schemeClr val="bg1"/>
              </a:solidFill>
              <a:miter lim="800000"/>
              <a:headEnd/>
              <a:tailEnd type="triangle" w="med" len="med"/>
            </a:ln>
            <a:scene3d>
              <a:camera prst="orthographicFront"/>
              <a:lightRig rig="threePt" dir="t"/>
            </a:scene3d>
            <a:sp3d>
              <a:bevelT/>
            </a:sp3d>
          </p:spPr>
          <p:txBody>
            <a:bodyPr lIns="0" rIns="0" anchor="ctr" anchorCtr="1"/>
            <a:lstStyle/>
            <a:p>
              <a:pPr algn="ctr">
                <a:spcBef>
                  <a:spcPct val="50000"/>
                </a:spcBef>
              </a:pPr>
              <a:r>
                <a:rPr lang="en-US" sz="1600" b="1" dirty="0"/>
                <a:t>Incompatible Subcultures</a:t>
              </a:r>
            </a:p>
          </p:txBody>
        </p:sp>
        <p:sp>
          <p:nvSpPr>
            <p:cNvPr id="54278" name="Text Box 8"/>
            <p:cNvSpPr txBox="1">
              <a:spLocks noChangeArrowheads="1"/>
            </p:cNvSpPr>
            <p:nvPr/>
          </p:nvSpPr>
          <p:spPr bwMode="blackWhite">
            <a:xfrm>
              <a:off x="603399" y="3317728"/>
              <a:ext cx="2389188" cy="844518"/>
            </a:xfrm>
            <a:prstGeom prst="roundRect">
              <a:avLst/>
            </a:prstGeom>
            <a:blipFill dpi="0" rotWithShape="1">
              <a:blip r:embed="rId5" cstate="print"/>
              <a:srcRect/>
              <a:stretch>
                <a:fillRect/>
              </a:stretch>
            </a:blipFill>
            <a:ln w="3175">
              <a:solidFill>
                <a:schemeClr val="bg1"/>
              </a:solidFill>
              <a:miter lim="800000"/>
              <a:headEnd/>
              <a:tailEnd type="triangle" w="med" len="med"/>
            </a:ln>
            <a:scene3d>
              <a:camera prst="orthographicFront"/>
              <a:lightRig rig="threePt" dir="t"/>
            </a:scene3d>
            <a:sp3d>
              <a:bevelT/>
            </a:sp3d>
          </p:spPr>
          <p:txBody>
            <a:bodyPr lIns="0" rIns="0" anchor="ctr" anchorCtr="1"/>
            <a:lstStyle/>
            <a:p>
              <a:pPr algn="ctr">
                <a:spcBef>
                  <a:spcPct val="50000"/>
                </a:spcBef>
                <a:defRPr/>
              </a:pPr>
              <a:r>
                <a:rPr lang="en-US" sz="1600" b="1" dirty="0">
                  <a:solidFill>
                    <a:schemeClr val="bg1"/>
                  </a:solidFill>
                </a:rPr>
                <a:t>Politicized</a:t>
              </a:r>
              <a:br>
                <a:rPr lang="en-US" sz="1600" b="1" dirty="0">
                  <a:solidFill>
                    <a:schemeClr val="bg1"/>
                  </a:solidFill>
                </a:rPr>
              </a:br>
              <a:r>
                <a:rPr lang="en-US" sz="1600" b="1" dirty="0">
                  <a:solidFill>
                    <a:schemeClr val="bg1"/>
                  </a:solidFill>
                </a:rPr>
                <a:t>cultures</a:t>
              </a:r>
            </a:p>
          </p:txBody>
        </p:sp>
        <p:cxnSp>
          <p:nvCxnSpPr>
            <p:cNvPr id="48135" name="AutoShape 9"/>
            <p:cNvCxnSpPr>
              <a:cxnSpLocks noChangeShapeType="1"/>
            </p:cNvCxnSpPr>
            <p:nvPr/>
          </p:nvCxnSpPr>
          <p:spPr bwMode="blackWhite">
            <a:xfrm rot="10800000" flipV="1">
              <a:off x="2992588" y="3222428"/>
              <a:ext cx="715003" cy="518234"/>
            </a:xfrm>
            <a:prstGeom prst="bentConnector3">
              <a:avLst>
                <a:gd name="adj1" fmla="val 50000"/>
              </a:avLst>
            </a:prstGeom>
            <a:noFill/>
            <a:ln w="31750">
              <a:solidFill>
                <a:schemeClr val="tx1"/>
              </a:solidFill>
              <a:miter lim="800000"/>
              <a:headEnd/>
              <a:tailEnd type="none" w="lg" len="lg"/>
            </a:ln>
          </p:spPr>
        </p:cxnSp>
        <p:cxnSp>
          <p:nvCxnSpPr>
            <p:cNvPr id="48136" name="AutoShape 12"/>
            <p:cNvCxnSpPr>
              <a:cxnSpLocks noChangeShapeType="1"/>
            </p:cNvCxnSpPr>
            <p:nvPr/>
          </p:nvCxnSpPr>
          <p:spPr bwMode="blackWhite">
            <a:xfrm rot="10800000">
              <a:off x="2992588" y="2778624"/>
              <a:ext cx="715003" cy="443804"/>
            </a:xfrm>
            <a:prstGeom prst="bentConnector3">
              <a:avLst>
                <a:gd name="adj1" fmla="val 50000"/>
              </a:avLst>
            </a:prstGeom>
            <a:noFill/>
            <a:ln w="31750">
              <a:solidFill>
                <a:schemeClr val="tx1"/>
              </a:solidFill>
              <a:miter lim="800000"/>
              <a:headEnd type="none" w="med" len="med"/>
              <a:tailEnd type="none" w="med" len="med"/>
            </a:ln>
          </p:spPr>
        </p:cxnSp>
        <p:sp>
          <p:nvSpPr>
            <p:cNvPr id="54281" name="Text Box 13"/>
            <p:cNvSpPr txBox="1">
              <a:spLocks noChangeArrowheads="1"/>
            </p:cNvSpPr>
            <p:nvPr/>
          </p:nvSpPr>
          <p:spPr bwMode="auto">
            <a:xfrm>
              <a:off x="3706962" y="2755774"/>
              <a:ext cx="1828800" cy="933415"/>
            </a:xfrm>
            <a:prstGeom prst="roundRect">
              <a:avLst/>
            </a:prstGeom>
            <a:blipFill dpi="0" rotWithShape="1">
              <a:blip r:embed="rId6" cstate="print"/>
              <a:srcRect/>
              <a:stretch>
                <a:fillRect/>
              </a:stretch>
            </a:blipFill>
            <a:ln w="9525">
              <a:noFill/>
              <a:miter lim="800000"/>
              <a:headEnd/>
              <a:tailEnd type="triangle" w="med" len="med"/>
            </a:ln>
            <a:scene3d>
              <a:camera prst="orthographicFront"/>
              <a:lightRig rig="threePt" dir="t"/>
            </a:scene3d>
            <a:sp3d>
              <a:bevelT/>
            </a:sp3d>
          </p:spPr>
          <p:txBody>
            <a:bodyPr anchor="ctr" anchorCtr="1"/>
            <a:lstStyle/>
            <a:p>
              <a:pPr algn="ctr">
                <a:spcBef>
                  <a:spcPct val="50000"/>
                </a:spcBef>
                <a:defRPr/>
              </a:pPr>
              <a:r>
                <a:rPr lang="en-US" b="1" dirty="0">
                  <a:solidFill>
                    <a:schemeClr val="bg1"/>
                  </a:solidFill>
                </a:rPr>
                <a:t>Unhealthy Cultures</a:t>
              </a:r>
            </a:p>
          </p:txBody>
        </p:sp>
        <p:sp>
          <p:nvSpPr>
            <p:cNvPr id="54282" name="Text Box 6"/>
            <p:cNvSpPr txBox="1">
              <a:spLocks noChangeArrowheads="1"/>
            </p:cNvSpPr>
            <p:nvPr/>
          </p:nvSpPr>
          <p:spPr bwMode="blackWhite">
            <a:xfrm>
              <a:off x="6139013" y="2354152"/>
              <a:ext cx="2389187" cy="844518"/>
            </a:xfrm>
            <a:prstGeom prst="roundRect">
              <a:avLst/>
            </a:prstGeom>
            <a:blipFill dpi="0" rotWithShape="0">
              <a:blip r:embed="rId3" cstate="print"/>
              <a:srcRect/>
              <a:stretch>
                <a:fillRect/>
              </a:stretch>
            </a:blipFill>
            <a:ln w="3175">
              <a:solidFill>
                <a:schemeClr val="bg1"/>
              </a:solidFill>
              <a:miter lim="800000"/>
              <a:headEnd/>
              <a:tailEnd type="triangle" w="med" len="med"/>
            </a:ln>
            <a:scene3d>
              <a:camera prst="orthographicFront"/>
              <a:lightRig rig="threePt" dir="t"/>
            </a:scene3d>
            <a:sp3d>
              <a:bevelT/>
            </a:sp3d>
          </p:spPr>
          <p:txBody>
            <a:bodyPr lIns="0" rIns="0" anchor="ctr" anchorCtr="1"/>
            <a:lstStyle/>
            <a:p>
              <a:pPr algn="ctr">
                <a:spcBef>
                  <a:spcPct val="50000"/>
                </a:spcBef>
                <a:defRPr/>
              </a:pPr>
              <a:r>
                <a:rPr lang="en-US" sz="1600" b="1" dirty="0">
                  <a:solidFill>
                    <a:schemeClr val="bg1"/>
                  </a:solidFill>
                </a:rPr>
                <a:t>Insular, inwardly focused cultures</a:t>
              </a:r>
            </a:p>
          </p:txBody>
        </p:sp>
        <p:sp>
          <p:nvSpPr>
            <p:cNvPr id="54283" name="Text Box 8"/>
            <p:cNvSpPr txBox="1">
              <a:spLocks noChangeArrowheads="1"/>
            </p:cNvSpPr>
            <p:nvPr/>
          </p:nvSpPr>
          <p:spPr bwMode="blackWhite">
            <a:xfrm>
              <a:off x="6139013" y="3325666"/>
              <a:ext cx="2389187" cy="844518"/>
            </a:xfrm>
            <a:prstGeom prst="roundRect">
              <a:avLst/>
            </a:prstGeom>
            <a:blipFill dpi="0" rotWithShape="1">
              <a:blip r:embed="rId5" cstate="print"/>
              <a:srcRect/>
              <a:stretch>
                <a:fillRect/>
              </a:stretch>
            </a:blipFill>
            <a:ln w="3175">
              <a:solidFill>
                <a:schemeClr val="bg1"/>
              </a:solidFill>
              <a:miter lim="800000"/>
              <a:headEnd/>
              <a:tailEnd type="triangle" w="med" len="med"/>
            </a:ln>
            <a:scene3d>
              <a:camera prst="orthographicFront"/>
              <a:lightRig rig="threePt" dir="t"/>
            </a:scene3d>
            <a:sp3d>
              <a:bevelT/>
            </a:sp3d>
          </p:spPr>
          <p:txBody>
            <a:bodyPr lIns="0" rIns="0" anchor="ctr" anchorCtr="1"/>
            <a:lstStyle/>
            <a:p>
              <a:pPr algn="ctr">
                <a:spcBef>
                  <a:spcPct val="50000"/>
                </a:spcBef>
                <a:defRPr/>
              </a:pPr>
              <a:r>
                <a:rPr lang="en-US" sz="1600" b="1" dirty="0">
                  <a:solidFill>
                    <a:schemeClr val="bg1"/>
                  </a:solidFill>
                </a:rPr>
                <a:t>Unethical and greed-driven cultures</a:t>
              </a:r>
            </a:p>
          </p:txBody>
        </p:sp>
        <p:cxnSp>
          <p:nvCxnSpPr>
            <p:cNvPr id="48140" name="AutoShape 9"/>
            <p:cNvCxnSpPr>
              <a:cxnSpLocks noChangeShapeType="1"/>
            </p:cNvCxnSpPr>
            <p:nvPr/>
          </p:nvCxnSpPr>
          <p:spPr bwMode="blackWhite">
            <a:xfrm>
              <a:off x="5536390" y="3222428"/>
              <a:ext cx="602622" cy="526172"/>
            </a:xfrm>
            <a:prstGeom prst="bentConnector3">
              <a:avLst>
                <a:gd name="adj1" fmla="val 50000"/>
              </a:avLst>
            </a:prstGeom>
            <a:noFill/>
            <a:ln w="31750">
              <a:solidFill>
                <a:schemeClr val="tx1"/>
              </a:solidFill>
              <a:miter lim="800000"/>
              <a:headEnd/>
              <a:tailEnd type="none" w="lg" len="lg"/>
            </a:ln>
          </p:spPr>
        </p:cxnSp>
        <p:cxnSp>
          <p:nvCxnSpPr>
            <p:cNvPr id="48141" name="AutoShape 12"/>
            <p:cNvCxnSpPr>
              <a:cxnSpLocks noChangeShapeType="1"/>
            </p:cNvCxnSpPr>
            <p:nvPr/>
          </p:nvCxnSpPr>
          <p:spPr bwMode="blackWhite">
            <a:xfrm flipV="1">
              <a:off x="5536390" y="2777036"/>
              <a:ext cx="602622" cy="445392"/>
            </a:xfrm>
            <a:prstGeom prst="bentConnector3">
              <a:avLst>
                <a:gd name="adj1" fmla="val 50000"/>
              </a:avLst>
            </a:prstGeom>
            <a:noFill/>
            <a:ln w="31750">
              <a:solidFill>
                <a:schemeClr val="tx1"/>
              </a:solidFill>
              <a:miter lim="800000"/>
              <a:headEnd type="none" w="med" len="med"/>
              <a:tailEnd type="none" w="med" len="med"/>
            </a:ln>
          </p:spPr>
        </p:cxnSp>
        <p:cxnSp>
          <p:nvCxnSpPr>
            <p:cNvPr id="48142" name="AutoShape 19"/>
            <p:cNvCxnSpPr>
              <a:cxnSpLocks noChangeShapeType="1"/>
            </p:cNvCxnSpPr>
            <p:nvPr/>
          </p:nvCxnSpPr>
          <p:spPr bwMode="auto">
            <a:xfrm flipV="1">
              <a:off x="4621990" y="2433556"/>
              <a:ext cx="0" cy="321496"/>
            </a:xfrm>
            <a:prstGeom prst="straightConnector1">
              <a:avLst/>
            </a:prstGeom>
            <a:noFill/>
            <a:ln w="34925">
              <a:solidFill>
                <a:schemeClr val="tx1"/>
              </a:solidFill>
              <a:round/>
              <a:headEnd type="none" w="med" len="med"/>
              <a:tailEnd type="none" w="med" len="med"/>
            </a:ln>
          </p:spPr>
        </p:cxnSp>
        <p:sp>
          <p:nvSpPr>
            <p:cNvPr id="48143" name="Text Box 5"/>
            <p:cNvSpPr>
              <a:spLocks noChangeArrowheads="1"/>
            </p:cNvSpPr>
            <p:nvPr/>
          </p:nvSpPr>
          <p:spPr bwMode="auto">
            <a:xfrm>
              <a:off x="3059890" y="4121952"/>
              <a:ext cx="3124200" cy="1025525"/>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lIns="0" rIns="0" anchor="ctr"/>
            <a:lstStyle/>
            <a:p>
              <a:pPr algn="ctr">
                <a:spcBef>
                  <a:spcPct val="50000"/>
                </a:spcBef>
              </a:pPr>
              <a:r>
                <a:rPr lang="en-US" sz="2400" b="1" dirty="0"/>
                <a:t>Poor Strategy Execution</a:t>
              </a:r>
            </a:p>
          </p:txBody>
        </p:sp>
        <p:cxnSp>
          <p:nvCxnSpPr>
            <p:cNvPr id="48144" name="AutoShape 10"/>
            <p:cNvCxnSpPr>
              <a:cxnSpLocks noChangeShapeType="1"/>
              <a:endCxn id="48143" idx="4"/>
            </p:cNvCxnSpPr>
            <p:nvPr/>
          </p:nvCxnSpPr>
          <p:spPr bwMode="auto">
            <a:xfrm flipH="1" flipV="1">
              <a:off x="4621990" y="5147477"/>
              <a:ext cx="1" cy="366176"/>
            </a:xfrm>
            <a:prstGeom prst="straightConnector1">
              <a:avLst/>
            </a:prstGeom>
            <a:noFill/>
            <a:ln w="31750">
              <a:solidFill>
                <a:schemeClr val="tx1"/>
              </a:solidFill>
              <a:miter lim="800000"/>
              <a:headEnd type="none" w="med" len="med"/>
              <a:tailEnd type="none" w="med" len="med"/>
            </a:ln>
          </p:spPr>
        </p:cxnSp>
        <p:sp>
          <p:nvSpPr>
            <p:cNvPr id="26" name="Text Box 16"/>
            <p:cNvSpPr txBox="1">
              <a:spLocks noChangeArrowheads="1"/>
            </p:cNvSpPr>
            <p:nvPr/>
          </p:nvSpPr>
          <p:spPr bwMode="auto">
            <a:xfrm>
              <a:off x="3059891" y="5513158"/>
              <a:ext cx="3122942" cy="658787"/>
            </a:xfrm>
            <a:prstGeom prst="roundRect">
              <a:avLst/>
            </a:prstGeom>
            <a:solidFill>
              <a:srgbClr val="800000"/>
            </a:solidFill>
            <a:ln w="9525">
              <a:noFill/>
              <a:miter lim="800000"/>
              <a:headEnd/>
              <a:tailEnd/>
            </a:ln>
            <a:scene3d>
              <a:camera prst="orthographicFront"/>
              <a:lightRig rig="threePt" dir="t"/>
            </a:scene3d>
            <a:sp3d>
              <a:bevelT/>
            </a:sp3d>
          </p:spPr>
          <p:txBody>
            <a:bodyPr anchor="ctr" anchorCtr="1"/>
            <a:lstStyle/>
            <a:p>
              <a:pPr algn="ctr">
                <a:spcBef>
                  <a:spcPct val="50000"/>
                </a:spcBef>
                <a:defRPr/>
              </a:pPr>
              <a:r>
                <a:rPr lang="en-US" sz="2400" b="1" dirty="0">
                  <a:solidFill>
                    <a:schemeClr val="bg1"/>
                  </a:solidFill>
                </a:rPr>
                <a:t>Poor Performance</a:t>
              </a:r>
            </a:p>
          </p:txBody>
        </p:sp>
        <p:cxnSp>
          <p:nvCxnSpPr>
            <p:cNvPr id="48146" name="AutoShape 10"/>
            <p:cNvCxnSpPr>
              <a:cxnSpLocks noChangeShapeType="1"/>
              <a:stCxn id="48143" idx="0"/>
            </p:cNvCxnSpPr>
            <p:nvPr/>
          </p:nvCxnSpPr>
          <p:spPr bwMode="auto">
            <a:xfrm flipV="1">
              <a:off x="4621990" y="3689804"/>
              <a:ext cx="0" cy="432148"/>
            </a:xfrm>
            <a:prstGeom prst="straightConnector1">
              <a:avLst/>
            </a:prstGeom>
            <a:noFill/>
            <a:ln w="31750">
              <a:solidFill>
                <a:schemeClr val="tx1"/>
              </a:solidFill>
              <a:miter lim="800000"/>
              <a:headEnd type="none" w="med" len="med"/>
              <a:tailEnd type="none" w="med" len="med"/>
            </a:ln>
          </p:spPr>
        </p:cxnSp>
      </p:grpSp>
      <p:sp>
        <p:nvSpPr>
          <p:cNvPr id="6" name="Text Placeholder 5"/>
          <p:cNvSpPr>
            <a:spLocks noGrp="1"/>
          </p:cNvSpPr>
          <p:nvPr>
            <p:ph type="body" sz="quarter" idx="16"/>
          </p:nvPr>
        </p:nvSpPr>
        <p:spPr/>
        <p:txBody>
          <a:bodyPr/>
          <a:lstStyle/>
          <a:p>
            <a:r>
              <a:rPr lang="en-US" sz="800" b="0" dirty="0">
                <a:hlinkClick r:id="rId7" action="ppaction://hlinksldjump"/>
              </a:rPr>
              <a:t>Jump to Appendix 6 long image description</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lIns="822960" rIns="822960"/>
          <a:lstStyle/>
          <a:p>
            <a:r>
              <a:rPr lang="en-US" dirty="0"/>
              <a:t>CHANGING A PROBLEM CULTURE: THE ROLE OF LEADERSHIP</a:t>
            </a:r>
          </a:p>
        </p:txBody>
      </p:sp>
      <p:sp>
        <p:nvSpPr>
          <p:cNvPr id="56323" name="Rectangle 3"/>
          <p:cNvSpPr>
            <a:spLocks noGrp="1" noChangeArrowheads="1"/>
          </p:cNvSpPr>
          <p:nvPr>
            <p:ph idx="1"/>
          </p:nvPr>
        </p:nvSpPr>
        <p:spPr/>
        <p:txBody>
          <a:bodyPr/>
          <a:lstStyle/>
          <a:p>
            <a:r>
              <a:rPr lang="en-US" dirty="0"/>
              <a:t>A strong, out of sync, or unhealthy culture must be changed in order to execute strategy successfully.</a:t>
            </a:r>
          </a:p>
          <a:p>
            <a:r>
              <a:rPr lang="en-US" dirty="0"/>
              <a:t>Competent leadership at the top is necessary for culture-change efforts to succeed.</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a:r>
              <a:rPr lang="en-US" sz="2800" dirty="0"/>
              <a:t>FIGURE 12.2 			Changing a Problem Culture</a:t>
            </a:r>
          </a:p>
        </p:txBody>
      </p:sp>
      <p:pic>
        <p:nvPicPr>
          <p:cNvPr id="9" name="Content Placeholder 8" descr="The graphic of this figure lists the 4 steps to changing a problem cultur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8943" y="990600"/>
            <a:ext cx="7086114" cy="5562600"/>
          </a:xfrm>
        </p:spPr>
      </p:pic>
      <p:sp>
        <p:nvSpPr>
          <p:cNvPr id="7" name="Text Placeholder 6"/>
          <p:cNvSpPr>
            <a:spLocks noGrp="1"/>
          </p:cNvSpPr>
          <p:nvPr>
            <p:ph type="body" sz="quarter" idx="4294967295"/>
          </p:nvPr>
        </p:nvSpPr>
        <p:spPr>
          <a:xfrm>
            <a:off x="0" y="6557963"/>
            <a:ext cx="9088582" cy="300037"/>
          </a:xfrm>
        </p:spPr>
        <p:txBody>
          <a:bodyPr/>
          <a:lstStyle/>
          <a:p>
            <a:pPr marL="0" indent="0" algn="ctr">
              <a:buNone/>
            </a:pPr>
            <a:r>
              <a:rPr lang="en-US" sz="800" dirty="0">
                <a:hlinkClick r:id="rId4" action="ppaction://hlinksldjump"/>
              </a:rPr>
              <a:t>Jump to Appendix 7 long image description</a:t>
            </a:r>
            <a:endParaRPr lang="en-US" sz="800"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lIns="1097280" rIns="1097280"/>
          <a:lstStyle/>
          <a:p>
            <a:r>
              <a:rPr lang="en-US" dirty="0"/>
              <a:t>MAKING A COMPELLING CASE FOR CULTURE CHANGE</a:t>
            </a:r>
          </a:p>
        </p:txBody>
      </p:sp>
      <p:sp>
        <p:nvSpPr>
          <p:cNvPr id="60419" name="Rectangle 3"/>
          <p:cNvSpPr>
            <a:spLocks noGrp="1" noChangeArrowheads="1"/>
          </p:cNvSpPr>
          <p:nvPr>
            <p:ph idx="1"/>
          </p:nvPr>
        </p:nvSpPr>
        <p:spPr/>
        <p:txBody>
          <a:bodyPr/>
          <a:lstStyle/>
          <a:p>
            <a:r>
              <a:rPr lang="en-US" dirty="0"/>
              <a:t>Selling the change</a:t>
            </a:r>
          </a:p>
          <a:p>
            <a:pPr lvl="1"/>
            <a:r>
              <a:rPr lang="en-US" dirty="0"/>
              <a:t>Explain why and how certain behavioral norms and work practices are obstacles to good execution of strategic initiatives</a:t>
            </a:r>
          </a:p>
          <a:p>
            <a:pPr lvl="1"/>
            <a:r>
              <a:rPr lang="en-US" dirty="0"/>
              <a:t>Explain how new behaviors and work practices will produce better results</a:t>
            </a:r>
          </a:p>
          <a:p>
            <a:pPr lvl="1"/>
            <a:r>
              <a:rPr lang="en-US" dirty="0"/>
              <a:t>If the need for cultural change is due to a change in strategy, cite reasons why the current strategy has to be modified</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7200" y="2"/>
            <a:ext cx="9143999" cy="856342"/>
          </a:xfrm>
        </p:spPr>
        <p:txBody>
          <a:bodyPr/>
          <a:lstStyle/>
          <a:p>
            <a:r>
              <a:rPr lang="en-US" sz="2800" dirty="0"/>
              <a:t>SUBSTANTIVE CULTURE-CHANGING ACTIONS</a:t>
            </a:r>
          </a:p>
        </p:txBody>
      </p:sp>
      <p:sp>
        <p:nvSpPr>
          <p:cNvPr id="62467" name="Rectangle 3"/>
          <p:cNvSpPr>
            <a:spLocks noGrp="1" noChangeArrowheads="1"/>
          </p:cNvSpPr>
          <p:nvPr>
            <p:ph idx="1"/>
          </p:nvPr>
        </p:nvSpPr>
        <p:spPr>
          <a:xfrm>
            <a:off x="515992" y="1051422"/>
            <a:ext cx="8126413" cy="4983874"/>
          </a:xfrm>
        </p:spPr>
        <p:txBody>
          <a:bodyPr/>
          <a:lstStyle/>
          <a:p>
            <a:r>
              <a:rPr lang="en-US" sz="2400" dirty="0"/>
              <a:t>Replace key executives who are resisting or obstructing needed organizational and cultural changes</a:t>
            </a:r>
          </a:p>
          <a:p>
            <a:r>
              <a:rPr lang="en-US" sz="2400" dirty="0"/>
              <a:t>Promote individuals who support cultural shifts and can serve as role models for the cultural behavior</a:t>
            </a:r>
          </a:p>
          <a:p>
            <a:r>
              <a:rPr lang="en-US" sz="2400" dirty="0"/>
              <a:t>Appoint outsiders with the desired cultural attributes to high-profile positions</a:t>
            </a:r>
          </a:p>
          <a:p>
            <a:r>
              <a:rPr lang="en-US" sz="2400" dirty="0"/>
              <a:t>Screening all candidates for positions carefully, hiring only those who appear to fit in with the new culture</a:t>
            </a:r>
          </a:p>
          <a:p>
            <a:r>
              <a:rPr lang="en-US" sz="2400" dirty="0"/>
              <a:t>Mandate that all personnel attend culture-training</a:t>
            </a:r>
          </a:p>
          <a:p>
            <a:r>
              <a:rPr lang="en-US" sz="2400" dirty="0"/>
              <a:t>Design compensation incentives that boost the pay of teams and individuals who support culture change</a:t>
            </a:r>
          </a:p>
          <a:p>
            <a:r>
              <a:rPr lang="en-US" sz="2400" dirty="0"/>
              <a:t>Revise policies and procedures to drive cultural change</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marL="0"/>
            <a:r>
              <a:rPr lang="en-US" sz="3200" dirty="0"/>
              <a:t>SYMBOLIC CULTURE-CHANGING ACTIONS</a:t>
            </a:r>
          </a:p>
        </p:txBody>
      </p:sp>
      <p:grpSp>
        <p:nvGrpSpPr>
          <p:cNvPr id="12" name="Group 11" descr="A graphic notes three actions that can change the culture of an organization."/>
          <p:cNvGrpSpPr/>
          <p:nvPr/>
        </p:nvGrpSpPr>
        <p:grpSpPr>
          <a:xfrm>
            <a:off x="620704" y="1217451"/>
            <a:ext cx="7976212" cy="4010140"/>
            <a:chOff x="925513" y="1620838"/>
            <a:chExt cx="7331075" cy="3527198"/>
          </a:xfrm>
        </p:grpSpPr>
        <p:cxnSp>
          <p:nvCxnSpPr>
            <p:cNvPr id="58370" name="AutoShape 4"/>
            <p:cNvCxnSpPr>
              <a:cxnSpLocks noChangeShapeType="1"/>
              <a:stCxn id="58376" idx="0"/>
            </p:cNvCxnSpPr>
            <p:nvPr/>
          </p:nvCxnSpPr>
          <p:spPr bwMode="auto">
            <a:xfrm flipH="1">
              <a:off x="2044700" y="1620838"/>
              <a:ext cx="2522538" cy="2365375"/>
            </a:xfrm>
            <a:prstGeom prst="straightConnector1">
              <a:avLst/>
            </a:prstGeom>
            <a:noFill/>
            <a:ln w="38100">
              <a:solidFill>
                <a:schemeClr val="tx1"/>
              </a:solidFill>
              <a:round/>
              <a:headEnd type="none" w="med" len="med"/>
              <a:tailEnd type="none" w="med" len="med"/>
            </a:ln>
          </p:spPr>
        </p:cxnSp>
        <p:cxnSp>
          <p:nvCxnSpPr>
            <p:cNvPr id="58371" name="AutoShape 5"/>
            <p:cNvCxnSpPr>
              <a:cxnSpLocks noChangeShapeType="1"/>
              <a:stCxn id="58376" idx="0"/>
            </p:cNvCxnSpPr>
            <p:nvPr/>
          </p:nvCxnSpPr>
          <p:spPr bwMode="auto">
            <a:xfrm>
              <a:off x="4567238" y="1620838"/>
              <a:ext cx="34925" cy="2365375"/>
            </a:xfrm>
            <a:prstGeom prst="straightConnector1">
              <a:avLst/>
            </a:prstGeom>
            <a:noFill/>
            <a:ln w="38100">
              <a:solidFill>
                <a:schemeClr val="tx1"/>
              </a:solidFill>
              <a:round/>
              <a:headEnd type="none" w="med" len="med"/>
              <a:tailEnd type="none" w="med" len="med"/>
            </a:ln>
          </p:spPr>
        </p:cxnSp>
        <p:cxnSp>
          <p:nvCxnSpPr>
            <p:cNvPr id="58372" name="AutoShape 6"/>
            <p:cNvCxnSpPr>
              <a:cxnSpLocks noChangeShapeType="1"/>
              <a:stCxn id="58376" idx="0"/>
            </p:cNvCxnSpPr>
            <p:nvPr/>
          </p:nvCxnSpPr>
          <p:spPr bwMode="auto">
            <a:xfrm>
              <a:off x="4567238" y="1620838"/>
              <a:ext cx="2570162" cy="2363787"/>
            </a:xfrm>
            <a:prstGeom prst="straightConnector1">
              <a:avLst/>
            </a:prstGeom>
            <a:noFill/>
            <a:ln w="38100">
              <a:solidFill>
                <a:schemeClr val="tx1"/>
              </a:solidFill>
              <a:round/>
              <a:headEnd type="none" w="med" len="med"/>
              <a:tailEnd type="none" w="med" len="med"/>
            </a:ln>
          </p:spPr>
        </p:cxnSp>
        <p:sp>
          <p:nvSpPr>
            <p:cNvPr id="50183" name="Text Box 5"/>
            <p:cNvSpPr txBox="1">
              <a:spLocks noChangeArrowheads="1"/>
            </p:cNvSpPr>
            <p:nvPr/>
          </p:nvSpPr>
          <p:spPr bwMode="blackWhite">
            <a:xfrm>
              <a:off x="925513" y="3692299"/>
              <a:ext cx="2238375" cy="1455737"/>
            </a:xfrm>
            <a:prstGeom prst="roundRect">
              <a:avLst/>
            </a:prstGeom>
            <a:blipFill dpi="0" rotWithShape="1">
              <a:blip r:embed="rId3"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defRPr/>
              </a:pPr>
              <a:r>
                <a:rPr lang="en-US" b="1" dirty="0">
                  <a:solidFill>
                    <a:schemeClr val="bg1"/>
                  </a:solidFill>
                </a:rPr>
                <a:t>Top executive </a:t>
              </a:r>
              <a:br>
                <a:rPr lang="en-US" b="1" dirty="0">
                  <a:solidFill>
                    <a:schemeClr val="bg1"/>
                  </a:solidFill>
                </a:rPr>
              </a:br>
              <a:r>
                <a:rPr lang="en-US" b="1" dirty="0">
                  <a:solidFill>
                    <a:schemeClr val="bg1"/>
                  </a:solidFill>
                </a:rPr>
                <a:t>and upper management behaviors</a:t>
              </a:r>
            </a:p>
          </p:txBody>
        </p:sp>
        <p:sp>
          <p:nvSpPr>
            <p:cNvPr id="50184" name="Text Box 6"/>
            <p:cNvSpPr txBox="1">
              <a:spLocks noChangeArrowheads="1"/>
            </p:cNvSpPr>
            <p:nvPr/>
          </p:nvSpPr>
          <p:spPr bwMode="blackWhite">
            <a:xfrm>
              <a:off x="3482975" y="3692299"/>
              <a:ext cx="2238375" cy="1455737"/>
            </a:xfrm>
            <a:prstGeom prst="roundRect">
              <a:avLst/>
            </a:prstGeom>
            <a:blipFill dpi="0" rotWithShape="0">
              <a:blip r:embed="rId4"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defRPr/>
              </a:pPr>
              <a:r>
                <a:rPr lang="en-US" b="1" dirty="0">
                  <a:solidFill>
                    <a:schemeClr val="bg1"/>
                  </a:solidFill>
                </a:rPr>
                <a:t>Ceremonial </a:t>
              </a:r>
              <a:br>
                <a:rPr lang="en-US" b="1" dirty="0">
                  <a:solidFill>
                    <a:schemeClr val="bg1"/>
                  </a:solidFill>
                </a:rPr>
              </a:br>
              <a:r>
                <a:rPr lang="en-US" b="1" dirty="0">
                  <a:solidFill>
                    <a:schemeClr val="bg1"/>
                  </a:solidFill>
                </a:rPr>
                <a:t>events to honor exemplary employees</a:t>
              </a:r>
            </a:p>
          </p:txBody>
        </p:sp>
        <p:sp>
          <p:nvSpPr>
            <p:cNvPr id="58375" name="Text Box 7"/>
            <p:cNvSpPr txBox="1">
              <a:spLocks noChangeArrowheads="1"/>
            </p:cNvSpPr>
            <p:nvPr/>
          </p:nvSpPr>
          <p:spPr bwMode="blackWhite">
            <a:xfrm>
              <a:off x="6018213" y="3690711"/>
              <a:ext cx="2238375" cy="1450975"/>
            </a:xfrm>
            <a:prstGeom prst="roundRect">
              <a:avLst/>
            </a:prstGeom>
            <a:blipFill dpi="0" rotWithShape="1">
              <a:blip r:embed="rId5"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pPr>
              <a:r>
                <a:rPr lang="en-US" b="1" dirty="0"/>
                <a:t>Physical symbols that represent </a:t>
              </a:r>
              <a:br>
                <a:rPr lang="en-US" b="1" dirty="0"/>
              </a:br>
              <a:r>
                <a:rPr lang="en-US" b="1" dirty="0"/>
                <a:t>the new culture</a:t>
              </a:r>
            </a:p>
          </p:txBody>
        </p:sp>
        <p:sp>
          <p:nvSpPr>
            <p:cNvPr id="58376" name="Oval 10"/>
            <p:cNvSpPr>
              <a:spLocks noChangeArrowheads="1"/>
            </p:cNvSpPr>
            <p:nvPr/>
          </p:nvSpPr>
          <p:spPr bwMode="blackWhite">
            <a:xfrm>
              <a:off x="2384425" y="1620838"/>
              <a:ext cx="4365625" cy="1474787"/>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sz="2800" b="1" dirty="0"/>
                <a:t>Changing the Culture </a:t>
              </a:r>
              <a:br>
                <a:rPr lang="en-US" sz="2800" b="1" dirty="0"/>
              </a:br>
              <a:r>
                <a:rPr lang="en-US" sz="2800" b="1" dirty="0"/>
                <a:t>of an Organization</a:t>
              </a:r>
            </a:p>
          </p:txBody>
        </p:sp>
      </p:grpSp>
      <p:sp>
        <p:nvSpPr>
          <p:cNvPr id="6" name="Text Placeholder 5"/>
          <p:cNvSpPr>
            <a:spLocks noGrp="1"/>
          </p:cNvSpPr>
          <p:nvPr>
            <p:ph type="body" sz="quarter" idx="16"/>
          </p:nvPr>
        </p:nvSpPr>
        <p:spPr/>
        <p:txBody>
          <a:bodyPr/>
          <a:lstStyle/>
          <a:p>
            <a:pPr marL="0" indent="0">
              <a:buNone/>
            </a:pPr>
            <a:r>
              <a:rPr lang="en-US" sz="800" b="0" dirty="0">
                <a:hlinkClick r:id="rId6" action="ppaction://hlinksldjump"/>
              </a:rPr>
              <a:t>Jump to Appendix 8 long image description</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lIns="640080" rIns="640080"/>
          <a:lstStyle/>
          <a:p>
            <a:r>
              <a:rPr lang="en-US" dirty="0"/>
              <a:t>HOW LONG DOES IT TAKE TO CHANGE A PROBLEM CULTURE?</a:t>
            </a:r>
          </a:p>
        </p:txBody>
      </p:sp>
      <p:sp>
        <p:nvSpPr>
          <p:cNvPr id="66563" name="Rectangle 3"/>
          <p:cNvSpPr>
            <a:spLocks noGrp="1" noChangeArrowheads="1"/>
          </p:cNvSpPr>
          <p:nvPr>
            <p:ph idx="1"/>
          </p:nvPr>
        </p:nvSpPr>
        <p:spPr/>
        <p:txBody>
          <a:bodyPr/>
          <a:lstStyle/>
          <a:p>
            <a:r>
              <a:rPr lang="en-US" dirty="0"/>
              <a:t>Changing a problem culture is never a short-term exercise.</a:t>
            </a:r>
          </a:p>
          <a:p>
            <a:r>
              <a:rPr lang="en-US" dirty="0"/>
              <a:t>A sustained and persistent effort to reinforce the culture at every opportunity through word and deed is required.</a:t>
            </a:r>
          </a:p>
          <a:p>
            <a:r>
              <a:rPr lang="en-US" dirty="0"/>
              <a:t>It takes time for a new culture to emerge and prevail; it takes even longer for it to become deeply embedded.</a:t>
            </a:r>
          </a:p>
          <a:p>
            <a:r>
              <a:rPr lang="en-US" dirty="0"/>
              <a:t>Fixing a problem culture and instilling a new set of attitudes and behaviors can take 2 to 5 years.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3964"/>
            <a:ext cx="9140332" cy="1185928"/>
          </a:xfrm>
        </p:spPr>
        <p:txBody>
          <a:bodyPr lIns="1645920" rIns="1645920">
            <a:normAutofit/>
          </a:bodyPr>
          <a:lstStyle/>
          <a:p>
            <a:r>
              <a:rPr lang="it-IT" dirty="0"/>
              <a:t>Culture Transformation at America Latina Logistica (ALL)</a:t>
            </a:r>
            <a:endParaRPr lang="en-US" dirty="0"/>
          </a:p>
        </p:txBody>
      </p:sp>
      <p:sp>
        <p:nvSpPr>
          <p:cNvPr id="3" name="Content Placeholder 2"/>
          <p:cNvSpPr>
            <a:spLocks noGrp="1"/>
          </p:cNvSpPr>
          <p:nvPr>
            <p:ph idx="4294967295"/>
          </p:nvPr>
        </p:nvSpPr>
        <p:spPr>
          <a:xfrm>
            <a:off x="732693" y="1474544"/>
            <a:ext cx="8126413" cy="4983162"/>
          </a:xfrm>
        </p:spPr>
        <p:txBody>
          <a:bodyPr/>
          <a:lstStyle/>
          <a:p>
            <a:r>
              <a:rPr lang="en-US" dirty="0"/>
              <a:t>What steps did CEO Alexandre Behring take to begin ALL’s cultural transformation into a performance-oriented organization?</a:t>
            </a:r>
          </a:p>
          <a:p>
            <a:r>
              <a:rPr lang="en-US" dirty="0"/>
              <a:t>What symbolic steps did top managers take to demonstrate their commitment to the new culture and to reinforce the personnel and process changes they implemented?</a:t>
            </a:r>
          </a:p>
          <a:p>
            <a:r>
              <a:rPr lang="en-US" dirty="0"/>
              <a:t>Which actions are likely to cause the most pronounced cultural change in an organization?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200" y="1"/>
            <a:ext cx="9143999" cy="1503217"/>
          </a:xfrm>
        </p:spPr>
        <p:txBody>
          <a:bodyPr/>
          <a:lstStyle/>
          <a:p>
            <a:r>
              <a:rPr lang="en-US" dirty="0"/>
              <a:t>INSTILLING A CORPORATE CULTURE CONDUCIVE TO GOOD STRATEGY EXECUTION</a:t>
            </a:r>
          </a:p>
        </p:txBody>
      </p:sp>
      <p:sp>
        <p:nvSpPr>
          <p:cNvPr id="31747" name="Rectangle 3"/>
          <p:cNvSpPr>
            <a:spLocks noGrp="1" noChangeArrowheads="1"/>
          </p:cNvSpPr>
          <p:nvPr>
            <p:ph idx="1"/>
          </p:nvPr>
        </p:nvSpPr>
        <p:spPr>
          <a:xfrm>
            <a:off x="504825" y="1821873"/>
            <a:ext cx="8126413" cy="4594802"/>
          </a:xfrm>
        </p:spPr>
        <p:txBody>
          <a:bodyPr/>
          <a:lstStyle/>
          <a:p>
            <a:r>
              <a:rPr lang="en-US" dirty="0"/>
              <a:t>Corporate culture:</a:t>
            </a:r>
          </a:p>
          <a:p>
            <a:pPr lvl="1"/>
            <a:r>
              <a:rPr lang="en-US" dirty="0"/>
              <a:t>Is the meshing of shared values, beliefs, business principles, and traditions that imbues a firm’s operating style, behavioral norms, ingrained attitudes, and work atmosphere</a:t>
            </a:r>
          </a:p>
          <a:p>
            <a:pPr lvl="1"/>
            <a:r>
              <a:rPr lang="en-US" dirty="0"/>
              <a:t>Is important because it influences the firm’s actions and approaches to conducting business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LEADING THE STRATEGY EXECUTION PROCESS</a:t>
            </a:r>
          </a:p>
        </p:txBody>
      </p:sp>
      <p:sp>
        <p:nvSpPr>
          <p:cNvPr id="68611" name="Rectangle 3"/>
          <p:cNvSpPr>
            <a:spLocks noGrp="1" noChangeArrowheads="1"/>
          </p:cNvSpPr>
          <p:nvPr>
            <p:ph idx="1"/>
          </p:nvPr>
        </p:nvSpPr>
        <p:spPr/>
        <p:txBody>
          <a:bodyPr/>
          <a:lstStyle/>
          <a:p>
            <a:r>
              <a:rPr lang="en-US" dirty="0"/>
              <a:t>Leading strategy execution requires:</a:t>
            </a:r>
          </a:p>
          <a:p>
            <a:pPr lvl="1"/>
            <a:r>
              <a:rPr lang="en-US" dirty="0"/>
              <a:t>Staying on top of what is happening and closely monitoring progress</a:t>
            </a:r>
          </a:p>
          <a:p>
            <a:pPr lvl="1"/>
            <a:r>
              <a:rPr lang="en-US" dirty="0"/>
              <a:t>Putting constructive pressure on the organization to execute the strategy well and achieve operating excellence</a:t>
            </a:r>
          </a:p>
          <a:p>
            <a:pPr lvl="1"/>
            <a:r>
              <a:rPr lang="en-US" dirty="0"/>
              <a:t>Initiating corrective actions to improve strategy execution and achieve the targeted performance results</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lIns="640080" rIns="640080"/>
          <a:lstStyle/>
          <a:p>
            <a:r>
              <a:rPr lang="en-US" sz="3600" dirty="0"/>
              <a:t>STAYING ON TOP OF HOW THINGS ARE GOING</a:t>
            </a:r>
          </a:p>
        </p:txBody>
      </p:sp>
      <p:sp>
        <p:nvSpPr>
          <p:cNvPr id="70659" name="Rectangle 3"/>
          <p:cNvSpPr>
            <a:spLocks noGrp="1" noChangeArrowheads="1"/>
          </p:cNvSpPr>
          <p:nvPr>
            <p:ph idx="1"/>
          </p:nvPr>
        </p:nvSpPr>
        <p:spPr/>
        <p:txBody>
          <a:bodyPr/>
          <a:lstStyle/>
          <a:p>
            <a:r>
              <a:rPr lang="en-US" dirty="0"/>
              <a:t>Management by Walking Around (MBWA):</a:t>
            </a:r>
          </a:p>
          <a:p>
            <a:pPr lvl="1"/>
            <a:r>
              <a:rPr lang="en-US" dirty="0"/>
              <a:t>Is used by leaders to stay informed about how well the strategy execution process is progressing</a:t>
            </a:r>
          </a:p>
          <a:p>
            <a:pPr lvl="1"/>
            <a:r>
              <a:rPr lang="en-US" dirty="0"/>
              <a:t>Involves spending time with people at company facilities, asking questions, listening to their opinions and concerns, and gathering firsthand information about how well aspects of the strategy execution process are going</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 </a:t>
            </a:r>
            <a:r>
              <a:rPr lang="en-US" sz="1800" dirty="0"/>
              <a:t>(3 of 3)</a:t>
            </a:r>
            <a:endParaRPr lang="en-US" sz="1800" cap="all" dirty="0"/>
          </a:p>
        </p:txBody>
      </p:sp>
      <p:sp>
        <p:nvSpPr>
          <p:cNvPr id="6" name="Content Placeholder 5"/>
          <p:cNvSpPr>
            <a:spLocks noGrp="1"/>
          </p:cNvSpPr>
          <p:nvPr>
            <p:ph idx="1"/>
          </p:nvPr>
        </p:nvSpPr>
        <p:spPr/>
        <p:txBody>
          <a:bodyPr/>
          <a:lstStyle/>
          <a:p>
            <a:pPr marL="0" indent="0">
              <a:buNone/>
            </a:pPr>
            <a:r>
              <a:rPr lang="en-US" b="1" dirty="0"/>
              <a:t>Management by walking around (MBWA) </a:t>
            </a:r>
            <a:r>
              <a:rPr lang="en-US" dirty="0"/>
              <a:t>is one of the techniques that effective leaders use to stay informed about how well the strategy execution process is progressing.</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MOBILIZING THE EFFORT FOR EXCELLENCE IN STRATEGY EXECUTION</a:t>
            </a:r>
          </a:p>
        </p:txBody>
      </p:sp>
      <p:sp>
        <p:nvSpPr>
          <p:cNvPr id="72707" name="Rectangle 3"/>
          <p:cNvSpPr>
            <a:spLocks noGrp="1" noChangeArrowheads="1"/>
          </p:cNvSpPr>
          <p:nvPr>
            <p:ph idx="1"/>
          </p:nvPr>
        </p:nvSpPr>
        <p:spPr>
          <a:xfrm>
            <a:off x="513969" y="1359649"/>
            <a:ext cx="8126413" cy="4983874"/>
          </a:xfrm>
        </p:spPr>
        <p:txBody>
          <a:bodyPr/>
          <a:lstStyle/>
          <a:p>
            <a:r>
              <a:rPr lang="en-US" sz="2400" dirty="0"/>
              <a:t>Treat employees as valued partners</a:t>
            </a:r>
          </a:p>
          <a:p>
            <a:r>
              <a:rPr lang="en-US" sz="2400" dirty="0"/>
              <a:t>Foster an esprit de corps that energizes members</a:t>
            </a:r>
          </a:p>
          <a:p>
            <a:r>
              <a:rPr lang="en-US" sz="2400" dirty="0"/>
              <a:t>Use empowerment to create a fully engaged workforce</a:t>
            </a:r>
          </a:p>
          <a:p>
            <a:r>
              <a:rPr lang="en-US" sz="2400" dirty="0"/>
              <a:t>Set stretch objectives that require personnel to give their best in achieving performance targets</a:t>
            </a:r>
          </a:p>
          <a:p>
            <a:r>
              <a:rPr lang="en-US" sz="2400" dirty="0"/>
              <a:t>Use benchmarking, reengineering, TQM, and Six Sigma tools to focus attention on continuous improvement</a:t>
            </a:r>
          </a:p>
          <a:p>
            <a:r>
              <a:rPr lang="en-US" sz="2400" dirty="0"/>
              <a:t>Use motivational techniques and compensation incentives to inspire, nurture a results-oriented work climate, and enforce high standards</a:t>
            </a:r>
          </a:p>
          <a:p>
            <a:r>
              <a:rPr lang="en-US" sz="2400" dirty="0"/>
              <a:t>Celebrate individual, group, and company successes</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0"/>
            <a:ext cx="9144000" cy="1308538"/>
          </a:xfrm>
        </p:spPr>
        <p:txBody>
          <a:bodyPr/>
          <a:lstStyle/>
          <a:p>
            <a:r>
              <a:rPr lang="en-US" dirty="0"/>
              <a:t>LEADING THE PROCESS OF MAKING CORRECTIVE ADJUSTMENTS</a:t>
            </a:r>
          </a:p>
        </p:txBody>
      </p:sp>
      <p:grpSp>
        <p:nvGrpSpPr>
          <p:cNvPr id="12" name="Group 11" descr="A graphic lists the three requirements to making corrective actions successfully."/>
          <p:cNvGrpSpPr/>
          <p:nvPr/>
        </p:nvGrpSpPr>
        <p:grpSpPr>
          <a:xfrm>
            <a:off x="661013" y="1454227"/>
            <a:ext cx="7821976" cy="3978193"/>
            <a:chOff x="925513" y="1926998"/>
            <a:chExt cx="7331075" cy="3505422"/>
          </a:xfrm>
        </p:grpSpPr>
        <p:cxnSp>
          <p:nvCxnSpPr>
            <p:cNvPr id="73730" name="AutoShape 4"/>
            <p:cNvCxnSpPr>
              <a:cxnSpLocks noChangeShapeType="1"/>
              <a:stCxn id="73736" idx="0"/>
            </p:cNvCxnSpPr>
            <p:nvPr/>
          </p:nvCxnSpPr>
          <p:spPr bwMode="auto">
            <a:xfrm flipH="1">
              <a:off x="2033814" y="1926998"/>
              <a:ext cx="2522538" cy="2365375"/>
            </a:xfrm>
            <a:prstGeom prst="straightConnector1">
              <a:avLst/>
            </a:prstGeom>
            <a:noFill/>
            <a:ln w="38100">
              <a:solidFill>
                <a:schemeClr val="tx1"/>
              </a:solidFill>
              <a:round/>
              <a:headEnd type="none" w="med" len="med"/>
              <a:tailEnd type="none" w="med" len="med"/>
            </a:ln>
          </p:spPr>
        </p:cxnSp>
        <p:cxnSp>
          <p:nvCxnSpPr>
            <p:cNvPr id="73731" name="AutoShape 5"/>
            <p:cNvCxnSpPr>
              <a:cxnSpLocks noChangeShapeType="1"/>
              <a:stCxn id="73736" idx="0"/>
            </p:cNvCxnSpPr>
            <p:nvPr/>
          </p:nvCxnSpPr>
          <p:spPr bwMode="auto">
            <a:xfrm>
              <a:off x="4556352" y="1926998"/>
              <a:ext cx="34925" cy="2365375"/>
            </a:xfrm>
            <a:prstGeom prst="straightConnector1">
              <a:avLst/>
            </a:prstGeom>
            <a:noFill/>
            <a:ln w="38100">
              <a:solidFill>
                <a:schemeClr val="tx1"/>
              </a:solidFill>
              <a:round/>
              <a:headEnd type="none" w="med" len="med"/>
              <a:tailEnd type="none" w="med" len="med"/>
            </a:ln>
          </p:spPr>
        </p:cxnSp>
        <p:cxnSp>
          <p:nvCxnSpPr>
            <p:cNvPr id="73732" name="AutoShape 6"/>
            <p:cNvCxnSpPr>
              <a:cxnSpLocks noChangeShapeType="1"/>
              <a:stCxn id="73736" idx="0"/>
            </p:cNvCxnSpPr>
            <p:nvPr/>
          </p:nvCxnSpPr>
          <p:spPr bwMode="auto">
            <a:xfrm>
              <a:off x="4556352" y="1926998"/>
              <a:ext cx="2570162" cy="2363787"/>
            </a:xfrm>
            <a:prstGeom prst="straightConnector1">
              <a:avLst/>
            </a:prstGeom>
            <a:noFill/>
            <a:ln w="38100">
              <a:solidFill>
                <a:schemeClr val="tx1"/>
              </a:solidFill>
              <a:round/>
              <a:headEnd type="none" w="med" len="med"/>
              <a:tailEnd type="none" w="med" len="med"/>
            </a:ln>
          </p:spPr>
        </p:cxnSp>
        <p:sp>
          <p:nvSpPr>
            <p:cNvPr id="50183" name="Text Box 5"/>
            <p:cNvSpPr txBox="1">
              <a:spLocks noChangeArrowheads="1"/>
            </p:cNvSpPr>
            <p:nvPr/>
          </p:nvSpPr>
          <p:spPr bwMode="blackWhite">
            <a:xfrm>
              <a:off x="925513" y="3976683"/>
              <a:ext cx="2238375" cy="1455737"/>
            </a:xfrm>
            <a:prstGeom prst="roundRect">
              <a:avLst/>
            </a:prstGeom>
            <a:blipFill dpi="0" rotWithShape="1">
              <a:blip r:embed="rId3"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defRPr/>
              </a:pPr>
              <a:r>
                <a:rPr lang="en-US" b="1" dirty="0">
                  <a:solidFill>
                    <a:schemeClr val="bg1"/>
                  </a:solidFill>
                </a:rPr>
                <a:t> A thorough analysis of the situation</a:t>
              </a:r>
            </a:p>
          </p:txBody>
        </p:sp>
        <p:sp>
          <p:nvSpPr>
            <p:cNvPr id="73734" name="Text Box 6"/>
            <p:cNvSpPr txBox="1">
              <a:spLocks noChangeArrowheads="1"/>
            </p:cNvSpPr>
            <p:nvPr/>
          </p:nvSpPr>
          <p:spPr bwMode="blackWhite">
            <a:xfrm>
              <a:off x="3482975" y="3976683"/>
              <a:ext cx="2238375" cy="1455737"/>
            </a:xfrm>
            <a:prstGeom prst="roundRect">
              <a:avLst/>
            </a:prstGeom>
            <a:blipFill dpi="0" rotWithShape="0">
              <a:blip r:embed="rId4"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pPr>
              <a:r>
                <a:rPr lang="en-US" b="1" dirty="0"/>
                <a:t>Good business judgment in deciding what actions to take</a:t>
              </a:r>
            </a:p>
          </p:txBody>
        </p:sp>
        <p:sp>
          <p:nvSpPr>
            <p:cNvPr id="73735" name="Text Box 7"/>
            <p:cNvSpPr txBox="1">
              <a:spLocks noChangeArrowheads="1"/>
            </p:cNvSpPr>
            <p:nvPr/>
          </p:nvSpPr>
          <p:spPr bwMode="blackWhite">
            <a:xfrm>
              <a:off x="6018213" y="3975095"/>
              <a:ext cx="2238375" cy="1450975"/>
            </a:xfrm>
            <a:prstGeom prst="roundRect">
              <a:avLst/>
            </a:prstGeom>
            <a:blipFill dpi="0" rotWithShape="1">
              <a:blip r:embed="rId5"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pPr>
              <a:r>
                <a:rPr lang="en-US" b="1" dirty="0"/>
                <a:t>Good implementation </a:t>
              </a:r>
              <a:br>
                <a:rPr lang="en-US" b="1" dirty="0"/>
              </a:br>
              <a:r>
                <a:rPr lang="en-US" b="1" dirty="0"/>
                <a:t>of the corrective actions</a:t>
              </a:r>
            </a:p>
          </p:txBody>
        </p:sp>
        <p:sp>
          <p:nvSpPr>
            <p:cNvPr id="73736" name="Oval 10"/>
            <p:cNvSpPr>
              <a:spLocks noChangeArrowheads="1"/>
            </p:cNvSpPr>
            <p:nvPr/>
          </p:nvSpPr>
          <p:spPr bwMode="blackWhite">
            <a:xfrm>
              <a:off x="2021114" y="1926998"/>
              <a:ext cx="5070475" cy="1474787"/>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sz="2800" b="1" dirty="0"/>
                <a:t>Making Corrective Actions</a:t>
              </a:r>
              <a:br>
                <a:rPr lang="en-US" sz="2800" b="1" dirty="0"/>
              </a:br>
              <a:r>
                <a:rPr lang="en-US" sz="2800" b="1" dirty="0"/>
                <a:t>Successfully Requires</a:t>
              </a:r>
            </a:p>
          </p:txBody>
        </p:sp>
      </p:grpSp>
      <p:sp>
        <p:nvSpPr>
          <p:cNvPr id="6" name="Text Placeholder 5"/>
          <p:cNvSpPr>
            <a:spLocks noGrp="1"/>
          </p:cNvSpPr>
          <p:nvPr>
            <p:ph type="body" sz="quarter" idx="16"/>
          </p:nvPr>
        </p:nvSpPr>
        <p:spPr>
          <a:xfrm>
            <a:off x="2282400" y="6551475"/>
            <a:ext cx="4579200" cy="204850"/>
          </a:xfrm>
        </p:spPr>
        <p:txBody>
          <a:bodyPr/>
          <a:lstStyle/>
          <a:p>
            <a:pPr marL="0" indent="0">
              <a:buNone/>
            </a:pPr>
            <a:r>
              <a:rPr lang="en-US" sz="800" b="0" dirty="0">
                <a:hlinkClick r:id="rId6" action="ppaction://hlinksldjump"/>
              </a:rPr>
              <a:t>Jump to Appendix 9 long image description</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A FINAL WORD ON LEADING THE PROCESS OF CRAFTING AND EXECUTING STRATEGY</a:t>
            </a:r>
          </a:p>
        </p:txBody>
      </p:sp>
      <p:sp>
        <p:nvSpPr>
          <p:cNvPr id="78851" name="Rectangle 3"/>
          <p:cNvSpPr>
            <a:spLocks noGrp="1" noChangeArrowheads="1"/>
          </p:cNvSpPr>
          <p:nvPr>
            <p:ph idx="1"/>
          </p:nvPr>
        </p:nvSpPr>
        <p:spPr/>
        <p:txBody>
          <a:bodyPr/>
          <a:lstStyle/>
          <a:p>
            <a:r>
              <a:rPr lang="en-US" sz="2400" dirty="0"/>
              <a:t>It is difficult to separate leading the process of executing strategy from leading the strategy process.</a:t>
            </a:r>
          </a:p>
          <a:p>
            <a:r>
              <a:rPr lang="en-US" sz="2400" dirty="0"/>
              <a:t>Crafting, implementing, and executing strategy is a continuous process that requires much adjusting and fine-tuning of the strategy to fit changing circumstances.</a:t>
            </a:r>
          </a:p>
          <a:p>
            <a:r>
              <a:rPr lang="en-US" sz="2400" dirty="0"/>
              <a:t>The tests of strategic leadership are whether the firm has a good strategy and business model, whether its strategy is competently executed, and whether the firm is achieving its performance targets.</a:t>
            </a:r>
          </a:p>
          <a:p>
            <a:r>
              <a:rPr lang="en-US" sz="2400" dirty="0"/>
              <a:t>If these three conditions exist, then the firm has good strategic leadership and is a well-managed enterprise.</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08538"/>
          </a:xfrm>
        </p:spPr>
        <p:txBody>
          <a:bodyPr lIns="91440" rIns="91440">
            <a:noAutofit/>
          </a:bodyPr>
          <a:lstStyle/>
          <a:p>
            <a:pPr marL="0"/>
            <a:r>
              <a:rPr lang="en-US" sz="3200" dirty="0"/>
              <a:t>Appendix 1 Identifying the Key Features of a Company’s Corporate Culture</a:t>
            </a:r>
          </a:p>
        </p:txBody>
      </p:sp>
      <p:sp>
        <p:nvSpPr>
          <p:cNvPr id="3" name="Content Placeholder 2"/>
          <p:cNvSpPr>
            <a:spLocks noGrp="1"/>
          </p:cNvSpPr>
          <p:nvPr>
            <p:ph idx="1"/>
          </p:nvPr>
        </p:nvSpPr>
        <p:spPr>
          <a:xfrm>
            <a:off x="457200" y="1545020"/>
            <a:ext cx="8229600" cy="5000979"/>
          </a:xfrm>
        </p:spPr>
        <p:txBody>
          <a:bodyPr/>
          <a:lstStyle/>
          <a:p>
            <a:pPr marL="0" indent="0">
              <a:spcBef>
                <a:spcPts val="1200"/>
              </a:spcBef>
              <a:buNone/>
            </a:pPr>
            <a:r>
              <a:rPr lang="en-US" dirty="0"/>
              <a:t>Eight key features of a company's corporate culture are:</a:t>
            </a:r>
          </a:p>
          <a:p>
            <a:pPr marL="860425" lvl="1" indent="-457200">
              <a:spcBef>
                <a:spcPts val="1200"/>
              </a:spcBef>
              <a:buSzPct val="100000"/>
              <a:buFont typeface="+mj-lt"/>
              <a:buAutoNum type="arabicPeriod"/>
            </a:pPr>
            <a:r>
              <a:rPr lang="en-US" dirty="0"/>
              <a:t>Values, principles, and ethical standards in actual use</a:t>
            </a:r>
          </a:p>
          <a:p>
            <a:pPr marL="860425" lvl="1" indent="-457200">
              <a:spcBef>
                <a:spcPts val="1200"/>
              </a:spcBef>
              <a:buSzPct val="100000"/>
              <a:buFont typeface="+mj-lt"/>
              <a:buAutoNum type="arabicPeriod"/>
            </a:pPr>
            <a:r>
              <a:rPr lang="en-US" dirty="0"/>
              <a:t>Management practices and organizational policies</a:t>
            </a:r>
          </a:p>
          <a:p>
            <a:pPr marL="860425" lvl="1" indent="-457200">
              <a:spcBef>
                <a:spcPts val="1200"/>
              </a:spcBef>
              <a:buSzPct val="100000"/>
              <a:buFont typeface="+mj-lt"/>
              <a:buAutoNum type="arabicPeriod"/>
            </a:pPr>
            <a:r>
              <a:rPr lang="en-US" dirty="0"/>
              <a:t>Atmosphere and spirit embodied in the firm's work climate</a:t>
            </a:r>
          </a:p>
          <a:p>
            <a:pPr marL="860425" lvl="1" indent="-457200">
              <a:spcBef>
                <a:spcPts val="1200"/>
              </a:spcBef>
              <a:buSzPct val="100000"/>
              <a:buFont typeface="+mj-lt"/>
              <a:buAutoNum type="arabicPeriod"/>
            </a:pPr>
            <a:r>
              <a:rPr lang="en-US" dirty="0"/>
              <a:t>How managers and employees interact and relate to one another</a:t>
            </a:r>
          </a:p>
          <a:p>
            <a:pPr marL="860425" lvl="1" indent="-457200">
              <a:spcBef>
                <a:spcPts val="1200"/>
              </a:spcBef>
              <a:buSzPct val="100000"/>
              <a:buFont typeface="+mj-lt"/>
              <a:buAutoNum type="arabicPeriod"/>
            </a:pPr>
            <a:r>
              <a:rPr lang="en-US" dirty="0"/>
              <a:t>Strength of peer pressure to conform and observe norms</a:t>
            </a:r>
          </a:p>
          <a:p>
            <a:pPr marL="860425" lvl="1" indent="-457200">
              <a:spcBef>
                <a:spcPts val="1200"/>
              </a:spcBef>
              <a:buSzPct val="100000"/>
              <a:buFont typeface="+mj-lt"/>
              <a:buAutoNum type="arabicPeriod"/>
            </a:pPr>
            <a:r>
              <a:rPr lang="en-US" dirty="0"/>
              <a:t>Actions and behaviors encouraged and rewarded</a:t>
            </a:r>
          </a:p>
          <a:p>
            <a:pPr marL="860425" lvl="1" indent="-457200">
              <a:spcBef>
                <a:spcPts val="1200"/>
              </a:spcBef>
              <a:buSzPct val="100000"/>
              <a:buFont typeface="+mj-lt"/>
              <a:buAutoNum type="arabicPeriod"/>
            </a:pPr>
            <a:r>
              <a:rPr lang="en-US" dirty="0"/>
              <a:t>Traditions and stories and "how we do things around here"</a:t>
            </a:r>
          </a:p>
          <a:p>
            <a:pPr marL="860425" lvl="1" indent="-457200">
              <a:spcBef>
                <a:spcPts val="1200"/>
              </a:spcBef>
              <a:buSzPct val="100000"/>
              <a:buFont typeface="+mj-lt"/>
              <a:buAutoNum type="arabicPeriod"/>
            </a:pPr>
            <a:r>
              <a:rPr lang="en-US" dirty="0"/>
              <a:t>How the firm treats its stakeholders</a:t>
            </a:r>
          </a:p>
        </p:txBody>
      </p:sp>
      <p:sp>
        <p:nvSpPr>
          <p:cNvPr id="4" name="Text Placeholder 3"/>
          <p:cNvSpPr>
            <a:spLocks noGrp="1"/>
          </p:cNvSpPr>
          <p:nvPr>
            <p:ph type="body" sz="quarter" idx="16"/>
          </p:nvPr>
        </p:nvSpPr>
        <p:spPr/>
        <p:txBody>
          <a:bodyPr/>
          <a:lstStyle/>
          <a:p>
            <a:pPr marL="0" indent="0">
              <a:buNone/>
            </a:pPr>
            <a:r>
              <a:rPr lang="en-US" sz="800" b="0" dirty="0">
                <a:hlinkClick r:id="rId2" action="ppaction://hlinksldjump"/>
              </a:rPr>
              <a:t>Return to slide</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86910"/>
          </a:xfrm>
        </p:spPr>
        <p:txBody>
          <a:bodyPr lIns="457200" rIns="457200">
            <a:noAutofit/>
          </a:bodyPr>
          <a:lstStyle/>
          <a:p>
            <a:r>
              <a:rPr lang="en-US" dirty="0"/>
              <a:t>Appendix 2 Figure 12.1 The Two Culture-Building Roles of a Company’s Core Values and Ethical Standards</a:t>
            </a:r>
          </a:p>
        </p:txBody>
      </p:sp>
      <p:sp>
        <p:nvSpPr>
          <p:cNvPr id="3" name="Content Placeholder 2"/>
          <p:cNvSpPr>
            <a:spLocks noGrp="1"/>
          </p:cNvSpPr>
          <p:nvPr>
            <p:ph idx="1"/>
          </p:nvPr>
        </p:nvSpPr>
        <p:spPr>
          <a:xfrm>
            <a:off x="457200" y="1939158"/>
            <a:ext cx="8229600" cy="4614041"/>
          </a:xfrm>
        </p:spPr>
        <p:txBody>
          <a:bodyPr/>
          <a:lstStyle/>
          <a:p>
            <a:pPr marL="0" indent="0">
              <a:buNone/>
            </a:pPr>
            <a:r>
              <a:rPr lang="en-US" sz="2800" dirty="0"/>
              <a:t>A company's stated core values and ethical principles (1) foster a work climate where company personnel share common and strongly held convictions about how the company's business is to be conducted and (2) provide company personnel with guidance about how to do their jobs </a:t>
            </a:r>
            <a:r>
              <a:rPr lang="en-US" dirty="0"/>
              <a:t>—</a:t>
            </a:r>
            <a:r>
              <a:rPr lang="en-US" sz="2800" dirty="0"/>
              <a:t>steering them toward both doing things right and doing the right thing.</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13945"/>
          </a:xfrm>
        </p:spPr>
        <p:txBody>
          <a:bodyPr lIns="1188720" rIns="1188720"/>
          <a:lstStyle/>
          <a:p>
            <a:r>
              <a:rPr lang="en-US" dirty="0"/>
              <a:t>Appendix 3 Forces That Cause a Firm’s Culture to Evolve</a:t>
            </a:r>
          </a:p>
        </p:txBody>
      </p:sp>
      <p:sp>
        <p:nvSpPr>
          <p:cNvPr id="3" name="Content Placeholder 2"/>
          <p:cNvSpPr>
            <a:spLocks noGrp="1"/>
          </p:cNvSpPr>
          <p:nvPr>
            <p:ph idx="1"/>
          </p:nvPr>
        </p:nvSpPr>
        <p:spPr>
          <a:xfrm>
            <a:off x="457200" y="1623852"/>
            <a:ext cx="8229600" cy="5087007"/>
          </a:xfrm>
        </p:spPr>
        <p:txBody>
          <a:bodyPr/>
          <a:lstStyle/>
          <a:p>
            <a:pPr marL="0" indent="0">
              <a:buNone/>
            </a:pPr>
            <a:r>
              <a:rPr lang="en-US" sz="2800" dirty="0"/>
              <a:t>Causes of cultural change can be new or revolutionary technologies, diversification into new businesses, rapid growth of the firm, a merger or acquisition of another firm, shifting internal conditions, and new challenges in the market place.</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198179"/>
          </a:xfrm>
        </p:spPr>
        <p:txBody>
          <a:bodyPr lIns="1645920" rIns="1645920"/>
          <a:lstStyle/>
          <a:p>
            <a:r>
              <a:rPr lang="en-US" dirty="0"/>
              <a:t>Appendix 4 Development of a Strong Culture</a:t>
            </a:r>
          </a:p>
        </p:txBody>
      </p:sp>
      <p:sp>
        <p:nvSpPr>
          <p:cNvPr id="3" name="Content Placeholder 2"/>
          <p:cNvSpPr>
            <a:spLocks noGrp="1"/>
          </p:cNvSpPr>
          <p:nvPr>
            <p:ph idx="1"/>
          </p:nvPr>
        </p:nvSpPr>
        <p:spPr>
          <a:xfrm>
            <a:off x="905256" y="1587272"/>
            <a:ext cx="7379208" cy="4929351"/>
          </a:xfrm>
        </p:spPr>
        <p:txBody>
          <a:bodyPr/>
          <a:lstStyle/>
          <a:p>
            <a:pPr marL="0" indent="0">
              <a:buNone/>
            </a:pPr>
            <a:r>
              <a:rPr lang="en-US" sz="2800" dirty="0"/>
              <a:t>A strong culture is developed by a founder or strong leader with strong values, as well as commitment by the firm to ethical behavior.</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cap="all" dirty="0"/>
              <a:t>Core Concept </a:t>
            </a:r>
            <a:r>
              <a:rPr lang="en-US" sz="2000" dirty="0"/>
              <a:t>(1 of 3)</a:t>
            </a:r>
            <a:endParaRPr lang="en-US" sz="2000" cap="all" dirty="0"/>
          </a:p>
        </p:txBody>
      </p:sp>
      <p:sp>
        <p:nvSpPr>
          <p:cNvPr id="6" name="Content Placeholder 5"/>
          <p:cNvSpPr>
            <a:spLocks noGrp="1"/>
          </p:cNvSpPr>
          <p:nvPr>
            <p:ph idx="1"/>
          </p:nvPr>
        </p:nvSpPr>
        <p:spPr/>
        <p:txBody>
          <a:bodyPr/>
          <a:lstStyle/>
          <a:p>
            <a:pPr marL="0" indent="0">
              <a:buNone/>
            </a:pPr>
            <a:r>
              <a:rPr lang="en-US" b="1" dirty="0"/>
              <a:t>Corporate culture </a:t>
            </a:r>
            <a:r>
              <a:rPr lang="en-US" dirty="0"/>
              <a:t>refers to the shared values, ingrained attitudes, core beliefs and company traditions that determine norms of behavior, accepted work practices, and styles of operating.</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45476"/>
          </a:xfrm>
        </p:spPr>
        <p:txBody>
          <a:bodyPr lIns="822960" rIns="822960"/>
          <a:lstStyle/>
          <a:p>
            <a:r>
              <a:rPr lang="en-US" dirty="0"/>
              <a:t>Appendix 5 Healthy Cultures That Aid Good Strategy Execution</a:t>
            </a:r>
          </a:p>
        </p:txBody>
      </p:sp>
      <p:sp>
        <p:nvSpPr>
          <p:cNvPr id="3" name="Content Placeholder 2"/>
          <p:cNvSpPr>
            <a:spLocks noGrp="1"/>
          </p:cNvSpPr>
          <p:nvPr>
            <p:ph idx="1"/>
          </p:nvPr>
        </p:nvSpPr>
        <p:spPr>
          <a:xfrm>
            <a:off x="457200" y="1592316"/>
            <a:ext cx="8229600" cy="4960883"/>
          </a:xfrm>
        </p:spPr>
        <p:txBody>
          <a:bodyPr/>
          <a:lstStyle/>
          <a:p>
            <a:pPr marL="0" indent="0">
              <a:buNone/>
            </a:pPr>
            <a:r>
              <a:rPr lang="en-US" sz="2800" dirty="0"/>
              <a:t>High-performance cultures have a commitment to achieving stretch objectives and accountability. </a:t>
            </a:r>
          </a:p>
          <a:p>
            <a:pPr marL="0" indent="0">
              <a:buNone/>
            </a:pPr>
            <a:r>
              <a:rPr lang="en-US" sz="2800" dirty="0"/>
              <a:t>Adaptive cultures have a willingness to accept change and take on challenges. </a:t>
            </a:r>
          </a:p>
          <a:p>
            <a:pPr marL="0" indent="0">
              <a:buNone/>
            </a:pPr>
            <a:r>
              <a:rPr lang="en-US" sz="2800" dirty="0"/>
              <a:t>Both contribute to good strategy execution and performance.</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2772"/>
          </a:xfrm>
        </p:spPr>
        <p:txBody>
          <a:bodyPr/>
          <a:lstStyle/>
          <a:p>
            <a:r>
              <a:rPr lang="en-US" dirty="0"/>
              <a:t>Appendix 6 Unhealthy Cultures That Impede Good Strategy Execution</a:t>
            </a:r>
          </a:p>
        </p:txBody>
      </p:sp>
      <p:sp>
        <p:nvSpPr>
          <p:cNvPr id="3" name="Content Placeholder 2"/>
          <p:cNvSpPr>
            <a:spLocks noGrp="1"/>
          </p:cNvSpPr>
          <p:nvPr>
            <p:ph idx="1"/>
          </p:nvPr>
        </p:nvSpPr>
        <p:spPr>
          <a:xfrm>
            <a:off x="594360" y="1592316"/>
            <a:ext cx="7982712" cy="4960883"/>
          </a:xfrm>
        </p:spPr>
        <p:txBody>
          <a:bodyPr/>
          <a:lstStyle/>
          <a:p>
            <a:pPr marL="0" indent="0">
              <a:buNone/>
            </a:pPr>
            <a:r>
              <a:rPr lang="en-US" sz="2800" dirty="0"/>
              <a:t>Unhealthy cultures include politicized cultures; change-resistant cultures; incompatible subcultures; insular, inwardly focused cultures; unethical and greed-driven cultures. These types of cultures lead to poor strategy execution and poor performance.</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98179"/>
          </a:xfrm>
        </p:spPr>
        <p:txBody>
          <a:bodyPr lIns="1371600" rIns="1371600">
            <a:normAutofit/>
          </a:bodyPr>
          <a:lstStyle/>
          <a:p>
            <a:r>
              <a:rPr lang="en-US" sz="3200" dirty="0"/>
              <a:t>Appendix 7 Figure 12.2 Changing a Problem Culture</a:t>
            </a:r>
          </a:p>
        </p:txBody>
      </p:sp>
      <p:sp>
        <p:nvSpPr>
          <p:cNvPr id="3" name="Content Placeholder 2"/>
          <p:cNvSpPr>
            <a:spLocks noGrp="1"/>
          </p:cNvSpPr>
          <p:nvPr>
            <p:ph idx="1"/>
          </p:nvPr>
        </p:nvSpPr>
        <p:spPr>
          <a:xfrm>
            <a:off x="457200" y="1529255"/>
            <a:ext cx="8229600" cy="5016745"/>
          </a:xfrm>
        </p:spPr>
        <p:txBody>
          <a:bodyPr/>
          <a:lstStyle/>
          <a:p>
            <a:pPr>
              <a:spcBef>
                <a:spcPts val="1200"/>
              </a:spcBef>
            </a:pPr>
            <a:r>
              <a:rPr lang="en-US" dirty="0"/>
              <a:t>Step 1: Identify facets of the present culture that are dysfunctional and impede good strategy execution. </a:t>
            </a:r>
          </a:p>
          <a:p>
            <a:pPr>
              <a:spcBef>
                <a:spcPts val="1200"/>
              </a:spcBef>
            </a:pPr>
            <a:r>
              <a:rPr lang="en-US" dirty="0"/>
              <a:t>Step 2: Specify clearly what new actions, behaviors, and work practices should characterize the new culture. </a:t>
            </a:r>
          </a:p>
          <a:p>
            <a:pPr>
              <a:spcBef>
                <a:spcPts val="1200"/>
              </a:spcBef>
            </a:pPr>
            <a:r>
              <a:rPr lang="en-US" dirty="0"/>
              <a:t>Step 3: Talk openly about problems with the current culture and make a persuasive case for cultural reform. </a:t>
            </a:r>
          </a:p>
          <a:p>
            <a:pPr>
              <a:spcBef>
                <a:spcPts val="1200"/>
              </a:spcBef>
            </a:pPr>
            <a:r>
              <a:rPr lang="en-US" dirty="0"/>
              <a:t>Step 4 : Follow with visible, forceful actions, both substantive and symbolic, to ingrain a new set of behaviors, practices, and norms.</a:t>
            </a:r>
          </a:p>
        </p:txBody>
      </p:sp>
      <p:sp>
        <p:nvSpPr>
          <p:cNvPr id="4" name="Text Placeholder 3"/>
          <p:cNvSpPr>
            <a:spLocks noGrp="1"/>
          </p:cNvSpPr>
          <p:nvPr>
            <p:ph type="body" sz="quarter" idx="16"/>
          </p:nvPr>
        </p:nvSpPr>
        <p:spPr/>
        <p:txBody>
          <a:bodyPr/>
          <a:lstStyle/>
          <a:p>
            <a:pPr marL="0" indent="0">
              <a:buNone/>
            </a:pPr>
            <a:r>
              <a:rPr lang="en-US" sz="800" b="0" dirty="0">
                <a:hlinkClick r:id="rId2" action="ppaction://hlinksldjump"/>
              </a:rPr>
              <a:t>Return to slide</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466193"/>
          </a:xfrm>
        </p:spPr>
        <p:txBody>
          <a:bodyPr>
            <a:noAutofit/>
          </a:bodyPr>
          <a:lstStyle/>
          <a:p>
            <a:r>
              <a:rPr lang="en-US" sz="3200" dirty="0"/>
              <a:t>Appendix 8 Symbolic Culture-Changing Actions</a:t>
            </a:r>
          </a:p>
        </p:txBody>
      </p:sp>
      <p:sp>
        <p:nvSpPr>
          <p:cNvPr id="3" name="Content Placeholder 2"/>
          <p:cNvSpPr>
            <a:spLocks noGrp="1"/>
          </p:cNvSpPr>
          <p:nvPr>
            <p:ph idx="1"/>
          </p:nvPr>
        </p:nvSpPr>
        <p:spPr>
          <a:xfrm>
            <a:off x="603504" y="1620380"/>
            <a:ext cx="8229600" cy="4850524"/>
          </a:xfrm>
        </p:spPr>
        <p:txBody>
          <a:bodyPr/>
          <a:lstStyle/>
          <a:p>
            <a:pPr marL="0" indent="0">
              <a:buNone/>
            </a:pPr>
            <a:r>
              <a:rPr lang="en-US" sz="2800" dirty="0"/>
              <a:t>The culture of an organization can be changed by top executive and upper management behaviors, by ceremonial events to honor exemplary employees, and by physical symbols that represent the new culture.</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375669"/>
          </a:xfrm>
        </p:spPr>
        <p:txBody>
          <a:bodyPr>
            <a:noAutofit/>
          </a:bodyPr>
          <a:lstStyle/>
          <a:p>
            <a:r>
              <a:rPr lang="en-US" sz="3200" dirty="0"/>
              <a:t>Appendix 9 Leading the Process of Making Corrective Adjustments</a:t>
            </a:r>
          </a:p>
        </p:txBody>
      </p:sp>
      <p:sp>
        <p:nvSpPr>
          <p:cNvPr id="3" name="Content Placeholder 2"/>
          <p:cNvSpPr>
            <a:spLocks noGrp="1"/>
          </p:cNvSpPr>
          <p:nvPr>
            <p:ph idx="1"/>
          </p:nvPr>
        </p:nvSpPr>
        <p:spPr>
          <a:xfrm>
            <a:off x="457200" y="1591056"/>
            <a:ext cx="8229600" cy="4962143"/>
          </a:xfrm>
        </p:spPr>
        <p:txBody>
          <a:bodyPr/>
          <a:lstStyle/>
          <a:p>
            <a:pPr marL="0" indent="0">
              <a:buNone/>
            </a:pPr>
            <a:r>
              <a:rPr lang="en-US" sz="2800" dirty="0"/>
              <a:t>Making corrective actions successfully requires a thorough analysis of the situation, good business judgment in deciding what actions to take, and good implementation of the corrective actions.</a:t>
            </a:r>
          </a:p>
        </p:txBody>
      </p:sp>
      <p:sp>
        <p:nvSpPr>
          <p:cNvPr id="4" name="Text Placeholder 3"/>
          <p:cNvSpPr>
            <a:spLocks noGrp="1"/>
          </p:cNvSpPr>
          <p:nvPr>
            <p:ph type="body" sz="quarter" idx="16"/>
          </p:nvPr>
        </p:nvSpPr>
        <p:spPr/>
        <p:txBody>
          <a:bodyPr/>
          <a:lstStyle/>
          <a:p>
            <a:r>
              <a:rPr lang="en-US" sz="800" b="0" dirty="0">
                <a:hlinkClick r:id="rId2" action="ppaction://hlinksldjump"/>
              </a:rPr>
              <a:t>Return to slide</a:t>
            </a:r>
            <a:endParaRPr lang="en-US" sz="800" b="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200" y="1"/>
            <a:ext cx="9143999" cy="1690254"/>
          </a:xfrm>
        </p:spPr>
        <p:txBody>
          <a:bodyPr lIns="1280160" rIns="1280160"/>
          <a:lstStyle/>
          <a:p>
            <a:r>
              <a:rPr lang="en-US" sz="3600" dirty="0"/>
              <a:t>Strong Guiding Principles Drive the High-Performance </a:t>
            </a:r>
            <a:br>
              <a:rPr lang="en-US" sz="3600" dirty="0"/>
            </a:br>
            <a:r>
              <a:rPr lang="en-US" sz="3600" dirty="0"/>
              <a:t>Culture at Epic</a:t>
            </a:r>
          </a:p>
        </p:txBody>
      </p:sp>
      <p:sp>
        <p:nvSpPr>
          <p:cNvPr id="2" name="Content Placeholder 1"/>
          <p:cNvSpPr>
            <a:spLocks noGrp="1"/>
          </p:cNvSpPr>
          <p:nvPr>
            <p:ph idx="1"/>
          </p:nvPr>
        </p:nvSpPr>
        <p:spPr>
          <a:xfrm>
            <a:off x="504825" y="1780309"/>
            <a:ext cx="8126413" cy="4636366"/>
          </a:xfrm>
        </p:spPr>
        <p:txBody>
          <a:bodyPr/>
          <a:lstStyle/>
          <a:p>
            <a:r>
              <a:rPr lang="en-US" dirty="0"/>
              <a:t>What actions does Epic take to foster the high-performance culture that is so important to its success?</a:t>
            </a:r>
          </a:p>
          <a:p>
            <a:r>
              <a:rPr lang="en-US" dirty="0"/>
              <a:t>How do Epic’s 10 Commandments relate to its stated principles?</a:t>
            </a:r>
          </a:p>
          <a:p>
            <a:r>
              <a:rPr lang="en-US" dirty="0"/>
              <a:t>Is there a relationship between development of unique cultures and the subsequent growth and success of focused or niche businesses?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0"/>
            <a:ext cx="9144001" cy="969818"/>
          </a:xfrm>
        </p:spPr>
        <p:txBody>
          <a:bodyPr lIns="640080" rIns="640080">
            <a:noAutofit/>
          </a:bodyPr>
          <a:lstStyle/>
          <a:p>
            <a:r>
              <a:rPr lang="en-US" dirty="0"/>
              <a:t>THE </a:t>
            </a:r>
            <a:r>
              <a:rPr lang="en-US" sz="3200" dirty="0"/>
              <a:t>HIGH-PERFORMANCE</a:t>
            </a:r>
            <a:r>
              <a:rPr lang="en-US" dirty="0"/>
              <a:t> CULTURE AT EPIC</a:t>
            </a:r>
          </a:p>
        </p:txBody>
      </p:sp>
      <p:sp>
        <p:nvSpPr>
          <p:cNvPr id="2" name="Content Placeholder 1"/>
          <p:cNvSpPr>
            <a:spLocks noGrp="1"/>
          </p:cNvSpPr>
          <p:nvPr>
            <p:ph sz="half" idx="1"/>
          </p:nvPr>
        </p:nvSpPr>
        <p:spPr>
          <a:xfrm>
            <a:off x="374073" y="1092520"/>
            <a:ext cx="3610303" cy="5615940"/>
          </a:xfrm>
        </p:spPr>
        <p:txBody>
          <a:bodyPr/>
          <a:lstStyle/>
          <a:p>
            <a:pPr marL="0" indent="0">
              <a:spcBef>
                <a:spcPts val="600"/>
              </a:spcBef>
              <a:spcAft>
                <a:spcPts val="0"/>
              </a:spcAft>
              <a:buNone/>
            </a:pPr>
            <a:r>
              <a:rPr lang="en-US" sz="2000" b="1" dirty="0"/>
              <a:t>Epic’s 10 Commandments</a:t>
            </a:r>
            <a:endParaRPr lang="en-US" sz="1800" b="1" dirty="0"/>
          </a:p>
          <a:p>
            <a:pPr marL="342900" indent="-342900">
              <a:spcBef>
                <a:spcPts val="600"/>
              </a:spcBef>
              <a:spcAft>
                <a:spcPts val="0"/>
              </a:spcAft>
              <a:buFont typeface="+mj-lt"/>
              <a:buAutoNum type="arabicPeriod"/>
            </a:pPr>
            <a:r>
              <a:rPr lang="en-US" sz="1800" dirty="0"/>
              <a:t>Do not go public.</a:t>
            </a:r>
          </a:p>
          <a:p>
            <a:pPr marL="342900" indent="-342900">
              <a:spcBef>
                <a:spcPts val="600"/>
              </a:spcBef>
              <a:spcAft>
                <a:spcPts val="0"/>
              </a:spcAft>
              <a:buFont typeface="+mj-lt"/>
              <a:buAutoNum type="arabicPeriod"/>
            </a:pPr>
            <a:r>
              <a:rPr lang="en-US" sz="1800" dirty="0"/>
              <a:t>Do not be acquired. </a:t>
            </a:r>
          </a:p>
          <a:p>
            <a:pPr marL="342900" indent="-342900">
              <a:spcBef>
                <a:spcPts val="600"/>
              </a:spcBef>
              <a:spcAft>
                <a:spcPts val="0"/>
              </a:spcAft>
              <a:buFont typeface="+mj-lt"/>
              <a:buAutoNum type="arabicPeriod"/>
            </a:pPr>
            <a:r>
              <a:rPr lang="en-US" sz="1800" dirty="0"/>
              <a:t>Software must work.</a:t>
            </a:r>
          </a:p>
          <a:p>
            <a:pPr marL="342900" indent="-342900">
              <a:spcBef>
                <a:spcPts val="600"/>
              </a:spcBef>
              <a:spcAft>
                <a:spcPts val="0"/>
              </a:spcAft>
              <a:buFont typeface="+mj-lt"/>
              <a:buAutoNum type="arabicPeriod"/>
            </a:pPr>
            <a:r>
              <a:rPr lang="en-US" sz="1800" dirty="0"/>
              <a:t>Expectations = reality.</a:t>
            </a:r>
          </a:p>
          <a:p>
            <a:pPr marL="342900" indent="-342900">
              <a:spcBef>
                <a:spcPts val="600"/>
              </a:spcBef>
              <a:spcAft>
                <a:spcPts val="0"/>
              </a:spcAft>
              <a:buFont typeface="+mj-lt"/>
              <a:buAutoNum type="arabicPeriod"/>
            </a:pPr>
            <a:r>
              <a:rPr lang="en-US" sz="1800" dirty="0"/>
              <a:t>Keep commitments.</a:t>
            </a:r>
          </a:p>
          <a:p>
            <a:pPr marL="342900" indent="-342900">
              <a:spcBef>
                <a:spcPts val="600"/>
              </a:spcBef>
              <a:spcAft>
                <a:spcPts val="0"/>
              </a:spcAft>
              <a:buFont typeface="+mj-lt"/>
              <a:buAutoNum type="arabicPeriod"/>
            </a:pPr>
            <a:r>
              <a:rPr lang="en-US" sz="1800" dirty="0"/>
              <a:t>Focus on competency. Do not tolerate mediocrity.</a:t>
            </a:r>
          </a:p>
          <a:p>
            <a:pPr marL="342900" indent="-342900">
              <a:spcBef>
                <a:spcPts val="600"/>
              </a:spcBef>
              <a:spcAft>
                <a:spcPts val="0"/>
              </a:spcAft>
              <a:buFont typeface="+mj-lt"/>
              <a:buAutoNum type="arabicPeriod"/>
            </a:pPr>
            <a:r>
              <a:rPr lang="en-US" sz="1800" dirty="0"/>
              <a:t>Have standards. Be fair to all.</a:t>
            </a:r>
          </a:p>
          <a:p>
            <a:pPr marL="342900" indent="-342900">
              <a:spcBef>
                <a:spcPts val="600"/>
              </a:spcBef>
              <a:spcAft>
                <a:spcPts val="0"/>
              </a:spcAft>
              <a:buFont typeface="+mj-lt"/>
              <a:buAutoNum type="arabicPeriod"/>
            </a:pPr>
            <a:r>
              <a:rPr lang="en-US" sz="1800" dirty="0"/>
              <a:t>Have courage. What you put up with is what you stand for.</a:t>
            </a:r>
          </a:p>
          <a:p>
            <a:pPr marL="342900" indent="-342900">
              <a:spcBef>
                <a:spcPts val="600"/>
              </a:spcBef>
              <a:spcAft>
                <a:spcPts val="0"/>
              </a:spcAft>
              <a:buFont typeface="+mj-lt"/>
              <a:buAutoNum type="arabicPeriod"/>
            </a:pPr>
            <a:r>
              <a:rPr lang="en-US" sz="1800" dirty="0"/>
              <a:t>Teach philosophy and culture. </a:t>
            </a:r>
          </a:p>
          <a:p>
            <a:pPr marL="342900" indent="-342900">
              <a:spcBef>
                <a:spcPts val="600"/>
              </a:spcBef>
              <a:spcAft>
                <a:spcPts val="0"/>
              </a:spcAft>
              <a:buFont typeface="+mj-lt"/>
              <a:buAutoNum type="arabicPeriod"/>
            </a:pPr>
            <a:r>
              <a:rPr lang="en-US" sz="1800" dirty="0"/>
              <a:t>Be frugal. Do not take on debt for operations.</a:t>
            </a:r>
          </a:p>
        </p:txBody>
      </p:sp>
      <p:sp>
        <p:nvSpPr>
          <p:cNvPr id="3" name="Content Placeholder 2"/>
          <p:cNvSpPr>
            <a:spLocks noGrp="1"/>
          </p:cNvSpPr>
          <p:nvPr>
            <p:ph sz="half" idx="2"/>
          </p:nvPr>
        </p:nvSpPr>
        <p:spPr>
          <a:xfrm>
            <a:off x="4266723" y="1092520"/>
            <a:ext cx="4792717" cy="5615940"/>
          </a:xfrm>
        </p:spPr>
        <p:txBody>
          <a:bodyPr/>
          <a:lstStyle/>
          <a:p>
            <a:pPr marL="0" indent="0">
              <a:spcBef>
                <a:spcPts val="600"/>
              </a:spcBef>
              <a:spcAft>
                <a:spcPts val="0"/>
              </a:spcAft>
              <a:buNone/>
            </a:pPr>
            <a:r>
              <a:rPr lang="en-US" sz="2000" b="1" dirty="0"/>
              <a:t>Epic’s Principles</a:t>
            </a:r>
          </a:p>
          <a:p>
            <a:pPr marL="342900" indent="-342900">
              <a:spcBef>
                <a:spcPts val="600"/>
              </a:spcBef>
              <a:spcAft>
                <a:spcPts val="0"/>
              </a:spcAft>
              <a:buFont typeface="+mj-lt"/>
              <a:buAutoNum type="arabicPeriod"/>
            </a:pPr>
            <a:r>
              <a:rPr lang="en-US" sz="1800" dirty="0"/>
              <a:t>Make our products a joy to use.</a:t>
            </a:r>
          </a:p>
          <a:p>
            <a:pPr marL="342900" indent="-342900">
              <a:spcBef>
                <a:spcPts val="600"/>
              </a:spcBef>
              <a:spcAft>
                <a:spcPts val="0"/>
              </a:spcAft>
              <a:buFont typeface="+mj-lt"/>
              <a:buAutoNum type="arabicPeriod"/>
            </a:pPr>
            <a:r>
              <a:rPr lang="en-US" sz="1800" dirty="0"/>
              <a:t>Have fun with customers.</a:t>
            </a:r>
          </a:p>
          <a:p>
            <a:pPr marL="342900" indent="-342900">
              <a:spcBef>
                <a:spcPts val="600"/>
              </a:spcBef>
              <a:spcAft>
                <a:spcPts val="0"/>
              </a:spcAft>
              <a:buFont typeface="+mj-lt"/>
              <a:buAutoNum type="arabicPeriod"/>
            </a:pPr>
            <a:r>
              <a:rPr lang="en-US" sz="1800" dirty="0"/>
              <a:t>Design in collaboration with users.</a:t>
            </a:r>
          </a:p>
          <a:p>
            <a:pPr marL="342900" indent="-342900">
              <a:spcBef>
                <a:spcPts val="600"/>
              </a:spcBef>
              <a:spcAft>
                <a:spcPts val="0"/>
              </a:spcAft>
              <a:buFont typeface="+mj-lt"/>
              <a:buAutoNum type="arabicPeriod"/>
            </a:pPr>
            <a:r>
              <a:rPr lang="en-US" sz="1800" dirty="0"/>
              <a:t>Make it easy for users to do the right thing.</a:t>
            </a:r>
          </a:p>
          <a:p>
            <a:pPr marL="342900" indent="-342900">
              <a:spcBef>
                <a:spcPts val="600"/>
              </a:spcBef>
              <a:spcAft>
                <a:spcPts val="0"/>
              </a:spcAft>
              <a:buFont typeface="+mj-lt"/>
              <a:buAutoNum type="arabicPeriod"/>
            </a:pPr>
            <a:r>
              <a:rPr lang="en-US" sz="1800" dirty="0"/>
              <a:t>Improve the patient’s health and healthcare experience.</a:t>
            </a:r>
          </a:p>
          <a:p>
            <a:pPr marL="342900" indent="-342900">
              <a:spcBef>
                <a:spcPts val="600"/>
              </a:spcBef>
              <a:spcAft>
                <a:spcPts val="0"/>
              </a:spcAft>
              <a:buFont typeface="+mj-lt"/>
              <a:buAutoNum type="arabicPeriod"/>
            </a:pPr>
            <a:r>
              <a:rPr lang="en-US" sz="1800" dirty="0"/>
              <a:t>Generalize to benefit more.</a:t>
            </a:r>
          </a:p>
          <a:p>
            <a:pPr marL="342900" indent="-342900">
              <a:spcBef>
                <a:spcPts val="600"/>
              </a:spcBef>
              <a:spcAft>
                <a:spcPts val="0"/>
              </a:spcAft>
              <a:buFont typeface="+mj-lt"/>
              <a:buAutoNum type="arabicPeriod"/>
            </a:pPr>
            <a:r>
              <a:rPr lang="en-US" sz="1800" dirty="0"/>
              <a:t>Follow processes. Find root causes. Fix processes.</a:t>
            </a:r>
          </a:p>
          <a:p>
            <a:pPr marL="342900" indent="-342900">
              <a:spcBef>
                <a:spcPts val="600"/>
              </a:spcBef>
              <a:spcAft>
                <a:spcPts val="0"/>
              </a:spcAft>
              <a:buFont typeface="+mj-lt"/>
              <a:buAutoNum type="arabicPeriod"/>
            </a:pPr>
            <a:r>
              <a:rPr lang="en-US" sz="1800" dirty="0"/>
              <a:t>Dissent when you disagree; once decided, support.</a:t>
            </a:r>
          </a:p>
          <a:p>
            <a:pPr marL="342900" indent="-342900">
              <a:spcBef>
                <a:spcPts val="600"/>
              </a:spcBef>
              <a:spcAft>
                <a:spcPts val="0"/>
              </a:spcAft>
              <a:buFont typeface="+mj-lt"/>
              <a:buAutoNum type="arabicPeriod"/>
            </a:pPr>
            <a:r>
              <a:rPr lang="en-US" sz="1800" dirty="0"/>
              <a:t>Do what is difficult for us if it makes things easier for our users.</a:t>
            </a:r>
          </a:p>
          <a:p>
            <a:pPr marL="342900" indent="-342900">
              <a:spcBef>
                <a:spcPts val="600"/>
              </a:spcBef>
              <a:spcAft>
                <a:spcPts val="0"/>
              </a:spcAft>
              <a:buFont typeface="+mj-lt"/>
              <a:buAutoNum type="arabicPeriod"/>
            </a:pPr>
            <a:r>
              <a:rPr lang="en-US" sz="1800" dirty="0"/>
              <a:t>Escalate problems at the start, not when all hell breaks loose.</a:t>
            </a:r>
          </a:p>
        </p:txBody>
      </p:sp>
    </p:spTree>
    <p:extLst>
      <p:ext uri="{BB962C8B-B14F-4D97-AF65-F5344CB8AC3E}">
        <p14:creationId xmlns:p14="http://schemas.microsoft.com/office/powerpoint/2010/main" val="164945972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0" y="0"/>
            <a:ext cx="9144000" cy="1182914"/>
          </a:xfrm>
        </p:spPr>
        <p:txBody>
          <a:bodyPr lIns="548640" rIns="548640">
            <a:noAutofit/>
          </a:bodyPr>
          <a:lstStyle/>
          <a:p>
            <a:r>
              <a:rPr lang="en-US" sz="3200" dirty="0"/>
              <a:t>IDENTIFYING THE KEY FEATURES OF A COMPANY’S CORPORATE CULTURE</a:t>
            </a:r>
          </a:p>
        </p:txBody>
      </p:sp>
      <p:grpSp>
        <p:nvGrpSpPr>
          <p:cNvPr id="22" name="Group 21" descr="A graphic details the eight key features of a company's corporate culture."/>
          <p:cNvGrpSpPr/>
          <p:nvPr/>
        </p:nvGrpSpPr>
        <p:grpSpPr>
          <a:xfrm>
            <a:off x="569913" y="1482725"/>
            <a:ext cx="7972425" cy="4394200"/>
            <a:chOff x="569913" y="1482725"/>
            <a:chExt cx="7972425" cy="4394200"/>
          </a:xfrm>
        </p:grpSpPr>
        <p:cxnSp>
          <p:nvCxnSpPr>
            <p:cNvPr id="21506" name="AutoShape 14"/>
            <p:cNvCxnSpPr>
              <a:cxnSpLocks noChangeShapeType="1"/>
              <a:stCxn id="21518" idx="3"/>
            </p:cNvCxnSpPr>
            <p:nvPr/>
          </p:nvCxnSpPr>
          <p:spPr bwMode="auto">
            <a:xfrm flipH="1" flipV="1">
              <a:off x="1568450" y="2746375"/>
              <a:ext cx="1162050" cy="1347788"/>
            </a:xfrm>
            <a:prstGeom prst="straightConnector1">
              <a:avLst/>
            </a:prstGeom>
            <a:noFill/>
            <a:ln w="34925">
              <a:solidFill>
                <a:schemeClr val="tx1"/>
              </a:solidFill>
              <a:round/>
              <a:headEnd type="none" w="med" len="med"/>
              <a:tailEnd type="none" w="med" len="med"/>
            </a:ln>
          </p:spPr>
        </p:cxnSp>
        <p:cxnSp>
          <p:nvCxnSpPr>
            <p:cNvPr id="21507" name="AutoShape 15"/>
            <p:cNvCxnSpPr>
              <a:cxnSpLocks noChangeShapeType="1"/>
              <a:stCxn id="21518" idx="4"/>
            </p:cNvCxnSpPr>
            <p:nvPr/>
          </p:nvCxnSpPr>
          <p:spPr bwMode="auto">
            <a:xfrm flipH="1" flipV="1">
              <a:off x="3579813" y="2746375"/>
              <a:ext cx="992187" cy="1504950"/>
            </a:xfrm>
            <a:prstGeom prst="straightConnector1">
              <a:avLst/>
            </a:prstGeom>
            <a:noFill/>
            <a:ln w="34925">
              <a:solidFill>
                <a:schemeClr val="tx1"/>
              </a:solidFill>
              <a:round/>
              <a:headEnd type="none" w="med" len="med"/>
              <a:tailEnd type="none" w="med" len="med"/>
            </a:ln>
          </p:spPr>
        </p:cxnSp>
        <p:cxnSp>
          <p:nvCxnSpPr>
            <p:cNvPr id="21508" name="AutoShape 16"/>
            <p:cNvCxnSpPr>
              <a:cxnSpLocks noChangeShapeType="1"/>
              <a:stCxn id="21518" idx="4"/>
            </p:cNvCxnSpPr>
            <p:nvPr/>
          </p:nvCxnSpPr>
          <p:spPr bwMode="auto">
            <a:xfrm flipV="1">
              <a:off x="4572000" y="2740025"/>
              <a:ext cx="1019175" cy="1511300"/>
            </a:xfrm>
            <a:prstGeom prst="straightConnector1">
              <a:avLst/>
            </a:prstGeom>
            <a:noFill/>
            <a:ln w="34925">
              <a:solidFill>
                <a:schemeClr val="tx1"/>
              </a:solidFill>
              <a:round/>
              <a:headEnd type="none" w="med" len="med"/>
              <a:tailEnd type="none" w="med" len="med"/>
            </a:ln>
          </p:spPr>
        </p:cxnSp>
        <p:cxnSp>
          <p:nvCxnSpPr>
            <p:cNvPr id="21509" name="AutoShape 17"/>
            <p:cNvCxnSpPr>
              <a:cxnSpLocks noChangeShapeType="1"/>
              <a:stCxn id="21518" idx="5"/>
            </p:cNvCxnSpPr>
            <p:nvPr/>
          </p:nvCxnSpPr>
          <p:spPr bwMode="auto">
            <a:xfrm flipV="1">
              <a:off x="6413500" y="2746375"/>
              <a:ext cx="1190625" cy="1347788"/>
            </a:xfrm>
            <a:prstGeom prst="straightConnector1">
              <a:avLst/>
            </a:prstGeom>
            <a:noFill/>
            <a:ln w="34925">
              <a:solidFill>
                <a:schemeClr val="tx1"/>
              </a:solidFill>
              <a:round/>
              <a:headEnd type="none" w="med" len="med"/>
              <a:tailEnd type="none" w="med" len="med"/>
            </a:ln>
          </p:spPr>
        </p:cxnSp>
        <p:cxnSp>
          <p:nvCxnSpPr>
            <p:cNvPr id="21510" name="AutoShape 14"/>
            <p:cNvCxnSpPr>
              <a:cxnSpLocks noChangeShapeType="1"/>
            </p:cNvCxnSpPr>
            <p:nvPr/>
          </p:nvCxnSpPr>
          <p:spPr bwMode="auto">
            <a:xfrm flipH="1">
              <a:off x="1508125" y="3338513"/>
              <a:ext cx="1222375" cy="1274762"/>
            </a:xfrm>
            <a:prstGeom prst="straightConnector1">
              <a:avLst/>
            </a:prstGeom>
            <a:noFill/>
            <a:ln w="34925">
              <a:solidFill>
                <a:schemeClr val="tx1"/>
              </a:solidFill>
              <a:round/>
              <a:headEnd type="none" w="med" len="med"/>
              <a:tailEnd type="none" w="med" len="med"/>
            </a:ln>
          </p:spPr>
        </p:cxnSp>
        <p:sp>
          <p:nvSpPr>
            <p:cNvPr id="50181" name="Text Box 5"/>
            <p:cNvSpPr txBox="1">
              <a:spLocks noChangeArrowheads="1"/>
            </p:cNvSpPr>
            <p:nvPr/>
          </p:nvSpPr>
          <p:spPr bwMode="blackWhite">
            <a:xfrm>
              <a:off x="569913" y="4613275"/>
              <a:ext cx="1876425" cy="1263650"/>
            </a:xfrm>
            <a:prstGeom prst="roundRect">
              <a:avLst/>
            </a:prstGeom>
            <a:blipFill dpi="0" rotWithShape="1">
              <a:blip r:embed="rId3"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defRPr/>
              </a:pPr>
              <a:r>
                <a:rPr lang="en-US" sz="1400" b="1" dirty="0">
                  <a:solidFill>
                    <a:schemeClr val="bg1"/>
                  </a:solidFill>
                </a:rPr>
                <a:t>Strength of peer pressure to </a:t>
              </a:r>
              <a:br>
                <a:rPr lang="en-US" sz="1400" b="1" dirty="0">
                  <a:solidFill>
                    <a:schemeClr val="bg1"/>
                  </a:solidFill>
                </a:rPr>
              </a:br>
              <a:r>
                <a:rPr lang="en-US" sz="1400" b="1" dirty="0">
                  <a:solidFill>
                    <a:schemeClr val="bg1"/>
                  </a:solidFill>
                </a:rPr>
                <a:t>conform and </a:t>
              </a:r>
              <a:br>
                <a:rPr lang="en-US" sz="1400" b="1" dirty="0">
                  <a:solidFill>
                    <a:schemeClr val="bg1"/>
                  </a:solidFill>
                </a:rPr>
              </a:br>
              <a:r>
                <a:rPr lang="en-US" sz="1400" b="1" dirty="0">
                  <a:solidFill>
                    <a:schemeClr val="bg1"/>
                  </a:solidFill>
                </a:rPr>
                <a:t>observe norms</a:t>
              </a:r>
            </a:p>
          </p:txBody>
        </p:sp>
        <p:sp>
          <p:nvSpPr>
            <p:cNvPr id="21512" name="Text Box 6"/>
            <p:cNvSpPr txBox="1">
              <a:spLocks noChangeArrowheads="1"/>
            </p:cNvSpPr>
            <p:nvPr/>
          </p:nvSpPr>
          <p:spPr bwMode="blackWhite">
            <a:xfrm>
              <a:off x="2581275" y="4613275"/>
              <a:ext cx="1876425" cy="1263650"/>
            </a:xfrm>
            <a:prstGeom prst="roundRect">
              <a:avLst/>
            </a:prstGeom>
            <a:blipFill dpi="0" rotWithShape="0">
              <a:blip r:embed="rId4"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pPr>
              <a:r>
                <a:rPr lang="en-US" sz="1400" b="1" dirty="0"/>
                <a:t>Actions and behaviors encouraged </a:t>
              </a:r>
              <a:br>
                <a:rPr lang="en-US" sz="1400" b="1" dirty="0"/>
              </a:br>
              <a:r>
                <a:rPr lang="en-US" sz="1400" b="1" dirty="0"/>
                <a:t>and rewarded</a:t>
              </a:r>
            </a:p>
          </p:txBody>
        </p:sp>
        <p:sp>
          <p:nvSpPr>
            <p:cNvPr id="21513" name="Text Box 7"/>
            <p:cNvSpPr txBox="1">
              <a:spLocks noChangeArrowheads="1"/>
            </p:cNvSpPr>
            <p:nvPr/>
          </p:nvSpPr>
          <p:spPr bwMode="blackWhite">
            <a:xfrm>
              <a:off x="4592638" y="4613275"/>
              <a:ext cx="1876425" cy="1257300"/>
            </a:xfrm>
            <a:prstGeom prst="roundRect">
              <a:avLst/>
            </a:prstGeom>
            <a:blipFill dpi="0" rotWithShape="1">
              <a:blip r:embed="rId5"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pPr>
              <a:r>
                <a:rPr lang="en-US" sz="1400" b="1" dirty="0"/>
                <a:t>Traditions and </a:t>
              </a:r>
              <a:br>
                <a:rPr lang="en-US" sz="1400" b="1" dirty="0"/>
              </a:br>
              <a:r>
                <a:rPr lang="en-US" sz="1400" b="1" dirty="0"/>
                <a:t>stories and “how </a:t>
              </a:r>
              <a:br>
                <a:rPr lang="en-US" sz="1400" b="1" dirty="0"/>
              </a:br>
              <a:r>
                <a:rPr lang="en-US" sz="1400" b="1" dirty="0"/>
                <a:t>we do things </a:t>
              </a:r>
              <a:br>
                <a:rPr lang="en-US" sz="1400" b="1" dirty="0"/>
              </a:br>
              <a:r>
                <a:rPr lang="en-US" sz="1400" b="1" dirty="0"/>
                <a:t>around here”</a:t>
              </a:r>
            </a:p>
          </p:txBody>
        </p:sp>
        <p:sp>
          <p:nvSpPr>
            <p:cNvPr id="21514" name="Text Box 8"/>
            <p:cNvSpPr txBox="1">
              <a:spLocks noChangeArrowheads="1"/>
            </p:cNvSpPr>
            <p:nvPr/>
          </p:nvSpPr>
          <p:spPr bwMode="blackWhite">
            <a:xfrm>
              <a:off x="6605588" y="4613275"/>
              <a:ext cx="1876425" cy="1263650"/>
            </a:xfrm>
            <a:prstGeom prst="roundRect">
              <a:avLst/>
            </a:prstGeom>
            <a:blipFill dpi="0" rotWithShape="1">
              <a:blip r:embed="rId6"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pPr>
              <a:r>
                <a:rPr lang="en-US" sz="1400" b="1" dirty="0"/>
                <a:t>How the firm </a:t>
              </a:r>
              <a:br>
                <a:rPr lang="en-US" sz="1400" b="1" dirty="0"/>
              </a:br>
              <a:r>
                <a:rPr lang="en-US" sz="1400" b="1" dirty="0"/>
                <a:t>treats its </a:t>
              </a:r>
              <a:br>
                <a:rPr lang="en-US" sz="1400" b="1" dirty="0"/>
              </a:br>
              <a:r>
                <a:rPr lang="en-US" sz="1400" b="1" dirty="0"/>
                <a:t>stakeholders</a:t>
              </a:r>
            </a:p>
          </p:txBody>
        </p:sp>
        <p:cxnSp>
          <p:nvCxnSpPr>
            <p:cNvPr id="21515" name="AutoShape 15"/>
            <p:cNvCxnSpPr>
              <a:cxnSpLocks noChangeShapeType="1"/>
            </p:cNvCxnSpPr>
            <p:nvPr/>
          </p:nvCxnSpPr>
          <p:spPr bwMode="auto">
            <a:xfrm flipH="1">
              <a:off x="3519488" y="3181350"/>
              <a:ext cx="1052512" cy="1431925"/>
            </a:xfrm>
            <a:prstGeom prst="straightConnector1">
              <a:avLst/>
            </a:prstGeom>
            <a:noFill/>
            <a:ln w="34925">
              <a:solidFill>
                <a:schemeClr val="tx1"/>
              </a:solidFill>
              <a:round/>
              <a:headEnd type="none" w="med" len="med"/>
              <a:tailEnd type="none" w="med" len="med"/>
            </a:ln>
          </p:spPr>
        </p:cxnSp>
        <p:cxnSp>
          <p:nvCxnSpPr>
            <p:cNvPr id="21516" name="AutoShape 16"/>
            <p:cNvCxnSpPr>
              <a:cxnSpLocks noChangeShapeType="1"/>
            </p:cNvCxnSpPr>
            <p:nvPr/>
          </p:nvCxnSpPr>
          <p:spPr bwMode="auto">
            <a:xfrm>
              <a:off x="4572000" y="3181350"/>
              <a:ext cx="958850" cy="1431925"/>
            </a:xfrm>
            <a:prstGeom prst="straightConnector1">
              <a:avLst/>
            </a:prstGeom>
            <a:noFill/>
            <a:ln w="34925">
              <a:solidFill>
                <a:schemeClr val="tx1"/>
              </a:solidFill>
              <a:round/>
              <a:headEnd type="none" w="med" len="med"/>
              <a:tailEnd type="none" w="med" len="med"/>
            </a:ln>
          </p:spPr>
        </p:cxnSp>
        <p:cxnSp>
          <p:nvCxnSpPr>
            <p:cNvPr id="21517" name="AutoShape 17"/>
            <p:cNvCxnSpPr>
              <a:cxnSpLocks noChangeShapeType="1"/>
            </p:cNvCxnSpPr>
            <p:nvPr/>
          </p:nvCxnSpPr>
          <p:spPr bwMode="auto">
            <a:xfrm>
              <a:off x="6413500" y="3338513"/>
              <a:ext cx="1130300" cy="1274762"/>
            </a:xfrm>
            <a:prstGeom prst="straightConnector1">
              <a:avLst/>
            </a:prstGeom>
            <a:noFill/>
            <a:ln w="34925">
              <a:solidFill>
                <a:schemeClr val="tx1"/>
              </a:solidFill>
              <a:round/>
              <a:headEnd type="none" w="med" len="med"/>
              <a:tailEnd type="none" w="med" len="med"/>
            </a:ln>
          </p:spPr>
        </p:cxnSp>
        <p:sp>
          <p:nvSpPr>
            <p:cNvPr id="21518" name="Oval 10"/>
            <p:cNvSpPr>
              <a:spLocks noChangeArrowheads="1"/>
            </p:cNvSpPr>
            <p:nvPr/>
          </p:nvSpPr>
          <p:spPr bwMode="blackWhite">
            <a:xfrm>
              <a:off x="1966913" y="3181350"/>
              <a:ext cx="5210175" cy="1069975"/>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nchorCtr="1"/>
            <a:lstStyle/>
            <a:p>
              <a:pPr algn="ctr"/>
              <a:r>
                <a:rPr lang="en-US" b="1" dirty="0"/>
                <a:t>Features of a Corporate Culture</a:t>
              </a:r>
            </a:p>
          </p:txBody>
        </p:sp>
        <p:sp>
          <p:nvSpPr>
            <p:cNvPr id="6" name="Text Box 5"/>
            <p:cNvSpPr txBox="1">
              <a:spLocks noChangeArrowheads="1"/>
            </p:cNvSpPr>
            <p:nvPr/>
          </p:nvSpPr>
          <p:spPr bwMode="blackWhite">
            <a:xfrm>
              <a:off x="630238" y="1482725"/>
              <a:ext cx="1876425" cy="1263650"/>
            </a:xfrm>
            <a:prstGeom prst="roundRect">
              <a:avLst/>
            </a:prstGeom>
            <a:blipFill dpi="0" rotWithShape="1">
              <a:blip r:embed="rId3"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defRPr/>
              </a:pPr>
              <a:r>
                <a:rPr lang="en-US" sz="1400" b="1" dirty="0">
                  <a:solidFill>
                    <a:schemeClr val="bg1"/>
                  </a:solidFill>
                </a:rPr>
                <a:t>Values, principles, and ethical </a:t>
              </a:r>
              <a:br>
                <a:rPr lang="en-US" sz="1400" b="1" dirty="0">
                  <a:solidFill>
                    <a:schemeClr val="bg1"/>
                  </a:solidFill>
                </a:rPr>
              </a:br>
              <a:r>
                <a:rPr lang="en-US" sz="1400" b="1" dirty="0">
                  <a:solidFill>
                    <a:schemeClr val="bg1"/>
                  </a:solidFill>
                </a:rPr>
                <a:t>standards</a:t>
              </a:r>
              <a:br>
                <a:rPr lang="en-US" sz="1400" b="1" dirty="0">
                  <a:solidFill>
                    <a:schemeClr val="bg1"/>
                  </a:solidFill>
                </a:rPr>
              </a:br>
              <a:r>
                <a:rPr lang="en-US" sz="1400" b="1" dirty="0">
                  <a:solidFill>
                    <a:schemeClr val="bg1"/>
                  </a:solidFill>
                </a:rPr>
                <a:t>in actual use</a:t>
              </a:r>
            </a:p>
          </p:txBody>
        </p:sp>
        <p:sp>
          <p:nvSpPr>
            <p:cNvPr id="21520" name="Text Box 6"/>
            <p:cNvSpPr txBox="1">
              <a:spLocks noChangeArrowheads="1"/>
            </p:cNvSpPr>
            <p:nvPr/>
          </p:nvSpPr>
          <p:spPr bwMode="blackWhite">
            <a:xfrm>
              <a:off x="2641600" y="1482725"/>
              <a:ext cx="1876425" cy="1263650"/>
            </a:xfrm>
            <a:prstGeom prst="roundRect">
              <a:avLst/>
            </a:prstGeom>
            <a:blipFill dpi="0" rotWithShape="0">
              <a:blip r:embed="rId4"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pPr>
              <a:r>
                <a:rPr lang="en-US" sz="1400" b="1" dirty="0"/>
                <a:t>Management practices and organizational </a:t>
              </a:r>
              <a:br>
                <a:rPr lang="en-US" sz="1400" b="1" dirty="0"/>
              </a:br>
              <a:r>
                <a:rPr lang="en-US" sz="1400" b="1" dirty="0"/>
                <a:t>policies</a:t>
              </a:r>
            </a:p>
          </p:txBody>
        </p:sp>
        <p:sp>
          <p:nvSpPr>
            <p:cNvPr id="21521" name="Text Box 7"/>
            <p:cNvSpPr txBox="1">
              <a:spLocks noChangeArrowheads="1"/>
            </p:cNvSpPr>
            <p:nvPr/>
          </p:nvSpPr>
          <p:spPr bwMode="blackWhite">
            <a:xfrm>
              <a:off x="4652963" y="1482725"/>
              <a:ext cx="1876425" cy="1257300"/>
            </a:xfrm>
            <a:prstGeom prst="roundRect">
              <a:avLst/>
            </a:prstGeom>
            <a:blipFill dpi="0" rotWithShape="1">
              <a:blip r:embed="rId5"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pPr>
              <a:r>
                <a:rPr lang="en-US" sz="1400" b="1" dirty="0"/>
                <a:t>Atmosphere and spirit embodied </a:t>
              </a:r>
              <a:br>
                <a:rPr lang="en-US" sz="1400" b="1" dirty="0"/>
              </a:br>
              <a:r>
                <a:rPr lang="en-US" sz="1400" b="1" dirty="0"/>
                <a:t>in the firm’s work climate</a:t>
              </a:r>
            </a:p>
          </p:txBody>
        </p:sp>
        <p:sp>
          <p:nvSpPr>
            <p:cNvPr id="21522" name="Text Box 8"/>
            <p:cNvSpPr txBox="1">
              <a:spLocks noChangeArrowheads="1"/>
            </p:cNvSpPr>
            <p:nvPr/>
          </p:nvSpPr>
          <p:spPr bwMode="blackWhite">
            <a:xfrm>
              <a:off x="6665913" y="1482725"/>
              <a:ext cx="1876425" cy="1263650"/>
            </a:xfrm>
            <a:prstGeom prst="roundRect">
              <a:avLst/>
            </a:prstGeom>
            <a:blipFill dpi="0" rotWithShape="1">
              <a:blip r:embed="rId6" cstate="print"/>
              <a:srcRect/>
              <a:stretch>
                <a:fillRect/>
              </a:stretch>
            </a:blipFill>
            <a:ln w="3175">
              <a:noFill/>
              <a:miter lim="800000"/>
              <a:headEnd/>
              <a:tailEnd/>
            </a:ln>
            <a:scene3d>
              <a:camera prst="orthographicFront"/>
              <a:lightRig rig="threePt" dir="t"/>
            </a:scene3d>
            <a:sp3d>
              <a:bevelT/>
            </a:sp3d>
          </p:spPr>
          <p:txBody>
            <a:bodyPr lIns="0" rIns="0" anchor="ctr" anchorCtr="1"/>
            <a:lstStyle/>
            <a:p>
              <a:pPr algn="ctr">
                <a:spcBef>
                  <a:spcPct val="50000"/>
                </a:spcBef>
              </a:pPr>
              <a:r>
                <a:rPr lang="en-US" sz="1400" b="1" dirty="0"/>
                <a:t> How managers and employees interact and relate to one another</a:t>
              </a:r>
            </a:p>
          </p:txBody>
        </p:sp>
      </p:grpSp>
      <p:sp>
        <p:nvSpPr>
          <p:cNvPr id="7" name="Text Placeholder 6" descr="A graphic details eight key features of a company's corporate culture."/>
          <p:cNvSpPr>
            <a:spLocks noGrp="1"/>
          </p:cNvSpPr>
          <p:nvPr>
            <p:ph type="body" sz="quarter" idx="16"/>
          </p:nvPr>
        </p:nvSpPr>
        <p:spPr>
          <a:xfrm>
            <a:off x="2387600" y="6558350"/>
            <a:ext cx="4368800" cy="204850"/>
          </a:xfrm>
        </p:spPr>
        <p:txBody>
          <a:bodyPr/>
          <a:lstStyle/>
          <a:p>
            <a:pPr marL="0" indent="0">
              <a:buNone/>
            </a:pPr>
            <a:r>
              <a:rPr lang="en-US" sz="800" b="0" dirty="0">
                <a:hlinkClick r:id="rId7" action="ppaction://hlinksldjump"/>
              </a:rPr>
              <a:t>Jump to Appendix 1 long image description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dirty="0"/>
              <a:t>STRATEGIC MANAGEMENT PRINCIPLE </a:t>
            </a:r>
            <a:r>
              <a:rPr lang="en-US" sz="2200" dirty="0"/>
              <a:t>(1 of 5)</a:t>
            </a:r>
          </a:p>
        </p:txBody>
      </p:sp>
      <p:sp>
        <p:nvSpPr>
          <p:cNvPr id="6" name="Content Placeholder 5"/>
          <p:cNvSpPr>
            <a:spLocks noGrp="1"/>
          </p:cNvSpPr>
          <p:nvPr>
            <p:ph idx="1"/>
          </p:nvPr>
        </p:nvSpPr>
        <p:spPr/>
        <p:txBody>
          <a:bodyPr/>
          <a:lstStyle/>
          <a:p>
            <a:pPr marL="0" indent="0">
              <a:buNone/>
            </a:pPr>
            <a:r>
              <a:rPr lang="en-US" dirty="0"/>
              <a:t>A company’s culture is grounded in and shaped by its core values and ethical standards.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marL="0"/>
            <a:r>
              <a:rPr lang="en-US" sz="2800" dirty="0"/>
              <a:t>FIGURE 12.1 		The Two Culture-Building Roles of a Company’s Core Values and Ethical Standards</a:t>
            </a:r>
          </a:p>
        </p:txBody>
      </p:sp>
      <p:pic>
        <p:nvPicPr>
          <p:cNvPr id="3" name="Content Placeholder 2" descr="A graphic shows a company's stated core values and ethical principl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422349"/>
            <a:ext cx="8229600" cy="4699101"/>
          </a:xfrm>
        </p:spPr>
      </p:pic>
      <p:sp>
        <p:nvSpPr>
          <p:cNvPr id="7" name="Text Placeholder 6"/>
          <p:cNvSpPr>
            <a:spLocks noGrp="1"/>
          </p:cNvSpPr>
          <p:nvPr>
            <p:ph type="body" sz="quarter" idx="4294967295"/>
          </p:nvPr>
        </p:nvSpPr>
        <p:spPr>
          <a:xfrm>
            <a:off x="0" y="6557963"/>
            <a:ext cx="9144000" cy="300037"/>
          </a:xfrm>
        </p:spPr>
        <p:txBody>
          <a:bodyPr/>
          <a:lstStyle/>
          <a:p>
            <a:pPr marL="0" indent="0" algn="ctr">
              <a:buNone/>
            </a:pPr>
            <a:r>
              <a:rPr lang="en-US" sz="800" dirty="0">
                <a:hlinkClick r:id="rId4" action="ppaction://hlinksldjump"/>
              </a:rPr>
              <a:t>Jump to Appendix 2 long image description</a:t>
            </a: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MPROD_NEXTUNIQUEID" val="10023"/>
  <p:tag name="MMPROD_UIDATA" val="&lt;database version=&quot;6.0&quot;&gt;&lt;object type=&quot;1&quot; unique_id=&quot;10001&quot;&gt;&lt;object type=&quot;8&quot; unique_id=&quot;14930&quot;&gt;&lt;/object&gt;&lt;object type=&quot;2&quot; unique_id=&quot;14931&quot;&gt;&lt;object type=&quot;3&quot; unique_id=&quot;14932&quot;&gt;&lt;property id=&quot;20148&quot; value=&quot;5&quot;/&gt;&lt;property id=&quot;20300&quot; value=&quot;Slide 1&quot;/&gt;&lt;property id=&quot;20307&quot; value=&quot;594&quot;/&gt;&lt;/object&gt;&lt;object type=&quot;3&quot; unique_id=&quot;14933&quot;&gt;&lt;property id=&quot;20148&quot; value=&quot;5&quot;/&gt;&lt;property id=&quot;20300&quot; value=&quot;Slide 2&quot;/&gt;&lt;property id=&quot;20307&quot; value=&quot;595&quot;/&gt;&lt;/object&gt;&lt;object type=&quot;3&quot; unique_id=&quot;14934&quot;&gt;&lt;property id=&quot;20148&quot; value=&quot;5&quot;/&gt;&lt;property id=&quot;20300&quot; value=&quot;Slide 3 - &amp;quot;INSTILLING A CORPORATE CULTURE CONDUCIVE TO GOOD STRATEGY EXECUTION&amp;quot;&quot;/&gt;&lt;property id=&quot;20307&quot; value=&quot;562&quot;/&gt;&lt;/object&gt;&lt;object type=&quot;3&quot; unique_id=&quot;14935&quot;&gt;&lt;property id=&quot;20148&quot; value=&quot;5&quot;/&gt;&lt;property id=&quot;20300&quot; value=&quot;Slide 4&quot;/&gt;&lt;property id=&quot;20307&quot; value=&quot;586&quot;/&gt;&lt;/object&gt;&lt;object type=&quot;3&quot; unique_id=&quot;14936&quot;&gt;&lt;property id=&quot;20148&quot; value=&quot;5&quot;/&gt;&lt;property id=&quot;20300&quot; value=&quot;Slide 5 - &amp;quot;The Culture That Drives Innovation at W. L. Gore &amp;amp; Associates&amp;#x0D;&amp;#x0A;&amp;quot;&quot;/&gt;&lt;property id=&quot;20307&quot; value=&quot;549&quot;/&gt;&lt;/object&gt;&lt;object type=&quot;3&quot; unique_id=&quot;14937&quot;&gt;&lt;property id=&quot;20148&quot; value=&quot;5&quot;/&gt;&lt;property id=&quot;20300&quot; value=&quot;Slide 6 - &amp;quot;IDENTIFYING THE KEY FEATURES OF A COMPANY’S CORPORATE CULTURE&amp;quot;&quot;/&gt;&lt;property id=&quot;20307&quot; value=&quot;563&quot;/&gt;&lt;/object&gt;&lt;object type=&quot;3&quot; unique_id=&quot;14938&quot;&gt;&lt;property id=&quot;20148&quot; value=&quot;5&quot;/&gt;&lt;property id=&quot;20300&quot; value=&quot;Slide 7&quot;/&gt;&lt;property id=&quot;20307&quot; value=&quot;587&quot;/&gt;&lt;/object&gt;&lt;object type=&quot;3&quot; unique_id=&quot;14939&quot;&gt;&lt;property id=&quot;20148&quot; value=&quot;5&quot;/&gt;&lt;property id=&quot;20300&quot; value=&quot;Slide 8&quot;/&gt;&lt;property id=&quot;20307&quot; value=&quot;564&quot;/&gt;&lt;/object&gt;&lt;object type=&quot;3&quot; unique_id=&quot;14940&quot;&gt;&lt;property id=&quot;20148&quot; value=&quot;5&quot;/&gt;&lt;property id=&quot;20300&quot; value=&quot;Slide 9 - &amp;quot;EMBEDDING CULTURAL NORMS IN THE ORGANIZATION AND PERPETUATING THE CULTURE&amp;quot;&quot;/&gt;&lt;property id=&quot;20307&quot; value=&quot;565&quot;/&gt;&lt;/object&gt;&lt;object type=&quot;3&quot; unique_id=&quot;14941&quot;&gt;&lt;property id=&quot;20148&quot; value=&quot;5&quot;/&gt;&lt;property id=&quot;20300&quot; value=&quot;Slide 10 - &amp;quot;EMBEDDING CULTURAL NORMS IN THE ORGANIZATION AND PERPETUATING THE CULTURE&amp;quot;&quot;/&gt;&lt;property id=&quot;20307&quot; value=&quot;596&quot;/&gt;&lt;/object&gt;&lt;object type=&quot;3&quot; unique_id=&quot;14942&quot;&gt;&lt;property id=&quot;20148&quot; value=&quot;5&quot;/&gt;&lt;property id=&quot;20300&quot; value=&quot;Slide 11&quot;/&gt;&lt;property id=&quot;20307&quot; value=&quot;588&quot;/&gt;&lt;/object&gt;&lt;object type=&quot;3&quot; unique_id=&quot;14943&quot;&gt;&lt;property id=&quot;20148&quot; value=&quot;5&quot;/&gt;&lt;property id=&quot;20300&quot; value=&quot;Slide 12 - &amp;quot;FORCES THAT CAUSE A FIRM’S CULTURE &amp;#x0D;&amp;#x0A;TO EVOLVE&amp;quot;&quot;/&gt;&lt;property id=&quot;20307&quot; value=&quot;568&quot;/&gt;&lt;/object&gt;&lt;object type=&quot;3&quot; unique_id=&quot;14944&quot;&gt;&lt;property id=&quot;20148&quot; value=&quot;5&quot;/&gt;&lt;property id=&quot;20300&quot; value=&quot;Slide 13 - &amp;quot;STRONG VERSUS WEAK CULTURES&amp;quot;&quot;/&gt;&lt;property id=&quot;20307&quot; value=&quot;569&quot;/&gt;&lt;/object&gt;&lt;object type=&quot;3&quot; unique_id=&quot;14945&quot;&gt;&lt;property id=&quot;20148&quot; value=&quot;5&quot;/&gt;&lt;property id=&quot;20300&quot; value=&quot;Slide 14&quot;/&gt;&lt;property id=&quot;20307&quot; value=&quot;589&quot;/&gt;&lt;/object&gt;&lt;object type=&quot;3&quot; unique_id=&quot;14946&quot;&gt;&lt;property id=&quot;20148&quot; value=&quot;5&quot;/&gt;&lt;property id=&quot;20300&quot; value=&quot;Slide 15 - &amp;quot;DEVELOPMENT OF A STRONG CULTURE&amp;quot;&quot;/&gt;&lt;property id=&quot;20307&quot; value=&quot;570&quot;/&gt;&lt;/object&gt;&lt;object type=&quot;3&quot; unique_id=&quot;14947&quot;&gt;&lt;property id=&quot;20148&quot; value=&quot;5&quot;/&gt;&lt;property id=&quot;20300&quot; value=&quot;Slide 16&quot;/&gt;&lt;property id=&quot;20307&quot; value=&quot;590&quot;/&gt;&lt;/object&gt;&lt;object type=&quot;3&quot; unique_id=&quot;14948&quot;&gt;&lt;property id=&quot;20148&quot; value=&quot;5&quot;/&gt;&lt;property id=&quot;20300&quot; value=&quot;Slide 17 - &amp;quot;WHY CORPORATE CULTURES MATTER &amp;#x0D;&amp;#x0A;TO THE STRATEGY EXECUTION PROCESS&amp;quot;&quot;/&gt;&lt;property id=&quot;20307&quot; value=&quot;571&quot;/&gt;&lt;/object&gt;&lt;object type=&quot;3&quot; unique_id=&quot;14949&quot;&gt;&lt;property id=&quot;20148&quot; value=&quot;5&quot;/&gt;&lt;property id=&quot;20300&quot; value=&quot;Slide 18&quot;/&gt;&lt;property id=&quot;20307&quot; value=&quot;591&quot;/&gt;&lt;/object&gt;&lt;object type=&quot;3&quot; unique_id=&quot;14950&quot;&gt;&lt;property id=&quot;20148&quot; value=&quot;5&quot;/&gt;&lt;property id=&quot;20300&quot; value=&quot;Slide 19 - &amp;quot;HEALTHY CULTURES THAT AID &amp;#x0D;&amp;#x0A;GOOD STRATEGY EXECUTION&amp;quot;&quot;/&gt;&lt;property id=&quot;20307&quot; value=&quot;572&quot;/&gt;&lt;/object&gt;&lt;object type=&quot;3&quot; unique_id=&quot;14951&quot;&gt;&lt;property id=&quot;20148&quot; value=&quot;5&quot;/&gt;&lt;property id=&quot;20300&quot; value=&quot;Slide 20&quot;/&gt;&lt;property id=&quot;20307&quot; value=&quot;592&quot;/&gt;&lt;/object&gt;&lt;object type=&quot;3&quot; unique_id=&quot;14952&quot;&gt;&lt;property id=&quot;20148&quot; value=&quot;5&quot;/&gt;&lt;property id=&quot;20300&quot; value=&quot;Slide 21 - &amp;quot;UNHEALTHY CULTURES THAT IMPEDE GOOD STRATEGY EXECUTION&amp;quot;&quot;/&gt;&lt;property id=&quot;20307&quot; value=&quot;573&quot;/&gt;&lt;/object&gt;&lt;object type=&quot;3&quot; unique_id=&quot;14953&quot;&gt;&lt;property id=&quot;20148&quot; value=&quot;5&quot;/&gt;&lt;property id=&quot;20300&quot; value=&quot;Slide 22 - &amp;quot;CHANGING A PROBLEM CULTURE:&amp;#x0D;&amp;#x0A;THE ROLE OF LEADERSHIP&amp;quot;&quot;/&gt;&lt;property id=&quot;20307&quot; value=&quot;574&quot;/&gt;&lt;/object&gt;&lt;object type=&quot;3&quot; unique_id=&quot;14954&quot;&gt;&lt;property id=&quot;20148&quot; value=&quot;5&quot;/&gt;&lt;property id=&quot;20300&quot; value=&quot;Slide 23&quot;/&gt;&lt;property id=&quot;20307&quot; value=&quot;575&quot;/&gt;&lt;/object&gt;&lt;object type=&quot;3&quot; unique_id=&quot;14955&quot;&gt;&lt;property id=&quot;20148&quot; value=&quot;5&quot;/&gt;&lt;property id=&quot;20300&quot; value=&quot;Slide 24 - &amp;quot;MAKING A COMPELLING CASE &amp;#x0D;&amp;#x0A;FOR CULTURE CHANGE&amp;quot;&quot;/&gt;&lt;property id=&quot;20307&quot; value=&quot;576&quot;/&gt;&lt;/object&gt;&lt;object type=&quot;3&quot; unique_id=&quot;14956&quot;&gt;&lt;property id=&quot;20148&quot; value=&quot;5&quot;/&gt;&lt;property id=&quot;20300&quot; value=&quot;Slide 25 - &amp;quot;SUBSTANTIVE CULTURE-CHANGING ACTIONS&amp;quot;&quot;/&gt;&lt;property id=&quot;20307&quot; value=&quot;577&quot;/&gt;&lt;/object&gt;&lt;object type=&quot;3&quot; unique_id=&quot;14957&quot;&gt;&lt;property id=&quot;20148&quot; value=&quot;5&quot;/&gt;&lt;property id=&quot;20300&quot; value=&quot;Slide 26 - &amp;quot;SYMBOLIC CULTURE-CHANGING ACTIONS&amp;quot;&quot;/&gt;&lt;property id=&quot;20307&quot; value=&quot;578&quot;/&gt;&lt;/object&gt;&lt;object type=&quot;3&quot; unique_id=&quot;14958&quot;&gt;&lt;property id=&quot;20148&quot; value=&quot;5&quot;/&gt;&lt;property id=&quot;20300&quot; value=&quot;Slide 27 - &amp;quot;HOW LONG DOES IT TAKE TO CHANGE &amp;#x0D;&amp;#x0A;A PROBLEM CULTURE?&amp;quot;&quot;/&gt;&lt;property id=&quot;20307&quot; value=&quot;579&quot;/&gt;&lt;/object&gt;&lt;object type=&quot;3&quot; unique_id=&quot;14959&quot;&gt;&lt;property id=&quot;20148&quot; value=&quot;5&quot;/&gt;&lt;property id=&quot;20300&quot; value=&quot;Slide 28 - &amp;quot;LEADING THE STRATEGY EXECUTION PROCESS&amp;quot;&quot;/&gt;&lt;property id=&quot;20307&quot; value=&quot;580&quot;/&gt;&lt;/object&gt;&lt;object type=&quot;3&quot; unique_id=&quot;14960&quot;&gt;&lt;property id=&quot;20148&quot; value=&quot;5&quot;/&gt;&lt;property id=&quot;20300&quot; value=&quot;Slide 29 - &amp;quot;Culture Transformation at&amp;#x0D;&amp;#x0A;America Latina Logistica (ALL)&amp;quot;&quot;/&gt;&lt;property id=&quot;20307&quot; value=&quot;537&quot;/&gt;&lt;/object&gt;&lt;object type=&quot;3&quot; unique_id=&quot;14961&quot;&gt;&lt;property id=&quot;20148&quot; value=&quot;5&quot;/&gt;&lt;property id=&quot;20300&quot; value=&quot;Slide 30&quot;/&gt;&lt;property id=&quot;20307&quot; value=&quot;593&quot;/&gt;&lt;/object&gt;&lt;object type=&quot;3&quot; unique_id=&quot;14962&quot;&gt;&lt;property id=&quot;20148&quot; value=&quot;5&quot;/&gt;&lt;property id=&quot;20300&quot; value=&quot;Slide 31 - &amp;quot;STAYING ON TOP OF HOW THINGS ARE GOING&amp;quot;&quot;/&gt;&lt;property id=&quot;20307&quot; value=&quot;581&quot;/&gt;&lt;/object&gt;&lt;object type=&quot;3&quot; unique_id=&quot;14963&quot;&gt;&lt;property id=&quot;20148&quot; value=&quot;5&quot;/&gt;&lt;property id=&quot;20300&quot; value=&quot;Slide 32 - &amp;quot;MOBILIZING THE EFFORT FOR EXCELLENCE &amp;#x0D;&amp;#x0A;IN STRATEGY EXECUTION&amp;quot;&quot;/&gt;&lt;property id=&quot;20307&quot; value=&quot;582&quot;/&gt;&lt;/object&gt;&lt;object type=&quot;3&quot; unique_id=&quot;14964&quot;&gt;&lt;property id=&quot;20148&quot; value=&quot;5&quot;/&gt;&lt;property id=&quot;20300&quot; value=&quot;Slide 33 - &amp;quot;LEADING THE PROCESS OF MAKING CORRECTIVE ADJUSTMENTS&amp;quot;&quot;/&gt;&lt;property id=&quot;20307&quot; value=&quot;584&quot;/&gt;&lt;/object&gt;&lt;object type=&quot;3&quot; unique_id=&quot;14965&quot;&gt;&lt;property id=&quot;20148&quot; value=&quot;5&quot;/&gt;&lt;property id=&quot;20300&quot; value=&quot;Slide 34 - &amp;quot;A FINAL WORD ON LEADING THE PROCESS &amp;#x0D;&amp;#x0A;OF CRAFTING AND EXECUTING STRATEGY&amp;quot;&quot;/&gt;&lt;property id=&quot;20307&quot; value=&quot;585&quot;/&gt;&lt;/object&gt;&lt;/object&gt;&lt;/object&gt;&lt;/database&gt;"/>
</p:tagLst>
</file>

<file path=ppt/theme/theme1.xml><?xml version="1.0" encoding="utf-8"?>
<a:theme xmlns:a="http://schemas.openxmlformats.org/drawingml/2006/main" name="Crafting and Executing Strategy 21e">
  <a:themeElements>
    <a:clrScheme name="Custom 8">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0000"/>
      </a:hlink>
      <a:folHlink>
        <a:srgbClr val="000000"/>
      </a:folHlink>
    </a:clrScheme>
    <a:fontScheme name="3_PPT0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5D5B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800000"/>
          </a:buClr>
          <a:buSzTx/>
          <a:buFont typeface="Wingdings" pitchFamily="2" charset="2"/>
          <a:buNone/>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3_PPT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PPT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PPT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PPT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PPT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PPT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PPT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PPT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PPT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PPT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PPT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PPT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PPT007 13">
        <a:dk1>
          <a:srgbClr val="000000"/>
        </a:dk1>
        <a:lt1>
          <a:srgbClr val="FFFFFF"/>
        </a:lt1>
        <a:dk2>
          <a:srgbClr val="000000"/>
        </a:dk2>
        <a:lt2>
          <a:srgbClr val="808080"/>
        </a:lt2>
        <a:accent1>
          <a:srgbClr val="BBE0E3"/>
        </a:accent1>
        <a:accent2>
          <a:srgbClr val="216471"/>
        </a:accent2>
        <a:accent3>
          <a:srgbClr val="FFFFFF"/>
        </a:accent3>
        <a:accent4>
          <a:srgbClr val="000000"/>
        </a:accent4>
        <a:accent5>
          <a:srgbClr val="DAEDEF"/>
        </a:accent5>
        <a:accent6>
          <a:srgbClr val="1D5A66"/>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7285</TotalTime>
  <Words>2460</Words>
  <Application>Microsoft Office PowerPoint</Application>
  <PresentationFormat>On-screen Show (4:3)</PresentationFormat>
  <Paragraphs>224</Paragraphs>
  <Slides>44</Slides>
  <Notes>26</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Tahoma</vt:lpstr>
      <vt:lpstr>Times New Roman</vt:lpstr>
      <vt:lpstr>Wingdings</vt:lpstr>
      <vt:lpstr>Wingdings 3</vt:lpstr>
      <vt:lpstr>Crafting and Executing Strategy 21e</vt:lpstr>
      <vt:lpstr>CHAPTER 12  Corporate Culture and Leadership: Keys to Good Strategy Execution</vt:lpstr>
      <vt:lpstr>LEARNING OBJECTIVES</vt:lpstr>
      <vt:lpstr>INSTILLING A CORPORATE CULTURE CONDUCIVE TO GOOD STRATEGY EXECUTION</vt:lpstr>
      <vt:lpstr>Core Concept (1 of 3)</vt:lpstr>
      <vt:lpstr>Strong Guiding Principles Drive the High-Performance  Culture at Epic</vt:lpstr>
      <vt:lpstr>THE HIGH-PERFORMANCE CULTURE AT EPIC</vt:lpstr>
      <vt:lpstr>IDENTIFYING THE KEY FEATURES OF A COMPANY’S CORPORATE CULTURE</vt:lpstr>
      <vt:lpstr>STRATEGIC MANAGEMENT PRINCIPLE (1 of 5)</vt:lpstr>
      <vt:lpstr>FIGURE 12.1   The Two Culture-Building Roles of a Company’s Core Values and Ethical Standards</vt:lpstr>
      <vt:lpstr>EMBEDDING CULTURAL NORMS IN THE ORGANIZATION AND PERPETUATING THE CULTURE (1 of 2)</vt:lpstr>
      <vt:lpstr>EMBEDDING CULTURAL NORMS IN THE ORGANIZATION AND PERPETUATING THE CULTURE (2 of 2)</vt:lpstr>
      <vt:lpstr>Strategic Management Principle (2 of 5)</vt:lpstr>
      <vt:lpstr>FORCES THAT CAUSE A FIRM’S CULTURE TO EVOLVE</vt:lpstr>
      <vt:lpstr>STRONG VERSUS WEAK CULTURES</vt:lpstr>
      <vt:lpstr>Core Concept (2 of 3)</vt:lpstr>
      <vt:lpstr>DEVELOPMENT OF A STRONG CULTURE</vt:lpstr>
      <vt:lpstr>Strategic Management Principle (3 of 5)</vt:lpstr>
      <vt:lpstr>WHY CORPORATE CULTURES MATTER TO THE STRATEGY EXECUTION PROCESS</vt:lpstr>
      <vt:lpstr>Strategic Management Principle (4 of 5)</vt:lpstr>
      <vt:lpstr>HEALTHY CULTURES THAT AID GOOD STRATEGY EXECUTION</vt:lpstr>
      <vt:lpstr>Strategic Management Principle (5 of 5)</vt:lpstr>
      <vt:lpstr>UNHEALTHY CULTURES THAT IMPEDE GOOD STRATEGY EXECUTION</vt:lpstr>
      <vt:lpstr>CHANGING A PROBLEM CULTURE: THE ROLE OF LEADERSHIP</vt:lpstr>
      <vt:lpstr>FIGURE 12.2    Changing a Problem Culture</vt:lpstr>
      <vt:lpstr>MAKING A COMPELLING CASE FOR CULTURE CHANGE</vt:lpstr>
      <vt:lpstr>SUBSTANTIVE CULTURE-CHANGING ACTIONS</vt:lpstr>
      <vt:lpstr>SYMBOLIC CULTURE-CHANGING ACTIONS</vt:lpstr>
      <vt:lpstr>HOW LONG DOES IT TAKE TO CHANGE A PROBLEM CULTURE?</vt:lpstr>
      <vt:lpstr>Culture Transformation at America Latina Logistica (ALL)</vt:lpstr>
      <vt:lpstr>LEADING THE STRATEGY EXECUTION PROCESS</vt:lpstr>
      <vt:lpstr>STAYING ON TOP OF HOW THINGS ARE GOING</vt:lpstr>
      <vt:lpstr>Core Concept (3 of 3)</vt:lpstr>
      <vt:lpstr>MOBILIZING THE EFFORT FOR EXCELLENCE IN STRATEGY EXECUTION</vt:lpstr>
      <vt:lpstr>LEADING THE PROCESS OF MAKING CORRECTIVE ADJUSTMENTS</vt:lpstr>
      <vt:lpstr>A FINAL WORD ON LEADING THE PROCESS OF CRAFTING AND EXECUTING STRATEGY</vt:lpstr>
      <vt:lpstr>Appendix 1 Identifying the Key Features of a Company’s Corporate Culture</vt:lpstr>
      <vt:lpstr>Appendix 2 Figure 12.1 The Two Culture-Building Roles of a Company’s Core Values and Ethical Standards</vt:lpstr>
      <vt:lpstr>Appendix 3 Forces That Cause a Firm’s Culture to Evolve</vt:lpstr>
      <vt:lpstr>Appendix 4 Development of a Strong Culture</vt:lpstr>
      <vt:lpstr>Appendix 5 Healthy Cultures That Aid Good Strategy Execution</vt:lpstr>
      <vt:lpstr>Appendix 6 Unhealthy Cultures That Impede Good Strategy Execution</vt:lpstr>
      <vt:lpstr>Appendix 7 Figure 12.2 Changing a Problem Culture</vt:lpstr>
      <vt:lpstr>Appendix 8 Symbolic Culture-Changing Actions</vt:lpstr>
      <vt:lpstr>Appendix 9 Leading the Process of Making Corrective Adjustments</vt:lpstr>
    </vt:vector>
  </TitlesOfParts>
  <Manager/>
  <Company>The McGraw-Hill Companies,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&amp; Executing Strategy 21e</dc:title>
  <dc:subject>Chapter 12</dc:subject>
  <dc:creator>Charlie Cook,;ccook@uwa.edu</dc:creator>
  <cp:lastModifiedBy>teresaward</cp:lastModifiedBy>
  <cp:revision>630</cp:revision>
  <dcterms:created xsi:type="dcterms:W3CDTF">2008-06-25T14:33:31Z</dcterms:created>
  <dcterms:modified xsi:type="dcterms:W3CDTF">2016-12-02T17:01:51Z</dcterms:modified>
</cp:coreProperties>
</file>