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02" r:id="rId2"/>
    <p:sldId id="467"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504" r:id="rId21"/>
    <p:sldId id="48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99" r:id="rId35"/>
    <p:sldId id="50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86435" autoAdjust="0"/>
  </p:normalViewPr>
  <p:slideViewPr>
    <p:cSldViewPr>
      <p:cViewPr varScale="1">
        <p:scale>
          <a:sx n="74" d="100"/>
          <a:sy n="74" d="100"/>
        </p:scale>
        <p:origin x="1368" y="72"/>
      </p:cViewPr>
      <p:guideLst>
        <p:guide orient="horz" pos="2160"/>
        <p:guide pos="2880"/>
      </p:guideLst>
    </p:cSldViewPr>
  </p:slideViewPr>
  <p:outlineViewPr>
    <p:cViewPr>
      <p:scale>
        <a:sx n="33" d="100"/>
        <a:sy n="33" d="100"/>
      </p:scale>
      <p:origin x="0" y="-23154"/>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87078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971926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113195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1526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2733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2</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Recognizing </a:t>
            </a:r>
            <a:r>
              <a:rPr lang="en-US" sz="3600" i="1" dirty="0"/>
              <a:t>Opportunities</a:t>
            </a:r>
            <a:r>
              <a:rPr lang="en-US" sz="3600" dirty="0"/>
              <a:t> and </a:t>
            </a:r>
            <a:r>
              <a:rPr lang="en-US" sz="3600" dirty="0" smtClean="0"/>
              <a:t>Generating </a:t>
            </a:r>
            <a:r>
              <a:rPr lang="en-US" sz="3600" dirty="0"/>
              <a:t>Ideas</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784532"/>
            <a:ext cx="3371657" cy="4407179"/>
          </a:xfrm>
          <a:prstGeom prst="rect">
            <a:avLst/>
          </a:prstGeom>
        </p:spPr>
      </p:pic>
    </p:spTree>
    <p:extLst>
      <p:ext uri="{BB962C8B-B14F-4D97-AF65-F5344CB8AC3E}">
        <p14:creationId xmlns:p14="http://schemas.microsoft.com/office/powerpoint/2010/main" val="523069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3: Technological Advances </a:t>
            </a:r>
            <a:r>
              <a:rPr lang="en-US" sz="2000" b="0" dirty="0" smtClean="0">
                <a:solidFill>
                  <a:schemeClr val="bg2"/>
                </a:solidFill>
              </a:rPr>
              <a:t>(1 of 2)</a:t>
            </a:r>
            <a:endParaRPr lang="en-US" sz="2000" b="0" dirty="0">
              <a:solidFill>
                <a:schemeClr val="bg2"/>
              </a:solidFill>
            </a:endParaRPr>
          </a:p>
        </p:txBody>
      </p:sp>
      <p:sp>
        <p:nvSpPr>
          <p:cNvPr id="8" name="Content Placeholder 7"/>
          <p:cNvSpPr>
            <a:spLocks noGrp="1"/>
          </p:cNvSpPr>
          <p:nvPr>
            <p:ph idx="1"/>
          </p:nvPr>
        </p:nvSpPr>
        <p:spPr>
          <a:xfrm>
            <a:off x="457200" y="1600200"/>
            <a:ext cx="7772400" cy="4525963"/>
          </a:xfrm>
        </p:spPr>
        <p:txBody>
          <a:bodyPr/>
          <a:lstStyle/>
          <a:p>
            <a:pPr marL="0" indent="0">
              <a:buNone/>
            </a:pPr>
            <a:r>
              <a:rPr lang="en-US" sz="2400" dirty="0"/>
              <a:t>Advances in technology frequently create business opportunities</a:t>
            </a:r>
            <a:r>
              <a:rPr lang="en-US" sz="2400" dirty="0" smtClean="0"/>
              <a:t>.</a:t>
            </a:r>
          </a:p>
          <a:p>
            <a:pPr marL="0" indent="0">
              <a:buNone/>
            </a:pPr>
            <a:r>
              <a:rPr lang="en-US" sz="2400" b="1" dirty="0"/>
              <a:t>Examples of Entire Industries that Have Been Created as the Result of Technological Advances</a:t>
            </a:r>
          </a:p>
          <a:p>
            <a:r>
              <a:rPr lang="en-US" sz="2400" dirty="0"/>
              <a:t>Computer industry</a:t>
            </a:r>
          </a:p>
          <a:p>
            <a:r>
              <a:rPr lang="en-US" sz="2400" dirty="0" smtClean="0"/>
              <a:t>Internet</a:t>
            </a:r>
            <a:endParaRPr lang="en-US" sz="2400" dirty="0"/>
          </a:p>
          <a:p>
            <a:r>
              <a:rPr lang="en-US" sz="2400" dirty="0" smtClean="0"/>
              <a:t>Biotechnology</a:t>
            </a:r>
            <a:endParaRPr lang="en-US" sz="2400" dirty="0"/>
          </a:p>
          <a:p>
            <a:r>
              <a:rPr lang="en-US" sz="2400" dirty="0" smtClean="0"/>
              <a:t>Digital photography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3: Technological Advances </a:t>
            </a:r>
            <a:r>
              <a:rPr lang="en-US" sz="2000" b="0" dirty="0" smtClean="0"/>
              <a:t>(</a:t>
            </a:r>
            <a:r>
              <a:rPr lang="en-US" sz="2000" b="0" dirty="0" smtClean="0">
                <a:solidFill>
                  <a:schemeClr val="bg2"/>
                </a:solidFill>
              </a:rPr>
              <a:t>2 of 2)</a:t>
            </a:r>
            <a:endParaRPr lang="en-US" sz="2000" b="0" dirty="0"/>
          </a:p>
        </p:txBody>
      </p:sp>
      <p:sp>
        <p:nvSpPr>
          <p:cNvPr id="9" name="Content Placeholder 8"/>
          <p:cNvSpPr>
            <a:spLocks noGrp="1"/>
          </p:cNvSpPr>
          <p:nvPr>
            <p:ph idx="1"/>
          </p:nvPr>
        </p:nvSpPr>
        <p:spPr/>
        <p:txBody>
          <a:bodyPr/>
          <a:lstStyle/>
          <a:p>
            <a:pPr marL="0" indent="0">
              <a:spcBef>
                <a:spcPct val="50000"/>
              </a:spcBef>
              <a:buNone/>
            </a:pPr>
            <a:r>
              <a:rPr lang="en-US" sz="2400" dirty="0" smtClean="0"/>
              <a:t>Once a technology is created, products often emerge to advance it.</a:t>
            </a:r>
          </a:p>
          <a:p>
            <a:pPr>
              <a:buNone/>
            </a:pPr>
            <a:r>
              <a:rPr lang="en-US" sz="2400" b="1" dirty="0"/>
              <a:t>Example: </a:t>
            </a:r>
            <a:r>
              <a:rPr lang="en-US" sz="2400" b="1" dirty="0" smtClean="0"/>
              <a:t>Rokit Boost</a:t>
            </a:r>
            <a:endParaRPr lang="en-US" sz="2400" b="1" dirty="0"/>
          </a:p>
          <a:p>
            <a:pPr marL="0" indent="0">
              <a:buNone/>
            </a:pPr>
            <a:r>
              <a:rPr lang="en-US" sz="2400" dirty="0"/>
              <a:t>An example is </a:t>
            </a:r>
            <a:r>
              <a:rPr lang="en-US" sz="2400" dirty="0" smtClean="0"/>
              <a:t>Rokit Boost, a high-end mobile accessories company that makes smartphone cases, headphones, portable USB device chargers, and Bluetooth speakers. Rokit Boost wouldn’t exist if it weren’t for the advent of the smartphone.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4: Political Action and Regulatory Changes </a:t>
            </a:r>
            <a:r>
              <a:rPr lang="en-US" sz="2000" b="0" dirty="0" smtClean="0"/>
              <a:t>(1 of 2)</a:t>
            </a:r>
            <a:endParaRPr lang="en-US" sz="3600" b="0" dirty="0"/>
          </a:p>
        </p:txBody>
      </p:sp>
      <p:sp>
        <p:nvSpPr>
          <p:cNvPr id="4" name="Content Placeholder 3"/>
          <p:cNvSpPr>
            <a:spLocks noGrp="1"/>
          </p:cNvSpPr>
          <p:nvPr>
            <p:ph idx="1"/>
          </p:nvPr>
        </p:nvSpPr>
        <p:spPr/>
        <p:txBody>
          <a:bodyPr/>
          <a:lstStyle/>
          <a:p>
            <a:pPr marL="0" indent="0">
              <a:buNone/>
            </a:pPr>
            <a:r>
              <a:rPr lang="en-US" sz="2400" dirty="0" smtClean="0"/>
              <a:t>Political and </a:t>
            </a:r>
            <a:r>
              <a:rPr lang="en-US" sz="2400" dirty="0"/>
              <a:t>regulatory changes also provide the basis for opportunities</a:t>
            </a:r>
            <a:r>
              <a:rPr lang="en-US" sz="2400" dirty="0" smtClean="0"/>
              <a:t>.</a:t>
            </a:r>
          </a:p>
          <a:p>
            <a:pPr marL="0" indent="0">
              <a:buNone/>
            </a:pPr>
            <a:r>
              <a:rPr lang="en-US" sz="2400" b="1" dirty="0"/>
              <a:t>General Example</a:t>
            </a:r>
          </a:p>
          <a:p>
            <a:pPr marL="0" indent="0">
              <a:buNone/>
            </a:pPr>
            <a:r>
              <a:rPr lang="en-US" sz="2400" dirty="0" smtClean="0"/>
              <a:t>This happened with the passage of the Affordable Care Act in 2010. The provisions of the act yielded opportunities for entrepreneurs to launch electronic records start-ups, apps to help patients monitor their medication, and similar companies.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4: Political Action and Regulatory Changes </a:t>
            </a:r>
            <a:r>
              <a:rPr lang="en-US" sz="2000" b="0" dirty="0" smtClean="0"/>
              <a:t>(2 of 2)</a:t>
            </a:r>
            <a:endParaRPr lang="en-US" sz="3600" b="0" dirty="0"/>
          </a:p>
        </p:txBody>
      </p:sp>
      <p:sp>
        <p:nvSpPr>
          <p:cNvPr id="4" name="Content Placeholder 3"/>
          <p:cNvSpPr>
            <a:spLocks noGrp="1"/>
          </p:cNvSpPr>
          <p:nvPr>
            <p:ph idx="1"/>
          </p:nvPr>
        </p:nvSpPr>
        <p:spPr>
          <a:xfrm>
            <a:off x="457200" y="1600200"/>
            <a:ext cx="7924800" cy="4525963"/>
          </a:xfrm>
        </p:spPr>
        <p:txBody>
          <a:bodyPr/>
          <a:lstStyle/>
          <a:p>
            <a:pPr marL="0" indent="0">
              <a:buNone/>
            </a:pPr>
            <a:r>
              <a:rPr lang="en-US" sz="2400" dirty="0" smtClean="0"/>
              <a:t>Political change also engenders new business and product opportunities. For example, global political instability and the threat of terrorism have resulted in many firms becoming more security-conscious.</a:t>
            </a:r>
            <a:endParaRPr lang="en-US" sz="2400" dirty="0"/>
          </a:p>
          <a:p>
            <a:pPr marL="0" indent="0">
              <a:buNone/>
            </a:pPr>
            <a:r>
              <a:rPr lang="en-US" altLang="en-US" sz="2400" b="1" dirty="0"/>
              <a:t>Specific </a:t>
            </a:r>
            <a:r>
              <a:rPr lang="en-US" altLang="en-US" sz="2400" b="1" dirty="0" smtClean="0"/>
              <a:t>Example</a:t>
            </a:r>
          </a:p>
          <a:p>
            <a:pPr marL="0" indent="0">
              <a:buNone/>
            </a:pPr>
            <a:r>
              <a:rPr lang="en-US" altLang="en-US" sz="2400" dirty="0" smtClean="0"/>
              <a:t>Evolv Technology is a start-up that has assembled a multidisciplinary team of experts to identify, invent, and apply new technologies to meet current terrorism-related threats.  </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153400" cy="1097280"/>
          </a:xfrm>
        </p:spPr>
        <p:txBody>
          <a:bodyPr/>
          <a:lstStyle/>
          <a:p>
            <a:r>
              <a:rPr lang="en-US" sz="3600" dirty="0" smtClean="0"/>
              <a:t>Second Approach: Solving a Problem </a:t>
            </a:r>
            <a:r>
              <a:rPr lang="en-US" sz="2000" b="0" dirty="0" smtClean="0"/>
              <a:t>(1 of 2)</a:t>
            </a:r>
            <a:endParaRPr lang="en-US" sz="2000" b="0" dirty="0"/>
          </a:p>
        </p:txBody>
      </p:sp>
      <p:sp>
        <p:nvSpPr>
          <p:cNvPr id="3" name="Content Placeholder 2"/>
          <p:cNvSpPr>
            <a:spLocks noGrp="1"/>
          </p:cNvSpPr>
          <p:nvPr>
            <p:ph idx="1"/>
          </p:nvPr>
        </p:nvSpPr>
        <p:spPr>
          <a:xfrm>
            <a:off x="457200" y="1600200"/>
            <a:ext cx="8305800" cy="4525963"/>
          </a:xfrm>
        </p:spPr>
        <p:txBody>
          <a:bodyPr/>
          <a:lstStyle/>
          <a:p>
            <a:pPr marL="256032" indent="-256032">
              <a:buSzPct val="100000"/>
            </a:pPr>
            <a:r>
              <a:rPr lang="en-US" sz="2400" dirty="0" smtClean="0">
                <a:latin typeface="+mj-lt"/>
              </a:rPr>
              <a:t>Solving a Problem</a:t>
            </a:r>
          </a:p>
          <a:p>
            <a:pPr marL="740664" lvl="1"/>
            <a:r>
              <a:rPr lang="en-US" sz="2400" dirty="0" smtClean="0">
                <a:latin typeface="+mj-lt"/>
              </a:rPr>
              <a:t>Sometimes identifying opportunities simply involves noticing a problem and finding a way to solve it.</a:t>
            </a:r>
          </a:p>
          <a:p>
            <a:pPr marL="740664" lvl="1"/>
            <a:r>
              <a:rPr lang="en-US" sz="2400" dirty="0" smtClean="0">
                <a:latin typeface="+mj-lt"/>
              </a:rPr>
              <a:t>These problems can be pinpointed through observing trends and through more simple means, such as intuition, serendipity, or chance.</a:t>
            </a:r>
          </a:p>
          <a:p>
            <a:pPr marL="740664" lvl="1"/>
            <a:r>
              <a:rPr lang="en-US" sz="2400" dirty="0" smtClean="0">
                <a:latin typeface="+mj-lt"/>
              </a:rPr>
              <a:t>Many companies have been started by people who have experienced a problem in their own lives, and then realized that the solution to the problem represented a business opportunity.</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2"/>
            <a:ext cx="8305800" cy="1097280"/>
          </a:xfrm>
        </p:spPr>
        <p:txBody>
          <a:bodyPr/>
          <a:lstStyle/>
          <a:p>
            <a:r>
              <a:rPr lang="en-US" sz="3600" dirty="0" smtClean="0"/>
              <a:t>Second Approach: Solving a Problem </a:t>
            </a:r>
            <a:r>
              <a:rPr lang="en-US" sz="2000" b="0" dirty="0" smtClean="0"/>
              <a:t>(2 of 2)</a:t>
            </a:r>
            <a:endParaRPr lang="en-US" sz="2000" b="0" dirty="0"/>
          </a:p>
        </p:txBody>
      </p:sp>
      <p:sp>
        <p:nvSpPr>
          <p:cNvPr id="5" name="Content Placeholder 4"/>
          <p:cNvSpPr>
            <a:spLocks noGrp="1"/>
          </p:cNvSpPr>
          <p:nvPr>
            <p:ph idx="1"/>
          </p:nvPr>
        </p:nvSpPr>
        <p:spPr>
          <a:xfrm>
            <a:off x="457200" y="1600201"/>
            <a:ext cx="8153400" cy="1676400"/>
          </a:xfrm>
        </p:spPr>
        <p:txBody>
          <a:bodyPr/>
          <a:lstStyle/>
          <a:p>
            <a:pPr marL="0" indent="0">
              <a:buNone/>
            </a:pPr>
            <a:r>
              <a:rPr lang="en-US" sz="2400" b="1" dirty="0"/>
              <a:t>Specific Example</a:t>
            </a:r>
          </a:p>
          <a:p>
            <a:pPr marL="0" indent="0">
              <a:buNone/>
            </a:pPr>
            <a:r>
              <a:rPr lang="en-US" sz="2400" dirty="0" smtClean="0"/>
              <a:t>Sometimes people aren’t able to access energy to recharge their smartphones for a period of time. A number of companies have solved this problem in innovative ways. An example is the $70 Eton BoostTurbin 2000, which is a device that weighs less than four ounces. It combines a battery with a hand crank that provides enough power to fully charge a typical smartphone. </a:t>
            </a:r>
            <a:endParaRPr lang="en-US" sz="2400" dirty="0"/>
          </a:p>
          <a:p>
            <a:pPr marL="0" indent="0">
              <a:buSzPct val="100000"/>
              <a:buNone/>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Third Approach: Finding Gaps in the Marketplace </a:t>
            </a:r>
            <a:r>
              <a:rPr lang="en-US" sz="2000" b="0" dirty="0" smtClean="0"/>
              <a:t>(1 of 2)</a:t>
            </a:r>
            <a:endParaRPr lang="en-US" sz="3600" b="0" dirty="0"/>
          </a:p>
        </p:txBody>
      </p:sp>
      <p:sp>
        <p:nvSpPr>
          <p:cNvPr id="3" name="Content Placeholder 2"/>
          <p:cNvSpPr>
            <a:spLocks noGrp="1"/>
          </p:cNvSpPr>
          <p:nvPr>
            <p:ph idx="1"/>
          </p:nvPr>
        </p:nvSpPr>
        <p:spPr/>
        <p:txBody>
          <a:bodyPr/>
          <a:lstStyle/>
          <a:p>
            <a:pPr marL="256032" indent="-256032">
              <a:buSzPct val="100000"/>
            </a:pPr>
            <a:r>
              <a:rPr lang="en-US" sz="2400" dirty="0" smtClean="0">
                <a:latin typeface="+mj-lt"/>
              </a:rPr>
              <a:t>Gaps in the Marketplace</a:t>
            </a:r>
          </a:p>
          <a:p>
            <a:pPr marL="740664" lvl="1"/>
            <a:r>
              <a:rPr lang="en-US" sz="2400" dirty="0" smtClean="0">
                <a:latin typeface="+mj-lt"/>
              </a:rPr>
              <a:t>A third approach to identifying opportunities is to find a gap in the marketplace.</a:t>
            </a:r>
          </a:p>
          <a:p>
            <a:pPr marL="740664" lvl="1"/>
            <a:r>
              <a:rPr lang="en-US" sz="2400" dirty="0" smtClean="0">
                <a:latin typeface="+mj-lt"/>
              </a:rPr>
              <a:t>A gap in the marketplace is often created when a product or service is needed by a specific group of people but doesn</a:t>
            </a:r>
            <a:r>
              <a:rPr lang="en-US" altLang="en-US" sz="2400" dirty="0" smtClean="0">
                <a:latin typeface="+mj-lt"/>
              </a:rPr>
              <a:t>’</a:t>
            </a:r>
            <a:r>
              <a:rPr lang="en-US" sz="2400" dirty="0" smtClean="0">
                <a:latin typeface="+mj-lt"/>
              </a:rPr>
              <a:t>t represent a large enough market to be of interest to mainstream retailers or manufacturers.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Third Approach: Finding Gaps in the Marketplace </a:t>
            </a:r>
            <a:r>
              <a:rPr lang="en-US" sz="2000" b="0" dirty="0" smtClean="0"/>
              <a:t>(2 of 2)</a:t>
            </a:r>
            <a:endParaRPr lang="en-US" sz="3600" b="0" dirty="0"/>
          </a:p>
        </p:txBody>
      </p:sp>
      <p:sp>
        <p:nvSpPr>
          <p:cNvPr id="9" name="Content Placeholder 8"/>
          <p:cNvSpPr>
            <a:spLocks noGrp="1"/>
          </p:cNvSpPr>
          <p:nvPr>
            <p:ph idx="1"/>
          </p:nvPr>
        </p:nvSpPr>
        <p:spPr>
          <a:xfrm>
            <a:off x="457200" y="1600200"/>
            <a:ext cx="8077200" cy="4525963"/>
          </a:xfrm>
        </p:spPr>
        <p:txBody>
          <a:bodyPr/>
          <a:lstStyle/>
          <a:p>
            <a:pPr marL="0" indent="0">
              <a:spcBef>
                <a:spcPct val="50000"/>
              </a:spcBef>
              <a:buNone/>
            </a:pPr>
            <a:r>
              <a:rPr lang="en-US" sz="2400" dirty="0"/>
              <a:t>Product gaps in the marketplace represent potentially viable business opportunities</a:t>
            </a:r>
            <a:r>
              <a:rPr lang="en-US" sz="2400" dirty="0" smtClean="0"/>
              <a:t>.</a:t>
            </a:r>
          </a:p>
          <a:p>
            <a:pPr marL="0" indent="0">
              <a:buNone/>
            </a:pPr>
            <a:r>
              <a:rPr lang="en-US" sz="2400" b="1" dirty="0"/>
              <a:t>Specific Example</a:t>
            </a:r>
          </a:p>
          <a:p>
            <a:pPr marL="0" indent="0">
              <a:buNone/>
            </a:pPr>
            <a:r>
              <a:rPr lang="en-US" sz="2400" dirty="0"/>
              <a:t>Tish </a:t>
            </a:r>
            <a:r>
              <a:rPr lang="en-US" sz="2400" dirty="0" smtClean="0"/>
              <a:t>Cirovolo </a:t>
            </a:r>
            <a:r>
              <a:rPr lang="en-US" sz="2400" dirty="0"/>
              <a:t>realized there were no guitars on the market made specifically for females. </a:t>
            </a:r>
            <a:r>
              <a:rPr lang="en-US" sz="2400" dirty="0" smtClean="0"/>
              <a:t>To </a:t>
            </a:r>
            <a:r>
              <a:rPr lang="en-US" sz="2400" dirty="0"/>
              <a:t>fill this gap, she started Daisy Rock Guitars, a company that makes guitars just for women and girls</a:t>
            </a:r>
            <a:r>
              <a:rPr lang="en-US" sz="2400" dirty="0" smtClean="0"/>
              <a:t>. Daisy Rock guitars are stylish, come in feminine colors, and incorporate design features that accommodate a woman’s smaller hand and build.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924800" cy="1097280"/>
          </a:xfrm>
        </p:spPr>
        <p:txBody>
          <a:bodyPr/>
          <a:lstStyle/>
          <a:p>
            <a:r>
              <a:rPr lang="en-US" sz="3600" dirty="0" smtClean="0"/>
              <a:t>Personal Characteristics of the Entrepreneur</a:t>
            </a:r>
            <a:endParaRPr lang="en-US" sz="3600" dirty="0"/>
          </a:p>
        </p:txBody>
      </p:sp>
      <p:sp>
        <p:nvSpPr>
          <p:cNvPr id="3" name="Text Placeholder 2"/>
          <p:cNvSpPr>
            <a:spLocks noGrp="1"/>
          </p:cNvSpPr>
          <p:nvPr>
            <p:ph idx="1"/>
          </p:nvPr>
        </p:nvSpPr>
        <p:spPr/>
        <p:txBody>
          <a:bodyPr/>
          <a:lstStyle/>
          <a:p>
            <a:pPr marL="0" indent="0">
              <a:buNone/>
            </a:pPr>
            <a:r>
              <a:rPr lang="en-US" sz="2400" dirty="0"/>
              <a:t>Characteristics that tend to make some people better at recognizing opportunities than </a:t>
            </a:r>
            <a:r>
              <a:rPr lang="en-US" sz="2400" dirty="0" smtClean="0"/>
              <a:t>others</a:t>
            </a:r>
          </a:p>
          <a:p>
            <a:r>
              <a:rPr lang="en-US" sz="2400" dirty="0" smtClean="0"/>
              <a:t>Prior Industry Experience</a:t>
            </a:r>
          </a:p>
          <a:p>
            <a:r>
              <a:rPr lang="en-US" sz="2400" dirty="0" smtClean="0"/>
              <a:t>Cognitive Factors</a:t>
            </a:r>
          </a:p>
          <a:p>
            <a:r>
              <a:rPr lang="en-US" sz="2400" dirty="0" smtClean="0"/>
              <a:t>Social Networks</a:t>
            </a:r>
          </a:p>
          <a:p>
            <a:r>
              <a:rPr lang="en-US" sz="2400" dirty="0" smtClean="0"/>
              <a:t>Creativity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Prior Industry Experience </a:t>
            </a:r>
            <a:r>
              <a:rPr lang="en-US" sz="2000" b="0" dirty="0"/>
              <a:t>(1 of 2)</a:t>
            </a:r>
            <a:endParaRPr lang="en-US" sz="20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latin typeface="+mj-lt"/>
              </a:rPr>
              <a:t>Prior Industry Experience</a:t>
            </a:r>
          </a:p>
          <a:p>
            <a:pPr marL="740664" lvl="1"/>
            <a:r>
              <a:rPr lang="en-US" sz="2400" dirty="0">
                <a:latin typeface="+mj-lt"/>
              </a:rPr>
              <a:t>S</a:t>
            </a:r>
            <a:r>
              <a:rPr lang="en-US" sz="2400" dirty="0" smtClean="0">
                <a:latin typeface="+mj-lt"/>
              </a:rPr>
              <a:t>tudies have shown that prior experience in an industry helps an entrepreneur recognize business opportunities.</a:t>
            </a:r>
          </a:p>
          <a:p>
            <a:pPr lvl="2"/>
            <a:r>
              <a:rPr lang="en-US" sz="2400" dirty="0" smtClean="0">
                <a:latin typeface="+mj-lt"/>
              </a:rPr>
              <a:t>By working in an industry, an individual may spot a market niche that is underserved.</a:t>
            </a:r>
          </a:p>
          <a:p>
            <a:pPr lvl="2"/>
            <a:r>
              <a:rPr lang="en-US" sz="2400" dirty="0" smtClean="0">
                <a:latin typeface="+mj-lt"/>
              </a:rPr>
              <a:t>It is also possible that by working in an industry, an individual builds a network of social contacts who provide insights that lead to recognizing new opportunities.</a:t>
            </a:r>
          </a:p>
          <a:p>
            <a:pPr lvl="2"/>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a:t>
            </a:r>
            <a:endParaRPr lang="en-US" sz="2000" b="0" dirty="0"/>
          </a:p>
        </p:txBody>
      </p:sp>
      <p:sp>
        <p:nvSpPr>
          <p:cNvPr id="7" name="Content Placeholder 6"/>
          <p:cNvSpPr>
            <a:spLocks noGrp="1"/>
          </p:cNvSpPr>
          <p:nvPr>
            <p:ph idx="1"/>
          </p:nvPr>
        </p:nvSpPr>
        <p:spPr/>
        <p:txBody>
          <a:bodyPr/>
          <a:lstStyle/>
          <a:p>
            <a:pPr marL="0" indent="0">
              <a:buSzPct val="100000"/>
              <a:buNone/>
            </a:pPr>
            <a:r>
              <a:rPr lang="en-US" sz="2400" b="1" dirty="0" smtClean="0">
                <a:solidFill>
                  <a:srgbClr val="007FA3"/>
                </a:solidFill>
                <a:latin typeface="+mj-lt"/>
              </a:rPr>
              <a:t>2.1</a:t>
            </a:r>
            <a:r>
              <a:rPr lang="en-US" sz="2400" dirty="0" smtClean="0">
                <a:latin typeface="+mj-lt"/>
              </a:rPr>
              <a:t> Explain the difference between opportunities and ideas.</a:t>
            </a:r>
          </a:p>
          <a:p>
            <a:pPr marL="517525" indent="-517525">
              <a:buSzPct val="100000"/>
              <a:buNone/>
            </a:pPr>
            <a:r>
              <a:rPr lang="en-US" sz="2400" b="1" dirty="0" smtClean="0">
                <a:solidFill>
                  <a:srgbClr val="007FA3"/>
                </a:solidFill>
                <a:latin typeface="+mj-lt"/>
              </a:rPr>
              <a:t>2.2</a:t>
            </a:r>
            <a:r>
              <a:rPr lang="en-US" sz="2400" dirty="0" smtClean="0">
                <a:latin typeface="+mj-lt"/>
              </a:rPr>
              <a:t> Describe the three general approaches entrepreneurs use to identify opportunities.</a:t>
            </a:r>
          </a:p>
          <a:p>
            <a:pPr marL="517525" indent="-517525">
              <a:buSzPct val="100000"/>
              <a:buNone/>
            </a:pPr>
            <a:r>
              <a:rPr lang="en-US" sz="2400" b="1" dirty="0" smtClean="0">
                <a:solidFill>
                  <a:srgbClr val="007FA3"/>
                </a:solidFill>
                <a:latin typeface="+mj-lt"/>
              </a:rPr>
              <a:t>2.3</a:t>
            </a:r>
            <a:r>
              <a:rPr lang="en-US" sz="2400" dirty="0" smtClean="0">
                <a:latin typeface="+mj-lt"/>
              </a:rPr>
              <a:t> Discuss the personal characteristics of entrepreneurs that contribute to their ability to recognize business opportunities.</a:t>
            </a:r>
          </a:p>
          <a:p>
            <a:pPr marL="517525" indent="-517525">
              <a:buSzPct val="100000"/>
              <a:buNone/>
            </a:pPr>
            <a:r>
              <a:rPr lang="en-US" sz="2400" b="1" dirty="0" smtClean="0">
                <a:solidFill>
                  <a:srgbClr val="007FA3"/>
                </a:solidFill>
                <a:latin typeface="+mj-lt"/>
              </a:rPr>
              <a:t>2.4</a:t>
            </a:r>
            <a:r>
              <a:rPr lang="en-US" sz="2400" dirty="0" smtClean="0">
                <a:latin typeface="+mj-lt"/>
              </a:rPr>
              <a:t> Identify and describe techniques entrepreneurs use to generate ideas.</a:t>
            </a:r>
          </a:p>
          <a:p>
            <a:pPr marL="517525" indent="-517525">
              <a:buSzPct val="10000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Prior Industry Experience </a:t>
            </a:r>
            <a:r>
              <a:rPr lang="en-US" sz="2000" b="0" dirty="0" smtClean="0"/>
              <a:t>(2 </a:t>
            </a:r>
            <a:r>
              <a:rPr lang="en-US" sz="2000" b="0" dirty="0"/>
              <a:t>of 2)</a:t>
            </a:r>
            <a:endParaRPr lang="en-US" sz="20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latin typeface="+mj-lt"/>
              </a:rPr>
              <a:t>Prior Industry Experience</a:t>
            </a:r>
          </a:p>
          <a:p>
            <a:pPr marL="740664" lvl="1"/>
            <a:r>
              <a:rPr lang="en-US" sz="2400" dirty="0" smtClean="0">
                <a:latin typeface="+mj-lt"/>
              </a:rPr>
              <a:t>It is also important to note that anecdotal evidence suggests that people outside an industry can sometimes enter it with a new set of eyes, and as a result innovate in ways that people with prior experience might find difficult.</a:t>
            </a:r>
          </a:p>
          <a:p>
            <a:pPr marL="1140714" lvl="2"/>
            <a:r>
              <a:rPr lang="en-US" sz="2400" dirty="0" smtClean="0">
                <a:latin typeface="+mj-lt"/>
              </a:rPr>
              <a:t>For example, Elon Musk, the founder of Tesla, had no prior experience in the auto industry.</a:t>
            </a:r>
          </a:p>
          <a:p>
            <a:pPr marL="1140714" lvl="2"/>
            <a:r>
              <a:rPr lang="en-US" sz="2400" dirty="0" smtClean="0">
                <a:latin typeface="+mj-lt"/>
              </a:rPr>
              <a:t>Debbie Fields, the founder of Mrs. Fields Cookies, had no prior experience in the food industry.      </a:t>
            </a:r>
            <a:endParaRPr lang="en-US" sz="2400" dirty="0">
              <a:latin typeface="+mj-lt"/>
            </a:endParaRPr>
          </a:p>
        </p:txBody>
      </p:sp>
    </p:spTree>
    <p:extLst>
      <p:ext uri="{BB962C8B-B14F-4D97-AF65-F5344CB8AC3E}">
        <p14:creationId xmlns:p14="http://schemas.microsoft.com/office/powerpoint/2010/main" val="410040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Cognitive Factors</a:t>
            </a:r>
            <a:endParaRPr lang="en-US" sz="3600" dirty="0"/>
          </a:p>
        </p:txBody>
      </p:sp>
      <p:sp>
        <p:nvSpPr>
          <p:cNvPr id="3" name="Content Placeholder 2"/>
          <p:cNvSpPr>
            <a:spLocks noGrp="1"/>
          </p:cNvSpPr>
          <p:nvPr>
            <p:ph idx="1"/>
          </p:nvPr>
        </p:nvSpPr>
        <p:spPr/>
        <p:txBody>
          <a:bodyPr/>
          <a:lstStyle/>
          <a:p>
            <a:pPr marL="256032" indent="-256032">
              <a:buSzPct val="100000"/>
            </a:pPr>
            <a:r>
              <a:rPr lang="en-US" sz="2400" dirty="0" smtClean="0">
                <a:latin typeface="+mj-lt"/>
              </a:rPr>
              <a:t>Cognitive Factors</a:t>
            </a:r>
          </a:p>
          <a:p>
            <a:pPr marL="740664" lvl="1"/>
            <a:r>
              <a:rPr lang="en-US" sz="2400" dirty="0" smtClean="0">
                <a:latin typeface="+mj-lt"/>
              </a:rPr>
              <a:t>Studies have shown that opportunity recognition may be an innate skill or cognitive process.</a:t>
            </a:r>
          </a:p>
          <a:p>
            <a:pPr marL="740664" lvl="1"/>
            <a:r>
              <a:rPr lang="en-US" sz="2400" dirty="0" smtClean="0">
                <a:latin typeface="+mj-lt"/>
              </a:rPr>
              <a:t>Some people believe that entrepreneurs have a </a:t>
            </a:r>
            <a:r>
              <a:rPr lang="en-US" altLang="en-US" sz="2400" dirty="0" smtClean="0">
                <a:latin typeface="+mj-lt"/>
              </a:rPr>
              <a:t>“</a:t>
            </a:r>
            <a:r>
              <a:rPr lang="en-US" sz="2400" dirty="0" smtClean="0">
                <a:latin typeface="+mj-lt"/>
              </a:rPr>
              <a:t>sixth sense</a:t>
            </a:r>
            <a:r>
              <a:rPr lang="en-US" altLang="en-US" sz="2400" dirty="0" smtClean="0">
                <a:latin typeface="+mj-lt"/>
              </a:rPr>
              <a:t>”</a:t>
            </a:r>
            <a:r>
              <a:rPr lang="en-US" sz="2400" dirty="0" smtClean="0">
                <a:latin typeface="+mj-lt"/>
              </a:rPr>
              <a:t> that allows them to see opportunities that others miss.</a:t>
            </a:r>
          </a:p>
          <a:p>
            <a:pPr marL="740664" lvl="1"/>
            <a:r>
              <a:rPr lang="en-US" sz="2400" dirty="0" smtClean="0">
                <a:latin typeface="+mj-lt"/>
              </a:rPr>
              <a:t>This </a:t>
            </a:r>
            <a:r>
              <a:rPr lang="en-US" altLang="en-US" sz="2400" dirty="0" smtClean="0">
                <a:latin typeface="+mj-lt"/>
              </a:rPr>
              <a:t>“</a:t>
            </a:r>
            <a:r>
              <a:rPr lang="en-US" sz="2400" dirty="0" smtClean="0">
                <a:latin typeface="+mj-lt"/>
              </a:rPr>
              <a:t>sixth sense</a:t>
            </a:r>
            <a:r>
              <a:rPr lang="en-US" altLang="en-US" sz="2400" dirty="0" smtClean="0">
                <a:latin typeface="+mj-lt"/>
              </a:rPr>
              <a:t>”</a:t>
            </a:r>
            <a:r>
              <a:rPr lang="en-US" sz="2400" dirty="0" smtClean="0">
                <a:latin typeface="+mj-lt"/>
              </a:rPr>
              <a:t> is called entrepreneurial alertness, which is formally defined as the ability to notice things without engaging in deliberate search.</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Social Networks </a:t>
            </a:r>
            <a:r>
              <a:rPr lang="en-US" sz="2000" b="0" dirty="0" smtClean="0"/>
              <a:t>(1 of 3)</a:t>
            </a:r>
            <a:endParaRPr lang="en-US" sz="3600" b="0" dirty="0"/>
          </a:p>
        </p:txBody>
      </p:sp>
      <p:sp>
        <p:nvSpPr>
          <p:cNvPr id="3" name="Content Placeholder 2"/>
          <p:cNvSpPr>
            <a:spLocks noGrp="1"/>
          </p:cNvSpPr>
          <p:nvPr>
            <p:ph idx="1"/>
          </p:nvPr>
        </p:nvSpPr>
        <p:spPr>
          <a:xfrm>
            <a:off x="457200" y="1600200"/>
            <a:ext cx="8458200" cy="4525963"/>
          </a:xfrm>
        </p:spPr>
        <p:txBody>
          <a:bodyPr/>
          <a:lstStyle/>
          <a:p>
            <a:pPr marL="255600" indent="-255600">
              <a:buSzPct val="100000"/>
            </a:pPr>
            <a:r>
              <a:rPr lang="en-US" sz="2200" dirty="0" smtClean="0">
                <a:latin typeface="+mj-lt"/>
              </a:rPr>
              <a:t>Social Networks</a:t>
            </a:r>
          </a:p>
          <a:p>
            <a:pPr marL="740664" lvl="1"/>
            <a:r>
              <a:rPr lang="en-US" sz="2200" dirty="0" smtClean="0">
                <a:latin typeface="+mj-lt"/>
              </a:rPr>
              <a:t>The extent and depth of an individual</a:t>
            </a:r>
            <a:r>
              <a:rPr lang="en-US" altLang="en-US" sz="2200" dirty="0" smtClean="0">
                <a:latin typeface="+mj-lt"/>
              </a:rPr>
              <a:t>’</a:t>
            </a:r>
            <a:r>
              <a:rPr lang="en-US" sz="2200" dirty="0" smtClean="0">
                <a:latin typeface="+mj-lt"/>
              </a:rPr>
              <a:t>s social network affects opportunity recognition.  </a:t>
            </a:r>
          </a:p>
          <a:p>
            <a:pPr marL="740664" lvl="1"/>
            <a:r>
              <a:rPr lang="en-US" sz="2200" dirty="0" smtClean="0">
                <a:latin typeface="+mj-lt"/>
              </a:rPr>
              <a:t>People who build a substantial network of social and professional contacts will be exposed to more opportunities and ideas than people with sparse networks.</a:t>
            </a:r>
          </a:p>
          <a:p>
            <a:pPr marL="740664" lvl="1"/>
            <a:r>
              <a:rPr lang="en-US" sz="2200" dirty="0" smtClean="0">
                <a:latin typeface="+mj-lt"/>
              </a:rPr>
              <a:t>Research results suggest that between 40% and 50% of people who start a business got their idea via a social contact.</a:t>
            </a:r>
          </a:p>
          <a:p>
            <a:pPr marL="255600" indent="-255600">
              <a:buSzPct val="100000"/>
            </a:pPr>
            <a:r>
              <a:rPr lang="en-US" sz="2200" dirty="0" smtClean="0">
                <a:latin typeface="+mj-lt"/>
              </a:rPr>
              <a:t>Strong-Tie Vs. Weak-Tie Relationships</a:t>
            </a:r>
          </a:p>
          <a:p>
            <a:pPr marL="740664" lvl="1"/>
            <a:r>
              <a:rPr lang="en-US" sz="2200" dirty="0" smtClean="0">
                <a:latin typeface="+mj-lt"/>
              </a:rPr>
              <a:t>All of us have relationships with other people that are called </a:t>
            </a:r>
            <a:r>
              <a:rPr lang="en-US" altLang="en-US" sz="2200" dirty="0" smtClean="0">
                <a:latin typeface="+mj-lt"/>
              </a:rPr>
              <a:t>“</a:t>
            </a:r>
            <a:r>
              <a:rPr lang="en-US" sz="2200" dirty="0" smtClean="0">
                <a:latin typeface="+mj-lt"/>
              </a:rPr>
              <a:t>ties.</a:t>
            </a:r>
            <a:r>
              <a:rPr lang="en-US" altLang="en-US" sz="2200" dirty="0" smtClean="0">
                <a:latin typeface="+mj-lt"/>
              </a:rPr>
              <a:t>”</a:t>
            </a:r>
            <a:r>
              <a:rPr lang="en-US" sz="2200" dirty="0" smtClean="0">
                <a:latin typeface="+mj-lt"/>
              </a:rPr>
              <a:t> (See next slide.)</a:t>
            </a:r>
            <a:endParaRPr lang="en-US" sz="2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Social Networks </a:t>
            </a:r>
            <a:r>
              <a:rPr lang="en-US" sz="2000" b="0" dirty="0" smtClean="0"/>
              <a:t>(2 of 3)</a:t>
            </a:r>
            <a:endParaRPr lang="en-US" sz="3600" b="0" dirty="0"/>
          </a:p>
        </p:txBody>
      </p:sp>
      <p:sp>
        <p:nvSpPr>
          <p:cNvPr id="3" name="Content Placeholder 2"/>
          <p:cNvSpPr>
            <a:spLocks noGrp="1"/>
          </p:cNvSpPr>
          <p:nvPr>
            <p:ph idx="1"/>
          </p:nvPr>
        </p:nvSpPr>
        <p:spPr/>
        <p:txBody>
          <a:bodyPr/>
          <a:lstStyle/>
          <a:p>
            <a:pPr marL="256032" indent="-256032">
              <a:buSzPct val="100000"/>
            </a:pPr>
            <a:r>
              <a:rPr lang="en-US" sz="2400" dirty="0" smtClean="0">
                <a:latin typeface="+mj-lt"/>
              </a:rPr>
              <a:t>Nature of Strong-Tie Vs. Weak-Tie Relationships</a:t>
            </a:r>
          </a:p>
          <a:p>
            <a:pPr marL="740664" lvl="1"/>
            <a:r>
              <a:rPr lang="en-US" sz="2400" dirty="0" smtClean="0">
                <a:latin typeface="+mj-lt"/>
              </a:rPr>
              <a:t>Strong-tie relationships are characterized by frequent interaction and form between coworkers, friends, and spouses.</a:t>
            </a:r>
          </a:p>
          <a:p>
            <a:pPr marL="740664" lvl="1"/>
            <a:r>
              <a:rPr lang="en-US" sz="2400" dirty="0" smtClean="0">
                <a:latin typeface="+mj-lt"/>
              </a:rPr>
              <a:t>Weak-tie relationships are characterized by infrequent interaction and form between casual acquaintances.</a:t>
            </a:r>
          </a:p>
          <a:p>
            <a:pPr marL="256032" indent="-256032">
              <a:buSzPct val="100000"/>
            </a:pPr>
            <a:r>
              <a:rPr lang="en-US" sz="2400" dirty="0" smtClean="0">
                <a:latin typeface="+mj-lt"/>
              </a:rPr>
              <a:t>Result</a:t>
            </a:r>
          </a:p>
          <a:p>
            <a:pPr marL="740664" lvl="1"/>
            <a:r>
              <a:rPr lang="en-US" sz="2400" dirty="0" smtClean="0">
                <a:latin typeface="+mj-lt"/>
              </a:rPr>
              <a:t>It is more likely that an entrepreneur will get new business ideas through weak-tie rather than strong-tie relationships. (See next slide.)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Social Networks </a:t>
            </a:r>
            <a:r>
              <a:rPr lang="en-US" sz="2000" b="0" dirty="0" smtClean="0"/>
              <a:t>(3 of 3)</a:t>
            </a:r>
            <a:endParaRPr lang="en-US" sz="3600" b="0" dirty="0"/>
          </a:p>
        </p:txBody>
      </p:sp>
      <p:sp>
        <p:nvSpPr>
          <p:cNvPr id="3" name="Content Placeholder 2"/>
          <p:cNvSpPr>
            <a:spLocks noGrp="1"/>
          </p:cNvSpPr>
          <p:nvPr>
            <p:ph idx="1"/>
          </p:nvPr>
        </p:nvSpPr>
        <p:spPr>
          <a:xfrm>
            <a:off x="457200" y="1600201"/>
            <a:ext cx="8229600" cy="762000"/>
          </a:xfrm>
        </p:spPr>
        <p:txBody>
          <a:bodyPr/>
          <a:lstStyle/>
          <a:p>
            <a:pPr marL="0" indent="0">
              <a:buNone/>
            </a:pPr>
            <a:r>
              <a:rPr lang="en-US" sz="2400" dirty="0"/>
              <a:t>Why weak-tie relationships lead to more new business ideas than strong-tie </a:t>
            </a:r>
            <a:r>
              <a:rPr lang="en-US" sz="2400" dirty="0" smtClean="0"/>
              <a:t>relationships</a:t>
            </a:r>
            <a:endParaRPr lang="en-US" sz="2400" dirty="0"/>
          </a:p>
        </p:txBody>
      </p:sp>
      <p:graphicFrame>
        <p:nvGraphicFramePr>
          <p:cNvPr id="12" name="Table 4"/>
          <p:cNvGraphicFramePr>
            <a:graphicFrameLocks noGrp="1"/>
          </p:cNvGraphicFramePr>
          <p:nvPr>
            <p:ph idx="13"/>
            <p:extLst>
              <p:ext uri="{D42A27DB-BD31-4B8C-83A1-F6EECF244321}">
                <p14:modId xmlns:p14="http://schemas.microsoft.com/office/powerpoint/2010/main" val="848175183"/>
              </p:ext>
            </p:extLst>
          </p:nvPr>
        </p:nvGraphicFramePr>
        <p:xfrm>
          <a:off x="551872" y="2572886"/>
          <a:ext cx="8001000" cy="2989054"/>
        </p:xfrm>
        <a:graphic>
          <a:graphicData uri="http://schemas.openxmlformats.org/drawingml/2006/table">
            <a:tbl>
              <a:tblPr firstRow="1" bandRow="1">
                <a:tableStyleId>{3B4B98B0-60AC-42C2-AFA5-B58CD77FA1E5}</a:tableStyleId>
              </a:tblPr>
              <a:tblGrid>
                <a:gridCol w="3943928">
                  <a:extLst>
                    <a:ext uri="{9D8B030D-6E8A-4147-A177-3AD203B41FA5}">
                      <a16:colId xmlns:a16="http://schemas.microsoft.com/office/drawing/2014/main" xmlns="" val="20000"/>
                    </a:ext>
                  </a:extLst>
                </a:gridCol>
                <a:gridCol w="4057072">
                  <a:extLst>
                    <a:ext uri="{9D8B030D-6E8A-4147-A177-3AD203B41FA5}">
                      <a16:colId xmlns:a16="http://schemas.microsoft.com/office/drawing/2014/main" xmlns="" val="20001"/>
                    </a:ext>
                  </a:extLst>
                </a:gridCol>
              </a:tblGrid>
              <a:tr h="54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Strong-Tie Relationships</a:t>
                      </a:r>
                    </a:p>
                  </a:txBody>
                  <a:tcPr marL="92491" marR="92491" marT="46246" marB="462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Weak-Tie Relationships</a:t>
                      </a:r>
                      <a:endParaRPr lang="en-US" sz="2200" dirty="0"/>
                    </a:p>
                  </a:txBody>
                  <a:tcPr marL="92491" marR="92491" marT="46246" marB="462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2445093">
                <a:tc>
                  <a:txBody>
                    <a:bodyPr/>
                    <a:lstStyle/>
                    <a:p>
                      <a:pPr algn="l" eaLnBrk="1" hangingPunct="1">
                        <a:spcBef>
                          <a:spcPct val="50000"/>
                        </a:spcBef>
                      </a:pPr>
                      <a:r>
                        <a:rPr lang="en-US" sz="2200" dirty="0" smtClean="0"/>
                        <a:t>These relationships, which typically form between like-minded individuals, tend to reinforce insights and ideas that people already have.</a:t>
                      </a:r>
                      <a:endParaRPr lang="en-US" sz="2200" dirty="0"/>
                    </a:p>
                  </a:txBody>
                  <a:tcPr marL="92491" marR="92491" marT="46246" marB="462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These relationships, which form between casual acquaintances, are not as apt to be between like-minded individuals, so one person may say something to another that sparks a completely new idea.</a:t>
                      </a:r>
                    </a:p>
                  </a:txBody>
                  <a:tcPr marL="92491" marR="92491" marT="46246" marB="462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Creativity </a:t>
            </a:r>
            <a:r>
              <a:rPr lang="en-US" sz="2000" b="0" dirty="0" smtClean="0"/>
              <a:t>(1 of 2)</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latin typeface="+mj-lt"/>
              </a:rPr>
              <a:t>Creativity</a:t>
            </a:r>
          </a:p>
          <a:p>
            <a:pPr marL="740664" lvl="1"/>
            <a:r>
              <a:rPr lang="en-US" sz="2400" dirty="0" smtClean="0">
                <a:latin typeface="+mj-lt"/>
              </a:rPr>
              <a:t>Creativity is the process of generating a novel or useful idea.</a:t>
            </a:r>
          </a:p>
          <a:p>
            <a:pPr marL="740664" lvl="1"/>
            <a:r>
              <a:rPr lang="en-US" sz="2400" dirty="0" smtClean="0">
                <a:latin typeface="+mj-lt"/>
              </a:rPr>
              <a:t>Opportunity recognition may be, at least in part, a creative process.</a:t>
            </a:r>
          </a:p>
          <a:p>
            <a:pPr marL="740664" lvl="1"/>
            <a:r>
              <a:rPr lang="en-US" sz="2400" dirty="0" smtClean="0">
                <a:latin typeface="+mj-lt"/>
              </a:rPr>
              <a:t>For an individual, the creative process can be broken down into five stages, as shown on the next slide.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Creativity </a:t>
            </a:r>
            <a:r>
              <a:rPr lang="en-US" sz="2000" b="0" dirty="0" smtClean="0"/>
              <a:t>(2 of 2)</a:t>
            </a:r>
            <a:endParaRPr lang="en-US" sz="3600" b="0" dirty="0"/>
          </a:p>
        </p:txBody>
      </p:sp>
      <p:sp>
        <p:nvSpPr>
          <p:cNvPr id="3" name="Content Placeholder 2"/>
          <p:cNvSpPr>
            <a:spLocks noGrp="1"/>
          </p:cNvSpPr>
          <p:nvPr>
            <p:ph idx="1"/>
          </p:nvPr>
        </p:nvSpPr>
        <p:spPr>
          <a:xfrm>
            <a:off x="457200" y="1600201"/>
            <a:ext cx="6553200" cy="457200"/>
          </a:xfrm>
        </p:spPr>
        <p:txBody>
          <a:bodyPr/>
          <a:lstStyle/>
          <a:p>
            <a:pPr marL="0" indent="0">
              <a:buNone/>
            </a:pPr>
            <a:r>
              <a:rPr lang="en-US" sz="2200" b="1" dirty="0"/>
              <a:t>Figure 2.4 </a:t>
            </a:r>
            <a:r>
              <a:rPr lang="en-US" sz="2200" dirty="0"/>
              <a:t>Five Steps to Generating Creative </a:t>
            </a:r>
            <a:r>
              <a:rPr lang="en-US" sz="2200" dirty="0" smtClean="0"/>
              <a:t>Ideas</a:t>
            </a:r>
            <a:endParaRPr lang="en-US" sz="2200" dirty="0"/>
          </a:p>
        </p:txBody>
      </p:sp>
      <p:pic>
        <p:nvPicPr>
          <p:cNvPr id="6" name="Picture 5" descr="5 steps to generate creative ideas are as follows. 1, preparation. 2, incubation. 3, insight, including the eureka idea, conceived business idea, and problem solved. 4, evaluation. and 5, elaboration. All steps to generating creative ideas can proceed to following steps or restart the generation process at prepar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3" y="2590800"/>
            <a:ext cx="7876180" cy="17201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Full View of the Opportunity Recognition </a:t>
            </a:r>
            <a:r>
              <a:rPr lang="en-IN" sz="3600" dirty="0" smtClean="0"/>
              <a:t>Process</a:t>
            </a:r>
            <a:endParaRPr lang="en-US" sz="3600" dirty="0"/>
          </a:p>
        </p:txBody>
      </p:sp>
      <p:sp>
        <p:nvSpPr>
          <p:cNvPr id="3" name="Content Placeholder 2"/>
          <p:cNvSpPr>
            <a:spLocks noGrp="1"/>
          </p:cNvSpPr>
          <p:nvPr>
            <p:ph idx="1"/>
          </p:nvPr>
        </p:nvSpPr>
        <p:spPr>
          <a:xfrm>
            <a:off x="457200" y="1600201"/>
            <a:ext cx="8229600" cy="1219199"/>
          </a:xfrm>
        </p:spPr>
        <p:txBody>
          <a:bodyPr/>
          <a:lstStyle/>
          <a:p>
            <a:pPr marL="256032" indent="-256032">
              <a:buSzPct val="100000"/>
            </a:pPr>
            <a:r>
              <a:rPr lang="en-US" sz="2200" dirty="0" smtClean="0"/>
              <a:t>Depicts the connection between an awareness of emerging trends and the personal characteristics of the entrepreneur</a:t>
            </a:r>
          </a:p>
          <a:p>
            <a:pPr marL="0" indent="285750">
              <a:buSzPct val="100000"/>
              <a:buNone/>
            </a:pPr>
            <a:r>
              <a:rPr lang="en-IN" sz="2200" b="1" dirty="0" smtClean="0"/>
              <a:t>Figure 2.5</a:t>
            </a:r>
            <a:r>
              <a:rPr lang="en-IN" sz="2200" dirty="0" smtClean="0"/>
              <a:t> The Opportunity Recognition Process</a:t>
            </a:r>
            <a:endParaRPr lang="en-IN" sz="2200" dirty="0"/>
          </a:p>
        </p:txBody>
      </p:sp>
      <p:pic>
        <p:nvPicPr>
          <p:cNvPr id="5" name="Picture 4" descr="The opportunity recognition process. When examining environmental trends, which includes economic factors, social factors, technological advances, and political and regulatory changes, they may overlap with personal characteristics of an entrepreneur, which include prior experience, cognitive factors, social networks, and creativity. This overlap leads to business, product, or service opportunity gap, which is the difference between what’s available and what’s possible, and leads to new business, product, and service idea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971800"/>
            <a:ext cx="5357090" cy="3386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Techniques for Generating Ideas</a:t>
            </a:r>
          </a:p>
        </p:txBody>
      </p:sp>
      <p:sp>
        <p:nvSpPr>
          <p:cNvPr id="7" name="Content Placeholder 6"/>
          <p:cNvSpPr>
            <a:spLocks noGrp="1"/>
          </p:cNvSpPr>
          <p:nvPr>
            <p:ph idx="1"/>
          </p:nvPr>
        </p:nvSpPr>
        <p:spPr/>
        <p:txBody>
          <a:bodyPr/>
          <a:lstStyle/>
          <a:p>
            <a:r>
              <a:rPr lang="en-US" sz="2400" dirty="0" smtClean="0"/>
              <a:t>Brainstorming</a:t>
            </a:r>
          </a:p>
          <a:p>
            <a:r>
              <a:rPr lang="en-US" sz="2400" dirty="0" smtClean="0"/>
              <a:t>Focus Groups</a:t>
            </a:r>
          </a:p>
          <a:p>
            <a:r>
              <a:rPr lang="en-US" sz="2400" dirty="0" smtClean="0"/>
              <a:t>Library and Internet Research</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Brainstorming</a:t>
            </a:r>
            <a:endParaRPr lang="en-US" sz="3600" dirty="0"/>
          </a:p>
        </p:txBody>
      </p:sp>
      <p:sp>
        <p:nvSpPr>
          <p:cNvPr id="3" name="Content Placeholder 2"/>
          <p:cNvSpPr>
            <a:spLocks noGrp="1"/>
          </p:cNvSpPr>
          <p:nvPr>
            <p:ph idx="1"/>
          </p:nvPr>
        </p:nvSpPr>
        <p:spPr>
          <a:xfrm>
            <a:off x="457200" y="1600200"/>
            <a:ext cx="7924800" cy="4525963"/>
          </a:xfrm>
        </p:spPr>
        <p:txBody>
          <a:bodyPr/>
          <a:lstStyle/>
          <a:p>
            <a:pPr marL="256032" indent="-256032">
              <a:buSzPct val="100000"/>
            </a:pPr>
            <a:r>
              <a:rPr lang="en-US" sz="2400" dirty="0" smtClean="0">
                <a:latin typeface="+mj-lt"/>
              </a:rPr>
              <a:t>Brainstorming</a:t>
            </a:r>
          </a:p>
          <a:p>
            <a:pPr marL="740664" lvl="1"/>
            <a:r>
              <a:rPr lang="en-US" sz="2400" dirty="0" smtClean="0">
                <a:latin typeface="+mj-lt"/>
              </a:rPr>
              <a:t>Is the process of generating several ideas about a specific topic.</a:t>
            </a:r>
          </a:p>
          <a:p>
            <a:pPr marL="740664" lvl="1"/>
            <a:r>
              <a:rPr lang="en-US" sz="2400" dirty="0" smtClean="0">
                <a:latin typeface="+mj-lt"/>
              </a:rPr>
              <a:t>A brainstorming </a:t>
            </a:r>
            <a:r>
              <a:rPr lang="en-US" altLang="en-US" sz="2400" dirty="0" smtClean="0">
                <a:latin typeface="+mj-lt"/>
              </a:rPr>
              <a:t>“</a:t>
            </a:r>
            <a:r>
              <a:rPr lang="en-US" sz="2400" dirty="0" smtClean="0">
                <a:latin typeface="+mj-lt"/>
              </a:rPr>
              <a:t>session</a:t>
            </a:r>
            <a:r>
              <a:rPr lang="en-US" altLang="en-US" sz="2400" dirty="0" smtClean="0">
                <a:latin typeface="+mj-lt"/>
              </a:rPr>
              <a:t>”</a:t>
            </a:r>
            <a:r>
              <a:rPr lang="en-US" sz="2400" dirty="0" smtClean="0">
                <a:latin typeface="+mj-lt"/>
              </a:rPr>
              <a:t> typically involves a group of people, and should be targeted to a specific topic.</a:t>
            </a:r>
          </a:p>
          <a:p>
            <a:pPr marL="740664" lvl="1"/>
            <a:r>
              <a:rPr lang="en-US" sz="2400" dirty="0" smtClean="0">
                <a:latin typeface="+mj-lt"/>
              </a:rPr>
              <a:t>Rules for a brainstorming session:</a:t>
            </a:r>
          </a:p>
          <a:p>
            <a:pPr lvl="2"/>
            <a:r>
              <a:rPr lang="en-US" sz="2400" dirty="0" smtClean="0">
                <a:latin typeface="+mj-lt"/>
              </a:rPr>
              <a:t>No criticism.</a:t>
            </a:r>
          </a:p>
          <a:p>
            <a:pPr lvl="2"/>
            <a:r>
              <a:rPr lang="en-US" sz="2400" dirty="0" smtClean="0">
                <a:latin typeface="+mj-lt"/>
              </a:rPr>
              <a:t>Freewheeling is encouraged.</a:t>
            </a:r>
          </a:p>
          <a:p>
            <a:pPr lvl="2"/>
            <a:r>
              <a:rPr lang="en-US" sz="2400" dirty="0" smtClean="0">
                <a:latin typeface="+mj-lt"/>
              </a:rPr>
              <a:t>The session should move quickly.</a:t>
            </a:r>
          </a:p>
          <a:p>
            <a:pPr lvl="2"/>
            <a:r>
              <a:rPr lang="en-US" sz="2400" dirty="0" smtClean="0">
                <a:latin typeface="+mj-lt"/>
              </a:rPr>
              <a:t>Leap-frogging is encouraged.</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an Opportunity? </a:t>
            </a:r>
            <a:r>
              <a:rPr lang="en-US" sz="2000" b="0" dirty="0" smtClean="0"/>
              <a:t>(1 of 2)</a:t>
            </a:r>
            <a:endParaRPr lang="en-US" sz="2000" b="0" dirty="0"/>
          </a:p>
        </p:txBody>
      </p:sp>
      <p:sp>
        <p:nvSpPr>
          <p:cNvPr id="6" name="Content Placeholder 5"/>
          <p:cNvSpPr>
            <a:spLocks noGrp="1"/>
          </p:cNvSpPr>
          <p:nvPr>
            <p:ph idx="1"/>
          </p:nvPr>
        </p:nvSpPr>
        <p:spPr/>
        <p:txBody>
          <a:bodyPr/>
          <a:lstStyle/>
          <a:p>
            <a:pPr marL="0" indent="0">
              <a:buNone/>
            </a:pPr>
            <a:r>
              <a:rPr lang="en-US" sz="2400" b="1" dirty="0"/>
              <a:t>Opportunity </a:t>
            </a:r>
            <a:r>
              <a:rPr lang="en-US" sz="2400" b="1" dirty="0" smtClean="0"/>
              <a:t>Defined</a:t>
            </a:r>
          </a:p>
          <a:p>
            <a:r>
              <a:rPr lang="en-US" sz="2400" dirty="0" smtClean="0"/>
              <a:t>An opportunity is a favorable set of circumstances that creates a need for a new product, service, or business.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Focus Groups</a:t>
            </a:r>
            <a:endParaRPr lang="en-US" sz="3600" dirty="0"/>
          </a:p>
        </p:txBody>
      </p:sp>
      <p:sp>
        <p:nvSpPr>
          <p:cNvPr id="3" name="Content Placeholder 2"/>
          <p:cNvSpPr>
            <a:spLocks noGrp="1"/>
          </p:cNvSpPr>
          <p:nvPr>
            <p:ph idx="1"/>
          </p:nvPr>
        </p:nvSpPr>
        <p:spPr>
          <a:xfrm>
            <a:off x="457200" y="1600200"/>
            <a:ext cx="8229600" cy="4525963"/>
          </a:xfrm>
        </p:spPr>
        <p:txBody>
          <a:bodyPr/>
          <a:lstStyle/>
          <a:p>
            <a:pPr marL="256032" indent="-256032">
              <a:buSzPct val="100000"/>
            </a:pPr>
            <a:r>
              <a:rPr lang="en-US" sz="2400" dirty="0" smtClean="0">
                <a:latin typeface="+mj-lt"/>
              </a:rPr>
              <a:t>Focus Group</a:t>
            </a:r>
          </a:p>
          <a:p>
            <a:pPr marL="740664" lvl="1"/>
            <a:r>
              <a:rPr lang="en-US" sz="2400" dirty="0" smtClean="0">
                <a:latin typeface="+mj-lt"/>
              </a:rPr>
              <a:t>Focus groups involve a group of people who are familiar with a topic, are brought together to respond to questions, and who are able to shed light on an issue through the give-and-take nature of group discussions.</a:t>
            </a:r>
          </a:p>
          <a:p>
            <a:pPr marL="740664" lvl="1"/>
            <a:r>
              <a:rPr lang="en-US" sz="2400" dirty="0" smtClean="0">
                <a:latin typeface="+mj-lt"/>
              </a:rPr>
              <a:t>They work best as a follow-up to brainstorming, when the general idea for a business has been formulated but further refinement of the idea is needed.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Library and Internet Research </a:t>
            </a:r>
            <a:r>
              <a:rPr lang="en-US" sz="2000" b="0" dirty="0" smtClean="0"/>
              <a:t>(1 of 3)</a:t>
            </a:r>
            <a:endParaRPr lang="en-US" sz="3600" b="0" dirty="0"/>
          </a:p>
        </p:txBody>
      </p:sp>
      <p:sp>
        <p:nvSpPr>
          <p:cNvPr id="3" name="Content Placeholder 2"/>
          <p:cNvSpPr>
            <a:spLocks noGrp="1"/>
          </p:cNvSpPr>
          <p:nvPr>
            <p:ph idx="1"/>
          </p:nvPr>
        </p:nvSpPr>
        <p:spPr>
          <a:xfrm>
            <a:off x="457200" y="1600200"/>
            <a:ext cx="8382000" cy="4525963"/>
          </a:xfrm>
        </p:spPr>
        <p:txBody>
          <a:bodyPr/>
          <a:lstStyle/>
          <a:p>
            <a:pPr marL="256032" indent="-256032">
              <a:buSzPct val="100000"/>
            </a:pPr>
            <a:r>
              <a:rPr lang="en-US" sz="2400" dirty="0" smtClean="0">
                <a:latin typeface="+mj-lt"/>
              </a:rPr>
              <a:t>Library Research</a:t>
            </a:r>
          </a:p>
          <a:p>
            <a:pPr marL="740664" lvl="1"/>
            <a:r>
              <a:rPr lang="en-US" sz="2400" dirty="0" smtClean="0">
                <a:latin typeface="+mj-lt"/>
              </a:rPr>
              <a:t>Libraries are an often underutilized source of information for generating new business ideas.</a:t>
            </a:r>
          </a:p>
          <a:p>
            <a:pPr marL="740664" lvl="1"/>
            <a:r>
              <a:rPr lang="en-US" sz="2400" dirty="0" smtClean="0">
                <a:latin typeface="+mj-lt"/>
              </a:rPr>
              <a:t>The best approach is to talk to a reference librarian, who can point out useful resources, such as industry-specific magazines, trade journals, and industry reports.</a:t>
            </a:r>
          </a:p>
          <a:p>
            <a:pPr marL="740664" lvl="1"/>
            <a:r>
              <a:rPr lang="en-US" sz="2400" dirty="0" smtClean="0">
                <a:latin typeface="+mj-lt"/>
              </a:rPr>
              <a:t>Simply browsing through several issues of a trade journal or an industry report on a topic can spark new ideas.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Library and Internet </a:t>
            </a:r>
            <a:r>
              <a:rPr lang="en-US" sz="3600" dirty="0" smtClean="0"/>
              <a:t>Research </a:t>
            </a:r>
            <a:r>
              <a:rPr lang="en-US" sz="2000" b="0" dirty="0" smtClean="0"/>
              <a:t>(2 of 3)</a:t>
            </a:r>
            <a:endParaRPr lang="en-US" sz="3600" b="0" dirty="0"/>
          </a:p>
        </p:txBody>
      </p:sp>
      <p:sp>
        <p:nvSpPr>
          <p:cNvPr id="8" name="Content Placeholder 7"/>
          <p:cNvSpPr>
            <a:spLocks noGrp="1"/>
          </p:cNvSpPr>
          <p:nvPr>
            <p:ph idx="13"/>
          </p:nvPr>
        </p:nvSpPr>
        <p:spPr>
          <a:xfrm>
            <a:off x="457200" y="1524000"/>
            <a:ext cx="8534400" cy="4572000"/>
          </a:xfrm>
        </p:spPr>
        <p:txBody>
          <a:bodyPr/>
          <a:lstStyle/>
          <a:p>
            <a:pPr marL="0" indent="0">
              <a:buNone/>
            </a:pPr>
            <a:r>
              <a:rPr lang="en-US" sz="2400" dirty="0"/>
              <a:t>Large public and university libraries typically </a:t>
            </a:r>
            <a:r>
              <a:rPr lang="en-US" sz="2400" dirty="0" smtClean="0"/>
              <a:t>have access </a:t>
            </a:r>
            <a:r>
              <a:rPr lang="en-US" sz="2400" dirty="0"/>
              <a:t>to search </a:t>
            </a:r>
            <a:r>
              <a:rPr lang="en-US" sz="2400" dirty="0" smtClean="0"/>
              <a:t>engines and </a:t>
            </a:r>
            <a:r>
              <a:rPr lang="en-US" sz="2400" dirty="0"/>
              <a:t>industry reports </a:t>
            </a:r>
            <a:r>
              <a:rPr lang="en-US" sz="2400" dirty="0" smtClean="0"/>
              <a:t>that would </a:t>
            </a:r>
            <a:r>
              <a:rPr lang="en-US" sz="2400" dirty="0"/>
              <a:t>cost thousands </a:t>
            </a:r>
            <a:r>
              <a:rPr lang="en-US" sz="2400" dirty="0" smtClean="0"/>
              <a:t>of dollars </a:t>
            </a:r>
            <a:r>
              <a:rPr lang="en-US" sz="2400" dirty="0"/>
              <a:t>to access on your own</a:t>
            </a:r>
            <a:r>
              <a:rPr lang="en-US" sz="2400" dirty="0" smtClean="0"/>
              <a:t>.</a:t>
            </a:r>
          </a:p>
          <a:p>
            <a:pPr marL="0" indent="0">
              <a:buNone/>
            </a:pPr>
            <a:r>
              <a:rPr lang="en-US" sz="2400" b="1" dirty="0"/>
              <a:t>Examples of Useful Search Engines and Industry Reports</a:t>
            </a:r>
          </a:p>
          <a:p>
            <a:pPr>
              <a:buFontTx/>
              <a:buChar char="•"/>
            </a:pPr>
            <a:r>
              <a:rPr lang="en-US" sz="2400" dirty="0" smtClean="0"/>
              <a:t>BizMiner</a:t>
            </a:r>
            <a:endParaRPr lang="en-US" sz="2400" dirty="0"/>
          </a:p>
          <a:p>
            <a:pPr>
              <a:buFontTx/>
              <a:buChar char="•"/>
            </a:pPr>
            <a:r>
              <a:rPr lang="en-US" sz="2400" dirty="0" smtClean="0"/>
              <a:t>ProQuest</a:t>
            </a:r>
            <a:endParaRPr lang="en-US" sz="2400" dirty="0"/>
          </a:p>
          <a:p>
            <a:pPr>
              <a:buFontTx/>
              <a:buChar char="•"/>
            </a:pPr>
            <a:r>
              <a:rPr lang="en-US" sz="2400" dirty="0" smtClean="0"/>
              <a:t>IBISWorld</a:t>
            </a:r>
            <a:endParaRPr lang="en-US" sz="2400" dirty="0"/>
          </a:p>
          <a:p>
            <a:pPr>
              <a:buFontTx/>
              <a:buChar char="•"/>
            </a:pPr>
            <a:r>
              <a:rPr lang="en-US" sz="2400" dirty="0" smtClean="0"/>
              <a:t>Mintel</a:t>
            </a:r>
            <a:endParaRPr lang="en-US" sz="2400" dirty="0"/>
          </a:p>
          <a:p>
            <a:pPr>
              <a:buFontTx/>
              <a:buChar char="•"/>
            </a:pPr>
            <a:r>
              <a:rPr lang="en-US" sz="2400" dirty="0" smtClean="0"/>
              <a:t>LexisNexis Academic</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Library and Internet Research </a:t>
            </a:r>
            <a:r>
              <a:rPr lang="en-US" sz="2000" b="0" dirty="0" smtClean="0"/>
              <a:t>(3 of 3)</a:t>
            </a:r>
            <a:endParaRPr lang="en-US" sz="3600" b="0" dirty="0"/>
          </a:p>
        </p:txBody>
      </p:sp>
      <p:sp>
        <p:nvSpPr>
          <p:cNvPr id="3" name="Content Placeholder 2"/>
          <p:cNvSpPr>
            <a:spLocks noGrp="1"/>
          </p:cNvSpPr>
          <p:nvPr>
            <p:ph idx="1"/>
          </p:nvPr>
        </p:nvSpPr>
        <p:spPr>
          <a:xfrm>
            <a:off x="457200" y="1600200"/>
            <a:ext cx="8382000" cy="4525963"/>
          </a:xfrm>
        </p:spPr>
        <p:txBody>
          <a:bodyPr/>
          <a:lstStyle/>
          <a:p>
            <a:pPr marL="256032" indent="-256032">
              <a:buSzPct val="100000"/>
            </a:pPr>
            <a:r>
              <a:rPr lang="en-US" sz="2400" dirty="0" smtClean="0">
                <a:latin typeface="+mj-lt"/>
              </a:rPr>
              <a:t>Internet Research</a:t>
            </a:r>
          </a:p>
          <a:p>
            <a:pPr marL="740664" lvl="1"/>
            <a:r>
              <a:rPr lang="en-US" sz="2400" dirty="0" smtClean="0">
                <a:latin typeface="+mj-lt"/>
              </a:rPr>
              <a:t>If you are starting from scratch, simply typing </a:t>
            </a:r>
            <a:r>
              <a:rPr lang="en-US" altLang="en-US" sz="2400" dirty="0" smtClean="0">
                <a:latin typeface="+mj-lt"/>
              </a:rPr>
              <a:t>“</a:t>
            </a:r>
            <a:r>
              <a:rPr lang="en-US" sz="2400" dirty="0" smtClean="0">
                <a:latin typeface="+mj-lt"/>
              </a:rPr>
              <a:t>new business ideas</a:t>
            </a:r>
            <a:r>
              <a:rPr lang="en-US" altLang="en-US" sz="2400" dirty="0" smtClean="0">
                <a:latin typeface="+mj-lt"/>
              </a:rPr>
              <a:t>”</a:t>
            </a:r>
            <a:r>
              <a:rPr lang="en-US" sz="2400" dirty="0" smtClean="0">
                <a:latin typeface="+mj-lt"/>
              </a:rPr>
              <a:t> into a search engine will produce links to newspaper and magazine articles about the </a:t>
            </a:r>
            <a:r>
              <a:rPr lang="en-US" altLang="en-US" sz="2400" dirty="0" smtClean="0">
                <a:latin typeface="+mj-lt"/>
              </a:rPr>
              <a:t>“</a:t>
            </a:r>
            <a:r>
              <a:rPr lang="en-US" sz="2400" dirty="0" smtClean="0">
                <a:latin typeface="+mj-lt"/>
              </a:rPr>
              <a:t>hottest</a:t>
            </a:r>
            <a:r>
              <a:rPr lang="en-US" altLang="en-US" sz="2400" dirty="0" smtClean="0">
                <a:latin typeface="+mj-lt"/>
              </a:rPr>
              <a:t>”</a:t>
            </a:r>
            <a:r>
              <a:rPr lang="en-US" sz="2400" dirty="0" smtClean="0">
                <a:latin typeface="+mj-lt"/>
              </a:rPr>
              <a:t> and “latest” new business ideas.</a:t>
            </a:r>
          </a:p>
          <a:p>
            <a:pPr marL="740664" lvl="1"/>
            <a:r>
              <a:rPr lang="en-US" sz="2400" dirty="0" smtClean="0">
                <a:latin typeface="+mj-lt"/>
              </a:rPr>
              <a:t>If you have a specific topic in mind, setting up Google mail alerts will provide you with links to a constant stream of newspaper articles, blog posts, and news releases about the topic.</a:t>
            </a:r>
          </a:p>
          <a:p>
            <a:pPr marL="740664" lvl="1"/>
            <a:r>
              <a:rPr lang="en-US" sz="2400" dirty="0" smtClean="0">
                <a:latin typeface="+mj-lt"/>
              </a:rPr>
              <a:t>Targeted searches are also useful.</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Techniques</a:t>
            </a:r>
            <a:endParaRPr lang="en-US" sz="3600" dirty="0"/>
          </a:p>
        </p:txBody>
      </p:sp>
      <p:sp>
        <p:nvSpPr>
          <p:cNvPr id="3" name="Content Placeholder 2"/>
          <p:cNvSpPr>
            <a:spLocks noGrp="1"/>
          </p:cNvSpPr>
          <p:nvPr>
            <p:ph idx="1"/>
          </p:nvPr>
        </p:nvSpPr>
        <p:spPr>
          <a:xfrm>
            <a:off x="457200" y="1600200"/>
            <a:ext cx="8305800" cy="4525963"/>
          </a:xfrm>
        </p:spPr>
        <p:txBody>
          <a:bodyPr/>
          <a:lstStyle/>
          <a:p>
            <a:pPr marL="256032" indent="-256032">
              <a:buSzPct val="100000"/>
            </a:pPr>
            <a:r>
              <a:rPr lang="en-US" sz="2400" dirty="0" smtClean="0">
                <a:latin typeface="+mj-lt"/>
              </a:rPr>
              <a:t>Customer Advisory Boards</a:t>
            </a:r>
          </a:p>
          <a:p>
            <a:pPr marL="740664" lvl="1" indent="-283464"/>
            <a:r>
              <a:rPr lang="en-US" sz="2400" dirty="0" smtClean="0">
                <a:latin typeface="+mj-lt"/>
              </a:rPr>
              <a:t>Some companies set up customer advisory boards that meet regularly to discuss needs, wants, and problems that may lead to new ideas.</a:t>
            </a:r>
          </a:p>
          <a:p>
            <a:pPr marL="256032" indent="-256032">
              <a:buSzPct val="100000"/>
            </a:pPr>
            <a:r>
              <a:rPr lang="en-US" sz="2400" dirty="0" smtClean="0">
                <a:latin typeface="+mj-lt"/>
              </a:rPr>
              <a:t>Day-In-The-Life Research</a:t>
            </a:r>
          </a:p>
          <a:p>
            <a:pPr marL="740664" lvl="1"/>
            <a:r>
              <a:rPr lang="en-US" sz="2400" dirty="0" smtClean="0">
                <a:latin typeface="+mj-lt"/>
              </a:rPr>
              <a:t>A type of anthropological research, where the employees of a company spend a day with a customer.</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66589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an Opportunity? </a:t>
            </a:r>
            <a:r>
              <a:rPr lang="en-US" sz="2000" b="0" dirty="0" smtClean="0"/>
              <a:t>(2 of 2)</a:t>
            </a:r>
            <a:endParaRPr lang="en-US" sz="2000" b="0" dirty="0"/>
          </a:p>
        </p:txBody>
      </p:sp>
      <p:sp>
        <p:nvSpPr>
          <p:cNvPr id="3" name="Content Placeholder 2"/>
          <p:cNvSpPr>
            <a:spLocks noGrp="1"/>
          </p:cNvSpPr>
          <p:nvPr>
            <p:ph idx="1"/>
          </p:nvPr>
        </p:nvSpPr>
        <p:spPr>
          <a:xfrm>
            <a:off x="457200" y="1600201"/>
            <a:ext cx="8229600" cy="381000"/>
          </a:xfrm>
        </p:spPr>
        <p:txBody>
          <a:bodyPr/>
          <a:lstStyle/>
          <a:p>
            <a:pPr marL="0" indent="0">
              <a:buNone/>
            </a:pPr>
            <a:r>
              <a:rPr lang="en-US" sz="2200" b="1" dirty="0"/>
              <a:t>Figure 2.1</a:t>
            </a:r>
            <a:r>
              <a:rPr lang="en-US" sz="2200" dirty="0"/>
              <a:t> Four Essential Qualities of an </a:t>
            </a:r>
            <a:r>
              <a:rPr lang="en-US" sz="2200" dirty="0" smtClean="0"/>
              <a:t>Opportunity</a:t>
            </a:r>
            <a:endParaRPr lang="en-US" sz="2200" dirty="0"/>
          </a:p>
        </p:txBody>
      </p:sp>
      <p:pic>
        <p:nvPicPr>
          <p:cNvPr id="6" name="Picture 5" descr="An opportunity, rather than just an idea, will be attractive, timely, durable, and anchored in a product, service, or business that creates or adds value for its buyer or end us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794" y="2318327"/>
            <a:ext cx="5659948" cy="3869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IN" sz="3600" dirty="0" smtClean="0"/>
              <a:t>Figure </a:t>
            </a:r>
            <a:r>
              <a:rPr lang="en-IN" sz="3600" dirty="0"/>
              <a:t>2.2 Three Ways to </a:t>
            </a:r>
            <a:r>
              <a:rPr lang="en-IN" sz="3600" dirty="0" smtClean="0"/>
              <a:t>Identify </a:t>
            </a:r>
            <a:br>
              <a:rPr lang="en-IN" sz="3600" dirty="0" smtClean="0"/>
            </a:br>
            <a:r>
              <a:rPr lang="en-IN" sz="3600" dirty="0" smtClean="0"/>
              <a:t>an </a:t>
            </a:r>
            <a:r>
              <a:rPr lang="en-IN" sz="3600" dirty="0"/>
              <a:t>Opportunity</a:t>
            </a:r>
          </a:p>
        </p:txBody>
      </p:sp>
      <p:pic>
        <p:nvPicPr>
          <p:cNvPr id="5" name="Picture 4" descr="Three ways to identify an opportunity are, observing trends, solving a problem, and finding gaps in the marketpl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71" y="2438400"/>
            <a:ext cx="8141058" cy="11355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First Approach: Observing Trends </a:t>
            </a:r>
            <a:r>
              <a:rPr lang="en-US" sz="2000" b="0" dirty="0" smtClean="0"/>
              <a:t>(1 of 2)</a:t>
            </a:r>
            <a:endParaRPr lang="en-US" sz="3600" b="0" dirty="0"/>
          </a:p>
        </p:txBody>
      </p:sp>
      <p:sp>
        <p:nvSpPr>
          <p:cNvPr id="3" name="Content Placeholder 2"/>
          <p:cNvSpPr>
            <a:spLocks noGrp="1"/>
          </p:cNvSpPr>
          <p:nvPr>
            <p:ph idx="1"/>
          </p:nvPr>
        </p:nvSpPr>
        <p:spPr>
          <a:xfrm>
            <a:off x="457200" y="1600200"/>
            <a:ext cx="8382000" cy="4525963"/>
          </a:xfrm>
        </p:spPr>
        <p:txBody>
          <a:bodyPr/>
          <a:lstStyle/>
          <a:p>
            <a:pPr marL="256032" indent="-256032">
              <a:buSzPct val="100000"/>
            </a:pPr>
            <a:r>
              <a:rPr lang="en-US" sz="2400" dirty="0" smtClean="0">
                <a:latin typeface="+mj-lt"/>
              </a:rPr>
              <a:t>Observing Trends</a:t>
            </a:r>
          </a:p>
          <a:p>
            <a:pPr marL="740664" lvl="1"/>
            <a:r>
              <a:rPr lang="en-US" sz="2400" dirty="0" smtClean="0">
                <a:latin typeface="+mj-lt"/>
              </a:rPr>
              <a:t>Trends create opportunities for entrepreneurs to pursue.</a:t>
            </a:r>
          </a:p>
          <a:p>
            <a:pPr marL="740664" lvl="1"/>
            <a:r>
              <a:rPr lang="en-US" sz="2400" dirty="0" smtClean="0">
                <a:latin typeface="+mj-lt"/>
              </a:rPr>
              <a:t>The most important trends are:</a:t>
            </a:r>
          </a:p>
          <a:p>
            <a:pPr lvl="2"/>
            <a:r>
              <a:rPr lang="en-US" sz="2400" dirty="0" smtClean="0">
                <a:latin typeface="+mj-lt"/>
              </a:rPr>
              <a:t>Economic forces</a:t>
            </a:r>
          </a:p>
          <a:p>
            <a:pPr lvl="2"/>
            <a:r>
              <a:rPr lang="en-US" sz="2400" dirty="0" smtClean="0">
                <a:latin typeface="+mj-lt"/>
              </a:rPr>
              <a:t>Social forces</a:t>
            </a:r>
          </a:p>
          <a:p>
            <a:pPr lvl="2"/>
            <a:r>
              <a:rPr lang="en-US" sz="2400" dirty="0" smtClean="0">
                <a:latin typeface="+mj-lt"/>
              </a:rPr>
              <a:t>Technological advances</a:t>
            </a:r>
          </a:p>
          <a:p>
            <a:pPr lvl="2"/>
            <a:r>
              <a:rPr lang="en-US" sz="2400" dirty="0" smtClean="0">
                <a:latin typeface="+mj-lt"/>
              </a:rPr>
              <a:t>Political and regulatory changes</a:t>
            </a:r>
          </a:p>
          <a:p>
            <a:pPr marL="740664" lvl="1"/>
            <a:r>
              <a:rPr lang="en-US" sz="2400" dirty="0" smtClean="0">
                <a:latin typeface="+mj-lt"/>
              </a:rPr>
              <a:t>It</a:t>
            </a:r>
            <a:r>
              <a:rPr lang="en-US" altLang="en-US" sz="2400" dirty="0" smtClean="0">
                <a:latin typeface="+mj-lt"/>
              </a:rPr>
              <a:t>’</a:t>
            </a:r>
            <a:r>
              <a:rPr lang="en-US" sz="2400" dirty="0" smtClean="0">
                <a:latin typeface="+mj-lt"/>
              </a:rPr>
              <a:t>s important to be aware of changes in these areas.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First Approach: Observing Trends </a:t>
            </a:r>
            <a:r>
              <a:rPr lang="en-US" sz="2000" b="0" dirty="0" smtClean="0"/>
              <a:t>(2 of 2)</a:t>
            </a:r>
            <a:endParaRPr lang="en-US" sz="2000" b="0" dirty="0"/>
          </a:p>
        </p:txBody>
      </p:sp>
      <p:sp>
        <p:nvSpPr>
          <p:cNvPr id="6" name="Content Placeholder 5"/>
          <p:cNvSpPr>
            <a:spLocks noGrp="1"/>
          </p:cNvSpPr>
          <p:nvPr>
            <p:ph idx="1"/>
          </p:nvPr>
        </p:nvSpPr>
        <p:spPr>
          <a:xfrm>
            <a:off x="457200" y="1600201"/>
            <a:ext cx="8229600" cy="685799"/>
          </a:xfrm>
        </p:spPr>
        <p:txBody>
          <a:bodyPr/>
          <a:lstStyle/>
          <a:p>
            <a:pPr marL="0" indent="0">
              <a:buNone/>
            </a:pPr>
            <a:r>
              <a:rPr lang="en-US" sz="2200" b="1" dirty="0" smtClean="0"/>
              <a:t>Figure 2.3</a:t>
            </a:r>
            <a:r>
              <a:rPr lang="en-US" sz="2200" dirty="0" smtClean="0"/>
              <a:t> Environmental Trends Suggesting Business, Product, or Service Opportunity Gaps</a:t>
            </a:r>
          </a:p>
        </p:txBody>
      </p:sp>
      <p:pic>
        <p:nvPicPr>
          <p:cNvPr id="3" name="Picture 2" descr="4 environmental trends that suggest business, product, or service opportunity gaps. The trends are as follows. 1, economic forces, such as state of the economy, level of disposable income, and consumer spending habits. 2, social forces, such as social and cultural trends, demographic changes, and what people think is in fashion. 3, technological advances, such as new technologies, emerging technologies, and new uses of old technologies. 4, political and regulatory changes, such as new changes in political arena and new laws and regulations; all point to business, product or service opportunity gap. This difference between what’s available and what’s possible leads to new business, product, and service ideas can lead to new business product or service idea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45" y="2414535"/>
            <a:ext cx="5631510" cy="3910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1: Economic Forces</a:t>
            </a:r>
            <a:endParaRPr lang="en-US" sz="3600" dirty="0"/>
          </a:p>
        </p:txBody>
      </p:sp>
      <p:sp>
        <p:nvSpPr>
          <p:cNvPr id="9" name="Content Placeholder 8"/>
          <p:cNvSpPr>
            <a:spLocks noGrp="1"/>
          </p:cNvSpPr>
          <p:nvPr>
            <p:ph idx="1"/>
          </p:nvPr>
        </p:nvSpPr>
        <p:spPr>
          <a:xfrm>
            <a:off x="457200" y="1600200"/>
            <a:ext cx="8001000" cy="4525963"/>
          </a:xfrm>
        </p:spPr>
        <p:txBody>
          <a:bodyPr/>
          <a:lstStyle/>
          <a:p>
            <a:pPr marL="0" lvl="1" indent="0">
              <a:spcBef>
                <a:spcPts val="1500"/>
              </a:spcBef>
              <a:buNone/>
            </a:pPr>
            <a:r>
              <a:rPr lang="en-US" sz="2400" dirty="0" smtClean="0"/>
              <a:t>Economic trends help determine areas that are ripe for new start-ups and areas that start-ups should avoid.</a:t>
            </a:r>
          </a:p>
          <a:p>
            <a:pPr marL="0" indent="0">
              <a:buNone/>
            </a:pPr>
            <a:r>
              <a:rPr lang="en-US" sz="2400" b="1" dirty="0"/>
              <a:t>Example of Economic Trend Creating a Favorable Opportunity</a:t>
            </a:r>
          </a:p>
          <a:p>
            <a:pPr>
              <a:buFontTx/>
              <a:buChar char="•"/>
            </a:pPr>
            <a:r>
              <a:rPr lang="en-US" sz="2400" dirty="0"/>
              <a:t>A weak economy favors start-ups that help consumers save money.</a:t>
            </a:r>
          </a:p>
          <a:p>
            <a:pPr>
              <a:buFontTx/>
              <a:buChar char="•"/>
            </a:pPr>
            <a:r>
              <a:rPr lang="en-US" sz="2400" dirty="0" smtClean="0"/>
              <a:t>An </a:t>
            </a:r>
            <a:r>
              <a:rPr lang="en-US" sz="2400" dirty="0"/>
              <a:t>example is GasBuddy.com, a company started to help consumers save money on gas</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Trend 2: Social Forces</a:t>
            </a:r>
            <a:endParaRPr lang="en-US" sz="3600" dirty="0"/>
          </a:p>
        </p:txBody>
      </p:sp>
      <p:sp>
        <p:nvSpPr>
          <p:cNvPr id="6" name="Content Placeholder 5"/>
          <p:cNvSpPr>
            <a:spLocks noGrp="1"/>
          </p:cNvSpPr>
          <p:nvPr>
            <p:ph idx="1"/>
          </p:nvPr>
        </p:nvSpPr>
        <p:spPr>
          <a:xfrm>
            <a:off x="457200" y="1600200"/>
            <a:ext cx="7924800" cy="4525963"/>
          </a:xfrm>
        </p:spPr>
        <p:txBody>
          <a:bodyPr/>
          <a:lstStyle/>
          <a:p>
            <a:pPr marL="0" indent="0">
              <a:spcBef>
                <a:spcPct val="50000"/>
              </a:spcBef>
              <a:buNone/>
            </a:pPr>
            <a:r>
              <a:rPr lang="en-US" sz="2400" dirty="0" smtClean="0"/>
              <a:t>Social trends alter how people and businesses behave and set their priorities. These trends provide opportunities for new businesses to accommodate the changes.</a:t>
            </a:r>
          </a:p>
          <a:p>
            <a:pPr>
              <a:buNone/>
            </a:pPr>
            <a:r>
              <a:rPr lang="en-US" sz="2400" b="1" dirty="0"/>
              <a:t>Examples of Social Trends</a:t>
            </a:r>
          </a:p>
          <a:p>
            <a:pPr>
              <a:spcBef>
                <a:spcPts val="1200"/>
              </a:spcBef>
              <a:buFontTx/>
              <a:buChar char="•"/>
            </a:pPr>
            <a:r>
              <a:rPr lang="en-US" sz="2400" dirty="0"/>
              <a:t>Aging of the population.</a:t>
            </a:r>
          </a:p>
          <a:p>
            <a:pPr>
              <a:spcBef>
                <a:spcPts val="1200"/>
              </a:spcBef>
              <a:buFontTx/>
              <a:buChar char="•"/>
            </a:pPr>
            <a:r>
              <a:rPr lang="en-US" sz="2400" dirty="0"/>
              <a:t>The increasing diversity of the </a:t>
            </a:r>
            <a:r>
              <a:rPr lang="en-US" sz="2400" dirty="0" smtClean="0"/>
              <a:t>population.</a:t>
            </a:r>
            <a:endParaRPr lang="en-US" sz="2400" dirty="0"/>
          </a:p>
          <a:p>
            <a:pPr>
              <a:spcBef>
                <a:spcPts val="1200"/>
              </a:spcBef>
              <a:buFontTx/>
              <a:buChar char="•"/>
            </a:pPr>
            <a:r>
              <a:rPr lang="en-US" sz="2400" dirty="0" smtClean="0"/>
              <a:t>Millennials entering the workforce.</a:t>
            </a:r>
            <a:endParaRPr lang="en-US" sz="2400" dirty="0"/>
          </a:p>
          <a:p>
            <a:pPr>
              <a:spcBef>
                <a:spcPts val="1200"/>
              </a:spcBef>
              <a:buFontTx/>
              <a:buChar char="•"/>
            </a:pPr>
            <a:r>
              <a:rPr lang="en-US" sz="2400" dirty="0"/>
              <a:t>Growth in the </a:t>
            </a:r>
            <a:r>
              <a:rPr lang="en-US" sz="2400" dirty="0" smtClean="0"/>
              <a:t>use </a:t>
            </a:r>
            <a:r>
              <a:rPr lang="en-US" sz="2400" dirty="0"/>
              <a:t>of mobile devices.</a:t>
            </a:r>
          </a:p>
          <a:p>
            <a:pPr>
              <a:spcBef>
                <a:spcPts val="1200"/>
              </a:spcBef>
              <a:buFontTx/>
              <a:buChar char="•"/>
            </a:pPr>
            <a:r>
              <a:rPr lang="en-US" sz="2400" dirty="0"/>
              <a:t>An increasing focus on health and wellness</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4562</TotalTime>
  <Words>1941</Words>
  <Application>Microsoft Office PowerPoint</Application>
  <PresentationFormat>On-screen Show (4:3)</PresentationFormat>
  <Paragraphs>171</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What is an Opportunity? (1 of 2)</vt:lpstr>
      <vt:lpstr>What is an Opportunity? (2 of 2)</vt:lpstr>
      <vt:lpstr>Figure 2.2 Three Ways to Identify  an Opportunity</vt:lpstr>
      <vt:lpstr>First Approach: Observing Trends (1 of 2)</vt:lpstr>
      <vt:lpstr>First Approach: Observing Trends (2 of 2)</vt:lpstr>
      <vt:lpstr>Trend 1: Economic Forces</vt:lpstr>
      <vt:lpstr>Trend 2: Social Forces</vt:lpstr>
      <vt:lpstr>Trend 3: Technological Advances (1 of 2)</vt:lpstr>
      <vt:lpstr>Trend 3: Technological Advances (2 of 2)</vt:lpstr>
      <vt:lpstr>Trend 4: Political Action and Regulatory Changes (1 of 2)</vt:lpstr>
      <vt:lpstr>Trend 4: Political Action and Regulatory Changes (2 of 2)</vt:lpstr>
      <vt:lpstr>Second Approach: Solving a Problem (1 of 2)</vt:lpstr>
      <vt:lpstr>Second Approach: Solving a Problem (2 of 2)</vt:lpstr>
      <vt:lpstr>Third Approach: Finding Gaps in the Marketplace (1 of 2)</vt:lpstr>
      <vt:lpstr>Third Approach: Finding Gaps in the Marketplace (2 of 2)</vt:lpstr>
      <vt:lpstr>Personal Characteristics of the Entrepreneur</vt:lpstr>
      <vt:lpstr>Prior Industry Experience (1 of 2)</vt:lpstr>
      <vt:lpstr>Prior Industry Experience (2 of 2)</vt:lpstr>
      <vt:lpstr>Cognitive Factors</vt:lpstr>
      <vt:lpstr>Social Networks (1 of 3)</vt:lpstr>
      <vt:lpstr>Social Networks (2 of 3)</vt:lpstr>
      <vt:lpstr>Social Networks (3 of 3)</vt:lpstr>
      <vt:lpstr>Creativity (1 of 2)</vt:lpstr>
      <vt:lpstr>Creativity (2 of 2)</vt:lpstr>
      <vt:lpstr>Full View of the Opportunity Recognition Process</vt:lpstr>
      <vt:lpstr>Techniques for Generating Ideas</vt:lpstr>
      <vt:lpstr>Brainstorming</vt:lpstr>
      <vt:lpstr>Focus Groups</vt:lpstr>
      <vt:lpstr>Library and Internet Research (1 of 3)</vt:lpstr>
      <vt:lpstr>Library and Internet Research (2 of 3)</vt:lpstr>
      <vt:lpstr>Library and Internet Research (3 of 3)</vt:lpstr>
      <vt:lpstr>Other Techniques</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1014</cp:revision>
  <dcterms:created xsi:type="dcterms:W3CDTF">2014-07-14T20:04:21Z</dcterms:created>
  <dcterms:modified xsi:type="dcterms:W3CDTF">2018-01-16T12:07:57Z</dcterms:modified>
</cp:coreProperties>
</file>