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496" r:id="rId2"/>
    <p:sldId id="467" r:id="rId3"/>
    <p:sldId id="468" r:id="rId4"/>
    <p:sldId id="469" r:id="rId5"/>
    <p:sldId id="470" r:id="rId6"/>
    <p:sldId id="471" r:id="rId7"/>
    <p:sldId id="472" r:id="rId8"/>
    <p:sldId id="473" r:id="rId9"/>
    <p:sldId id="475"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2" r:id="rId27"/>
    <p:sldId id="493" r:id="rId28"/>
    <p:sldId id="494" r:id="rId29"/>
    <p:sldId id="49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6279" autoAdjust="0"/>
  </p:normalViewPr>
  <p:slideViewPr>
    <p:cSldViewPr>
      <p:cViewPr varScale="1">
        <p:scale>
          <a:sx n="74" d="100"/>
          <a:sy n="74" d="100"/>
        </p:scale>
        <p:origin x="141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83540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245875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4067356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86663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1526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salesforce.com/in/?ir=1"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a:t>
            </a:r>
            <a:r>
              <a:rPr lang="en-IN" sz="2400" dirty="0"/>
              <a:t>Edition</a:t>
            </a:r>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4</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a:t>Developing an </a:t>
            </a:r>
            <a:r>
              <a:rPr lang="en-US" sz="3600" i="1" dirty="0" smtClean="0"/>
              <a:t>Effective </a:t>
            </a:r>
            <a:r>
              <a:rPr lang="en-US" sz="3600" dirty="0" smtClean="0"/>
              <a:t>Business </a:t>
            </a:r>
            <a:r>
              <a:rPr lang="en-US" sz="3600" dirty="0"/>
              <a:t>Model</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863166"/>
            <a:ext cx="3371657" cy="4407179"/>
          </a:xfrm>
          <a:prstGeom prst="rect">
            <a:avLst/>
          </a:prstGeom>
        </p:spPr>
      </p:pic>
    </p:spTree>
    <p:extLst>
      <p:ext uri="{BB962C8B-B14F-4D97-AF65-F5344CB8AC3E}">
        <p14:creationId xmlns:p14="http://schemas.microsoft.com/office/powerpoint/2010/main" val="586941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Barringer/Ireland Business Model Template </a:t>
            </a:r>
            <a:r>
              <a:rPr lang="en-US" sz="2000" b="0" dirty="0" smtClean="0"/>
              <a:t>(2 of 2)</a:t>
            </a:r>
            <a:endParaRPr lang="en-US" sz="2000" b="0" dirty="0"/>
          </a:p>
        </p:txBody>
      </p:sp>
      <p:sp>
        <p:nvSpPr>
          <p:cNvPr id="2" name="Content Placeholder 1"/>
          <p:cNvSpPr>
            <a:spLocks noGrp="1"/>
          </p:cNvSpPr>
          <p:nvPr>
            <p:ph idx="1"/>
          </p:nvPr>
        </p:nvSpPr>
        <p:spPr>
          <a:xfrm>
            <a:off x="457200" y="1600201"/>
            <a:ext cx="7467600" cy="380999"/>
          </a:xfrm>
        </p:spPr>
        <p:txBody>
          <a:bodyPr/>
          <a:lstStyle/>
          <a:p>
            <a:pPr marL="0" indent="0">
              <a:buNone/>
            </a:pPr>
            <a:r>
              <a:rPr lang="en-IN" sz="2200" b="1" dirty="0"/>
              <a:t>Figure </a:t>
            </a:r>
            <a:r>
              <a:rPr lang="en-IN" sz="2200" b="1" dirty="0" smtClean="0"/>
              <a:t>4.2 </a:t>
            </a:r>
            <a:r>
              <a:rPr lang="en-IN" sz="2200" dirty="0" smtClean="0"/>
              <a:t>Barringer/Ireland</a:t>
            </a:r>
            <a:r>
              <a:rPr lang="en-IN" sz="2200" dirty="0"/>
              <a:t> </a:t>
            </a:r>
            <a:r>
              <a:rPr lang="en-IN" sz="2200" dirty="0" smtClean="0"/>
              <a:t>Business Model Template</a:t>
            </a:r>
            <a:endParaRPr lang="en-IN" sz="2200" dirty="0"/>
          </a:p>
        </p:txBody>
      </p:sp>
      <p:pic>
        <p:nvPicPr>
          <p:cNvPr id="3" name="Picture 2" descr="Four business model templates. The first template is about Core Strategy and is four squares that are in a 2 by 2 grid which reads business mission, basis of differentiation, target market, and product or market scope. The second template is about Resources two columns reading core competency and key assets. The third template is about Financials and has a one column row over a two column row. The first row is Revenue Streams and the next row reads cost structure and financing or funding. The fourth template is Operations and is two columns with the right column split into two rows. The left column reads product or service production the right column top row is channels and the bottom row is key partn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569" y="2209800"/>
            <a:ext cx="4884862" cy="40237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Core Strategy </a:t>
            </a:r>
            <a:r>
              <a:rPr lang="en-US" sz="2000" b="0" dirty="0" smtClean="0"/>
              <a:t>(1 of 5)</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Core Strategy</a:t>
            </a:r>
          </a:p>
          <a:p>
            <a:pPr marL="740664" lvl="1" indent="-283464"/>
            <a:r>
              <a:rPr lang="en-US" sz="2400" dirty="0" smtClean="0"/>
              <a:t>The first component of the business model is core strategy.</a:t>
            </a:r>
          </a:p>
          <a:p>
            <a:pPr marL="740664" lvl="1" indent="-283464"/>
            <a:r>
              <a:rPr lang="en-US" sz="2400" dirty="0" smtClean="0"/>
              <a:t>A core strategy describes how the firm plans to compete relative to its competitors.</a:t>
            </a:r>
          </a:p>
          <a:p>
            <a:pPr marL="740664" lvl="1" indent="-283464"/>
            <a:r>
              <a:rPr lang="en-US" sz="2400" dirty="0" smtClean="0"/>
              <a:t>The primary elements of core strategy are:</a:t>
            </a:r>
          </a:p>
          <a:p>
            <a:pPr lvl="2"/>
            <a:r>
              <a:rPr lang="en-US" sz="2400" dirty="0" smtClean="0"/>
              <a:t>Business Mission</a:t>
            </a:r>
          </a:p>
          <a:p>
            <a:pPr lvl="2"/>
            <a:r>
              <a:rPr lang="en-US" sz="2400" dirty="0" smtClean="0"/>
              <a:t>Basis of Differentiation</a:t>
            </a:r>
          </a:p>
          <a:p>
            <a:pPr lvl="2"/>
            <a:r>
              <a:rPr lang="en-US" sz="2400" dirty="0" smtClean="0"/>
              <a:t>Target Market</a:t>
            </a:r>
          </a:p>
          <a:p>
            <a:pPr lvl="2"/>
            <a:r>
              <a:rPr lang="en-US" sz="2400" dirty="0" smtClean="0"/>
              <a:t>Product/Market Scope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Core Strategy </a:t>
            </a:r>
            <a:r>
              <a:rPr lang="en-US" sz="2000" b="0" dirty="0" smtClean="0"/>
              <a:t>(2 of 5)</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Business Mission</a:t>
            </a:r>
          </a:p>
          <a:p>
            <a:pPr marL="740664" lvl="1"/>
            <a:r>
              <a:rPr lang="en-US" sz="2400" dirty="0" smtClean="0"/>
              <a:t>A business</a:t>
            </a:r>
            <a:r>
              <a:rPr lang="en-US" altLang="en-US" sz="2400" dirty="0" smtClean="0"/>
              <a:t>’</a:t>
            </a:r>
            <a:r>
              <a:rPr lang="en-US" sz="2400" dirty="0" smtClean="0"/>
              <a:t>s mission or mission statement describes why it exists and what its business model is supposed to accomplish.</a:t>
            </a:r>
          </a:p>
          <a:p>
            <a:pPr marL="740664" lvl="1"/>
            <a:r>
              <a:rPr lang="en-US" sz="2400" dirty="0" smtClean="0"/>
              <a:t>If carefully written and used properly, a mission statement can articulate a business</a:t>
            </a:r>
            <a:r>
              <a:rPr lang="en-US" altLang="en-US" sz="2400" dirty="0" smtClean="0"/>
              <a:t>’</a:t>
            </a:r>
            <a:r>
              <a:rPr lang="en-US" sz="2400" dirty="0" smtClean="0"/>
              <a:t>s overarching priorities and act as its financial and moral compass.</a:t>
            </a:r>
          </a:p>
          <a:p>
            <a:pPr marL="740664" lvl="1"/>
            <a:r>
              <a:rPr lang="en-US" sz="2400" dirty="0" smtClean="0"/>
              <a:t>A well-written mission statement is something that a business can continually refer back to as it makes important decisions in other elements of its business model.</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Core Strategy </a:t>
            </a:r>
            <a:r>
              <a:rPr lang="en-US" sz="2000" b="0" dirty="0" smtClean="0"/>
              <a:t>(3 of 5)</a:t>
            </a:r>
            <a:endParaRPr lang="en-US" sz="2000" b="0" dirty="0"/>
          </a:p>
        </p:txBody>
      </p:sp>
      <p:sp>
        <p:nvSpPr>
          <p:cNvPr id="7" name="Content Placeholder 6"/>
          <p:cNvSpPr>
            <a:spLocks noGrp="1"/>
          </p:cNvSpPr>
          <p:nvPr>
            <p:ph idx="1"/>
          </p:nvPr>
        </p:nvSpPr>
        <p:spPr>
          <a:xfrm>
            <a:off x="457200" y="1600200"/>
            <a:ext cx="8458200" cy="4525963"/>
          </a:xfrm>
        </p:spPr>
        <p:txBody>
          <a:bodyPr/>
          <a:lstStyle/>
          <a:p>
            <a:pPr marL="256032" indent="-256032">
              <a:buSzPct val="100000"/>
            </a:pPr>
            <a:r>
              <a:rPr lang="en-US" sz="2400" dirty="0" smtClean="0"/>
              <a:t>Basis of Differentiation</a:t>
            </a:r>
          </a:p>
          <a:p>
            <a:pPr marL="740664" lvl="1"/>
            <a:r>
              <a:rPr lang="en-US" sz="2400" dirty="0" smtClean="0"/>
              <a:t>It</a:t>
            </a:r>
            <a:r>
              <a:rPr lang="en-US" altLang="en-US" sz="2400" dirty="0" smtClean="0"/>
              <a:t>’</a:t>
            </a:r>
            <a:r>
              <a:rPr lang="en-US" sz="2400" dirty="0" smtClean="0"/>
              <a:t>s important that a business clearly articulate the points that differentiate its product or service from competitors.</a:t>
            </a:r>
          </a:p>
          <a:p>
            <a:pPr marL="740664" lvl="1"/>
            <a:r>
              <a:rPr lang="en-US" sz="2400" dirty="0" smtClean="0"/>
              <a:t>A company</a:t>
            </a:r>
            <a:r>
              <a:rPr lang="en-US" altLang="en-US" sz="2400" dirty="0" smtClean="0"/>
              <a:t>’</a:t>
            </a:r>
            <a:r>
              <a:rPr lang="en-US" sz="2400" dirty="0" smtClean="0"/>
              <a:t>s basis of differentiation is what causes consumers to pick one company</a:t>
            </a:r>
            <a:r>
              <a:rPr lang="en-US" altLang="en-US" sz="2400" dirty="0" smtClean="0"/>
              <a:t>’</a:t>
            </a:r>
            <a:r>
              <a:rPr lang="en-US" sz="2400" dirty="0" smtClean="0"/>
              <a:t>s products over another</a:t>
            </a:r>
            <a:r>
              <a:rPr lang="en-US" altLang="en-US" sz="2400" dirty="0" smtClean="0"/>
              <a:t>’</a:t>
            </a:r>
            <a:r>
              <a:rPr lang="en-US" sz="2400" dirty="0" smtClean="0"/>
              <a:t>s.</a:t>
            </a:r>
          </a:p>
          <a:p>
            <a:pPr marL="740664" lvl="1"/>
            <a:r>
              <a:rPr lang="en-US" sz="2400" dirty="0" smtClean="0"/>
              <a:t>It is what solves a problem or satisfies a customer need.</a:t>
            </a:r>
          </a:p>
          <a:p>
            <a:pPr marL="740664" lvl="1"/>
            <a:r>
              <a:rPr lang="en-US" sz="2400" dirty="0" smtClean="0"/>
              <a:t>It is best to limit a company</a:t>
            </a:r>
            <a:r>
              <a:rPr lang="en-US" altLang="en-US" sz="2400" dirty="0" smtClean="0"/>
              <a:t>’</a:t>
            </a:r>
            <a:r>
              <a:rPr lang="en-US" sz="2400" dirty="0" smtClean="0"/>
              <a:t>s basis of differentiation to two to three key points.</a:t>
            </a:r>
          </a:p>
          <a:p>
            <a:pPr marL="740664" lvl="1"/>
            <a:r>
              <a:rPr lang="en-US" sz="2400" dirty="0" smtClean="0"/>
              <a:t>Make sure that your points of differentiation refer to benefits rather than features.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Core Strategy </a:t>
            </a:r>
            <a:r>
              <a:rPr lang="en-US" sz="2000" b="0" dirty="0" smtClean="0"/>
              <a:t>(4 of 5)</a:t>
            </a:r>
            <a:endParaRPr lang="en-US" sz="2000" b="0" dirty="0"/>
          </a:p>
        </p:txBody>
      </p:sp>
      <p:sp>
        <p:nvSpPr>
          <p:cNvPr id="7" name="Content Placeholder 6"/>
          <p:cNvSpPr>
            <a:spLocks noGrp="1"/>
          </p:cNvSpPr>
          <p:nvPr>
            <p:ph idx="1"/>
          </p:nvPr>
        </p:nvSpPr>
        <p:spPr>
          <a:xfrm>
            <a:off x="457200" y="1600200"/>
            <a:ext cx="8001000" cy="4525963"/>
          </a:xfrm>
        </p:spPr>
        <p:txBody>
          <a:bodyPr/>
          <a:lstStyle/>
          <a:p>
            <a:pPr marL="256032" indent="-256032">
              <a:buSzPct val="100000"/>
            </a:pPr>
            <a:r>
              <a:rPr lang="en-US" sz="2400" dirty="0" smtClean="0"/>
              <a:t>Target Market</a:t>
            </a:r>
          </a:p>
          <a:p>
            <a:pPr marL="740664" lvl="1"/>
            <a:r>
              <a:rPr lang="en-US" sz="2400" dirty="0" smtClean="0"/>
              <a:t>The identification of the target market in which the firm will compete is extremely important.</a:t>
            </a:r>
          </a:p>
          <a:p>
            <a:pPr marL="740664" lvl="1"/>
            <a:r>
              <a:rPr lang="en-US" sz="2400" dirty="0" smtClean="0"/>
              <a:t>A target market is a place within a larger market segment that represents a narrow group of customers with similar interests.</a:t>
            </a:r>
          </a:p>
          <a:p>
            <a:pPr marL="740664" lvl="1"/>
            <a:r>
              <a:rPr lang="en-US" sz="2400" dirty="0" smtClean="0"/>
              <a:t>A firm</a:t>
            </a:r>
            <a:r>
              <a:rPr lang="en-US" altLang="en-US" sz="2400" dirty="0" smtClean="0"/>
              <a:t>’</a:t>
            </a:r>
            <a:r>
              <a:rPr lang="en-US" sz="2400" dirty="0" smtClean="0"/>
              <a:t>s target market should be made explicit in the business model template.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Core Strategy</a:t>
            </a:r>
            <a:r>
              <a:rPr lang="en-US" sz="2000" dirty="0" smtClean="0"/>
              <a:t>  </a:t>
            </a:r>
            <a:r>
              <a:rPr lang="en-US" sz="2000" b="0" dirty="0" smtClean="0"/>
              <a:t>(5 of 5)</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Product/Market Scope</a:t>
            </a:r>
          </a:p>
          <a:p>
            <a:pPr marL="740664" lvl="1"/>
            <a:r>
              <a:rPr lang="en-US" sz="2400" dirty="0" smtClean="0"/>
              <a:t>A company</a:t>
            </a:r>
            <a:r>
              <a:rPr lang="en-US" altLang="en-US" sz="2400" dirty="0" smtClean="0"/>
              <a:t>’</a:t>
            </a:r>
            <a:r>
              <a:rPr lang="en-US" sz="2400" dirty="0" smtClean="0"/>
              <a:t>s product/market scope defines the products and markets on which it will concentrate.</a:t>
            </a:r>
          </a:p>
          <a:p>
            <a:pPr marL="740664" lvl="1"/>
            <a:r>
              <a:rPr lang="en-US" sz="2400" dirty="0" smtClean="0"/>
              <a:t>Most firms start with a narrow (or limited) product/market scope, and pursue adjacent product and market opportunities as the company grows and becomes more financially secure.</a:t>
            </a:r>
          </a:p>
          <a:p>
            <a:pPr marL="740664" lvl="1"/>
            <a:r>
              <a:rPr lang="en-US" sz="2400" dirty="0" smtClean="0"/>
              <a:t>In completing the business model template, a company should be very clear about its initial product/market scope and project 3-5 years in the future in terms of anticipated expansion.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Resources </a:t>
            </a:r>
            <a:r>
              <a:rPr lang="en-US" sz="2000" b="0" dirty="0" smtClean="0"/>
              <a:t>(1 of 3)</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Resources</a:t>
            </a:r>
          </a:p>
          <a:p>
            <a:pPr marL="740664" lvl="1"/>
            <a:r>
              <a:rPr lang="en-US" sz="2400" dirty="0" smtClean="0"/>
              <a:t>The second component of a business model is resources.</a:t>
            </a:r>
          </a:p>
          <a:p>
            <a:pPr marL="740664" lvl="1"/>
            <a:r>
              <a:rPr lang="en-US" sz="2400" dirty="0" smtClean="0"/>
              <a:t>Resources are the inputs a firm uses to produce, sell, distribute, and service a product or service.</a:t>
            </a:r>
          </a:p>
          <a:p>
            <a:pPr marL="740664" lvl="1"/>
            <a:r>
              <a:rPr lang="en-US" sz="2400" dirty="0" smtClean="0"/>
              <a:t>A firm</a:t>
            </a:r>
            <a:r>
              <a:rPr lang="en-US" altLang="en-US" sz="2400" dirty="0" smtClean="0"/>
              <a:t>’</a:t>
            </a:r>
            <a:r>
              <a:rPr lang="en-US" sz="2400" dirty="0" smtClean="0"/>
              <a:t>s most important resources, both tangible and intangible, must be both difficult to imitate and hard to find a substitute for.</a:t>
            </a:r>
          </a:p>
          <a:p>
            <a:pPr lvl="2"/>
            <a:r>
              <a:rPr lang="en-US" sz="2400" dirty="0" smtClean="0"/>
              <a:t>This stipulation is necessary for an individual company</a:t>
            </a:r>
            <a:r>
              <a:rPr lang="en-US" altLang="en-US" sz="2400" dirty="0" smtClean="0"/>
              <a:t>’</a:t>
            </a:r>
            <a:r>
              <a:rPr lang="en-US" sz="2400" dirty="0" smtClean="0"/>
              <a:t>s business model to be competitive over the long term.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Resources </a:t>
            </a:r>
            <a:r>
              <a:rPr lang="en-US" sz="2000" b="0" dirty="0" smtClean="0"/>
              <a:t>(2 of 3)</a:t>
            </a:r>
            <a:endParaRPr lang="en-US" sz="2000" b="0" dirty="0"/>
          </a:p>
        </p:txBody>
      </p:sp>
      <p:sp>
        <p:nvSpPr>
          <p:cNvPr id="7" name="Content Placeholder 6"/>
          <p:cNvSpPr>
            <a:spLocks noGrp="1"/>
          </p:cNvSpPr>
          <p:nvPr>
            <p:ph idx="1"/>
          </p:nvPr>
        </p:nvSpPr>
        <p:spPr>
          <a:xfrm>
            <a:off x="457200" y="1600200"/>
            <a:ext cx="8077200" cy="4525963"/>
          </a:xfrm>
        </p:spPr>
        <p:txBody>
          <a:bodyPr/>
          <a:lstStyle/>
          <a:p>
            <a:pPr marL="256032" indent="-256032">
              <a:buSzPct val="100000"/>
            </a:pPr>
            <a:r>
              <a:rPr lang="en-US" sz="2400" dirty="0" smtClean="0"/>
              <a:t>Core Competencies</a:t>
            </a:r>
          </a:p>
          <a:p>
            <a:pPr marL="740664" lvl="1"/>
            <a:r>
              <a:rPr lang="en-US" sz="2400" dirty="0" smtClean="0"/>
              <a:t>A core competency is a specific factor or capability that supports a firm</a:t>
            </a:r>
            <a:r>
              <a:rPr lang="en-US" altLang="en-US" sz="2400" dirty="0" smtClean="0"/>
              <a:t>’</a:t>
            </a:r>
            <a:r>
              <a:rPr lang="en-US" sz="2400" dirty="0" smtClean="0"/>
              <a:t>s business model and sets it apart from rivals.</a:t>
            </a:r>
          </a:p>
          <a:p>
            <a:pPr marL="740664" lvl="1"/>
            <a:r>
              <a:rPr lang="en-US" sz="2400" dirty="0" smtClean="0"/>
              <a:t>A core competency can take on various forms, such as technical know-how, an efficient process, a trusting relationship with customers, expertise in product design, and so forth.</a:t>
            </a:r>
          </a:p>
          <a:p>
            <a:pPr marL="740664" lvl="1"/>
            <a:r>
              <a:rPr lang="en-US" sz="2400" dirty="0" smtClean="0"/>
              <a:t>Most start-ups will list two to three core competencies in their business model template.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1000"/>
            <a:ext cx="8229600" cy="626852"/>
          </a:xfrm>
        </p:spPr>
        <p:txBody>
          <a:bodyPr/>
          <a:lstStyle/>
          <a:p>
            <a:r>
              <a:rPr lang="en-US" sz="3600" dirty="0" smtClean="0"/>
              <a:t>Resources </a:t>
            </a:r>
            <a:r>
              <a:rPr lang="en-US" sz="2000" b="0" dirty="0" smtClean="0"/>
              <a:t>(3 of 3)</a:t>
            </a:r>
            <a:endParaRPr lang="en-US" sz="2000" b="0" dirty="0"/>
          </a:p>
        </p:txBody>
      </p:sp>
      <p:sp>
        <p:nvSpPr>
          <p:cNvPr id="7" name="Content Placeholder 6"/>
          <p:cNvSpPr>
            <a:spLocks noGrp="1"/>
          </p:cNvSpPr>
          <p:nvPr>
            <p:ph idx="1"/>
          </p:nvPr>
        </p:nvSpPr>
        <p:spPr>
          <a:xfrm>
            <a:off x="457200" y="1143000"/>
            <a:ext cx="8229600" cy="4800600"/>
          </a:xfrm>
        </p:spPr>
        <p:txBody>
          <a:bodyPr/>
          <a:lstStyle/>
          <a:p>
            <a:pPr marL="256032" indent="-256032">
              <a:buSzPct val="100000"/>
            </a:pPr>
            <a:r>
              <a:rPr lang="en-US" sz="2200" dirty="0" smtClean="0"/>
              <a:t>Key Assets</a:t>
            </a:r>
          </a:p>
          <a:p>
            <a:pPr marL="740664" lvl="1"/>
            <a:r>
              <a:rPr lang="en-US" sz="2200" dirty="0" smtClean="0"/>
              <a:t>Key assets are the assets that a firm owns that enable its business model to work. The assets can be physical, financial, intellectual, or human.</a:t>
            </a:r>
          </a:p>
          <a:p>
            <a:pPr lvl="2"/>
            <a:r>
              <a:rPr lang="en-US" sz="2200" dirty="0" smtClean="0"/>
              <a:t>Physical assets include physical space, equipment, vehicles, and distribution networks.</a:t>
            </a:r>
          </a:p>
          <a:p>
            <a:pPr lvl="2"/>
            <a:r>
              <a:rPr lang="en-US" sz="2200" dirty="0" smtClean="0"/>
              <a:t>Intellectual assets include resources such as patents, trademarks, copyrights, and trade secrets, along with a company</a:t>
            </a:r>
            <a:r>
              <a:rPr lang="en-US" altLang="en-US" sz="2200" dirty="0" smtClean="0"/>
              <a:t>’</a:t>
            </a:r>
            <a:r>
              <a:rPr lang="en-US" sz="2200" dirty="0" smtClean="0"/>
              <a:t>s brand and its reputation.</a:t>
            </a:r>
          </a:p>
          <a:p>
            <a:pPr lvl="2"/>
            <a:r>
              <a:rPr lang="en-US" sz="2200" dirty="0" smtClean="0"/>
              <a:t>Financial assets include cash, lines of credit, and commitments from investors.</a:t>
            </a:r>
          </a:p>
          <a:p>
            <a:pPr lvl="2"/>
            <a:r>
              <a:rPr lang="en-US" sz="2200" dirty="0" smtClean="0"/>
              <a:t>Human assets include a company</a:t>
            </a:r>
            <a:r>
              <a:rPr lang="en-US" altLang="en-US" sz="2200" dirty="0" smtClean="0"/>
              <a:t>’</a:t>
            </a:r>
            <a:r>
              <a:rPr lang="en-US" sz="2200" dirty="0" smtClean="0"/>
              <a:t>s founder or founders, its key employees, and its advisors.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Financials </a:t>
            </a:r>
            <a:r>
              <a:rPr lang="en-US" sz="2000" b="0" dirty="0" smtClean="0"/>
              <a:t>(1 of 5)</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Financials</a:t>
            </a:r>
          </a:p>
          <a:p>
            <a:pPr marL="740664" lvl="1"/>
            <a:r>
              <a:rPr lang="en-US" sz="2400" dirty="0" smtClean="0"/>
              <a:t>The third component of a firm</a:t>
            </a:r>
            <a:r>
              <a:rPr lang="en-US" altLang="en-US" sz="2400" dirty="0" smtClean="0"/>
              <a:t>’</a:t>
            </a:r>
            <a:r>
              <a:rPr lang="en-US" sz="2400" dirty="0" smtClean="0"/>
              <a:t>s business model focuses on its financials.</a:t>
            </a:r>
          </a:p>
          <a:p>
            <a:pPr marL="740664" lvl="1"/>
            <a:r>
              <a:rPr lang="en-US" sz="2400" dirty="0" smtClean="0"/>
              <a:t>This is the only section of a firm</a:t>
            </a:r>
            <a:r>
              <a:rPr lang="en-US" altLang="en-US" sz="2400" dirty="0" smtClean="0"/>
              <a:t>’</a:t>
            </a:r>
            <a:r>
              <a:rPr lang="en-US" sz="2400" dirty="0" smtClean="0"/>
              <a:t>s business model that describes how it earns money—thus, it is extremely important.</a:t>
            </a:r>
          </a:p>
          <a:p>
            <a:pPr marL="740664" lvl="1"/>
            <a:r>
              <a:rPr lang="en-US" sz="2400" dirty="0" smtClean="0"/>
              <a:t>For most businesses, the manner in which it makes money is one of the most fundamental aspects of its business model.</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Learning Objectives</a:t>
            </a:r>
            <a:endParaRPr lang="en-US" sz="3600" dirty="0"/>
          </a:p>
        </p:txBody>
      </p:sp>
      <p:sp>
        <p:nvSpPr>
          <p:cNvPr id="7" name="Content Placeholder 6"/>
          <p:cNvSpPr>
            <a:spLocks noGrp="1"/>
          </p:cNvSpPr>
          <p:nvPr>
            <p:ph idx="1"/>
          </p:nvPr>
        </p:nvSpPr>
        <p:spPr>
          <a:xfrm>
            <a:off x="457200" y="1600200"/>
            <a:ext cx="8305800" cy="4525963"/>
          </a:xfrm>
        </p:spPr>
        <p:txBody>
          <a:bodyPr/>
          <a:lstStyle/>
          <a:p>
            <a:pPr marL="0" indent="0">
              <a:buSzPct val="100000"/>
              <a:buNone/>
            </a:pPr>
            <a:r>
              <a:rPr lang="en-US" sz="2400" b="1" dirty="0" smtClean="0">
                <a:solidFill>
                  <a:srgbClr val="007FA3"/>
                </a:solidFill>
              </a:rPr>
              <a:t>4.1</a:t>
            </a:r>
            <a:r>
              <a:rPr lang="en-US" sz="2400" dirty="0" smtClean="0"/>
              <a:t> Describe business models and discuss their importance.</a:t>
            </a:r>
          </a:p>
          <a:p>
            <a:pPr marL="514350" indent="-514350">
              <a:buSzPct val="100000"/>
              <a:buNone/>
            </a:pPr>
            <a:r>
              <a:rPr lang="en-US" sz="2400" b="1" dirty="0" smtClean="0">
                <a:solidFill>
                  <a:srgbClr val="007FA3"/>
                </a:solidFill>
              </a:rPr>
              <a:t>4.2</a:t>
            </a:r>
            <a:r>
              <a:rPr lang="en-US" sz="2400" dirty="0" smtClean="0"/>
              <a:t> Identify and describe the two general types of business models—standard and disruptive.</a:t>
            </a:r>
          </a:p>
          <a:p>
            <a:pPr marL="514350" indent="-514350">
              <a:buSzPct val="100000"/>
              <a:buNone/>
            </a:pPr>
            <a:r>
              <a:rPr lang="en-US" sz="2400" b="1" dirty="0" smtClean="0">
                <a:solidFill>
                  <a:srgbClr val="007FA3"/>
                </a:solidFill>
              </a:rPr>
              <a:t>4.3</a:t>
            </a:r>
            <a:r>
              <a:rPr lang="en-US" sz="2400" dirty="0" smtClean="0"/>
              <a:t> Explain the components of the Barringer/Ireland Business Model Template that entrepreneurs can use to develop a business model for their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Financials </a:t>
            </a:r>
            <a:r>
              <a:rPr lang="en-US" sz="2000" b="0" dirty="0" smtClean="0"/>
              <a:t>(2 of 5)</a:t>
            </a:r>
            <a:endParaRPr lang="en-US" sz="2000" b="0" dirty="0"/>
          </a:p>
        </p:txBody>
      </p:sp>
      <p:sp>
        <p:nvSpPr>
          <p:cNvPr id="7" name="Content Placeholder 6"/>
          <p:cNvSpPr>
            <a:spLocks noGrp="1"/>
          </p:cNvSpPr>
          <p:nvPr>
            <p:ph idx="1"/>
          </p:nvPr>
        </p:nvSpPr>
        <p:spPr>
          <a:xfrm>
            <a:off x="457200" y="1600200"/>
            <a:ext cx="8305800" cy="4525963"/>
          </a:xfrm>
        </p:spPr>
        <p:txBody>
          <a:bodyPr/>
          <a:lstStyle/>
          <a:p>
            <a:pPr marL="256032" indent="-256032">
              <a:buSzPct val="100000"/>
            </a:pPr>
            <a:r>
              <a:rPr lang="en-US" sz="2400" dirty="0" smtClean="0"/>
              <a:t>Revenue Streams</a:t>
            </a:r>
          </a:p>
          <a:p>
            <a:pPr marL="740664" lvl="1"/>
            <a:r>
              <a:rPr lang="en-US" sz="2400" dirty="0" smtClean="0"/>
              <a:t>A firm</a:t>
            </a:r>
            <a:r>
              <a:rPr lang="en-US" altLang="en-US" sz="2400" dirty="0" smtClean="0"/>
              <a:t>’</a:t>
            </a:r>
            <a:r>
              <a:rPr lang="en-US" sz="2400" dirty="0" smtClean="0"/>
              <a:t>s revenue streams describe the ways in which it makes money.</a:t>
            </a:r>
          </a:p>
          <a:p>
            <a:pPr marL="740664" lvl="1"/>
            <a:r>
              <a:rPr lang="en-US" sz="2400" dirty="0" smtClean="0"/>
              <a:t>Some businesses have a single revenue stream while others have several.</a:t>
            </a:r>
          </a:p>
          <a:p>
            <a:pPr marL="740664" lvl="1"/>
            <a:r>
              <a:rPr lang="en-US" sz="2400" dirty="0" smtClean="0"/>
              <a:t>For example, most restaurants have a single revenue stream. Their customers order a meal and pay for it. Other restaurants may have several revenue streams—including meals, a catering service, product sales (such as bottled barbeque sauce for a barbeque restaurant), and apparel products with the name of the restaurant on them.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Financials </a:t>
            </a:r>
            <a:r>
              <a:rPr lang="en-US" sz="2000" b="0" dirty="0" smtClean="0"/>
              <a:t>(3 of 5)</a:t>
            </a:r>
            <a:endParaRPr lang="en-US" sz="2000" b="0" dirty="0"/>
          </a:p>
        </p:txBody>
      </p:sp>
      <p:sp>
        <p:nvSpPr>
          <p:cNvPr id="7" name="Content Placeholder 6"/>
          <p:cNvSpPr>
            <a:spLocks noGrp="1"/>
          </p:cNvSpPr>
          <p:nvPr>
            <p:ph idx="1"/>
          </p:nvPr>
        </p:nvSpPr>
        <p:spPr>
          <a:xfrm>
            <a:off x="457200" y="1600200"/>
            <a:ext cx="8229600" cy="4648200"/>
          </a:xfrm>
        </p:spPr>
        <p:txBody>
          <a:bodyPr/>
          <a:lstStyle/>
          <a:p>
            <a:pPr marL="256032" indent="-256032">
              <a:buSzPct val="100000"/>
            </a:pPr>
            <a:r>
              <a:rPr lang="en-US" sz="2300" dirty="0" smtClean="0"/>
              <a:t>Cost Structure</a:t>
            </a:r>
          </a:p>
          <a:p>
            <a:pPr marL="741600" lvl="1"/>
            <a:r>
              <a:rPr lang="en-US" sz="2300" dirty="0"/>
              <a:t>A business</a:t>
            </a:r>
            <a:r>
              <a:rPr lang="en-US" altLang="en-US" sz="2300" dirty="0"/>
              <a:t>’</a:t>
            </a:r>
            <a:r>
              <a:rPr lang="en-US" sz="2300" dirty="0"/>
              <a:t>s cost structure describes the most important costs incurred to support its business model.</a:t>
            </a:r>
          </a:p>
          <a:p>
            <a:pPr marL="741600" lvl="1"/>
            <a:r>
              <a:rPr lang="en-US" sz="2300" dirty="0"/>
              <a:t>It costs money to establish a basis of differentiation, develop core competencies, acquire and develop key assets, and so forth.</a:t>
            </a:r>
          </a:p>
          <a:p>
            <a:pPr marL="741600" lvl="1"/>
            <a:r>
              <a:rPr lang="en-US" sz="2300" dirty="0"/>
              <a:t>Generally, the goal for this box in a firm</a:t>
            </a:r>
            <a:r>
              <a:rPr lang="en-US" altLang="en-US" sz="2300" dirty="0"/>
              <a:t>’</a:t>
            </a:r>
            <a:r>
              <a:rPr lang="en-US" sz="2300" dirty="0"/>
              <a:t>s business model template is threefold:</a:t>
            </a:r>
          </a:p>
          <a:p>
            <a:pPr lvl="2"/>
            <a:r>
              <a:rPr lang="en-US" sz="2300" dirty="0" smtClean="0"/>
              <a:t>Identify whether the business is a cost-driven or value-driven business.</a:t>
            </a:r>
          </a:p>
          <a:p>
            <a:pPr lvl="2"/>
            <a:r>
              <a:rPr lang="en-US" sz="2300" dirty="0" smtClean="0"/>
              <a:t>Identify the nature of the business</a:t>
            </a:r>
            <a:r>
              <a:rPr lang="en-US" altLang="en-US" sz="2300" dirty="0" smtClean="0"/>
              <a:t>’</a:t>
            </a:r>
            <a:r>
              <a:rPr lang="en-US" sz="2300" dirty="0" smtClean="0"/>
              <a:t>s costs.</a:t>
            </a:r>
          </a:p>
          <a:p>
            <a:pPr lvl="2"/>
            <a:r>
              <a:rPr lang="en-US" sz="2300" dirty="0" smtClean="0"/>
              <a:t>Identify the business</a:t>
            </a:r>
            <a:r>
              <a:rPr lang="en-US" altLang="en-US" sz="2300" dirty="0" smtClean="0"/>
              <a:t>’</a:t>
            </a:r>
            <a:r>
              <a:rPr lang="en-US" sz="2300" dirty="0" smtClean="0"/>
              <a:t>s major cost categories.</a:t>
            </a:r>
            <a:endParaRPr lang="en-US" sz="23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Financials </a:t>
            </a:r>
            <a:r>
              <a:rPr lang="en-US" sz="2000" b="0" dirty="0" smtClean="0"/>
              <a:t>(4 of 5)</a:t>
            </a:r>
            <a:endParaRPr lang="en-US" sz="2000" b="0" dirty="0"/>
          </a:p>
        </p:txBody>
      </p:sp>
      <p:sp>
        <p:nvSpPr>
          <p:cNvPr id="7" name="Content Placeholder 6"/>
          <p:cNvSpPr>
            <a:spLocks noGrp="1"/>
          </p:cNvSpPr>
          <p:nvPr>
            <p:ph idx="1"/>
          </p:nvPr>
        </p:nvSpPr>
        <p:spPr/>
        <p:txBody>
          <a:bodyPr/>
          <a:lstStyle/>
          <a:p>
            <a:pPr marL="256032" indent="-256032">
              <a:buSzPct val="100000"/>
            </a:pPr>
            <a:r>
              <a:rPr lang="en-US" sz="2300" dirty="0" smtClean="0"/>
              <a:t>Financing/Funding</a:t>
            </a:r>
          </a:p>
          <a:p>
            <a:pPr marL="741600" lvl="1"/>
            <a:r>
              <a:rPr lang="en-US" sz="2300" dirty="0" smtClean="0"/>
              <a:t>Many business models rely on a certain amount of financing or funding to bring their business model to life.</a:t>
            </a:r>
          </a:p>
          <a:p>
            <a:pPr marL="741600" lvl="1"/>
            <a:r>
              <a:rPr lang="en-US" sz="2300" dirty="0" smtClean="0"/>
              <a:t>At the business model stage projections do not need to be completed to determine the exact amount of money that is needed. An approximation is sufficient.</a:t>
            </a:r>
          </a:p>
          <a:p>
            <a:pPr marL="741600" lvl="1"/>
            <a:r>
              <a:rPr lang="en-US" sz="2300" dirty="0" smtClean="0"/>
              <a:t>There are three categories of costs to consider:</a:t>
            </a:r>
          </a:p>
          <a:p>
            <a:pPr lvl="2"/>
            <a:r>
              <a:rPr lang="en-US" sz="2300" dirty="0" smtClean="0"/>
              <a:t>Capital costs.</a:t>
            </a:r>
          </a:p>
          <a:p>
            <a:pPr lvl="2"/>
            <a:r>
              <a:rPr lang="en-US" sz="2300" dirty="0" smtClean="0"/>
              <a:t>One-time expenses, such as building a Web site and training initial employees.</a:t>
            </a:r>
          </a:p>
          <a:p>
            <a:pPr lvl="2"/>
            <a:r>
              <a:rPr lang="en-US" sz="2300" dirty="0" smtClean="0"/>
              <a:t>Provisions for ramp-up expenses (most businesses incur costs before they earn revenues).</a:t>
            </a:r>
            <a:endParaRPr lang="en-US" sz="23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Financials </a:t>
            </a:r>
            <a:r>
              <a:rPr lang="en-US" sz="2000" b="0" dirty="0" smtClean="0"/>
              <a:t>(5 of 5)</a:t>
            </a:r>
            <a:endParaRPr lang="en-US" sz="2000" b="0" dirty="0"/>
          </a:p>
        </p:txBody>
      </p:sp>
      <p:sp>
        <p:nvSpPr>
          <p:cNvPr id="7" name="Content Placeholder 6"/>
          <p:cNvSpPr>
            <a:spLocks noGrp="1"/>
          </p:cNvSpPr>
          <p:nvPr>
            <p:ph idx="1"/>
          </p:nvPr>
        </p:nvSpPr>
        <p:spPr>
          <a:xfrm>
            <a:off x="457200" y="1600200"/>
            <a:ext cx="8153400" cy="4525963"/>
          </a:xfrm>
        </p:spPr>
        <p:txBody>
          <a:bodyPr/>
          <a:lstStyle/>
          <a:p>
            <a:pPr marL="256032" indent="-256032">
              <a:buSzPct val="100000"/>
            </a:pPr>
            <a:r>
              <a:rPr lang="en-US" sz="2400" dirty="0" smtClean="0"/>
              <a:t>Financing/Funding (continued)</a:t>
            </a:r>
          </a:p>
          <a:p>
            <a:pPr marL="740664" lvl="1"/>
            <a:r>
              <a:rPr lang="en-US" sz="2400" dirty="0" smtClean="0"/>
              <a:t>Some entrepreneurs are able to draw from personal resources to fund their business. In other cases, the business may be simple enough that it is funded from its own profits from day one.</a:t>
            </a:r>
          </a:p>
          <a:p>
            <a:pPr marL="740664" lvl="1"/>
            <a:r>
              <a:rPr lang="en-US" sz="2400" dirty="0" smtClean="0"/>
              <a:t>In many cases, however, an initial infusion of funding or financing is needed.</a:t>
            </a:r>
          </a:p>
          <a:p>
            <a:pPr marL="740664" lvl="1"/>
            <a:r>
              <a:rPr lang="en-US" sz="2400" dirty="0" smtClean="0"/>
              <a:t>The business model template should indicate the appropriate amount of funding that will be needed and where the money will most likely come from.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Operations </a:t>
            </a:r>
            <a:r>
              <a:rPr lang="en-US" sz="2000" b="0" dirty="0" smtClean="0"/>
              <a:t>(1 of 5)</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Operations</a:t>
            </a:r>
          </a:p>
          <a:p>
            <a:pPr marL="740664" lvl="1"/>
            <a:r>
              <a:rPr lang="en-US" sz="2400" dirty="0" smtClean="0"/>
              <a:t>The final quadrant in a firm</a:t>
            </a:r>
            <a:r>
              <a:rPr lang="en-US" altLang="en-US" sz="2400" dirty="0" smtClean="0"/>
              <a:t>’</a:t>
            </a:r>
            <a:r>
              <a:rPr lang="en-US" sz="2400" dirty="0" smtClean="0"/>
              <a:t>s business model focuses on operations.</a:t>
            </a:r>
          </a:p>
          <a:p>
            <a:pPr marL="740664" lvl="1"/>
            <a:r>
              <a:rPr lang="en-US" sz="2400" dirty="0" smtClean="0"/>
              <a:t>Operations are both integral to a firm</a:t>
            </a:r>
            <a:r>
              <a:rPr lang="en-US" altLang="en-US" sz="2400" dirty="0" smtClean="0"/>
              <a:t>’</a:t>
            </a:r>
            <a:r>
              <a:rPr lang="en-US" sz="2400" dirty="0" smtClean="0"/>
              <a:t>s overall business model and represent the day-to-day heartbeat of a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Operations </a:t>
            </a:r>
            <a:r>
              <a:rPr lang="en-US" sz="2000" b="0" dirty="0" smtClean="0"/>
              <a:t>(2 of 5)</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Product (or Service) Production</a:t>
            </a:r>
          </a:p>
          <a:p>
            <a:pPr marL="740664" lvl="1"/>
            <a:r>
              <a:rPr lang="en-US" sz="2400" dirty="0" smtClean="0"/>
              <a:t>This section focuses on how a firm</a:t>
            </a:r>
            <a:r>
              <a:rPr lang="en-US" altLang="en-US" sz="2400" dirty="0" smtClean="0"/>
              <a:t>’</a:t>
            </a:r>
            <a:r>
              <a:rPr lang="en-US" sz="2400" dirty="0" smtClean="0"/>
              <a:t>s products and/or services are produced.</a:t>
            </a:r>
          </a:p>
          <a:p>
            <a:pPr marL="740664" lvl="1"/>
            <a:r>
              <a:rPr lang="en-US" sz="2400" dirty="0" smtClean="0"/>
              <a:t>For example, if a firm sells a physical product, the product can be manufactured or produced in-house, by a contract manufacturer, or via an outsource provider.</a:t>
            </a:r>
          </a:p>
          <a:p>
            <a:pPr lvl="2"/>
            <a:r>
              <a:rPr lang="en-US" sz="2400" dirty="0" smtClean="0"/>
              <a:t>This decision has a major impact on all aspects of a firm</a:t>
            </a:r>
            <a:r>
              <a:rPr lang="en-US" altLang="en-US" sz="2400" dirty="0" smtClean="0"/>
              <a:t>’</a:t>
            </a:r>
            <a:r>
              <a:rPr lang="en-US" sz="2400" dirty="0" smtClean="0"/>
              <a:t>s business model.</a:t>
            </a:r>
          </a:p>
          <a:p>
            <a:pPr marL="740664" lvl="1"/>
            <a:r>
              <a:rPr lang="en-US" sz="2400" dirty="0" smtClean="0"/>
              <a:t>If a firm is producing a service rather than a physical product, a brief description of how the service will be produced should be provided.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Operations </a:t>
            </a:r>
            <a:r>
              <a:rPr lang="en-US" sz="2000" b="0" dirty="0" smtClean="0"/>
              <a:t>(3 of 5)</a:t>
            </a:r>
            <a:endParaRPr lang="en-US" sz="2000" b="0" dirty="0"/>
          </a:p>
        </p:txBody>
      </p:sp>
      <p:sp>
        <p:nvSpPr>
          <p:cNvPr id="7" name="Content Placeholder 6"/>
          <p:cNvSpPr>
            <a:spLocks noGrp="1"/>
          </p:cNvSpPr>
          <p:nvPr>
            <p:ph idx="1"/>
          </p:nvPr>
        </p:nvSpPr>
        <p:spPr>
          <a:xfrm>
            <a:off x="457200" y="1600200"/>
            <a:ext cx="8229600" cy="4525963"/>
          </a:xfrm>
        </p:spPr>
        <p:txBody>
          <a:bodyPr/>
          <a:lstStyle/>
          <a:p>
            <a:pPr marL="256032" indent="-256032">
              <a:buSzPct val="100000"/>
            </a:pPr>
            <a:r>
              <a:rPr lang="en-US" sz="2400" dirty="0" smtClean="0"/>
              <a:t>Channels</a:t>
            </a:r>
          </a:p>
          <a:p>
            <a:pPr marL="740664" lvl="1"/>
            <a:r>
              <a:rPr lang="en-US" sz="2400" dirty="0" smtClean="0"/>
              <a:t>A company</a:t>
            </a:r>
            <a:r>
              <a:rPr lang="en-US" altLang="en-US" sz="2400" dirty="0" smtClean="0"/>
              <a:t>’</a:t>
            </a:r>
            <a:r>
              <a:rPr lang="en-US" sz="2400" dirty="0" smtClean="0"/>
              <a:t>s channels describe how it delivers its product or service to its customers.</a:t>
            </a:r>
          </a:p>
          <a:p>
            <a:pPr marL="740664" lvl="1"/>
            <a:r>
              <a:rPr lang="en-US" sz="2400" dirty="0" smtClean="0"/>
              <a:t>Businesses either sell direct, through intermediaries (such as distributors and wholesalers), or via a combination of both.</a:t>
            </a:r>
          </a:p>
          <a:p>
            <a:pPr marL="740664" lvl="1"/>
            <a:r>
              <a:rPr lang="en-US" sz="2400" dirty="0" smtClean="0"/>
              <a:t>Some firms employ a sales force that calls on potential customers to try to close sales. This is an expensive strategy but necessary in some instances.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Operations </a:t>
            </a:r>
            <a:r>
              <a:rPr lang="en-US" sz="2000" b="0" dirty="0" smtClean="0"/>
              <a:t>(4 of 5)</a:t>
            </a:r>
            <a:endParaRPr lang="en-US" sz="2000" b="0" dirty="0"/>
          </a:p>
        </p:txBody>
      </p:sp>
      <p:sp>
        <p:nvSpPr>
          <p:cNvPr id="7" name="Content Placeholder 6"/>
          <p:cNvSpPr>
            <a:spLocks noGrp="1"/>
          </p:cNvSpPr>
          <p:nvPr>
            <p:ph idx="1"/>
          </p:nvPr>
        </p:nvSpPr>
        <p:spPr>
          <a:xfrm>
            <a:off x="457200" y="1600200"/>
            <a:ext cx="8382000" cy="4525963"/>
          </a:xfrm>
        </p:spPr>
        <p:txBody>
          <a:bodyPr/>
          <a:lstStyle/>
          <a:p>
            <a:pPr marL="256032" indent="-256032">
              <a:buSzPct val="100000"/>
            </a:pPr>
            <a:r>
              <a:rPr lang="en-US" sz="2400" dirty="0" smtClean="0"/>
              <a:t>Key Partners</a:t>
            </a:r>
          </a:p>
          <a:p>
            <a:pPr marL="740664" lvl="1"/>
            <a:r>
              <a:rPr lang="en-US" sz="2400" dirty="0" smtClean="0"/>
              <a:t>The final element of a firm</a:t>
            </a:r>
            <a:r>
              <a:rPr lang="en-US" altLang="en-US" sz="2400" dirty="0" smtClean="0"/>
              <a:t>’</a:t>
            </a:r>
            <a:r>
              <a:rPr lang="en-US" sz="2400" dirty="0" smtClean="0"/>
              <a:t>s business model is key partners.</a:t>
            </a:r>
          </a:p>
          <a:p>
            <a:pPr marL="740664" lvl="1"/>
            <a:r>
              <a:rPr lang="en-US" sz="2400" dirty="0" smtClean="0"/>
              <a:t>Start-ups, in particular, typically do not have sufficient resources (or funding) to perform all the tasks necessary to make their business models work, so they rely on key partners to perform important roles.</a:t>
            </a:r>
          </a:p>
          <a:p>
            <a:pPr marL="740664" lvl="1"/>
            <a:r>
              <a:rPr lang="en-US" sz="2400" dirty="0" smtClean="0"/>
              <a:t>The table on the next slide identifies the most common types of business partnerships.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Operations </a:t>
            </a:r>
            <a:r>
              <a:rPr lang="en-US" sz="2000" b="0" dirty="0" smtClean="0"/>
              <a:t>(5 of 5)</a:t>
            </a:r>
            <a:endParaRPr lang="en-US" sz="2000" b="0" dirty="0"/>
          </a:p>
        </p:txBody>
      </p:sp>
      <p:sp>
        <p:nvSpPr>
          <p:cNvPr id="2" name="Content Placeholder 1"/>
          <p:cNvSpPr>
            <a:spLocks noGrp="1"/>
          </p:cNvSpPr>
          <p:nvPr>
            <p:ph idx="13"/>
          </p:nvPr>
        </p:nvSpPr>
        <p:spPr>
          <a:xfrm>
            <a:off x="457200" y="1554378"/>
            <a:ext cx="8229600" cy="341744"/>
          </a:xfrm>
        </p:spPr>
        <p:txBody>
          <a:bodyPr/>
          <a:lstStyle/>
          <a:p>
            <a:pPr marL="0" indent="0">
              <a:buNone/>
            </a:pPr>
            <a:r>
              <a:rPr lang="en-US" sz="2200" b="1" dirty="0"/>
              <a:t>Table 4.4 </a:t>
            </a:r>
            <a:r>
              <a:rPr lang="en-US" sz="2200" dirty="0"/>
              <a:t>The Most Common Types of Business Partnerships</a:t>
            </a:r>
            <a:endParaRPr lang="en-IN" sz="2200" dirty="0"/>
          </a:p>
        </p:txBody>
      </p:sp>
      <p:graphicFrame>
        <p:nvGraphicFramePr>
          <p:cNvPr id="7" name="Table 3"/>
          <p:cNvGraphicFramePr>
            <a:graphicFrameLocks/>
          </p:cNvGraphicFramePr>
          <p:nvPr>
            <p:extLst>
              <p:ext uri="{D42A27DB-BD31-4B8C-83A1-F6EECF244321}">
                <p14:modId xmlns:p14="http://schemas.microsoft.com/office/powerpoint/2010/main" val="1296259961"/>
              </p:ext>
            </p:extLst>
          </p:nvPr>
        </p:nvGraphicFramePr>
        <p:xfrm>
          <a:off x="497888" y="1967144"/>
          <a:ext cx="8229600" cy="3646258"/>
        </p:xfrm>
        <a:graphic>
          <a:graphicData uri="http://schemas.openxmlformats.org/drawingml/2006/table">
            <a:tbl>
              <a:tblPr firstRow="1" bandRow="1">
                <a:tableStyleId>{3B4B98B0-60AC-42C2-AFA5-B58CD77FA1E5}</a:tableStyleId>
              </a:tblPr>
              <a:tblGrid>
                <a:gridCol w="2209800">
                  <a:extLst>
                    <a:ext uri="{9D8B030D-6E8A-4147-A177-3AD203B41FA5}">
                      <a16:colId xmlns:a16="http://schemas.microsoft.com/office/drawing/2014/main" xmlns="" val="20000"/>
                    </a:ext>
                  </a:extLst>
                </a:gridCol>
                <a:gridCol w="6019800">
                  <a:extLst>
                    <a:ext uri="{9D8B030D-6E8A-4147-A177-3AD203B41FA5}">
                      <a16:colId xmlns:a16="http://schemas.microsoft.com/office/drawing/2014/main" xmlns="" val="20001"/>
                    </a:ext>
                  </a:extLst>
                </a:gridCol>
              </a:tblGrid>
              <a:tr h="395056">
                <a:tc>
                  <a:txBody>
                    <a:bodyPr/>
                    <a:lstStyle/>
                    <a:p>
                      <a:r>
                        <a:rPr lang="en-US" sz="1600" b="1" kern="1200" baseline="0" dirty="0" smtClean="0">
                          <a:solidFill>
                            <a:schemeClr val="tx1"/>
                          </a:solidFill>
                          <a:latin typeface="+mn-lt"/>
                          <a:ea typeface="+mn-ea"/>
                          <a:cs typeface="+mn-cs"/>
                        </a:rPr>
                        <a:t>Partnership Form</a:t>
                      </a:r>
                      <a:endParaRPr lang="en-US" sz="1600" dirty="0"/>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kern="1200" baseline="0" dirty="0" smtClean="0">
                          <a:solidFill>
                            <a:schemeClr val="tx1"/>
                          </a:solidFill>
                          <a:latin typeface="+mn-lt"/>
                          <a:ea typeface="+mn-ea"/>
                          <a:cs typeface="+mn-cs"/>
                        </a:rPr>
                        <a:t>Description</a:t>
                      </a:r>
                      <a:endParaRPr lang="en-US" sz="1600" dirty="0"/>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41867">
                <a:tc>
                  <a:txBody>
                    <a:bodyPr/>
                    <a:lstStyle/>
                    <a:p>
                      <a:r>
                        <a:rPr lang="en-US" sz="1600" kern="1200" baseline="0" dirty="0" smtClean="0">
                          <a:solidFill>
                            <a:schemeClr val="tx1"/>
                          </a:solidFill>
                          <a:latin typeface="+mn-lt"/>
                          <a:ea typeface="+mn-ea"/>
                          <a:cs typeface="+mn-cs"/>
                        </a:rPr>
                        <a:t>Joint venture</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kern="1200" baseline="0" dirty="0" smtClean="0">
                          <a:solidFill>
                            <a:schemeClr val="tx1"/>
                          </a:solidFill>
                          <a:latin typeface="+mn-lt"/>
                          <a:ea typeface="+mn-ea"/>
                          <a:cs typeface="+mn-cs"/>
                        </a:rPr>
                        <a:t>An entity created by two or more firms pooling a portion of their resources to create a separate, jointly-owned organization</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541867">
                <a:tc>
                  <a:txBody>
                    <a:bodyPr/>
                    <a:lstStyle/>
                    <a:p>
                      <a:r>
                        <a:rPr lang="en-US" sz="1600" kern="1200" baseline="0" dirty="0" smtClean="0">
                          <a:solidFill>
                            <a:schemeClr val="tx1"/>
                          </a:solidFill>
                          <a:latin typeface="+mn-lt"/>
                          <a:ea typeface="+mn-ea"/>
                          <a:cs typeface="+mn-cs"/>
                        </a:rPr>
                        <a:t>Network</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kern="1200" baseline="0" dirty="0" smtClean="0">
                          <a:solidFill>
                            <a:schemeClr val="tx1"/>
                          </a:solidFill>
                          <a:latin typeface="+mn-lt"/>
                          <a:ea typeface="+mn-ea"/>
                          <a:cs typeface="+mn-cs"/>
                        </a:rPr>
                        <a:t>A hub-and-wheel configuration with a local firm at the hub</a:t>
                      </a:r>
                    </a:p>
                    <a:p>
                      <a:r>
                        <a:rPr lang="en-US" sz="1600" kern="1200" baseline="0" dirty="0" smtClean="0">
                          <a:solidFill>
                            <a:schemeClr val="tx1"/>
                          </a:solidFill>
                          <a:latin typeface="+mn-lt"/>
                          <a:ea typeface="+mn-ea"/>
                          <a:cs typeface="+mn-cs"/>
                        </a:rPr>
                        <a:t>organizing the interdependencies of a complex array of firms</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541867">
                <a:tc>
                  <a:txBody>
                    <a:bodyPr/>
                    <a:lstStyle/>
                    <a:p>
                      <a:r>
                        <a:rPr lang="en-US" sz="1600" kern="1200" baseline="0" dirty="0" smtClean="0">
                          <a:solidFill>
                            <a:schemeClr val="tx1"/>
                          </a:solidFill>
                          <a:latin typeface="+mn-lt"/>
                          <a:ea typeface="+mn-ea"/>
                          <a:cs typeface="+mn-cs"/>
                        </a:rPr>
                        <a:t>Consortia</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kern="1200" baseline="0" dirty="0" smtClean="0">
                          <a:solidFill>
                            <a:schemeClr val="tx1"/>
                          </a:solidFill>
                          <a:latin typeface="+mn-lt"/>
                          <a:ea typeface="+mn-ea"/>
                          <a:cs typeface="+mn-cs"/>
                        </a:rPr>
                        <a:t>A group of organizations with similar needs that band together to create a new entity to address those needs</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541867">
                <a:tc>
                  <a:txBody>
                    <a:bodyPr/>
                    <a:lstStyle/>
                    <a:p>
                      <a:r>
                        <a:rPr lang="en-US" sz="1600" kern="1200" baseline="0" dirty="0" smtClean="0">
                          <a:solidFill>
                            <a:schemeClr val="tx1"/>
                          </a:solidFill>
                          <a:latin typeface="+mn-lt"/>
                          <a:ea typeface="+mn-ea"/>
                          <a:cs typeface="+mn-cs"/>
                        </a:rPr>
                        <a:t>Strategic alliance</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kern="1200" baseline="0" dirty="0" smtClean="0">
                          <a:solidFill>
                            <a:schemeClr val="tx1"/>
                          </a:solidFill>
                          <a:latin typeface="+mn-lt"/>
                          <a:ea typeface="+mn-ea"/>
                          <a:cs typeface="+mn-cs"/>
                        </a:rPr>
                        <a:t>An arrangement between two or more firms that establishes an exchange relationship but has no joint ownership involved</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1083734">
                <a:tc>
                  <a:txBody>
                    <a:bodyPr/>
                    <a:lstStyle/>
                    <a:p>
                      <a:r>
                        <a:rPr lang="en-US" sz="1600" kern="1200" baseline="0" dirty="0" smtClean="0">
                          <a:solidFill>
                            <a:schemeClr val="tx1"/>
                          </a:solidFill>
                          <a:latin typeface="+mn-lt"/>
                          <a:ea typeface="+mn-ea"/>
                          <a:cs typeface="+mn-cs"/>
                        </a:rPr>
                        <a:t>Trade associations</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kern="1200" baseline="0" dirty="0" smtClean="0">
                          <a:solidFill>
                            <a:schemeClr val="tx1"/>
                          </a:solidFill>
                          <a:latin typeface="+mn-lt"/>
                          <a:ea typeface="+mn-ea"/>
                          <a:cs typeface="+mn-cs"/>
                        </a:rPr>
                        <a:t>Organizations (typically nonprofit) that are formed by firms in the same industry to collect and disseminate trade information, offer legal and technical advice, furnish industry-related training, and provide a platform for collective lobbying</a:t>
                      </a:r>
                      <a:endParaRPr lang="en-US" sz="1600" dirty="0"/>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bl>
          </a:graphicData>
        </a:graphic>
      </p:graphicFrame>
      <p:sp>
        <p:nvSpPr>
          <p:cNvPr id="3" name="Content Placeholder 2"/>
          <p:cNvSpPr>
            <a:spLocks noGrp="1"/>
          </p:cNvSpPr>
          <p:nvPr>
            <p:ph idx="1"/>
          </p:nvPr>
        </p:nvSpPr>
        <p:spPr>
          <a:xfrm>
            <a:off x="466078" y="5749650"/>
            <a:ext cx="8229600" cy="525384"/>
          </a:xfrm>
        </p:spPr>
        <p:txBody>
          <a:bodyPr/>
          <a:lstStyle/>
          <a:p>
            <a:pPr marL="0" indent="0">
              <a:buNone/>
            </a:pPr>
            <a:r>
              <a:rPr lang="en-US" b="1" dirty="0"/>
              <a:t>Source</a:t>
            </a:r>
            <a:r>
              <a:rPr lang="en-US" dirty="0"/>
              <a:t>: B. Barringer and J. S. Harrison, “Walking a Tightrope: Creating Value Through Interorganizational Relationships,” </a:t>
            </a:r>
            <a:r>
              <a:rPr lang="en-US" i="1" dirty="0"/>
              <a:t>Journal of Management </a:t>
            </a:r>
            <a:r>
              <a:rPr lang="en-US" dirty="0"/>
              <a:t>26, no. 3 (2000): 367–403.</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3089574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Business Models</a:t>
            </a:r>
            <a:endParaRPr lang="en-US" sz="3600" dirty="0"/>
          </a:p>
        </p:txBody>
      </p:sp>
      <p:sp>
        <p:nvSpPr>
          <p:cNvPr id="7" name="Content Placeholder 6"/>
          <p:cNvSpPr>
            <a:spLocks noGrp="1"/>
          </p:cNvSpPr>
          <p:nvPr>
            <p:ph idx="1"/>
          </p:nvPr>
        </p:nvSpPr>
        <p:spPr>
          <a:xfrm>
            <a:off x="457200" y="1600200"/>
            <a:ext cx="8534400" cy="3657599"/>
          </a:xfrm>
        </p:spPr>
        <p:txBody>
          <a:bodyPr/>
          <a:lstStyle/>
          <a:p>
            <a:pPr marL="256032" indent="-256032">
              <a:buSzPct val="100000"/>
            </a:pPr>
            <a:r>
              <a:rPr lang="en-US" sz="2400" dirty="0" smtClean="0"/>
              <a:t>Business Model</a:t>
            </a:r>
          </a:p>
          <a:p>
            <a:pPr marL="740664" lvl="1"/>
            <a:r>
              <a:rPr lang="en-US" sz="2400" dirty="0" smtClean="0"/>
              <a:t>A business model is a firm</a:t>
            </a:r>
            <a:r>
              <a:rPr lang="en-US" altLang="en-US" sz="2400" dirty="0" smtClean="0"/>
              <a:t>’</a:t>
            </a:r>
            <a:r>
              <a:rPr lang="en-US" sz="2400" dirty="0" smtClean="0"/>
              <a:t>s plan or recipe for how it creates, delivers, and captures value for its stakeholders.</a:t>
            </a:r>
          </a:p>
          <a:p>
            <a:pPr marL="740664" lvl="1"/>
            <a:r>
              <a:rPr lang="en-US" sz="2400" dirty="0" smtClean="0"/>
              <a:t>The proper time to develop a business model is following the feasibility analysis stage and prior to fleshing out the operational details of the company.</a:t>
            </a:r>
          </a:p>
          <a:p>
            <a:pPr marL="740664" lvl="1"/>
            <a:r>
              <a:rPr lang="en-US" sz="2400" dirty="0" smtClean="0"/>
              <a:t>A firm</a:t>
            </a:r>
            <a:r>
              <a:rPr lang="en-US" altLang="en-US" sz="2400" dirty="0" smtClean="0"/>
              <a:t>’</a:t>
            </a:r>
            <a:r>
              <a:rPr lang="en-US" sz="2400" dirty="0" smtClean="0"/>
              <a:t>s business model is integral to its ability to succeed both in the short and long term.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534400" cy="1097280"/>
          </a:xfrm>
        </p:spPr>
        <p:txBody>
          <a:bodyPr/>
          <a:lstStyle/>
          <a:p>
            <a:r>
              <a:rPr lang="en-US" sz="3600" dirty="0" smtClean="0"/>
              <a:t>General Categories of Business </a:t>
            </a:r>
            <a:br>
              <a:rPr lang="en-US" sz="3600" dirty="0" smtClean="0"/>
            </a:br>
            <a:r>
              <a:rPr lang="en-US" sz="3600" dirty="0" smtClean="0"/>
              <a:t>Models </a:t>
            </a:r>
            <a:r>
              <a:rPr lang="en-US" sz="2000" b="0" dirty="0" smtClean="0"/>
              <a:t>(1 of 5)</a:t>
            </a:r>
            <a:endParaRPr lang="en-US" sz="2000" b="0" dirty="0"/>
          </a:p>
        </p:txBody>
      </p:sp>
      <p:sp>
        <p:nvSpPr>
          <p:cNvPr id="7" name="Content Placeholder 6"/>
          <p:cNvSpPr>
            <a:spLocks noGrp="1"/>
          </p:cNvSpPr>
          <p:nvPr>
            <p:ph idx="1"/>
          </p:nvPr>
        </p:nvSpPr>
        <p:spPr/>
        <p:txBody>
          <a:bodyPr/>
          <a:lstStyle/>
          <a:p>
            <a:pPr marL="256032" indent="-256032">
              <a:buSzPct val="100000"/>
            </a:pPr>
            <a:r>
              <a:rPr lang="en-US" sz="2400" dirty="0" smtClean="0"/>
              <a:t>Standard Business Models</a:t>
            </a:r>
          </a:p>
          <a:p>
            <a:pPr marL="740664" lvl="1"/>
            <a:r>
              <a:rPr lang="en-US" sz="2400" dirty="0" smtClean="0"/>
              <a:t>The first category is standard business models.</a:t>
            </a:r>
          </a:p>
          <a:p>
            <a:pPr marL="740664" lvl="1"/>
            <a:r>
              <a:rPr lang="en-US" sz="2400" dirty="0" smtClean="0"/>
              <a:t>Standard business models depict existing plans or recipes firms can use to determine how they will create, deliver, and capture value.</a:t>
            </a:r>
          </a:p>
          <a:p>
            <a:pPr marL="740664" lvl="1"/>
            <a:r>
              <a:rPr lang="en-US" sz="2400" dirty="0" smtClean="0"/>
              <a:t>There are a number of standard or common business models, which are shown on the next two slides.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General Categories of Business </a:t>
            </a:r>
            <a:br>
              <a:rPr lang="en-US" sz="3600" dirty="0" smtClean="0"/>
            </a:br>
            <a:r>
              <a:rPr lang="en-US" sz="3600" dirty="0" smtClean="0"/>
              <a:t>Models </a:t>
            </a:r>
            <a:r>
              <a:rPr lang="en-US" sz="2000" b="0" dirty="0" smtClean="0"/>
              <a:t>(2 of 5)</a:t>
            </a:r>
            <a:endParaRPr lang="en-US" sz="2400" b="0" dirty="0"/>
          </a:p>
        </p:txBody>
      </p:sp>
      <p:sp>
        <p:nvSpPr>
          <p:cNvPr id="8" name="Content Placeholder 7"/>
          <p:cNvSpPr>
            <a:spLocks noGrp="1"/>
          </p:cNvSpPr>
          <p:nvPr>
            <p:ph idx="1"/>
          </p:nvPr>
        </p:nvSpPr>
        <p:spPr>
          <a:xfrm>
            <a:off x="457200" y="1600201"/>
            <a:ext cx="4191000" cy="381000"/>
          </a:xfrm>
        </p:spPr>
        <p:txBody>
          <a:bodyPr/>
          <a:lstStyle/>
          <a:p>
            <a:r>
              <a:rPr lang="en-US" sz="2400" dirty="0" smtClean="0"/>
              <a:t>Standard Business Models</a:t>
            </a:r>
            <a:endParaRPr lang="en-US" sz="2400" dirty="0"/>
          </a:p>
        </p:txBody>
      </p:sp>
      <p:graphicFrame>
        <p:nvGraphicFramePr>
          <p:cNvPr id="12" name="Table 5"/>
          <p:cNvGraphicFramePr>
            <a:graphicFrameLocks noGrp="1"/>
          </p:cNvGraphicFramePr>
          <p:nvPr>
            <p:ph idx="4294967295"/>
            <p:extLst>
              <p:ext uri="{D42A27DB-BD31-4B8C-83A1-F6EECF244321}">
                <p14:modId xmlns:p14="http://schemas.microsoft.com/office/powerpoint/2010/main" val="2356499666"/>
              </p:ext>
            </p:extLst>
          </p:nvPr>
        </p:nvGraphicFramePr>
        <p:xfrm>
          <a:off x="694678" y="2192041"/>
          <a:ext cx="8001000" cy="3733803"/>
        </p:xfrm>
        <a:graphic>
          <a:graphicData uri="http://schemas.openxmlformats.org/drawingml/2006/table">
            <a:tbl>
              <a:tblPr firstRow="1" bandRow="1">
                <a:tableStyleId>{3B4B98B0-60AC-42C2-AFA5-B58CD77FA1E5}</a:tableStyleId>
              </a:tblPr>
              <a:tblGrid>
                <a:gridCol w="4191000">
                  <a:extLst>
                    <a:ext uri="{9D8B030D-6E8A-4147-A177-3AD203B41FA5}">
                      <a16:colId xmlns:a16="http://schemas.microsoft.com/office/drawing/2014/main" xmlns="" val="20000"/>
                    </a:ext>
                  </a:extLst>
                </a:gridCol>
                <a:gridCol w="3810000">
                  <a:extLst>
                    <a:ext uri="{9D8B030D-6E8A-4147-A177-3AD203B41FA5}">
                      <a16:colId xmlns:a16="http://schemas.microsoft.com/office/drawing/2014/main" xmlns="" val="20001"/>
                    </a:ext>
                  </a:extLst>
                </a:gridCol>
              </a:tblGrid>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Times New Roman" panose="02020603050405020304" pitchFamily="18" charset="0"/>
                        </a:rPr>
                        <a:t>Business</a:t>
                      </a:r>
                      <a:r>
                        <a:rPr lang="en-US" sz="1800" b="1" baseline="0" dirty="0" smtClean="0">
                          <a:solidFill>
                            <a:schemeClr val="tx1"/>
                          </a:solidFill>
                          <a:latin typeface="+mn-lt"/>
                          <a:cs typeface="Times New Roman" panose="02020603050405020304" pitchFamily="18" charset="0"/>
                        </a:rPr>
                        <a:t> Model</a:t>
                      </a:r>
                      <a:endParaRPr lang="en-US" sz="1800" b="1"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Times New Roman" panose="02020603050405020304" pitchFamily="18" charset="0"/>
                        </a:rPr>
                        <a:t>Representative</a:t>
                      </a:r>
                      <a:r>
                        <a:rPr lang="en-US" sz="1800" b="1" baseline="0" dirty="0" smtClean="0">
                          <a:solidFill>
                            <a:schemeClr val="tx1"/>
                          </a:solidFill>
                          <a:latin typeface="+mn-lt"/>
                          <a:cs typeface="Times New Roman" panose="02020603050405020304" pitchFamily="18" charset="0"/>
                        </a:rPr>
                        <a:t> Companies</a:t>
                      </a:r>
                      <a:endParaRPr lang="en-US" sz="1800" b="1"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Advertising</a:t>
                      </a:r>
                      <a:r>
                        <a:rPr lang="en-US" sz="1800" baseline="0" dirty="0" smtClean="0">
                          <a:latin typeface="+mn-lt"/>
                          <a:cs typeface="Times New Roman" panose="02020603050405020304" pitchFamily="18" charset="0"/>
                        </a:rPr>
                        <a:t> Business Model</a:t>
                      </a:r>
                      <a:endParaRPr lang="en-US" sz="18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Google,</a:t>
                      </a:r>
                      <a:r>
                        <a:rPr lang="en-US" sz="1800" baseline="0" dirty="0" smtClean="0">
                          <a:latin typeface="+mn-lt"/>
                          <a:cs typeface="Times New Roman" panose="02020603050405020304" pitchFamily="18" charset="0"/>
                        </a:rPr>
                        <a:t> Facebook</a:t>
                      </a:r>
                      <a:endParaRPr lang="en-US" sz="18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Auction</a:t>
                      </a:r>
                      <a:r>
                        <a:rPr lang="en-US" sz="1800" baseline="0" dirty="0" smtClean="0">
                          <a:latin typeface="+mn-lt"/>
                          <a:cs typeface="Times New Roman" panose="02020603050405020304" pitchFamily="18" charset="0"/>
                        </a:rPr>
                        <a:t> Business Model</a:t>
                      </a:r>
                      <a:endParaRPr lang="en-US" sz="18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eBay,</a:t>
                      </a:r>
                      <a:r>
                        <a:rPr lang="en-US" sz="1800" baseline="0" dirty="0" smtClean="0">
                          <a:latin typeface="+mn-lt"/>
                          <a:cs typeface="Times New Roman" panose="02020603050405020304" pitchFamily="18" charset="0"/>
                        </a:rPr>
                        <a:t> uBid</a:t>
                      </a:r>
                      <a:endParaRPr lang="en-US" sz="18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Bricks</a:t>
                      </a:r>
                      <a:r>
                        <a:rPr lang="en-US" sz="1800" baseline="0" dirty="0" smtClean="0">
                          <a:latin typeface="+mn-lt"/>
                          <a:cs typeface="Times New Roman" panose="02020603050405020304" pitchFamily="18" charset="0"/>
                        </a:rPr>
                        <a:t> and Clicks Business Model</a:t>
                      </a:r>
                      <a:endParaRPr lang="en-US" sz="18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Apple, Barnes &amp; Noble</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Franchise Business Model</a:t>
                      </a:r>
                      <a:endParaRPr lang="en-US" sz="18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24</a:t>
                      </a:r>
                      <a:r>
                        <a:rPr lang="en-US" sz="1800" baseline="0" dirty="0" smtClean="0">
                          <a:latin typeface="+mn-lt"/>
                          <a:cs typeface="Times New Roman" panose="02020603050405020304" pitchFamily="18" charset="0"/>
                        </a:rPr>
                        <a:t> Hour Fitness, Panera Bread</a:t>
                      </a:r>
                      <a:endParaRPr lang="en-US" sz="18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Freemium Business Model</a:t>
                      </a:r>
                      <a:endParaRPr lang="en-US" sz="18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Dropbox,</a:t>
                      </a:r>
                      <a:r>
                        <a:rPr lang="en-US" sz="1800" baseline="0" dirty="0" smtClean="0">
                          <a:latin typeface="+mn-lt"/>
                          <a:cs typeface="Times New Roman" panose="02020603050405020304" pitchFamily="18" charset="0"/>
                        </a:rPr>
                        <a:t> Evernote</a:t>
                      </a:r>
                      <a:endParaRPr lang="en-US" sz="18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Low-Cost Business Model</a:t>
                      </a:r>
                      <a:endParaRPr lang="en-US" sz="18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Southwest Airlines, Warby</a:t>
                      </a:r>
                      <a:r>
                        <a:rPr lang="en-US" sz="1800" baseline="0" dirty="0" smtClean="0">
                          <a:latin typeface="+mn-lt"/>
                          <a:cs typeface="Times New Roman" panose="02020603050405020304" pitchFamily="18" charset="0"/>
                        </a:rPr>
                        <a:t> Parker</a:t>
                      </a:r>
                      <a:endParaRPr lang="en-US" sz="18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Manufacturer/Retailer Business</a:t>
                      </a:r>
                      <a:r>
                        <a:rPr lang="en-US" sz="1800" baseline="0" dirty="0" smtClean="0">
                          <a:latin typeface="+mn-lt"/>
                          <a:cs typeface="Times New Roman" panose="02020603050405020304" pitchFamily="18" charset="0"/>
                        </a:rPr>
                        <a:t> Model</a:t>
                      </a:r>
                      <a:endParaRPr lang="en-US" sz="18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Apple, Fitbit, Tesla Motors</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Peer-to-Peer Business Model</a:t>
                      </a:r>
                      <a:endParaRPr lang="en-US" sz="18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Airbnb, Uber</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General Categories of Business </a:t>
            </a:r>
            <a:br>
              <a:rPr lang="en-US" sz="3600" dirty="0" smtClean="0"/>
            </a:br>
            <a:r>
              <a:rPr lang="en-US" sz="3600" dirty="0" smtClean="0"/>
              <a:t>Models </a:t>
            </a:r>
            <a:r>
              <a:rPr lang="en-US" sz="2000" b="0" dirty="0" smtClean="0"/>
              <a:t>(3 of 5)</a:t>
            </a:r>
            <a:endParaRPr lang="en-US" sz="2400" b="0" dirty="0"/>
          </a:p>
        </p:txBody>
      </p:sp>
      <p:sp>
        <p:nvSpPr>
          <p:cNvPr id="8" name="Content Placeholder 7"/>
          <p:cNvSpPr>
            <a:spLocks noGrp="1"/>
          </p:cNvSpPr>
          <p:nvPr>
            <p:ph idx="1"/>
          </p:nvPr>
        </p:nvSpPr>
        <p:spPr>
          <a:xfrm>
            <a:off x="457200" y="1600201"/>
            <a:ext cx="4038600" cy="381000"/>
          </a:xfrm>
        </p:spPr>
        <p:txBody>
          <a:bodyPr/>
          <a:lstStyle/>
          <a:p>
            <a:r>
              <a:rPr lang="en-US" sz="2400" dirty="0" smtClean="0"/>
              <a:t>Standard Business Models</a:t>
            </a:r>
            <a:endParaRPr lang="en-US" sz="2400" dirty="0"/>
          </a:p>
        </p:txBody>
      </p:sp>
      <p:graphicFrame>
        <p:nvGraphicFramePr>
          <p:cNvPr id="5" name="Table 5"/>
          <p:cNvGraphicFramePr>
            <a:graphicFrameLocks/>
          </p:cNvGraphicFramePr>
          <p:nvPr>
            <p:extLst>
              <p:ext uri="{D42A27DB-BD31-4B8C-83A1-F6EECF244321}">
                <p14:modId xmlns:p14="http://schemas.microsoft.com/office/powerpoint/2010/main" val="925938075"/>
              </p:ext>
            </p:extLst>
          </p:nvPr>
        </p:nvGraphicFramePr>
        <p:xfrm>
          <a:off x="694678" y="2192041"/>
          <a:ext cx="8001000" cy="1793241"/>
        </p:xfrm>
        <a:graphic>
          <a:graphicData uri="http://schemas.openxmlformats.org/drawingml/2006/table">
            <a:tbl>
              <a:tblPr firstRow="1" bandRow="1">
                <a:tableStyleId>{3B4B98B0-60AC-42C2-AFA5-B58CD77FA1E5}</a:tableStyleId>
              </a:tblPr>
              <a:tblGrid>
                <a:gridCol w="4191000">
                  <a:extLst>
                    <a:ext uri="{9D8B030D-6E8A-4147-A177-3AD203B41FA5}">
                      <a16:colId xmlns:a16="http://schemas.microsoft.com/office/drawing/2014/main" xmlns="" val="20000"/>
                    </a:ext>
                  </a:extLst>
                </a:gridCol>
                <a:gridCol w="3810000">
                  <a:extLst>
                    <a:ext uri="{9D8B030D-6E8A-4147-A177-3AD203B41FA5}">
                      <a16:colId xmlns:a16="http://schemas.microsoft.com/office/drawing/2014/main" xmlns="" val="20001"/>
                    </a:ext>
                  </a:extLst>
                </a:gridCol>
              </a:tblGrid>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Times New Roman" panose="02020603050405020304" pitchFamily="18" charset="0"/>
                        </a:rPr>
                        <a:t>Business</a:t>
                      </a:r>
                      <a:r>
                        <a:rPr lang="en-US" sz="1800" b="1" baseline="0" dirty="0" smtClean="0">
                          <a:solidFill>
                            <a:schemeClr val="tx1"/>
                          </a:solidFill>
                          <a:latin typeface="+mn-lt"/>
                          <a:cs typeface="Times New Roman" panose="02020603050405020304" pitchFamily="18" charset="0"/>
                        </a:rPr>
                        <a:t> Model</a:t>
                      </a:r>
                      <a:endParaRPr lang="en-US" sz="1800" b="1"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latin typeface="+mn-lt"/>
                          <a:cs typeface="Times New Roman" panose="02020603050405020304" pitchFamily="18" charset="0"/>
                        </a:rPr>
                        <a:t>Representative</a:t>
                      </a:r>
                      <a:r>
                        <a:rPr lang="en-US" sz="1800" b="1" baseline="0" dirty="0" smtClean="0">
                          <a:solidFill>
                            <a:schemeClr val="tx1"/>
                          </a:solidFill>
                          <a:latin typeface="+mn-lt"/>
                          <a:cs typeface="Times New Roman" panose="02020603050405020304" pitchFamily="18" charset="0"/>
                        </a:rPr>
                        <a:t> Companies</a:t>
                      </a:r>
                      <a:endParaRPr lang="en-US" sz="1800" b="1"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517292">
                <a:tc>
                  <a:txBody>
                    <a:bodyPr/>
                    <a:lstStyle/>
                    <a:p>
                      <a:r>
                        <a:rPr lang="en-US" sz="1800" dirty="0" smtClean="0">
                          <a:latin typeface="+mn-lt"/>
                          <a:cs typeface="Times New Roman" panose="02020603050405020304" pitchFamily="18" charset="0"/>
                        </a:rPr>
                        <a:t>Razor</a:t>
                      </a:r>
                      <a:r>
                        <a:rPr lang="en-US" sz="1800" baseline="0" dirty="0" smtClean="0">
                          <a:latin typeface="+mn-lt"/>
                          <a:cs typeface="Times New Roman" panose="02020603050405020304" pitchFamily="18" charset="0"/>
                        </a:rPr>
                        <a:t> and Blades Business Model</a:t>
                      </a:r>
                      <a:endParaRPr lang="en-US" sz="1800" dirty="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Game Consoles</a:t>
                      </a:r>
                      <a:r>
                        <a:rPr lang="en-US" sz="1800" baseline="0" dirty="0" smtClean="0">
                          <a:latin typeface="+mn-lt"/>
                          <a:cs typeface="Times New Roman" panose="02020603050405020304" pitchFamily="18" charset="0"/>
                        </a:rPr>
                        <a:t> and Games, Printers and Ink Cartridges</a:t>
                      </a:r>
                      <a:endParaRPr lang="en-US" sz="18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Subscription</a:t>
                      </a:r>
                      <a:r>
                        <a:rPr lang="en-US" sz="1800" baseline="0" dirty="0" smtClean="0">
                          <a:latin typeface="+mn-lt"/>
                          <a:cs typeface="Times New Roman" panose="02020603050405020304" pitchFamily="18" charset="0"/>
                        </a:rPr>
                        <a:t> Business Model</a:t>
                      </a:r>
                      <a:endParaRPr lang="en-US" sz="18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Birchbox, Blue Apron, Netflix</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Traditional Retailer Business Model</a:t>
                      </a:r>
                      <a:endParaRPr lang="en-US" sz="18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mn-lt"/>
                          <a:cs typeface="Times New Roman" panose="02020603050405020304" pitchFamily="18" charset="0"/>
                        </a:rPr>
                        <a:t>Whole</a:t>
                      </a:r>
                      <a:r>
                        <a:rPr lang="en-US" sz="1800" baseline="0" dirty="0" smtClean="0">
                          <a:latin typeface="+mn-lt"/>
                          <a:cs typeface="Times New Roman" panose="02020603050405020304" pitchFamily="18" charset="0"/>
                        </a:rPr>
                        <a:t> Foods Markets, Zappos</a:t>
                      </a:r>
                      <a:endParaRPr lang="en-US" sz="18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General Categories of Business </a:t>
            </a:r>
            <a:br>
              <a:rPr lang="en-US" sz="3600" dirty="0" smtClean="0"/>
            </a:br>
            <a:r>
              <a:rPr lang="en-US" sz="3600" dirty="0" smtClean="0"/>
              <a:t>Models </a:t>
            </a:r>
            <a:r>
              <a:rPr lang="en-US" sz="2000" b="0" dirty="0" smtClean="0"/>
              <a:t>(4 of 5)</a:t>
            </a:r>
            <a:endParaRPr lang="en-US" sz="2000" b="0" dirty="0"/>
          </a:p>
        </p:txBody>
      </p:sp>
      <p:sp>
        <p:nvSpPr>
          <p:cNvPr id="7" name="Content Placeholder 6"/>
          <p:cNvSpPr>
            <a:spLocks noGrp="1"/>
          </p:cNvSpPr>
          <p:nvPr>
            <p:ph idx="1"/>
          </p:nvPr>
        </p:nvSpPr>
        <p:spPr>
          <a:xfrm>
            <a:off x="457200" y="1600201"/>
            <a:ext cx="8229600" cy="3581400"/>
          </a:xfrm>
        </p:spPr>
        <p:txBody>
          <a:bodyPr/>
          <a:lstStyle/>
          <a:p>
            <a:pPr marL="256032" indent="-256032">
              <a:buSzPct val="100000"/>
            </a:pPr>
            <a:r>
              <a:rPr lang="en-US" sz="2400" dirty="0" smtClean="0"/>
              <a:t>Disruptive Business Models</a:t>
            </a:r>
          </a:p>
          <a:p>
            <a:pPr marL="740664" lvl="1"/>
            <a:r>
              <a:rPr lang="en-US" sz="2400" dirty="0" smtClean="0"/>
              <a:t>The second category is disruptive business models.</a:t>
            </a:r>
          </a:p>
          <a:p>
            <a:pPr marL="740664" lvl="1"/>
            <a:r>
              <a:rPr lang="en-US" sz="2400" dirty="0" smtClean="0"/>
              <a:t>Disruptive business models, which are rare, are ones that do not fit the profile of a standard business model.</a:t>
            </a:r>
          </a:p>
          <a:p>
            <a:pPr marL="740664" lvl="1"/>
            <a:r>
              <a:rPr lang="en-US" sz="2400" dirty="0" smtClean="0"/>
              <a:t>They are impactful enough that they disrupt or change the way business is conducted in an industry or an important niche within an industry.</a:t>
            </a:r>
          </a:p>
          <a:p>
            <a:pPr marL="740664" lvl="1"/>
            <a:r>
              <a:rPr lang="en-US" sz="2400" dirty="0" smtClean="0"/>
              <a:t>The next slides depict four business models that were disruptive when they were introduced.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General Categories of Business </a:t>
            </a:r>
            <a:br>
              <a:rPr lang="en-US" sz="3600" dirty="0" smtClean="0"/>
            </a:br>
            <a:r>
              <a:rPr lang="en-US" sz="3600" dirty="0" smtClean="0"/>
              <a:t>Models </a:t>
            </a:r>
            <a:r>
              <a:rPr lang="en-US" sz="2000" b="0" dirty="0" smtClean="0"/>
              <a:t>(5 of 5)</a:t>
            </a:r>
            <a:endParaRPr lang="en-US" sz="2000" b="0" dirty="0"/>
          </a:p>
        </p:txBody>
      </p:sp>
      <p:sp>
        <p:nvSpPr>
          <p:cNvPr id="8" name="Content Placeholder 7"/>
          <p:cNvSpPr>
            <a:spLocks noGrp="1"/>
          </p:cNvSpPr>
          <p:nvPr>
            <p:ph idx="1"/>
          </p:nvPr>
        </p:nvSpPr>
        <p:spPr>
          <a:xfrm>
            <a:off x="457200" y="1600201"/>
            <a:ext cx="4191000" cy="381000"/>
          </a:xfrm>
        </p:spPr>
        <p:txBody>
          <a:bodyPr/>
          <a:lstStyle/>
          <a:p>
            <a:r>
              <a:rPr lang="en-US" sz="2400" dirty="0" smtClean="0"/>
              <a:t>Disruptive Business Models</a:t>
            </a:r>
            <a:endParaRPr lang="en-US" sz="2400" dirty="0"/>
          </a:p>
        </p:txBody>
      </p:sp>
      <p:graphicFrame>
        <p:nvGraphicFramePr>
          <p:cNvPr id="10" name="Table 5"/>
          <p:cNvGraphicFramePr>
            <a:graphicFrameLocks noGrp="1"/>
          </p:cNvGraphicFramePr>
          <p:nvPr>
            <p:ph idx="4294967295"/>
            <p:extLst>
              <p:ext uri="{D42A27DB-BD31-4B8C-83A1-F6EECF244321}">
                <p14:modId xmlns:p14="http://schemas.microsoft.com/office/powerpoint/2010/main" val="1568887620"/>
              </p:ext>
            </p:extLst>
          </p:nvPr>
        </p:nvGraphicFramePr>
        <p:xfrm>
          <a:off x="676922" y="2151357"/>
          <a:ext cx="7924800" cy="3710733"/>
        </p:xfrm>
        <a:graphic>
          <a:graphicData uri="http://schemas.openxmlformats.org/drawingml/2006/table">
            <a:tbl>
              <a:tblPr firstRow="1" bandRow="1">
                <a:tableStyleId>{3B4B98B0-60AC-42C2-AFA5-B58CD77FA1E5}</a:tableStyleId>
              </a:tblPr>
              <a:tblGrid>
                <a:gridCol w="5283200">
                  <a:extLst>
                    <a:ext uri="{9D8B030D-6E8A-4147-A177-3AD203B41FA5}">
                      <a16:colId xmlns:a16="http://schemas.microsoft.com/office/drawing/2014/main" xmlns="" val="20000"/>
                    </a:ext>
                  </a:extLst>
                </a:gridCol>
                <a:gridCol w="2641600">
                  <a:extLst>
                    <a:ext uri="{9D8B030D-6E8A-4147-A177-3AD203B41FA5}">
                      <a16:colId xmlns:a16="http://schemas.microsoft.com/office/drawing/2014/main" xmlns="" val="20001"/>
                    </a:ext>
                  </a:extLst>
                </a:gridCol>
              </a:tblGrid>
              <a:tr h="4193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mn-lt"/>
                          <a:cs typeface="Times New Roman" panose="02020603050405020304" pitchFamily="18" charset="0"/>
                        </a:rPr>
                        <a:t>Business</a:t>
                      </a:r>
                      <a:r>
                        <a:rPr lang="en-US" sz="1600" b="1" baseline="0" dirty="0" smtClean="0">
                          <a:solidFill>
                            <a:schemeClr val="tx1"/>
                          </a:solidFill>
                          <a:latin typeface="+mn-lt"/>
                          <a:cs typeface="Times New Roman" panose="02020603050405020304" pitchFamily="18" charset="0"/>
                        </a:rPr>
                        <a:t> Model</a:t>
                      </a:r>
                      <a:endParaRPr lang="en-US" sz="1600" b="1"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dirty="0" smtClean="0">
                          <a:solidFill>
                            <a:schemeClr val="tx1"/>
                          </a:solidFill>
                          <a:latin typeface="+mn-lt"/>
                          <a:cs typeface="Times New Roman" panose="02020603050405020304" pitchFamily="18" charset="0"/>
                        </a:rPr>
                        <a:t>Company or Companies That Introduced It</a:t>
                      </a:r>
                      <a:endParaRPr lang="en-US" sz="1600" b="1"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6087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Times New Roman" panose="02020603050405020304" pitchFamily="18" charset="0"/>
                        </a:rPr>
                        <a:t>Direct-to-Consumer</a:t>
                      </a:r>
                      <a:r>
                        <a:rPr lang="en-US" sz="1600" baseline="0" dirty="0" smtClean="0">
                          <a:latin typeface="+mn-lt"/>
                          <a:cs typeface="Times New Roman" panose="02020603050405020304" pitchFamily="18" charset="0"/>
                        </a:rPr>
                        <a:t> Computer Sales (which allowed consumers to customize their computers)</a:t>
                      </a:r>
                      <a:endParaRPr lang="en-US" sz="16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Times New Roman" panose="02020603050405020304" pitchFamily="18" charset="0"/>
                        </a:rPr>
                        <a:t>Dell</a:t>
                      </a:r>
                      <a:endParaRPr lang="en-US" sz="16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7492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Times New Roman" panose="02020603050405020304" pitchFamily="18" charset="0"/>
                        </a:rPr>
                        <a:t>Online Text Ads</a:t>
                      </a:r>
                      <a:r>
                        <a:rPr lang="en-US" sz="1600" baseline="0" dirty="0" smtClean="0">
                          <a:latin typeface="+mn-lt"/>
                          <a:cs typeface="Times New Roman" panose="02020603050405020304" pitchFamily="18" charset="0"/>
                        </a:rPr>
                        <a:t> on Search Engines (allowed advertisers to place ads for products that searchers were already searching for)</a:t>
                      </a:r>
                      <a:endParaRPr lang="en-US" sz="16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Times New Roman" panose="02020603050405020304" pitchFamily="18" charset="0"/>
                        </a:rPr>
                        <a:t>Yahoo, Google</a:t>
                      </a:r>
                      <a:endParaRPr lang="en-US" sz="16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8897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Times New Roman" panose="02020603050405020304" pitchFamily="18" charset="0"/>
                        </a:rPr>
                        <a:t>Software</a:t>
                      </a:r>
                      <a:r>
                        <a:rPr lang="en-US" sz="1600" baseline="0" dirty="0" smtClean="0">
                          <a:latin typeface="+mn-lt"/>
                          <a:cs typeface="Times New Roman" panose="02020603050405020304" pitchFamily="18" charset="0"/>
                        </a:rPr>
                        <a:t> as a Service (SaaS) (By moving software to the cloud, allowed users to access the software and their data from anywhere there was an Internet connection)</a:t>
                      </a:r>
                      <a:endParaRPr lang="en-US" sz="1600" dirty="0">
                        <a:latin typeface="+mn-lt"/>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Times New Roman" panose="02020603050405020304" pitchFamily="18" charset="0"/>
                          <a:hlinkClick r:id="rId2"/>
                        </a:rPr>
                        <a:t>Salesforce.com</a:t>
                      </a:r>
                      <a:endParaRPr lang="en-US" sz="16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8897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Times New Roman" panose="02020603050405020304" pitchFamily="18" charset="0"/>
                        </a:rPr>
                        <a:t>Cloud-based Service</a:t>
                      </a:r>
                      <a:r>
                        <a:rPr lang="en-US" sz="1600" baseline="0" dirty="0" smtClean="0">
                          <a:latin typeface="+mn-lt"/>
                          <a:cs typeface="Times New Roman" panose="02020603050405020304" pitchFamily="18" charset="0"/>
                        </a:rPr>
                        <a:t> to Connect Riders and People Willing to Provide Rides (Provided riders with an app that connects them with the owners of private cars)</a:t>
                      </a:r>
                      <a:endParaRPr lang="en-US" sz="1600" dirty="0" smtClean="0">
                        <a:latin typeface="+mn-lt"/>
                        <a:cs typeface="Times New Roman" panose="02020603050405020304" pitchFamily="18"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cs typeface="Times New Roman" panose="02020603050405020304" pitchFamily="18" charset="0"/>
                        </a:rPr>
                        <a:t>Uber, Lyft</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0661045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Barringer/Ireland Business Model Template </a:t>
            </a:r>
            <a:r>
              <a:rPr lang="en-US" sz="2000" b="0" dirty="0" smtClean="0"/>
              <a:t>(1 of 2)</a:t>
            </a:r>
            <a:endParaRPr lang="en-US" sz="2000" b="0" dirty="0"/>
          </a:p>
        </p:txBody>
      </p:sp>
      <p:sp>
        <p:nvSpPr>
          <p:cNvPr id="7" name="Content Placeholder 6"/>
          <p:cNvSpPr>
            <a:spLocks noGrp="1"/>
          </p:cNvSpPr>
          <p:nvPr>
            <p:ph idx="1"/>
          </p:nvPr>
        </p:nvSpPr>
        <p:spPr/>
        <p:txBody>
          <a:bodyPr/>
          <a:lstStyle/>
          <a:p>
            <a:pPr marL="256032" indent="-256032">
              <a:buSzPct val="100000"/>
              <a:defRPr/>
            </a:pPr>
            <a:r>
              <a:rPr lang="en-US" altLang="en-US" sz="2400" dirty="0" smtClean="0"/>
              <a:t>Barringer/Ireland Business Model Template</a:t>
            </a:r>
          </a:p>
          <a:p>
            <a:pPr marL="740664" lvl="1">
              <a:defRPr/>
            </a:pPr>
            <a:r>
              <a:rPr lang="en-US" altLang="en-US" sz="2400" dirty="0" smtClean="0">
                <a:ea typeface="ＭＳ Ｐゴシック" charset="0"/>
              </a:rPr>
              <a:t>Although not everyone agrees precisely on the components of a business model, many agree that a successful business model has a common set of attributes.</a:t>
            </a:r>
          </a:p>
          <a:p>
            <a:pPr marL="740664" lvl="1">
              <a:defRPr/>
            </a:pPr>
            <a:r>
              <a:rPr lang="en-US" altLang="en-US" sz="2400" dirty="0" smtClean="0">
                <a:ea typeface="ＭＳ Ｐゴシック" charset="0"/>
              </a:rPr>
              <a:t>These attributes can be laid out in a visual framework or template so it is easy to see the individual parts and their interrelationships.</a:t>
            </a:r>
          </a:p>
          <a:p>
            <a:pPr marL="740664" lvl="1">
              <a:defRPr/>
            </a:pPr>
            <a:r>
              <a:rPr lang="en-US" altLang="en-US" sz="2400" dirty="0" smtClean="0">
                <a:ea typeface="ＭＳ Ｐゴシック" charset="0"/>
              </a:rPr>
              <a:t>The Barringer/Ireland Business Model Template is shown in the next slide.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4784</TotalTime>
  <Words>2160</Words>
  <Application>Microsoft Office PowerPoint</Application>
  <PresentationFormat>On-screen Show (4:3)</PresentationFormat>
  <Paragraphs>197</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Times New Roman</vt:lpstr>
      <vt:lpstr>Verdana</vt:lpstr>
      <vt:lpstr>Wingdings</vt:lpstr>
      <vt:lpstr>508 Lecture</vt:lpstr>
      <vt:lpstr>Entrepreneurship: Successfully Launching New Ventures</vt:lpstr>
      <vt:lpstr>Learning Objectives</vt:lpstr>
      <vt:lpstr>Business Models</vt:lpstr>
      <vt:lpstr>General Categories of Business  Models (1 of 5)</vt:lpstr>
      <vt:lpstr>General Categories of Business  Models (2 of 5)</vt:lpstr>
      <vt:lpstr>General Categories of Business  Models (3 of 5)</vt:lpstr>
      <vt:lpstr>General Categories of Business  Models (4 of 5)</vt:lpstr>
      <vt:lpstr>General Categories of Business  Models (5 of 5)</vt:lpstr>
      <vt:lpstr>Barringer/Ireland Business Model Template (1 of 2)</vt:lpstr>
      <vt:lpstr>Barringer/Ireland Business Model Template (2 of 2)</vt:lpstr>
      <vt:lpstr>Core Strategy (1 of 5)</vt:lpstr>
      <vt:lpstr>Core Strategy (2 of 5)</vt:lpstr>
      <vt:lpstr>Core Strategy (3 of 5)</vt:lpstr>
      <vt:lpstr>Core Strategy (4 of 5)</vt:lpstr>
      <vt:lpstr>Core Strategy  (5 of 5)</vt:lpstr>
      <vt:lpstr>Resources (1 of 3)</vt:lpstr>
      <vt:lpstr>Resources (2 of 3)</vt:lpstr>
      <vt:lpstr>Resources (3 of 3)</vt:lpstr>
      <vt:lpstr>Financials (1 of 5)</vt:lpstr>
      <vt:lpstr>Financials (2 of 5)</vt:lpstr>
      <vt:lpstr>Financials (3 of 5)</vt:lpstr>
      <vt:lpstr>Financials (4 of 5)</vt:lpstr>
      <vt:lpstr>Financials (5 of 5)</vt:lpstr>
      <vt:lpstr>Operations (1 of 5)</vt:lpstr>
      <vt:lpstr>Operations (2 of 5)</vt:lpstr>
      <vt:lpstr>Operations (3 of 5)</vt:lpstr>
      <vt:lpstr>Operations (4 of 5)</vt:lpstr>
      <vt:lpstr>Operations (5 of 5)</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1035</cp:revision>
  <dcterms:created xsi:type="dcterms:W3CDTF">2014-07-14T20:04:21Z</dcterms:created>
  <dcterms:modified xsi:type="dcterms:W3CDTF">2018-01-16T12:10:50Z</dcterms:modified>
</cp:coreProperties>
</file>