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509" r:id="rId2"/>
    <p:sldId id="467" r:id="rId3"/>
    <p:sldId id="468" r:id="rId4"/>
    <p:sldId id="469" r:id="rId5"/>
    <p:sldId id="470" r:id="rId6"/>
    <p:sldId id="472" r:id="rId7"/>
    <p:sldId id="473" r:id="rId8"/>
    <p:sldId id="511" r:id="rId9"/>
    <p:sldId id="512" r:id="rId10"/>
    <p:sldId id="474" r:id="rId11"/>
    <p:sldId id="475" r:id="rId12"/>
    <p:sldId id="476" r:id="rId13"/>
    <p:sldId id="477" r:id="rId14"/>
    <p:sldId id="478" r:id="rId15"/>
    <p:sldId id="480" r:id="rId16"/>
    <p:sldId id="481" r:id="rId17"/>
    <p:sldId id="482" r:id="rId18"/>
    <p:sldId id="483" r:id="rId19"/>
    <p:sldId id="484" r:id="rId20"/>
    <p:sldId id="485" r:id="rId21"/>
    <p:sldId id="48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 id="513" r:id="rId43"/>
    <p:sldId id="51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6408" autoAdjust="0"/>
  </p:normalViewPr>
  <p:slideViewPr>
    <p:cSldViewPr>
      <p:cViewPr varScale="1">
        <p:scale>
          <a:sx n="70" d="100"/>
          <a:sy n="70" d="100"/>
        </p:scale>
        <p:origin x="1206" y="72"/>
      </p:cViewPr>
      <p:guideLst>
        <p:guide orient="horz" pos="2160"/>
        <p:guide pos="2880"/>
      </p:guideLst>
    </p:cSldViewPr>
  </p:slideViewPr>
  <p:outlineViewPr>
    <p:cViewPr>
      <p:scale>
        <a:sx n="33" d="100"/>
        <a:sy n="33" d="100"/>
      </p:scale>
      <p:origin x="0" y="-23712"/>
    </p:cViewPr>
  </p:outlineViewPr>
  <p:notesTextViewPr>
    <p:cViewPr>
      <p:scale>
        <a:sx n="1" d="1"/>
        <a:sy n="1" d="1"/>
      </p:scale>
      <p:origin x="0" y="0"/>
    </p:cViewPr>
  </p:notesTextViewPr>
  <p:sorterViewPr>
    <p:cViewPr>
      <p:scale>
        <a:sx n="100" d="100"/>
        <a:sy n="100" d="100"/>
      </p:scale>
      <p:origin x="0" y="-6060"/>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9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25307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379683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1526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5</a:t>
            </a:r>
            <a:endParaRPr lang="en-IN" sz="3600" dirty="0"/>
          </a:p>
        </p:txBody>
      </p:sp>
      <p:sp>
        <p:nvSpPr>
          <p:cNvPr id="5" name="Text Placeholder 4"/>
          <p:cNvSpPr>
            <a:spLocks noGrp="1"/>
          </p:cNvSpPr>
          <p:nvPr>
            <p:ph type="body" sz="quarter" idx="15"/>
          </p:nvPr>
        </p:nvSpPr>
        <p:spPr>
          <a:xfrm>
            <a:off x="4419600" y="3398837"/>
            <a:ext cx="4150808" cy="1325563"/>
          </a:xfrm>
        </p:spPr>
        <p:txBody>
          <a:bodyPr/>
          <a:lstStyle/>
          <a:p>
            <a:pPr algn="ctr">
              <a:spcBef>
                <a:spcPct val="50000"/>
              </a:spcBef>
            </a:pPr>
            <a:r>
              <a:rPr lang="en-US" sz="3600" dirty="0"/>
              <a:t>Industry and Competitor </a:t>
            </a:r>
            <a:r>
              <a:rPr lang="en-US" sz="3600" i="1" dirty="0"/>
              <a:t>Analysis</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71404"/>
            <a:ext cx="3371657" cy="4407179"/>
          </a:xfrm>
          <a:prstGeom prst="rect">
            <a:avLst/>
          </a:prstGeom>
        </p:spPr>
      </p:pic>
    </p:spTree>
    <p:extLst>
      <p:ext uri="{BB962C8B-B14F-4D97-AF65-F5344CB8AC3E}">
        <p14:creationId xmlns:p14="http://schemas.microsoft.com/office/powerpoint/2010/main" val="259156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dirty="0" smtClean="0">
                <a:latin typeface="Times New Roman" panose="02020603050405020304" pitchFamily="18" charset="0"/>
              </a:rPr>
              <a:t>The Five Competitive Forces Model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Explanation of the Five Forces Model</a:t>
            </a:r>
          </a:p>
          <a:p>
            <a:pPr lvl="1"/>
            <a:r>
              <a:rPr lang="en-US" sz="2400" dirty="0" smtClean="0"/>
              <a:t>The five competitive forces model is a framework for understanding the structure of an industry.</a:t>
            </a:r>
          </a:p>
          <a:p>
            <a:pPr lvl="1"/>
            <a:r>
              <a:rPr lang="en-US" sz="2400" dirty="0" smtClean="0"/>
              <a:t>The model is composed of the forces that determine industry profitability.</a:t>
            </a:r>
          </a:p>
          <a:p>
            <a:pPr lvl="1"/>
            <a:r>
              <a:rPr lang="en-US" sz="2400" dirty="0" smtClean="0"/>
              <a:t>They help determine the average rate of return for the firms in an industry.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dirty="0" smtClean="0">
                <a:latin typeface="Times New Roman" panose="02020603050405020304" pitchFamily="18" charset="0"/>
              </a:rPr>
              <a:t>The Five Competitive Forces Model </a:t>
            </a:r>
            <a:r>
              <a:rPr lang="en-US" sz="2000" b="0" dirty="0" smtClean="0">
                <a:latin typeface="Times New Roman" panose="02020603050405020304" pitchFamily="18" charset="0"/>
              </a:rPr>
              <a:t>(2 of 3)</a:t>
            </a:r>
            <a:endParaRPr lang="en-US" sz="320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Explanation of the Five Forces Model (continued)</a:t>
            </a:r>
          </a:p>
          <a:p>
            <a:pPr lvl="1"/>
            <a:r>
              <a:rPr lang="en-US" sz="2400" dirty="0" smtClean="0"/>
              <a:t>Each of the five forces impacts the average rate of return for the firms in an industry by applying pressure on industry profitability.</a:t>
            </a:r>
          </a:p>
          <a:p>
            <a:pPr lvl="1"/>
            <a:r>
              <a:rPr lang="en-US" sz="2400" dirty="0" smtClean="0"/>
              <a:t>Well-managed firms try to position their firms in a way that avoids or diminishes these forces—in an attempt to beat the average rate of return of the industry.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924800" cy="1097280"/>
          </a:xfrm>
        </p:spPr>
        <p:txBody>
          <a:bodyPr/>
          <a:lstStyle/>
          <a:p>
            <a:r>
              <a:rPr lang="en-US" dirty="0" smtClean="0">
                <a:latin typeface="Times New Roman" panose="02020603050405020304" pitchFamily="18" charset="0"/>
              </a:rPr>
              <a:t>The Five Competitive Forces Model </a:t>
            </a:r>
            <a:r>
              <a:rPr lang="en-US" sz="2000" b="0" dirty="0" smtClean="0">
                <a:latin typeface="Times New Roman" panose="02020603050405020304" pitchFamily="18" charset="0"/>
              </a:rPr>
              <a:t>(3 of 3)</a:t>
            </a:r>
            <a:endParaRPr lang="en-US" sz="2000" b="0" dirty="0">
              <a:latin typeface="Times New Roman" panose="02020603050405020304" pitchFamily="18" charset="0"/>
            </a:endParaRPr>
          </a:p>
        </p:txBody>
      </p:sp>
      <p:sp>
        <p:nvSpPr>
          <p:cNvPr id="3" name="Content Placeholder 2"/>
          <p:cNvSpPr>
            <a:spLocks noGrp="1"/>
          </p:cNvSpPr>
          <p:nvPr>
            <p:ph idx="1"/>
          </p:nvPr>
        </p:nvSpPr>
        <p:spPr>
          <a:xfrm>
            <a:off x="457200" y="1600201"/>
            <a:ext cx="7010400" cy="304800"/>
          </a:xfrm>
        </p:spPr>
        <p:txBody>
          <a:bodyPr/>
          <a:lstStyle/>
          <a:p>
            <a:pPr marL="0" indent="0">
              <a:buNone/>
            </a:pPr>
            <a:r>
              <a:rPr lang="en-IN" sz="2200" b="1" dirty="0"/>
              <a:t>Figure </a:t>
            </a:r>
            <a:r>
              <a:rPr lang="en-IN" sz="2200" b="1" dirty="0" smtClean="0"/>
              <a:t>5.1 </a:t>
            </a:r>
            <a:r>
              <a:rPr lang="en-IN" sz="2200" dirty="0" smtClean="0"/>
              <a:t>Forces </a:t>
            </a:r>
            <a:r>
              <a:rPr lang="en-IN" sz="2200" dirty="0"/>
              <a:t>That </a:t>
            </a:r>
            <a:r>
              <a:rPr lang="en-IN" sz="2200" dirty="0" smtClean="0"/>
              <a:t>Determine Industry </a:t>
            </a:r>
            <a:r>
              <a:rPr lang="en-IN" sz="2200" dirty="0"/>
              <a:t>Profitability</a:t>
            </a:r>
          </a:p>
        </p:txBody>
      </p:sp>
      <p:pic>
        <p:nvPicPr>
          <p:cNvPr id="5" name="Picture 4" descr="The 5 competitive forces that determine industry profitability are as follows. Threat of substitutes. Threat of new entrants. Rivalry among existing firms. Bargaining power of suppliers. Bargaining power of buy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02" y="2514600"/>
            <a:ext cx="7263997" cy="2575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Substitutes </a:t>
            </a:r>
            <a:r>
              <a:rPr lang="en-US" sz="2000" b="0" dirty="0" smtClean="0">
                <a:latin typeface="Times New Roman" panose="02020603050405020304" pitchFamily="18" charset="0"/>
              </a:rPr>
              <a:t>(1 of 2)</a:t>
            </a:r>
            <a:endParaRPr lang="en-US" b="0" dirty="0">
              <a:latin typeface="Times New Roman" panose="02020603050405020304" pitchFamily="18" charset="0"/>
            </a:endParaRPr>
          </a:p>
        </p:txBody>
      </p:sp>
      <p:sp>
        <p:nvSpPr>
          <p:cNvPr id="3" name="Content Placeholder 2"/>
          <p:cNvSpPr>
            <a:spLocks noGrp="1"/>
          </p:cNvSpPr>
          <p:nvPr>
            <p:ph idx="1"/>
          </p:nvPr>
        </p:nvSpPr>
        <p:spPr>
          <a:xfrm>
            <a:off x="457200" y="1600200"/>
            <a:ext cx="8382000" cy="4525963"/>
          </a:xfrm>
        </p:spPr>
        <p:txBody>
          <a:bodyPr/>
          <a:lstStyle/>
          <a:p>
            <a:r>
              <a:rPr lang="en-US" sz="2400" dirty="0" smtClean="0"/>
              <a:t>Threat of Substitutes</a:t>
            </a:r>
          </a:p>
          <a:p>
            <a:pPr lvl="1"/>
            <a:r>
              <a:rPr lang="en-US" sz="2400" dirty="0" smtClean="0"/>
              <a:t>The price that consumers are willing to pay for a product depends in part on the availability of substitute products.</a:t>
            </a:r>
          </a:p>
          <a:p>
            <a:pPr lvl="1"/>
            <a:r>
              <a:rPr lang="en-US" sz="2400" dirty="0" smtClean="0"/>
              <a:t>For example, there are few, if any, substitutes for prescription medicines, which is one of the reasons the pharmaceutical industry is so profitable.</a:t>
            </a:r>
          </a:p>
          <a:p>
            <a:pPr lvl="1"/>
            <a:r>
              <a:rPr lang="en-US" sz="2400" dirty="0" smtClean="0"/>
              <a:t>In contrast, when close substitutes for a product exist, industry profitability is suppressed, because consumers will opt out if the price gets too high.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Substitutes </a:t>
            </a:r>
            <a:r>
              <a:rPr lang="en-US" sz="2000" b="0" dirty="0" smtClean="0">
                <a:latin typeface="Times New Roman" panose="02020603050405020304" pitchFamily="18" charset="0"/>
              </a:rPr>
              <a:t>(2 of 2)</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Threat of Substitutes (continued)</a:t>
            </a:r>
          </a:p>
          <a:p>
            <a:pPr lvl="1"/>
            <a:r>
              <a:rPr lang="en-US" sz="2400" dirty="0" smtClean="0">
                <a:latin typeface="+mj-lt"/>
              </a:rPr>
              <a:t>The extent to which substitutes suppress the profitability of an industry depends on the propensity for buyers to substitute between alternatives.</a:t>
            </a:r>
          </a:p>
          <a:p>
            <a:pPr lvl="1"/>
            <a:r>
              <a:rPr lang="en-US" sz="2400" dirty="0" smtClean="0">
                <a:latin typeface="+mj-lt"/>
              </a:rPr>
              <a:t>This is why firms in an industry often offer their customers amenities to reduce the likelihood that they will switch to a substitute product, even in light of a price increase.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(1 of 6)</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Threat of New Entrants</a:t>
            </a:r>
          </a:p>
          <a:p>
            <a:pPr lvl="1"/>
            <a:r>
              <a:rPr lang="en-US" sz="2400" dirty="0" smtClean="0"/>
              <a:t>If the firms in an industry are highly profitable, the industry becomes a magnet to new entrants.</a:t>
            </a:r>
          </a:p>
          <a:p>
            <a:pPr lvl="1"/>
            <a:r>
              <a:rPr lang="en-US" sz="2400" dirty="0" smtClean="0"/>
              <a:t>Unless something is done to stop this, the competition in the industry will increase, and average industry profitability will decline.</a:t>
            </a:r>
          </a:p>
          <a:p>
            <a:pPr lvl="1"/>
            <a:r>
              <a:rPr lang="en-US" sz="2400" dirty="0" smtClean="0"/>
              <a:t>Firms in an industry try to keep the number of new entrants low by erecting barriers to entry.</a:t>
            </a:r>
          </a:p>
          <a:p>
            <a:pPr lvl="2"/>
            <a:r>
              <a:rPr lang="en-US" sz="2400" dirty="0" smtClean="0"/>
              <a:t>A barrier to entry is a condition that creates a disincentive for a new firm to enter an industry.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(2 of 6)</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00201"/>
            <a:ext cx="8229600" cy="457200"/>
          </a:xfrm>
        </p:spPr>
        <p:txBody>
          <a:bodyPr/>
          <a:lstStyle/>
          <a:p>
            <a:pPr>
              <a:spcBef>
                <a:spcPct val="50000"/>
              </a:spcBef>
              <a:buNone/>
            </a:pPr>
            <a:r>
              <a:rPr lang="en-US" sz="2400" dirty="0" smtClean="0"/>
              <a:t>Barriers to Entry</a:t>
            </a:r>
            <a:endParaRPr lang="en-US" sz="2400" dirty="0"/>
          </a:p>
        </p:txBody>
      </p:sp>
      <p:graphicFrame>
        <p:nvGraphicFramePr>
          <p:cNvPr id="5" name="Table 1"/>
          <p:cNvGraphicFramePr>
            <a:graphicFrameLocks noGrp="1"/>
          </p:cNvGraphicFramePr>
          <p:nvPr>
            <p:ph idx="13"/>
            <p:extLst>
              <p:ext uri="{D42A27DB-BD31-4B8C-83A1-F6EECF244321}">
                <p14:modId xmlns:p14="http://schemas.microsoft.com/office/powerpoint/2010/main" val="983927703"/>
              </p:ext>
            </p:extLst>
          </p:nvPr>
        </p:nvGraphicFramePr>
        <p:xfrm>
          <a:off x="457200" y="2209800"/>
          <a:ext cx="8229600" cy="366268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xmlns="" val="20000"/>
                    </a:ext>
                  </a:extLst>
                </a:gridCol>
                <a:gridCol w="50292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Barrier to Entry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Explanation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Economies of Scale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Industries that are characterized by large economies of scale are difficult for new firms to enter, unless they are willing to accept a cost disadvantage.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Product differentiation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Industries such as the soft drink industry that are characterized by firms with strong brands are difficult to break into without spending heavily on advertising.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Capital requirements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The need to invest large amounts of money to gain entrance to an industry is another barrier to entry.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(3 of 6)</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00201"/>
            <a:ext cx="8229600" cy="457200"/>
          </a:xfrm>
        </p:spPr>
        <p:txBody>
          <a:bodyPr/>
          <a:lstStyle/>
          <a:p>
            <a:pPr>
              <a:spcBef>
                <a:spcPct val="50000"/>
              </a:spcBef>
              <a:buNone/>
            </a:pPr>
            <a:r>
              <a:rPr lang="en-US" sz="2400" dirty="0" smtClean="0"/>
              <a:t>Barriers to Entry (continued</a:t>
            </a:r>
            <a:r>
              <a:rPr lang="en-US" sz="2400" dirty="0"/>
              <a:t>)</a:t>
            </a:r>
          </a:p>
        </p:txBody>
      </p:sp>
      <p:graphicFrame>
        <p:nvGraphicFramePr>
          <p:cNvPr id="6" name="Table 1"/>
          <p:cNvGraphicFramePr>
            <a:graphicFrameLocks/>
          </p:cNvGraphicFramePr>
          <p:nvPr>
            <p:extLst>
              <p:ext uri="{D42A27DB-BD31-4B8C-83A1-F6EECF244321}">
                <p14:modId xmlns:p14="http://schemas.microsoft.com/office/powerpoint/2010/main" val="404857692"/>
              </p:ext>
            </p:extLst>
          </p:nvPr>
        </p:nvGraphicFramePr>
        <p:xfrm>
          <a:off x="457200" y="2209800"/>
          <a:ext cx="8229600" cy="33883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xmlns="" val="20000"/>
                    </a:ext>
                  </a:extLst>
                </a:gridCol>
                <a:gridCol w="50292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Barrier to Entry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Explanation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Cost advantages independent of size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Existing firms may have cost advantages not related to size. For example, the existing firms in an industry may have purchased land when it was less expensive than it is today.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Access to distribution channels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Distribution channels are often hard to crack.  This is particularly true in crowded markets, such as the convenience store market.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Government and legal barriers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Some industries, such as banking and broadcasting, require the granting of a license by a public authority to compete.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(4 of 6)</a:t>
            </a:r>
            <a:endParaRPr lang="en-US"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Nontraditional Barriers to Entry</a:t>
            </a:r>
          </a:p>
          <a:p>
            <a:pPr lvl="1"/>
            <a:r>
              <a:rPr lang="en-US" sz="2400" dirty="0" smtClean="0"/>
              <a:t>It is difficult for start-ups to execute barriers to entry that are expensive, such as economies of scale, because money is usually tight.</a:t>
            </a:r>
          </a:p>
          <a:p>
            <a:pPr lvl="1"/>
            <a:r>
              <a:rPr lang="en-US" sz="2400" dirty="0" smtClean="0"/>
              <a:t>Start-ups have to rely on nontraditional barriers to entry to discourage new entrants, such as assembling a world-class management team that would be difficult for another company to replicate.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(5 of 6)</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400" dirty="0" smtClean="0"/>
              <a:t>Nontraditional Barriers to Entry</a:t>
            </a:r>
          </a:p>
        </p:txBody>
      </p:sp>
      <p:graphicFrame>
        <p:nvGraphicFramePr>
          <p:cNvPr id="6" name="Table 1"/>
          <p:cNvGraphicFramePr>
            <a:graphicFrameLocks/>
          </p:cNvGraphicFramePr>
          <p:nvPr>
            <p:extLst>
              <p:ext uri="{D42A27DB-BD31-4B8C-83A1-F6EECF244321}">
                <p14:modId xmlns:p14="http://schemas.microsoft.com/office/powerpoint/2010/main" val="1282552722"/>
              </p:ext>
            </p:extLst>
          </p:nvPr>
        </p:nvGraphicFramePr>
        <p:xfrm>
          <a:off x="460549" y="2209800"/>
          <a:ext cx="8229600" cy="338328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184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Barrier to Entry</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Explanation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90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Strength of management team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If a start-up puts together a world-class management team, it may give potential rivals pause in taking on the start-up in its chosen industry.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90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First-mover advantage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If a start-up pioneers an industry or a new concept within an industry, the name recognition the start-up establishes may create a barrier to entry.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90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Passion of the management team and employees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If the employees of a start-up are motivated by the unique culture of a start-up, and anticipate a large financial reward, this is a combination that cannot be replicated by larger firms.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latin typeface="Times New Roman" panose="02020603050405020304" pitchFamily="18" charset="0"/>
              </a:rPr>
              <a:t>Learning Objectives</a:t>
            </a:r>
            <a:endParaRPr lang="en-US" sz="3600" dirty="0">
              <a:latin typeface="Times New Roman" panose="02020603050405020304" pitchFamily="18" charset="0"/>
            </a:endParaRPr>
          </a:p>
        </p:txBody>
      </p:sp>
      <p:sp>
        <p:nvSpPr>
          <p:cNvPr id="7" name="Content Placeholder 6"/>
          <p:cNvSpPr>
            <a:spLocks noGrp="1"/>
          </p:cNvSpPr>
          <p:nvPr>
            <p:ph idx="1"/>
          </p:nvPr>
        </p:nvSpPr>
        <p:spPr/>
        <p:txBody>
          <a:bodyPr/>
          <a:lstStyle/>
          <a:p>
            <a:pPr marL="0" indent="0">
              <a:buSzPct val="100000"/>
              <a:buNone/>
            </a:pPr>
            <a:r>
              <a:rPr lang="en-US" sz="2400" b="1" dirty="0" smtClean="0">
                <a:solidFill>
                  <a:srgbClr val="007FA3"/>
                </a:solidFill>
              </a:rPr>
              <a:t>5.1</a:t>
            </a:r>
            <a:r>
              <a:rPr lang="en-US" sz="2400" dirty="0" smtClean="0"/>
              <a:t> Explain the purpose of an industry analysis.</a:t>
            </a:r>
          </a:p>
          <a:p>
            <a:pPr marL="512763" indent="-512763">
              <a:buSzPct val="100000"/>
              <a:buNone/>
            </a:pPr>
            <a:r>
              <a:rPr lang="en-US" sz="2400" b="1" dirty="0" smtClean="0">
                <a:solidFill>
                  <a:srgbClr val="007FA3"/>
                </a:solidFill>
              </a:rPr>
              <a:t>5.2</a:t>
            </a:r>
            <a:r>
              <a:rPr lang="en-US" sz="2400" dirty="0" smtClean="0"/>
              <a:t> Identify and discuss the five competitive forces that determine industry profitability.</a:t>
            </a:r>
          </a:p>
          <a:p>
            <a:pPr marL="512763" indent="-512763">
              <a:buSzPct val="100000"/>
              <a:buNone/>
            </a:pPr>
            <a:r>
              <a:rPr lang="en-US" sz="2400" b="1" dirty="0" smtClean="0">
                <a:solidFill>
                  <a:srgbClr val="007FA3"/>
                </a:solidFill>
              </a:rPr>
              <a:t>5.3</a:t>
            </a:r>
            <a:r>
              <a:rPr lang="en-US" sz="2400" dirty="0" smtClean="0"/>
              <a:t> Explain the value that entrepreneurial firms create by successfully using the five forces model.</a:t>
            </a:r>
          </a:p>
          <a:p>
            <a:pPr marL="512763" indent="-512763">
              <a:buSzPct val="100000"/>
              <a:buNone/>
            </a:pPr>
            <a:r>
              <a:rPr lang="en-US" sz="2400" b="1" dirty="0" smtClean="0">
                <a:solidFill>
                  <a:srgbClr val="007FA3"/>
                </a:solidFill>
              </a:rPr>
              <a:t>5.4</a:t>
            </a:r>
            <a:r>
              <a:rPr lang="en-US" sz="2400" dirty="0" smtClean="0"/>
              <a:t> Identify the five primary industry types and the opportunities they offer.</a:t>
            </a:r>
          </a:p>
          <a:p>
            <a:pPr marL="512763" indent="-512763">
              <a:buSzPct val="100000"/>
              <a:buNone/>
            </a:pPr>
            <a:r>
              <a:rPr lang="en-US" sz="2400" b="1" dirty="0" smtClean="0">
                <a:solidFill>
                  <a:srgbClr val="007FA3"/>
                </a:solidFill>
              </a:rPr>
              <a:t>5.5</a:t>
            </a:r>
            <a:r>
              <a:rPr lang="en-US" sz="2400" dirty="0" smtClean="0"/>
              <a:t> Explain the purpose of a competitor analysis and a competitive analysis grid.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Threat of New Entrants </a:t>
            </a:r>
            <a:r>
              <a:rPr lang="en-US" sz="2000" b="0" dirty="0" smtClean="0">
                <a:latin typeface="Times New Roman" panose="02020603050405020304" pitchFamily="18" charset="0"/>
              </a:rPr>
              <a:t>(6 of 6)</a:t>
            </a:r>
            <a:endParaRPr lang="en-US" dirty="0">
              <a:latin typeface="Times New Roman" panose="02020603050405020304" pitchFamily="18" charset="0"/>
            </a:endParaRPr>
          </a:p>
        </p:txBody>
      </p:sp>
      <p:sp>
        <p:nvSpPr>
          <p:cNvPr id="6" name="Content Placeholder 2"/>
          <p:cNvSpPr>
            <a:spLocks noGrp="1"/>
          </p:cNvSpPr>
          <p:nvPr>
            <p:ph idx="1"/>
          </p:nvPr>
        </p:nvSpPr>
        <p:spPr>
          <a:xfrm>
            <a:off x="457200" y="1600201"/>
            <a:ext cx="8229600" cy="381000"/>
          </a:xfrm>
        </p:spPr>
        <p:txBody>
          <a:bodyPr/>
          <a:lstStyle/>
          <a:p>
            <a:pPr>
              <a:spcBef>
                <a:spcPct val="50000"/>
              </a:spcBef>
              <a:buNone/>
            </a:pPr>
            <a:r>
              <a:rPr lang="en-US" sz="2400" dirty="0" smtClean="0"/>
              <a:t>Nontraditional Barriers to Entry (continued</a:t>
            </a:r>
            <a:r>
              <a:rPr lang="en-US" sz="2400" dirty="0"/>
              <a:t>)</a:t>
            </a:r>
          </a:p>
        </p:txBody>
      </p:sp>
      <p:graphicFrame>
        <p:nvGraphicFramePr>
          <p:cNvPr id="7" name="Table 4"/>
          <p:cNvGraphicFramePr>
            <a:graphicFrameLocks noGrp="1"/>
          </p:cNvGraphicFramePr>
          <p:nvPr>
            <p:ph idx="13"/>
            <p:extLst>
              <p:ext uri="{D42A27DB-BD31-4B8C-83A1-F6EECF244321}">
                <p14:modId xmlns:p14="http://schemas.microsoft.com/office/powerpoint/2010/main" val="25968680"/>
              </p:ext>
            </p:extLst>
          </p:nvPr>
        </p:nvGraphicFramePr>
        <p:xfrm>
          <a:off x="457200" y="2209800"/>
          <a:ext cx="8229600" cy="3383280"/>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172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Barrier to Entry</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Explanation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52479">
                <a:tc>
                  <a:txBody>
                    <a:bodyPr/>
                    <a:lstStyle/>
                    <a:p>
                      <a:pPr algn="l" eaLnBrk="1" hangingPunct="1">
                        <a:spcBef>
                          <a:spcPct val="50000"/>
                        </a:spcBef>
                      </a:pPr>
                      <a:r>
                        <a:rPr lang="en-US" sz="1800" b="0" dirty="0" smtClean="0"/>
                        <a:t>Unique business model</a:t>
                      </a:r>
                      <a:endParaRPr lang="en-US" sz="18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800" b="0" dirty="0" smtClean="0"/>
                        <a:t>If a start-up is able to construct a unique business model and establish a network of relationships that makes the business model work, this set of advantages creates a barrier to entry.</a:t>
                      </a:r>
                      <a:endParaRPr lang="en-US" sz="18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24984">
                <a:tc>
                  <a:txBody>
                    <a:bodyPr/>
                    <a:lstStyle/>
                    <a:p>
                      <a:pPr algn="l" eaLnBrk="1" hangingPunct="1">
                        <a:spcBef>
                          <a:spcPct val="50000"/>
                        </a:spcBef>
                      </a:pPr>
                      <a:r>
                        <a:rPr lang="en-US" sz="1800" b="0" dirty="0" smtClean="0"/>
                        <a:t>Internet domain name</a:t>
                      </a:r>
                      <a:endParaRPr lang="en-US" sz="18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Some Internet domain names are so </a:t>
                      </a:r>
                      <a:r>
                        <a:rPr lang="en-US" altLang="en-US" sz="1800" b="0" dirty="0" smtClean="0"/>
                        <a:t>“</a:t>
                      </a:r>
                      <a:r>
                        <a:rPr lang="en-US" sz="1800" b="0" dirty="0" smtClean="0"/>
                        <a:t>spot-on</a:t>
                      </a:r>
                      <a:r>
                        <a:rPr lang="en-US" altLang="en-US" sz="1800" b="0" dirty="0" smtClean="0"/>
                        <a:t>”</a:t>
                      </a:r>
                      <a:r>
                        <a:rPr lang="en-US" sz="1800" b="0" dirty="0" smtClean="0"/>
                        <a:t> that they give a start-up a meaningful leg up in terms of e-commerce opportunities.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24984">
                <a:tc>
                  <a:txBody>
                    <a:bodyPr/>
                    <a:lstStyle/>
                    <a:p>
                      <a:pPr algn="l" eaLnBrk="1" hangingPunct="1">
                        <a:spcBef>
                          <a:spcPct val="50000"/>
                        </a:spcBef>
                      </a:pPr>
                      <a:r>
                        <a:rPr lang="en-US" sz="1800" b="0" dirty="0" smtClean="0"/>
                        <a:t>Inventing a new approach to an industry</a:t>
                      </a:r>
                      <a:endParaRPr lang="en-US" sz="18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eaLnBrk="1" hangingPunct="1">
                        <a:spcBef>
                          <a:spcPct val="50000"/>
                        </a:spcBef>
                      </a:pPr>
                      <a:r>
                        <a:rPr lang="en-US" sz="1800" b="0" dirty="0" smtClean="0"/>
                        <a:t>If a start-up invents a new approach to an industry and executes it in an exemplary fashion, these factors create a barrier to entry for potential imitators.</a:t>
                      </a:r>
                      <a:endParaRPr lang="en-US" sz="18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Rivalry Among Existing Firms </a:t>
            </a:r>
            <a:r>
              <a:rPr lang="en-US" sz="2000" b="0" dirty="0" smtClean="0">
                <a:latin typeface="Times New Roman" panose="02020603050405020304" pitchFamily="18" charset="0"/>
              </a:rPr>
              <a:t>(1 of 3)</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Rivalry Among Existing Firms</a:t>
            </a:r>
          </a:p>
          <a:p>
            <a:pPr lvl="1"/>
            <a:r>
              <a:rPr lang="en-US" sz="2400" dirty="0" smtClean="0"/>
              <a:t>In most industries, the major determinant of industry profitability is the level of competition among existing firms.</a:t>
            </a:r>
          </a:p>
          <a:p>
            <a:pPr lvl="1"/>
            <a:r>
              <a:rPr lang="en-US" sz="2400" dirty="0" smtClean="0"/>
              <a:t>Some industries are fiercely competitive, to the point where prices are pushed below the level of costs, and industry-wide losses occur.</a:t>
            </a:r>
          </a:p>
          <a:p>
            <a:pPr lvl="1"/>
            <a:r>
              <a:rPr lang="en-US" sz="2400" dirty="0" smtClean="0"/>
              <a:t>In other industries, competition is much less intense and price competition is subdued.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Rivalry Among Existing Firms </a:t>
            </a:r>
            <a:r>
              <a:rPr lang="en-US" sz="2000" b="0" dirty="0" smtClean="0">
                <a:latin typeface="Times New Roman" panose="02020603050405020304" pitchFamily="18" charset="0"/>
              </a:rPr>
              <a:t>(2 of 3)</a:t>
            </a:r>
            <a:endParaRPr lang="en-US" b="0" dirty="0">
              <a:latin typeface="Times New Roman" panose="02020603050405020304" pitchFamily="18" charset="0"/>
            </a:endParaRPr>
          </a:p>
        </p:txBody>
      </p:sp>
      <p:sp>
        <p:nvSpPr>
          <p:cNvPr id="4" name="Content Placeholder 3"/>
          <p:cNvSpPr>
            <a:spLocks noGrp="1"/>
          </p:cNvSpPr>
          <p:nvPr>
            <p:ph idx="1"/>
          </p:nvPr>
        </p:nvSpPr>
        <p:spPr>
          <a:xfrm>
            <a:off x="457200" y="1600200"/>
            <a:ext cx="8229600" cy="838199"/>
          </a:xfrm>
        </p:spPr>
        <p:txBody>
          <a:bodyPr/>
          <a:lstStyle/>
          <a:p>
            <a:pPr marL="0" indent="0">
              <a:spcBef>
                <a:spcPct val="50000"/>
              </a:spcBef>
              <a:buNone/>
            </a:pPr>
            <a:r>
              <a:rPr lang="en-US" sz="2400" dirty="0" smtClean="0"/>
              <a:t>Factors that determine the intensity of the rivalry among existing firms in an industry</a:t>
            </a:r>
            <a:endParaRPr lang="en-US" sz="2400" dirty="0"/>
          </a:p>
        </p:txBody>
      </p:sp>
      <p:graphicFrame>
        <p:nvGraphicFramePr>
          <p:cNvPr id="5" name="Table 1"/>
          <p:cNvGraphicFramePr>
            <a:graphicFrameLocks/>
          </p:cNvGraphicFramePr>
          <p:nvPr>
            <p:extLst>
              <p:ext uri="{D42A27DB-BD31-4B8C-83A1-F6EECF244321}">
                <p14:modId xmlns:p14="http://schemas.microsoft.com/office/powerpoint/2010/main" val="2454918374"/>
              </p:ext>
            </p:extLst>
          </p:nvPr>
        </p:nvGraphicFramePr>
        <p:xfrm>
          <a:off x="457200" y="2819400"/>
          <a:ext cx="8229600" cy="1752600"/>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xmlns="" val="20000"/>
                    </a:ext>
                  </a:extLst>
                </a:gridCol>
                <a:gridCol w="5410200">
                  <a:extLst>
                    <a:ext uri="{9D8B030D-6E8A-4147-A177-3AD203B41FA5}">
                      <a16:colId xmlns:a16="http://schemas.microsoft.com/office/drawing/2014/main" xmlns="" val="20001"/>
                    </a:ext>
                  </a:extLst>
                </a:gridCol>
              </a:tblGrid>
              <a:tr h="1030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Number and balance of competitors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The more competitors there are, the more likely it is that one or more will try to gain customers by cutting its price.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7216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Degree of difference between products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The degree to which products differ from one producer to another affects industry rivalry.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dirty="0" smtClean="0">
                <a:latin typeface="Times New Roman" panose="02020603050405020304" pitchFamily="18" charset="0"/>
              </a:rPr>
              <a:t>Rivalry Among Existing Firms </a:t>
            </a:r>
            <a:r>
              <a:rPr lang="en-US" sz="2000" b="0" dirty="0" smtClean="0">
                <a:latin typeface="Times New Roman" panose="02020603050405020304" pitchFamily="18" charset="0"/>
              </a:rPr>
              <a:t>(3 of 3)</a:t>
            </a:r>
            <a:endParaRPr lang="en-US" b="0" dirty="0">
              <a:latin typeface="Times New Roman" panose="02020603050405020304" pitchFamily="18" charset="0"/>
            </a:endParaRPr>
          </a:p>
        </p:txBody>
      </p:sp>
      <p:sp>
        <p:nvSpPr>
          <p:cNvPr id="8" name="Content Placeholder 3"/>
          <p:cNvSpPr>
            <a:spLocks noGrp="1"/>
          </p:cNvSpPr>
          <p:nvPr>
            <p:ph idx="1"/>
          </p:nvPr>
        </p:nvSpPr>
        <p:spPr>
          <a:xfrm>
            <a:off x="457200" y="1600200"/>
            <a:ext cx="8229600" cy="761999"/>
          </a:xfrm>
        </p:spPr>
        <p:txBody>
          <a:bodyPr/>
          <a:lstStyle/>
          <a:p>
            <a:pPr marL="0" indent="0">
              <a:spcBef>
                <a:spcPct val="50000"/>
              </a:spcBef>
              <a:buNone/>
            </a:pPr>
            <a:r>
              <a:rPr lang="en-US" sz="2400" dirty="0" smtClean="0"/>
              <a:t>Factors that determine the intensity of the rivalry among existing firms in an industry (continued)</a:t>
            </a:r>
            <a:endParaRPr lang="en-US" sz="2400" dirty="0"/>
          </a:p>
        </p:txBody>
      </p:sp>
      <p:graphicFrame>
        <p:nvGraphicFramePr>
          <p:cNvPr id="9" name="Table 5"/>
          <p:cNvGraphicFramePr>
            <a:graphicFrameLocks noGrp="1"/>
          </p:cNvGraphicFramePr>
          <p:nvPr>
            <p:ph idx="13"/>
            <p:extLst>
              <p:ext uri="{D42A27DB-BD31-4B8C-83A1-F6EECF244321}">
                <p14:modId xmlns:p14="http://schemas.microsoft.com/office/powerpoint/2010/main" val="1634930592"/>
              </p:ext>
            </p:extLst>
          </p:nvPr>
        </p:nvGraphicFramePr>
        <p:xfrm>
          <a:off x="457200" y="2819400"/>
          <a:ext cx="8229600" cy="20116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493058">
                <a:tc>
                  <a:txBody>
                    <a:bodyPr/>
                    <a:lstStyle/>
                    <a:p>
                      <a:pPr algn="l" eaLnBrk="1" hangingPunct="1">
                        <a:spcBef>
                          <a:spcPct val="50000"/>
                        </a:spcBef>
                      </a:pPr>
                      <a:r>
                        <a:rPr lang="en-US" sz="2000" b="0" dirty="0" smtClean="0"/>
                        <a:t>Growth rate of an industry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The competition among firms in a slow-growth industry is stronger than among those in fast-growth industries.  </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5142">
                <a:tc>
                  <a:txBody>
                    <a:bodyPr/>
                    <a:lstStyle/>
                    <a:p>
                      <a:pPr algn="l" eaLnBrk="1" hangingPunct="1">
                        <a:spcBef>
                          <a:spcPct val="50000"/>
                        </a:spcBef>
                      </a:pPr>
                      <a:r>
                        <a:rPr lang="en-US" sz="2000" b="0" dirty="0" smtClean="0"/>
                        <a:t>Level of fixed costs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Firms that have high fixed costs must sell a higher volume of their product to reach the break-even point than firms with low fixed costs.  </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Bargaining Power of Suppliers </a:t>
            </a:r>
            <a:r>
              <a:rPr lang="en-US" sz="2000" b="0" dirty="0" smtClean="0">
                <a:latin typeface="Times New Roman" panose="02020603050405020304" pitchFamily="18" charset="0"/>
              </a:rPr>
              <a:t>(1 of 3)</a:t>
            </a:r>
            <a:endParaRPr lang="en-US" b="0" dirty="0">
              <a:latin typeface="Times New Roman" panose="02020603050405020304" pitchFamily="18" charset="0"/>
            </a:endParaRPr>
          </a:p>
        </p:txBody>
      </p:sp>
      <p:sp>
        <p:nvSpPr>
          <p:cNvPr id="3" name="Content Placeholder 2"/>
          <p:cNvSpPr>
            <a:spLocks noGrp="1"/>
          </p:cNvSpPr>
          <p:nvPr>
            <p:ph idx="1"/>
          </p:nvPr>
        </p:nvSpPr>
        <p:spPr>
          <a:xfrm>
            <a:off x="457200" y="1600200"/>
            <a:ext cx="8153400" cy="4525963"/>
          </a:xfrm>
        </p:spPr>
        <p:txBody>
          <a:bodyPr/>
          <a:lstStyle/>
          <a:p>
            <a:r>
              <a:rPr lang="en-US" sz="2400" dirty="0" smtClean="0"/>
              <a:t>Bargaining Power of Suppliers</a:t>
            </a:r>
          </a:p>
          <a:p>
            <a:pPr lvl="1"/>
            <a:r>
              <a:rPr lang="en-US" sz="2400" dirty="0" smtClean="0"/>
              <a:t>Suppliers can suppress the profitability of the industries to which they sell by raising prices or reducing the quality of the components they provide.</a:t>
            </a:r>
          </a:p>
          <a:p>
            <a:pPr lvl="1"/>
            <a:r>
              <a:rPr lang="en-US" sz="2400" dirty="0" smtClean="0"/>
              <a:t>If a supplier reduces the quality of the components it supplies, the quality of the finished product will suffer, and the manufacturer will eventually have to lower its price.</a:t>
            </a:r>
          </a:p>
          <a:p>
            <a:pPr lvl="1"/>
            <a:r>
              <a:rPr lang="en-US" sz="2400" dirty="0" smtClean="0"/>
              <a:t>If the suppliers are powerful relative to the firms in the industry to which they sell, industry profitability can suffer.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dirty="0" smtClean="0">
                <a:latin typeface="Times New Roman" panose="02020603050405020304" pitchFamily="18" charset="0"/>
              </a:rPr>
              <a:t>Bargaining Power of Suppliers </a:t>
            </a:r>
            <a:r>
              <a:rPr lang="en-US" sz="2000" b="0" dirty="0" smtClean="0">
                <a:latin typeface="Times New Roman" panose="02020603050405020304" pitchFamily="18" charset="0"/>
              </a:rPr>
              <a:t>(2 of 3)</a:t>
            </a:r>
            <a:endParaRPr lang="en-US" b="0" dirty="0">
              <a:latin typeface="Times New Roman" panose="02020603050405020304" pitchFamily="18" charset="0"/>
            </a:endParaRPr>
          </a:p>
        </p:txBody>
      </p:sp>
      <p:sp>
        <p:nvSpPr>
          <p:cNvPr id="8" name="Content Placeholder 3"/>
          <p:cNvSpPr>
            <a:spLocks noGrp="1"/>
          </p:cNvSpPr>
          <p:nvPr>
            <p:ph idx="1"/>
          </p:nvPr>
        </p:nvSpPr>
        <p:spPr>
          <a:xfrm>
            <a:off x="457200" y="1600201"/>
            <a:ext cx="8229600" cy="685800"/>
          </a:xfrm>
        </p:spPr>
        <p:txBody>
          <a:bodyPr/>
          <a:lstStyle/>
          <a:p>
            <a:pPr marL="0" indent="0">
              <a:spcBef>
                <a:spcPct val="50000"/>
              </a:spcBef>
              <a:buNone/>
            </a:pPr>
            <a:r>
              <a:rPr lang="en-US" sz="2400" dirty="0" smtClean="0"/>
              <a:t>Factors that have an impact on the ability of suppliers to exert pressure on buyers</a:t>
            </a:r>
            <a:endParaRPr lang="en-US" sz="2400" dirty="0"/>
          </a:p>
        </p:txBody>
      </p:sp>
      <p:graphicFrame>
        <p:nvGraphicFramePr>
          <p:cNvPr id="9" name="Table 5"/>
          <p:cNvGraphicFramePr>
            <a:graphicFrameLocks noGrp="1"/>
          </p:cNvGraphicFramePr>
          <p:nvPr>
            <p:ph idx="13"/>
            <p:extLst>
              <p:ext uri="{D42A27DB-BD31-4B8C-83A1-F6EECF244321}">
                <p14:modId xmlns:p14="http://schemas.microsoft.com/office/powerpoint/2010/main" val="1441117192"/>
              </p:ext>
            </p:extLst>
          </p:nvPr>
        </p:nvGraphicFramePr>
        <p:xfrm>
          <a:off x="457200" y="2667000"/>
          <a:ext cx="8229600" cy="23164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768471">
                <a:tc>
                  <a:txBody>
                    <a:bodyPr/>
                    <a:lstStyle/>
                    <a:p>
                      <a:pPr algn="l" eaLnBrk="1" hangingPunct="1">
                        <a:spcBef>
                          <a:spcPct val="50000"/>
                        </a:spcBef>
                      </a:pPr>
                      <a:r>
                        <a:rPr lang="en-US" sz="2000" b="0" dirty="0" smtClean="0"/>
                        <a:t>Supplier concentration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sz="2000" b="0" dirty="0" smtClean="0"/>
                        <a:t>When there are only a few suppliers that supply a critical product to a large number of buyers, the supplier has an advantage.  </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79329">
                <a:tc>
                  <a: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sz="2000" b="0" dirty="0" smtClean="0"/>
                        <a:t>Switching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Switching costs are the fixed costs that buyers encounter when switching or changing from one supplier to another. If switching costs are high, a buyer will be less likely to switch suppliers.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dirty="0" smtClean="0">
                <a:latin typeface="Times New Roman" panose="02020603050405020304" pitchFamily="18" charset="0"/>
              </a:rPr>
              <a:t>Bargaining Power of Suppliers </a:t>
            </a:r>
            <a:r>
              <a:rPr lang="en-US" sz="2000" b="0" dirty="0" smtClean="0">
                <a:latin typeface="Times New Roman" panose="02020603050405020304" pitchFamily="18" charset="0"/>
              </a:rPr>
              <a:t>(3 of 3)</a:t>
            </a:r>
            <a:endParaRPr lang="en-US" b="0" dirty="0">
              <a:latin typeface="Times New Roman" panose="02020603050405020304" pitchFamily="18" charset="0"/>
            </a:endParaRPr>
          </a:p>
        </p:txBody>
      </p:sp>
      <p:sp>
        <p:nvSpPr>
          <p:cNvPr id="8" name="Content Placeholder 3"/>
          <p:cNvSpPr>
            <a:spLocks noGrp="1"/>
          </p:cNvSpPr>
          <p:nvPr>
            <p:ph idx="1"/>
          </p:nvPr>
        </p:nvSpPr>
        <p:spPr>
          <a:xfrm>
            <a:off x="457200" y="1600200"/>
            <a:ext cx="8229600" cy="761999"/>
          </a:xfrm>
        </p:spPr>
        <p:txBody>
          <a:bodyPr/>
          <a:lstStyle/>
          <a:p>
            <a:pPr marL="0" indent="0">
              <a:spcBef>
                <a:spcPct val="50000"/>
              </a:spcBef>
              <a:buNone/>
            </a:pPr>
            <a:r>
              <a:rPr lang="en-US" sz="2400" dirty="0" smtClean="0"/>
              <a:t>Factors that have an impact on the ability of suppliers to exert pressure on buyers (continued</a:t>
            </a:r>
            <a:r>
              <a:rPr lang="en-US" sz="2400" dirty="0"/>
              <a:t>)</a:t>
            </a:r>
          </a:p>
        </p:txBody>
      </p:sp>
      <p:graphicFrame>
        <p:nvGraphicFramePr>
          <p:cNvPr id="9" name="Table 5"/>
          <p:cNvGraphicFramePr>
            <a:graphicFrameLocks noGrp="1"/>
          </p:cNvGraphicFramePr>
          <p:nvPr>
            <p:ph idx="13"/>
            <p:extLst>
              <p:ext uri="{D42A27DB-BD31-4B8C-83A1-F6EECF244321}">
                <p14:modId xmlns:p14="http://schemas.microsoft.com/office/powerpoint/2010/main" val="2280823780"/>
              </p:ext>
            </p:extLst>
          </p:nvPr>
        </p:nvGraphicFramePr>
        <p:xfrm>
          <a:off x="457200" y="2667000"/>
          <a:ext cx="8229600" cy="20116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986116">
                <a:tc>
                  <a:txBody>
                    <a:bodyPr/>
                    <a:lstStyle/>
                    <a:p>
                      <a:pPr algn="l" eaLnBrk="1" hangingPunct="1">
                        <a:spcBef>
                          <a:spcPct val="50000"/>
                        </a:spcBef>
                      </a:pPr>
                      <a:r>
                        <a:rPr lang="en-US" sz="2000" b="0" dirty="0" smtClean="0"/>
                        <a:t>Attractiveness of substitutes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Supplier power is enhanced if there are no attractive substitutes for the products or services the supplier offers.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90284">
                <a:tc>
                  <a:txBody>
                    <a:bodyPr/>
                    <a:lstStyle/>
                    <a:p>
                      <a:pPr algn="l" eaLnBrk="1" hangingPunct="1">
                        <a:spcBef>
                          <a:spcPct val="50000"/>
                        </a:spcBef>
                      </a:pPr>
                      <a:r>
                        <a:rPr lang="en-US" sz="2000" b="0" dirty="0" smtClean="0"/>
                        <a:t>Threat of forward integration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The power of a supplier is enhanced if there is a credible possibility that the supplier might enter the buyer</a:t>
                      </a:r>
                      <a:r>
                        <a:rPr lang="en-US" altLang="en-US" sz="2000" b="0" dirty="0" smtClean="0"/>
                        <a:t>’</a:t>
                      </a:r>
                      <a:r>
                        <a:rPr lang="en-US" sz="2000" b="0" dirty="0" smtClean="0"/>
                        <a:t>s industry.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Bargaining Power of Buyers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Bargaining Power of Buyers</a:t>
            </a:r>
          </a:p>
          <a:p>
            <a:pPr lvl="1"/>
            <a:r>
              <a:rPr lang="en-US" sz="2400" dirty="0" smtClean="0">
                <a:latin typeface="+mj-lt"/>
              </a:rPr>
              <a:t>Buyers can suppress the profitability of the industries from which they purchase by demanding price concessions or increases in quality.</a:t>
            </a:r>
          </a:p>
          <a:p>
            <a:pPr lvl="1"/>
            <a:r>
              <a:rPr lang="en-US" sz="2400" dirty="0" smtClean="0">
                <a:latin typeface="+mj-lt"/>
              </a:rPr>
              <a:t>For example, the automobile industry is dominated by a handful of large companies that buy products from thousands of suppliers in different industries. This allows the automakers to suppress the profitability of the industries from which they buy by demanding price reductions.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dirty="0">
                <a:latin typeface="Times New Roman" panose="02020603050405020304" pitchFamily="18" charset="0"/>
              </a:rPr>
              <a:t>Bargaining Power of </a:t>
            </a:r>
            <a:r>
              <a:rPr lang="en-US" dirty="0" smtClean="0">
                <a:latin typeface="Times New Roman" panose="02020603050405020304" pitchFamily="18" charset="0"/>
              </a:rPr>
              <a:t>Buyers </a:t>
            </a:r>
            <a:r>
              <a:rPr lang="en-US" sz="2000" b="0" dirty="0" smtClean="0">
                <a:latin typeface="Times New Roman" panose="02020603050405020304" pitchFamily="18" charset="0"/>
              </a:rPr>
              <a:t>(2 of 3)</a:t>
            </a:r>
            <a:endParaRPr lang="en-US" b="0" dirty="0">
              <a:latin typeface="Times New Roman" panose="02020603050405020304" pitchFamily="18" charset="0"/>
            </a:endParaRPr>
          </a:p>
        </p:txBody>
      </p:sp>
      <p:sp>
        <p:nvSpPr>
          <p:cNvPr id="8" name="Content Placeholder 3"/>
          <p:cNvSpPr>
            <a:spLocks noGrp="1"/>
          </p:cNvSpPr>
          <p:nvPr>
            <p:ph idx="1"/>
          </p:nvPr>
        </p:nvSpPr>
        <p:spPr>
          <a:xfrm>
            <a:off x="457200" y="1600201"/>
            <a:ext cx="8229600" cy="685800"/>
          </a:xfrm>
        </p:spPr>
        <p:txBody>
          <a:bodyPr/>
          <a:lstStyle/>
          <a:p>
            <a:pPr marL="0" indent="0">
              <a:spcBef>
                <a:spcPct val="50000"/>
              </a:spcBef>
              <a:buNone/>
            </a:pPr>
            <a:r>
              <a:rPr lang="en-US" sz="2400" dirty="0" smtClean="0"/>
              <a:t>Factors that have an impact on the ability of buyers to exert pressure on suppliers</a:t>
            </a:r>
            <a:endParaRPr lang="en-US" sz="2400" dirty="0"/>
          </a:p>
        </p:txBody>
      </p:sp>
      <p:graphicFrame>
        <p:nvGraphicFramePr>
          <p:cNvPr id="5" name="Table 1"/>
          <p:cNvGraphicFramePr>
            <a:graphicFrameLocks/>
          </p:cNvGraphicFramePr>
          <p:nvPr>
            <p:extLst>
              <p:ext uri="{D42A27DB-BD31-4B8C-83A1-F6EECF244321}">
                <p14:modId xmlns:p14="http://schemas.microsoft.com/office/powerpoint/2010/main" val="4156758521"/>
              </p:ext>
            </p:extLst>
          </p:nvPr>
        </p:nvGraphicFramePr>
        <p:xfrm>
          <a:off x="457200" y="2712720"/>
          <a:ext cx="8229600" cy="2011680"/>
        </p:xfrm>
        <a:graphic>
          <a:graphicData uri="http://schemas.openxmlformats.org/drawingml/2006/table">
            <a:tbl>
              <a:tblPr firstRow="1" bandRow="1">
                <a:tableStyleId>{3B4B98B0-60AC-42C2-AFA5-B58CD77FA1E5}</a:tableStyleId>
              </a:tblPr>
              <a:tblGrid>
                <a:gridCol w="1781666">
                  <a:extLst>
                    <a:ext uri="{9D8B030D-6E8A-4147-A177-3AD203B41FA5}">
                      <a16:colId xmlns:a16="http://schemas.microsoft.com/office/drawing/2014/main" xmlns="" val="20000"/>
                    </a:ext>
                  </a:extLst>
                </a:gridCol>
                <a:gridCol w="6447934">
                  <a:extLst>
                    <a:ext uri="{9D8B030D-6E8A-4147-A177-3AD203B41FA5}">
                      <a16:colId xmlns:a16="http://schemas.microsoft.com/office/drawing/2014/main" xmlns="" val="20001"/>
                    </a:ext>
                  </a:extLst>
                </a:gridCol>
              </a:tblGrid>
              <a:tr h="396240">
                <a:tc>
                  <a:txBody>
                    <a:bodyPr/>
                    <a:lstStyle/>
                    <a:p>
                      <a:pPr algn="l" eaLnBrk="1" hangingPunct="1">
                        <a:spcBef>
                          <a:spcPct val="50000"/>
                        </a:spcBef>
                      </a:pPr>
                      <a:r>
                        <a:rPr lang="en-US" sz="2000" b="0" dirty="0" smtClean="0"/>
                        <a:t>Buyer group concentration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If there are only a few large buyers, and they buy from a large number of suppliers, they can pressure the suppliers to lower costs and thus affect the profitability of the industries from which they buy.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13360">
                <a:tc>
                  <a:txBody>
                    <a:bodyPr/>
                    <a:lstStyle/>
                    <a:p>
                      <a:pPr algn="l" eaLnBrk="1" hangingPunct="1">
                        <a:spcBef>
                          <a:spcPct val="50000"/>
                        </a:spcBef>
                      </a:pPr>
                      <a:r>
                        <a:rPr lang="en-US" sz="2000" b="0" dirty="0" smtClean="0"/>
                        <a:t>Buyer</a:t>
                      </a:r>
                      <a:r>
                        <a:rPr lang="en-US" altLang="en-US" sz="2000" b="0" dirty="0" smtClean="0"/>
                        <a:t>’</a:t>
                      </a:r>
                      <a:r>
                        <a:rPr lang="en-US" sz="2000" b="0" dirty="0" smtClean="0"/>
                        <a:t>s costs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The greater the importance of an item is to a buyer, the more sensitive the buyer will be to the price it pays.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dirty="0">
                <a:latin typeface="Times New Roman" panose="02020603050405020304" pitchFamily="18" charset="0"/>
              </a:rPr>
              <a:t>Bargaining Power of </a:t>
            </a:r>
            <a:r>
              <a:rPr lang="en-US" dirty="0" smtClean="0">
                <a:latin typeface="Times New Roman" panose="02020603050405020304" pitchFamily="18" charset="0"/>
              </a:rPr>
              <a:t>Buyers </a:t>
            </a:r>
            <a:r>
              <a:rPr lang="en-US" sz="2000" b="0" dirty="0" smtClean="0">
                <a:latin typeface="Times New Roman" panose="02020603050405020304" pitchFamily="18" charset="0"/>
              </a:rPr>
              <a:t>(3 of 3)</a:t>
            </a:r>
            <a:endParaRPr lang="en-US" b="0" dirty="0">
              <a:latin typeface="Times New Roman" panose="02020603050405020304" pitchFamily="18" charset="0"/>
            </a:endParaRPr>
          </a:p>
        </p:txBody>
      </p:sp>
      <p:sp>
        <p:nvSpPr>
          <p:cNvPr id="8" name="Content Placeholder 3"/>
          <p:cNvSpPr>
            <a:spLocks noGrp="1"/>
          </p:cNvSpPr>
          <p:nvPr>
            <p:ph idx="1"/>
          </p:nvPr>
        </p:nvSpPr>
        <p:spPr>
          <a:xfrm>
            <a:off x="457200" y="1600201"/>
            <a:ext cx="8229600" cy="838200"/>
          </a:xfrm>
        </p:spPr>
        <p:txBody>
          <a:bodyPr/>
          <a:lstStyle/>
          <a:p>
            <a:pPr marL="0" indent="0">
              <a:spcBef>
                <a:spcPct val="50000"/>
              </a:spcBef>
              <a:buNone/>
              <a:tabLst>
                <a:tab pos="180975" algn="l"/>
              </a:tabLst>
            </a:pPr>
            <a:r>
              <a:rPr lang="en-US" sz="2400" dirty="0" smtClean="0"/>
              <a:t>Factors that have an impact on the ability of buyers to exert pressure on suppliers (continued</a:t>
            </a:r>
            <a:r>
              <a:rPr lang="en-US" sz="2400" dirty="0"/>
              <a:t>)</a:t>
            </a:r>
          </a:p>
        </p:txBody>
      </p:sp>
      <p:graphicFrame>
        <p:nvGraphicFramePr>
          <p:cNvPr id="5" name="Table 1"/>
          <p:cNvGraphicFramePr>
            <a:graphicFrameLocks/>
          </p:cNvGraphicFramePr>
          <p:nvPr>
            <p:extLst>
              <p:ext uri="{D42A27DB-BD31-4B8C-83A1-F6EECF244321}">
                <p14:modId xmlns:p14="http://schemas.microsoft.com/office/powerpoint/2010/main" val="2973071683"/>
              </p:ext>
            </p:extLst>
          </p:nvPr>
        </p:nvGraphicFramePr>
        <p:xfrm>
          <a:off x="457199" y="2712720"/>
          <a:ext cx="8229601" cy="2011680"/>
        </p:xfrm>
        <a:graphic>
          <a:graphicData uri="http://schemas.openxmlformats.org/drawingml/2006/table">
            <a:tbl>
              <a:tblPr firstRow="1" bandRow="1">
                <a:tableStyleId>{3B4B98B0-60AC-42C2-AFA5-B58CD77FA1E5}</a:tableStyleId>
              </a:tblPr>
              <a:tblGrid>
                <a:gridCol w="2486026">
                  <a:extLst>
                    <a:ext uri="{9D8B030D-6E8A-4147-A177-3AD203B41FA5}">
                      <a16:colId xmlns:a16="http://schemas.microsoft.com/office/drawing/2014/main" xmlns="" val="20000"/>
                    </a:ext>
                  </a:extLst>
                </a:gridCol>
                <a:gridCol w="5743575">
                  <a:extLst>
                    <a:ext uri="{9D8B030D-6E8A-4147-A177-3AD203B41FA5}">
                      <a16:colId xmlns:a16="http://schemas.microsoft.com/office/drawing/2014/main" xmlns="" val="20001"/>
                    </a:ext>
                  </a:extLst>
                </a:gridCol>
              </a:tblGrid>
              <a:tr h="582705">
                <a:tc>
                  <a:txBody>
                    <a:bodyPr/>
                    <a:lstStyle/>
                    <a:p>
                      <a:pPr algn="l" eaLnBrk="1" hangingPunct="1">
                        <a:spcBef>
                          <a:spcPct val="50000"/>
                        </a:spcBef>
                      </a:pPr>
                      <a:r>
                        <a:rPr lang="en-US" sz="2000" b="0" smtClean="0"/>
                        <a:t>Degree of standardization of supplier</a:t>
                      </a:r>
                      <a:r>
                        <a:rPr lang="en-US" altLang="en-US" sz="2000" b="0" smtClean="0"/>
                        <a:t>’</a:t>
                      </a:r>
                      <a:r>
                        <a:rPr lang="en-US" sz="2000" b="0" smtClean="0"/>
                        <a:t>s products </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sz="2000" b="0" dirty="0" smtClean="0"/>
                        <a:t>The degree to which a supplier</a:t>
                      </a:r>
                      <a:r>
                        <a:rPr lang="en-US" altLang="en-US" sz="2000" b="0" dirty="0" smtClean="0"/>
                        <a:t>’</a:t>
                      </a:r>
                      <a:r>
                        <a:rPr lang="en-US" sz="2000" b="0" dirty="0" smtClean="0"/>
                        <a:t>s product differs from its competitors affects the buyer</a:t>
                      </a:r>
                      <a:r>
                        <a:rPr lang="en-US" altLang="en-US" sz="2000" b="0" dirty="0" smtClean="0"/>
                        <a:t>’</a:t>
                      </a:r>
                      <a:r>
                        <a:rPr lang="en-US" sz="2000" b="0" dirty="0" smtClean="0"/>
                        <a:t>s bargaining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07895">
                <a:tc>
                  <a:txBody>
                    <a:bodyPr/>
                    <a:lstStyle/>
                    <a:p>
                      <a:pPr algn="l" eaLnBrk="1" hangingPunct="1">
                        <a:spcBef>
                          <a:spcPct val="50000"/>
                        </a:spcBef>
                      </a:pPr>
                      <a:r>
                        <a:rPr lang="en-US" sz="2000" b="0" dirty="0" smtClean="0"/>
                        <a:t>Threat of backward integration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eaLnBrk="1" hangingPunct="1">
                        <a:spcBef>
                          <a:spcPct val="50000"/>
                        </a:spcBef>
                      </a:pPr>
                      <a:r>
                        <a:rPr lang="en-US" sz="2000" b="0" dirty="0" smtClean="0"/>
                        <a:t>The power of buyers is enhanced if there is a credible threat that the buyer might enter the supplier</a:t>
                      </a:r>
                      <a:r>
                        <a:rPr lang="en-US" altLang="en-US" sz="2000" b="0" dirty="0" smtClean="0"/>
                        <a:t>’</a:t>
                      </a:r>
                      <a:r>
                        <a:rPr lang="en-US" sz="2000" b="0" dirty="0" smtClean="0"/>
                        <a:t>s industry.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rPr>
              <a:t>What is Industry Analysis?</a:t>
            </a:r>
            <a:endParaRPr lang="en-US" dirty="0">
              <a:latin typeface="Times New Roman" panose="02020603050405020304" pitchFamily="18" charset="0"/>
            </a:endParaRPr>
          </a:p>
        </p:txBody>
      </p:sp>
      <p:sp>
        <p:nvSpPr>
          <p:cNvPr id="5" name="Content Placeholder 4"/>
          <p:cNvSpPr>
            <a:spLocks noGrp="1"/>
          </p:cNvSpPr>
          <p:nvPr>
            <p:ph idx="1"/>
          </p:nvPr>
        </p:nvSpPr>
        <p:spPr>
          <a:xfrm>
            <a:off x="457200" y="1600200"/>
            <a:ext cx="7772400" cy="4525963"/>
          </a:xfrm>
        </p:spPr>
        <p:txBody>
          <a:bodyPr/>
          <a:lstStyle/>
          <a:p>
            <a:r>
              <a:rPr lang="en-US" sz="2400" dirty="0" smtClean="0"/>
              <a:t>Industry</a:t>
            </a:r>
          </a:p>
          <a:p>
            <a:pPr lvl="1"/>
            <a:r>
              <a:rPr lang="en-US" sz="2400" dirty="0" smtClean="0"/>
              <a:t>An industry is a group of firms producing a similar product or service, such as music, Pilates and Yoga studios, and solar panels.</a:t>
            </a:r>
          </a:p>
          <a:p>
            <a:r>
              <a:rPr lang="en-US" sz="2400" dirty="0" smtClean="0"/>
              <a:t>Industry Analysis</a:t>
            </a:r>
          </a:p>
          <a:p>
            <a:pPr lvl="1"/>
            <a:r>
              <a:rPr lang="en-US" sz="2400" dirty="0" smtClean="0"/>
              <a:t>Is business research that focuses on the potential of an industry.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First Application of the Five Forces Model </a:t>
            </a:r>
            <a:r>
              <a:rPr lang="en-US" sz="2000" b="0" dirty="0" smtClean="0">
                <a:latin typeface="Times New Roman" panose="02020603050405020304" pitchFamily="18" charset="0"/>
              </a:rPr>
              <a:t>(1 of 2)</a:t>
            </a:r>
            <a:endParaRPr lang="en-US" b="0" dirty="0">
              <a:latin typeface="Times New Roman" panose="02020603050405020304" pitchFamily="18" charset="0"/>
            </a:endParaRPr>
          </a:p>
        </p:txBody>
      </p:sp>
      <p:sp>
        <p:nvSpPr>
          <p:cNvPr id="3" name="Content Placeholder 2"/>
          <p:cNvSpPr>
            <a:spLocks noGrp="1"/>
          </p:cNvSpPr>
          <p:nvPr>
            <p:ph idx="1"/>
          </p:nvPr>
        </p:nvSpPr>
        <p:spPr>
          <a:xfrm>
            <a:off x="457200" y="1600200"/>
            <a:ext cx="8077200" cy="4525963"/>
          </a:xfrm>
        </p:spPr>
        <p:txBody>
          <a:bodyPr/>
          <a:lstStyle/>
          <a:p>
            <a:r>
              <a:rPr lang="en-US" sz="2400" dirty="0" smtClean="0">
                <a:latin typeface="+mj-lt"/>
              </a:rPr>
              <a:t>First Application of the Model</a:t>
            </a:r>
          </a:p>
          <a:p>
            <a:pPr lvl="1"/>
            <a:r>
              <a:rPr lang="en-US" sz="2400" dirty="0" smtClean="0">
                <a:latin typeface="+mj-lt"/>
              </a:rPr>
              <a:t>The five forces model can be used to assess the attractiveness of an industry by determining the level of threat to industry profitability for each of the forces.</a:t>
            </a:r>
          </a:p>
          <a:p>
            <a:pPr lvl="1"/>
            <a:r>
              <a:rPr lang="en-US" sz="2400" dirty="0" smtClean="0">
                <a:latin typeface="+mj-lt"/>
              </a:rPr>
              <a:t>If a firm fills out the form shown on the next slide and several of the threats to industry profitability are high, the firm may want to reconsider entering the industry or think carefully about the position it would occupy.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First Application of the Five Forces Model </a:t>
            </a:r>
            <a:r>
              <a:rPr lang="en-US" sz="2000" b="0" dirty="0" smtClean="0">
                <a:latin typeface="Times New Roman" panose="02020603050405020304" pitchFamily="18" charset="0"/>
              </a:rPr>
              <a:t>(2 of 2)</a:t>
            </a:r>
            <a:endParaRPr lang="en-US" b="0" dirty="0">
              <a:latin typeface="Times New Roman" panose="02020603050405020304" pitchFamily="18" charset="0"/>
            </a:endParaRPr>
          </a:p>
        </p:txBody>
      </p:sp>
      <p:sp>
        <p:nvSpPr>
          <p:cNvPr id="4" name="Content Placeholder 3"/>
          <p:cNvSpPr>
            <a:spLocks noGrp="1"/>
          </p:cNvSpPr>
          <p:nvPr>
            <p:ph idx="1"/>
          </p:nvPr>
        </p:nvSpPr>
        <p:spPr>
          <a:xfrm>
            <a:off x="457200" y="1600201"/>
            <a:ext cx="8229600" cy="380999"/>
          </a:xfrm>
        </p:spPr>
        <p:txBody>
          <a:bodyPr/>
          <a:lstStyle/>
          <a:p>
            <a:pPr marL="0" indent="0">
              <a:spcBef>
                <a:spcPct val="50000"/>
              </a:spcBef>
              <a:buNone/>
            </a:pPr>
            <a:r>
              <a:rPr lang="en-US" sz="2200" dirty="0" smtClean="0"/>
              <a:t>Assessing Industry Attractiveness Using the Five Forces Model</a:t>
            </a:r>
            <a:endParaRPr lang="en-US" sz="2200" dirty="0"/>
          </a:p>
        </p:txBody>
      </p:sp>
      <p:graphicFrame>
        <p:nvGraphicFramePr>
          <p:cNvPr id="5" name="Table 1"/>
          <p:cNvGraphicFramePr>
            <a:graphicFrameLocks/>
          </p:cNvGraphicFramePr>
          <p:nvPr>
            <p:extLst>
              <p:ext uri="{D42A27DB-BD31-4B8C-83A1-F6EECF244321}">
                <p14:modId xmlns:p14="http://schemas.microsoft.com/office/powerpoint/2010/main" val="805360631"/>
              </p:ext>
            </p:extLst>
          </p:nvPr>
        </p:nvGraphicFramePr>
        <p:xfrm>
          <a:off x="457200" y="2181172"/>
          <a:ext cx="8229600" cy="2255520"/>
        </p:xfrm>
        <a:graphic>
          <a:graphicData uri="http://schemas.openxmlformats.org/drawingml/2006/table">
            <a:tbl>
              <a:tblPr firstRow="1" bandRow="1">
                <a:tableStyleId>{3B4B98B0-60AC-42C2-AFA5-B58CD77FA1E5}</a:tableStyleId>
              </a:tblPr>
              <a:tblGrid>
                <a:gridCol w="2791447">
                  <a:extLst>
                    <a:ext uri="{9D8B030D-6E8A-4147-A177-3AD203B41FA5}">
                      <a16:colId xmlns:a16="http://schemas.microsoft.com/office/drawing/2014/main" xmlns="" val="20000"/>
                    </a:ext>
                  </a:extLst>
                </a:gridCol>
                <a:gridCol w="1704353">
                  <a:extLst>
                    <a:ext uri="{9D8B030D-6E8A-4147-A177-3AD203B41FA5}">
                      <a16:colId xmlns:a16="http://schemas.microsoft.com/office/drawing/2014/main" xmlns="" val="20001"/>
                    </a:ext>
                  </a:extLst>
                </a:gridCol>
                <a:gridCol w="19050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tblGrid>
              <a:tr h="0">
                <a:tc>
                  <a:txBody>
                    <a:bodyPr/>
                    <a:lstStyle/>
                    <a:p>
                      <a:pPr algn="l"/>
                      <a:r>
                        <a:rPr lang="en-US" sz="1400" b="1" dirty="0" smtClean="0"/>
                        <a:t>Competitive Force</a:t>
                      </a:r>
                      <a:endParaRPr lang="en-US"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t>Threat to Industry Profitability</a:t>
                      </a:r>
                    </a:p>
                    <a:p>
                      <a:pPr algn="ctr"/>
                      <a:r>
                        <a:rPr lang="en-US" sz="1400" b="1" dirty="0" smtClean="0"/>
                        <a:t>Low</a:t>
                      </a:r>
                      <a:endParaRPr lang="en-US"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t>Threat to Industry Profitability</a:t>
                      </a:r>
                    </a:p>
                    <a:p>
                      <a:pPr algn="ctr"/>
                      <a:r>
                        <a:rPr lang="en-US" sz="1400" b="1" dirty="0" smtClean="0"/>
                        <a:t>Medium</a:t>
                      </a:r>
                      <a:endParaRPr lang="en-US"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t>Threat to Industry Profitability</a:t>
                      </a:r>
                    </a:p>
                    <a:p>
                      <a:pPr algn="ctr"/>
                      <a:r>
                        <a:rPr lang="en-US" sz="1400" b="1" dirty="0" smtClean="0"/>
                        <a:t>High</a:t>
                      </a:r>
                      <a:endParaRPr lang="en-US"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0">
                <a:tc>
                  <a:txBody>
                    <a:bodyPr/>
                    <a:lstStyle/>
                    <a:p>
                      <a:r>
                        <a:rPr lang="en-US" sz="1400" dirty="0" smtClean="0"/>
                        <a:t>Threat of substitutes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dirty="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0">
                <a:tc>
                  <a:txBody>
                    <a:bodyPr/>
                    <a:lstStyle/>
                    <a:p>
                      <a:r>
                        <a:rPr lang="en-US" sz="1400" dirty="0" smtClean="0"/>
                        <a:t>Threat of new entrants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dirty="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0">
                <a:tc>
                  <a:txBody>
                    <a:bodyPr/>
                    <a:lstStyle/>
                    <a:p>
                      <a:r>
                        <a:rPr lang="en-US" sz="1400" dirty="0" smtClean="0"/>
                        <a:t>Rivalry among existing firms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0">
                <a:tc>
                  <a:txBody>
                    <a:bodyPr/>
                    <a:lstStyle/>
                    <a:p>
                      <a:r>
                        <a:rPr lang="en-US" sz="1400" dirty="0" smtClean="0"/>
                        <a:t>Bargaining power of suppliers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Arial"/>
                          <a:ea typeface="+mn-ea"/>
                          <a:cs typeface="+mn-cs"/>
                        </a:rPr>
                        <a:t>blank</a:t>
                      </a:r>
                      <a:endParaRPr lang="en-US" sz="14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0">
                <a:tc>
                  <a:txBody>
                    <a:bodyPr/>
                    <a:lstStyle/>
                    <a:p>
                      <a:r>
                        <a:rPr lang="en-US" sz="1400" dirty="0" smtClean="0"/>
                        <a:t>Bargaining power of buyers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1" i="0" u="none" strike="noStrike" kern="1200" cap="none" spc="0" normalizeH="0" baseline="0" noProof="0" smtClean="0">
                          <a:ln>
                            <a:noFill/>
                          </a:ln>
                          <a:solidFill>
                            <a:prstClr val="white"/>
                          </a:solidFill>
                          <a:effectLst/>
                          <a:uLnTx/>
                          <a:uFillTx/>
                          <a:latin typeface="Arial"/>
                          <a:ea typeface="+mn-ea"/>
                          <a:cs typeface="+mn-cs"/>
                        </a:rPr>
                        <a:t>blank</a:t>
                      </a:r>
                      <a:endParaRPr 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white"/>
                          </a:solidFill>
                          <a:effectLst/>
                          <a:uLnTx/>
                          <a:uFillTx/>
                          <a:latin typeface="Arial"/>
                          <a:ea typeface="+mn-ea"/>
                          <a:cs typeface="+mn-cs"/>
                        </a:rPr>
                        <a:t>blank</a:t>
                      </a:r>
                      <a:endParaRPr lang="en-US" sz="14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
        <p:nvSpPr>
          <p:cNvPr id="3" name="Content Placeholder 2"/>
          <p:cNvSpPr>
            <a:spLocks noGrp="1"/>
          </p:cNvSpPr>
          <p:nvPr>
            <p:ph idx="13"/>
          </p:nvPr>
        </p:nvSpPr>
        <p:spPr>
          <a:xfrm>
            <a:off x="457200" y="4602481"/>
            <a:ext cx="8229600" cy="1645920"/>
          </a:xfrm>
        </p:spPr>
        <p:txBody>
          <a:bodyPr/>
          <a:lstStyle/>
          <a:p>
            <a:pPr marL="0" indent="0">
              <a:spcBef>
                <a:spcPts val="1000"/>
              </a:spcBef>
              <a:buNone/>
            </a:pPr>
            <a:r>
              <a:rPr lang="en-US" sz="1400" b="1" dirty="0" smtClean="0"/>
              <a:t>Instructions:</a:t>
            </a:r>
          </a:p>
          <a:p>
            <a:pPr marL="0" indent="0">
              <a:spcBef>
                <a:spcPts val="1000"/>
              </a:spcBef>
              <a:buNone/>
            </a:pPr>
            <a:r>
              <a:rPr lang="en-US" sz="1400" b="1" dirty="0" smtClean="0"/>
              <a:t>Step </a:t>
            </a:r>
            <a:r>
              <a:rPr lang="en-US" sz="1400" b="1" dirty="0"/>
              <a:t>1</a:t>
            </a:r>
            <a:r>
              <a:rPr lang="en-US" sz="1400" dirty="0"/>
              <a:t>: Select in </a:t>
            </a:r>
            <a:r>
              <a:rPr lang="en-US" sz="1400" dirty="0" smtClean="0"/>
              <a:t>industry.</a:t>
            </a:r>
            <a:endParaRPr lang="en-US" sz="1400" dirty="0"/>
          </a:p>
          <a:p>
            <a:pPr marL="0" indent="0">
              <a:spcBef>
                <a:spcPts val="1000"/>
              </a:spcBef>
              <a:buNone/>
            </a:pPr>
            <a:r>
              <a:rPr lang="en-US" sz="1400" b="1" dirty="0"/>
              <a:t>Step 2</a:t>
            </a:r>
            <a:r>
              <a:rPr lang="en-US" sz="1400" dirty="0"/>
              <a:t>: Determine the level of threat to industry profitability for each of the forces (low, medium or high</a:t>
            </a:r>
            <a:r>
              <a:rPr lang="en-US" sz="1400" dirty="0" smtClean="0"/>
              <a:t>).</a:t>
            </a:r>
            <a:endParaRPr lang="en-US" sz="1400" dirty="0"/>
          </a:p>
          <a:p>
            <a:pPr marL="0" indent="0">
              <a:spcBef>
                <a:spcPts val="1000"/>
              </a:spcBef>
              <a:buNone/>
            </a:pPr>
            <a:r>
              <a:rPr lang="en-US" sz="1400" b="1" dirty="0"/>
              <a:t>Step 3</a:t>
            </a:r>
            <a:r>
              <a:rPr lang="en-US" sz="1400" dirty="0"/>
              <a:t>: Use the table to develop an overall feel for the attractiveness of the industry.</a:t>
            </a:r>
          </a:p>
          <a:p>
            <a:pPr marL="0" indent="0">
              <a:spcBef>
                <a:spcPts val="1000"/>
              </a:spcBef>
              <a:buNone/>
            </a:pPr>
            <a:r>
              <a:rPr lang="en-US" sz="1400" b="1" dirty="0"/>
              <a:t>Step 4</a:t>
            </a:r>
            <a:r>
              <a:rPr lang="en-US" sz="1400" dirty="0"/>
              <a:t>: Use the table to identify the threats that are most often relevant to industry profitability</a:t>
            </a:r>
            <a:r>
              <a:rPr lang="en-US" sz="1400" dirty="0" smtClean="0"/>
              <a:t>.</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rPr>
              <a:t>Second Application of the Five Forces </a:t>
            </a:r>
            <a:r>
              <a:rPr lang="en-IN" dirty="0" smtClean="0">
                <a:latin typeface="Times New Roman" panose="02020603050405020304" pitchFamily="18" charset="0"/>
              </a:rPr>
              <a:t>Model </a:t>
            </a:r>
            <a:r>
              <a:rPr lang="en-US" sz="2000" b="0" dirty="0" smtClean="0">
                <a:latin typeface="Times New Roman" panose="02020603050405020304" pitchFamily="18" charset="0"/>
              </a:rPr>
              <a:t>(1 of 2)</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Second Application of the Model</a:t>
            </a:r>
          </a:p>
          <a:p>
            <a:pPr lvl="1"/>
            <a:r>
              <a:rPr lang="en-US" sz="2400" dirty="0" smtClean="0">
                <a:latin typeface="+mj-lt"/>
              </a:rPr>
              <a:t>The second way a new firm can apply the five forces model to help determine whether it should enter an industry is by using the model to answer several key questions.</a:t>
            </a:r>
          </a:p>
          <a:p>
            <a:pPr lvl="1"/>
            <a:r>
              <a:rPr lang="en-US" sz="2400" dirty="0" smtClean="0">
                <a:latin typeface="+mj-lt"/>
              </a:rPr>
              <a:t>The questions are shown in the figure on the next slide, and help a firm project the potential success of a new venture in a particular industry.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Second Application of the Five Forces Model </a:t>
            </a:r>
            <a:r>
              <a:rPr lang="en-US" sz="2000" b="0" dirty="0" smtClean="0">
                <a:latin typeface="Times New Roman" panose="02020603050405020304" pitchFamily="18" charset="0"/>
              </a:rPr>
              <a:t>(2 of 2)</a:t>
            </a:r>
            <a:endParaRPr lang="en-US" b="0" dirty="0">
              <a:latin typeface="Times New Roman" panose="02020603050405020304" pitchFamily="18" charset="0"/>
            </a:endParaRPr>
          </a:p>
        </p:txBody>
      </p:sp>
      <p:sp>
        <p:nvSpPr>
          <p:cNvPr id="3" name="Content Placeholder 2"/>
          <p:cNvSpPr>
            <a:spLocks noGrp="1"/>
          </p:cNvSpPr>
          <p:nvPr>
            <p:ph idx="1"/>
          </p:nvPr>
        </p:nvSpPr>
        <p:spPr>
          <a:xfrm>
            <a:off x="457200" y="1600201"/>
            <a:ext cx="8001000" cy="685799"/>
          </a:xfrm>
        </p:spPr>
        <p:txBody>
          <a:bodyPr/>
          <a:lstStyle/>
          <a:p>
            <a:pPr marL="0" indent="0">
              <a:spcBef>
                <a:spcPct val="50000"/>
              </a:spcBef>
              <a:buNone/>
            </a:pPr>
            <a:r>
              <a:rPr lang="en-US" sz="2200" dirty="0" smtClean="0"/>
              <a:t>Using the Five Forces Model to Pose Questions to Determine the Potential Success of a New Venture in an Industry</a:t>
            </a:r>
            <a:endParaRPr lang="en-US" sz="2200" dirty="0"/>
          </a:p>
        </p:txBody>
      </p:sp>
      <p:pic>
        <p:nvPicPr>
          <p:cNvPr id="4" name="Picture 3" descr="A flow chart using the five forces model. A flowchart starts with a box reading, is the industry a realistic place for a new venture? if no, then reconsider new venture. If the answer from the initial question is yes, then consider three questions: 1, are there areas in which we can avoid or diminish the factors that suppress industry profitability? 2, is there a unique position in the industry that avoids or diminishes the factors that suppress industry profitability? 3, Is there a superior business model that industry incumbents would find hard to duplicate? If yes, then a positive response to any of these questions increases the likelihood of the new venture’s success. If no, then a negative response to all three questions indicates reconsidering the new venture, an arrow returns to the box labeled, Reconsider new ven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04930"/>
            <a:ext cx="7659204" cy="38842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Industry Types and the Opportunities They Offer </a:t>
            </a:r>
            <a:r>
              <a:rPr lang="en-US" sz="2000" b="0" dirty="0" smtClean="0">
                <a:latin typeface="Times New Roman" panose="02020603050405020304" pitchFamily="18" charset="0"/>
              </a:rPr>
              <a:t>(1 of 3)</a:t>
            </a:r>
            <a:endParaRPr lang="en-US" b="0" dirty="0">
              <a:latin typeface="Times New Roman" panose="02020603050405020304" pitchFamily="18" charset="0"/>
            </a:endParaRPr>
          </a:p>
        </p:txBody>
      </p:sp>
      <p:sp>
        <p:nvSpPr>
          <p:cNvPr id="3" name="Content Placeholder 2"/>
          <p:cNvSpPr>
            <a:spLocks noGrp="1"/>
          </p:cNvSpPr>
          <p:nvPr>
            <p:ph idx="1"/>
          </p:nvPr>
        </p:nvSpPr>
        <p:spPr>
          <a:xfrm>
            <a:off x="457200" y="1600200"/>
            <a:ext cx="7924800" cy="4525963"/>
          </a:xfrm>
        </p:spPr>
        <p:txBody>
          <a:bodyPr/>
          <a:lstStyle/>
          <a:p>
            <a:r>
              <a:rPr lang="en-US" sz="2400" dirty="0" smtClean="0">
                <a:latin typeface="+mj-lt"/>
              </a:rPr>
              <a:t>Emerging Industries</a:t>
            </a:r>
          </a:p>
          <a:p>
            <a:pPr lvl="1"/>
            <a:r>
              <a:rPr lang="en-US" sz="2400" dirty="0" smtClean="0">
                <a:latin typeface="+mj-lt"/>
              </a:rPr>
              <a:t>Industries in which standard operating procedures have yet to be developed.</a:t>
            </a:r>
          </a:p>
          <a:p>
            <a:pPr lvl="2"/>
            <a:r>
              <a:rPr lang="en-US" sz="2400" dirty="0" smtClean="0">
                <a:latin typeface="+mj-lt"/>
              </a:rPr>
              <a:t>Opportunity: First-mover advantage.</a:t>
            </a:r>
          </a:p>
          <a:p>
            <a:r>
              <a:rPr lang="en-US" sz="2400" dirty="0" smtClean="0">
                <a:latin typeface="+mj-lt"/>
              </a:rPr>
              <a:t>Fragmented Industries</a:t>
            </a:r>
          </a:p>
          <a:p>
            <a:pPr lvl="1"/>
            <a:r>
              <a:rPr lang="en-US" sz="2400" dirty="0" smtClean="0">
                <a:latin typeface="+mj-lt"/>
              </a:rPr>
              <a:t>Industries that are characterized by a large number of firms of approximately equal size.</a:t>
            </a:r>
          </a:p>
          <a:p>
            <a:pPr lvl="2"/>
            <a:r>
              <a:rPr lang="en-US" sz="2400" dirty="0" smtClean="0">
                <a:latin typeface="+mj-lt"/>
              </a:rPr>
              <a:t>Opportunity: Consolidation.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Industry Types and the Opportunities They Offer </a:t>
            </a:r>
            <a:r>
              <a:rPr lang="en-US" sz="2000" b="0" dirty="0" smtClean="0">
                <a:latin typeface="Times New Roman" panose="02020603050405020304" pitchFamily="18" charset="0"/>
              </a:rPr>
              <a:t>(2 of 3)</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Mature Industries</a:t>
            </a:r>
          </a:p>
          <a:p>
            <a:pPr lvl="1"/>
            <a:r>
              <a:rPr lang="en-US" sz="2400" dirty="0" smtClean="0">
                <a:latin typeface="+mj-lt"/>
              </a:rPr>
              <a:t>Industries that are experiencing slow or no increase in demand.</a:t>
            </a:r>
          </a:p>
          <a:p>
            <a:pPr lvl="2"/>
            <a:r>
              <a:rPr lang="en-US" sz="2400" dirty="0" smtClean="0">
                <a:latin typeface="+mj-lt"/>
              </a:rPr>
              <a:t>Opportunities: Process innovation and after-sale service innovation.</a:t>
            </a:r>
          </a:p>
          <a:p>
            <a:r>
              <a:rPr lang="en-US" sz="2400" dirty="0" smtClean="0">
                <a:latin typeface="+mj-lt"/>
              </a:rPr>
              <a:t>Declining Industries</a:t>
            </a:r>
          </a:p>
          <a:p>
            <a:pPr lvl="1"/>
            <a:r>
              <a:rPr lang="en-US" sz="2400" dirty="0" smtClean="0">
                <a:latin typeface="+mj-lt"/>
              </a:rPr>
              <a:t>Industries that are experiencing a reduction in demand.</a:t>
            </a:r>
          </a:p>
          <a:p>
            <a:pPr lvl="2"/>
            <a:r>
              <a:rPr lang="en-US" sz="2400" dirty="0" smtClean="0">
                <a:latin typeface="+mj-lt"/>
              </a:rPr>
              <a:t>Opportunities: Leadership, establishing a niche market, and pursuing a cost reduction strategy.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Industry Types and the Opportunities They Offer </a:t>
            </a:r>
            <a:r>
              <a:rPr lang="en-US" sz="2000" b="0" dirty="0" smtClean="0">
                <a:latin typeface="Times New Roman" panose="02020603050405020304" pitchFamily="18" charset="0"/>
              </a:rPr>
              <a:t>(3 of 3)</a:t>
            </a:r>
            <a:endParaRPr lang="en-US"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Global Industries</a:t>
            </a:r>
          </a:p>
          <a:p>
            <a:pPr lvl="1"/>
            <a:r>
              <a:rPr lang="en-US" sz="2400" dirty="0" smtClean="0">
                <a:latin typeface="+mj-lt"/>
              </a:rPr>
              <a:t>Industries that are experiencing significant international sales.</a:t>
            </a:r>
          </a:p>
          <a:p>
            <a:pPr lvl="2"/>
            <a:r>
              <a:rPr lang="en-US" sz="2400" dirty="0" smtClean="0">
                <a:latin typeface="+mj-lt"/>
              </a:rPr>
              <a:t>Opportunities: Multidomestic and global strategies.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Competitor Analysis</a:t>
            </a:r>
            <a:endParaRPr lang="en-US"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What is a Competitor Analysis?</a:t>
            </a:r>
          </a:p>
          <a:p>
            <a:pPr lvl="1"/>
            <a:r>
              <a:rPr lang="en-US" sz="2400" dirty="0" smtClean="0">
                <a:latin typeface="+mj-lt"/>
              </a:rPr>
              <a:t>A competitor analysis is a detailed analysis of a firm</a:t>
            </a:r>
            <a:r>
              <a:rPr lang="en-US" altLang="en-US" sz="2400" dirty="0" smtClean="0">
                <a:latin typeface="+mj-lt"/>
              </a:rPr>
              <a:t>’</a:t>
            </a:r>
            <a:r>
              <a:rPr lang="en-US" sz="2400" dirty="0" smtClean="0">
                <a:latin typeface="+mj-lt"/>
              </a:rPr>
              <a:t>s competition.</a:t>
            </a:r>
          </a:p>
          <a:p>
            <a:pPr lvl="1"/>
            <a:r>
              <a:rPr lang="en-US" sz="2400" dirty="0" smtClean="0">
                <a:latin typeface="+mj-lt"/>
              </a:rPr>
              <a:t>It helps a firm understand the positions of its major competitors and the opportunities that are available.</a:t>
            </a:r>
          </a:p>
          <a:p>
            <a:pPr lvl="1"/>
            <a:r>
              <a:rPr lang="en-US" sz="2400" dirty="0" smtClean="0">
                <a:latin typeface="+mj-lt"/>
              </a:rPr>
              <a:t>A competitive analysis grid is a tool for organizing the information a firm collects about its competitors.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Identifying Competitors</a:t>
            </a:r>
            <a:endParaRPr lang="en-US" dirty="0">
              <a:latin typeface="Times New Roman" panose="02020603050405020304" pitchFamily="18" charset="0"/>
            </a:endParaRPr>
          </a:p>
        </p:txBody>
      </p:sp>
      <p:sp>
        <p:nvSpPr>
          <p:cNvPr id="4" name="Content Placeholder 3"/>
          <p:cNvSpPr>
            <a:spLocks noGrp="1"/>
          </p:cNvSpPr>
          <p:nvPr>
            <p:ph idx="1"/>
          </p:nvPr>
        </p:nvSpPr>
        <p:spPr>
          <a:xfrm>
            <a:off x="457200" y="1600201"/>
            <a:ext cx="8229600" cy="457200"/>
          </a:xfrm>
        </p:spPr>
        <p:txBody>
          <a:bodyPr/>
          <a:lstStyle/>
          <a:p>
            <a:pPr marL="0" indent="0">
              <a:buNone/>
            </a:pPr>
            <a:r>
              <a:rPr lang="en-US" altLang="en-US" sz="2400" dirty="0"/>
              <a:t>Types of Competitors New Ventures </a:t>
            </a:r>
            <a:r>
              <a:rPr lang="en-US" altLang="en-US" sz="2400" dirty="0" smtClean="0"/>
              <a:t>Face</a:t>
            </a:r>
            <a:endParaRPr lang="en-US" altLang="en-US" sz="2400" dirty="0"/>
          </a:p>
        </p:txBody>
      </p:sp>
      <p:pic>
        <p:nvPicPr>
          <p:cNvPr id="3" name="Picture 2" descr="Three types of competitors. Direct competitors are businesses offering identical or similar products. Indirect competitors are businesses offering close substitute products. Future competitors are businesses that are not yet direct or indirect competitors but could be at any tim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514600"/>
            <a:ext cx="8251296" cy="22113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dirty="0" smtClean="0">
                <a:latin typeface="Times New Roman" panose="02020603050405020304" pitchFamily="18" charset="0"/>
              </a:rPr>
              <a:t>Sources of Competitive Intelligence </a:t>
            </a:r>
            <a:r>
              <a:rPr lang="en-US" sz="2000" b="0" dirty="0" smtClean="0">
                <a:latin typeface="Times New Roman" panose="02020603050405020304" pitchFamily="18" charset="0"/>
              </a:rPr>
              <a:t>(1 of 2)</a:t>
            </a:r>
            <a:endParaRPr lang="en-US" sz="2000" b="0"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mj-lt"/>
              </a:rPr>
              <a:t>Collecting Competitive Intelligence</a:t>
            </a:r>
          </a:p>
          <a:p>
            <a:pPr lvl="1"/>
            <a:r>
              <a:rPr lang="en-US" sz="2400" dirty="0" smtClean="0">
                <a:latin typeface="+mj-lt"/>
              </a:rPr>
              <a:t>To complete a competitive analysis grid, a firm must first understand the strategies and behaviors of its competitors.</a:t>
            </a:r>
          </a:p>
          <a:p>
            <a:pPr lvl="1"/>
            <a:r>
              <a:rPr lang="en-US" sz="2400" dirty="0" smtClean="0">
                <a:latin typeface="+mj-lt"/>
              </a:rPr>
              <a:t>The information that is gathered by a firm to learn about its competitors is referred to as competitive intelligence.</a:t>
            </a:r>
          </a:p>
          <a:p>
            <a:pPr lvl="1"/>
            <a:r>
              <a:rPr lang="en-US" sz="2400" dirty="0" smtClean="0">
                <a:latin typeface="+mj-lt"/>
              </a:rPr>
              <a:t>A new venture should take care that it collects competitive intelligence in a professional and ethical manner.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rPr>
              <a:t>Why Is Industry Analysis Important?</a:t>
            </a:r>
            <a:endParaRPr lang="en-US" dirty="0">
              <a:latin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US" altLang="en-US" sz="2400" b="1" dirty="0"/>
              <a:t>Industry </a:t>
            </a:r>
            <a:r>
              <a:rPr lang="en-US" altLang="en-US" sz="2400" b="1" dirty="0" smtClean="0"/>
              <a:t>Analysis</a:t>
            </a:r>
          </a:p>
          <a:p>
            <a:pPr>
              <a:buNone/>
            </a:pPr>
            <a:r>
              <a:rPr lang="en-US" sz="2400" dirty="0" smtClean="0"/>
              <a:t>Importance</a:t>
            </a:r>
          </a:p>
          <a:p>
            <a:pPr>
              <a:buFontTx/>
              <a:buChar char="•"/>
            </a:pPr>
            <a:r>
              <a:rPr lang="en-US" sz="2400" dirty="0" smtClean="0"/>
              <a:t>Once it is determined that a new venture is feasible in regard to the industry and market in which it will compete, a more in-depth analysis is needed to learn the ins and outs of the industry.</a:t>
            </a:r>
          </a:p>
          <a:p>
            <a:pPr>
              <a:buFontTx/>
              <a:buChar char="•"/>
            </a:pPr>
            <a:r>
              <a:rPr lang="en-US" sz="2400" dirty="0" smtClean="0"/>
              <a:t>The analysis helps a firm determine if the target market it identified during feasibility analysis is favorable for a new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1097280"/>
          </a:xfrm>
        </p:spPr>
        <p:txBody>
          <a:bodyPr/>
          <a:lstStyle/>
          <a:p>
            <a:r>
              <a:rPr lang="en-US" dirty="0" smtClean="0">
                <a:latin typeface="Times New Roman" panose="02020603050405020304" pitchFamily="18" charset="0"/>
              </a:rPr>
              <a:t>Sources of Competitive Intelligence </a:t>
            </a:r>
            <a:r>
              <a:rPr lang="en-US" sz="2000" b="0" dirty="0" smtClean="0">
                <a:latin typeface="Times New Roman" panose="02020603050405020304" pitchFamily="18" charset="0"/>
              </a:rPr>
              <a:t>(2 of 2)</a:t>
            </a:r>
            <a:endParaRPr lang="en-US" sz="2000" b="0" dirty="0">
              <a:latin typeface="Times New Roman" panose="02020603050405020304" pitchFamily="18" charset="0"/>
            </a:endParaRPr>
          </a:p>
        </p:txBody>
      </p:sp>
      <p:sp>
        <p:nvSpPr>
          <p:cNvPr id="4" name="Content Placeholder 3"/>
          <p:cNvSpPr>
            <a:spLocks noGrp="1"/>
          </p:cNvSpPr>
          <p:nvPr>
            <p:ph idx="1"/>
          </p:nvPr>
        </p:nvSpPr>
        <p:spPr>
          <a:xfrm>
            <a:off x="457200" y="1600200"/>
            <a:ext cx="8229600" cy="4572000"/>
          </a:xfrm>
        </p:spPr>
        <p:txBody>
          <a:bodyPr/>
          <a:lstStyle/>
          <a:p>
            <a:pPr>
              <a:buNone/>
            </a:pPr>
            <a:r>
              <a:rPr lang="en-US" sz="2400" dirty="0" smtClean="0"/>
              <a:t>Ethical ways to obtain information about competitors</a:t>
            </a:r>
          </a:p>
          <a:p>
            <a:pPr>
              <a:lnSpc>
                <a:spcPts val="3200"/>
              </a:lnSpc>
              <a:spcBef>
                <a:spcPts val="1200"/>
              </a:spcBef>
              <a:buFontTx/>
              <a:buChar char="•"/>
            </a:pPr>
            <a:r>
              <a:rPr lang="en-US" sz="2400" dirty="0" smtClean="0"/>
              <a:t>Attend conferences and trade shows.</a:t>
            </a:r>
          </a:p>
          <a:p>
            <a:pPr>
              <a:lnSpc>
                <a:spcPts val="3200"/>
              </a:lnSpc>
              <a:spcBef>
                <a:spcPts val="1200"/>
              </a:spcBef>
              <a:buFontTx/>
              <a:buChar char="•"/>
            </a:pPr>
            <a:r>
              <a:rPr lang="en-US" sz="2400" dirty="0" smtClean="0"/>
              <a:t>Purchase competitors</a:t>
            </a:r>
            <a:r>
              <a:rPr lang="en-US" altLang="en-US" sz="2400" dirty="0" smtClean="0"/>
              <a:t>’</a:t>
            </a:r>
            <a:r>
              <a:rPr lang="en-US" sz="2400" dirty="0" smtClean="0"/>
              <a:t> products.</a:t>
            </a:r>
          </a:p>
          <a:p>
            <a:pPr>
              <a:lnSpc>
                <a:spcPts val="3200"/>
              </a:lnSpc>
              <a:spcBef>
                <a:spcPts val="1200"/>
              </a:spcBef>
              <a:buFontTx/>
              <a:buChar char="•"/>
            </a:pPr>
            <a:r>
              <a:rPr lang="en-US" sz="2400" dirty="0" smtClean="0"/>
              <a:t>Study competitors</a:t>
            </a:r>
            <a:r>
              <a:rPr lang="en-US" altLang="en-US" sz="2400" dirty="0" smtClean="0"/>
              <a:t>’</a:t>
            </a:r>
            <a:r>
              <a:rPr lang="en-US" sz="2400" dirty="0" smtClean="0"/>
              <a:t> Web sites and social media sites.</a:t>
            </a:r>
          </a:p>
          <a:p>
            <a:pPr>
              <a:lnSpc>
                <a:spcPts val="3200"/>
              </a:lnSpc>
              <a:spcBef>
                <a:spcPts val="1200"/>
              </a:spcBef>
              <a:buFontTx/>
              <a:buChar char="•"/>
            </a:pPr>
            <a:r>
              <a:rPr lang="en-US" sz="2400" dirty="0" smtClean="0"/>
              <a:t>Set up Google e-mail alerts.</a:t>
            </a:r>
          </a:p>
          <a:p>
            <a:pPr>
              <a:lnSpc>
                <a:spcPts val="3200"/>
              </a:lnSpc>
              <a:spcBef>
                <a:spcPts val="1200"/>
              </a:spcBef>
              <a:buFontTx/>
              <a:buChar char="•"/>
            </a:pPr>
            <a:r>
              <a:rPr lang="en-US" sz="2400" dirty="0" smtClean="0"/>
              <a:t>Read industry-related books, magazines, and Web sites.</a:t>
            </a:r>
          </a:p>
          <a:p>
            <a:pPr>
              <a:lnSpc>
                <a:spcPts val="3200"/>
              </a:lnSpc>
              <a:spcBef>
                <a:spcPts val="1200"/>
              </a:spcBef>
              <a:buFontTx/>
              <a:buChar char="•"/>
            </a:pPr>
            <a:r>
              <a:rPr lang="en-US" sz="2400" dirty="0" smtClean="0"/>
              <a:t>Talk to customers about what motivated them to buy your product as opposed to your competitor</a:t>
            </a:r>
            <a:r>
              <a:rPr lang="en-US" altLang="en-US" sz="2400" dirty="0" smtClean="0"/>
              <a:t>’</a:t>
            </a:r>
            <a:r>
              <a:rPr lang="en-US" sz="2400" dirty="0" smtClean="0"/>
              <a:t>s product.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Completing a Competitive Analysis Grid</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00200"/>
            <a:ext cx="7848600" cy="4525963"/>
          </a:xfrm>
        </p:spPr>
        <p:txBody>
          <a:bodyPr/>
          <a:lstStyle/>
          <a:p>
            <a:r>
              <a:rPr lang="en-US" sz="2400" dirty="0" smtClean="0">
                <a:latin typeface="+mj-lt"/>
              </a:rPr>
              <a:t>Competitive Analysis Grid</a:t>
            </a:r>
          </a:p>
          <a:p>
            <a:pPr lvl="1"/>
            <a:r>
              <a:rPr lang="en-US" sz="2400" dirty="0" smtClean="0">
                <a:latin typeface="+mj-lt"/>
              </a:rPr>
              <a:t>A tool for organizing the information a firm collects about its competitors.</a:t>
            </a:r>
          </a:p>
          <a:p>
            <a:pPr lvl="1"/>
            <a:r>
              <a:rPr lang="en-US" sz="2400" dirty="0" smtClean="0">
                <a:latin typeface="+mj-lt"/>
              </a:rPr>
              <a:t>A competitive analysis grid can help a firm see how it stacks up against its competitors, provide ideas for markets to pursue, and identify its primary sources of competitive advantage.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Competitive Analysis Grid for Panera Bread</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447800"/>
            <a:ext cx="8229600" cy="304799"/>
          </a:xfrm>
        </p:spPr>
        <p:txBody>
          <a:bodyPr/>
          <a:lstStyle/>
          <a:p>
            <a:pPr marL="0" indent="0">
              <a:spcBef>
                <a:spcPts val="0"/>
              </a:spcBef>
              <a:buClrTx/>
              <a:buSzTx/>
              <a:buNone/>
              <a:defRPr/>
            </a:pPr>
            <a:r>
              <a:rPr lang="en-US" sz="2200" b="1" dirty="0"/>
              <a:t>Table 5.5 </a:t>
            </a:r>
            <a:r>
              <a:rPr lang="en-US" sz="2200" dirty="0"/>
              <a:t>Competitive Analysis </a:t>
            </a:r>
            <a:r>
              <a:rPr lang="en-US" sz="2200" dirty="0" smtClean="0"/>
              <a:t>Grid </a:t>
            </a:r>
            <a:r>
              <a:rPr lang="en-US" sz="2200" dirty="0"/>
              <a:t>for </a:t>
            </a:r>
            <a:r>
              <a:rPr lang="en-US" sz="2200" dirty="0" smtClean="0"/>
              <a:t>Panera Bread</a:t>
            </a:r>
            <a:endParaRPr lang="en-US" sz="2200" dirty="0"/>
          </a:p>
        </p:txBody>
      </p:sp>
      <p:graphicFrame>
        <p:nvGraphicFramePr>
          <p:cNvPr id="5" name="Table 1"/>
          <p:cNvGraphicFramePr>
            <a:graphicFrameLocks/>
          </p:cNvGraphicFramePr>
          <p:nvPr>
            <p:extLst>
              <p:ext uri="{D42A27DB-BD31-4B8C-83A1-F6EECF244321}">
                <p14:modId xmlns:p14="http://schemas.microsoft.com/office/powerpoint/2010/main" val="4034245278"/>
              </p:ext>
            </p:extLst>
          </p:nvPr>
        </p:nvGraphicFramePr>
        <p:xfrm>
          <a:off x="457200" y="1905000"/>
          <a:ext cx="8382000" cy="4389120"/>
        </p:xfrm>
        <a:graphic>
          <a:graphicData uri="http://schemas.openxmlformats.org/drawingml/2006/table">
            <a:tbl>
              <a:tblPr firstRow="1" bandRow="1">
                <a:tableStyleId>{3B4B98B0-60AC-42C2-AFA5-B58CD77FA1E5}</a:tableStyleId>
              </a:tblPr>
              <a:tblGrid>
                <a:gridCol w="1467497">
                  <a:extLst>
                    <a:ext uri="{9D8B030D-6E8A-4147-A177-3AD203B41FA5}">
                      <a16:colId xmlns:a16="http://schemas.microsoft.com/office/drawing/2014/main" xmlns="" val="20000"/>
                    </a:ext>
                  </a:extLst>
                </a:gridCol>
                <a:gridCol w="1304441">
                  <a:extLst>
                    <a:ext uri="{9D8B030D-6E8A-4147-A177-3AD203B41FA5}">
                      <a16:colId xmlns:a16="http://schemas.microsoft.com/office/drawing/2014/main" xmlns="" val="20001"/>
                    </a:ext>
                  </a:extLst>
                </a:gridCol>
                <a:gridCol w="1266662">
                  <a:extLst>
                    <a:ext uri="{9D8B030D-6E8A-4147-A177-3AD203B41FA5}">
                      <a16:colId xmlns:a16="http://schemas.microsoft.com/office/drawing/2014/main" xmlns="" val="20002"/>
                    </a:ext>
                  </a:extLst>
                </a:gridCol>
                <a:gridCol w="1394178">
                  <a:extLst>
                    <a:ext uri="{9D8B030D-6E8A-4147-A177-3AD203B41FA5}">
                      <a16:colId xmlns:a16="http://schemas.microsoft.com/office/drawing/2014/main" xmlns="" val="20003"/>
                    </a:ext>
                  </a:extLst>
                </a:gridCol>
                <a:gridCol w="1319390">
                  <a:extLst>
                    <a:ext uri="{9D8B030D-6E8A-4147-A177-3AD203B41FA5}">
                      <a16:colId xmlns:a16="http://schemas.microsoft.com/office/drawing/2014/main" xmlns="" val="20004"/>
                    </a:ext>
                  </a:extLst>
                </a:gridCol>
                <a:gridCol w="1629832">
                  <a:extLst>
                    <a:ext uri="{9D8B030D-6E8A-4147-A177-3AD203B41FA5}">
                      <a16:colId xmlns:a16="http://schemas.microsoft.com/office/drawing/2014/main" xmlns="" val="20005"/>
                    </a:ext>
                  </a:extLst>
                </a:gridCol>
              </a:tblGrid>
              <a:tr h="374191">
                <a:tc>
                  <a:txBody>
                    <a:bodyPr/>
                    <a:lstStyle/>
                    <a:p>
                      <a:pPr algn="l"/>
                      <a:r>
                        <a:rPr lang="en-US" sz="1300" b="1" kern="1200" baseline="0" dirty="0" smtClean="0">
                          <a:solidFill>
                            <a:schemeClr val="tx1"/>
                          </a:solidFill>
                          <a:latin typeface="+mj-lt"/>
                          <a:ea typeface="+mn-ea"/>
                          <a:cs typeface="+mn-cs"/>
                        </a:rPr>
                        <a:t>Name</a:t>
                      </a:r>
                      <a:endParaRPr lang="en-US" sz="1300" b="1" dirty="0">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kern="1200" baseline="0" dirty="0" smtClean="0">
                          <a:solidFill>
                            <a:schemeClr val="tx1"/>
                          </a:solidFill>
                          <a:latin typeface="+mj-lt"/>
                          <a:ea typeface="+mn-ea"/>
                          <a:cs typeface="+mn-cs"/>
                        </a:rPr>
                        <a:t>Panera Bread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kern="1200" baseline="0" dirty="0" smtClean="0">
                          <a:solidFill>
                            <a:schemeClr val="tx1"/>
                          </a:solidFill>
                          <a:latin typeface="+mj-lt"/>
                          <a:ea typeface="+mn-ea"/>
                          <a:cs typeface="+mn-cs"/>
                        </a:rPr>
                        <a:t>McAlister’s </a:t>
                      </a:r>
                    </a:p>
                    <a:p>
                      <a:pPr algn="l"/>
                      <a:r>
                        <a:rPr lang="en-US" sz="1300" b="1" kern="1200" baseline="0" dirty="0" smtClean="0">
                          <a:solidFill>
                            <a:schemeClr val="tx1"/>
                          </a:solidFill>
                          <a:latin typeface="+mj-lt"/>
                          <a:ea typeface="+mn-ea"/>
                          <a:cs typeface="+mn-cs"/>
                        </a:rPr>
                        <a:t>Deli</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kern="1200" baseline="0" dirty="0" smtClean="0">
                          <a:solidFill>
                            <a:schemeClr val="tx1"/>
                          </a:solidFill>
                          <a:latin typeface="+mj-lt"/>
                          <a:ea typeface="+mn-ea"/>
                          <a:cs typeface="+mn-cs"/>
                        </a:rPr>
                        <a:t>Chipotle Mexican Grill</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kern="1200" baseline="0" dirty="0" smtClean="0">
                          <a:solidFill>
                            <a:schemeClr val="tx1"/>
                          </a:solidFill>
                          <a:latin typeface="+mj-lt"/>
                          <a:ea typeface="+mn-ea"/>
                          <a:cs typeface="+mn-cs"/>
                        </a:rPr>
                        <a:t>Panda Express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1" kern="1200" baseline="0" dirty="0" err="1" smtClean="0">
                          <a:solidFill>
                            <a:schemeClr val="tx1"/>
                          </a:solidFill>
                          <a:latin typeface="+mj-lt"/>
                          <a:ea typeface="+mn-ea"/>
                          <a:cs typeface="+mn-cs"/>
                        </a:rPr>
                        <a:t>Qdoba</a:t>
                      </a:r>
                      <a:endParaRPr lang="en-US" sz="1300" b="1" kern="1200" baseline="0" dirty="0" smtClean="0">
                        <a:solidFill>
                          <a:schemeClr val="tx1"/>
                        </a:solidFill>
                        <a:latin typeface="+mj-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5913">
                <a:tc>
                  <a:txBody>
                    <a:bodyPr/>
                    <a:lstStyle/>
                    <a:p>
                      <a:pPr algn="l"/>
                      <a:r>
                        <a:rPr lang="en-US" sz="1300" kern="1200" baseline="0" dirty="0" smtClean="0">
                          <a:solidFill>
                            <a:schemeClr val="tx1"/>
                          </a:solidFill>
                          <a:latin typeface="+mj-lt"/>
                          <a:ea typeface="+mn-ea"/>
                          <a:cs typeface="+mn-cs"/>
                        </a:rPr>
                        <a:t>Price</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155913">
                <a:tc>
                  <a:txBody>
                    <a:bodyPr/>
                    <a:lstStyle/>
                    <a:p>
                      <a:pPr algn="l"/>
                      <a:r>
                        <a:rPr lang="en-US" sz="1300" kern="1200" baseline="0" dirty="0" smtClean="0">
                          <a:solidFill>
                            <a:schemeClr val="tx1"/>
                          </a:solidFill>
                          <a:latin typeface="+mj-lt"/>
                          <a:ea typeface="+mn-ea"/>
                          <a:cs typeface="+mn-cs"/>
                        </a:rPr>
                        <a:t>Selection</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155913">
                <a:tc>
                  <a:txBody>
                    <a:bodyPr/>
                    <a:lstStyle/>
                    <a:p>
                      <a:pPr algn="l"/>
                      <a:r>
                        <a:rPr lang="en-US" sz="1300" kern="1200" baseline="0" dirty="0" smtClean="0">
                          <a:solidFill>
                            <a:schemeClr val="tx1"/>
                          </a:solidFill>
                          <a:latin typeface="+mj-lt"/>
                          <a:ea typeface="+mn-ea"/>
                          <a:cs typeface="+mn-cs"/>
                        </a:rPr>
                        <a:t>Perception of </a:t>
                      </a:r>
                      <a:br>
                        <a:rPr lang="en-US" sz="1300" kern="1200" baseline="0" dirty="0" smtClean="0">
                          <a:solidFill>
                            <a:schemeClr val="tx1"/>
                          </a:solidFill>
                          <a:latin typeface="+mj-lt"/>
                          <a:ea typeface="+mn-ea"/>
                          <a:cs typeface="+mn-cs"/>
                        </a:rPr>
                      </a:br>
                      <a:r>
                        <a:rPr lang="en-US" sz="1300" kern="1200" baseline="0" dirty="0" smtClean="0">
                          <a:solidFill>
                            <a:schemeClr val="tx1"/>
                          </a:solidFill>
                          <a:latin typeface="+mj-lt"/>
                          <a:ea typeface="+mn-ea"/>
                          <a:cs typeface="+mn-cs"/>
                        </a:rPr>
                        <a:t>providing good,</a:t>
                      </a:r>
                    </a:p>
                    <a:p>
                      <a:pPr algn="l"/>
                      <a:r>
                        <a:rPr lang="en-US" sz="1300" kern="1200" baseline="0" dirty="0" smtClean="0">
                          <a:solidFill>
                            <a:schemeClr val="tx1"/>
                          </a:solidFill>
                          <a:latin typeface="+mj-lt"/>
                          <a:ea typeface="+mn-ea"/>
                          <a:cs typeface="+mn-cs"/>
                        </a:rPr>
                        <a:t>wholesome food</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265052">
                <a:tc>
                  <a:txBody>
                    <a:bodyPr/>
                    <a:lstStyle/>
                    <a:p>
                      <a:pPr algn="l"/>
                      <a:r>
                        <a:rPr lang="en-US" sz="1300" kern="1200" baseline="0" dirty="0" smtClean="0">
                          <a:solidFill>
                            <a:schemeClr val="tx1"/>
                          </a:solidFill>
                          <a:latin typeface="+mj-lt"/>
                          <a:ea typeface="+mn-ea"/>
                          <a:cs typeface="+mn-cs"/>
                        </a:rPr>
                        <a:t>Dining </a:t>
                      </a:r>
                    </a:p>
                    <a:p>
                      <a:pPr algn="l"/>
                      <a:r>
                        <a:rPr lang="en-US" sz="1300" kern="1200" baseline="0" dirty="0" smtClean="0">
                          <a:solidFill>
                            <a:schemeClr val="tx1"/>
                          </a:solidFill>
                          <a:latin typeface="+mj-lt"/>
                          <a:ea typeface="+mn-ea"/>
                          <a:cs typeface="+mn-cs"/>
                        </a:rPr>
                        <a:t>environment</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Disadvantage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265052">
                <a:tc>
                  <a:txBody>
                    <a:bodyPr/>
                    <a:lstStyle/>
                    <a:p>
                      <a:pPr algn="l"/>
                      <a:r>
                        <a:rPr lang="en-US" sz="1300" kern="1200" baseline="0" dirty="0" smtClean="0">
                          <a:solidFill>
                            <a:schemeClr val="tx1"/>
                          </a:solidFill>
                          <a:latin typeface="+mj-lt"/>
                          <a:ea typeface="+mn-ea"/>
                          <a:cs typeface="+mn-cs"/>
                        </a:rPr>
                        <a:t>Speed of service</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155913">
                <a:tc>
                  <a:txBody>
                    <a:bodyPr/>
                    <a:lstStyle/>
                    <a:p>
                      <a:pPr algn="l"/>
                      <a:r>
                        <a:rPr lang="en-US" sz="1300" kern="1200" baseline="0" dirty="0" smtClean="0">
                          <a:solidFill>
                            <a:schemeClr val="tx1"/>
                          </a:solidFill>
                          <a:latin typeface="+mj-lt"/>
                          <a:ea typeface="+mn-ea"/>
                          <a:cs typeface="+mn-cs"/>
                        </a:rPr>
                        <a:t>Availability of </a:t>
                      </a:r>
                    </a:p>
                    <a:p>
                      <a:pPr algn="l"/>
                      <a:r>
                        <a:rPr lang="en-US" sz="1300" kern="1200" baseline="0" dirty="0" smtClean="0">
                          <a:solidFill>
                            <a:schemeClr val="tx1"/>
                          </a:solidFill>
                          <a:latin typeface="+mj-lt"/>
                          <a:ea typeface="+mn-ea"/>
                          <a:cs typeface="+mn-cs"/>
                        </a:rPr>
                        <a:t>Gluten free, non-</a:t>
                      </a:r>
                    </a:p>
                    <a:p>
                      <a:pPr algn="l"/>
                      <a:r>
                        <a:rPr lang="en-US" sz="1300" kern="1200" baseline="0" dirty="0" smtClean="0">
                          <a:solidFill>
                            <a:schemeClr val="tx1"/>
                          </a:solidFill>
                          <a:latin typeface="+mj-lt"/>
                          <a:ea typeface="+mn-ea"/>
                          <a:cs typeface="+mn-cs"/>
                        </a:rPr>
                        <a:t>GMO, organic, etc.</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solidFill>
                            <a:schemeClr val="tx1"/>
                          </a:solidFill>
                          <a:latin typeface="+mj-lt"/>
                          <a:ea typeface="+mn-ea"/>
                          <a:cs typeface="+mn-cs"/>
                        </a:rPr>
                        <a:t>Disadvantage</a:t>
                      </a:r>
                      <a:endParaRPr lang="en-US" sz="1300" kern="1200" dirty="0" smtClean="0">
                        <a:solidFill>
                          <a:schemeClr val="tx1"/>
                        </a:solidFill>
                        <a:latin typeface="+mj-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solidFill>
                            <a:schemeClr val="tx1"/>
                          </a:solidFill>
                          <a:latin typeface="+mj-lt"/>
                          <a:ea typeface="+mn-ea"/>
                          <a:cs typeface="+mn-cs"/>
                        </a:rPr>
                        <a:t>Even</a:t>
                      </a:r>
                      <a:endParaRPr lang="en-US" sz="1300" kern="1200" dirty="0" smtClean="0">
                        <a:solidFill>
                          <a:schemeClr val="tx1"/>
                        </a:solidFill>
                        <a:latin typeface="+mj-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7"/>
                  </a:ext>
                </a:extLst>
              </a:tr>
              <a:tr h="155913">
                <a:tc>
                  <a:txBody>
                    <a:bodyPr/>
                    <a:lstStyle/>
                    <a:p>
                      <a:pPr algn="l"/>
                      <a:r>
                        <a:rPr lang="en-US" sz="1300" kern="1200" baseline="0" dirty="0" smtClean="0">
                          <a:solidFill>
                            <a:schemeClr val="tx1"/>
                          </a:solidFill>
                          <a:latin typeface="+mj-lt"/>
                          <a:ea typeface="+mn-ea"/>
                          <a:cs typeface="+mn-cs"/>
                        </a:rPr>
                        <a:t>Social</a:t>
                      </a:r>
                    </a:p>
                    <a:p>
                      <a:pPr algn="l"/>
                      <a:r>
                        <a:rPr lang="en-US" sz="1300" kern="1200" baseline="0" dirty="0" smtClean="0">
                          <a:solidFill>
                            <a:schemeClr val="tx1"/>
                          </a:solidFill>
                          <a:latin typeface="+mj-lt"/>
                          <a:ea typeface="+mn-ea"/>
                          <a:cs typeface="+mn-cs"/>
                        </a:rPr>
                        <a:t>Consciousness/</a:t>
                      </a:r>
                    </a:p>
                    <a:p>
                      <a:pPr algn="l"/>
                      <a:r>
                        <a:rPr lang="en-US" sz="1300" kern="1200" baseline="0" dirty="0" smtClean="0">
                          <a:solidFill>
                            <a:schemeClr val="tx1"/>
                          </a:solidFill>
                          <a:latin typeface="+mj-lt"/>
                          <a:ea typeface="+mn-ea"/>
                          <a:cs typeface="+mn-cs"/>
                        </a:rPr>
                        <a:t>Philanthropy</a:t>
                      </a:r>
                      <a:endParaRPr lang="en-US" sz="13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aseline="0" dirty="0" smtClean="0">
                          <a:latin typeface="+mj-lt"/>
                        </a:rPr>
                        <a:t>Advantage</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kern="1200" baseline="0" dirty="0" smtClean="0">
                          <a:solidFill>
                            <a:schemeClr val="tx1"/>
                          </a:solidFill>
                          <a:latin typeface="+mj-lt"/>
                          <a:ea typeface="+mn-ea"/>
                          <a:cs typeface="+mn-cs"/>
                        </a:rPr>
                        <a:t>Even</a:t>
                      </a:r>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137160">
                <a:tc>
                  <a:txBody>
                    <a:bodyPr/>
                    <a:lstStyle/>
                    <a:p>
                      <a:pPr algn="l"/>
                      <a:endParaRPr lang="en-US" sz="1300" kern="1200" baseline="0" dirty="0" smtClean="0">
                        <a:solidFill>
                          <a:schemeClr val="tx1"/>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65997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latin typeface="Times New Roman" panose="02020603050405020304" pitchFamily="18" charset="0"/>
              </a:rPr>
              <a:t>Copyright</a:t>
            </a:r>
            <a:endParaRPr lang="en-US" sz="360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40956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Three Key Questions</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dirty="0" smtClean="0"/>
              <a:t>When studying an industry, an entrepreneur must answer three questions before pursuing the idea of starting a firm.</a:t>
            </a:r>
          </a:p>
          <a:p>
            <a:pPr>
              <a:spcBef>
                <a:spcPts val="1200"/>
              </a:spcBef>
            </a:pPr>
            <a:r>
              <a:rPr lang="en-US" sz="2400" dirty="0" smtClean="0"/>
              <a:t>Question 1</a:t>
            </a:r>
          </a:p>
          <a:p>
            <a:pPr lvl="1"/>
            <a:r>
              <a:rPr lang="en-US" sz="2400" dirty="0" smtClean="0"/>
              <a:t>Is the industry accessible—in other words, is it a realistic place for a new venture to enter?</a:t>
            </a:r>
          </a:p>
          <a:p>
            <a:pPr marL="256032" lvl="1" indent="-256032">
              <a:spcBef>
                <a:spcPts val="1200"/>
              </a:spcBef>
              <a:buFont typeface="Arial" pitchFamily="34" charset="0"/>
              <a:buChar char="•"/>
            </a:pPr>
            <a:r>
              <a:rPr lang="en-US" sz="2400" dirty="0" smtClean="0"/>
              <a:t>Question 2</a:t>
            </a:r>
          </a:p>
          <a:p>
            <a:pPr marL="740664" lvl="2" indent="-283464">
              <a:buFont typeface="Arial" pitchFamily="34" charset="0"/>
              <a:buChar char="–"/>
            </a:pPr>
            <a:r>
              <a:rPr lang="en-US" sz="2400" dirty="0" smtClean="0"/>
              <a:t>Does the industry contain markets that are ripe for innovation or are underserved?</a:t>
            </a:r>
          </a:p>
          <a:p>
            <a:pPr marL="256032" lvl="2" indent="-256032">
              <a:spcBef>
                <a:spcPts val="1200"/>
              </a:spcBef>
              <a:buFont typeface="Arial" pitchFamily="34" charset="0"/>
              <a:buChar char="•"/>
            </a:pPr>
            <a:r>
              <a:rPr lang="en-US" sz="2400" dirty="0" smtClean="0"/>
              <a:t>Question 3</a:t>
            </a:r>
          </a:p>
          <a:p>
            <a:pPr marL="740664" indent="-283464">
              <a:spcBef>
                <a:spcPts val="600"/>
              </a:spcBef>
              <a:buFont typeface="Arial" pitchFamily="34" charset="0"/>
              <a:buChar char="–"/>
            </a:pPr>
            <a:r>
              <a:rPr lang="en-US" sz="2400" dirty="0" smtClean="0"/>
              <a:t>Are there positions in the industry that will avoid some of the negative attributes of the industry as a whole?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rPr>
              <a:t>Techniques Available to Assess Industry Attractiveness</a:t>
            </a:r>
            <a:endParaRPr lang="en-US" dirty="0">
              <a:latin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Assessing Industry Attractiveness</a:t>
            </a:r>
          </a:p>
          <a:p>
            <a:pPr lvl="1"/>
            <a:r>
              <a:rPr lang="en-US" sz="2400" dirty="0" smtClean="0"/>
              <a:t>Study Environmental and Business Trends</a:t>
            </a:r>
          </a:p>
          <a:p>
            <a:pPr lvl="1"/>
            <a:r>
              <a:rPr lang="en-US" sz="2400" dirty="0" smtClean="0"/>
              <a:t>The Five Competitive Forces Model</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Studying Industry Trends </a:t>
            </a:r>
            <a:r>
              <a:rPr lang="en-US" sz="2000" b="0" dirty="0" smtClean="0">
                <a:latin typeface="Times New Roman" panose="02020603050405020304" pitchFamily="18" charset="0"/>
              </a:rPr>
              <a:t>(1 </a:t>
            </a:r>
            <a:r>
              <a:rPr lang="en-US" sz="2000" b="0" dirty="0">
                <a:latin typeface="Times New Roman" panose="02020603050405020304" pitchFamily="18" charset="0"/>
              </a:rPr>
              <a:t>of 3</a:t>
            </a:r>
            <a:r>
              <a:rPr lang="en-US" sz="2000" b="0" dirty="0" smtClean="0">
                <a:latin typeface="Times New Roman" panose="02020603050405020304" pitchFamily="18" charset="0"/>
              </a:rPr>
              <a:t>)</a:t>
            </a:r>
            <a:endParaRPr lang="en-US" sz="2000" dirty="0">
              <a:latin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lstStyle/>
          <a:p>
            <a:r>
              <a:rPr lang="en-US" sz="2400" dirty="0" smtClean="0"/>
              <a:t>The first technique an entrepreneur has available to discern the attractiveness of an industry is to study industry trends.</a:t>
            </a:r>
          </a:p>
          <a:p>
            <a:r>
              <a:rPr lang="en-US" sz="2400" dirty="0" smtClean="0"/>
              <a:t>There are two types of trends:</a:t>
            </a:r>
          </a:p>
          <a:p>
            <a:pPr lvl="1"/>
            <a:r>
              <a:rPr lang="en-US" sz="2400" dirty="0" smtClean="0"/>
              <a:t>Environmental trends</a:t>
            </a:r>
          </a:p>
          <a:p>
            <a:pPr lvl="1"/>
            <a:r>
              <a:rPr lang="en-US" sz="2400" dirty="0" smtClean="0"/>
              <a:t>Business trends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Studying Industry Trends </a:t>
            </a:r>
            <a:r>
              <a:rPr lang="en-US" sz="2000" b="0" dirty="0" smtClean="0">
                <a:latin typeface="Times New Roman" panose="02020603050405020304" pitchFamily="18" charset="0"/>
              </a:rPr>
              <a:t>(2 </a:t>
            </a:r>
            <a:r>
              <a:rPr lang="en-US" sz="2000" b="0" dirty="0">
                <a:latin typeface="Times New Roman" panose="02020603050405020304" pitchFamily="18" charset="0"/>
              </a:rPr>
              <a:t>of 3</a:t>
            </a:r>
            <a:r>
              <a:rPr lang="en-US" sz="2000" b="0" dirty="0" smtClean="0">
                <a:latin typeface="Times New Roman" panose="02020603050405020304" pitchFamily="18" charset="0"/>
              </a:rPr>
              <a:t>)</a:t>
            </a:r>
            <a:endParaRPr lang="en-US" sz="2000" dirty="0">
              <a:latin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lstStyle/>
          <a:p>
            <a:r>
              <a:rPr lang="en-US" sz="2400" dirty="0" smtClean="0"/>
              <a:t>Environmental Trends</a:t>
            </a:r>
          </a:p>
          <a:p>
            <a:pPr lvl="1"/>
            <a:r>
              <a:rPr lang="en-US" sz="2400" dirty="0" smtClean="0"/>
              <a:t>The strength of an industry often surges or wanes because environmental trends shift in favor or against the industry.</a:t>
            </a:r>
          </a:p>
          <a:p>
            <a:pPr lvl="1"/>
            <a:r>
              <a:rPr lang="en-US" sz="2400" dirty="0" smtClean="0"/>
              <a:t>Environmental trends include economic trends, social trends, technological advances, and political and regulatory changes.</a:t>
            </a:r>
            <a:endParaRPr lang="en-US" sz="2400" dirty="0"/>
          </a:p>
          <a:p>
            <a:pPr lvl="1"/>
            <a:r>
              <a:rPr lang="en-US" sz="2400" dirty="0" smtClean="0"/>
              <a:t>For example, companies in industries selling products to seniors, such as the hearing aid industry, benefit from the social trend of the aging of the population.  </a:t>
            </a:r>
          </a:p>
        </p:txBody>
      </p:sp>
    </p:spTree>
    <p:extLst>
      <p:ext uri="{BB962C8B-B14F-4D97-AF65-F5344CB8AC3E}">
        <p14:creationId xmlns:p14="http://schemas.microsoft.com/office/powerpoint/2010/main" val="40480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rPr>
              <a:t>Studying Industry Trends </a:t>
            </a:r>
            <a:r>
              <a:rPr lang="en-US" sz="2000" b="0" dirty="0" smtClean="0">
                <a:latin typeface="Times New Roman" panose="02020603050405020304" pitchFamily="18" charset="0"/>
              </a:rPr>
              <a:t>(3 </a:t>
            </a:r>
            <a:r>
              <a:rPr lang="en-US" sz="2000" b="0" dirty="0">
                <a:latin typeface="Times New Roman" panose="02020603050405020304" pitchFamily="18" charset="0"/>
              </a:rPr>
              <a:t>of 3</a:t>
            </a:r>
            <a:r>
              <a:rPr lang="en-US" sz="2000" b="0" dirty="0" smtClean="0">
                <a:latin typeface="Times New Roman" panose="02020603050405020304" pitchFamily="18" charset="0"/>
              </a:rPr>
              <a:t>)</a:t>
            </a:r>
            <a:endParaRPr lang="en-US" sz="2000" dirty="0">
              <a:latin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lstStyle/>
          <a:p>
            <a:r>
              <a:rPr lang="en-US" sz="2400" dirty="0" smtClean="0"/>
              <a:t>Business Trends</a:t>
            </a:r>
          </a:p>
          <a:p>
            <a:pPr lvl="1"/>
            <a:r>
              <a:rPr lang="en-US" sz="2400" dirty="0" smtClean="0"/>
              <a:t>Other trends affect industries that aren’t environmental trends per se but are part of the core nature of an industry. </a:t>
            </a:r>
          </a:p>
          <a:p>
            <a:pPr lvl="1"/>
            <a:r>
              <a:rPr lang="en-US" sz="2400" dirty="0" smtClean="0"/>
              <a:t>For example, the firms in some industries benefit from an increasing ability to outsource manufacturing or service functions to lower-cost foreign labor markets, while firms in other industries don’t share this advantage.</a:t>
            </a:r>
          </a:p>
        </p:txBody>
      </p:sp>
    </p:spTree>
    <p:extLst>
      <p:ext uri="{BB962C8B-B14F-4D97-AF65-F5344CB8AC3E}">
        <p14:creationId xmlns:p14="http://schemas.microsoft.com/office/powerpoint/2010/main" val="423502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4918</TotalTime>
  <Words>2992</Words>
  <Application>Microsoft Office PowerPoint</Application>
  <PresentationFormat>On-screen Show (4:3)</PresentationFormat>
  <Paragraphs>316</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What is Industry Analysis?</vt:lpstr>
      <vt:lpstr>Why Is Industry Analysis Important?</vt:lpstr>
      <vt:lpstr>Three Key Questions</vt:lpstr>
      <vt:lpstr>Techniques Available to Assess Industry Attractiveness</vt:lpstr>
      <vt:lpstr>Studying Industry Trends (1 of 3)</vt:lpstr>
      <vt:lpstr>Studying Industry Trends (2 of 3)</vt:lpstr>
      <vt:lpstr>Studying Industry Trends (3 of 3)</vt:lpstr>
      <vt:lpstr>The Five Competitive Forces Model (1 of 3)</vt:lpstr>
      <vt:lpstr>The Five Competitive Forces Model (2 of 3)</vt:lpstr>
      <vt:lpstr>The Five Competitive Forces Model (3 of 3)</vt:lpstr>
      <vt:lpstr>Threat of Substitutes (1 of 2)</vt:lpstr>
      <vt:lpstr>Threat of Substitutes (2 of 2)</vt:lpstr>
      <vt:lpstr>Threat of New Entrants (1 of 6)</vt:lpstr>
      <vt:lpstr>Threat of New Entrants (2 of 6)</vt:lpstr>
      <vt:lpstr>Threat of New Entrants (3 of 6)</vt:lpstr>
      <vt:lpstr>Threat of New Entrants (4 of 6)</vt:lpstr>
      <vt:lpstr>Threat of New Entrants (5 of 6)</vt:lpstr>
      <vt:lpstr>Threat of New Entrants (6 of 6)</vt:lpstr>
      <vt:lpstr>Rivalry Among Existing Firms (1 of 3)</vt:lpstr>
      <vt:lpstr>Rivalry Among Existing Firms (2 of 3)</vt:lpstr>
      <vt:lpstr>Rivalry Among Existing Firms (3 of 3)</vt:lpstr>
      <vt:lpstr>Bargaining Power of Suppliers (1 of 3)</vt:lpstr>
      <vt:lpstr>Bargaining Power of Suppliers (2 of 3)</vt:lpstr>
      <vt:lpstr>Bargaining Power of Suppliers (3 of 3)</vt:lpstr>
      <vt:lpstr>Bargaining Power of Buyers (1 of 3)</vt:lpstr>
      <vt:lpstr>Bargaining Power of Buyers (2 of 3)</vt:lpstr>
      <vt:lpstr>Bargaining Power of Buyers (3 of 3)</vt:lpstr>
      <vt:lpstr>First Application of the Five Forces Model (1 of 2)</vt:lpstr>
      <vt:lpstr>First Application of the Five Forces Model (2 of 2)</vt:lpstr>
      <vt:lpstr>Second Application of the Five Forces Model (1 of 2)</vt:lpstr>
      <vt:lpstr>Second Application of the Five Forces Model (2 of 2)</vt:lpstr>
      <vt:lpstr>Industry Types and the Opportunities They Offer (1 of 3)</vt:lpstr>
      <vt:lpstr>Industry Types and the Opportunities They Offer (2 of 3)</vt:lpstr>
      <vt:lpstr>Industry Types and the Opportunities They Offer (3 of 3)</vt:lpstr>
      <vt:lpstr>Competitor Analysis</vt:lpstr>
      <vt:lpstr>Identifying Competitors</vt:lpstr>
      <vt:lpstr>Sources of Competitive Intelligence (1 of 2)</vt:lpstr>
      <vt:lpstr>Sources of Competitive Intelligence (2 of 2)</vt:lpstr>
      <vt:lpstr>Completing a Competitive Analysis Grid</vt:lpstr>
      <vt:lpstr>Competitive Analysis Grid for Panera Bread</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1108</cp:revision>
  <dcterms:created xsi:type="dcterms:W3CDTF">2014-07-14T20:04:21Z</dcterms:created>
  <dcterms:modified xsi:type="dcterms:W3CDTF">2018-01-16T12:12:14Z</dcterms:modified>
</cp:coreProperties>
</file>