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501" r:id="rId2"/>
    <p:sldId id="467" r:id="rId3"/>
    <p:sldId id="468" r:id="rId4"/>
    <p:sldId id="469" r:id="rId5"/>
    <p:sldId id="470" r:id="rId6"/>
    <p:sldId id="471" r:id="rId7"/>
    <p:sldId id="472" r:id="rId8"/>
    <p:sldId id="473" r:id="rId9"/>
    <p:sldId id="474" r:id="rId10"/>
    <p:sldId id="475" r:id="rId11"/>
    <p:sldId id="476" r:id="rId12"/>
    <p:sldId id="477" r:id="rId13"/>
    <p:sldId id="478" r:id="rId14"/>
    <p:sldId id="479" r:id="rId15"/>
    <p:sldId id="480" r:id="rId16"/>
    <p:sldId id="481" r:id="rId17"/>
    <p:sldId id="482" r:id="rId18"/>
    <p:sldId id="483" r:id="rId19"/>
    <p:sldId id="484" r:id="rId20"/>
    <p:sldId id="485" r:id="rId21"/>
    <p:sldId id="486" r:id="rId22"/>
    <p:sldId id="487" r:id="rId23"/>
    <p:sldId id="488" r:id="rId24"/>
    <p:sldId id="489" r:id="rId25"/>
    <p:sldId id="490" r:id="rId26"/>
    <p:sldId id="491" r:id="rId27"/>
    <p:sldId id="492" r:id="rId28"/>
    <p:sldId id="493" r:id="rId29"/>
    <p:sldId id="494" r:id="rId30"/>
    <p:sldId id="495" r:id="rId31"/>
    <p:sldId id="496" r:id="rId32"/>
    <p:sldId id="497" r:id="rId33"/>
    <p:sldId id="498" r:id="rId34"/>
    <p:sldId id="503" r:id="rId35"/>
    <p:sldId id="50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13" autoAdjust="0"/>
    <p:restoredTop sz="96408" autoAdjust="0"/>
  </p:normalViewPr>
  <p:slideViewPr>
    <p:cSldViewPr>
      <p:cViewPr varScale="1">
        <p:scale>
          <a:sx n="70" d="100"/>
          <a:sy n="70" d="100"/>
        </p:scale>
        <p:origin x="1182"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r>
              <a:rPr lang="en-IN" dirty="0" smtClean="0"/>
              <a:t>)</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470735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2654310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19350181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9" name="TextBox 8"/>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2" name="TextBox 11"/>
          <p:cNvSpPr txBox="1"/>
          <p:nvPr userDrawn="1"/>
        </p:nvSpPr>
        <p:spPr>
          <a:xfrm>
            <a:off x="2743200" y="6400800"/>
            <a:ext cx="6172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b="0" smtClean="0">
                <a:latin typeface="Verdana" panose="020B0604030504040204" pitchFamily="34" charset="0"/>
                <a:ea typeface="Verdana" panose="020B0604030504040204" pitchFamily="34" charset="0"/>
                <a:cs typeface="Verdana" panose="020B0604030504040204" pitchFamily="34" charset="0"/>
              </a:rPr>
              <a:t>© 2019, 2016, 2012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13186336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1/16/2018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1219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05943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Content Placeholder 2"/>
          <p:cNvSpPr>
            <a:spLocks noGrp="1"/>
          </p:cNvSpPr>
          <p:nvPr>
            <p:ph idx="14"/>
          </p:nvPr>
        </p:nvSpPr>
        <p:spPr>
          <a:xfrm>
            <a:off x="457200" y="4495800"/>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smtClean="0"/>
              <a:t>Click to edit Master title style</a:t>
            </a:r>
            <a:endParaRPr lang="en-US" dirty="0"/>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743200" y="6400800"/>
            <a:ext cx="6172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b="0" smtClean="0">
                <a:latin typeface="Verdana" panose="020B0604030504040204" pitchFamily="34" charset="0"/>
                <a:ea typeface="Verdana" panose="020B0604030504040204" pitchFamily="34" charset="0"/>
                <a:cs typeface="Verdana" panose="020B0604030504040204" pitchFamily="34" charset="0"/>
              </a:rPr>
              <a:t>© 2019, 2016, 2012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pic>
        <p:nvPicPr>
          <p:cNvPr id="9" name="Picture 8"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353718" cy="990600"/>
          </a:xfrm>
        </p:spPr>
        <p:txBody>
          <a:bodyPr anchor="b"/>
          <a:lstStyle/>
          <a:p>
            <a:pPr>
              <a:defRPr/>
            </a:pPr>
            <a:r>
              <a:rPr lang="en-US" sz="3600" dirty="0"/>
              <a:t>Entrepreneurship: Successfully Launching New Ventures</a:t>
            </a:r>
          </a:p>
        </p:txBody>
      </p:sp>
      <p:sp>
        <p:nvSpPr>
          <p:cNvPr id="3" name="Text Placeholder 2"/>
          <p:cNvSpPr>
            <a:spLocks noGrp="1"/>
          </p:cNvSpPr>
          <p:nvPr>
            <p:ph type="body" sz="quarter" idx="13"/>
          </p:nvPr>
        </p:nvSpPr>
        <p:spPr>
          <a:xfrm>
            <a:off x="457202" y="1373052"/>
            <a:ext cx="8229598" cy="349068"/>
          </a:xfrm>
        </p:spPr>
        <p:txBody>
          <a:bodyPr/>
          <a:lstStyle/>
          <a:p>
            <a:r>
              <a:rPr lang="en-IN" sz="2400" dirty="0" smtClean="0"/>
              <a:t>Sixth </a:t>
            </a:r>
            <a:r>
              <a:rPr lang="en-IN" sz="2400" dirty="0"/>
              <a:t>Edition</a:t>
            </a:r>
          </a:p>
        </p:txBody>
      </p:sp>
      <p:sp>
        <p:nvSpPr>
          <p:cNvPr id="4" name="Text Placeholder 3"/>
          <p:cNvSpPr>
            <a:spLocks noGrp="1"/>
          </p:cNvSpPr>
          <p:nvPr>
            <p:ph type="body" sz="quarter" idx="14"/>
          </p:nvPr>
        </p:nvSpPr>
        <p:spPr>
          <a:xfrm>
            <a:off x="4531808" y="1917421"/>
            <a:ext cx="3657600" cy="1282979"/>
          </a:xfrm>
        </p:spPr>
        <p:txBody>
          <a:bodyPr/>
          <a:lstStyle/>
          <a:p>
            <a:pPr algn="ctr"/>
            <a:r>
              <a:rPr lang="en-IN" sz="3600" b="1" dirty="0"/>
              <a:t>Chapter </a:t>
            </a:r>
            <a:r>
              <a:rPr lang="en-IN" sz="3600" b="1" dirty="0" smtClean="0"/>
              <a:t>6</a:t>
            </a:r>
            <a:endParaRPr lang="en-IN" sz="3600" dirty="0"/>
          </a:p>
        </p:txBody>
      </p:sp>
      <p:sp>
        <p:nvSpPr>
          <p:cNvPr id="5" name="Text Placeholder 4"/>
          <p:cNvSpPr>
            <a:spLocks noGrp="1"/>
          </p:cNvSpPr>
          <p:nvPr>
            <p:ph type="body" sz="quarter" idx="15"/>
          </p:nvPr>
        </p:nvSpPr>
        <p:spPr>
          <a:xfrm>
            <a:off x="4531808" y="3398837"/>
            <a:ext cx="3657600" cy="2163763"/>
          </a:xfrm>
        </p:spPr>
        <p:txBody>
          <a:bodyPr/>
          <a:lstStyle/>
          <a:p>
            <a:pPr algn="ctr">
              <a:spcBef>
                <a:spcPct val="50000"/>
              </a:spcBef>
            </a:pPr>
            <a:r>
              <a:rPr lang="en-US" sz="3600" dirty="0"/>
              <a:t>Writing a </a:t>
            </a:r>
            <a:r>
              <a:rPr lang="en-US" sz="3600" i="1" dirty="0"/>
              <a:t>Business</a:t>
            </a:r>
            <a:r>
              <a:rPr lang="en-US" sz="3600" dirty="0"/>
              <a:t> Plan</a:t>
            </a:r>
          </a:p>
        </p:txBody>
      </p:sp>
      <p:pic>
        <p:nvPicPr>
          <p:cNvPr id="8" name="Picture 7" descr="Front Cover: Entrepreneurship: Successfully Launching New Ventures Sixth Edition by Barringer and Irela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595" y="1871404"/>
            <a:ext cx="3371657" cy="4407179"/>
          </a:xfrm>
          <a:prstGeom prst="rect">
            <a:avLst/>
          </a:prstGeom>
        </p:spPr>
      </p:pic>
    </p:spTree>
    <p:extLst>
      <p:ext uri="{BB962C8B-B14F-4D97-AF65-F5344CB8AC3E}">
        <p14:creationId xmlns:p14="http://schemas.microsoft.com/office/powerpoint/2010/main" val="623805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a:t>Outline of Business Plan</a:t>
            </a:r>
          </a:p>
        </p:txBody>
      </p:sp>
      <p:sp>
        <p:nvSpPr>
          <p:cNvPr id="7" name="Content Placeholder 6"/>
          <p:cNvSpPr>
            <a:spLocks noGrp="1"/>
          </p:cNvSpPr>
          <p:nvPr>
            <p:ph idx="1"/>
          </p:nvPr>
        </p:nvSpPr>
        <p:spPr>
          <a:xfrm>
            <a:off x="457200" y="1600201"/>
            <a:ext cx="8229600" cy="3429000"/>
          </a:xfrm>
        </p:spPr>
        <p:txBody>
          <a:bodyPr/>
          <a:lstStyle/>
          <a:p>
            <a:pPr marL="256032" lvl="1" indent="-256032">
              <a:spcBef>
                <a:spcPts val="1500"/>
              </a:spcBef>
              <a:buFont typeface="Arial" panose="020B0604020202020204" pitchFamily="34" charset="0"/>
              <a:buChar char="•"/>
            </a:pPr>
            <a:r>
              <a:rPr lang="en-US" sz="2400" dirty="0" smtClean="0"/>
              <a:t>A suggested outline of a business plan is shown on the next several slides.</a:t>
            </a:r>
          </a:p>
          <a:p>
            <a:pPr marL="256032" lvl="1" indent="-256032">
              <a:spcBef>
                <a:spcPts val="1500"/>
              </a:spcBef>
              <a:buFont typeface="Arial" panose="020B0604020202020204" pitchFamily="34" charset="0"/>
              <a:buChar char="•"/>
            </a:pPr>
            <a:r>
              <a:rPr lang="en-US" sz="2400" dirty="0" smtClean="0"/>
              <a:t>Most business plans do not include all the elements introduced in the sample plan; we include them here for the purpose of completeness.</a:t>
            </a:r>
          </a:p>
          <a:p>
            <a:pPr marL="256032" lvl="1" indent="-256032">
              <a:spcBef>
                <a:spcPts val="1500"/>
              </a:spcBef>
              <a:buFont typeface="Arial" panose="020B0604020202020204" pitchFamily="34" charset="0"/>
              <a:buChar char="•"/>
            </a:pPr>
            <a:r>
              <a:rPr lang="en-US" sz="2400" dirty="0" smtClean="0"/>
              <a:t>Each entrepreneur must decide which elements to include in his or her plan.</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Section 1: Executive Summary </a:t>
            </a:r>
            <a:r>
              <a:rPr lang="en-US" sz="2000" b="0" dirty="0" smtClean="0"/>
              <a:t>(1 of 2)</a:t>
            </a:r>
            <a:endParaRPr lang="en-US" sz="2000" b="0" dirty="0"/>
          </a:p>
        </p:txBody>
      </p:sp>
      <p:sp>
        <p:nvSpPr>
          <p:cNvPr id="7" name="Content Placeholder 6"/>
          <p:cNvSpPr>
            <a:spLocks noGrp="1"/>
          </p:cNvSpPr>
          <p:nvPr>
            <p:ph idx="1"/>
          </p:nvPr>
        </p:nvSpPr>
        <p:spPr/>
        <p:txBody>
          <a:bodyPr/>
          <a:lstStyle/>
          <a:p>
            <a:pPr marL="256032" indent="-256032">
              <a:buSzPct val="100000"/>
            </a:pPr>
            <a:r>
              <a:rPr lang="en-US" sz="2400" dirty="0" smtClean="0"/>
              <a:t>Executive Summary</a:t>
            </a:r>
          </a:p>
          <a:p>
            <a:pPr marL="740664" lvl="1"/>
            <a:r>
              <a:rPr lang="en-US" sz="2400" dirty="0" smtClean="0"/>
              <a:t>The executive summary is a short overview of the entire business plan.</a:t>
            </a:r>
          </a:p>
          <a:p>
            <a:pPr marL="740664" lvl="1"/>
            <a:r>
              <a:rPr lang="en-US" sz="2400" dirty="0" smtClean="0"/>
              <a:t>It provides a busy reader with everything that needs to be known about the new venture</a:t>
            </a:r>
            <a:r>
              <a:rPr lang="en-US" altLang="en-US" sz="2400" dirty="0" smtClean="0"/>
              <a:t>’</a:t>
            </a:r>
            <a:r>
              <a:rPr lang="en-US" sz="2400" dirty="0" smtClean="0"/>
              <a:t>s distinctive nature.</a:t>
            </a:r>
          </a:p>
          <a:p>
            <a:pPr marL="740664" lvl="1"/>
            <a:r>
              <a:rPr lang="en-US" sz="2400" dirty="0" smtClean="0"/>
              <a:t>An executive summary shouldn</a:t>
            </a:r>
            <a:r>
              <a:rPr lang="en-US" altLang="en-US" sz="2400" dirty="0" smtClean="0"/>
              <a:t>’</a:t>
            </a:r>
            <a:r>
              <a:rPr lang="en-US" sz="2400" dirty="0" smtClean="0"/>
              <a:t>t exceed two single-spaced pages.</a:t>
            </a:r>
          </a:p>
          <a:p>
            <a:pPr marL="740664" lvl="1"/>
            <a:r>
              <a:rPr lang="en-US" sz="2400" dirty="0" smtClean="0"/>
              <a:t>Even though the executive summary appears at the beginning of the business plan, it should be written last.</a:t>
            </a:r>
          </a:p>
          <a:p>
            <a:pPr lvl="2"/>
            <a:r>
              <a:rPr lang="en-US" sz="2400" dirty="0" smtClean="0"/>
              <a:t>The plan itself will evolve as it</a:t>
            </a:r>
            <a:r>
              <a:rPr lang="en-US" altLang="en-US" sz="2400" dirty="0" smtClean="0"/>
              <a:t>’</a:t>
            </a:r>
            <a:r>
              <a:rPr lang="en-US" sz="2400" dirty="0" smtClean="0"/>
              <a:t>s written, so not everything is known at the outset.</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Section 1: Executive Summary </a:t>
            </a:r>
            <a:r>
              <a:rPr lang="en-US" sz="2000" b="0" dirty="0" smtClean="0"/>
              <a:t>(2 of 2)</a:t>
            </a:r>
            <a:endParaRPr lang="en-US" sz="2000" b="0" dirty="0"/>
          </a:p>
        </p:txBody>
      </p:sp>
      <p:sp>
        <p:nvSpPr>
          <p:cNvPr id="7" name="Content Placeholder 6"/>
          <p:cNvSpPr>
            <a:spLocks noGrp="1"/>
          </p:cNvSpPr>
          <p:nvPr>
            <p:ph idx="1"/>
          </p:nvPr>
        </p:nvSpPr>
        <p:spPr>
          <a:xfrm>
            <a:off x="457200" y="1600201"/>
            <a:ext cx="8077200" cy="3429000"/>
          </a:xfrm>
        </p:spPr>
        <p:txBody>
          <a:bodyPr/>
          <a:lstStyle/>
          <a:p>
            <a:pPr marL="256032" indent="-256032">
              <a:buSzPct val="100000"/>
              <a:buNone/>
            </a:pPr>
            <a:r>
              <a:rPr lang="en-US" sz="2400" b="1" dirty="0" smtClean="0"/>
              <a:t>Key Insights</a:t>
            </a:r>
          </a:p>
          <a:p>
            <a:pPr marL="256032" indent="-256032">
              <a:buSzPct val="100000"/>
              <a:buFontTx/>
              <a:buChar char="•"/>
            </a:pPr>
            <a:r>
              <a:rPr lang="en-US" sz="2400" dirty="0" smtClean="0"/>
              <a:t>In many instances an investor will first ask for a copy of the firm’s PowerPoint deck or executive summary and will request of a copy of the full business plan only if the PowerPoint deck or executive summary is sufficiently convincing.</a:t>
            </a:r>
          </a:p>
          <a:p>
            <a:pPr marL="256032" indent="-256032">
              <a:buSzPct val="100000"/>
              <a:buFontTx/>
              <a:buChar char="•"/>
            </a:pPr>
            <a:r>
              <a:rPr lang="en-US" sz="2400" dirty="0" smtClean="0"/>
              <a:t>The executive summary, then, is arguably the most important section of a business plan.</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Section 2: Industry Analysis </a:t>
            </a:r>
            <a:r>
              <a:rPr lang="en-US" sz="2000" b="0" dirty="0" smtClean="0"/>
              <a:t>(1 of 2)</a:t>
            </a:r>
            <a:endParaRPr lang="en-US" sz="2000" b="0" dirty="0"/>
          </a:p>
        </p:txBody>
      </p:sp>
      <p:sp>
        <p:nvSpPr>
          <p:cNvPr id="7" name="Content Placeholder 6"/>
          <p:cNvSpPr>
            <a:spLocks noGrp="1"/>
          </p:cNvSpPr>
          <p:nvPr>
            <p:ph idx="1"/>
          </p:nvPr>
        </p:nvSpPr>
        <p:spPr>
          <a:xfrm>
            <a:off x="457200" y="1600200"/>
            <a:ext cx="8229600" cy="4724400"/>
          </a:xfrm>
        </p:spPr>
        <p:txBody>
          <a:bodyPr/>
          <a:lstStyle/>
          <a:p>
            <a:pPr marL="256032" indent="-256032">
              <a:buSzPct val="100000"/>
            </a:pPr>
            <a:r>
              <a:rPr lang="en-US" sz="2400" dirty="0" smtClean="0"/>
              <a:t>Industry Analysis</a:t>
            </a:r>
          </a:p>
          <a:p>
            <a:pPr marL="740664" lvl="1"/>
            <a:r>
              <a:rPr lang="en-US" sz="2400" dirty="0" smtClean="0"/>
              <a:t>This section should begin by describing the industry the business will enter in terms of its size, growth rate, and sales projections.</a:t>
            </a:r>
          </a:p>
          <a:p>
            <a:pPr marL="740664" lvl="1"/>
            <a:r>
              <a:rPr lang="en-US" sz="2400" dirty="0" smtClean="0"/>
              <a:t>Items to include in this section:</a:t>
            </a:r>
          </a:p>
          <a:p>
            <a:pPr lvl="2"/>
            <a:r>
              <a:rPr lang="en-US" sz="2400" dirty="0" smtClean="0"/>
              <a:t>Industry size, growth rate, and sales projections.</a:t>
            </a:r>
          </a:p>
          <a:p>
            <a:pPr lvl="2"/>
            <a:r>
              <a:rPr lang="en-US" sz="2400" dirty="0" smtClean="0"/>
              <a:t>Industry structure.</a:t>
            </a:r>
          </a:p>
          <a:p>
            <a:pPr lvl="2"/>
            <a:r>
              <a:rPr lang="en-US" sz="2400" dirty="0" smtClean="0"/>
              <a:t>Nature of participants.</a:t>
            </a:r>
          </a:p>
          <a:p>
            <a:pPr lvl="2"/>
            <a:r>
              <a:rPr lang="en-US" sz="2400" dirty="0" smtClean="0"/>
              <a:t>Key success factors.</a:t>
            </a:r>
          </a:p>
          <a:p>
            <a:pPr lvl="2"/>
            <a:r>
              <a:rPr lang="en-US" sz="2400" dirty="0" smtClean="0"/>
              <a:t>Industry trends.</a:t>
            </a:r>
          </a:p>
          <a:p>
            <a:pPr lvl="2"/>
            <a:r>
              <a:rPr lang="en-US" sz="2400" dirty="0" smtClean="0"/>
              <a:t>Long-term prospects.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Section 2: Industry Analysis </a:t>
            </a:r>
            <a:r>
              <a:rPr lang="en-US" sz="2000" b="0" dirty="0" smtClean="0"/>
              <a:t>(2 of 2)</a:t>
            </a:r>
            <a:endParaRPr lang="en-US" sz="2000" b="0" dirty="0"/>
          </a:p>
        </p:txBody>
      </p:sp>
      <p:sp>
        <p:nvSpPr>
          <p:cNvPr id="7" name="Content Placeholder 6"/>
          <p:cNvSpPr>
            <a:spLocks noGrp="1"/>
          </p:cNvSpPr>
          <p:nvPr>
            <p:ph idx="1"/>
          </p:nvPr>
        </p:nvSpPr>
        <p:spPr>
          <a:xfrm>
            <a:off x="457200" y="1600201"/>
            <a:ext cx="8229600" cy="3810000"/>
          </a:xfrm>
        </p:spPr>
        <p:txBody>
          <a:bodyPr/>
          <a:lstStyle/>
          <a:p>
            <a:pPr marL="256032" indent="-256032">
              <a:buSzPct val="100000"/>
              <a:buNone/>
            </a:pPr>
            <a:r>
              <a:rPr lang="en-US" sz="2400" b="1" dirty="0" smtClean="0"/>
              <a:t>Key Insights</a:t>
            </a:r>
          </a:p>
          <a:p>
            <a:pPr marL="256032" indent="-256032">
              <a:buSzPct val="100000"/>
              <a:buFontTx/>
              <a:buChar char="•"/>
            </a:pPr>
            <a:r>
              <a:rPr lang="en-US" sz="2400" dirty="0" smtClean="0"/>
              <a:t>Before a business selects a target market it should have a good grasp of its industry—including where its promising areas are and where its points of vulnerability are.</a:t>
            </a:r>
          </a:p>
          <a:p>
            <a:pPr marL="256032" indent="-256032">
              <a:buSzPct val="100000"/>
              <a:buFontTx/>
              <a:buChar char="•"/>
            </a:pPr>
            <a:r>
              <a:rPr lang="en-US" sz="2400" dirty="0" smtClean="0"/>
              <a:t>The industry that a company participates in largely defines the playing field that a firm will participate in.</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Section 3: Company Description </a:t>
            </a:r>
            <a:r>
              <a:rPr lang="en-US" sz="2000" b="0" dirty="0" smtClean="0"/>
              <a:t>(1 of 2)</a:t>
            </a:r>
            <a:endParaRPr lang="en-US" sz="2000" b="0" dirty="0"/>
          </a:p>
        </p:txBody>
      </p:sp>
      <p:sp>
        <p:nvSpPr>
          <p:cNvPr id="7" name="Content Placeholder 6"/>
          <p:cNvSpPr>
            <a:spLocks noGrp="1"/>
          </p:cNvSpPr>
          <p:nvPr>
            <p:ph idx="1"/>
          </p:nvPr>
        </p:nvSpPr>
        <p:spPr>
          <a:xfrm>
            <a:off x="457200" y="1600200"/>
            <a:ext cx="8229600" cy="4800600"/>
          </a:xfrm>
        </p:spPr>
        <p:txBody>
          <a:bodyPr/>
          <a:lstStyle/>
          <a:p>
            <a:pPr marL="256032" indent="-256032">
              <a:buSzPct val="100000"/>
            </a:pPr>
            <a:r>
              <a:rPr lang="en-US" sz="2400" dirty="0" smtClean="0"/>
              <a:t>Company Description</a:t>
            </a:r>
          </a:p>
          <a:p>
            <a:pPr marL="740664" lvl="1"/>
            <a:r>
              <a:rPr lang="en-US" sz="2400" dirty="0" smtClean="0"/>
              <a:t>This section begins with a general description of the company.</a:t>
            </a:r>
          </a:p>
          <a:p>
            <a:pPr marL="740664" lvl="1"/>
            <a:r>
              <a:rPr lang="en-US" sz="2400" dirty="0" smtClean="0"/>
              <a:t>Items to include in this section:</a:t>
            </a:r>
          </a:p>
          <a:p>
            <a:pPr lvl="2"/>
            <a:r>
              <a:rPr lang="en-US" sz="2400" dirty="0" smtClean="0"/>
              <a:t>Company description.</a:t>
            </a:r>
          </a:p>
          <a:p>
            <a:pPr lvl="2"/>
            <a:r>
              <a:rPr lang="en-US" sz="2400" dirty="0" smtClean="0"/>
              <a:t>Company history.</a:t>
            </a:r>
          </a:p>
          <a:p>
            <a:pPr lvl="2"/>
            <a:r>
              <a:rPr lang="en-US" sz="2400" dirty="0" smtClean="0"/>
              <a:t>Mission statement.</a:t>
            </a:r>
          </a:p>
          <a:p>
            <a:pPr lvl="2"/>
            <a:r>
              <a:rPr lang="en-US" sz="2400" dirty="0" smtClean="0"/>
              <a:t>Products and services.</a:t>
            </a:r>
          </a:p>
          <a:p>
            <a:pPr lvl="2"/>
            <a:r>
              <a:rPr lang="en-US" sz="2400" dirty="0" smtClean="0"/>
              <a:t>Current status.</a:t>
            </a:r>
          </a:p>
          <a:p>
            <a:pPr lvl="2"/>
            <a:r>
              <a:rPr lang="en-US" sz="2400" dirty="0" smtClean="0"/>
              <a:t>Legal status and ownership.</a:t>
            </a:r>
          </a:p>
          <a:p>
            <a:pPr lvl="2"/>
            <a:r>
              <a:rPr lang="en-US" sz="2400" dirty="0" smtClean="0"/>
              <a:t>Key partnerships (if any).</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Section 3: Company Description </a:t>
            </a:r>
            <a:r>
              <a:rPr lang="en-US" sz="2000" b="0" dirty="0" smtClean="0"/>
              <a:t>(2 of 2)</a:t>
            </a:r>
            <a:endParaRPr lang="en-US" sz="2000" b="0" dirty="0"/>
          </a:p>
        </p:txBody>
      </p:sp>
      <p:sp>
        <p:nvSpPr>
          <p:cNvPr id="7" name="Content Placeholder 6"/>
          <p:cNvSpPr>
            <a:spLocks noGrp="1"/>
          </p:cNvSpPr>
          <p:nvPr>
            <p:ph idx="1"/>
          </p:nvPr>
        </p:nvSpPr>
        <p:spPr>
          <a:xfrm>
            <a:off x="457200" y="1600201"/>
            <a:ext cx="8229600" cy="2667000"/>
          </a:xfrm>
        </p:spPr>
        <p:txBody>
          <a:bodyPr/>
          <a:lstStyle/>
          <a:p>
            <a:pPr marL="256032" indent="-256032">
              <a:buSzPct val="100000"/>
              <a:buNone/>
            </a:pPr>
            <a:r>
              <a:rPr lang="en-US" sz="2400" b="1" dirty="0" smtClean="0"/>
              <a:t>Key Insights</a:t>
            </a:r>
          </a:p>
          <a:p>
            <a:pPr marL="256032" indent="-256032">
              <a:buSzPct val="100000"/>
              <a:buFontTx/>
              <a:buChar char="•"/>
            </a:pPr>
            <a:r>
              <a:rPr lang="en-US" sz="2400" dirty="0" smtClean="0"/>
              <a:t>While at first glance this section may seem less important than the others, it is extremely important.</a:t>
            </a:r>
          </a:p>
          <a:p>
            <a:pPr marL="256032" indent="-256032">
              <a:buSzPct val="100000"/>
              <a:buFontTx/>
              <a:buChar char="•"/>
            </a:pPr>
            <a:r>
              <a:rPr lang="en-US" sz="2400" dirty="0" smtClean="0"/>
              <a:t>It demonstrates to your reader that you know how to translate an idea into a business.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Section 4: Market Analysis </a:t>
            </a:r>
            <a:r>
              <a:rPr lang="en-US" sz="2000" b="0" dirty="0" smtClean="0"/>
              <a:t>(1 of 2)</a:t>
            </a:r>
            <a:endParaRPr lang="en-US" sz="2000" b="0" dirty="0"/>
          </a:p>
        </p:txBody>
      </p:sp>
      <p:sp>
        <p:nvSpPr>
          <p:cNvPr id="7" name="Content Placeholder 6"/>
          <p:cNvSpPr>
            <a:spLocks noGrp="1"/>
          </p:cNvSpPr>
          <p:nvPr>
            <p:ph idx="1"/>
          </p:nvPr>
        </p:nvSpPr>
        <p:spPr>
          <a:xfrm>
            <a:off x="457200" y="1600201"/>
            <a:ext cx="8229600" cy="4191000"/>
          </a:xfrm>
        </p:spPr>
        <p:txBody>
          <a:bodyPr/>
          <a:lstStyle/>
          <a:p>
            <a:pPr marL="256032" indent="-256032">
              <a:buSzPct val="100000"/>
            </a:pPr>
            <a:r>
              <a:rPr lang="en-US" sz="2400" dirty="0" smtClean="0"/>
              <a:t>Market Analysis</a:t>
            </a:r>
          </a:p>
          <a:p>
            <a:pPr lvl="1"/>
            <a:r>
              <a:rPr lang="en-US" sz="2400" dirty="0" smtClean="0"/>
              <a:t>The market analysis breaks the industry into segments and zeroes in on the specific segment (or target market) to which the firm will try to appeal.</a:t>
            </a:r>
          </a:p>
          <a:p>
            <a:pPr lvl="1"/>
            <a:r>
              <a:rPr lang="en-US" sz="2400" dirty="0" smtClean="0"/>
              <a:t>Items to include in this section:</a:t>
            </a:r>
          </a:p>
          <a:p>
            <a:pPr lvl="2"/>
            <a:r>
              <a:rPr lang="en-US" sz="2400" dirty="0" smtClean="0"/>
              <a:t>Market segmentation and target market selection.</a:t>
            </a:r>
          </a:p>
          <a:p>
            <a:pPr lvl="2"/>
            <a:r>
              <a:rPr lang="en-US" sz="2400" dirty="0" smtClean="0"/>
              <a:t>Buyer behavior.</a:t>
            </a:r>
          </a:p>
          <a:p>
            <a:pPr lvl="2"/>
            <a:r>
              <a:rPr lang="en-US" sz="2400" dirty="0" smtClean="0"/>
              <a:t>Competitor analysis.</a:t>
            </a:r>
          </a:p>
          <a:p>
            <a:pPr lvl="2"/>
            <a:r>
              <a:rPr lang="en-US" sz="2400" dirty="0" smtClean="0"/>
              <a:t>Estimate of the firm’s annual sales and market share.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Section 4: Market Analysis </a:t>
            </a:r>
            <a:r>
              <a:rPr lang="en-US" sz="2000" b="0" dirty="0" smtClean="0"/>
              <a:t>(2 of 2)</a:t>
            </a:r>
            <a:endParaRPr lang="en-US" sz="2000" b="0" dirty="0"/>
          </a:p>
        </p:txBody>
      </p:sp>
      <p:sp>
        <p:nvSpPr>
          <p:cNvPr id="7" name="Content Placeholder 6"/>
          <p:cNvSpPr>
            <a:spLocks noGrp="1"/>
          </p:cNvSpPr>
          <p:nvPr>
            <p:ph idx="1"/>
          </p:nvPr>
        </p:nvSpPr>
        <p:spPr>
          <a:xfrm>
            <a:off x="457200" y="1600201"/>
            <a:ext cx="8229600" cy="4114800"/>
          </a:xfrm>
        </p:spPr>
        <p:txBody>
          <a:bodyPr/>
          <a:lstStyle/>
          <a:p>
            <a:pPr marL="256032" indent="-256032">
              <a:buSzPct val="100000"/>
              <a:buNone/>
            </a:pPr>
            <a:r>
              <a:rPr lang="en-US" sz="2400" b="1" dirty="0" smtClean="0"/>
              <a:t>Key Insights</a:t>
            </a:r>
          </a:p>
          <a:p>
            <a:pPr marL="256032" indent="-256032">
              <a:buSzPct val="100000"/>
              <a:buFontTx/>
              <a:buChar char="•"/>
            </a:pPr>
            <a:r>
              <a:rPr lang="en-US" sz="2400" dirty="0" smtClean="0"/>
              <a:t>Most start-ups do not service their entire industry. Instead, they focus on servicing a specific (target) market within the industry.</a:t>
            </a:r>
          </a:p>
          <a:p>
            <a:pPr marL="256032" indent="-256032">
              <a:buSzPct val="100000"/>
              <a:buFontTx/>
              <a:buChar char="•"/>
            </a:pPr>
            <a:r>
              <a:rPr lang="en-US" sz="2400" dirty="0" smtClean="0"/>
              <a:t>It</a:t>
            </a:r>
            <a:r>
              <a:rPr lang="en-US" altLang="en-US" sz="2400" dirty="0" smtClean="0"/>
              <a:t>’</a:t>
            </a:r>
            <a:r>
              <a:rPr lang="en-US" sz="2400" dirty="0" smtClean="0"/>
              <a:t>s important to include a section in the market analysis that deals with the behavior of the consumers in the market.</a:t>
            </a:r>
            <a:r>
              <a:rPr lang="en-US" sz="2400" baseline="0" dirty="0" smtClean="0"/>
              <a:t> </a:t>
            </a:r>
            <a:r>
              <a:rPr lang="en-US" sz="2400" dirty="0" smtClean="0"/>
              <a:t>The more a start-up knows about the consumers in its target market, the more it can tailor its products or services appropriately.</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Section 5: The Economics of the </a:t>
            </a:r>
            <a:br>
              <a:rPr lang="en-US" sz="3600" dirty="0" smtClean="0"/>
            </a:br>
            <a:r>
              <a:rPr lang="en-US" sz="3600" dirty="0" smtClean="0"/>
              <a:t>Business </a:t>
            </a:r>
            <a:r>
              <a:rPr lang="en-US" sz="2000" b="0" dirty="0" smtClean="0"/>
              <a:t>(1 of 2)</a:t>
            </a:r>
            <a:endParaRPr lang="en-US" sz="2000" b="0" dirty="0"/>
          </a:p>
        </p:txBody>
      </p:sp>
      <p:sp>
        <p:nvSpPr>
          <p:cNvPr id="7" name="Content Placeholder 6"/>
          <p:cNvSpPr>
            <a:spLocks noGrp="1"/>
          </p:cNvSpPr>
          <p:nvPr>
            <p:ph idx="1"/>
          </p:nvPr>
        </p:nvSpPr>
        <p:spPr>
          <a:xfrm>
            <a:off x="457200" y="1600200"/>
            <a:ext cx="8229600" cy="4648200"/>
          </a:xfrm>
        </p:spPr>
        <p:txBody>
          <a:bodyPr/>
          <a:lstStyle/>
          <a:p>
            <a:pPr marL="256032" indent="-256032">
              <a:buSzPct val="100000"/>
            </a:pPr>
            <a:r>
              <a:rPr lang="en-US" sz="2400" dirty="0" smtClean="0"/>
              <a:t>The Economics of the Business</a:t>
            </a:r>
          </a:p>
          <a:p>
            <a:pPr marL="740664" lvl="1"/>
            <a:r>
              <a:rPr lang="en-US" sz="2400" dirty="0" smtClean="0"/>
              <a:t>This section addresses the basic logic of how profits are earned in the business and how many units of a business</a:t>
            </a:r>
            <a:r>
              <a:rPr lang="en-US" altLang="en-US" sz="2400" dirty="0" smtClean="0"/>
              <a:t>’</a:t>
            </a:r>
            <a:r>
              <a:rPr lang="en-US" sz="2400" dirty="0" smtClean="0"/>
              <a:t>s profits must be sold for the business to </a:t>
            </a:r>
            <a:r>
              <a:rPr lang="en-US" altLang="en-US" sz="2400" dirty="0" smtClean="0"/>
              <a:t>“</a:t>
            </a:r>
            <a:r>
              <a:rPr lang="en-US" sz="2400" dirty="0" smtClean="0"/>
              <a:t>break even</a:t>
            </a:r>
            <a:r>
              <a:rPr lang="en-US" altLang="en-US" sz="2400" dirty="0" smtClean="0"/>
              <a:t>”</a:t>
            </a:r>
            <a:r>
              <a:rPr lang="en-US" sz="2400" dirty="0" smtClean="0"/>
              <a:t> and then start earning a profit.</a:t>
            </a:r>
          </a:p>
          <a:p>
            <a:pPr marL="740664" lvl="1"/>
            <a:r>
              <a:rPr lang="en-US" sz="2400" dirty="0" smtClean="0"/>
              <a:t>Items to include in this section:</a:t>
            </a:r>
          </a:p>
          <a:p>
            <a:pPr lvl="2"/>
            <a:r>
              <a:rPr lang="en-US" sz="2400" dirty="0" smtClean="0"/>
              <a:t>Revenue drivers and profit margins.</a:t>
            </a:r>
          </a:p>
          <a:p>
            <a:pPr lvl="2"/>
            <a:r>
              <a:rPr lang="en-US" sz="2400" dirty="0" smtClean="0"/>
              <a:t>Fixed and variable costs.</a:t>
            </a:r>
          </a:p>
          <a:p>
            <a:pPr lvl="2"/>
            <a:r>
              <a:rPr lang="en-US" sz="2400" dirty="0" smtClean="0"/>
              <a:t>Operating leverage and its implications.</a:t>
            </a:r>
          </a:p>
          <a:p>
            <a:pPr lvl="2"/>
            <a:r>
              <a:rPr lang="en-US" sz="2400" dirty="0" smtClean="0"/>
              <a:t>Start-up costs.</a:t>
            </a:r>
          </a:p>
          <a:p>
            <a:pPr lvl="2"/>
            <a:r>
              <a:rPr lang="en-US" sz="2400" dirty="0" smtClean="0"/>
              <a:t>Break-even chart and calculations.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Learning Objectives</a:t>
            </a:r>
            <a:endParaRPr lang="en-US" sz="3600" dirty="0"/>
          </a:p>
        </p:txBody>
      </p:sp>
      <p:sp>
        <p:nvSpPr>
          <p:cNvPr id="7" name="Content Placeholder 6"/>
          <p:cNvSpPr>
            <a:spLocks noGrp="1"/>
          </p:cNvSpPr>
          <p:nvPr>
            <p:ph idx="1"/>
          </p:nvPr>
        </p:nvSpPr>
        <p:spPr>
          <a:xfrm>
            <a:off x="457200" y="1600201"/>
            <a:ext cx="8229600" cy="4419600"/>
          </a:xfrm>
        </p:spPr>
        <p:txBody>
          <a:bodyPr/>
          <a:lstStyle/>
          <a:p>
            <a:pPr marL="571500" indent="-571500">
              <a:buSzPct val="100000"/>
              <a:buNone/>
            </a:pPr>
            <a:r>
              <a:rPr lang="en-US" sz="2400" b="1" dirty="0" smtClean="0">
                <a:solidFill>
                  <a:srgbClr val="007FA3"/>
                </a:solidFill>
              </a:rPr>
              <a:t>6.1</a:t>
            </a:r>
            <a:r>
              <a:rPr lang="en-US" sz="2400" dirty="0" smtClean="0"/>
              <a:t> Explain the purpose of a business plan.</a:t>
            </a:r>
          </a:p>
          <a:p>
            <a:pPr marL="520700" indent="-520700">
              <a:buSzPct val="100000"/>
              <a:buNone/>
            </a:pPr>
            <a:r>
              <a:rPr lang="en-US" sz="2400" b="1" dirty="0" smtClean="0">
                <a:solidFill>
                  <a:srgbClr val="007FA3"/>
                </a:solidFill>
              </a:rPr>
              <a:t>6.2</a:t>
            </a:r>
            <a:r>
              <a:rPr lang="en-US" sz="2400" dirty="0" smtClean="0"/>
              <a:t> Describe who reads a business plan and what they</a:t>
            </a:r>
            <a:r>
              <a:rPr lang="en-US" sz="2400" dirty="0"/>
              <a:t> </a:t>
            </a:r>
            <a:r>
              <a:rPr lang="en-US" sz="2400" dirty="0" smtClean="0"/>
              <a:t>are looking for.</a:t>
            </a:r>
          </a:p>
          <a:p>
            <a:pPr marL="520700" indent="-520700">
              <a:buSzPct val="100000"/>
              <a:buNone/>
            </a:pPr>
            <a:r>
              <a:rPr lang="en-US" sz="2400" b="1" dirty="0" smtClean="0">
                <a:solidFill>
                  <a:srgbClr val="007FA3"/>
                </a:solidFill>
              </a:rPr>
              <a:t>6.3</a:t>
            </a:r>
            <a:r>
              <a:rPr lang="en-US" sz="2400" dirty="0" smtClean="0"/>
              <a:t> Discuss the guidelines to follow to write an effective business plan.</a:t>
            </a:r>
          </a:p>
          <a:p>
            <a:pPr marL="520700" indent="-520700">
              <a:buSzPct val="100000"/>
              <a:buNone/>
            </a:pPr>
            <a:r>
              <a:rPr lang="en-US" sz="2400" b="1" dirty="0" smtClean="0">
                <a:solidFill>
                  <a:srgbClr val="007FA3"/>
                </a:solidFill>
              </a:rPr>
              <a:t>6.4</a:t>
            </a:r>
            <a:r>
              <a:rPr lang="en-US" sz="2400" dirty="0" smtClean="0"/>
              <a:t> Identify and describe a suggested outline of a business plan.</a:t>
            </a:r>
          </a:p>
          <a:p>
            <a:pPr marL="520700" indent="-520700">
              <a:buSzPct val="100000"/>
              <a:buNone/>
            </a:pPr>
            <a:r>
              <a:rPr lang="en-US" sz="2400" b="1" dirty="0" smtClean="0">
                <a:solidFill>
                  <a:srgbClr val="007FA3"/>
                </a:solidFill>
              </a:rPr>
              <a:t>6.5</a:t>
            </a:r>
            <a:r>
              <a:rPr lang="en-US" sz="2400" dirty="0" smtClean="0"/>
              <a:t> Explain how to effectively present a business plan to potential investors.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Section 5: The Economics of the </a:t>
            </a:r>
            <a:br>
              <a:rPr lang="en-US" sz="3600" dirty="0" smtClean="0"/>
            </a:br>
            <a:r>
              <a:rPr lang="en-US" sz="3600" dirty="0" smtClean="0"/>
              <a:t>Business </a:t>
            </a:r>
            <a:r>
              <a:rPr lang="en-US" sz="2000" b="0" dirty="0" smtClean="0"/>
              <a:t>(2 of 2)</a:t>
            </a:r>
            <a:endParaRPr lang="en-US" sz="2000" b="0" dirty="0"/>
          </a:p>
        </p:txBody>
      </p:sp>
      <p:sp>
        <p:nvSpPr>
          <p:cNvPr id="7" name="Content Placeholder 6"/>
          <p:cNvSpPr>
            <a:spLocks noGrp="1"/>
          </p:cNvSpPr>
          <p:nvPr>
            <p:ph idx="1"/>
          </p:nvPr>
        </p:nvSpPr>
        <p:spPr>
          <a:xfrm>
            <a:off x="457200" y="1600201"/>
            <a:ext cx="8382000" cy="3733800"/>
          </a:xfrm>
        </p:spPr>
        <p:txBody>
          <a:bodyPr/>
          <a:lstStyle/>
          <a:p>
            <a:pPr marL="256032" indent="-256032">
              <a:buSzPct val="100000"/>
              <a:buNone/>
            </a:pPr>
            <a:r>
              <a:rPr lang="en-US" sz="2400" b="1" dirty="0" smtClean="0"/>
              <a:t>Key Insights</a:t>
            </a:r>
          </a:p>
          <a:p>
            <a:pPr marL="256032" indent="-256032">
              <a:buSzPct val="100000"/>
              <a:buFontTx/>
              <a:buChar char="•"/>
            </a:pPr>
            <a:r>
              <a:rPr lang="en-US" sz="2400" dirty="0" smtClean="0"/>
              <a:t>Two companies in the same industry may make profits in different ways. One may be a high-margin, low-volume business, while the other may be a low-margin, high-volume business. It</a:t>
            </a:r>
            <a:r>
              <a:rPr lang="en-US" altLang="en-US" sz="2400" dirty="0" smtClean="0"/>
              <a:t>’</a:t>
            </a:r>
            <a:r>
              <a:rPr lang="en-US" sz="2400" dirty="0" smtClean="0"/>
              <a:t>s important to check to make sure the approach you select is sound.</a:t>
            </a:r>
          </a:p>
          <a:p>
            <a:pPr marL="256032" indent="-256032">
              <a:buSzPct val="100000"/>
              <a:buFontTx/>
              <a:buChar char="•"/>
            </a:pPr>
            <a:r>
              <a:rPr lang="en-US" sz="2400" dirty="0" smtClean="0"/>
              <a:t>Computing a break-even analysis is an extremely useful exercise for any proposed or existing business.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Section 6: Marketing Plan </a:t>
            </a:r>
            <a:r>
              <a:rPr lang="en-US" sz="2000" b="0" dirty="0" smtClean="0"/>
              <a:t>(1 of 2)</a:t>
            </a:r>
            <a:endParaRPr lang="en-US" sz="2000" b="0" dirty="0"/>
          </a:p>
        </p:txBody>
      </p:sp>
      <p:sp>
        <p:nvSpPr>
          <p:cNvPr id="7" name="Content Placeholder 6"/>
          <p:cNvSpPr>
            <a:spLocks noGrp="1"/>
          </p:cNvSpPr>
          <p:nvPr>
            <p:ph idx="1"/>
          </p:nvPr>
        </p:nvSpPr>
        <p:spPr>
          <a:xfrm>
            <a:off x="457200" y="1600201"/>
            <a:ext cx="8229600" cy="3886200"/>
          </a:xfrm>
        </p:spPr>
        <p:txBody>
          <a:bodyPr/>
          <a:lstStyle/>
          <a:p>
            <a:pPr marL="256032" indent="-256032">
              <a:buSzPct val="100000"/>
            </a:pPr>
            <a:r>
              <a:rPr lang="en-US" sz="2400" dirty="0" smtClean="0"/>
              <a:t>Marketing Plan</a:t>
            </a:r>
          </a:p>
          <a:p>
            <a:pPr marL="740664" lvl="1" indent="-283464">
              <a:buFont typeface="Arial" panose="020B0604020202020204" pitchFamily="34" charset="0"/>
              <a:buChar char="‒"/>
            </a:pPr>
            <a:r>
              <a:rPr lang="en-US" sz="2400" dirty="0" smtClean="0"/>
              <a:t>The marketing plan focuses on how the business will market and sell its product or service.</a:t>
            </a:r>
          </a:p>
          <a:p>
            <a:pPr marL="740664" lvl="1" indent="-283464">
              <a:buFont typeface="Arial" panose="020B0604020202020204" pitchFamily="34" charset="0"/>
              <a:buChar char="‒"/>
            </a:pPr>
            <a:r>
              <a:rPr lang="en-US" sz="2400" dirty="0" smtClean="0"/>
              <a:t>Items to include in this section:</a:t>
            </a:r>
          </a:p>
          <a:p>
            <a:pPr lvl="2"/>
            <a:r>
              <a:rPr lang="en-US" sz="2400" dirty="0" smtClean="0"/>
              <a:t>Overall marketing strategy.</a:t>
            </a:r>
          </a:p>
          <a:p>
            <a:pPr lvl="2"/>
            <a:r>
              <a:rPr lang="en-US" sz="2400" dirty="0" smtClean="0"/>
              <a:t>Product, price, promotions, and distribution.</a:t>
            </a:r>
          </a:p>
          <a:p>
            <a:pPr lvl="2"/>
            <a:r>
              <a:rPr lang="en-US" sz="2400" dirty="0" smtClean="0"/>
              <a:t>Sales process (or cycle).</a:t>
            </a:r>
          </a:p>
          <a:p>
            <a:pPr lvl="2"/>
            <a:r>
              <a:rPr lang="en-US" sz="2400" dirty="0" smtClean="0"/>
              <a:t>Sales tactics.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Section 6: Marketing Plan </a:t>
            </a:r>
            <a:r>
              <a:rPr lang="en-US" sz="2000" b="0" dirty="0" smtClean="0"/>
              <a:t>(2 of 2)</a:t>
            </a:r>
            <a:endParaRPr lang="en-US" sz="2000" b="0" dirty="0"/>
          </a:p>
        </p:txBody>
      </p:sp>
      <p:sp>
        <p:nvSpPr>
          <p:cNvPr id="7" name="Content Placeholder 6"/>
          <p:cNvSpPr>
            <a:spLocks noGrp="1"/>
          </p:cNvSpPr>
          <p:nvPr>
            <p:ph idx="1"/>
          </p:nvPr>
        </p:nvSpPr>
        <p:spPr>
          <a:xfrm>
            <a:off x="457200" y="1600201"/>
            <a:ext cx="8229600" cy="4038600"/>
          </a:xfrm>
        </p:spPr>
        <p:txBody>
          <a:bodyPr/>
          <a:lstStyle/>
          <a:p>
            <a:pPr marL="256032" indent="-256032">
              <a:buSzPct val="100000"/>
              <a:buNone/>
            </a:pPr>
            <a:r>
              <a:rPr lang="en-US" sz="2400" b="1" dirty="0" smtClean="0"/>
              <a:t>Key Insights</a:t>
            </a:r>
          </a:p>
          <a:p>
            <a:pPr marL="256032" indent="-256032">
              <a:buSzPct val="100000"/>
              <a:buFontTx/>
              <a:buChar char="•"/>
            </a:pPr>
            <a:r>
              <a:rPr lang="en-US" sz="2400" dirty="0" smtClean="0"/>
              <a:t>The best way to describe a start-up</a:t>
            </a:r>
            <a:r>
              <a:rPr lang="en-US" altLang="en-US" sz="2400" dirty="0" smtClean="0"/>
              <a:t>’</a:t>
            </a:r>
            <a:r>
              <a:rPr lang="en-US" sz="2400" dirty="0" smtClean="0"/>
              <a:t>s marketing plan is to start by articulating its marketing strategy, positioning, and points of differentiation, and then talk about how these overall aspects of the plan will be supported by price, promotional mix, and distribution strategy.</a:t>
            </a:r>
          </a:p>
          <a:p>
            <a:pPr marL="256032" indent="-256032">
              <a:buSzPct val="100000"/>
              <a:buFontTx/>
              <a:buChar char="•"/>
            </a:pPr>
            <a:r>
              <a:rPr lang="en-US" sz="2400" dirty="0" smtClean="0"/>
              <a:t>It</a:t>
            </a:r>
            <a:r>
              <a:rPr lang="en-US" altLang="en-US" sz="2400" dirty="0" smtClean="0"/>
              <a:t>’</a:t>
            </a:r>
            <a:r>
              <a:rPr lang="en-US" sz="2400" dirty="0" smtClean="0"/>
              <a:t>s also important to discuss the company sales process.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Section 7: Product (or Service) Design and Development Plan </a:t>
            </a:r>
            <a:r>
              <a:rPr lang="en-US" sz="2000" b="0" dirty="0" smtClean="0"/>
              <a:t>(1 of 2)</a:t>
            </a:r>
            <a:endParaRPr lang="en-US" sz="2000" b="0" dirty="0"/>
          </a:p>
        </p:txBody>
      </p:sp>
      <p:sp>
        <p:nvSpPr>
          <p:cNvPr id="7" name="Content Placeholder 6"/>
          <p:cNvSpPr>
            <a:spLocks noGrp="1"/>
          </p:cNvSpPr>
          <p:nvPr>
            <p:ph idx="1"/>
          </p:nvPr>
        </p:nvSpPr>
        <p:spPr>
          <a:xfrm>
            <a:off x="457200" y="1600200"/>
            <a:ext cx="8229600" cy="4800600"/>
          </a:xfrm>
        </p:spPr>
        <p:txBody>
          <a:bodyPr/>
          <a:lstStyle/>
          <a:p>
            <a:pPr marL="256032" indent="-256032">
              <a:buSzPct val="100000"/>
            </a:pPr>
            <a:r>
              <a:rPr lang="en-US" sz="2400" dirty="0" smtClean="0"/>
              <a:t>Design and Development Plan</a:t>
            </a:r>
          </a:p>
          <a:p>
            <a:pPr marL="740664" lvl="1" indent="-283464">
              <a:buFont typeface="Arial" panose="020B0604020202020204" pitchFamily="34" charset="0"/>
              <a:buChar char="‒"/>
            </a:pPr>
            <a:r>
              <a:rPr lang="en-US" sz="2400" dirty="0" smtClean="0"/>
              <a:t>If you</a:t>
            </a:r>
            <a:r>
              <a:rPr lang="en-US" altLang="en-US" sz="2400" dirty="0" smtClean="0"/>
              <a:t>’</a:t>
            </a:r>
            <a:r>
              <a:rPr lang="en-US" sz="2400" dirty="0" smtClean="0"/>
              <a:t>re developing a completely new product or service, you need to include a section in your business plan that focuses on the status of your development efforts.</a:t>
            </a:r>
          </a:p>
          <a:p>
            <a:pPr marL="740664" lvl="1" indent="-283464">
              <a:buFont typeface="Arial" panose="020B0604020202020204" pitchFamily="34" charset="0"/>
              <a:buChar char="‒"/>
            </a:pPr>
            <a:r>
              <a:rPr lang="en-US" sz="2400" dirty="0" smtClean="0"/>
              <a:t>Items to include in this section:</a:t>
            </a:r>
          </a:p>
          <a:p>
            <a:pPr lvl="2"/>
            <a:r>
              <a:rPr lang="en-US" sz="2400" dirty="0" smtClean="0"/>
              <a:t>Development status and tasks.</a:t>
            </a:r>
          </a:p>
          <a:p>
            <a:pPr lvl="2"/>
            <a:r>
              <a:rPr lang="en-US" sz="2400" dirty="0" smtClean="0"/>
              <a:t>Challenges and risks.</a:t>
            </a:r>
          </a:p>
          <a:p>
            <a:pPr lvl="2"/>
            <a:r>
              <a:rPr lang="en-US" sz="2400" dirty="0" smtClean="0"/>
              <a:t>Projected development costs.</a:t>
            </a:r>
          </a:p>
          <a:p>
            <a:pPr lvl="2"/>
            <a:r>
              <a:rPr lang="en-US" sz="2400" dirty="0" smtClean="0"/>
              <a:t>Proprietary issues (patents, trademarks, copyrights, licenses, brand names).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Section 7: Product (or Service) Design and Development Plan </a:t>
            </a:r>
            <a:r>
              <a:rPr lang="en-US" sz="2000" b="0" dirty="0" smtClean="0"/>
              <a:t>(2 of 2)</a:t>
            </a:r>
            <a:endParaRPr lang="en-US" sz="2000" b="0" dirty="0"/>
          </a:p>
        </p:txBody>
      </p:sp>
      <p:sp>
        <p:nvSpPr>
          <p:cNvPr id="7" name="Content Placeholder 6"/>
          <p:cNvSpPr>
            <a:spLocks noGrp="1"/>
          </p:cNvSpPr>
          <p:nvPr>
            <p:ph idx="1"/>
          </p:nvPr>
        </p:nvSpPr>
        <p:spPr>
          <a:xfrm>
            <a:off x="457200" y="1600201"/>
            <a:ext cx="8229600" cy="3733800"/>
          </a:xfrm>
        </p:spPr>
        <p:txBody>
          <a:bodyPr/>
          <a:lstStyle/>
          <a:p>
            <a:pPr marL="256032" indent="-256032">
              <a:buSzPct val="100000"/>
              <a:buNone/>
            </a:pPr>
            <a:r>
              <a:rPr lang="en-US" sz="2400" b="1" dirty="0" smtClean="0"/>
              <a:t>Key Insights</a:t>
            </a:r>
          </a:p>
          <a:p>
            <a:pPr marL="256032" indent="-256032">
              <a:buSzPct val="100000"/>
              <a:buFontTx/>
              <a:buChar char="•"/>
            </a:pPr>
            <a:r>
              <a:rPr lang="en-US" sz="2400" dirty="0" smtClean="0"/>
              <a:t>Many seemingly promising start-ups never get off the ground because their product development efforts stall or the actual development of the product or service turns out to be more difficult than thought.</a:t>
            </a:r>
          </a:p>
          <a:p>
            <a:pPr marL="256032" indent="-256032">
              <a:buSzPct val="100000"/>
              <a:buFontTx/>
              <a:buChar char="•"/>
            </a:pPr>
            <a:r>
              <a:rPr lang="en-US" sz="2400" dirty="0" smtClean="0"/>
              <a:t>As a result, this is a very important section for businesses developing a completely new product or service.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Section 8: Operations Plan </a:t>
            </a:r>
            <a:r>
              <a:rPr lang="en-US" sz="2000" b="0" dirty="0" smtClean="0"/>
              <a:t>(1 of 2)</a:t>
            </a:r>
            <a:endParaRPr lang="en-US" sz="2000" b="0" dirty="0"/>
          </a:p>
        </p:txBody>
      </p:sp>
      <p:sp>
        <p:nvSpPr>
          <p:cNvPr id="7" name="Content Placeholder 6"/>
          <p:cNvSpPr>
            <a:spLocks noGrp="1"/>
          </p:cNvSpPr>
          <p:nvPr>
            <p:ph idx="1"/>
          </p:nvPr>
        </p:nvSpPr>
        <p:spPr>
          <a:xfrm>
            <a:off x="457200" y="1600200"/>
            <a:ext cx="8229600" cy="4800600"/>
          </a:xfrm>
        </p:spPr>
        <p:txBody>
          <a:bodyPr/>
          <a:lstStyle/>
          <a:p>
            <a:pPr marL="256032" indent="-256032">
              <a:buSzPct val="100000"/>
            </a:pPr>
            <a:r>
              <a:rPr lang="en-US" sz="2400" dirty="0" smtClean="0"/>
              <a:t>Operations Plan</a:t>
            </a:r>
          </a:p>
          <a:p>
            <a:pPr marL="740664" lvl="1" indent="-283464">
              <a:buFont typeface="Arial" panose="020B0604020202020204" pitchFamily="34" charset="0"/>
              <a:buChar char="‒"/>
            </a:pPr>
            <a:r>
              <a:rPr lang="en-US" sz="2400" dirty="0" smtClean="0"/>
              <a:t>Outlines how your business will be run and how your product or service will be produced.</a:t>
            </a:r>
          </a:p>
          <a:p>
            <a:pPr marL="740664" lvl="1" indent="-283464">
              <a:buFont typeface="Arial" panose="020B0604020202020204" pitchFamily="34" charset="0"/>
              <a:buChar char="‒"/>
            </a:pPr>
            <a:r>
              <a:rPr lang="en-US" sz="2400" dirty="0" smtClean="0"/>
              <a:t>A useful way to illustrate how your business will be run is to describe it in terms of </a:t>
            </a:r>
            <a:r>
              <a:rPr lang="en-US" altLang="en-US" sz="2400" dirty="0" smtClean="0"/>
              <a:t>“</a:t>
            </a:r>
            <a:r>
              <a:rPr lang="en-US" sz="2400" dirty="0" smtClean="0"/>
              <a:t>back stage</a:t>
            </a:r>
            <a:r>
              <a:rPr lang="en-US" altLang="en-US" sz="2400" dirty="0" smtClean="0"/>
              <a:t>”</a:t>
            </a:r>
            <a:r>
              <a:rPr lang="en-US" sz="2400" dirty="0" smtClean="0"/>
              <a:t> (unseen to the customer) and </a:t>
            </a:r>
            <a:r>
              <a:rPr lang="en-US" altLang="en-US" sz="2400" dirty="0" smtClean="0"/>
              <a:t>“</a:t>
            </a:r>
            <a:r>
              <a:rPr lang="en-US" sz="2400" dirty="0" smtClean="0"/>
              <a:t>front stage</a:t>
            </a:r>
            <a:r>
              <a:rPr lang="en-US" altLang="en-US" sz="2400" dirty="0" smtClean="0"/>
              <a:t>”</a:t>
            </a:r>
            <a:r>
              <a:rPr lang="en-US" sz="2400" dirty="0" smtClean="0"/>
              <a:t> (seen by the customer) activities.</a:t>
            </a:r>
          </a:p>
          <a:p>
            <a:pPr marL="740664" lvl="1" indent="-283464">
              <a:buFont typeface="Arial" panose="020B0604020202020204" pitchFamily="34" charset="0"/>
              <a:buChar char="‒"/>
            </a:pPr>
            <a:r>
              <a:rPr lang="en-US" sz="2400" dirty="0" smtClean="0"/>
              <a:t>Items to include in this section:</a:t>
            </a:r>
          </a:p>
          <a:p>
            <a:pPr lvl="2"/>
            <a:r>
              <a:rPr lang="en-US" sz="2400" dirty="0" smtClean="0"/>
              <a:t>General approach to operations.</a:t>
            </a:r>
          </a:p>
          <a:p>
            <a:pPr lvl="2"/>
            <a:r>
              <a:rPr lang="en-US" sz="2400" dirty="0" smtClean="0"/>
              <a:t>Business location.</a:t>
            </a:r>
          </a:p>
          <a:p>
            <a:pPr lvl="2"/>
            <a:r>
              <a:rPr lang="en-US" sz="2400" dirty="0" smtClean="0"/>
              <a:t>Facilities and equipment.</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Section 8: Operations Plan </a:t>
            </a:r>
            <a:r>
              <a:rPr lang="en-US" sz="2000" b="0" dirty="0" smtClean="0"/>
              <a:t>(2 of 2)</a:t>
            </a:r>
            <a:endParaRPr lang="en-US" sz="2000" b="0" dirty="0"/>
          </a:p>
        </p:txBody>
      </p:sp>
      <p:sp>
        <p:nvSpPr>
          <p:cNvPr id="7" name="Content Placeholder 6"/>
          <p:cNvSpPr>
            <a:spLocks noGrp="1"/>
          </p:cNvSpPr>
          <p:nvPr>
            <p:ph idx="1"/>
          </p:nvPr>
        </p:nvSpPr>
        <p:spPr>
          <a:xfrm>
            <a:off x="457200" y="1600201"/>
            <a:ext cx="8229600" cy="3048000"/>
          </a:xfrm>
        </p:spPr>
        <p:txBody>
          <a:bodyPr/>
          <a:lstStyle/>
          <a:p>
            <a:pPr marL="256032" indent="-256032">
              <a:buSzPct val="100000"/>
              <a:buNone/>
            </a:pPr>
            <a:r>
              <a:rPr lang="en-US" sz="2400" b="1" dirty="0" smtClean="0"/>
              <a:t>Key Insights</a:t>
            </a:r>
          </a:p>
          <a:p>
            <a:pPr marL="256032" indent="-256032">
              <a:buSzPct val="100000"/>
              <a:buFontTx/>
              <a:buChar char="•"/>
            </a:pPr>
            <a:r>
              <a:rPr lang="en-US" sz="2400" dirty="0" smtClean="0"/>
              <a:t>Your have to strike a careful balance between adequately describing this topic and providing too much detail.</a:t>
            </a:r>
          </a:p>
          <a:p>
            <a:pPr marL="256032" indent="-256032">
              <a:buSzPct val="100000"/>
              <a:buFontTx/>
              <a:buChar char="•"/>
            </a:pPr>
            <a:r>
              <a:rPr lang="en-US" sz="2400" dirty="0" smtClean="0"/>
              <a:t>As a result, it is best to keep this section short and crisp.</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a:t>Section 9: Management Team and Company Structure </a:t>
            </a:r>
            <a:r>
              <a:rPr lang="en-US" sz="2000" b="0" dirty="0"/>
              <a:t>(1 of 2)</a:t>
            </a:r>
            <a:endParaRPr lang="en-US" sz="1200" b="0" dirty="0"/>
          </a:p>
        </p:txBody>
      </p:sp>
      <p:sp>
        <p:nvSpPr>
          <p:cNvPr id="7" name="Content Placeholder 6"/>
          <p:cNvSpPr>
            <a:spLocks noGrp="1"/>
          </p:cNvSpPr>
          <p:nvPr>
            <p:ph idx="1"/>
          </p:nvPr>
        </p:nvSpPr>
        <p:spPr>
          <a:xfrm>
            <a:off x="457200" y="1600201"/>
            <a:ext cx="8229600" cy="4191000"/>
          </a:xfrm>
        </p:spPr>
        <p:txBody>
          <a:bodyPr/>
          <a:lstStyle/>
          <a:p>
            <a:pPr>
              <a:buSzPct val="100000"/>
            </a:pPr>
            <a:r>
              <a:rPr lang="en-US" sz="2400" dirty="0" smtClean="0"/>
              <a:t>Management Team and Company Structure</a:t>
            </a:r>
          </a:p>
          <a:p>
            <a:pPr marL="740664" lvl="1" indent="-283464">
              <a:buFont typeface="Arial" panose="020B0604020202020204" pitchFamily="34" charset="0"/>
              <a:buChar char="‒"/>
            </a:pPr>
            <a:r>
              <a:rPr lang="en-US" sz="2400" dirty="0" smtClean="0"/>
              <a:t>The management team of a new venture typically consists of the founder or founders and a handful of key management personnel.</a:t>
            </a:r>
          </a:p>
          <a:p>
            <a:pPr marL="740664" lvl="1" indent="-283464">
              <a:buFont typeface="Arial" panose="020B0604020202020204" pitchFamily="34" charset="0"/>
              <a:buChar char="‒"/>
            </a:pPr>
            <a:r>
              <a:rPr lang="en-US" sz="2400" dirty="0" smtClean="0"/>
              <a:t>Items to include in this section:</a:t>
            </a:r>
          </a:p>
          <a:p>
            <a:pPr lvl="2"/>
            <a:r>
              <a:rPr lang="en-US" sz="2400" dirty="0" smtClean="0"/>
              <a:t>Management team.</a:t>
            </a:r>
          </a:p>
          <a:p>
            <a:pPr lvl="2"/>
            <a:r>
              <a:rPr lang="en-US" sz="2400" dirty="0" smtClean="0"/>
              <a:t>Board of directors (if you have one).</a:t>
            </a:r>
          </a:p>
          <a:p>
            <a:pPr lvl="2"/>
            <a:r>
              <a:rPr lang="en-US" sz="2400" dirty="0" smtClean="0"/>
              <a:t>Board of advisors (if you have one).</a:t>
            </a:r>
          </a:p>
          <a:p>
            <a:pPr lvl="2"/>
            <a:r>
              <a:rPr lang="en-US" sz="2400" dirty="0" smtClean="0"/>
              <a:t>Company structure.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Section 9: Management Team and Company Structure </a:t>
            </a:r>
            <a:r>
              <a:rPr lang="en-US" sz="2000" b="0" dirty="0" smtClean="0"/>
              <a:t>(2 of 2)</a:t>
            </a:r>
            <a:endParaRPr lang="en-US" sz="2000" b="0" dirty="0"/>
          </a:p>
        </p:txBody>
      </p:sp>
      <p:sp>
        <p:nvSpPr>
          <p:cNvPr id="7" name="Content Placeholder 6"/>
          <p:cNvSpPr>
            <a:spLocks noGrp="1"/>
          </p:cNvSpPr>
          <p:nvPr>
            <p:ph idx="1"/>
          </p:nvPr>
        </p:nvSpPr>
        <p:spPr>
          <a:xfrm>
            <a:off x="457200" y="1600201"/>
            <a:ext cx="8229600" cy="2971800"/>
          </a:xfrm>
        </p:spPr>
        <p:txBody>
          <a:bodyPr/>
          <a:lstStyle/>
          <a:p>
            <a:pPr marL="256032" indent="-256032">
              <a:buSzPct val="100000"/>
              <a:buNone/>
            </a:pPr>
            <a:r>
              <a:rPr lang="en-US" sz="2400" b="1" dirty="0" smtClean="0"/>
              <a:t>Key Insights</a:t>
            </a:r>
          </a:p>
          <a:p>
            <a:pPr marL="256032" indent="-256032">
              <a:buSzPct val="100000"/>
              <a:buFontTx/>
              <a:buChar char="•"/>
            </a:pPr>
            <a:r>
              <a:rPr lang="en-US" sz="2400" dirty="0" smtClean="0"/>
              <a:t>This is a critical section of a business plan.</a:t>
            </a:r>
          </a:p>
          <a:p>
            <a:pPr marL="256032" indent="-256032">
              <a:buSzPct val="100000"/>
              <a:buFontTx/>
              <a:buChar char="•"/>
            </a:pPr>
            <a:r>
              <a:rPr lang="en-US" sz="2400" dirty="0" smtClean="0"/>
              <a:t>Many investors and others who read the business plan look first at the executive summary and then go directly to the management team section to assess the strength of the people starting the firm.</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Section 10: Overall Schedule </a:t>
            </a:r>
            <a:r>
              <a:rPr lang="en-US" sz="2000" b="0" dirty="0" smtClean="0"/>
              <a:t>(1 of 2)</a:t>
            </a:r>
            <a:endParaRPr lang="en-US" sz="2000" b="0" dirty="0"/>
          </a:p>
        </p:txBody>
      </p:sp>
      <p:sp>
        <p:nvSpPr>
          <p:cNvPr id="7" name="Content Placeholder 6"/>
          <p:cNvSpPr>
            <a:spLocks noGrp="1"/>
          </p:cNvSpPr>
          <p:nvPr>
            <p:ph idx="1"/>
          </p:nvPr>
        </p:nvSpPr>
        <p:spPr>
          <a:xfrm>
            <a:off x="457200" y="1600200"/>
            <a:ext cx="8229600" cy="4724400"/>
          </a:xfrm>
        </p:spPr>
        <p:txBody>
          <a:bodyPr/>
          <a:lstStyle/>
          <a:p>
            <a:pPr marL="256032">
              <a:buSzPct val="100000"/>
            </a:pPr>
            <a:r>
              <a:rPr lang="en-US" sz="2200" dirty="0" smtClean="0"/>
              <a:t>Overall Schedule</a:t>
            </a:r>
          </a:p>
          <a:p>
            <a:pPr marL="740664" lvl="1" indent="-283464">
              <a:buFont typeface="Arial" panose="020B0604020202020204" pitchFamily="34" charset="0"/>
              <a:buChar char="‒"/>
            </a:pPr>
            <a:r>
              <a:rPr lang="en-US" sz="2200" dirty="0" smtClean="0"/>
              <a:t>A schedule should be prepared that shows the major events required to launch the business.</a:t>
            </a:r>
          </a:p>
          <a:p>
            <a:pPr marL="740664" lvl="1" indent="-283464">
              <a:buFont typeface="Arial" panose="020B0604020202020204" pitchFamily="34" charset="0"/>
              <a:buChar char="‒"/>
            </a:pPr>
            <a:r>
              <a:rPr lang="en-US" sz="2200" dirty="0" smtClean="0"/>
              <a:t>The schedule should be in the format of milestones critical to the business</a:t>
            </a:r>
            <a:r>
              <a:rPr lang="en-US" altLang="en-US" sz="2200" dirty="0" smtClean="0"/>
              <a:t>’</a:t>
            </a:r>
            <a:r>
              <a:rPr lang="en-US" sz="2200" dirty="0" smtClean="0"/>
              <a:t>s success.</a:t>
            </a:r>
          </a:p>
          <a:p>
            <a:pPr marL="740664" lvl="1" indent="-283464">
              <a:buFont typeface="Arial" panose="020B0604020202020204" pitchFamily="34" charset="0"/>
              <a:buChar char="‒"/>
            </a:pPr>
            <a:r>
              <a:rPr lang="en-US" sz="2200" dirty="0" smtClean="0"/>
              <a:t>Examples of milestones:</a:t>
            </a:r>
          </a:p>
          <a:p>
            <a:pPr lvl="2"/>
            <a:r>
              <a:rPr lang="en-US" sz="2200" dirty="0" smtClean="0"/>
              <a:t>Incorporating the venture.</a:t>
            </a:r>
          </a:p>
          <a:p>
            <a:pPr lvl="2"/>
            <a:r>
              <a:rPr lang="en-US" sz="2200" dirty="0" smtClean="0"/>
              <a:t>Completion of prototypes.</a:t>
            </a:r>
          </a:p>
          <a:p>
            <a:pPr lvl="2"/>
            <a:r>
              <a:rPr lang="en-US" sz="2200" dirty="0" smtClean="0"/>
              <a:t>Rental of facilities.</a:t>
            </a:r>
          </a:p>
          <a:p>
            <a:pPr lvl="2"/>
            <a:r>
              <a:rPr lang="en-US" sz="2200" dirty="0" smtClean="0"/>
              <a:t>Obtaining critical financing.</a:t>
            </a:r>
          </a:p>
          <a:p>
            <a:pPr lvl="2"/>
            <a:r>
              <a:rPr lang="en-US" sz="2200" dirty="0" smtClean="0"/>
              <a:t>Starting production.</a:t>
            </a:r>
          </a:p>
          <a:p>
            <a:pPr lvl="2"/>
            <a:r>
              <a:rPr lang="en-US" sz="2200" dirty="0" smtClean="0"/>
              <a:t>Obtaining the first sale.</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a:t>What Is a Business Plan?</a:t>
            </a:r>
          </a:p>
        </p:txBody>
      </p:sp>
      <p:sp>
        <p:nvSpPr>
          <p:cNvPr id="7" name="Content Placeholder 6"/>
          <p:cNvSpPr>
            <a:spLocks noGrp="1"/>
          </p:cNvSpPr>
          <p:nvPr>
            <p:ph idx="1"/>
          </p:nvPr>
        </p:nvSpPr>
        <p:spPr>
          <a:xfrm>
            <a:off x="457200" y="1600201"/>
            <a:ext cx="8229600" cy="3733800"/>
          </a:xfrm>
        </p:spPr>
        <p:txBody>
          <a:bodyPr/>
          <a:lstStyle/>
          <a:p>
            <a:pPr marL="256032" indent="-256032">
              <a:buSzPct val="100000"/>
            </a:pPr>
            <a:r>
              <a:rPr lang="en-US" sz="2400" dirty="0" smtClean="0"/>
              <a:t>Business Plan</a:t>
            </a:r>
          </a:p>
          <a:p>
            <a:pPr lvl="1">
              <a:buFont typeface="Arial" panose="020B0604020202020204" pitchFamily="34" charset="0"/>
              <a:buChar char="‒"/>
            </a:pPr>
            <a:r>
              <a:rPr lang="en-US" sz="2400" dirty="0" smtClean="0"/>
              <a:t>A business plan is a written narrative, typically 25 to 35 pages long, that describes what a new business intends to accomplish and how it intends to accomplish it.</a:t>
            </a:r>
          </a:p>
          <a:p>
            <a:pPr marL="256032" indent="-256032">
              <a:buSzPct val="100000"/>
            </a:pPr>
            <a:r>
              <a:rPr lang="en-US" sz="2400" dirty="0" smtClean="0"/>
              <a:t>Dual-Use Document</a:t>
            </a:r>
          </a:p>
          <a:p>
            <a:pPr marL="740664" lvl="1" indent="-283464">
              <a:buFont typeface="Arial" panose="020B0604020202020204" pitchFamily="34" charset="0"/>
              <a:buChar char="‒"/>
            </a:pPr>
            <a:r>
              <a:rPr lang="en-US" sz="2400" dirty="0" smtClean="0"/>
              <a:t>For most new ventures, the business plan is a dual-purpose document that is used both inside and outside the firm.</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Section 10: Overall Schedule </a:t>
            </a:r>
            <a:r>
              <a:rPr lang="en-US" sz="2000" b="0" dirty="0" smtClean="0"/>
              <a:t>(2 of 2)</a:t>
            </a:r>
            <a:endParaRPr lang="en-US" sz="2000" b="0" dirty="0"/>
          </a:p>
        </p:txBody>
      </p:sp>
      <p:sp>
        <p:nvSpPr>
          <p:cNvPr id="7" name="Content Placeholder 6"/>
          <p:cNvSpPr>
            <a:spLocks noGrp="1"/>
          </p:cNvSpPr>
          <p:nvPr>
            <p:ph idx="1"/>
          </p:nvPr>
        </p:nvSpPr>
        <p:spPr>
          <a:xfrm>
            <a:off x="457200" y="1600201"/>
            <a:ext cx="8077200" cy="2743200"/>
          </a:xfrm>
        </p:spPr>
        <p:txBody>
          <a:bodyPr/>
          <a:lstStyle/>
          <a:p>
            <a:pPr marL="256032" indent="-256032">
              <a:buSzPct val="100000"/>
              <a:buNone/>
            </a:pPr>
            <a:r>
              <a:rPr lang="en-US" sz="2400" b="1" dirty="0" smtClean="0"/>
              <a:t>Key Insight</a:t>
            </a:r>
          </a:p>
          <a:p>
            <a:pPr marL="256032" indent="-256032">
              <a:buSzPct val="100000"/>
              <a:buFontTx/>
              <a:buChar char="•"/>
            </a:pPr>
            <a:r>
              <a:rPr lang="en-US" sz="2400" dirty="0" smtClean="0"/>
              <a:t>An effectively prepared and presented schedule can be extremely helpful in convincing potential investors that the management team is aware of what needs to take place to launch the venture and has a plan in place to get there.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Section 11: Financial Projections </a:t>
            </a:r>
            <a:r>
              <a:rPr lang="en-US" sz="2000" b="0" dirty="0" smtClean="0"/>
              <a:t>(1 of 2)</a:t>
            </a:r>
            <a:endParaRPr lang="en-US" sz="2000" b="0" dirty="0"/>
          </a:p>
        </p:txBody>
      </p:sp>
      <p:sp>
        <p:nvSpPr>
          <p:cNvPr id="7" name="Content Placeholder 6"/>
          <p:cNvSpPr>
            <a:spLocks noGrp="1"/>
          </p:cNvSpPr>
          <p:nvPr>
            <p:ph idx="1"/>
          </p:nvPr>
        </p:nvSpPr>
        <p:spPr>
          <a:xfrm>
            <a:off x="457200" y="1600200"/>
            <a:ext cx="8229600" cy="4648200"/>
          </a:xfrm>
        </p:spPr>
        <p:txBody>
          <a:bodyPr/>
          <a:lstStyle/>
          <a:p>
            <a:pPr marL="256032" indent="-256032">
              <a:buSzPct val="100000"/>
            </a:pPr>
            <a:r>
              <a:rPr lang="en-US" sz="2400" dirty="0" smtClean="0"/>
              <a:t>Financial Projections</a:t>
            </a:r>
          </a:p>
          <a:p>
            <a:pPr marL="740664" lvl="1"/>
            <a:r>
              <a:rPr lang="en-US" sz="2400" dirty="0" smtClean="0"/>
              <a:t>The final section of a business plan presents a firm</a:t>
            </a:r>
            <a:r>
              <a:rPr lang="en-US" altLang="en-US" sz="2400" dirty="0" smtClean="0"/>
              <a:t>’</a:t>
            </a:r>
            <a:r>
              <a:rPr lang="en-US" sz="2400" dirty="0" smtClean="0"/>
              <a:t>s pro forma (or projected) financial projections.</a:t>
            </a:r>
          </a:p>
          <a:p>
            <a:pPr marL="740664" lvl="1"/>
            <a:r>
              <a:rPr lang="en-US" sz="2400" dirty="0" smtClean="0"/>
              <a:t>Items to include in this section:</a:t>
            </a:r>
          </a:p>
          <a:p>
            <a:pPr lvl="2"/>
            <a:r>
              <a:rPr lang="en-US" sz="2400" dirty="0" smtClean="0"/>
              <a:t>Sources and uses of funds statement.</a:t>
            </a:r>
          </a:p>
          <a:p>
            <a:pPr lvl="2"/>
            <a:r>
              <a:rPr lang="en-US" sz="2400" dirty="0" smtClean="0"/>
              <a:t>Assumptions sheet.</a:t>
            </a:r>
          </a:p>
          <a:p>
            <a:pPr lvl="2"/>
            <a:r>
              <a:rPr lang="en-US" sz="2400" dirty="0" smtClean="0"/>
              <a:t>Pro forma income statements.</a:t>
            </a:r>
          </a:p>
          <a:p>
            <a:pPr lvl="2"/>
            <a:r>
              <a:rPr lang="en-US" sz="2400" dirty="0" smtClean="0"/>
              <a:t>Pro forma balance sheets.</a:t>
            </a:r>
          </a:p>
          <a:p>
            <a:pPr lvl="2"/>
            <a:r>
              <a:rPr lang="en-US" sz="2400" dirty="0" smtClean="0"/>
              <a:t>Pro forma cash flows.</a:t>
            </a:r>
          </a:p>
          <a:p>
            <a:pPr lvl="2"/>
            <a:r>
              <a:rPr lang="en-US" sz="2400" dirty="0" smtClean="0"/>
              <a:t>Ratio analysis.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Section 11: Financial Projections </a:t>
            </a:r>
            <a:r>
              <a:rPr lang="en-US" sz="2000" b="0" dirty="0" smtClean="0"/>
              <a:t>(2 of 2)</a:t>
            </a:r>
            <a:endParaRPr lang="en-US" sz="2000" b="0" dirty="0"/>
          </a:p>
        </p:txBody>
      </p:sp>
      <p:sp>
        <p:nvSpPr>
          <p:cNvPr id="7" name="Content Placeholder 6"/>
          <p:cNvSpPr>
            <a:spLocks noGrp="1"/>
          </p:cNvSpPr>
          <p:nvPr>
            <p:ph idx="1"/>
          </p:nvPr>
        </p:nvSpPr>
        <p:spPr>
          <a:xfrm>
            <a:off x="457200" y="1600201"/>
            <a:ext cx="8153400" cy="2819400"/>
          </a:xfrm>
        </p:spPr>
        <p:txBody>
          <a:bodyPr/>
          <a:lstStyle/>
          <a:p>
            <a:pPr marL="256032" indent="-256032">
              <a:buSzPct val="100000"/>
              <a:buNone/>
            </a:pPr>
            <a:r>
              <a:rPr lang="en-US" sz="2400" b="1" dirty="0" smtClean="0"/>
              <a:t>Key Insights</a:t>
            </a:r>
          </a:p>
          <a:p>
            <a:pPr marL="256032" indent="-256032">
              <a:buSzPct val="100000"/>
              <a:buFontTx/>
              <a:buChar char="•"/>
            </a:pPr>
            <a:r>
              <a:rPr lang="en-US" sz="2400" dirty="0" smtClean="0"/>
              <a:t>Having completed the earlier sections of the plan, it</a:t>
            </a:r>
            <a:r>
              <a:rPr lang="en-US" altLang="en-US" sz="2400" dirty="0" smtClean="0"/>
              <a:t>’</a:t>
            </a:r>
            <a:r>
              <a:rPr lang="en-US" sz="2400" dirty="0" smtClean="0"/>
              <a:t>s easy to see why the financial projections come last.</a:t>
            </a:r>
          </a:p>
          <a:p>
            <a:pPr marL="256032" indent="-256032">
              <a:buSzPct val="100000"/>
              <a:buFontTx/>
              <a:buChar char="•"/>
            </a:pPr>
            <a:r>
              <a:rPr lang="en-US" sz="2400" dirty="0" smtClean="0"/>
              <a:t>They take the plans you</a:t>
            </a:r>
            <a:r>
              <a:rPr lang="en-US" altLang="en-US" sz="2400" dirty="0" smtClean="0"/>
              <a:t>’</a:t>
            </a:r>
            <a:r>
              <a:rPr lang="en-US" sz="2400" dirty="0" smtClean="0"/>
              <a:t>ve developed and express them in financial terms.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Presenting the Business Plan to </a:t>
            </a:r>
            <a:br>
              <a:rPr lang="en-US" sz="3600" dirty="0" smtClean="0"/>
            </a:br>
            <a:r>
              <a:rPr lang="en-US" sz="3600" dirty="0" smtClean="0"/>
              <a:t>Investors </a:t>
            </a:r>
            <a:r>
              <a:rPr lang="en-US" sz="2000" b="0" dirty="0" smtClean="0"/>
              <a:t>(1 of 2)</a:t>
            </a:r>
            <a:endParaRPr lang="en-US" sz="2000" b="0" dirty="0"/>
          </a:p>
        </p:txBody>
      </p:sp>
      <p:sp>
        <p:nvSpPr>
          <p:cNvPr id="7" name="Content Placeholder 6"/>
          <p:cNvSpPr>
            <a:spLocks noGrp="1"/>
          </p:cNvSpPr>
          <p:nvPr>
            <p:ph idx="1"/>
          </p:nvPr>
        </p:nvSpPr>
        <p:spPr>
          <a:xfrm>
            <a:off x="457200" y="1600200"/>
            <a:ext cx="8382000" cy="4525963"/>
          </a:xfrm>
        </p:spPr>
        <p:txBody>
          <a:bodyPr/>
          <a:lstStyle/>
          <a:p>
            <a:pPr marL="256032" indent="-256032">
              <a:buSzPct val="100000"/>
            </a:pPr>
            <a:r>
              <a:rPr lang="en-US" sz="2400" dirty="0" smtClean="0"/>
              <a:t>The Oral Presentation</a:t>
            </a:r>
          </a:p>
          <a:p>
            <a:pPr marL="740664" lvl="1" indent="-283464">
              <a:buFont typeface="Arial" panose="020B0604020202020204" pitchFamily="34" charset="0"/>
              <a:buChar char="‒"/>
            </a:pPr>
            <a:r>
              <a:rPr lang="en-US" sz="2400" dirty="0" smtClean="0"/>
              <a:t>The first rule in making an oral presentation is to follow directions. If you</a:t>
            </a:r>
            <a:r>
              <a:rPr lang="en-US" altLang="en-US" sz="2400" dirty="0" smtClean="0"/>
              <a:t>’</a:t>
            </a:r>
            <a:r>
              <a:rPr lang="en-US" sz="2400" dirty="0" smtClean="0"/>
              <a:t>re told you have 20 minutes, don</a:t>
            </a:r>
            <a:r>
              <a:rPr lang="en-US" altLang="en-US" sz="2400" dirty="0" smtClean="0"/>
              <a:t>’</a:t>
            </a:r>
            <a:r>
              <a:rPr lang="en-US" sz="2400" dirty="0" smtClean="0"/>
              <a:t>t talk for more than the allotted time.</a:t>
            </a:r>
          </a:p>
          <a:p>
            <a:pPr marL="740664" lvl="1" indent="-283464">
              <a:buFont typeface="Arial" panose="020B0604020202020204" pitchFamily="34" charset="0"/>
              <a:buChar char="‒"/>
            </a:pPr>
            <a:r>
              <a:rPr lang="en-US" sz="2400" dirty="0" smtClean="0"/>
              <a:t>The presentation should be smooth and well-rehearsed.</a:t>
            </a:r>
          </a:p>
          <a:p>
            <a:pPr marL="740664" lvl="1" indent="-283464">
              <a:buFont typeface="Arial" panose="020B0604020202020204" pitchFamily="34" charset="0"/>
              <a:buChar char="‒"/>
            </a:pPr>
            <a:r>
              <a:rPr lang="en-US" sz="2400" dirty="0" smtClean="0"/>
              <a:t>The slides should be sharp and not cluttered.</a:t>
            </a:r>
          </a:p>
          <a:p>
            <a:pPr marL="256032" indent="-256032">
              <a:buSzPct val="100000"/>
            </a:pPr>
            <a:r>
              <a:rPr lang="en-US" sz="2400" dirty="0" smtClean="0"/>
              <a:t>Questions and Feedback to Expect from Investors</a:t>
            </a:r>
          </a:p>
          <a:p>
            <a:pPr marL="740664" lvl="1"/>
            <a:r>
              <a:rPr lang="en-US" sz="2400" dirty="0" smtClean="0"/>
              <a:t>The smart entrepreneur has a good idea of the questions that will be asked, and will be prepared for those queries.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Presenting the Business Plan to </a:t>
            </a:r>
            <a:br>
              <a:rPr lang="en-US" sz="3600" dirty="0" smtClean="0"/>
            </a:br>
            <a:r>
              <a:rPr lang="en-US" sz="3600" dirty="0" smtClean="0"/>
              <a:t>Investors </a:t>
            </a:r>
            <a:r>
              <a:rPr lang="en-US" sz="2000" b="0" dirty="0" smtClean="0"/>
              <a:t>(2 of 2)</a:t>
            </a:r>
            <a:endParaRPr lang="en-US" sz="2000" b="0" dirty="0"/>
          </a:p>
        </p:txBody>
      </p:sp>
      <p:sp>
        <p:nvSpPr>
          <p:cNvPr id="5" name="Content Placeholder 4"/>
          <p:cNvSpPr>
            <a:spLocks noGrp="1"/>
          </p:cNvSpPr>
          <p:nvPr>
            <p:ph idx="1"/>
          </p:nvPr>
        </p:nvSpPr>
        <p:spPr>
          <a:xfrm>
            <a:off x="457200" y="1600201"/>
            <a:ext cx="8382000" cy="380999"/>
          </a:xfrm>
        </p:spPr>
        <p:txBody>
          <a:bodyPr/>
          <a:lstStyle/>
          <a:p>
            <a:pPr marL="0" indent="0">
              <a:buNone/>
            </a:pPr>
            <a:r>
              <a:rPr lang="en-US" sz="2200" dirty="0"/>
              <a:t>Twelve PowerPoint Slides to Include in an Investor Presentation</a:t>
            </a:r>
          </a:p>
        </p:txBody>
      </p:sp>
      <p:sp>
        <p:nvSpPr>
          <p:cNvPr id="7" name="Content Placeholder 6"/>
          <p:cNvSpPr>
            <a:spLocks noGrp="1"/>
          </p:cNvSpPr>
          <p:nvPr>
            <p:ph idx="13"/>
          </p:nvPr>
        </p:nvSpPr>
        <p:spPr>
          <a:xfrm>
            <a:off x="457200" y="2268750"/>
            <a:ext cx="4343400" cy="3065250"/>
          </a:xfrm>
        </p:spPr>
        <p:txBody>
          <a:bodyPr/>
          <a:lstStyle/>
          <a:p>
            <a:pPr marL="429768" indent="-429768">
              <a:buFontTx/>
              <a:buAutoNum type="arabicPeriod"/>
            </a:pPr>
            <a:r>
              <a:rPr lang="en-US" sz="2200" dirty="0"/>
              <a:t>Title Slide</a:t>
            </a:r>
          </a:p>
          <a:p>
            <a:pPr marL="429768" indent="-429768">
              <a:buFontTx/>
              <a:buAutoNum type="arabicPeriod"/>
            </a:pPr>
            <a:r>
              <a:rPr lang="en-US" sz="2200" dirty="0"/>
              <a:t>Problem</a:t>
            </a:r>
          </a:p>
          <a:p>
            <a:pPr marL="429768" indent="-429768">
              <a:buFontTx/>
              <a:buAutoNum type="arabicPeriod"/>
            </a:pPr>
            <a:r>
              <a:rPr lang="en-US" sz="2200" dirty="0"/>
              <a:t>Solution</a:t>
            </a:r>
          </a:p>
          <a:p>
            <a:pPr marL="429768" indent="-429768">
              <a:buFontTx/>
              <a:buAutoNum type="arabicPeriod"/>
            </a:pPr>
            <a:r>
              <a:rPr lang="en-US" sz="2200" dirty="0"/>
              <a:t>Opportunity and target market</a:t>
            </a:r>
          </a:p>
          <a:p>
            <a:pPr marL="429768" indent="-429768">
              <a:buFontTx/>
              <a:buAutoNum type="arabicPeriod"/>
            </a:pPr>
            <a:r>
              <a:rPr lang="en-US" sz="2200" dirty="0"/>
              <a:t>Technology</a:t>
            </a:r>
          </a:p>
          <a:p>
            <a:pPr marL="429768" indent="-429768">
              <a:buFontTx/>
              <a:buAutoNum type="arabicPeriod"/>
            </a:pPr>
            <a:r>
              <a:rPr lang="en-US" sz="2200" dirty="0"/>
              <a:t>Competition</a:t>
            </a:r>
          </a:p>
        </p:txBody>
      </p:sp>
      <p:sp>
        <p:nvSpPr>
          <p:cNvPr id="11" name="Content Placeholder 10"/>
          <p:cNvSpPr>
            <a:spLocks noGrp="1"/>
          </p:cNvSpPr>
          <p:nvPr>
            <p:ph idx="14"/>
          </p:nvPr>
        </p:nvSpPr>
        <p:spPr>
          <a:xfrm>
            <a:off x="5029200" y="2268749"/>
            <a:ext cx="3657600" cy="3065251"/>
          </a:xfrm>
        </p:spPr>
        <p:txBody>
          <a:bodyPr/>
          <a:lstStyle/>
          <a:p>
            <a:pPr marL="429768" indent="-429768">
              <a:buFont typeface="+mj-lt"/>
              <a:buAutoNum type="arabicPeriod" startAt="7"/>
            </a:pPr>
            <a:r>
              <a:rPr lang="en-US" sz="2200" dirty="0"/>
              <a:t>Marketing and sales</a:t>
            </a:r>
          </a:p>
          <a:p>
            <a:pPr marL="429768" indent="-429768">
              <a:buFont typeface="+mj-lt"/>
              <a:buAutoNum type="arabicPeriod" startAt="7"/>
            </a:pPr>
            <a:r>
              <a:rPr lang="en-US" sz="2200" dirty="0"/>
              <a:t>Management team</a:t>
            </a:r>
          </a:p>
          <a:p>
            <a:pPr marL="429768" indent="-429768">
              <a:buFont typeface="+mj-lt"/>
              <a:buAutoNum type="arabicPeriod" startAt="7"/>
            </a:pPr>
            <a:r>
              <a:rPr lang="en-US" sz="2200" dirty="0"/>
              <a:t>Financial projections</a:t>
            </a:r>
          </a:p>
          <a:p>
            <a:pPr marL="429768" indent="-429768">
              <a:buFont typeface="+mj-lt"/>
              <a:buAutoNum type="arabicPeriod" startAt="7"/>
            </a:pPr>
            <a:r>
              <a:rPr lang="en-US" sz="2200" dirty="0"/>
              <a:t>Current status</a:t>
            </a:r>
          </a:p>
          <a:p>
            <a:pPr marL="429768" indent="-429768">
              <a:buFont typeface="+mj-lt"/>
              <a:buAutoNum type="arabicPeriod" startAt="7"/>
            </a:pPr>
            <a:r>
              <a:rPr lang="en-US" sz="2200" dirty="0"/>
              <a:t>Financing sought</a:t>
            </a:r>
          </a:p>
          <a:p>
            <a:pPr marL="429768" indent="-429768">
              <a:buFont typeface="+mj-lt"/>
              <a:buAutoNum type="arabicPeriod" startAt="7"/>
            </a:pPr>
            <a:r>
              <a:rPr lang="en-US" sz="2200" dirty="0"/>
              <a:t>Summary</a:t>
            </a:r>
          </a:p>
        </p:txBody>
      </p:sp>
    </p:spTree>
    <p:extLst>
      <p:ext uri="{BB962C8B-B14F-4D97-AF65-F5344CB8AC3E}">
        <p14:creationId xmlns:p14="http://schemas.microsoft.com/office/powerpoint/2010/main" val="1345861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0"/>
            <a:ext cx="2286000" cy="609600"/>
          </a:xfrm>
        </p:spPr>
        <p:txBody>
          <a:bodyPr/>
          <a:lstStyle/>
          <a:p>
            <a:r>
              <a:rPr lang="en-US" sz="3600" dirty="0" smtClean="0"/>
              <a:t>Copyright</a:t>
            </a:r>
            <a:endParaRPr lang="en-US" sz="3600"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533400" y="2203174"/>
            <a:ext cx="7423150" cy="2438400"/>
          </a:xfrm>
          <a:prstGeom prst="rect">
            <a:avLst/>
          </a:prstGeom>
          <a:noFill/>
          <a:ln w="9525">
            <a:noFill/>
            <a:miter lim="800000"/>
            <a:headEnd/>
            <a:tailEnd/>
          </a:ln>
        </p:spPr>
      </p:pic>
    </p:spTree>
    <p:extLst>
      <p:ext uri="{BB962C8B-B14F-4D97-AF65-F5344CB8AC3E}">
        <p14:creationId xmlns:p14="http://schemas.microsoft.com/office/powerpoint/2010/main" val="1930623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a:t>Who Reads the Business Plan—and What Are They Looking For?</a:t>
            </a:r>
          </a:p>
        </p:txBody>
      </p:sp>
      <p:sp>
        <p:nvSpPr>
          <p:cNvPr id="3" name="Content Placeholder 2"/>
          <p:cNvSpPr>
            <a:spLocks noGrp="1"/>
          </p:cNvSpPr>
          <p:nvPr>
            <p:ph idx="1"/>
          </p:nvPr>
        </p:nvSpPr>
        <p:spPr>
          <a:xfrm>
            <a:off x="457200" y="1600201"/>
            <a:ext cx="7467600" cy="457200"/>
          </a:xfrm>
        </p:spPr>
        <p:txBody>
          <a:bodyPr/>
          <a:lstStyle/>
          <a:p>
            <a:pPr marL="0" indent="0">
              <a:spcBef>
                <a:spcPct val="50000"/>
              </a:spcBef>
              <a:buNone/>
            </a:pPr>
            <a:r>
              <a:rPr lang="en-US" sz="2200" dirty="0"/>
              <a:t>There are two primary audiences for a firm</a:t>
            </a:r>
            <a:r>
              <a:rPr lang="en-US" altLang="en-US" sz="2200" dirty="0"/>
              <a:t>’</a:t>
            </a:r>
            <a:r>
              <a:rPr lang="en-US" sz="2200" dirty="0"/>
              <a:t>s business plan</a:t>
            </a:r>
          </a:p>
        </p:txBody>
      </p:sp>
      <p:graphicFrame>
        <p:nvGraphicFramePr>
          <p:cNvPr id="4" name="Table 3" descr="A firm’s employees are looking for a clearly written business pan helps the employees of a firm operate in sync and move forward in a consistent and purposeful manner. Investors and other external stakeholders are looking for a firm’s business plan to make the case that the firm is a good use of an investor’s funds or the attention of others."/>
          <p:cNvGraphicFramePr>
            <a:graphicFrameLocks noGrp="1"/>
          </p:cNvGraphicFramePr>
          <p:nvPr>
            <p:extLst>
              <p:ext uri="{D42A27DB-BD31-4B8C-83A1-F6EECF244321}">
                <p14:modId xmlns:p14="http://schemas.microsoft.com/office/powerpoint/2010/main" val="3854032287"/>
              </p:ext>
            </p:extLst>
          </p:nvPr>
        </p:nvGraphicFramePr>
        <p:xfrm>
          <a:off x="482838" y="2196360"/>
          <a:ext cx="8077200" cy="3162661"/>
        </p:xfrm>
        <a:graphic>
          <a:graphicData uri="http://schemas.openxmlformats.org/drawingml/2006/table">
            <a:tbl>
              <a:tblPr firstRow="1" bandRow="1">
                <a:tableStyleId>{3B4B98B0-60AC-42C2-AFA5-B58CD77FA1E5}</a:tableStyleId>
              </a:tblPr>
              <a:tblGrid>
                <a:gridCol w="2971800">
                  <a:extLst>
                    <a:ext uri="{9D8B030D-6E8A-4147-A177-3AD203B41FA5}">
                      <a16:colId xmlns:a16="http://schemas.microsoft.com/office/drawing/2014/main" xmlns="" val="20000"/>
                    </a:ext>
                  </a:extLst>
                </a:gridCol>
                <a:gridCol w="5105400">
                  <a:extLst>
                    <a:ext uri="{9D8B030D-6E8A-4147-A177-3AD203B41FA5}">
                      <a16:colId xmlns:a16="http://schemas.microsoft.com/office/drawing/2014/main" xmlns="" val="20001"/>
                    </a:ext>
                  </a:extLst>
                </a:gridCol>
              </a:tblGrid>
              <a:tr h="470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Audience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What They are Looking For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4156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 Firm</a:t>
                      </a:r>
                      <a:r>
                        <a:rPr lang="en-US" altLang="en-US" sz="2000" dirty="0" smtClean="0"/>
                        <a:t>’</a:t>
                      </a:r>
                      <a:r>
                        <a:rPr lang="en-US" sz="2000" dirty="0" smtClean="0"/>
                        <a:t>s Employees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 clearly written business plan helps the employees of a firm operate in sync and move forward in a consistent and purposeful manner.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1276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Investors and other external stakeholders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 firm</a:t>
                      </a:r>
                      <a:r>
                        <a:rPr lang="en-US" altLang="en-US" sz="2000" dirty="0" smtClean="0"/>
                        <a:t>’</a:t>
                      </a:r>
                      <a:r>
                        <a:rPr lang="en-US" sz="2000" dirty="0" smtClean="0"/>
                        <a:t>s business plan must make the case that the firm is a good use of an investor</a:t>
                      </a:r>
                      <a:r>
                        <a:rPr lang="en-US" altLang="en-US" sz="2000" dirty="0" smtClean="0"/>
                        <a:t>’</a:t>
                      </a:r>
                      <a:r>
                        <a:rPr lang="en-US" sz="2000" dirty="0" smtClean="0"/>
                        <a:t>s funds or the attention of others.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Guidelines for Writing a Business </a:t>
            </a:r>
            <a:br>
              <a:rPr lang="en-US" sz="3600" dirty="0" smtClean="0"/>
            </a:br>
            <a:r>
              <a:rPr lang="en-US" sz="3600" dirty="0" smtClean="0"/>
              <a:t>Plan </a:t>
            </a:r>
            <a:r>
              <a:rPr lang="en-US" sz="2000" b="0" dirty="0" smtClean="0"/>
              <a:t>(1 of 5)</a:t>
            </a:r>
            <a:endParaRPr lang="en-US" sz="2000" b="0" dirty="0"/>
          </a:p>
        </p:txBody>
      </p:sp>
      <p:sp>
        <p:nvSpPr>
          <p:cNvPr id="7" name="Content Placeholder 6"/>
          <p:cNvSpPr>
            <a:spLocks noGrp="1"/>
          </p:cNvSpPr>
          <p:nvPr>
            <p:ph idx="1"/>
          </p:nvPr>
        </p:nvSpPr>
        <p:spPr>
          <a:xfrm>
            <a:off x="457200" y="1600201"/>
            <a:ext cx="7924800" cy="4038600"/>
          </a:xfrm>
        </p:spPr>
        <p:txBody>
          <a:bodyPr/>
          <a:lstStyle/>
          <a:p>
            <a:pPr marL="256032" indent="-256032">
              <a:buSzPct val="100000"/>
            </a:pPr>
            <a:r>
              <a:rPr lang="en-US" sz="2400" dirty="0" smtClean="0"/>
              <a:t>Structure of the Business Plan</a:t>
            </a:r>
          </a:p>
          <a:p>
            <a:pPr marL="740664" lvl="1"/>
            <a:r>
              <a:rPr lang="en-US" sz="2400" dirty="0" smtClean="0"/>
              <a:t>To make the best impression, a business plan should follow a conventional structure, such as the outline for the business plan shown in the chapter.</a:t>
            </a:r>
          </a:p>
          <a:p>
            <a:pPr marL="740664" lvl="1"/>
            <a:r>
              <a:rPr lang="en-US" sz="2400" dirty="0" smtClean="0"/>
              <a:t>Although some entrepreneurs want to demonstrate creativity, departing from the basic structure of the conventional business plan is usually a mistake.</a:t>
            </a:r>
          </a:p>
          <a:p>
            <a:pPr marL="740664" lvl="1"/>
            <a:r>
              <a:rPr lang="en-US" sz="2400" dirty="0" smtClean="0"/>
              <a:t>Typically, investors are busy people and want a plan where they can easily find critical information.</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a:t>Guidelines for Writing a Business </a:t>
            </a:r>
            <a:r>
              <a:rPr lang="en-US" sz="3600" dirty="0" smtClean="0"/>
              <a:t/>
            </a:r>
            <a:br>
              <a:rPr lang="en-US" sz="3600" dirty="0" smtClean="0"/>
            </a:br>
            <a:r>
              <a:rPr lang="en-US" sz="3600" dirty="0" smtClean="0"/>
              <a:t>Plan </a:t>
            </a:r>
            <a:r>
              <a:rPr lang="en-US" sz="2000" b="0" dirty="0" smtClean="0"/>
              <a:t>(2 of 5)</a:t>
            </a:r>
            <a:endParaRPr lang="en-US" sz="2000" b="0" dirty="0"/>
          </a:p>
        </p:txBody>
      </p:sp>
      <p:sp>
        <p:nvSpPr>
          <p:cNvPr id="7" name="Content Placeholder 6"/>
          <p:cNvSpPr>
            <a:spLocks noGrp="1"/>
          </p:cNvSpPr>
          <p:nvPr>
            <p:ph idx="1"/>
          </p:nvPr>
        </p:nvSpPr>
        <p:spPr/>
        <p:txBody>
          <a:bodyPr/>
          <a:lstStyle/>
          <a:p>
            <a:pPr marL="256032" lvl="1" indent="-256032">
              <a:spcBef>
                <a:spcPts val="1500"/>
              </a:spcBef>
              <a:buFont typeface="Arial" panose="020B0604020202020204" pitchFamily="34" charset="0"/>
              <a:buChar char="•"/>
            </a:pPr>
            <a:r>
              <a:rPr lang="en-US" sz="2400" dirty="0" smtClean="0"/>
              <a:t>Software Packages</a:t>
            </a:r>
          </a:p>
          <a:p>
            <a:pPr marL="740664" lvl="2" indent="-283464">
              <a:buFont typeface="Arial" panose="020B0604020202020204" pitchFamily="34" charset="0"/>
              <a:buChar char="‒"/>
            </a:pPr>
            <a:r>
              <a:rPr lang="en-US" sz="2400" dirty="0" smtClean="0"/>
              <a:t>There are many software packages available that employ an interactive, menu-driven approach to assist in the writing of a business plan.</a:t>
            </a:r>
          </a:p>
          <a:p>
            <a:pPr marL="740664" lvl="2" indent="-283464">
              <a:buFont typeface="Arial" panose="020B0604020202020204" pitchFamily="34" charset="0"/>
              <a:buChar char="‒"/>
            </a:pPr>
            <a:r>
              <a:rPr lang="en-US" sz="2400" dirty="0" smtClean="0"/>
              <a:t>Some of these programs are very helpful. However, entrepreneurs should avoid a boilerplate plan that looks as though it came from a </a:t>
            </a:r>
            <a:r>
              <a:rPr lang="en-US" altLang="en-US" sz="2400" dirty="0" smtClean="0"/>
              <a:t>“</a:t>
            </a:r>
            <a:r>
              <a:rPr lang="en-US" sz="2400" dirty="0" smtClean="0"/>
              <a:t>canned</a:t>
            </a:r>
            <a:r>
              <a:rPr lang="en-US" altLang="en-US" sz="2400" dirty="0" smtClean="0"/>
              <a:t>”</a:t>
            </a:r>
            <a:r>
              <a:rPr lang="en-US" sz="2400" dirty="0" smtClean="0"/>
              <a:t> source.</a:t>
            </a:r>
          </a:p>
          <a:p>
            <a:pPr marL="256032" lvl="1" indent="-256032">
              <a:spcBef>
                <a:spcPts val="1500"/>
              </a:spcBef>
              <a:buFont typeface="Arial" panose="020B0604020202020204" pitchFamily="34" charset="0"/>
              <a:buChar char="•"/>
            </a:pPr>
            <a:r>
              <a:rPr lang="en-US" sz="2400" dirty="0" smtClean="0"/>
              <a:t>Sense of Excitement</a:t>
            </a:r>
          </a:p>
          <a:p>
            <a:pPr marL="740664" lvl="2" indent="-283464">
              <a:buFont typeface="Arial" panose="020B0604020202020204" pitchFamily="34" charset="0"/>
              <a:buChar char="‒"/>
            </a:pPr>
            <a:r>
              <a:rPr lang="en-US" sz="2400" dirty="0" smtClean="0"/>
              <a:t>Along with facts and figures, a business plan needs to project a sense of anticipation and excitement about the possibilities that surround a new venture.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Guidelines for Writing a Business </a:t>
            </a:r>
            <a:br>
              <a:rPr lang="en-US" sz="3600" dirty="0" smtClean="0"/>
            </a:br>
            <a:r>
              <a:rPr lang="en-US" sz="3600" dirty="0" smtClean="0"/>
              <a:t>Plan </a:t>
            </a:r>
            <a:r>
              <a:rPr lang="en-US" sz="2000" b="0" dirty="0" smtClean="0"/>
              <a:t>(3 of 5)</a:t>
            </a:r>
            <a:endParaRPr lang="en-US" sz="2000" b="0" dirty="0"/>
          </a:p>
        </p:txBody>
      </p:sp>
      <p:sp>
        <p:nvSpPr>
          <p:cNvPr id="7" name="Content Placeholder 6"/>
          <p:cNvSpPr>
            <a:spLocks noGrp="1"/>
          </p:cNvSpPr>
          <p:nvPr>
            <p:ph idx="1"/>
          </p:nvPr>
        </p:nvSpPr>
        <p:spPr/>
        <p:txBody>
          <a:bodyPr/>
          <a:lstStyle/>
          <a:p>
            <a:pPr marL="256032" indent="-256032">
              <a:buSzPct val="100000"/>
            </a:pPr>
            <a:r>
              <a:rPr lang="en-US" sz="2400" dirty="0" smtClean="0"/>
              <a:t>Content of the Business Plan</a:t>
            </a:r>
          </a:p>
          <a:p>
            <a:pPr marL="740664" lvl="1"/>
            <a:r>
              <a:rPr lang="en-US" sz="2400" dirty="0" smtClean="0"/>
              <a:t>The business plan should give clear and concise information on all the important aspects of the proposed venture.</a:t>
            </a:r>
          </a:p>
          <a:p>
            <a:pPr marL="740664" lvl="1"/>
            <a:r>
              <a:rPr lang="en-US" sz="2400" dirty="0" smtClean="0"/>
              <a:t>It must be long enough to provide sufficient information yet short enough to maintain reader interest.</a:t>
            </a:r>
          </a:p>
          <a:p>
            <a:pPr marL="740664" lvl="1"/>
            <a:r>
              <a:rPr lang="en-US" sz="2400" dirty="0" smtClean="0"/>
              <a:t>For most plans, 25 to 35 pages is sufficient.</a:t>
            </a:r>
          </a:p>
          <a:p>
            <a:pPr marL="256032" indent="-256032">
              <a:buSzPct val="100000"/>
            </a:pPr>
            <a:r>
              <a:rPr lang="en-US" sz="2400" dirty="0" smtClean="0"/>
              <a:t>Types of Business Plans</a:t>
            </a:r>
          </a:p>
          <a:p>
            <a:pPr marL="740664" lvl="1"/>
            <a:r>
              <a:rPr lang="en-US" sz="2400" dirty="0" smtClean="0"/>
              <a:t>There are three types of business plans, which are shown on the next slide.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Guidelines for Writing a Business </a:t>
            </a:r>
            <a:br>
              <a:rPr lang="en-US" sz="3600" dirty="0" smtClean="0"/>
            </a:br>
            <a:r>
              <a:rPr lang="en-US" sz="3600" dirty="0" smtClean="0"/>
              <a:t>Plan </a:t>
            </a:r>
            <a:r>
              <a:rPr lang="en-US" sz="2000" b="0" dirty="0" smtClean="0"/>
              <a:t>(4 of 5)</a:t>
            </a:r>
            <a:endParaRPr lang="en-US" sz="2000" b="0" dirty="0"/>
          </a:p>
        </p:txBody>
      </p:sp>
      <p:sp>
        <p:nvSpPr>
          <p:cNvPr id="10" name="Content Placeholder 9"/>
          <p:cNvSpPr>
            <a:spLocks noGrp="1"/>
          </p:cNvSpPr>
          <p:nvPr>
            <p:ph idx="1"/>
          </p:nvPr>
        </p:nvSpPr>
        <p:spPr>
          <a:xfrm>
            <a:off x="457200" y="1600201"/>
            <a:ext cx="4800600" cy="380999"/>
          </a:xfrm>
        </p:spPr>
        <p:txBody>
          <a:bodyPr/>
          <a:lstStyle/>
          <a:p>
            <a:pPr marL="0" indent="0">
              <a:buNone/>
            </a:pPr>
            <a:r>
              <a:rPr lang="en-US" sz="2200" b="1" dirty="0"/>
              <a:t>Figure </a:t>
            </a:r>
            <a:r>
              <a:rPr lang="en-US" sz="2200" b="1" dirty="0" smtClean="0"/>
              <a:t>6.2 </a:t>
            </a:r>
            <a:r>
              <a:rPr lang="en-US" sz="2200" dirty="0" smtClean="0"/>
              <a:t>Types </a:t>
            </a:r>
            <a:r>
              <a:rPr lang="en-US" sz="2200" dirty="0"/>
              <a:t>of Business Plans</a:t>
            </a:r>
          </a:p>
        </p:txBody>
      </p:sp>
      <p:pic>
        <p:nvPicPr>
          <p:cNvPr id="2" name="Picture 1" descr="Three types of business plans are summary, full, and operational. The summary business plans are 10 to 15 pages and works best for new ventures in the early stages of development that want to test the waters to see if investors are interested in their idea. The full business plans are 25 to 35 pages and work best for new ventures who are at the point where they need funding or financing; serves as a blueprint for the company’s operations. The operational business plans are 40 to 100 pages and are meant primarily for an internal audience they also work best as a tool for creating a blueprint for a new venture’s operations and providing guidance to operational manag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54" y="2362200"/>
            <a:ext cx="8034491" cy="31076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Guidelines for Writing a Business </a:t>
            </a:r>
            <a:br>
              <a:rPr lang="en-US" sz="3600" dirty="0" smtClean="0"/>
            </a:br>
            <a:r>
              <a:rPr lang="en-US" sz="3600" dirty="0" smtClean="0"/>
              <a:t>Plan </a:t>
            </a:r>
            <a:r>
              <a:rPr lang="en-US" sz="2000" b="0" dirty="0" smtClean="0"/>
              <a:t>(5 of 5)</a:t>
            </a:r>
            <a:endParaRPr lang="en-US" sz="2000" b="0" dirty="0"/>
          </a:p>
        </p:txBody>
      </p:sp>
      <p:sp>
        <p:nvSpPr>
          <p:cNvPr id="7" name="Content Placeholder 6"/>
          <p:cNvSpPr>
            <a:spLocks noGrp="1"/>
          </p:cNvSpPr>
          <p:nvPr>
            <p:ph idx="1"/>
          </p:nvPr>
        </p:nvSpPr>
        <p:spPr>
          <a:xfrm>
            <a:off x="457200" y="1600201"/>
            <a:ext cx="8229600" cy="3200400"/>
          </a:xfrm>
        </p:spPr>
        <p:txBody>
          <a:bodyPr/>
          <a:lstStyle/>
          <a:p>
            <a:pPr marL="256032" indent="-256032">
              <a:buSzPct val="100000"/>
            </a:pPr>
            <a:r>
              <a:rPr lang="en-US" sz="2400" dirty="0" smtClean="0"/>
              <a:t>Recognizing the Elements of the Plan May Change</a:t>
            </a:r>
          </a:p>
          <a:p>
            <a:pPr marL="740664" lvl="1"/>
            <a:r>
              <a:rPr lang="en-US" sz="2400" dirty="0" smtClean="0"/>
              <a:t>It</a:t>
            </a:r>
            <a:r>
              <a:rPr lang="en-US" altLang="en-US" sz="2400" dirty="0" smtClean="0"/>
              <a:t>’</a:t>
            </a:r>
            <a:r>
              <a:rPr lang="en-US" sz="2400" dirty="0" smtClean="0"/>
              <a:t>s important to recognize that the plan will usually change while written.</a:t>
            </a:r>
          </a:p>
          <a:p>
            <a:pPr marL="740664" lvl="1"/>
            <a:r>
              <a:rPr lang="en-US" sz="2400" dirty="0" smtClean="0"/>
              <a:t>New insights invariably emerge when an entrepreneur or a team of entrepreneurs immerse themselves in writing the plan and start getting feedback from others.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4856</TotalTime>
  <Words>2251</Words>
  <Application>Microsoft Office PowerPoint</Application>
  <PresentationFormat>On-screen Show (4:3)</PresentationFormat>
  <Paragraphs>221</Paragraphs>
  <Slides>35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ＭＳ Ｐゴシック</vt:lpstr>
      <vt:lpstr>Arial</vt:lpstr>
      <vt:lpstr>Times New Roman</vt:lpstr>
      <vt:lpstr>Verdana</vt:lpstr>
      <vt:lpstr>Wingdings</vt:lpstr>
      <vt:lpstr>508 Lecture</vt:lpstr>
      <vt:lpstr>Entrepreneurship: Successfully Launching New Ventures</vt:lpstr>
      <vt:lpstr>Learning Objectives</vt:lpstr>
      <vt:lpstr>What Is a Business Plan?</vt:lpstr>
      <vt:lpstr>Who Reads the Business Plan—and What Are They Looking For?</vt:lpstr>
      <vt:lpstr>Guidelines for Writing a Business  Plan (1 of 5)</vt:lpstr>
      <vt:lpstr>Guidelines for Writing a Business  Plan (2 of 5)</vt:lpstr>
      <vt:lpstr>Guidelines for Writing a Business  Plan (3 of 5)</vt:lpstr>
      <vt:lpstr>Guidelines for Writing a Business  Plan (4 of 5)</vt:lpstr>
      <vt:lpstr>Guidelines for Writing a Business  Plan (5 of 5)</vt:lpstr>
      <vt:lpstr>Outline of Business Plan</vt:lpstr>
      <vt:lpstr>Section 1: Executive Summary (1 of 2)</vt:lpstr>
      <vt:lpstr>Section 1: Executive Summary (2 of 2)</vt:lpstr>
      <vt:lpstr>Section 2: Industry Analysis (1 of 2)</vt:lpstr>
      <vt:lpstr>Section 2: Industry Analysis (2 of 2)</vt:lpstr>
      <vt:lpstr>Section 3: Company Description (1 of 2)</vt:lpstr>
      <vt:lpstr>Section 3: Company Description (2 of 2)</vt:lpstr>
      <vt:lpstr>Section 4: Market Analysis (1 of 2)</vt:lpstr>
      <vt:lpstr>Section 4: Market Analysis (2 of 2)</vt:lpstr>
      <vt:lpstr>Section 5: The Economics of the  Business (1 of 2)</vt:lpstr>
      <vt:lpstr>Section 5: The Economics of the  Business (2 of 2)</vt:lpstr>
      <vt:lpstr>Section 6: Marketing Plan (1 of 2)</vt:lpstr>
      <vt:lpstr>Section 6: Marketing Plan (2 of 2)</vt:lpstr>
      <vt:lpstr>Section 7: Product (or Service) Design and Development Plan (1 of 2)</vt:lpstr>
      <vt:lpstr>Section 7: Product (or Service) Design and Development Plan (2 of 2)</vt:lpstr>
      <vt:lpstr>Section 8: Operations Plan (1 of 2)</vt:lpstr>
      <vt:lpstr>Section 8: Operations Plan (2 of 2)</vt:lpstr>
      <vt:lpstr>Section 9: Management Team and Company Structure (1 of 2)</vt:lpstr>
      <vt:lpstr>Section 9: Management Team and Company Structure (2 of 2)</vt:lpstr>
      <vt:lpstr>Section 10: Overall Schedule (1 of 2)</vt:lpstr>
      <vt:lpstr>Section 10: Overall Schedule (2 of 2)</vt:lpstr>
      <vt:lpstr>Section 11: Financial Projections (1 of 2)</vt:lpstr>
      <vt:lpstr>Section 11: Financial Projections (2 of 2)</vt:lpstr>
      <vt:lpstr>Presenting the Business Plan to  Investors (1 of 2)</vt:lpstr>
      <vt:lpstr>Presenting the Business Plan to  Investors (2 of 2)</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Successfully Launching New Ventures, Fifth Edition</dc:title>
  <dc:subject>Business</dc:subject>
  <dc:creator>Barringer/Ireland</dc:creator>
  <cp:keywords>Entrepreneurship</cp:keywords>
  <cp:lastModifiedBy>Cuerda, Ailyn</cp:lastModifiedBy>
  <cp:revision>1081</cp:revision>
  <dcterms:created xsi:type="dcterms:W3CDTF">2014-07-14T20:04:21Z</dcterms:created>
  <dcterms:modified xsi:type="dcterms:W3CDTF">2018-01-16T12:13:39Z</dcterms:modified>
</cp:coreProperties>
</file>