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493" r:id="rId2"/>
    <p:sldId id="467" r:id="rId3"/>
    <p:sldId id="468" r:id="rId4"/>
    <p:sldId id="469" r:id="rId5"/>
    <p:sldId id="470" r:id="rId6"/>
    <p:sldId id="495" r:id="rId7"/>
    <p:sldId id="496" r:id="rId8"/>
    <p:sldId id="471" r:id="rId9"/>
    <p:sldId id="472" r:id="rId10"/>
    <p:sldId id="473" r:id="rId11"/>
    <p:sldId id="474" r:id="rId12"/>
    <p:sldId id="475" r:id="rId13"/>
    <p:sldId id="476" r:id="rId14"/>
    <p:sldId id="497" r:id="rId15"/>
    <p:sldId id="478" r:id="rId16"/>
    <p:sldId id="479" r:id="rId17"/>
    <p:sldId id="480" r:id="rId18"/>
    <p:sldId id="481" r:id="rId19"/>
    <p:sldId id="482" r:id="rId20"/>
    <p:sldId id="483" r:id="rId21"/>
    <p:sldId id="484" r:id="rId22"/>
    <p:sldId id="485" r:id="rId23"/>
    <p:sldId id="486" r:id="rId24"/>
    <p:sldId id="487" r:id="rId25"/>
    <p:sldId id="488" r:id="rId26"/>
    <p:sldId id="489" r:id="rId27"/>
    <p:sldId id="490" r:id="rId28"/>
    <p:sldId id="491" r:id="rId29"/>
    <p:sldId id="49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6408" autoAdjust="0"/>
  </p:normalViewPr>
  <p:slideViewPr>
    <p:cSldViewPr>
      <p:cViewPr varScale="1">
        <p:scale>
          <a:sx n="70" d="100"/>
          <a:sy n="70" d="100"/>
        </p:scale>
        <p:origin x="1206" y="72"/>
      </p:cViewPr>
      <p:guideLst>
        <p:guide orient="horz" pos="2160"/>
        <p:guide pos="2880"/>
      </p:guideLst>
    </p:cSldViewPr>
  </p:slideViewPr>
  <p:outlineViewPr>
    <p:cViewPr>
      <p:scale>
        <a:sx n="33" d="100"/>
        <a:sy n="33" d="100"/>
      </p:scale>
      <p:origin x="0" y="-1399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2227388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667000" y="6400800"/>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9" name="TextBox 8"/>
          <p:cNvSpPr txBox="1"/>
          <p:nvPr userDrawn="1"/>
        </p:nvSpPr>
        <p:spPr>
          <a:xfrm>
            <a:off x="2667000" y="6400800"/>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667000" y="6400800"/>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77247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9" name="TextBox 8"/>
          <p:cNvSpPr txBox="1"/>
          <p:nvPr userDrawn="1"/>
        </p:nvSpPr>
        <p:spPr>
          <a:xfrm>
            <a:off x="2667000" y="6400800"/>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667000" y="6400800"/>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US" altLang="en-US" sz="3600" b="1" dirty="0"/>
              <a:t>Chapter 9</a:t>
            </a:r>
          </a:p>
        </p:txBody>
      </p:sp>
      <p:sp>
        <p:nvSpPr>
          <p:cNvPr id="5" name="Text Placeholder 4"/>
          <p:cNvSpPr>
            <a:spLocks noGrp="1"/>
          </p:cNvSpPr>
          <p:nvPr>
            <p:ph type="body" sz="quarter" idx="15"/>
          </p:nvPr>
        </p:nvSpPr>
        <p:spPr>
          <a:xfrm>
            <a:off x="4343400" y="3398837"/>
            <a:ext cx="4038600" cy="2163763"/>
          </a:xfrm>
        </p:spPr>
        <p:txBody>
          <a:bodyPr/>
          <a:lstStyle/>
          <a:p>
            <a:pPr algn="ctr">
              <a:spcBef>
                <a:spcPct val="50000"/>
              </a:spcBef>
            </a:pPr>
            <a:r>
              <a:rPr lang="en-US" sz="3600" dirty="0"/>
              <a:t>Building a </a:t>
            </a:r>
            <a:r>
              <a:rPr lang="en-US" sz="3600" i="1" dirty="0" smtClean="0"/>
              <a:t>New-Venture </a:t>
            </a:r>
            <a:r>
              <a:rPr lang="en-US" sz="3600" dirty="0"/>
              <a:t>Team</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892911"/>
            <a:ext cx="3371657" cy="4407179"/>
          </a:xfrm>
          <a:prstGeom prst="rect">
            <a:avLst/>
          </a:prstGeom>
        </p:spPr>
      </p:pic>
    </p:spTree>
    <p:extLst>
      <p:ext uri="{BB962C8B-B14F-4D97-AF65-F5344CB8AC3E}">
        <p14:creationId xmlns:p14="http://schemas.microsoft.com/office/powerpoint/2010/main" val="1577850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382000" cy="1097280"/>
          </a:xfrm>
        </p:spPr>
        <p:txBody>
          <a:bodyPr/>
          <a:lstStyle/>
          <a:p>
            <a:r>
              <a:rPr lang="en-US" sz="3600" dirty="0" smtClean="0"/>
              <a:t>Advantages and Disadvantages of Starting a Venture as a Team </a:t>
            </a:r>
            <a:r>
              <a:rPr lang="en-US" sz="2000" b="0" dirty="0" smtClean="0"/>
              <a:t>(2 of 2)</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Disadvantages</a:t>
            </a:r>
          </a:p>
          <a:p>
            <a:pPr marL="740664" lvl="1"/>
            <a:r>
              <a:rPr lang="en-US" sz="2400" dirty="0" smtClean="0"/>
              <a:t>Team members may not get along.</a:t>
            </a:r>
          </a:p>
          <a:p>
            <a:pPr marL="740664" lvl="1"/>
            <a:r>
              <a:rPr lang="en-US" sz="2400" dirty="0" smtClean="0"/>
              <a:t>If two or more people start a firm as </a:t>
            </a:r>
            <a:r>
              <a:rPr lang="en-US" altLang="en-US" sz="2400" dirty="0" smtClean="0"/>
              <a:t>“</a:t>
            </a:r>
            <a:r>
              <a:rPr lang="en-US" sz="2400" dirty="0" smtClean="0"/>
              <a:t>equals,</a:t>
            </a:r>
            <a:r>
              <a:rPr lang="en-US" altLang="en-US" sz="2400" dirty="0" smtClean="0"/>
              <a:t>”</a:t>
            </a:r>
            <a:r>
              <a:rPr lang="en-US" sz="2400" dirty="0" smtClean="0"/>
              <a:t> conflicts can arise when the firm needs to establish a formal structure and designate one person as the CEO.</a:t>
            </a:r>
          </a:p>
          <a:p>
            <a:pPr marL="740664" lvl="1"/>
            <a:r>
              <a:rPr lang="en-US" sz="2400" dirty="0" smtClean="0"/>
              <a:t>If the founders have similar areas of expertise, they may duplicate rather than complement one another.</a:t>
            </a:r>
          </a:p>
          <a:p>
            <a:pPr marL="740664" lvl="1"/>
            <a:r>
              <a:rPr lang="en-US" sz="2400" dirty="0" smtClean="0"/>
              <a:t>Team members can easily disagree in terms of work habits, tolerances for risk, levels of passion for the business, ideas on how the business should be run, and similar key issues.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Key Elements of a Successful </a:t>
            </a:r>
            <a:br>
              <a:rPr lang="en-US" sz="3600" dirty="0" smtClean="0"/>
            </a:br>
            <a:r>
              <a:rPr lang="en-US" sz="3600" dirty="0" smtClean="0"/>
              <a:t>Founding Team</a:t>
            </a:r>
            <a:endParaRPr lang="en-US" sz="3600" dirty="0"/>
          </a:p>
        </p:txBody>
      </p:sp>
      <p:sp>
        <p:nvSpPr>
          <p:cNvPr id="7" name="Content Placeholder 6"/>
          <p:cNvSpPr>
            <a:spLocks noGrp="1"/>
          </p:cNvSpPr>
          <p:nvPr>
            <p:ph idx="1"/>
          </p:nvPr>
        </p:nvSpPr>
        <p:spPr>
          <a:xfrm>
            <a:off x="457200" y="1600201"/>
            <a:ext cx="8001000" cy="4419600"/>
          </a:xfrm>
        </p:spPr>
        <p:txBody>
          <a:bodyPr/>
          <a:lstStyle/>
          <a:p>
            <a:pPr marL="256032" indent="-256032">
              <a:buSzPct val="100000"/>
              <a:defRPr/>
            </a:pPr>
            <a:r>
              <a:rPr lang="en-US" sz="2200" dirty="0" smtClean="0"/>
              <a:t>Teams that have worked together before, as opposed to teams that are working together for the first time, have an edge.</a:t>
            </a:r>
          </a:p>
          <a:p>
            <a:pPr marL="256032" indent="-256032">
              <a:buSzPct val="100000"/>
              <a:defRPr/>
            </a:pPr>
            <a:r>
              <a:rPr lang="en-US" sz="2200" dirty="0" smtClean="0"/>
              <a:t>The members of the team are heterogeneous, meaning that they are diverse in terms of their abilities and experiences, rather than homogeneous, meaning that their areas of expertise are very similar to one another.</a:t>
            </a:r>
          </a:p>
          <a:p>
            <a:pPr marL="256032" indent="-256032">
              <a:buSzPct val="100000"/>
              <a:defRPr/>
            </a:pPr>
            <a:r>
              <a:rPr lang="en-US" sz="2200" dirty="0" smtClean="0"/>
              <a:t>The team is not too big. </a:t>
            </a:r>
          </a:p>
          <a:p>
            <a:pPr lvl="1" indent="-256032">
              <a:buSzPct val="100000"/>
              <a:defRPr/>
            </a:pPr>
            <a:r>
              <a:rPr lang="en-US" sz="2200" dirty="0" smtClean="0"/>
              <a:t>A founding team can be too big, causing communications problems and an increased potential for conflict.</a:t>
            </a:r>
          </a:p>
          <a:p>
            <a:pPr lvl="1" indent="-256032">
              <a:buSzPct val="100000"/>
              <a:defRPr/>
            </a:pPr>
            <a:r>
              <a:rPr lang="en-US" sz="2200" dirty="0" smtClean="0"/>
              <a:t>The sweet spot is two to three founders.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Preferred Attributes of Sole Entrepreneurs </a:t>
            </a:r>
            <a:br>
              <a:rPr lang="en-US" sz="3200" dirty="0" smtClean="0"/>
            </a:br>
            <a:r>
              <a:rPr lang="en-US" sz="3200" dirty="0" smtClean="0"/>
              <a:t>and Members of a New-Venture Team </a:t>
            </a:r>
            <a:r>
              <a:rPr lang="en-US" sz="2000" b="0" dirty="0" smtClean="0"/>
              <a:t>(1 of 2) </a:t>
            </a:r>
            <a:endParaRPr lang="en-US" sz="2000" b="0" dirty="0"/>
          </a:p>
        </p:txBody>
      </p:sp>
      <p:sp>
        <p:nvSpPr>
          <p:cNvPr id="7" name="Content Placeholder 6"/>
          <p:cNvSpPr>
            <a:spLocks noGrp="1"/>
          </p:cNvSpPr>
          <p:nvPr>
            <p:ph idx="1"/>
          </p:nvPr>
        </p:nvSpPr>
        <p:spPr>
          <a:xfrm>
            <a:off x="457200" y="1600200"/>
            <a:ext cx="8001000" cy="4525963"/>
          </a:xfrm>
        </p:spPr>
        <p:txBody>
          <a:bodyPr/>
          <a:lstStyle/>
          <a:p>
            <a:pPr marL="256032" indent="-256032">
              <a:buSzPct val="100000"/>
            </a:pPr>
            <a:r>
              <a:rPr lang="en-US" sz="2400" dirty="0" smtClean="0"/>
              <a:t>Higher Education</a:t>
            </a:r>
          </a:p>
          <a:p>
            <a:pPr marL="740664" lvl="1"/>
            <a:r>
              <a:rPr lang="en-US" sz="2400" dirty="0" smtClean="0"/>
              <a:t>Evidence suggest that important entrepreneurial skills are enhanced through higher education.</a:t>
            </a:r>
          </a:p>
          <a:p>
            <a:pPr marL="256032" indent="-256032">
              <a:buSzPct val="100000"/>
            </a:pPr>
            <a:r>
              <a:rPr lang="en-US" sz="2400" dirty="0" smtClean="0"/>
              <a:t>Prior Entrepreneurial Experience</a:t>
            </a:r>
          </a:p>
          <a:p>
            <a:pPr marL="740664" lvl="1"/>
            <a:r>
              <a:rPr lang="en-US" sz="2400" dirty="0" smtClean="0"/>
              <a:t>Founders familiar with the entrepreneurial process are more likely to avoid costly mistakes than founders without similar experience.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Preferred Attributes of Sole Entrepreneurs </a:t>
            </a:r>
            <a:br>
              <a:rPr lang="en-US" sz="3200" dirty="0" smtClean="0"/>
            </a:br>
            <a:r>
              <a:rPr lang="en-US" sz="3200" dirty="0" smtClean="0"/>
              <a:t>and Members of a New-Venture Team </a:t>
            </a:r>
            <a:r>
              <a:rPr lang="en-US" sz="2000" b="0" dirty="0" smtClean="0"/>
              <a:t>(2 of 2)</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Relevant Industry Experience</a:t>
            </a:r>
          </a:p>
          <a:p>
            <a:pPr marL="740664" lvl="1"/>
            <a:r>
              <a:rPr lang="en-US" sz="2400" dirty="0" smtClean="0"/>
              <a:t>Founders with relevant industry experience are more likely to have:</a:t>
            </a:r>
          </a:p>
          <a:p>
            <a:pPr lvl="2"/>
            <a:r>
              <a:rPr lang="en-US" sz="2400" dirty="0" smtClean="0"/>
              <a:t>Better established professional networks.</a:t>
            </a:r>
          </a:p>
          <a:p>
            <a:pPr lvl="2"/>
            <a:r>
              <a:rPr lang="en-US" sz="2400" dirty="0" smtClean="0"/>
              <a:t>More applicable marketing and management skills.</a:t>
            </a:r>
          </a:p>
          <a:p>
            <a:pPr marL="256032" indent="-256032">
              <a:buSzPct val="100000"/>
            </a:pPr>
            <a:r>
              <a:rPr lang="en-US" sz="2400" dirty="0" smtClean="0"/>
              <a:t>Broad Social and Professional Network</a:t>
            </a:r>
          </a:p>
          <a:p>
            <a:pPr marL="740664" lvl="1"/>
            <a:r>
              <a:rPr lang="en-US" sz="2400" dirty="0" smtClean="0"/>
              <a:t>Founders with broad social and professional networks have potential access to additional know-how, capital, and customer referrals.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305800" cy="1097280"/>
          </a:xfrm>
        </p:spPr>
        <p:txBody>
          <a:bodyPr/>
          <a:lstStyle/>
          <a:p>
            <a:r>
              <a:rPr lang="en-US" sz="3600" dirty="0" smtClean="0"/>
              <a:t>The Management Team and Key Employees</a:t>
            </a:r>
            <a:endParaRPr lang="en-US" sz="3600" dirty="0"/>
          </a:p>
        </p:txBody>
      </p:sp>
      <p:sp>
        <p:nvSpPr>
          <p:cNvPr id="7" name="Content Placeholder 6"/>
          <p:cNvSpPr>
            <a:spLocks noGrp="1"/>
          </p:cNvSpPr>
          <p:nvPr>
            <p:ph idx="1"/>
          </p:nvPr>
        </p:nvSpPr>
        <p:spPr/>
        <p:txBody>
          <a:bodyPr/>
          <a:lstStyle/>
          <a:p>
            <a:pPr marL="256032" indent="-256032">
              <a:buSzPct val="100000"/>
            </a:pPr>
            <a:r>
              <a:rPr lang="en-US" sz="2400" dirty="0" smtClean="0"/>
              <a:t>Start-ups vary in terms of how quickly they need to add personnel.</a:t>
            </a:r>
          </a:p>
          <a:p>
            <a:pPr marL="740664" lvl="1"/>
            <a:r>
              <a:rPr lang="en-US" sz="2400" dirty="0" smtClean="0"/>
              <a:t>In some instances, the founders will work alone for a period of time. In other instances, employees are hired immediately.</a:t>
            </a:r>
          </a:p>
          <a:p>
            <a:pPr marL="740664" lvl="1"/>
            <a:r>
              <a:rPr lang="en-US" sz="2400" dirty="0" smtClean="0"/>
              <a:t>A </a:t>
            </a:r>
            <a:r>
              <a:rPr lang="en-US" sz="2400" b="1" dirty="0" smtClean="0"/>
              <a:t>skills profile</a:t>
            </a:r>
            <a:r>
              <a:rPr lang="en-US" sz="2400" dirty="0" smtClean="0"/>
              <a:t> is a chart that depicts the most important skills that are needed and where skills gaps exist in a new firm.</a:t>
            </a:r>
            <a:endParaRPr lang="en-US" sz="2400" dirty="0"/>
          </a:p>
        </p:txBody>
      </p:sp>
    </p:spTree>
    <p:extLst>
      <p:ext uri="{BB962C8B-B14F-4D97-AF65-F5344CB8AC3E}">
        <p14:creationId xmlns:p14="http://schemas.microsoft.com/office/powerpoint/2010/main" val="1693696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Skills Profile for New Venture Fitness Drinks</a:t>
            </a:r>
            <a:endParaRPr lang="en-US" sz="3600" dirty="0"/>
          </a:p>
        </p:txBody>
      </p:sp>
      <p:sp>
        <p:nvSpPr>
          <p:cNvPr id="2" name="Content Placeholder 1"/>
          <p:cNvSpPr>
            <a:spLocks noGrp="1"/>
          </p:cNvSpPr>
          <p:nvPr>
            <p:ph idx="1"/>
          </p:nvPr>
        </p:nvSpPr>
        <p:spPr>
          <a:xfrm>
            <a:off x="457200" y="1600201"/>
            <a:ext cx="8229600" cy="381000"/>
          </a:xfrm>
        </p:spPr>
        <p:txBody>
          <a:bodyPr/>
          <a:lstStyle/>
          <a:p>
            <a:pPr marL="0" indent="0">
              <a:buNone/>
            </a:pPr>
            <a:r>
              <a:rPr lang="en-IN" sz="2200" b="1" dirty="0"/>
              <a:t>Figure </a:t>
            </a:r>
            <a:r>
              <a:rPr lang="en-IN" sz="2200" b="1" dirty="0" smtClean="0"/>
              <a:t>9.2 </a:t>
            </a:r>
            <a:r>
              <a:rPr lang="en-IN" sz="2200" dirty="0" smtClean="0"/>
              <a:t>Skills </a:t>
            </a:r>
            <a:r>
              <a:rPr lang="en-IN" sz="2200" dirty="0"/>
              <a:t>Profile for </a:t>
            </a:r>
            <a:r>
              <a:rPr lang="en-IN" sz="2200" dirty="0" smtClean="0"/>
              <a:t>New Venture </a:t>
            </a:r>
            <a:r>
              <a:rPr lang="en-IN" sz="2200" dirty="0"/>
              <a:t>Fitness Drinks</a:t>
            </a:r>
          </a:p>
        </p:txBody>
      </p:sp>
      <p:pic>
        <p:nvPicPr>
          <p:cNvPr id="10" name="Picture 6" descr="A skills profile for new venture fitness drinks employees. A grid with titles across the top and names down the side. The executive leadership position is filled by Jack Petty, Store operations as well as accounting and finance by Peggy Wells, marketing and sales by Jill Peterson, and supply chain management by Cameron Ivey. HR and recruiting is noted as unfilled gap 1; community relations as gap 2, franchise operations as gap 3, and Information systems is not marked as either filled or vacant. All other grid spaces are blank."/>
          <p:cNvPicPr>
            <a:picLocks noChangeAspect="1" noChangeArrowheads="1"/>
          </p:cNvPicPr>
          <p:nvPr/>
        </p:nvPicPr>
        <p:blipFill>
          <a:blip r:embed="rId2" cstate="print"/>
          <a:srcRect/>
          <a:stretch>
            <a:fillRect/>
          </a:stretch>
        </p:blipFill>
        <p:spPr bwMode="auto">
          <a:xfrm>
            <a:off x="2560667" y="2133600"/>
            <a:ext cx="4022666" cy="419398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Sources of Labor New Ventures Utilize </a:t>
            </a:r>
            <a:br>
              <a:rPr lang="en-US" sz="3600" dirty="0" smtClean="0"/>
            </a:br>
            <a:r>
              <a:rPr lang="en-US" sz="3600" dirty="0" smtClean="0"/>
              <a:t>to Get Their Work Done </a:t>
            </a:r>
            <a:r>
              <a:rPr lang="en-US" sz="2000" b="0" dirty="0" smtClean="0"/>
              <a:t>(1 of 2)</a:t>
            </a:r>
            <a:endParaRPr lang="en-US" sz="2000" b="0" dirty="0"/>
          </a:p>
        </p:txBody>
      </p:sp>
      <p:sp>
        <p:nvSpPr>
          <p:cNvPr id="7" name="Content Placeholder 6"/>
          <p:cNvSpPr>
            <a:spLocks noGrp="1"/>
          </p:cNvSpPr>
          <p:nvPr>
            <p:ph idx="1"/>
          </p:nvPr>
        </p:nvSpPr>
        <p:spPr>
          <a:xfrm>
            <a:off x="457200" y="1600200"/>
            <a:ext cx="7848600" cy="4525963"/>
          </a:xfrm>
        </p:spPr>
        <p:txBody>
          <a:bodyPr/>
          <a:lstStyle/>
          <a:p>
            <a:pPr marL="256032" indent="-256032">
              <a:buSzPct val="100000"/>
            </a:pPr>
            <a:r>
              <a:rPr lang="en-US" sz="2400" dirty="0" smtClean="0"/>
              <a:t>Full-or Part-time Employee</a:t>
            </a:r>
          </a:p>
          <a:p>
            <a:pPr marL="740664" lvl="1"/>
            <a:r>
              <a:rPr lang="en-US" sz="2400" dirty="0" smtClean="0"/>
              <a:t>Someone who works for a business, at the business</a:t>
            </a:r>
            <a:r>
              <a:rPr lang="en-US" altLang="en-US" sz="2400" dirty="0" smtClean="0"/>
              <a:t>’</a:t>
            </a:r>
            <a:r>
              <a:rPr lang="en-US" sz="2400" dirty="0" smtClean="0"/>
              <a:t>s location, utilizing the business</a:t>
            </a:r>
            <a:r>
              <a:rPr lang="en-US" altLang="en-US" sz="2400" dirty="0" smtClean="0"/>
              <a:t>’</a:t>
            </a:r>
            <a:r>
              <a:rPr lang="en-US" sz="2400" dirty="0" smtClean="0"/>
              <a:t>s tools and equipment and according to the business</a:t>
            </a:r>
            <a:r>
              <a:rPr lang="en-US" altLang="en-US" sz="2400" dirty="0" smtClean="0"/>
              <a:t>’</a:t>
            </a:r>
            <a:r>
              <a:rPr lang="en-US" sz="2400" dirty="0" smtClean="0"/>
              <a:t>s policies and procedures.</a:t>
            </a:r>
          </a:p>
          <a:p>
            <a:pPr marL="256032" indent="-256032">
              <a:buSzPct val="100000"/>
            </a:pPr>
            <a:r>
              <a:rPr lang="en-US" sz="2400" dirty="0" smtClean="0"/>
              <a:t>Intern</a:t>
            </a:r>
          </a:p>
          <a:p>
            <a:pPr marL="740664" lvl="1"/>
            <a:r>
              <a:rPr lang="en-US" sz="2400" dirty="0" smtClean="0"/>
              <a:t>An intern is a person who works for a business as an apprentice or trainee for the purpose of obtaining practical experience.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Sources of Labor New Ventures Utilize </a:t>
            </a:r>
            <a:br>
              <a:rPr lang="en-US" sz="3600" dirty="0" smtClean="0"/>
            </a:br>
            <a:r>
              <a:rPr lang="en-US" sz="3600" dirty="0" smtClean="0"/>
              <a:t>to Get Their Work Done </a:t>
            </a:r>
            <a:r>
              <a:rPr lang="en-US" sz="2000" b="0" dirty="0" smtClean="0"/>
              <a:t>(2 of 2)</a:t>
            </a:r>
            <a:endParaRPr lang="en-US" sz="2000" b="0" dirty="0"/>
          </a:p>
        </p:txBody>
      </p:sp>
      <p:sp>
        <p:nvSpPr>
          <p:cNvPr id="7" name="Content Placeholder 6"/>
          <p:cNvSpPr>
            <a:spLocks noGrp="1"/>
          </p:cNvSpPr>
          <p:nvPr>
            <p:ph idx="1"/>
          </p:nvPr>
        </p:nvSpPr>
        <p:spPr>
          <a:xfrm>
            <a:off x="457200" y="1600200"/>
            <a:ext cx="8153400" cy="4525963"/>
          </a:xfrm>
        </p:spPr>
        <p:txBody>
          <a:bodyPr/>
          <a:lstStyle/>
          <a:p>
            <a:pPr marL="256032" indent="-256032">
              <a:buSzPct val="100000"/>
            </a:pPr>
            <a:r>
              <a:rPr lang="en-US" sz="2400" dirty="0" smtClean="0"/>
              <a:t>Freelancer (or contractor)</a:t>
            </a:r>
          </a:p>
          <a:p>
            <a:pPr marL="740664" lvl="1"/>
            <a:r>
              <a:rPr lang="en-US" sz="2400" dirty="0" smtClean="0"/>
              <a:t>A person who is in business for themselves, works on their own time with their own tools and equipment, and performs services for a number of different clients.</a:t>
            </a:r>
          </a:p>
          <a:p>
            <a:pPr marL="256032" indent="-256032">
              <a:buSzPct val="100000"/>
            </a:pPr>
            <a:r>
              <a:rPr lang="en-US" sz="2400" dirty="0" smtClean="0"/>
              <a:t>Virtual Assistant</a:t>
            </a:r>
          </a:p>
          <a:p>
            <a:pPr marL="740664" lvl="1"/>
            <a:r>
              <a:rPr lang="en-US" sz="2400" dirty="0" smtClean="0"/>
              <a:t>A freelancer who provides administrative, technical, or creative assistance to clients remotely from a home office.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848600" cy="1097280"/>
          </a:xfrm>
        </p:spPr>
        <p:txBody>
          <a:bodyPr/>
          <a:lstStyle/>
          <a:p>
            <a:r>
              <a:rPr lang="en-US" sz="3600" dirty="0" smtClean="0"/>
              <a:t>The Roles of the Board of Directors </a:t>
            </a:r>
            <a:r>
              <a:rPr lang="en-US" sz="2000" b="0" dirty="0" smtClean="0"/>
              <a:t>(1 of 2)</a:t>
            </a:r>
            <a:endParaRPr lang="en-US" sz="2000" b="0" dirty="0"/>
          </a:p>
        </p:txBody>
      </p:sp>
      <p:sp>
        <p:nvSpPr>
          <p:cNvPr id="7" name="Content Placeholder 6"/>
          <p:cNvSpPr>
            <a:spLocks noGrp="1"/>
          </p:cNvSpPr>
          <p:nvPr>
            <p:ph idx="1"/>
          </p:nvPr>
        </p:nvSpPr>
        <p:spPr/>
        <p:txBody>
          <a:bodyPr/>
          <a:lstStyle/>
          <a:p>
            <a:pPr marL="256032" indent="-256032">
              <a:buSzPct val="100000"/>
            </a:pPr>
            <a:r>
              <a:rPr lang="en-US" sz="2200" dirty="0" smtClean="0"/>
              <a:t>Board of Directors</a:t>
            </a:r>
          </a:p>
          <a:p>
            <a:pPr marL="740664" lvl="1"/>
            <a:r>
              <a:rPr lang="en-US" sz="2200" dirty="0" smtClean="0"/>
              <a:t>If a new venture organizes as a corporation, it is legally required to have a board of directors.</a:t>
            </a:r>
          </a:p>
          <a:p>
            <a:pPr marL="740664" lvl="1"/>
            <a:r>
              <a:rPr lang="en-US" sz="2200" dirty="0" smtClean="0"/>
              <a:t>A board of directors is a panel of individuals who are elected by a corporation</a:t>
            </a:r>
            <a:r>
              <a:rPr lang="en-US" altLang="en-US" sz="2200" dirty="0" smtClean="0"/>
              <a:t>’</a:t>
            </a:r>
            <a:r>
              <a:rPr lang="en-US" sz="2200" dirty="0" smtClean="0"/>
              <a:t>s shareholders to oversee the management of the firm.</a:t>
            </a:r>
          </a:p>
          <a:p>
            <a:pPr marL="740664" lvl="1"/>
            <a:r>
              <a:rPr lang="en-US" sz="2200" dirty="0" smtClean="0"/>
              <a:t>A board is typically made up of both inside directors and outside directors.</a:t>
            </a:r>
          </a:p>
          <a:p>
            <a:pPr lvl="2"/>
            <a:r>
              <a:rPr lang="en-US" sz="2200" dirty="0" smtClean="0"/>
              <a:t>An inside director is a person who is also an officer of the firm.</a:t>
            </a:r>
          </a:p>
          <a:p>
            <a:pPr lvl="2"/>
            <a:r>
              <a:rPr lang="en-US" sz="2200" dirty="0" smtClean="0"/>
              <a:t>An outside director is someone who is not employed by the firm.</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848600" cy="1097280"/>
          </a:xfrm>
        </p:spPr>
        <p:txBody>
          <a:bodyPr/>
          <a:lstStyle/>
          <a:p>
            <a:r>
              <a:rPr lang="en-US" sz="3600" dirty="0" smtClean="0"/>
              <a:t>The Roles of the Board of Directors </a:t>
            </a:r>
            <a:r>
              <a:rPr lang="en-US" sz="2000" b="0" dirty="0" smtClean="0"/>
              <a:t>(2 of 2)</a:t>
            </a:r>
            <a:endParaRPr lang="en-US" sz="2000" b="0" dirty="0"/>
          </a:p>
        </p:txBody>
      </p:sp>
      <p:sp>
        <p:nvSpPr>
          <p:cNvPr id="7" name="Content Placeholder 6"/>
          <p:cNvSpPr>
            <a:spLocks noGrp="1"/>
          </p:cNvSpPr>
          <p:nvPr>
            <p:ph idx="1"/>
          </p:nvPr>
        </p:nvSpPr>
        <p:spPr>
          <a:xfrm>
            <a:off x="457200" y="1600200"/>
            <a:ext cx="8077200" cy="4724400"/>
          </a:xfrm>
        </p:spPr>
        <p:txBody>
          <a:bodyPr/>
          <a:lstStyle/>
          <a:p>
            <a:pPr marL="256032" indent="-256032">
              <a:buSzPct val="100000"/>
            </a:pPr>
            <a:r>
              <a:rPr lang="en-US" sz="2200" dirty="0" smtClean="0"/>
              <a:t>Formal Responsibility of the Board</a:t>
            </a:r>
          </a:p>
          <a:p>
            <a:pPr marL="740664" lvl="1"/>
            <a:r>
              <a:rPr lang="en-US" sz="2200" dirty="0" smtClean="0"/>
              <a:t>A board of directors has three formal responsibilities.</a:t>
            </a:r>
          </a:p>
          <a:p>
            <a:pPr lvl="2"/>
            <a:r>
              <a:rPr lang="en-US" sz="2200" dirty="0" smtClean="0"/>
              <a:t>Appoint the officers of the firm.</a:t>
            </a:r>
          </a:p>
          <a:p>
            <a:pPr lvl="2"/>
            <a:r>
              <a:rPr lang="en-US" sz="2200" dirty="0" smtClean="0"/>
              <a:t>Declare dividends.</a:t>
            </a:r>
          </a:p>
          <a:p>
            <a:pPr lvl="2"/>
            <a:r>
              <a:rPr lang="en-US" sz="2200" dirty="0" smtClean="0"/>
              <a:t>Oversee the affairs of the corporation.</a:t>
            </a:r>
          </a:p>
          <a:p>
            <a:pPr marL="256032" indent="-256032">
              <a:buSzPct val="100000"/>
            </a:pPr>
            <a:r>
              <a:rPr lang="en-US" sz="2200" dirty="0" smtClean="0"/>
              <a:t>Frequency of Meetings and Compensation</a:t>
            </a:r>
          </a:p>
          <a:p>
            <a:pPr marL="740664" lvl="1"/>
            <a:r>
              <a:rPr lang="en-US" sz="2200" dirty="0" smtClean="0"/>
              <a:t>Most boards of directors meet three to four times a year.</a:t>
            </a:r>
          </a:p>
          <a:p>
            <a:pPr marL="740664" lvl="1"/>
            <a:r>
              <a:rPr lang="en-US" sz="2200" dirty="0" smtClean="0"/>
              <a:t>New ventures are more likely to pay their board members in company stock or ask them to serve on a voluntary basis rather than pay a cash honorarium.</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Learning Objectives</a:t>
            </a:r>
            <a:endParaRPr lang="en-US" sz="3600" dirty="0"/>
          </a:p>
        </p:txBody>
      </p:sp>
      <p:sp>
        <p:nvSpPr>
          <p:cNvPr id="7" name="Content Placeholder 6"/>
          <p:cNvSpPr>
            <a:spLocks noGrp="1"/>
          </p:cNvSpPr>
          <p:nvPr>
            <p:ph idx="1"/>
          </p:nvPr>
        </p:nvSpPr>
        <p:spPr/>
        <p:txBody>
          <a:bodyPr/>
          <a:lstStyle/>
          <a:p>
            <a:pPr marL="0" indent="0">
              <a:buNone/>
            </a:pPr>
            <a:r>
              <a:rPr lang="en-US" sz="2400" b="1" dirty="0" smtClean="0">
                <a:solidFill>
                  <a:srgbClr val="007FA3"/>
                </a:solidFill>
              </a:rPr>
              <a:t>9.1</a:t>
            </a:r>
            <a:r>
              <a:rPr lang="en-US" sz="2400" b="1" dirty="0" smtClean="0"/>
              <a:t> </a:t>
            </a:r>
            <a:r>
              <a:rPr lang="en-US" sz="2400" dirty="0" smtClean="0"/>
              <a:t>Explain the concept called liability of newness.</a:t>
            </a:r>
          </a:p>
          <a:p>
            <a:pPr marL="504825" lvl="1" indent="-504825">
              <a:spcBef>
                <a:spcPts val="1500"/>
              </a:spcBef>
              <a:buNone/>
            </a:pPr>
            <a:r>
              <a:rPr lang="en-US" sz="2400" b="1" dirty="0" smtClean="0">
                <a:solidFill>
                  <a:srgbClr val="007FA3"/>
                </a:solidFill>
              </a:rPr>
              <a:t>9.2</a:t>
            </a:r>
            <a:r>
              <a:rPr lang="en-US" sz="2400" b="1" dirty="0" smtClean="0"/>
              <a:t> </a:t>
            </a:r>
            <a:r>
              <a:rPr lang="en-US" sz="2400" dirty="0" smtClean="0"/>
              <a:t>Describe a new-venture team and discuss the primary elements that form such a team.</a:t>
            </a:r>
          </a:p>
          <a:p>
            <a:pPr marL="504825" lvl="1" indent="-504825">
              <a:spcBef>
                <a:spcPts val="1500"/>
              </a:spcBef>
              <a:buNone/>
            </a:pPr>
            <a:r>
              <a:rPr lang="en-US" sz="2400" b="1" dirty="0" smtClean="0">
                <a:solidFill>
                  <a:srgbClr val="007FA3"/>
                </a:solidFill>
              </a:rPr>
              <a:t>9.3</a:t>
            </a:r>
            <a:r>
              <a:rPr lang="en-US" sz="2400" b="1" dirty="0" smtClean="0"/>
              <a:t> </a:t>
            </a:r>
            <a:r>
              <a:rPr lang="en-US" sz="2400" dirty="0" smtClean="0"/>
              <a:t>Identify professional advisers and explain their role with a new-venture team.</a:t>
            </a:r>
          </a:p>
          <a:p>
            <a:pPr marL="504825" lvl="1" indent="-504825">
              <a:spcBef>
                <a:spcPts val="1500"/>
              </a:spcBef>
              <a:buNone/>
            </a:pPr>
            <a:r>
              <a:rPr lang="en-US" sz="2400" b="1" dirty="0" smtClean="0">
                <a:solidFill>
                  <a:srgbClr val="007FA3"/>
                </a:solidFill>
              </a:rPr>
              <a:t>9.4</a:t>
            </a:r>
            <a:r>
              <a:rPr lang="en-US" sz="2400" b="1" dirty="0" smtClean="0"/>
              <a:t> </a:t>
            </a:r>
            <a:r>
              <a:rPr lang="en-US" sz="2400" dirty="0" smtClean="0"/>
              <a:t>Explain why a new-venture team might use consultants to obtain advice.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a Board of Directors Can Do to Help </a:t>
            </a:r>
            <a:br>
              <a:rPr lang="en-US" dirty="0" smtClean="0"/>
            </a:br>
            <a:r>
              <a:rPr lang="en-US" dirty="0" smtClean="0"/>
              <a:t>a Start-Up Get Off to a Good Start</a:t>
            </a:r>
            <a:endParaRPr lang="en-US" dirty="0"/>
          </a:p>
        </p:txBody>
      </p:sp>
      <p:graphicFrame>
        <p:nvGraphicFramePr>
          <p:cNvPr id="12" name="Table 6"/>
          <p:cNvGraphicFramePr>
            <a:graphicFrameLocks noGrp="1"/>
          </p:cNvGraphicFramePr>
          <p:nvPr>
            <p:ph idx="1"/>
            <p:extLst>
              <p:ext uri="{D42A27DB-BD31-4B8C-83A1-F6EECF244321}">
                <p14:modId xmlns:p14="http://schemas.microsoft.com/office/powerpoint/2010/main" val="2830126572"/>
              </p:ext>
            </p:extLst>
          </p:nvPr>
        </p:nvGraphicFramePr>
        <p:xfrm>
          <a:off x="457200" y="1859280"/>
          <a:ext cx="8229600" cy="271272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xmlns="" val="20000"/>
                    </a:ext>
                  </a:extLst>
                </a:gridCol>
                <a:gridCol w="5715000">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Function</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Importance of Function</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Provide Guidance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Although a board of directors has formal governance responsibilities, its most useful role is to provide guidance and support to the firm</a:t>
                      </a:r>
                      <a:r>
                        <a:rPr lang="en-US" altLang="en-US" sz="2000" dirty="0" smtClean="0"/>
                        <a:t>’</a:t>
                      </a:r>
                      <a:r>
                        <a:rPr lang="en-US" sz="2000" dirty="0" smtClean="0"/>
                        <a:t>s managers.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Lend Legitimacy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Another function of a board of directors is to lend legitimacy to a firm. Well-known and respected board members bring instant credibility to a firm.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772400" cy="1097280"/>
          </a:xfrm>
        </p:spPr>
        <p:txBody>
          <a:bodyPr/>
          <a:lstStyle/>
          <a:p>
            <a:r>
              <a:rPr lang="en-IN" sz="3600" dirty="0"/>
              <a:t>Rounding out the Team: The Role of Professional </a:t>
            </a:r>
            <a:r>
              <a:rPr lang="en-IN" sz="3600" dirty="0" smtClean="0"/>
              <a:t>Advisers</a:t>
            </a:r>
            <a:endParaRPr lang="en-US" sz="3600" dirty="0"/>
          </a:p>
        </p:txBody>
      </p:sp>
      <p:sp>
        <p:nvSpPr>
          <p:cNvPr id="7" name="Content Placeholder 6"/>
          <p:cNvSpPr>
            <a:spLocks noGrp="1"/>
          </p:cNvSpPr>
          <p:nvPr>
            <p:ph idx="1"/>
          </p:nvPr>
        </p:nvSpPr>
        <p:spPr/>
        <p:txBody>
          <a:bodyPr/>
          <a:lstStyle/>
          <a:p>
            <a:pPr marL="256032" indent="-256032">
              <a:buSzPct val="100000"/>
            </a:pPr>
            <a:r>
              <a:rPr lang="en-US" sz="2400" dirty="0" smtClean="0"/>
              <a:t>Board of Advisors</a:t>
            </a:r>
          </a:p>
          <a:p>
            <a:pPr marL="256032" indent="-256032">
              <a:buSzPct val="100000"/>
            </a:pPr>
            <a:r>
              <a:rPr lang="en-US" sz="2400" dirty="0" smtClean="0"/>
              <a:t>Lenders and Investors</a:t>
            </a:r>
          </a:p>
          <a:p>
            <a:pPr marL="256032" indent="-256032">
              <a:buSzPct val="100000"/>
            </a:pPr>
            <a:r>
              <a:rPr lang="en-US" sz="2400" dirty="0" smtClean="0"/>
              <a:t>Other Professionals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Board of Advisors </a:t>
            </a:r>
            <a:r>
              <a:rPr lang="en-US" sz="2000" b="0" dirty="0" smtClean="0"/>
              <a:t>(1 of 3)</a:t>
            </a:r>
            <a:endParaRPr lang="en-US" sz="2000" b="0" dirty="0"/>
          </a:p>
        </p:txBody>
      </p:sp>
      <p:sp>
        <p:nvSpPr>
          <p:cNvPr id="7" name="Content Placeholder 6"/>
          <p:cNvSpPr>
            <a:spLocks noGrp="1"/>
          </p:cNvSpPr>
          <p:nvPr>
            <p:ph idx="1"/>
          </p:nvPr>
        </p:nvSpPr>
        <p:spPr>
          <a:xfrm>
            <a:off x="457200" y="1600200"/>
            <a:ext cx="8077200" cy="4525963"/>
          </a:xfrm>
        </p:spPr>
        <p:txBody>
          <a:bodyPr/>
          <a:lstStyle/>
          <a:p>
            <a:pPr marL="256032" indent="-256032">
              <a:buSzPct val="100000"/>
            </a:pPr>
            <a:r>
              <a:rPr lang="en-US" sz="2400" dirty="0" smtClean="0"/>
              <a:t>Board of Advisors</a:t>
            </a:r>
          </a:p>
          <a:p>
            <a:pPr marL="740664" lvl="1"/>
            <a:r>
              <a:rPr lang="en-US" sz="2400" dirty="0" smtClean="0"/>
              <a:t>A board of advisors is a panel of experts who are asked by a firm</a:t>
            </a:r>
            <a:r>
              <a:rPr lang="en-US" altLang="en-US" sz="2400" dirty="0" smtClean="0"/>
              <a:t>’</a:t>
            </a:r>
            <a:r>
              <a:rPr lang="en-US" sz="2400" dirty="0" smtClean="0"/>
              <a:t>s managers to provide counsel and advice on an ongoing basis.</a:t>
            </a:r>
          </a:p>
          <a:p>
            <a:pPr marL="740664" lvl="1"/>
            <a:r>
              <a:rPr lang="en-US" sz="2400" dirty="0" smtClean="0"/>
              <a:t>Unlike a board of directors, a board of advisors possesses no legal responsibility for the firm and gives nonbinding advice.</a:t>
            </a:r>
          </a:p>
          <a:p>
            <a:pPr marL="740664" lvl="1"/>
            <a:r>
              <a:rPr lang="en-US" sz="2400" dirty="0" smtClean="0"/>
              <a:t>An advisory board can be established for general purposes or can be set up to address a specific issue or need.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Board of Advisors </a:t>
            </a:r>
            <a:r>
              <a:rPr lang="en-US" sz="2000" b="0" dirty="0" smtClean="0"/>
              <a:t>(2 of 3)</a:t>
            </a:r>
            <a:endParaRPr lang="en-US" sz="2000" b="0" dirty="0"/>
          </a:p>
        </p:txBody>
      </p:sp>
      <p:sp>
        <p:nvSpPr>
          <p:cNvPr id="7" name="Content Placeholder 6"/>
          <p:cNvSpPr>
            <a:spLocks noGrp="1"/>
          </p:cNvSpPr>
          <p:nvPr>
            <p:ph idx="1"/>
          </p:nvPr>
        </p:nvSpPr>
        <p:spPr/>
        <p:txBody>
          <a:bodyPr/>
          <a:lstStyle/>
          <a:p>
            <a:pPr marL="740664" lvl="1"/>
            <a:r>
              <a:rPr lang="en-US" sz="2400" dirty="0" smtClean="0"/>
              <a:t>Many people are more willing to serve on a company</a:t>
            </a:r>
            <a:r>
              <a:rPr lang="en-US" altLang="en-US" sz="2400" dirty="0" smtClean="0"/>
              <a:t>’</a:t>
            </a:r>
            <a:r>
              <a:rPr lang="en-US" sz="2400" dirty="0" smtClean="0"/>
              <a:t>s board of advisors than its board of directors because it requires less time and there is no potential legal liability involved.</a:t>
            </a:r>
          </a:p>
          <a:p>
            <a:pPr marL="740664" lvl="1"/>
            <a:r>
              <a:rPr lang="en-US" sz="2400" dirty="0" smtClean="0"/>
              <a:t>Like the members of a board of directors, the members of a company</a:t>
            </a:r>
            <a:r>
              <a:rPr lang="en-US" altLang="en-US" sz="2400" dirty="0" smtClean="0"/>
              <a:t>’</a:t>
            </a:r>
            <a:r>
              <a:rPr lang="en-US" sz="2400" dirty="0" smtClean="0"/>
              <a:t>s board of advisors provide guidance and lend credibility to the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Board of Advisors </a:t>
            </a:r>
            <a:r>
              <a:rPr lang="en-US" sz="2000" b="0" dirty="0" smtClean="0"/>
              <a:t>(3 of 3)</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Guidelines to Organizing a Board of Advisors</a:t>
            </a:r>
          </a:p>
          <a:p>
            <a:pPr marL="740664" lvl="1"/>
            <a:r>
              <a:rPr lang="en-US" sz="2400" dirty="0" smtClean="0"/>
              <a:t>A board of advisors should not be organized just so a company can boast of it. Advisors will become disillusioned if they don</a:t>
            </a:r>
            <a:r>
              <a:rPr lang="en-US" altLang="en-US" sz="2400" dirty="0" smtClean="0"/>
              <a:t>’</a:t>
            </a:r>
            <a:r>
              <a:rPr lang="en-US" sz="2400" dirty="0" smtClean="0"/>
              <a:t>t play a meaningful role in the firm</a:t>
            </a:r>
            <a:r>
              <a:rPr lang="en-US" altLang="en-US" sz="2400" dirty="0" smtClean="0"/>
              <a:t>’</a:t>
            </a:r>
            <a:r>
              <a:rPr lang="en-US" sz="2400" dirty="0" smtClean="0"/>
              <a:t>s development and growth.</a:t>
            </a:r>
          </a:p>
          <a:p>
            <a:pPr marL="740664" lvl="1"/>
            <a:r>
              <a:rPr lang="en-US" sz="2400" dirty="0" smtClean="0"/>
              <a:t>A firm should look for board members who are compatible and complement one another in terms of experience and expertise.</a:t>
            </a:r>
          </a:p>
          <a:p>
            <a:pPr marL="740664" lvl="1"/>
            <a:r>
              <a:rPr lang="en-US" sz="2400" dirty="0" smtClean="0"/>
              <a:t>When inviting people to serve on its board of advisors, a company should carefully spell out to the individuals involved the rules in terms of access to confidential information.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Lenders and Investors</a:t>
            </a:r>
            <a:endParaRPr lang="en-US" sz="3600" dirty="0"/>
          </a:p>
        </p:txBody>
      </p:sp>
      <p:sp>
        <p:nvSpPr>
          <p:cNvPr id="7" name="Content Placeholder 6"/>
          <p:cNvSpPr>
            <a:spLocks noGrp="1"/>
          </p:cNvSpPr>
          <p:nvPr>
            <p:ph idx="1"/>
          </p:nvPr>
        </p:nvSpPr>
        <p:spPr/>
        <p:txBody>
          <a:bodyPr/>
          <a:lstStyle/>
          <a:p>
            <a:pPr marL="256032" indent="-256032">
              <a:buSzPct val="100000"/>
            </a:pPr>
            <a:r>
              <a:rPr lang="en-US" sz="2400" dirty="0" smtClean="0"/>
              <a:t>Lenders and Investors</a:t>
            </a:r>
          </a:p>
          <a:p>
            <a:pPr marL="740664" lvl="1"/>
            <a:r>
              <a:rPr lang="en-US" sz="2400" dirty="0" smtClean="0"/>
              <a:t>Lenders and investors have a vested interest in the companies they finance, often causing them to become very involved in helping the firms they fund.</a:t>
            </a:r>
          </a:p>
          <a:p>
            <a:pPr marL="740664" lvl="1"/>
            <a:r>
              <a:rPr lang="en-US" sz="2400" dirty="0" smtClean="0"/>
              <a:t>Like the other non-employee members of a firm</a:t>
            </a:r>
            <a:r>
              <a:rPr lang="en-US" altLang="en-US" sz="2400" dirty="0" smtClean="0"/>
              <a:t>’</a:t>
            </a:r>
            <a:r>
              <a:rPr lang="en-US" sz="2400" dirty="0" smtClean="0"/>
              <a:t>s new-venture team, lenders and investors help new firms by providing guidance and lending advice.</a:t>
            </a:r>
          </a:p>
          <a:p>
            <a:pPr marL="740664" lvl="1"/>
            <a:r>
              <a:rPr lang="en-US" sz="2400" dirty="0" smtClean="0"/>
              <a:t>In addition, a firm</a:t>
            </a:r>
            <a:r>
              <a:rPr lang="en-US" altLang="en-US" sz="2400" dirty="0" smtClean="0"/>
              <a:t>’</a:t>
            </a:r>
            <a:r>
              <a:rPr lang="en-US" sz="2400" dirty="0" smtClean="0"/>
              <a:t>s lenders and investors assume the natural role of providing financial oversight.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3600" dirty="0"/>
              <a:t>Ways Lenders and Investors Add Value </a:t>
            </a:r>
            <a:r>
              <a:rPr lang="en-IN" sz="3600" dirty="0" smtClean="0"/>
              <a:t/>
            </a:r>
            <a:br>
              <a:rPr lang="en-IN" sz="3600" dirty="0" smtClean="0"/>
            </a:br>
            <a:r>
              <a:rPr lang="en-IN" sz="3600" dirty="0" smtClean="0"/>
              <a:t>to </a:t>
            </a:r>
            <a:r>
              <a:rPr lang="en-IN" sz="3600" dirty="0"/>
              <a:t>an Entrepreneurial </a:t>
            </a:r>
            <a:r>
              <a:rPr lang="en-IN" sz="3600" dirty="0" smtClean="0"/>
              <a:t>Firm </a:t>
            </a:r>
            <a:r>
              <a:rPr lang="en-US" sz="2000" b="0" dirty="0" smtClean="0"/>
              <a:t>(1 of 2)</a:t>
            </a:r>
            <a:endParaRPr lang="en-US" sz="2000" b="0" dirty="0"/>
          </a:p>
        </p:txBody>
      </p:sp>
      <p:sp>
        <p:nvSpPr>
          <p:cNvPr id="7" name="Content Placeholder 6"/>
          <p:cNvSpPr>
            <a:spLocks noGrp="1"/>
          </p:cNvSpPr>
          <p:nvPr>
            <p:ph idx="1"/>
          </p:nvPr>
        </p:nvSpPr>
        <p:spPr>
          <a:xfrm>
            <a:off x="457200" y="1600200"/>
            <a:ext cx="7924800" cy="4525963"/>
          </a:xfrm>
        </p:spPr>
        <p:txBody>
          <a:bodyPr/>
          <a:lstStyle/>
          <a:p>
            <a:pPr marL="256032" indent="-256032">
              <a:buSzPct val="100000"/>
            </a:pPr>
            <a:r>
              <a:rPr lang="en-US" sz="2400" dirty="0" smtClean="0"/>
              <a:t>Help identify and recruit key management personnel.</a:t>
            </a:r>
          </a:p>
          <a:p>
            <a:pPr marL="256032" indent="-256032">
              <a:buSzPct val="100000"/>
            </a:pPr>
            <a:r>
              <a:rPr lang="en-US" sz="2400" dirty="0" smtClean="0"/>
              <a:t>Provide insight into the industry and markets in which the venture intends to participate.</a:t>
            </a:r>
          </a:p>
          <a:p>
            <a:pPr marL="256032" indent="-256032">
              <a:buSzPct val="100000"/>
            </a:pPr>
            <a:r>
              <a:rPr lang="en-US" sz="2400" dirty="0" smtClean="0"/>
              <a:t>Help the venture fine-tune its business model.</a:t>
            </a:r>
          </a:p>
          <a:p>
            <a:pPr marL="256032" indent="-256032">
              <a:buSzPct val="100000"/>
            </a:pPr>
            <a:r>
              <a:rPr lang="en-US" sz="2400" dirty="0" smtClean="0"/>
              <a:t>Serve as a sounding board for new ideas.</a:t>
            </a:r>
          </a:p>
          <a:p>
            <a:pPr marL="256032" indent="-256032">
              <a:buSzPct val="100000"/>
            </a:pPr>
            <a:r>
              <a:rPr lang="en-US" sz="2400" dirty="0" smtClean="0"/>
              <a:t>Provide introductions to additional sources of capital.</a:t>
            </a:r>
          </a:p>
          <a:p>
            <a:pPr marL="256032" indent="-256032">
              <a:buSzPct val="100000"/>
            </a:pPr>
            <a:r>
              <a:rPr lang="en-US" sz="2400" dirty="0" smtClean="0"/>
              <a:t>Recruit customers.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Ways Lenders and Investors Add Value </a:t>
            </a:r>
            <a:br>
              <a:rPr lang="en-US" sz="3600" dirty="0" smtClean="0"/>
            </a:br>
            <a:r>
              <a:rPr lang="en-US" sz="3600" dirty="0" smtClean="0"/>
              <a:t>to an Entrepreneurial Firm </a:t>
            </a:r>
            <a:r>
              <a:rPr lang="en-US" sz="2000" b="0" dirty="0" smtClean="0"/>
              <a:t>(2 of 2)</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Help to arrange business partnerships.</a:t>
            </a:r>
          </a:p>
          <a:p>
            <a:pPr marL="256032" indent="-256032">
              <a:buSzPct val="100000"/>
            </a:pPr>
            <a:r>
              <a:rPr lang="en-US" sz="2400" dirty="0" smtClean="0"/>
              <a:t>Serve on the venture’s board of directors or board of advisors.</a:t>
            </a:r>
          </a:p>
          <a:p>
            <a:pPr marL="256032" indent="-256032">
              <a:buSzPct val="100000"/>
            </a:pPr>
            <a:r>
              <a:rPr lang="en-US" sz="2400" dirty="0" smtClean="0"/>
              <a:t>Provide a sense of calm in the midst of the emotional roller-coaster that many new-venture teams experience.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Other Professionals</a:t>
            </a:r>
            <a:endParaRPr lang="en-US" sz="3600" dirty="0"/>
          </a:p>
        </p:txBody>
      </p:sp>
      <p:sp>
        <p:nvSpPr>
          <p:cNvPr id="7" name="Content Placeholder 6"/>
          <p:cNvSpPr>
            <a:spLocks noGrp="1"/>
          </p:cNvSpPr>
          <p:nvPr>
            <p:ph idx="1"/>
          </p:nvPr>
        </p:nvSpPr>
        <p:spPr>
          <a:xfrm>
            <a:off x="457200" y="1600200"/>
            <a:ext cx="8001000" cy="4525963"/>
          </a:xfrm>
        </p:spPr>
        <p:txBody>
          <a:bodyPr/>
          <a:lstStyle/>
          <a:p>
            <a:pPr marL="256032" indent="-256032">
              <a:buSzPct val="100000"/>
            </a:pPr>
            <a:r>
              <a:rPr lang="en-US" sz="2400" dirty="0" smtClean="0"/>
              <a:t>Other Professionals</a:t>
            </a:r>
          </a:p>
          <a:p>
            <a:pPr marL="740664" lvl="1"/>
            <a:r>
              <a:rPr lang="en-US" sz="2400" dirty="0" smtClean="0"/>
              <a:t>The other professionals that make up a firm</a:t>
            </a:r>
            <a:r>
              <a:rPr lang="en-US" altLang="en-US" sz="2400" dirty="0" smtClean="0"/>
              <a:t>’</a:t>
            </a:r>
            <a:r>
              <a:rPr lang="en-US" sz="2400" dirty="0" smtClean="0"/>
              <a:t>s new-venture team include attorneys, accountants, and business consultants.</a:t>
            </a:r>
          </a:p>
          <a:p>
            <a:pPr marL="256032" indent="-256032">
              <a:buSzPct val="100000"/>
            </a:pPr>
            <a:r>
              <a:rPr lang="en-US" sz="2400" dirty="0" smtClean="0"/>
              <a:t>Business Consultants</a:t>
            </a:r>
          </a:p>
          <a:p>
            <a:pPr marL="740664" lvl="1"/>
            <a:r>
              <a:rPr lang="en-US" sz="2400" dirty="0" smtClean="0"/>
              <a:t>A business consultant is an individual who gives professional or expert advice.</a:t>
            </a:r>
          </a:p>
          <a:p>
            <a:pPr marL="740664" lvl="1"/>
            <a:r>
              <a:rPr lang="en-US" sz="2400" dirty="0" smtClean="0"/>
              <a:t>Business consultants fall into two categories: paid consultants and consultants who are available for free or at a reduced rate through a nonprofit or governmental agency.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141675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New-Venture Team</a:t>
            </a:r>
            <a:endParaRPr lang="en-US" sz="3600" dirty="0"/>
          </a:p>
        </p:txBody>
      </p:sp>
      <p:sp>
        <p:nvSpPr>
          <p:cNvPr id="7" name="Content Placeholder 6"/>
          <p:cNvSpPr>
            <a:spLocks noGrp="1"/>
          </p:cNvSpPr>
          <p:nvPr>
            <p:ph idx="1"/>
          </p:nvPr>
        </p:nvSpPr>
        <p:spPr/>
        <p:txBody>
          <a:bodyPr/>
          <a:lstStyle/>
          <a:p>
            <a:pPr marL="256032" indent="-256032">
              <a:buSzPct val="100000"/>
            </a:pPr>
            <a:r>
              <a:rPr lang="en-US" sz="2400" dirty="0" smtClean="0"/>
              <a:t>New-Venture Team</a:t>
            </a:r>
          </a:p>
          <a:p>
            <a:pPr marL="740664" lvl="1"/>
            <a:r>
              <a:rPr lang="en-US" sz="2400" dirty="0" smtClean="0"/>
              <a:t>Is the group of founders, key employees, and advisors that move a new venture from an idea to a fully functioning firm.</a:t>
            </a:r>
          </a:p>
          <a:p>
            <a:pPr marL="740664" lvl="1"/>
            <a:r>
              <a:rPr lang="en-US" sz="2400" dirty="0" smtClean="0"/>
              <a:t>Usually, the team doesn</a:t>
            </a:r>
            <a:r>
              <a:rPr lang="en-US" altLang="en-US" sz="2400" dirty="0" smtClean="0"/>
              <a:t>’</a:t>
            </a:r>
            <a:r>
              <a:rPr lang="en-US" sz="2400" dirty="0" smtClean="0"/>
              <a:t>t come together all at once. Instead, it is built as the new firm can afford to hire additional personnel.</a:t>
            </a:r>
          </a:p>
          <a:p>
            <a:pPr marL="740664" lvl="1"/>
            <a:r>
              <a:rPr lang="en-US" sz="2400" dirty="0" smtClean="0"/>
              <a:t>The team also involves more than paid employees.</a:t>
            </a:r>
          </a:p>
          <a:p>
            <a:pPr lvl="2"/>
            <a:r>
              <a:rPr lang="en-US" sz="2400" dirty="0" smtClean="0"/>
              <a:t>Many firms have boards of directors, boards of advisors, and professionals on whom they rely for direction and advice.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Liability of Newness</a:t>
            </a:r>
            <a:endParaRPr lang="en-US" sz="3600" dirty="0"/>
          </a:p>
        </p:txBody>
      </p:sp>
      <p:sp>
        <p:nvSpPr>
          <p:cNvPr id="7" name="Content Placeholder 6"/>
          <p:cNvSpPr>
            <a:spLocks noGrp="1"/>
          </p:cNvSpPr>
          <p:nvPr>
            <p:ph idx="1"/>
          </p:nvPr>
        </p:nvSpPr>
        <p:spPr>
          <a:xfrm>
            <a:off x="457200" y="1600200"/>
            <a:ext cx="8153400" cy="4525963"/>
          </a:xfrm>
        </p:spPr>
        <p:txBody>
          <a:bodyPr/>
          <a:lstStyle/>
          <a:p>
            <a:pPr marL="256032" indent="-256032">
              <a:buSzPct val="100000"/>
              <a:buFontTx/>
              <a:buChar char="•"/>
            </a:pPr>
            <a:r>
              <a:rPr lang="en-US" sz="2400" dirty="0" smtClean="0"/>
              <a:t>New ventures have a high propensity to fail.</a:t>
            </a:r>
          </a:p>
          <a:p>
            <a:pPr marL="256032" indent="-256032">
              <a:buSzPct val="100000"/>
              <a:buFontTx/>
              <a:buChar char="•"/>
            </a:pPr>
            <a:r>
              <a:rPr lang="en-US" sz="2400" dirty="0" smtClean="0"/>
              <a:t>The high failure rate is due in part to the liability of newness, which refers to the fact that new companies often falter because the people involved can</a:t>
            </a:r>
            <a:r>
              <a:rPr lang="en-US" altLang="en-US" sz="2400" dirty="0" smtClean="0"/>
              <a:t>’</a:t>
            </a:r>
            <a:r>
              <a:rPr lang="en-US" sz="2400" dirty="0" smtClean="0"/>
              <a:t>t adjust fast enough to their new roles and because the firm lacks a track record of success.</a:t>
            </a:r>
          </a:p>
          <a:p>
            <a:pPr marL="256032" indent="-256032">
              <a:buSzPct val="100000"/>
              <a:buFontTx/>
              <a:buChar char="•"/>
            </a:pPr>
            <a:r>
              <a:rPr lang="en-US" sz="2400" dirty="0" smtClean="0"/>
              <a:t>Assembling a talented and experienced management team is one path that firms can take to overcome these limitations.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Separate Elements of a New-Venture Team</a:t>
            </a:r>
            <a:endParaRPr lang="en-US" sz="3600" dirty="0"/>
          </a:p>
        </p:txBody>
      </p:sp>
      <p:sp>
        <p:nvSpPr>
          <p:cNvPr id="2" name="Content Placeholder 1"/>
          <p:cNvSpPr>
            <a:spLocks noGrp="1"/>
          </p:cNvSpPr>
          <p:nvPr>
            <p:ph idx="1"/>
          </p:nvPr>
        </p:nvSpPr>
        <p:spPr>
          <a:xfrm>
            <a:off x="457200" y="1600201"/>
            <a:ext cx="8229600" cy="380999"/>
          </a:xfrm>
        </p:spPr>
        <p:txBody>
          <a:bodyPr/>
          <a:lstStyle/>
          <a:p>
            <a:pPr marL="0" indent="0">
              <a:buNone/>
            </a:pPr>
            <a:r>
              <a:rPr lang="en-IN" sz="2200" b="1" dirty="0" smtClean="0"/>
              <a:t>Figure 9.1 </a:t>
            </a:r>
            <a:r>
              <a:rPr lang="en-IN" sz="2200" dirty="0" smtClean="0"/>
              <a:t>Elements </a:t>
            </a:r>
            <a:r>
              <a:rPr lang="en-IN" sz="2200" dirty="0"/>
              <a:t>of a </a:t>
            </a:r>
            <a:r>
              <a:rPr lang="en-IN" sz="2200" dirty="0" smtClean="0"/>
              <a:t>New-Venture Team</a:t>
            </a:r>
            <a:endParaRPr lang="en-IN" sz="2200" dirty="0"/>
          </a:p>
        </p:txBody>
      </p:sp>
      <p:pic>
        <p:nvPicPr>
          <p:cNvPr id="3" name="Picture 2" descr="The founders of a new venture are surrounded by key employees, board of directors, other professionals, lenders and investors, board of advisors, and management tea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2197480"/>
            <a:ext cx="3886200" cy="3822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Common Mistakes in Putting Together </a:t>
            </a:r>
            <a:br>
              <a:rPr lang="en-US" sz="3600" dirty="0" smtClean="0"/>
            </a:br>
            <a:r>
              <a:rPr lang="en-US" sz="3600" dirty="0" smtClean="0"/>
              <a:t>a New-Venture Team </a:t>
            </a:r>
            <a:r>
              <a:rPr lang="en-US" sz="2000" b="0" dirty="0"/>
              <a:t>(1 of 2)</a:t>
            </a:r>
            <a:endParaRPr lang="en-US" sz="2000" dirty="0"/>
          </a:p>
        </p:txBody>
      </p:sp>
      <p:sp>
        <p:nvSpPr>
          <p:cNvPr id="7" name="Content Placeholder 6"/>
          <p:cNvSpPr>
            <a:spLocks noGrp="1"/>
          </p:cNvSpPr>
          <p:nvPr>
            <p:ph idx="1"/>
          </p:nvPr>
        </p:nvSpPr>
        <p:spPr>
          <a:xfrm>
            <a:off x="457200" y="1600200"/>
            <a:ext cx="8382000" cy="4525963"/>
          </a:xfrm>
        </p:spPr>
        <p:txBody>
          <a:bodyPr/>
          <a:lstStyle/>
          <a:p>
            <a:pPr marL="256032" indent="-256032">
              <a:buSzPct val="100000"/>
            </a:pPr>
            <a:r>
              <a:rPr lang="en-US" sz="2400" dirty="0" smtClean="0"/>
              <a:t>Placing unqualified friends or family members in management positions.</a:t>
            </a:r>
          </a:p>
          <a:p>
            <a:pPr marL="256032" indent="-256032">
              <a:buSzPct val="100000"/>
            </a:pPr>
            <a:r>
              <a:rPr lang="en-US" sz="2400" dirty="0" smtClean="0"/>
              <a:t>Assuming that previous success in other industries automatically translates to your venture’s industry.</a:t>
            </a:r>
          </a:p>
          <a:p>
            <a:pPr marL="256032" indent="-256032">
              <a:buSzPct val="100000"/>
            </a:pPr>
            <a:r>
              <a:rPr lang="en-US" sz="2400" dirty="0" smtClean="0"/>
              <a:t>Presenting a “one person team” philosophy—meaning that one person (or a small group of people) is wearing all hats with no plans to bolster the team.</a:t>
            </a:r>
          </a:p>
          <a:p>
            <a:pPr marL="256032" indent="-256032">
              <a:buSzPct val="100000"/>
            </a:pPr>
            <a:r>
              <a:rPr lang="en-US" sz="2400" dirty="0" smtClean="0"/>
              <a:t>Hiring top managers without sharing ownership in the firm.</a:t>
            </a:r>
          </a:p>
        </p:txBody>
      </p:sp>
    </p:spTree>
    <p:extLst>
      <p:ext uri="{BB962C8B-B14F-4D97-AF65-F5344CB8AC3E}">
        <p14:creationId xmlns:p14="http://schemas.microsoft.com/office/powerpoint/2010/main" val="350802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Common Mistakes in Putting Together </a:t>
            </a:r>
            <a:br>
              <a:rPr lang="en-US" sz="3600" dirty="0" smtClean="0"/>
            </a:br>
            <a:r>
              <a:rPr lang="en-US" sz="3600" dirty="0" smtClean="0"/>
              <a:t>a New-Venture Team </a:t>
            </a:r>
            <a:r>
              <a:rPr lang="en-US" sz="2000" b="0" dirty="0" smtClean="0"/>
              <a:t>(2 </a:t>
            </a:r>
            <a:r>
              <a:rPr lang="en-US" sz="2000" b="0" dirty="0"/>
              <a:t>of 2)</a:t>
            </a:r>
            <a:endParaRPr lang="en-US" sz="2000" dirty="0"/>
          </a:p>
        </p:txBody>
      </p:sp>
      <p:sp>
        <p:nvSpPr>
          <p:cNvPr id="7" name="Content Placeholder 6"/>
          <p:cNvSpPr>
            <a:spLocks noGrp="1"/>
          </p:cNvSpPr>
          <p:nvPr>
            <p:ph idx="1"/>
          </p:nvPr>
        </p:nvSpPr>
        <p:spPr>
          <a:xfrm>
            <a:off x="457200" y="1600200"/>
            <a:ext cx="8382000" cy="4525963"/>
          </a:xfrm>
        </p:spPr>
        <p:txBody>
          <a:bodyPr/>
          <a:lstStyle/>
          <a:p>
            <a:pPr marL="256032" indent="-256032">
              <a:buSzPct val="100000"/>
            </a:pPr>
            <a:r>
              <a:rPr lang="en-US" sz="2400" dirty="0" smtClean="0"/>
              <a:t>Not disclosing or talking dismissively of management team skill or competency gaps.</a:t>
            </a:r>
          </a:p>
          <a:p>
            <a:pPr marL="256032" indent="-256032">
              <a:buSzPct val="100000"/>
            </a:pPr>
            <a:r>
              <a:rPr lang="en-US" sz="2400" dirty="0" smtClean="0"/>
              <a:t>Vague or unclear plans for filling the skill or competency gaps that clearly exist.</a:t>
            </a:r>
          </a:p>
        </p:txBody>
      </p:sp>
    </p:spTree>
    <p:extLst>
      <p:ext uri="{BB962C8B-B14F-4D97-AF65-F5344CB8AC3E}">
        <p14:creationId xmlns:p14="http://schemas.microsoft.com/office/powerpoint/2010/main" val="3548896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The Founder or Founders </a:t>
            </a:r>
            <a:br>
              <a:rPr lang="en-US" sz="3600" dirty="0" smtClean="0"/>
            </a:br>
            <a:r>
              <a:rPr lang="en-US" sz="3600" dirty="0" smtClean="0"/>
              <a:t>of a New-Venture</a:t>
            </a:r>
            <a:endParaRPr lang="en-US" sz="3600" dirty="0"/>
          </a:p>
        </p:txBody>
      </p:sp>
      <p:sp>
        <p:nvSpPr>
          <p:cNvPr id="7" name="Content Placeholder 6"/>
          <p:cNvSpPr>
            <a:spLocks noGrp="1"/>
          </p:cNvSpPr>
          <p:nvPr>
            <p:ph idx="1"/>
          </p:nvPr>
        </p:nvSpPr>
        <p:spPr>
          <a:xfrm>
            <a:off x="457200" y="1600200"/>
            <a:ext cx="8382000" cy="4525963"/>
          </a:xfrm>
        </p:spPr>
        <p:txBody>
          <a:bodyPr/>
          <a:lstStyle/>
          <a:p>
            <a:pPr marL="256032" indent="-256032">
              <a:buSzPct val="100000"/>
            </a:pPr>
            <a:r>
              <a:rPr lang="en-US" sz="2400" dirty="0" smtClean="0"/>
              <a:t>Founder or Founders</a:t>
            </a:r>
          </a:p>
          <a:p>
            <a:pPr marL="740664" lvl="1"/>
            <a:r>
              <a:rPr lang="en-US" sz="2400" dirty="0" smtClean="0"/>
              <a:t>The characteristics of the founder or founders of a firm and their early decisions have a significant impact on the manner in which the new-venture team takes shape.</a:t>
            </a:r>
          </a:p>
          <a:p>
            <a:pPr marL="256032" indent="-256032">
              <a:buSzPct val="100000"/>
            </a:pPr>
            <a:r>
              <a:rPr lang="en-US" sz="2400" dirty="0" smtClean="0"/>
              <a:t>Size of the Founding Team</a:t>
            </a:r>
          </a:p>
          <a:p>
            <a:pPr marL="740664" lvl="1"/>
            <a:r>
              <a:rPr lang="en-US" sz="2400" dirty="0" smtClean="0"/>
              <a:t>Studies have shown that 50% to 70% of all new ventures are started by more than one individual.</a:t>
            </a:r>
          </a:p>
          <a:p>
            <a:pPr marL="740664" lvl="1"/>
            <a:r>
              <a:rPr lang="en-US" sz="2400" dirty="0" smtClean="0"/>
              <a:t>Experts disagree about whether new ventures started by a team have an advantage over those started by a sole entrepreneur.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382000" cy="1097280"/>
          </a:xfrm>
        </p:spPr>
        <p:txBody>
          <a:bodyPr/>
          <a:lstStyle/>
          <a:p>
            <a:r>
              <a:rPr lang="en-US" sz="3600" dirty="0" smtClean="0"/>
              <a:t>Advantages and Disadvantages of Starting a Venture as a Team </a:t>
            </a:r>
            <a:r>
              <a:rPr lang="en-US" sz="2000" b="0" dirty="0" smtClean="0"/>
              <a:t>(1 of 2)</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Advantages</a:t>
            </a:r>
          </a:p>
          <a:p>
            <a:pPr marL="740664" lvl="1"/>
            <a:r>
              <a:rPr lang="en-US" sz="2400" dirty="0" smtClean="0"/>
              <a:t>Teams bring more talent, resources, and ideas to a new venture.</a:t>
            </a:r>
          </a:p>
          <a:p>
            <a:pPr marL="740664" lvl="1"/>
            <a:r>
              <a:rPr lang="en-US" sz="2400" dirty="0" smtClean="0"/>
              <a:t>Teams bring a broader and deeper network of social and professional contacts to a new business.</a:t>
            </a:r>
          </a:p>
          <a:p>
            <a:pPr marL="740664" lvl="1"/>
            <a:r>
              <a:rPr lang="en-US" sz="2400" dirty="0" smtClean="0"/>
              <a:t>The psychological support that the cofounders of a business can offer one another can be an important element of a new venture</a:t>
            </a:r>
            <a:r>
              <a:rPr lang="en-US" altLang="en-US" sz="2400" dirty="0" smtClean="0"/>
              <a:t>’</a:t>
            </a:r>
            <a:r>
              <a:rPr lang="en-US" sz="2400" dirty="0" smtClean="0"/>
              <a:t>s success.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5075</TotalTime>
  <Words>1826</Words>
  <Application>Microsoft Office PowerPoint</Application>
  <PresentationFormat>On-screen Show (4:3)</PresentationFormat>
  <Paragraphs>148</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Times New Roman</vt:lpstr>
      <vt:lpstr>Verdana</vt:lpstr>
      <vt:lpstr>Wingdings</vt:lpstr>
      <vt:lpstr>508 Lecture</vt:lpstr>
      <vt:lpstr>Entrepreneurship: Successfully Launching New Ventures</vt:lpstr>
      <vt:lpstr>Learning Objectives</vt:lpstr>
      <vt:lpstr>New-Venture Team</vt:lpstr>
      <vt:lpstr>Liability of Newness</vt:lpstr>
      <vt:lpstr>Separate Elements of a New-Venture Team</vt:lpstr>
      <vt:lpstr>Common Mistakes in Putting Together  a New-Venture Team (1 of 2)</vt:lpstr>
      <vt:lpstr>Common Mistakes in Putting Together  a New-Venture Team (2 of 2)</vt:lpstr>
      <vt:lpstr>The Founder or Founders  of a New-Venture</vt:lpstr>
      <vt:lpstr>Advantages and Disadvantages of Starting a Venture as a Team (1 of 2)</vt:lpstr>
      <vt:lpstr>Advantages and Disadvantages of Starting a Venture as a Team (2 of 2)</vt:lpstr>
      <vt:lpstr>Key Elements of a Successful  Founding Team</vt:lpstr>
      <vt:lpstr>Preferred Attributes of Sole Entrepreneurs  and Members of a New-Venture Team (1 of 2) </vt:lpstr>
      <vt:lpstr>Preferred Attributes of Sole Entrepreneurs  and Members of a New-Venture Team (2 of 2)</vt:lpstr>
      <vt:lpstr>The Management Team and Key Employees</vt:lpstr>
      <vt:lpstr>Skills Profile for New Venture Fitness Drinks</vt:lpstr>
      <vt:lpstr>Sources of Labor New Ventures Utilize  to Get Their Work Done (1 of 2)</vt:lpstr>
      <vt:lpstr>Sources of Labor New Ventures Utilize  to Get Their Work Done (2 of 2)</vt:lpstr>
      <vt:lpstr>The Roles of the Board of Directors (1 of 2)</vt:lpstr>
      <vt:lpstr>The Roles of the Board of Directors (2 of 2)</vt:lpstr>
      <vt:lpstr>What a Board of Directors Can Do to Help  a Start-Up Get Off to a Good Start</vt:lpstr>
      <vt:lpstr>Rounding out the Team: The Role of Professional Advisers</vt:lpstr>
      <vt:lpstr>Board of Advisors (1 of 3)</vt:lpstr>
      <vt:lpstr>Board of Advisors (2 of 3)</vt:lpstr>
      <vt:lpstr>Board of Advisors (3 of 3)</vt:lpstr>
      <vt:lpstr>Lenders and Investors</vt:lpstr>
      <vt:lpstr>Ways Lenders and Investors Add Value  to an Entrepreneurial Firm (1 of 2)</vt:lpstr>
      <vt:lpstr>Ways Lenders and Investors Add Value  to an Entrepreneurial Firm (2 of 2)</vt:lpstr>
      <vt:lpstr>Other Professionals</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1096</cp:revision>
  <dcterms:created xsi:type="dcterms:W3CDTF">2014-07-14T20:04:21Z</dcterms:created>
  <dcterms:modified xsi:type="dcterms:W3CDTF">2018-01-16T12:17:41Z</dcterms:modified>
</cp:coreProperties>
</file>