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508" r:id="rId2"/>
    <p:sldId id="467" r:id="rId3"/>
    <p:sldId id="468" r:id="rId4"/>
    <p:sldId id="469" r:id="rId5"/>
    <p:sldId id="470" r:id="rId6"/>
    <p:sldId id="471" r:id="rId7"/>
    <p:sldId id="472" r:id="rId8"/>
    <p:sldId id="473" r:id="rId9"/>
    <p:sldId id="474" r:id="rId10"/>
    <p:sldId id="510" r:id="rId11"/>
    <p:sldId id="475" r:id="rId12"/>
    <p:sldId id="476" r:id="rId13"/>
    <p:sldId id="477" r:id="rId14"/>
    <p:sldId id="478" r:id="rId15"/>
    <p:sldId id="479" r:id="rId16"/>
    <p:sldId id="480" r:id="rId17"/>
    <p:sldId id="481" r:id="rId18"/>
    <p:sldId id="482" r:id="rId19"/>
    <p:sldId id="511" r:id="rId20"/>
    <p:sldId id="512" r:id="rId21"/>
    <p:sldId id="483" r:id="rId22"/>
    <p:sldId id="513" r:id="rId23"/>
    <p:sldId id="484" r:id="rId24"/>
    <p:sldId id="485" r:id="rId25"/>
    <p:sldId id="514" r:id="rId26"/>
    <p:sldId id="515" r:id="rId27"/>
    <p:sldId id="486" r:id="rId28"/>
    <p:sldId id="487" r:id="rId29"/>
    <p:sldId id="488" r:id="rId30"/>
    <p:sldId id="489" r:id="rId31"/>
    <p:sldId id="490" r:id="rId32"/>
    <p:sldId id="516" r:id="rId33"/>
    <p:sldId id="491" r:id="rId34"/>
    <p:sldId id="492" r:id="rId35"/>
    <p:sldId id="493" r:id="rId36"/>
    <p:sldId id="518" r:id="rId37"/>
    <p:sldId id="517" r:id="rId38"/>
    <p:sldId id="495" r:id="rId39"/>
    <p:sldId id="496" r:id="rId40"/>
    <p:sldId id="497" r:id="rId41"/>
    <p:sldId id="498" r:id="rId42"/>
    <p:sldId id="499" r:id="rId43"/>
    <p:sldId id="500" r:id="rId44"/>
    <p:sldId id="501" r:id="rId45"/>
    <p:sldId id="502" r:id="rId46"/>
    <p:sldId id="503" r:id="rId47"/>
    <p:sldId id="519" r:id="rId48"/>
    <p:sldId id="504" r:id="rId49"/>
    <p:sldId id="505" r:id="rId50"/>
    <p:sldId id="509" r:id="rId51"/>
  </p:sldIdLst>
  <p:sldSz cx="9144000" cy="6858000" type="screen4x3"/>
  <p:notesSz cx="6858000" cy="9144000"/>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6" autoAdjust="0"/>
    <p:restoredTop sz="96408" autoAdjust="0"/>
  </p:normalViewPr>
  <p:slideViewPr>
    <p:cSldViewPr>
      <p:cViewPr varScale="1">
        <p:scale>
          <a:sx n="70" d="100"/>
          <a:sy n="70" d="100"/>
        </p:scale>
        <p:origin x="1104" y="72"/>
      </p:cViewPr>
      <p:guideLst>
        <p:guide orient="horz" pos="2160"/>
        <p:guide pos="2880"/>
      </p:guideLst>
    </p:cSldViewPr>
  </p:slideViewPr>
  <p:outlineViewPr>
    <p:cViewPr>
      <p:scale>
        <a:sx n="33" d="100"/>
        <a:sy n="33" d="100"/>
      </p:scale>
      <p:origin x="0" y="-27732"/>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5" d="100"/>
          <a:sy n="55" d="100"/>
        </p:scale>
        <p:origin x="-22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1/17/2018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1/17/2018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r>
              <a:rPr lang="en-IN" dirty="0" smtClean="0"/>
              <a:t>)</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52736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6434394"/>
            <a:ext cx="918000" cy="279915"/>
          </a:xfrm>
          <a:prstGeom prst="rect">
            <a:avLst/>
          </a:prstGeom>
        </p:spPr>
      </p:pic>
      <p:sp>
        <p:nvSpPr>
          <p:cNvPr id="9" name="TextBox 8"/>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1/17/2018</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1/17/2018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1/17/2018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6239914"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1/17/2018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2" name="TextBox 11"/>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2019, 2016, 2012 Pearson Education, Inc. All Rights Reserved.</a:t>
            </a:r>
          </a:p>
        </p:txBody>
      </p:sp>
    </p:spTree>
    <p:extLst>
      <p:ext uri="{BB962C8B-B14F-4D97-AF65-F5344CB8AC3E}">
        <p14:creationId xmlns:p14="http://schemas.microsoft.com/office/powerpoint/2010/main" val="41705834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1/17/2018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1/17/2018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1/17/2018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1/17/2018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6239914"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1/17/2018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smtClean="0"/>
              <a:t>Click to edit Master title style</a:t>
            </a:r>
            <a:endParaRPr lang="en-US" dirty="0"/>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1/17/2018</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2019, 2016, 2012 Pearson Education, Inc. All Rights Reserved.</a:t>
            </a:r>
          </a:p>
        </p:txBody>
      </p:sp>
      <p:pic>
        <p:nvPicPr>
          <p:cNvPr id="9" name="Picture 8"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hyperlink" Target="http://www.grants.gov/" TargetMode="Externa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28600"/>
            <a:ext cx="8353718" cy="990600"/>
          </a:xfrm>
        </p:spPr>
        <p:txBody>
          <a:bodyPr anchor="b"/>
          <a:lstStyle/>
          <a:p>
            <a:pPr>
              <a:defRPr/>
            </a:pPr>
            <a:r>
              <a:rPr lang="en-US" sz="3600" dirty="0"/>
              <a:t>Entrepreneurship: Successfully Launching New Ventures</a:t>
            </a:r>
          </a:p>
        </p:txBody>
      </p:sp>
      <p:sp>
        <p:nvSpPr>
          <p:cNvPr id="3" name="Text Placeholder 2"/>
          <p:cNvSpPr>
            <a:spLocks noGrp="1"/>
          </p:cNvSpPr>
          <p:nvPr>
            <p:ph type="body" sz="quarter" idx="13"/>
          </p:nvPr>
        </p:nvSpPr>
        <p:spPr>
          <a:xfrm>
            <a:off x="457202" y="1373052"/>
            <a:ext cx="8229598" cy="349068"/>
          </a:xfrm>
        </p:spPr>
        <p:txBody>
          <a:bodyPr/>
          <a:lstStyle/>
          <a:p>
            <a:r>
              <a:rPr lang="en-IN" sz="2400" dirty="0" smtClean="0"/>
              <a:t>Sixth </a:t>
            </a:r>
            <a:r>
              <a:rPr lang="en-IN" sz="2400" dirty="0"/>
              <a:t>Edition</a:t>
            </a:r>
          </a:p>
        </p:txBody>
      </p:sp>
      <p:sp>
        <p:nvSpPr>
          <p:cNvPr id="4" name="Text Placeholder 3"/>
          <p:cNvSpPr>
            <a:spLocks noGrp="1"/>
          </p:cNvSpPr>
          <p:nvPr>
            <p:ph type="body" sz="quarter" idx="14"/>
          </p:nvPr>
        </p:nvSpPr>
        <p:spPr>
          <a:xfrm>
            <a:off x="4531808" y="1917421"/>
            <a:ext cx="3657600" cy="1282979"/>
          </a:xfrm>
        </p:spPr>
        <p:txBody>
          <a:bodyPr/>
          <a:lstStyle/>
          <a:p>
            <a:pPr algn="ctr"/>
            <a:r>
              <a:rPr lang="en-IN" sz="3600" b="1" dirty="0"/>
              <a:t>Chapter </a:t>
            </a:r>
            <a:r>
              <a:rPr lang="en-IN" sz="3600" b="1" dirty="0" smtClean="0"/>
              <a:t>10</a:t>
            </a:r>
            <a:endParaRPr lang="en-IN" sz="3600" dirty="0"/>
          </a:p>
        </p:txBody>
      </p:sp>
      <p:sp>
        <p:nvSpPr>
          <p:cNvPr id="5" name="Text Placeholder 4"/>
          <p:cNvSpPr>
            <a:spLocks noGrp="1"/>
          </p:cNvSpPr>
          <p:nvPr>
            <p:ph type="body" sz="quarter" idx="15"/>
          </p:nvPr>
        </p:nvSpPr>
        <p:spPr>
          <a:xfrm>
            <a:off x="4531808" y="3398837"/>
            <a:ext cx="3657600" cy="1552253"/>
          </a:xfrm>
        </p:spPr>
        <p:txBody>
          <a:bodyPr/>
          <a:lstStyle/>
          <a:p>
            <a:pPr algn="ctr">
              <a:spcBef>
                <a:spcPct val="50000"/>
              </a:spcBef>
            </a:pPr>
            <a:r>
              <a:rPr lang="en-US" sz="3600" dirty="0"/>
              <a:t>Getting </a:t>
            </a:r>
            <a:r>
              <a:rPr lang="en-US" sz="3600" i="1" dirty="0" smtClean="0"/>
              <a:t>Financing </a:t>
            </a:r>
            <a:r>
              <a:rPr lang="en-US" sz="3600" dirty="0" smtClean="0"/>
              <a:t>or Funding</a:t>
            </a:r>
            <a:endParaRPr lang="en-US" sz="3600" dirty="0"/>
          </a:p>
        </p:txBody>
      </p:sp>
      <p:pic>
        <p:nvPicPr>
          <p:cNvPr id="8" name="Picture 7" descr="Front Cover: Entrepreneurship: Successfully Launching New Ventures Sixth Edition by Barringer and Irelan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1" y="1900329"/>
            <a:ext cx="3371657" cy="4407179"/>
          </a:xfrm>
          <a:prstGeom prst="rect">
            <a:avLst/>
          </a:prstGeom>
        </p:spPr>
      </p:pic>
    </p:spTree>
    <p:extLst>
      <p:ext uri="{BB962C8B-B14F-4D97-AF65-F5344CB8AC3E}">
        <p14:creationId xmlns:p14="http://schemas.microsoft.com/office/powerpoint/2010/main" val="2297107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Examples of Bootstrapping Methods </a:t>
            </a:r>
            <a:r>
              <a:rPr lang="en-US" sz="2000" b="0" dirty="0" smtClean="0"/>
              <a:t>(2 </a:t>
            </a:r>
            <a:r>
              <a:rPr lang="en-US" sz="2000" b="0" dirty="0"/>
              <a:t>of 2)</a:t>
            </a:r>
            <a:endParaRPr lang="en-US" sz="2000" dirty="0"/>
          </a:p>
        </p:txBody>
      </p:sp>
      <p:sp>
        <p:nvSpPr>
          <p:cNvPr id="7" name="Content Placeholder 6"/>
          <p:cNvSpPr>
            <a:spLocks noGrp="1"/>
          </p:cNvSpPr>
          <p:nvPr>
            <p:ph idx="1"/>
          </p:nvPr>
        </p:nvSpPr>
        <p:spPr/>
        <p:txBody>
          <a:bodyPr/>
          <a:lstStyle/>
          <a:p>
            <a:pPr marL="256032" indent="-256032">
              <a:spcBef>
                <a:spcPts val="1200"/>
              </a:spcBef>
              <a:buSzPct val="100000"/>
            </a:pPr>
            <a:r>
              <a:rPr lang="en-US" sz="2400" dirty="0" smtClean="0"/>
              <a:t>Buy items cheaply, but prudently, through discount outlets or online auctions such as eBay, rather than at full-price stores.</a:t>
            </a:r>
          </a:p>
          <a:p>
            <a:pPr marL="256032" indent="-256032">
              <a:spcBef>
                <a:spcPts val="1200"/>
              </a:spcBef>
              <a:buSzPct val="100000"/>
            </a:pPr>
            <a:r>
              <a:rPr lang="en-US" sz="2400" dirty="0" smtClean="0"/>
              <a:t>Share office space or employees with other businesses.</a:t>
            </a:r>
          </a:p>
          <a:p>
            <a:pPr marL="256032" indent="-256032">
              <a:spcBef>
                <a:spcPts val="1200"/>
              </a:spcBef>
              <a:buSzPct val="100000"/>
            </a:pPr>
            <a:r>
              <a:rPr lang="en-US" sz="2400" dirty="0" smtClean="0"/>
              <a:t>Hire interns.</a:t>
            </a:r>
          </a:p>
        </p:txBody>
      </p:sp>
    </p:spTree>
    <p:extLst>
      <p:ext uri="{BB962C8B-B14F-4D97-AF65-F5344CB8AC3E}">
        <p14:creationId xmlns:p14="http://schemas.microsoft.com/office/powerpoint/2010/main" val="2727061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Preparing to Raise Debt or Equity Financing </a:t>
            </a:r>
            <a:r>
              <a:rPr lang="en-US" sz="2000" b="0" dirty="0" smtClean="0"/>
              <a:t>(1 of 3)</a:t>
            </a:r>
            <a:endParaRPr lang="en-US" sz="2000" b="0" dirty="0"/>
          </a:p>
        </p:txBody>
      </p:sp>
      <p:sp>
        <p:nvSpPr>
          <p:cNvPr id="2" name="Content Placeholder 1"/>
          <p:cNvSpPr>
            <a:spLocks noGrp="1"/>
          </p:cNvSpPr>
          <p:nvPr>
            <p:ph idx="1"/>
          </p:nvPr>
        </p:nvSpPr>
        <p:spPr>
          <a:xfrm>
            <a:off x="457200" y="1600201"/>
            <a:ext cx="8229600" cy="381000"/>
          </a:xfrm>
        </p:spPr>
        <p:txBody>
          <a:bodyPr/>
          <a:lstStyle/>
          <a:p>
            <a:pPr marL="0" indent="0">
              <a:buNone/>
            </a:pPr>
            <a:r>
              <a:rPr lang="en-IN" sz="2200" b="1" dirty="0"/>
              <a:t>Figure </a:t>
            </a:r>
            <a:r>
              <a:rPr lang="en-IN" sz="2200" b="1" dirty="0" smtClean="0"/>
              <a:t>10.3 </a:t>
            </a:r>
            <a:r>
              <a:rPr lang="en-IN" sz="2200" dirty="0" smtClean="0"/>
              <a:t>Preparation </a:t>
            </a:r>
            <a:r>
              <a:rPr lang="en-IN" sz="2200" dirty="0"/>
              <a:t>for Debt </a:t>
            </a:r>
            <a:r>
              <a:rPr lang="en-IN" sz="2200" dirty="0" smtClean="0"/>
              <a:t>or Equity </a:t>
            </a:r>
            <a:r>
              <a:rPr lang="en-IN" sz="2200" dirty="0"/>
              <a:t>Financing</a:t>
            </a:r>
          </a:p>
        </p:txBody>
      </p:sp>
      <p:pic>
        <p:nvPicPr>
          <p:cNvPr id="3" name="Picture 2" descr="Three steps for preparation for debt or equity financing are as follows. Step one, determine precisely how much money is needed. Step two, determine the most appropriate type of financing or funding. Step three, develop a strategy for engaging potential investors or banker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8080" y="2417247"/>
            <a:ext cx="7967840" cy="20023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Preparing to Raise Debt or Equity Financing </a:t>
            </a:r>
            <a:r>
              <a:rPr lang="en-US" sz="2000" b="0" dirty="0" smtClean="0"/>
              <a:t>(2 of 3)</a:t>
            </a:r>
            <a:endParaRPr lang="en-US" sz="2000" b="0" dirty="0"/>
          </a:p>
        </p:txBody>
      </p:sp>
      <p:sp>
        <p:nvSpPr>
          <p:cNvPr id="8" name="Content Placeholder 7"/>
          <p:cNvSpPr>
            <a:spLocks noGrp="1"/>
          </p:cNvSpPr>
          <p:nvPr>
            <p:ph idx="1"/>
          </p:nvPr>
        </p:nvSpPr>
        <p:spPr>
          <a:xfrm>
            <a:off x="457200" y="1600201"/>
            <a:ext cx="8229600" cy="457199"/>
          </a:xfrm>
        </p:spPr>
        <p:txBody>
          <a:bodyPr/>
          <a:lstStyle/>
          <a:p>
            <a:pPr marL="0" indent="0">
              <a:buNone/>
            </a:pPr>
            <a:r>
              <a:rPr lang="en-US" sz="2400" dirty="0" smtClean="0"/>
              <a:t>Two Most Common Alternatives</a:t>
            </a:r>
            <a:endParaRPr lang="en-US" sz="2400" dirty="0"/>
          </a:p>
        </p:txBody>
      </p:sp>
      <p:sp>
        <p:nvSpPr>
          <p:cNvPr id="9" name="Content Placeholder 8"/>
          <p:cNvSpPr>
            <a:spLocks noGrp="1"/>
          </p:cNvSpPr>
          <p:nvPr>
            <p:ph idx="13"/>
          </p:nvPr>
        </p:nvSpPr>
        <p:spPr>
          <a:xfrm>
            <a:off x="457200" y="2209800"/>
            <a:ext cx="4114800" cy="2057400"/>
          </a:xfrm>
        </p:spPr>
        <p:txBody>
          <a:bodyPr/>
          <a:lstStyle/>
          <a:p>
            <a:pPr>
              <a:buNone/>
            </a:pPr>
            <a:r>
              <a:rPr lang="en-US" sz="2400" b="1" dirty="0" smtClean="0"/>
              <a:t>Equity Funding</a:t>
            </a:r>
          </a:p>
          <a:p>
            <a:r>
              <a:rPr lang="en-US" sz="2400" dirty="0" smtClean="0"/>
              <a:t>Means exchanging partial ownership in a firm, usually in the form of stock, for funding.</a:t>
            </a:r>
            <a:endParaRPr lang="en-US" sz="2400" dirty="0"/>
          </a:p>
        </p:txBody>
      </p:sp>
      <p:sp>
        <p:nvSpPr>
          <p:cNvPr id="10" name="Content Placeholder 9"/>
          <p:cNvSpPr>
            <a:spLocks noGrp="1"/>
          </p:cNvSpPr>
          <p:nvPr>
            <p:ph type="body" sz="quarter" idx="14"/>
          </p:nvPr>
        </p:nvSpPr>
        <p:spPr>
          <a:xfrm>
            <a:off x="4953000" y="2209800"/>
            <a:ext cx="3733800" cy="2057400"/>
          </a:xfrm>
        </p:spPr>
        <p:txBody>
          <a:bodyPr/>
          <a:lstStyle/>
          <a:p>
            <a:pPr>
              <a:buNone/>
            </a:pPr>
            <a:r>
              <a:rPr lang="en-US" sz="2400" b="1" dirty="0" smtClean="0"/>
              <a:t>Debt Financing</a:t>
            </a:r>
          </a:p>
          <a:p>
            <a:pPr>
              <a:buSzPct val="100000"/>
            </a:pPr>
            <a:r>
              <a:rPr lang="en-US" sz="2400" dirty="0" smtClean="0"/>
              <a:t>Is getting a loan.</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Preparing to Raise Debt or Equity Financing </a:t>
            </a:r>
            <a:r>
              <a:rPr lang="en-US" sz="2000" b="0" dirty="0" smtClean="0"/>
              <a:t>(3 of 3)</a:t>
            </a:r>
            <a:endParaRPr lang="en-US" sz="2000" b="0" dirty="0"/>
          </a:p>
        </p:txBody>
      </p:sp>
      <p:sp>
        <p:nvSpPr>
          <p:cNvPr id="7" name="Content Placeholder 6"/>
          <p:cNvSpPr>
            <a:spLocks noGrp="1"/>
          </p:cNvSpPr>
          <p:nvPr>
            <p:ph idx="1"/>
          </p:nvPr>
        </p:nvSpPr>
        <p:spPr>
          <a:xfrm>
            <a:off x="457200" y="1600201"/>
            <a:ext cx="8229600" cy="685799"/>
          </a:xfrm>
        </p:spPr>
        <p:txBody>
          <a:bodyPr/>
          <a:lstStyle/>
          <a:p>
            <a:pPr marL="0" indent="0">
              <a:buSzPct val="100000"/>
              <a:buNone/>
            </a:pPr>
            <a:r>
              <a:rPr lang="en-IN" sz="2000" b="1" dirty="0"/>
              <a:t>Table </a:t>
            </a:r>
            <a:r>
              <a:rPr lang="en-IN" sz="2000" b="1" dirty="0" smtClean="0"/>
              <a:t>10.2 </a:t>
            </a:r>
            <a:r>
              <a:rPr lang="en-US" sz="2000" dirty="0" smtClean="0"/>
              <a:t>Matching an </a:t>
            </a:r>
            <a:r>
              <a:rPr lang="en-IN" sz="2000" dirty="0"/>
              <a:t>Entrepreneurial</a:t>
            </a:r>
            <a:r>
              <a:rPr lang="en-US" sz="2000" dirty="0" smtClean="0"/>
              <a:t> Venture</a:t>
            </a:r>
            <a:r>
              <a:rPr lang="en-US" altLang="en-US" sz="2000" dirty="0" smtClean="0"/>
              <a:t>’</a:t>
            </a:r>
            <a:r>
              <a:rPr lang="en-US" sz="2000" dirty="0" smtClean="0"/>
              <a:t>s Characteristics with the Appropriate Form of Financing or Funding</a:t>
            </a:r>
            <a:endParaRPr lang="en-US" sz="2000" dirty="0"/>
          </a:p>
        </p:txBody>
      </p:sp>
      <p:graphicFrame>
        <p:nvGraphicFramePr>
          <p:cNvPr id="9" name="Table 6"/>
          <p:cNvGraphicFramePr>
            <a:graphicFrameLocks noGrp="1"/>
          </p:cNvGraphicFramePr>
          <p:nvPr>
            <p:ph idx="13"/>
            <p:extLst>
              <p:ext uri="{D42A27DB-BD31-4B8C-83A1-F6EECF244321}">
                <p14:modId xmlns:p14="http://schemas.microsoft.com/office/powerpoint/2010/main" val="3030631069"/>
              </p:ext>
            </p:extLst>
          </p:nvPr>
        </p:nvGraphicFramePr>
        <p:xfrm>
          <a:off x="457200" y="2362201"/>
          <a:ext cx="8229600" cy="3977444"/>
        </p:xfrm>
        <a:graphic>
          <a:graphicData uri="http://schemas.openxmlformats.org/drawingml/2006/table">
            <a:tbl>
              <a:tblPr firstRow="1" bandRow="1">
                <a:tableStyleId>{3B4B98B0-60AC-42C2-AFA5-B58CD77FA1E5}</a:tableStyleId>
              </a:tblPr>
              <a:tblGrid>
                <a:gridCol w="4343400">
                  <a:extLst>
                    <a:ext uri="{9D8B030D-6E8A-4147-A177-3AD203B41FA5}">
                      <a16:colId xmlns="" xmlns:a16="http://schemas.microsoft.com/office/drawing/2014/main" val="20000"/>
                    </a:ext>
                  </a:extLst>
                </a:gridCol>
                <a:gridCol w="3886200">
                  <a:extLst>
                    <a:ext uri="{9D8B030D-6E8A-4147-A177-3AD203B41FA5}">
                      <a16:colId xmlns="" xmlns:a16="http://schemas.microsoft.com/office/drawing/2014/main" val="20001"/>
                    </a:ext>
                  </a:extLst>
                </a:gridCol>
              </a:tblGrid>
              <a:tr h="335084">
                <a:tc>
                  <a:txBody>
                    <a:bodyPr/>
                    <a:lstStyle/>
                    <a:p>
                      <a:r>
                        <a:rPr lang="en-US" sz="1300" dirty="0" smtClean="0"/>
                        <a:t>Characteristics of the Venture</a:t>
                      </a:r>
                      <a:endParaRPr lang="en-US" sz="1300"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300" dirty="0" smtClean="0"/>
                        <a:t>Appropriate Source of</a:t>
                      </a:r>
                      <a:r>
                        <a:rPr lang="en-US" sz="1300" baseline="0" dirty="0" smtClean="0"/>
                        <a:t> Financing or Funding</a:t>
                      </a:r>
                      <a:endParaRPr lang="en-US" sz="1300"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r h="1009660">
                <a:tc>
                  <a:txBody>
                    <a:bodyPr/>
                    <a:lstStyle/>
                    <a:p>
                      <a:r>
                        <a:rPr lang="en-US" sz="1300" dirty="0" smtClean="0"/>
                        <a:t>The business has</a:t>
                      </a:r>
                      <a:r>
                        <a:rPr lang="en-US" sz="1300" baseline="0" dirty="0" smtClean="0"/>
                        <a:t> high risk with an uncertain return: </a:t>
                      </a:r>
                    </a:p>
                    <a:p>
                      <a:r>
                        <a:rPr lang="en-US" sz="1300" dirty="0" smtClean="0"/>
                        <a:t>          Weak cash flow </a:t>
                      </a:r>
                    </a:p>
                    <a:p>
                      <a:r>
                        <a:rPr lang="en-US" sz="1300" dirty="0" smtClean="0"/>
                        <a:t>          High leverage</a:t>
                      </a:r>
                    </a:p>
                    <a:p>
                      <a:r>
                        <a:rPr lang="en-US" sz="1300" dirty="0" smtClean="0"/>
                        <a:t>          Low-to-</a:t>
                      </a:r>
                      <a:r>
                        <a:rPr lang="en-US" sz="1300" baseline="0" dirty="0" smtClean="0"/>
                        <a:t>moderate growth</a:t>
                      </a:r>
                    </a:p>
                    <a:p>
                      <a:r>
                        <a:rPr lang="en-US" sz="1300" baseline="0" dirty="0" smtClean="0"/>
                        <a:t>          Unproven management</a:t>
                      </a:r>
                      <a:endParaRPr lang="en-US" sz="1300" dirty="0"/>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r>
                        <a:rPr lang="en-US" sz="1300" dirty="0" smtClean="0"/>
                        <a:t>Personal funds</a:t>
                      </a:r>
                      <a:r>
                        <a:rPr lang="en-US" sz="1300" baseline="0" dirty="0" smtClean="0"/>
                        <a:t>, friends, family, and other forms of bootstrapping</a:t>
                      </a:r>
                      <a:endParaRPr lang="en-US" sz="1300" dirty="0"/>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1379395">
                <a:tc>
                  <a:txBody>
                    <a:bodyPr/>
                    <a:lstStyle/>
                    <a:p>
                      <a:r>
                        <a:rPr lang="en-US" sz="1300" dirty="0" smtClean="0"/>
                        <a:t>The business has</a:t>
                      </a:r>
                      <a:r>
                        <a:rPr lang="en-US" sz="1300" baseline="0" dirty="0" smtClean="0"/>
                        <a:t> low risk with a more predictable return:</a:t>
                      </a:r>
                    </a:p>
                    <a:p>
                      <a:r>
                        <a:rPr lang="en-US" sz="1300" baseline="0" dirty="0" smtClean="0"/>
                        <a:t>          Strong cash flow</a:t>
                      </a:r>
                    </a:p>
                    <a:p>
                      <a:r>
                        <a:rPr lang="en-US" sz="1300" baseline="0" dirty="0" smtClean="0"/>
                        <a:t>          Low leverage</a:t>
                      </a:r>
                    </a:p>
                    <a:p>
                      <a:r>
                        <a:rPr lang="en-US" sz="1300" baseline="0" dirty="0" smtClean="0"/>
                        <a:t>          Audited financials</a:t>
                      </a:r>
                    </a:p>
                    <a:p>
                      <a:r>
                        <a:rPr lang="en-US" sz="1300" baseline="0" dirty="0" smtClean="0"/>
                        <a:t>          Good management</a:t>
                      </a:r>
                    </a:p>
                    <a:p>
                      <a:r>
                        <a:rPr lang="en-US" sz="1300" baseline="0" dirty="0" smtClean="0"/>
                        <a:t>          Healthy balance sheet</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300" dirty="0" smtClean="0"/>
                        <a:t>Debt</a:t>
                      </a:r>
                      <a:r>
                        <a:rPr lang="en-US" sz="1300" baseline="0" dirty="0" smtClean="0"/>
                        <a:t> financing</a:t>
                      </a:r>
                      <a:endParaRPr lang="en-US" sz="13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r h="1009660">
                <a:tc>
                  <a:txBody>
                    <a:bodyPr/>
                    <a:lstStyle/>
                    <a:p>
                      <a:r>
                        <a:rPr lang="en-US" sz="1300" dirty="0" smtClean="0"/>
                        <a:t>The business offers a high return:</a:t>
                      </a:r>
                    </a:p>
                    <a:p>
                      <a:r>
                        <a:rPr lang="en-US" sz="1300" dirty="0" smtClean="0"/>
                        <a:t>          Unique</a:t>
                      </a:r>
                      <a:r>
                        <a:rPr lang="en-US" sz="1300" baseline="0" dirty="0" smtClean="0"/>
                        <a:t> business idea</a:t>
                      </a:r>
                    </a:p>
                    <a:p>
                      <a:r>
                        <a:rPr lang="en-US" sz="1300" baseline="0" dirty="0" smtClean="0"/>
                        <a:t>          High growth</a:t>
                      </a:r>
                    </a:p>
                    <a:p>
                      <a:r>
                        <a:rPr lang="en-US" sz="1300" baseline="0" dirty="0" smtClean="0"/>
                        <a:t>          Niche market</a:t>
                      </a:r>
                    </a:p>
                    <a:p>
                      <a:r>
                        <a:rPr lang="en-US" sz="1300" baseline="0" dirty="0" smtClean="0"/>
                        <a:t>          Proven management</a:t>
                      </a:r>
                      <a:endParaRPr lang="en-US" sz="13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300" dirty="0" smtClean="0"/>
                        <a:t>Equity</a:t>
                      </a:r>
                      <a:endParaRPr lang="en-US" sz="13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Preparing an Elevator Speech </a:t>
            </a:r>
            <a:r>
              <a:rPr lang="en-US" sz="2000" b="0" dirty="0" smtClean="0"/>
              <a:t>(1 of 2)</a:t>
            </a:r>
            <a:endParaRPr lang="en-US" sz="2000" b="0" dirty="0"/>
          </a:p>
        </p:txBody>
      </p:sp>
      <p:sp>
        <p:nvSpPr>
          <p:cNvPr id="7" name="Content Placeholder 6"/>
          <p:cNvSpPr>
            <a:spLocks noGrp="1"/>
          </p:cNvSpPr>
          <p:nvPr>
            <p:ph idx="1"/>
          </p:nvPr>
        </p:nvSpPr>
        <p:spPr/>
        <p:txBody>
          <a:bodyPr/>
          <a:lstStyle/>
          <a:p>
            <a:pPr marL="256032" indent="-256032">
              <a:buSzPct val="100000"/>
              <a:buNone/>
            </a:pPr>
            <a:r>
              <a:rPr lang="en-US" sz="2400" b="1" dirty="0" smtClean="0"/>
              <a:t>Purpose</a:t>
            </a:r>
          </a:p>
          <a:p>
            <a:pPr marL="256032" indent="-256032">
              <a:lnSpc>
                <a:spcPts val="3200"/>
              </a:lnSpc>
              <a:buSzPct val="100000"/>
              <a:buFontTx/>
              <a:buChar char="•"/>
            </a:pPr>
            <a:r>
              <a:rPr lang="en-US" sz="2400" dirty="0" smtClean="0"/>
              <a:t>An elevator speech is a brief, carefully constructed statement that outlines the merits of a business opportunity.</a:t>
            </a:r>
          </a:p>
          <a:p>
            <a:pPr marL="256032" indent="-256032">
              <a:lnSpc>
                <a:spcPts val="3200"/>
              </a:lnSpc>
              <a:buSzPct val="100000"/>
              <a:buFontTx/>
              <a:buChar char="•"/>
            </a:pPr>
            <a:r>
              <a:rPr lang="en-US" sz="2400" dirty="0" smtClean="0"/>
              <a:t>There are many occasions when a carefully constructed elevator speech might come in handy.</a:t>
            </a:r>
          </a:p>
          <a:p>
            <a:pPr marL="256032" indent="-256032">
              <a:lnSpc>
                <a:spcPts val="3200"/>
              </a:lnSpc>
              <a:buSzPct val="100000"/>
              <a:buFontTx/>
              <a:buChar char="•"/>
            </a:pPr>
            <a:r>
              <a:rPr lang="en-US" sz="2400" dirty="0" smtClean="0"/>
              <a:t>Most elevator speeches are around 60 seconds long.</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Preparing an Elevator Speech </a:t>
            </a:r>
            <a:r>
              <a:rPr lang="en-US" sz="2000" b="0" dirty="0" smtClean="0"/>
              <a:t>(2 of 2)</a:t>
            </a:r>
            <a:endParaRPr lang="en-US" sz="2000" b="0" dirty="0"/>
          </a:p>
        </p:txBody>
      </p:sp>
      <p:sp>
        <p:nvSpPr>
          <p:cNvPr id="2" name="Content Placeholder 1"/>
          <p:cNvSpPr>
            <a:spLocks noGrp="1"/>
          </p:cNvSpPr>
          <p:nvPr>
            <p:ph idx="13"/>
          </p:nvPr>
        </p:nvSpPr>
        <p:spPr>
          <a:xfrm>
            <a:off x="457200" y="1600200"/>
            <a:ext cx="8229600" cy="381000"/>
          </a:xfrm>
        </p:spPr>
        <p:txBody>
          <a:bodyPr/>
          <a:lstStyle/>
          <a:p>
            <a:pPr marL="0" indent="0">
              <a:buNone/>
            </a:pPr>
            <a:r>
              <a:rPr lang="en-IN" sz="2200" b="1" dirty="0"/>
              <a:t>Table 10.3 </a:t>
            </a:r>
            <a:r>
              <a:rPr lang="en-IN" sz="2200" dirty="0"/>
              <a:t>Guidelines for Preparing an Elevator Speech</a:t>
            </a:r>
          </a:p>
        </p:txBody>
      </p:sp>
      <p:graphicFrame>
        <p:nvGraphicFramePr>
          <p:cNvPr id="10" name="Table 7"/>
          <p:cNvGraphicFramePr>
            <a:graphicFrameLocks noGrp="1"/>
          </p:cNvGraphicFramePr>
          <p:nvPr>
            <p:ph idx="1"/>
            <p:extLst>
              <p:ext uri="{D42A27DB-BD31-4B8C-83A1-F6EECF244321}">
                <p14:modId xmlns:p14="http://schemas.microsoft.com/office/powerpoint/2010/main" val="646783726"/>
              </p:ext>
            </p:extLst>
          </p:nvPr>
        </p:nvGraphicFramePr>
        <p:xfrm>
          <a:off x="457200" y="2209801"/>
          <a:ext cx="8229600" cy="2946763"/>
        </p:xfrm>
        <a:graphic>
          <a:graphicData uri="http://schemas.openxmlformats.org/drawingml/2006/table">
            <a:tbl>
              <a:tblPr firstRow="1" bandRow="1">
                <a:tableStyleId>{3B4B98B0-60AC-42C2-AFA5-B58CD77FA1E5}</a:tableStyleId>
              </a:tblPr>
              <a:tblGrid>
                <a:gridCol w="1371600">
                  <a:extLst>
                    <a:ext uri="{9D8B030D-6E8A-4147-A177-3AD203B41FA5}">
                      <a16:colId xmlns="" xmlns:a16="http://schemas.microsoft.com/office/drawing/2014/main" val="20000"/>
                    </a:ext>
                  </a:extLst>
                </a:gridCol>
                <a:gridCol w="4495800">
                  <a:extLst>
                    <a:ext uri="{9D8B030D-6E8A-4147-A177-3AD203B41FA5}">
                      <a16:colId xmlns="" xmlns:a16="http://schemas.microsoft.com/office/drawing/2014/main" val="20001"/>
                    </a:ext>
                  </a:extLst>
                </a:gridCol>
                <a:gridCol w="2362200">
                  <a:extLst>
                    <a:ext uri="{9D8B030D-6E8A-4147-A177-3AD203B41FA5}">
                      <a16:colId xmlns="" xmlns:a16="http://schemas.microsoft.com/office/drawing/2014/main" val="20002"/>
                    </a:ext>
                  </a:extLst>
                </a:gridCol>
              </a:tblGrid>
              <a:tr h="6920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t>Step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t>Describe the opportunity or problem that needs to be solved.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t>20 seconds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6920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t>Step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t>Describe how your product meets the opportunity or solves the problem.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t>20 seconds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5029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t>Step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t>Describe your qualifications.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t>10 seconds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533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t>Step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t>Describe your market.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t>10 seconds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5083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b="0" dirty="0" smtClean="0">
                          <a:solidFill>
                            <a:schemeClr val="bg1"/>
                          </a:solidFill>
                        </a:rPr>
                        <a:t>blank</a:t>
                      </a:r>
                      <a:endParaRPr lang="en-US" sz="2000"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t>60 seconds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Sources of Equity Funding</a:t>
            </a:r>
            <a:endParaRPr lang="en-US" sz="3600" dirty="0"/>
          </a:p>
        </p:txBody>
      </p:sp>
      <p:sp>
        <p:nvSpPr>
          <p:cNvPr id="7" name="Content Placeholder 6"/>
          <p:cNvSpPr>
            <a:spLocks noGrp="1"/>
          </p:cNvSpPr>
          <p:nvPr>
            <p:ph idx="1"/>
          </p:nvPr>
        </p:nvSpPr>
        <p:spPr/>
        <p:txBody>
          <a:bodyPr/>
          <a:lstStyle/>
          <a:p>
            <a:pPr marL="256032" indent="-256032">
              <a:buSzPct val="100000"/>
            </a:pPr>
            <a:r>
              <a:rPr lang="en-US" sz="2400" dirty="0" smtClean="0"/>
              <a:t>Business Angels</a:t>
            </a:r>
          </a:p>
          <a:p>
            <a:pPr marL="256032" indent="-256032">
              <a:buSzPct val="100000"/>
            </a:pPr>
            <a:r>
              <a:rPr lang="en-US" sz="2400" dirty="0" smtClean="0"/>
              <a:t>Venture Capital</a:t>
            </a:r>
          </a:p>
          <a:p>
            <a:pPr marL="256032" indent="-256032">
              <a:buSzPct val="100000"/>
            </a:pPr>
            <a:r>
              <a:rPr lang="en-US" sz="2400" dirty="0" smtClean="0"/>
              <a:t>Initial Public Offerings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Business Angels </a:t>
            </a:r>
            <a:r>
              <a:rPr lang="en-US" sz="2000" b="0" dirty="0" smtClean="0"/>
              <a:t>(1 of </a:t>
            </a:r>
            <a:r>
              <a:rPr lang="en-US" sz="2000" b="0" dirty="0"/>
              <a:t>4</a:t>
            </a:r>
            <a:r>
              <a:rPr lang="en-US" sz="2000" b="0" dirty="0" smtClean="0"/>
              <a:t>)</a:t>
            </a:r>
            <a:endParaRPr lang="en-US" sz="2000" b="0" dirty="0"/>
          </a:p>
        </p:txBody>
      </p:sp>
      <p:sp>
        <p:nvSpPr>
          <p:cNvPr id="3" name="Content Placeholder 2"/>
          <p:cNvSpPr>
            <a:spLocks noGrp="1"/>
          </p:cNvSpPr>
          <p:nvPr>
            <p:ph idx="1"/>
          </p:nvPr>
        </p:nvSpPr>
        <p:spPr>
          <a:xfrm>
            <a:off x="457200" y="1600200"/>
            <a:ext cx="8001000" cy="4525963"/>
          </a:xfrm>
        </p:spPr>
        <p:txBody>
          <a:bodyPr/>
          <a:lstStyle/>
          <a:p>
            <a:pPr marL="256032" indent="-256032">
              <a:buSzPct val="100000"/>
            </a:pPr>
            <a:r>
              <a:rPr lang="en-US" sz="2400" dirty="0" smtClean="0"/>
              <a:t>Are individuals who invest their personal capital directly in start-ups.</a:t>
            </a:r>
            <a:endParaRPr lang="en-US" sz="2400" dirty="0"/>
          </a:p>
          <a:p>
            <a:pPr marL="256032" indent="-256032">
              <a:buSzPct val="100000"/>
            </a:pPr>
            <a:r>
              <a:rPr lang="en-US" sz="2400" dirty="0" smtClean="0"/>
              <a:t>The prototypical business angel is about 50 years old, has high income and wealth, is well educated, has succeeded as an entrepreneur, and invests in companies that are in the region where he or she lives.</a:t>
            </a:r>
            <a:endParaRPr lang="en-US" sz="2400" dirty="0"/>
          </a:p>
          <a:p>
            <a:pPr marL="256032" indent="-256032">
              <a:buSzPct val="100000"/>
            </a:pPr>
            <a:r>
              <a:rPr lang="en-US" sz="2400" dirty="0" smtClean="0"/>
              <a:t>Angel investors generally invest between $10,000 and $500,000 in a single company and are looking for companies that have the potential to grow 30 to 40 percent per year before they are acquired or go public.</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Business Angels </a:t>
            </a:r>
            <a:r>
              <a:rPr lang="en-US" sz="2000" b="0" dirty="0" smtClean="0"/>
              <a:t>(2 of </a:t>
            </a:r>
            <a:r>
              <a:rPr lang="en-US" sz="2000" b="0" dirty="0"/>
              <a:t>4</a:t>
            </a:r>
            <a:r>
              <a:rPr lang="en-US" sz="2000" b="0" dirty="0" smtClean="0"/>
              <a:t>)</a:t>
            </a:r>
            <a:endParaRPr lang="en-US" sz="2000" b="0" dirty="0"/>
          </a:p>
        </p:txBody>
      </p:sp>
      <p:sp>
        <p:nvSpPr>
          <p:cNvPr id="3" name="Content Placeholder 2"/>
          <p:cNvSpPr>
            <a:spLocks noGrp="1"/>
          </p:cNvSpPr>
          <p:nvPr>
            <p:ph idx="1"/>
          </p:nvPr>
        </p:nvSpPr>
        <p:spPr>
          <a:xfrm>
            <a:off x="457200" y="1600200"/>
            <a:ext cx="8077200" cy="4525963"/>
          </a:xfrm>
        </p:spPr>
        <p:txBody>
          <a:bodyPr/>
          <a:lstStyle/>
          <a:p>
            <a:pPr marL="256032" indent="-256032">
              <a:buSzPct val="100000"/>
            </a:pPr>
            <a:r>
              <a:rPr lang="en-US" sz="2400" dirty="0" smtClean="0"/>
              <a:t>Many well-known companies, including Apple and Google, received their initial investment from one or more angel investors.</a:t>
            </a:r>
          </a:p>
          <a:p>
            <a:pPr marL="256032" indent="-256032">
              <a:buSzPct val="100000"/>
            </a:pPr>
            <a:r>
              <a:rPr lang="en-US" sz="2400" dirty="0" smtClean="0"/>
              <a:t>The number of angel investors in the United States, which is estimated to be around 304,900, has increased dramatically over the past decade.</a:t>
            </a:r>
          </a:p>
          <a:p>
            <a:pPr marL="256032" indent="-256032">
              <a:buSzPct val="100000"/>
            </a:pPr>
            <a:r>
              <a:rPr lang="en-US" sz="2400" dirty="0" smtClean="0"/>
              <a:t>Many angels are motivated by more than financial returns: they enjoy the process of mentoring a new start-up.</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Business Angels </a:t>
            </a:r>
            <a:r>
              <a:rPr lang="en-US" sz="2000" b="0" dirty="0" smtClean="0"/>
              <a:t>(3 of </a:t>
            </a:r>
            <a:r>
              <a:rPr lang="en-US" sz="2000" b="0" dirty="0"/>
              <a:t>4</a:t>
            </a:r>
            <a:r>
              <a:rPr lang="en-US" sz="2000" b="0" dirty="0" smtClean="0"/>
              <a:t>)</a:t>
            </a:r>
            <a:endParaRPr lang="en-US" sz="2000" b="0" dirty="0"/>
          </a:p>
        </p:txBody>
      </p:sp>
      <p:sp>
        <p:nvSpPr>
          <p:cNvPr id="3" name="Content Placeholder 2"/>
          <p:cNvSpPr>
            <a:spLocks noGrp="1"/>
          </p:cNvSpPr>
          <p:nvPr>
            <p:ph idx="1"/>
          </p:nvPr>
        </p:nvSpPr>
        <p:spPr>
          <a:xfrm>
            <a:off x="457200" y="1600200"/>
            <a:ext cx="8077200" cy="4525963"/>
          </a:xfrm>
        </p:spPr>
        <p:txBody>
          <a:bodyPr/>
          <a:lstStyle/>
          <a:p>
            <a:pPr marL="256032" indent="-256032">
              <a:buSzPct val="100000"/>
            </a:pPr>
            <a:r>
              <a:rPr lang="en-US" sz="2400" dirty="0" smtClean="0"/>
              <a:t>Most angel investors remain fairly anonymous and are matched up with entrepreneurs via referrals.</a:t>
            </a:r>
          </a:p>
          <a:p>
            <a:pPr lvl="1" indent="-256032">
              <a:buSzPct val="100000"/>
            </a:pPr>
            <a:r>
              <a:rPr lang="en-US" sz="2400" dirty="0" smtClean="0"/>
              <a:t>To find a business angel, an entrepreneur should discreetly work his/her network of acquaintances to see if anyone can make an appropriate introduction.</a:t>
            </a:r>
          </a:p>
          <a:p>
            <a:pPr lvl="1" indent="-256032">
              <a:buSzPct val="100000"/>
            </a:pPr>
            <a:r>
              <a:rPr lang="en-US" sz="2400" dirty="0" smtClean="0"/>
              <a:t>An advantage that college students have in regard to finding business angels is that many judge college or university-sponsored business plan or business model competitions.  </a:t>
            </a:r>
          </a:p>
          <a:p>
            <a:pPr marL="256032" indent="-256032">
              <a:buSzPct val="100000"/>
            </a:pPr>
            <a:endParaRPr lang="en-US" sz="2400" dirty="0" smtClean="0"/>
          </a:p>
        </p:txBody>
      </p:sp>
    </p:spTree>
    <p:extLst>
      <p:ext uri="{BB962C8B-B14F-4D97-AF65-F5344CB8AC3E}">
        <p14:creationId xmlns:p14="http://schemas.microsoft.com/office/powerpoint/2010/main" val="3206996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Learning Objectives </a:t>
            </a:r>
            <a:r>
              <a:rPr lang="en-US" sz="2000" b="0" dirty="0" smtClean="0"/>
              <a:t>(1 of 2)</a:t>
            </a:r>
            <a:endParaRPr lang="en-US" sz="2000" b="0" dirty="0"/>
          </a:p>
        </p:txBody>
      </p:sp>
      <p:sp>
        <p:nvSpPr>
          <p:cNvPr id="7" name="Content Placeholder 6"/>
          <p:cNvSpPr>
            <a:spLocks noGrp="1"/>
          </p:cNvSpPr>
          <p:nvPr>
            <p:ph idx="1"/>
          </p:nvPr>
        </p:nvSpPr>
        <p:spPr/>
        <p:txBody>
          <a:bodyPr/>
          <a:lstStyle/>
          <a:p>
            <a:pPr marL="692150" indent="-692150">
              <a:buSzPct val="100000"/>
              <a:buNone/>
            </a:pPr>
            <a:r>
              <a:rPr lang="en-US" sz="2400" b="1" dirty="0" smtClean="0">
                <a:solidFill>
                  <a:schemeClr val="bg2"/>
                </a:solidFill>
              </a:rPr>
              <a:t>10.1</a:t>
            </a:r>
            <a:r>
              <a:rPr lang="en-US" sz="2400" dirty="0" smtClean="0"/>
              <a:t> Describe the importance of financing for entrepreneurial success.</a:t>
            </a:r>
          </a:p>
          <a:p>
            <a:pPr marL="692150" indent="-692150">
              <a:buSzPct val="100000"/>
              <a:buNone/>
            </a:pPr>
            <a:r>
              <a:rPr lang="en-US" sz="2400" b="1" dirty="0" smtClean="0">
                <a:solidFill>
                  <a:schemeClr val="bg2"/>
                </a:solidFill>
              </a:rPr>
              <a:t>10.2</a:t>
            </a:r>
            <a:r>
              <a:rPr lang="en-US" sz="2400" dirty="0" smtClean="0"/>
              <a:t> Explain why most entrepreneurial ventures need to raise money during their early life.</a:t>
            </a:r>
          </a:p>
          <a:p>
            <a:pPr marL="692150" indent="-692150">
              <a:buSzPct val="100000"/>
              <a:buNone/>
            </a:pPr>
            <a:r>
              <a:rPr lang="en-US" sz="2400" b="1" dirty="0" smtClean="0">
                <a:solidFill>
                  <a:schemeClr val="bg2"/>
                </a:solidFill>
              </a:rPr>
              <a:t>10.3</a:t>
            </a:r>
            <a:r>
              <a:rPr lang="en-US" sz="2400" dirty="0" smtClean="0"/>
              <a:t> Identify and describe the three sources of personal financing available to entrepreneurs.</a:t>
            </a:r>
          </a:p>
          <a:p>
            <a:pPr marL="692150" indent="-692150">
              <a:buSzPct val="100000"/>
              <a:buNone/>
            </a:pPr>
            <a:r>
              <a:rPr lang="en-US" sz="2400" b="1" dirty="0" smtClean="0">
                <a:solidFill>
                  <a:schemeClr val="bg2"/>
                </a:solidFill>
              </a:rPr>
              <a:t>10.4</a:t>
            </a:r>
            <a:r>
              <a:rPr lang="en-US" sz="2400" dirty="0" smtClean="0"/>
              <a:t> Identify and explain the three steps involved in properly preparing to raise debt or equity financing.</a:t>
            </a:r>
          </a:p>
          <a:p>
            <a:pPr marL="692150" indent="-692150">
              <a:buSzPct val="100000"/>
              <a:buNone/>
            </a:pPr>
            <a:r>
              <a:rPr lang="en-US" sz="2400" b="1" dirty="0" smtClean="0">
                <a:solidFill>
                  <a:schemeClr val="bg2"/>
                </a:solidFill>
              </a:rPr>
              <a:t>10.5</a:t>
            </a:r>
            <a:r>
              <a:rPr lang="en-US" sz="2400" dirty="0" smtClean="0"/>
              <a:t> Explain the three most important sources of equity funding that are available to the entrepreneurial firm.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Business Angels </a:t>
            </a:r>
            <a:r>
              <a:rPr lang="en-US" sz="2000" b="0" dirty="0" smtClean="0"/>
              <a:t>(4 of </a:t>
            </a:r>
            <a:r>
              <a:rPr lang="en-US" sz="2000" b="0" dirty="0"/>
              <a:t>4</a:t>
            </a:r>
            <a:r>
              <a:rPr lang="en-US" sz="2000" b="0" dirty="0" smtClean="0"/>
              <a:t>)</a:t>
            </a:r>
            <a:endParaRPr lang="en-US" sz="2000" b="0" dirty="0"/>
          </a:p>
        </p:txBody>
      </p:sp>
      <p:sp>
        <p:nvSpPr>
          <p:cNvPr id="3" name="Content Placeholder 2"/>
          <p:cNvSpPr>
            <a:spLocks noGrp="1"/>
          </p:cNvSpPr>
          <p:nvPr>
            <p:ph idx="1"/>
          </p:nvPr>
        </p:nvSpPr>
        <p:spPr>
          <a:xfrm>
            <a:off x="457200" y="1600200"/>
            <a:ext cx="8077200" cy="4525963"/>
          </a:xfrm>
        </p:spPr>
        <p:txBody>
          <a:bodyPr/>
          <a:lstStyle/>
          <a:p>
            <a:pPr marL="256032" indent="-256032">
              <a:buSzPct val="100000"/>
            </a:pPr>
            <a:r>
              <a:rPr lang="en-US" sz="2400" dirty="0" smtClean="0"/>
              <a:t>There are organized groups of business angels.</a:t>
            </a:r>
          </a:p>
          <a:p>
            <a:pPr marL="256032" indent="-256032">
              <a:buSzPct val="100000"/>
            </a:pPr>
            <a:r>
              <a:rPr lang="en-US" sz="2400" dirty="0" smtClean="0"/>
              <a:t>These groups typically consist of 10 to 150 angel investors in a local area that meet regularly to listen to business plan presentations.</a:t>
            </a:r>
          </a:p>
          <a:p>
            <a:pPr lvl="1" indent="-256032">
              <a:buSzPct val="100000"/>
            </a:pPr>
            <a:r>
              <a:rPr lang="en-US" sz="2400" dirty="0" smtClean="0"/>
              <a:t>An example of an angel group is the Central Texas Angel Network (CTAN) located in Austin, TX.</a:t>
            </a:r>
          </a:p>
          <a:p>
            <a:pPr lvl="1" indent="-256032">
              <a:buSzPct val="100000"/>
            </a:pPr>
            <a:r>
              <a:rPr lang="en-US" sz="2400" dirty="0" smtClean="0"/>
              <a:t>It is a relatively large angel group, with 165 angel investors with expertise in multiple sectors.</a:t>
            </a:r>
          </a:p>
          <a:p>
            <a:pPr lvl="1" indent="-256032">
              <a:buSzPct val="100000"/>
            </a:pPr>
            <a:r>
              <a:rPr lang="en-US" sz="2400" dirty="0" smtClean="0"/>
              <a:t>The process the network follows to vet investment opportunities is explained on its Web site. </a:t>
            </a:r>
          </a:p>
          <a:p>
            <a:pPr marL="256032" indent="-256032">
              <a:buSzPct val="100000"/>
            </a:pPr>
            <a:endParaRPr lang="en-US" sz="2400" dirty="0" smtClean="0"/>
          </a:p>
        </p:txBody>
      </p:sp>
    </p:spTree>
    <p:extLst>
      <p:ext uri="{BB962C8B-B14F-4D97-AF65-F5344CB8AC3E}">
        <p14:creationId xmlns:p14="http://schemas.microsoft.com/office/powerpoint/2010/main" val="1597904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Venture Capital </a:t>
            </a:r>
            <a:r>
              <a:rPr lang="en-US" sz="2000" b="0" dirty="0" smtClean="0"/>
              <a:t>(1 of 6)</a:t>
            </a:r>
            <a:endParaRPr lang="en-US" sz="2000" b="0" dirty="0"/>
          </a:p>
        </p:txBody>
      </p:sp>
      <p:sp>
        <p:nvSpPr>
          <p:cNvPr id="3" name="Content Placeholder 2"/>
          <p:cNvSpPr>
            <a:spLocks noGrp="1"/>
          </p:cNvSpPr>
          <p:nvPr>
            <p:ph idx="1"/>
          </p:nvPr>
        </p:nvSpPr>
        <p:spPr/>
        <p:txBody>
          <a:bodyPr/>
          <a:lstStyle/>
          <a:p>
            <a:pPr marL="256032" indent="-256032">
              <a:buSzPct val="100000"/>
            </a:pPr>
            <a:r>
              <a:rPr lang="en-US" sz="2200" dirty="0" smtClean="0"/>
              <a:t>Venture capital is money that is invested by venture capital firms in start-ups and small businesses with exceptional growth potential.</a:t>
            </a:r>
          </a:p>
          <a:p>
            <a:pPr marL="256032" indent="-256032">
              <a:buSzPct val="100000"/>
            </a:pPr>
            <a:r>
              <a:rPr lang="en-US" sz="2200" dirty="0" smtClean="0"/>
              <a:t>A distinct difference between angel investors and venture capital firms is that angels tend to invest earlier in the life of a company, whereas venture capitalists come in later.</a:t>
            </a:r>
          </a:p>
          <a:p>
            <a:pPr marL="256032" indent="-256032">
              <a:buSzPct val="100000"/>
            </a:pPr>
            <a:r>
              <a:rPr lang="en-US" sz="2200" dirty="0" smtClean="0"/>
              <a:t>The majority of venture capital money goes to follow-on funding for businesses that were originally funding by angel investors, government programs, or by some other means.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Venture Capital </a:t>
            </a:r>
            <a:r>
              <a:rPr lang="en-US" sz="2000" b="0" dirty="0" smtClean="0"/>
              <a:t>(2 of 6)</a:t>
            </a:r>
            <a:endParaRPr lang="en-US" sz="2000" b="0" dirty="0"/>
          </a:p>
        </p:txBody>
      </p:sp>
      <p:sp>
        <p:nvSpPr>
          <p:cNvPr id="3" name="Content Placeholder 2"/>
          <p:cNvSpPr>
            <a:spLocks noGrp="1"/>
          </p:cNvSpPr>
          <p:nvPr>
            <p:ph idx="1"/>
          </p:nvPr>
        </p:nvSpPr>
        <p:spPr/>
        <p:txBody>
          <a:bodyPr/>
          <a:lstStyle/>
          <a:p>
            <a:pPr marL="256032" indent="-256032">
              <a:buSzPct val="100000"/>
            </a:pPr>
            <a:r>
              <a:rPr lang="en-US" sz="2200" dirty="0" smtClean="0"/>
              <a:t>Venture capital firms are limited partnerships of money managers who raise money in </a:t>
            </a:r>
            <a:r>
              <a:rPr lang="en-US" altLang="en-US" sz="2200" dirty="0" smtClean="0"/>
              <a:t>“</a:t>
            </a:r>
            <a:r>
              <a:rPr lang="en-US" sz="2200" dirty="0" smtClean="0"/>
              <a:t>funds</a:t>
            </a:r>
            <a:r>
              <a:rPr lang="en-US" altLang="en-US" sz="2200" dirty="0" smtClean="0"/>
              <a:t>”</a:t>
            </a:r>
            <a:r>
              <a:rPr lang="en-US" sz="2200" dirty="0" smtClean="0"/>
              <a:t> to invest in start-ups and growing firms.</a:t>
            </a:r>
          </a:p>
          <a:p>
            <a:pPr marL="256032" indent="-256032">
              <a:buSzPct val="100000"/>
            </a:pPr>
            <a:r>
              <a:rPr lang="en-US" sz="2200" dirty="0" smtClean="0"/>
              <a:t>The funds, or pools of money, are raised from high-net-worth individuals, pension plans, university endowments, foreign investors, and similar sources.</a:t>
            </a:r>
          </a:p>
          <a:p>
            <a:pPr marL="256032" indent="-256032">
              <a:buSzPct val="100000"/>
            </a:pPr>
            <a:r>
              <a:rPr lang="en-US" sz="2200" dirty="0" smtClean="0"/>
              <a:t>The investors who invest in venture capital funds are called limited partners. The venture capitalists are called general partners.</a:t>
            </a:r>
            <a:endParaRPr lang="en-US" sz="2200" dirty="0"/>
          </a:p>
        </p:txBody>
      </p:sp>
    </p:spTree>
    <p:extLst>
      <p:ext uri="{BB962C8B-B14F-4D97-AF65-F5344CB8AC3E}">
        <p14:creationId xmlns:p14="http://schemas.microsoft.com/office/powerpoint/2010/main" val="2874577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Venture Capital </a:t>
            </a:r>
            <a:r>
              <a:rPr lang="en-US" sz="2000" b="0" dirty="0" smtClean="0"/>
              <a:t>(3 of 6)</a:t>
            </a:r>
            <a:endParaRPr lang="en-US" sz="2000" b="0" dirty="0"/>
          </a:p>
        </p:txBody>
      </p:sp>
      <p:sp>
        <p:nvSpPr>
          <p:cNvPr id="3" name="Content Placeholder 2"/>
          <p:cNvSpPr>
            <a:spLocks noGrp="1"/>
          </p:cNvSpPr>
          <p:nvPr>
            <p:ph idx="1"/>
          </p:nvPr>
        </p:nvSpPr>
        <p:spPr>
          <a:xfrm>
            <a:off x="457200" y="1600200"/>
            <a:ext cx="8001000" cy="4525963"/>
          </a:xfrm>
        </p:spPr>
        <p:txBody>
          <a:bodyPr/>
          <a:lstStyle/>
          <a:p>
            <a:pPr marL="256032" lvl="1" indent="-256032">
              <a:spcBef>
                <a:spcPts val="1500"/>
              </a:spcBef>
              <a:buSzPct val="100000"/>
              <a:buFont typeface="Arial" panose="020B0604020202020204" pitchFamily="34" charset="0"/>
              <a:buChar char="•"/>
            </a:pPr>
            <a:r>
              <a:rPr lang="en-US" sz="2200" dirty="0" smtClean="0"/>
              <a:t>Because in the past venture capitalists have funded high-profile successes such as Google, Facebook, Snap, and Twitter, the industry receives a great deal of attention.</a:t>
            </a:r>
          </a:p>
          <a:p>
            <a:pPr marL="256032" lvl="1" indent="-256032">
              <a:spcBef>
                <a:spcPts val="1500"/>
              </a:spcBef>
              <a:buSzPct val="100000"/>
              <a:buFont typeface="Arial" panose="020B0604020202020204" pitchFamily="34" charset="0"/>
              <a:buChar char="•"/>
            </a:pPr>
            <a:r>
              <a:rPr lang="en-US" sz="2200" dirty="0" smtClean="0"/>
              <a:t>In fact, venture capitalists fund less than 1 percent of new firms.</a:t>
            </a:r>
          </a:p>
          <a:p>
            <a:pPr marL="256032" lvl="1" indent="-256032">
              <a:spcBef>
                <a:spcPts val="1500"/>
              </a:spcBef>
              <a:buSzPct val="100000"/>
              <a:buFont typeface="Arial" panose="020B0604020202020204" pitchFamily="34" charset="0"/>
              <a:buChar char="•"/>
            </a:pPr>
            <a:r>
              <a:rPr lang="en-US" sz="2200" dirty="0" smtClean="0"/>
              <a:t>Many entrepreneurs become discouraged when they are repeatedly rejected for venture capital funding, even though they may have an excellent business plan.</a:t>
            </a:r>
            <a:endParaRPr lang="en-US" sz="2200" dirty="0"/>
          </a:p>
          <a:p>
            <a:pPr marL="256032" lvl="1" indent="-256032">
              <a:spcBef>
                <a:spcPts val="1500"/>
              </a:spcBef>
              <a:buSzPct val="100000"/>
              <a:buFont typeface="Arial" panose="020B0604020202020204" pitchFamily="34" charset="0"/>
              <a:buChar char="•"/>
            </a:pPr>
            <a:r>
              <a:rPr lang="en-US" sz="2200" dirty="0" smtClean="0"/>
              <a:t>Venture capitalists are looking for the “home run.” The result is that they do not fund the majority of the business plans they receive and review.</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Venture Capital </a:t>
            </a:r>
            <a:r>
              <a:rPr lang="en-US" sz="2000" b="0" dirty="0" smtClean="0"/>
              <a:t>(4 of 6)</a:t>
            </a:r>
            <a:endParaRPr lang="en-US" sz="2000" b="0" dirty="0"/>
          </a:p>
        </p:txBody>
      </p:sp>
      <p:sp>
        <p:nvSpPr>
          <p:cNvPr id="3" name="Content Placeholder 2"/>
          <p:cNvSpPr>
            <a:spLocks noGrp="1"/>
          </p:cNvSpPr>
          <p:nvPr>
            <p:ph idx="1"/>
          </p:nvPr>
        </p:nvSpPr>
        <p:spPr/>
        <p:txBody>
          <a:bodyPr/>
          <a:lstStyle/>
          <a:p>
            <a:pPr marL="256032" lvl="1" indent="-256032">
              <a:spcBef>
                <a:spcPts val="1500"/>
              </a:spcBef>
              <a:buSzPct val="100000"/>
              <a:buFont typeface="Arial" panose="020B0604020202020204" pitchFamily="34" charset="0"/>
              <a:buChar char="•"/>
            </a:pPr>
            <a:r>
              <a:rPr lang="en-US" sz="2200" dirty="0" smtClean="0"/>
              <a:t>Still, for firms that qualify, venture capital is a viable alternative to equity funding.</a:t>
            </a:r>
          </a:p>
          <a:p>
            <a:pPr marL="256032" lvl="1" indent="-256032">
              <a:spcBef>
                <a:spcPts val="1500"/>
              </a:spcBef>
              <a:buSzPct val="100000"/>
              <a:buFont typeface="Arial" panose="020B0604020202020204" pitchFamily="34" charset="0"/>
              <a:buChar char="•"/>
            </a:pPr>
            <a:r>
              <a:rPr lang="en-US" sz="2200" dirty="0" smtClean="0"/>
              <a:t>An advantage to obtaining this funding is that venture capitalists are extremely well-connected in the business world and can offer a firm considerable assistance beyond funding.</a:t>
            </a:r>
          </a:p>
          <a:p>
            <a:pPr marL="256032" lvl="1" indent="-256032">
              <a:spcBef>
                <a:spcPts val="1500"/>
              </a:spcBef>
              <a:buSzPct val="100000"/>
              <a:buFont typeface="Arial" panose="020B0604020202020204" pitchFamily="34" charset="0"/>
              <a:buChar char="•"/>
            </a:pPr>
            <a:r>
              <a:rPr lang="en-US" sz="2200" dirty="0" smtClean="0"/>
              <a:t>An important part of obtaining venture capital funding is going through the due diligence process, which refers to the process of investigating the merits of a potential venture and verifying the key claims made in the business plan.  </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Venture Capital </a:t>
            </a:r>
            <a:r>
              <a:rPr lang="en-US" sz="2000" b="0" dirty="0" smtClean="0"/>
              <a:t>(5 of </a:t>
            </a:r>
            <a:r>
              <a:rPr lang="en-US" sz="2000" b="0" dirty="0"/>
              <a:t>6</a:t>
            </a:r>
            <a:r>
              <a:rPr lang="en-US" sz="2000" b="0" dirty="0" smtClean="0"/>
              <a:t>)</a:t>
            </a:r>
            <a:endParaRPr lang="en-US" sz="2000" b="0" dirty="0"/>
          </a:p>
        </p:txBody>
      </p:sp>
      <p:sp>
        <p:nvSpPr>
          <p:cNvPr id="7" name="Content Placeholder 6"/>
          <p:cNvSpPr>
            <a:spLocks noGrp="1"/>
          </p:cNvSpPr>
          <p:nvPr>
            <p:ph idx="1"/>
          </p:nvPr>
        </p:nvSpPr>
        <p:spPr>
          <a:xfrm>
            <a:off x="457200" y="1600200"/>
            <a:ext cx="8229600" cy="4525963"/>
          </a:xfrm>
        </p:spPr>
        <p:txBody>
          <a:bodyPr/>
          <a:lstStyle/>
          <a:p>
            <a:pPr marL="256032" indent="-256032">
              <a:buSzPct val="100000"/>
            </a:pPr>
            <a:r>
              <a:rPr lang="en-US" sz="2400" dirty="0" smtClean="0"/>
              <a:t>Firms that prove to be suitable for venture capital funding should conduct their own due diligence to make sure they end up with a venture capital firm that is a good fit.</a:t>
            </a:r>
          </a:p>
          <a:p>
            <a:pPr marL="256032" indent="-256032">
              <a:buSzPct val="100000"/>
            </a:pPr>
            <a:r>
              <a:rPr lang="en-US" sz="2400" dirty="0" smtClean="0"/>
              <a:t>They should ask the following questions before accepting funds from a particular venture capital firm.</a:t>
            </a:r>
          </a:p>
          <a:p>
            <a:pPr marL="740664" lvl="1"/>
            <a:r>
              <a:rPr lang="en-US" sz="2400" dirty="0" smtClean="0"/>
              <a:t>Do the venture capitalists have experience in our industry?</a:t>
            </a:r>
          </a:p>
          <a:p>
            <a:pPr marL="740664" lvl="1"/>
            <a:r>
              <a:rPr lang="en-US" sz="2400" dirty="0" smtClean="0"/>
              <a:t>Do they take a highly active or passive management role?</a:t>
            </a:r>
          </a:p>
          <a:p>
            <a:pPr marL="740664" lvl="1"/>
            <a:r>
              <a:rPr lang="en-US" sz="2400" dirty="0" smtClean="0"/>
              <a:t>Are the personalities on both sides of the table compatible?</a:t>
            </a:r>
          </a:p>
        </p:txBody>
      </p:sp>
    </p:spTree>
    <p:extLst>
      <p:ext uri="{BB962C8B-B14F-4D97-AF65-F5344CB8AC3E}">
        <p14:creationId xmlns:p14="http://schemas.microsoft.com/office/powerpoint/2010/main" val="3115633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Venture Capital </a:t>
            </a:r>
            <a:r>
              <a:rPr lang="en-US" sz="2000" b="0" dirty="0" smtClean="0"/>
              <a:t>(6 of </a:t>
            </a:r>
            <a:r>
              <a:rPr lang="en-US" sz="2000" b="0" dirty="0"/>
              <a:t>6</a:t>
            </a:r>
            <a:r>
              <a:rPr lang="en-US" sz="2000" b="0" dirty="0" smtClean="0"/>
              <a:t>)</a:t>
            </a:r>
            <a:endParaRPr lang="en-US" sz="2000" b="0" dirty="0"/>
          </a:p>
        </p:txBody>
      </p:sp>
      <p:sp>
        <p:nvSpPr>
          <p:cNvPr id="7" name="Content Placeholder 6"/>
          <p:cNvSpPr>
            <a:spLocks noGrp="1"/>
          </p:cNvSpPr>
          <p:nvPr>
            <p:ph idx="1"/>
          </p:nvPr>
        </p:nvSpPr>
        <p:spPr>
          <a:xfrm>
            <a:off x="457200" y="1600200"/>
            <a:ext cx="8229600" cy="4525963"/>
          </a:xfrm>
        </p:spPr>
        <p:txBody>
          <a:bodyPr/>
          <a:lstStyle/>
          <a:p>
            <a:pPr marL="256032" indent="-256032">
              <a:buSzPct val="100000"/>
            </a:pPr>
            <a:r>
              <a:rPr lang="en-US" sz="2400" dirty="0" smtClean="0"/>
              <a:t>They should ask the following questions before accepting funds from a particular venture capital firm (continued):</a:t>
            </a:r>
          </a:p>
          <a:p>
            <a:pPr marL="740664" lvl="1"/>
            <a:r>
              <a:rPr lang="en-US" sz="2400" dirty="0" smtClean="0"/>
              <a:t>Does the firm have deep enough pockets or sufficient contacts within the venture capital industry to provide follow-on rounds of financing?</a:t>
            </a:r>
          </a:p>
          <a:p>
            <a:pPr marL="740664" lvl="1"/>
            <a:r>
              <a:rPr lang="en-US" sz="2400" dirty="0" smtClean="0"/>
              <a:t>Is the firm negotiating in good faith in regard to the percentage of our firm they want in exchange for their investment?</a:t>
            </a:r>
          </a:p>
        </p:txBody>
      </p:sp>
    </p:spTree>
    <p:extLst>
      <p:ext uri="{BB962C8B-B14F-4D97-AF65-F5344CB8AC3E}">
        <p14:creationId xmlns:p14="http://schemas.microsoft.com/office/powerpoint/2010/main" val="1264383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Initial Public Offering </a:t>
            </a:r>
            <a:r>
              <a:rPr lang="en-US" sz="2000" b="0" dirty="0" smtClean="0"/>
              <a:t>(1 of 3)</a:t>
            </a:r>
            <a:endParaRPr lang="en-US" sz="2000" b="0" dirty="0"/>
          </a:p>
        </p:txBody>
      </p:sp>
      <p:sp>
        <p:nvSpPr>
          <p:cNvPr id="3" name="Content Placeholder 2"/>
          <p:cNvSpPr>
            <a:spLocks noGrp="1"/>
          </p:cNvSpPr>
          <p:nvPr>
            <p:ph idx="1"/>
          </p:nvPr>
        </p:nvSpPr>
        <p:spPr/>
        <p:txBody>
          <a:bodyPr/>
          <a:lstStyle/>
          <a:p>
            <a:pPr marL="256032" lvl="1" indent="-256032">
              <a:spcBef>
                <a:spcPts val="1500"/>
              </a:spcBef>
              <a:buSzPct val="100000"/>
              <a:buFont typeface="Arial" panose="020B0604020202020204" pitchFamily="34" charset="0"/>
              <a:buChar char="•"/>
            </a:pPr>
            <a:r>
              <a:rPr lang="en-US" sz="2200" dirty="0" smtClean="0"/>
              <a:t>An </a:t>
            </a:r>
            <a:r>
              <a:rPr lang="en-US" sz="2200" dirty="0"/>
              <a:t>initial public offering (IPO) is a company</a:t>
            </a:r>
            <a:r>
              <a:rPr lang="en-US" altLang="en-US" sz="2200" dirty="0"/>
              <a:t>’</a:t>
            </a:r>
            <a:r>
              <a:rPr lang="en-US" sz="2200" dirty="0"/>
              <a:t>s first sale of stock to the public. </a:t>
            </a:r>
            <a:r>
              <a:rPr lang="en-US" sz="2200" dirty="0" smtClean="0"/>
              <a:t>When </a:t>
            </a:r>
            <a:r>
              <a:rPr lang="en-US" sz="2200" dirty="0"/>
              <a:t>a company goes public, its stock is traded on one of the major stock exchanges.</a:t>
            </a:r>
          </a:p>
          <a:p>
            <a:pPr marL="256032" lvl="1" indent="-256032">
              <a:spcBef>
                <a:spcPts val="1500"/>
              </a:spcBef>
              <a:buSzPct val="100000"/>
              <a:buFont typeface="Arial" panose="020B0604020202020204" pitchFamily="34" charset="0"/>
              <a:buChar char="•"/>
            </a:pPr>
            <a:r>
              <a:rPr lang="en-US" sz="2200" dirty="0"/>
              <a:t>Most entrepreneurial firms that go public trade on the NASDAQ, which is weighted heavily toward technology, biotech, and small-company stocks.  </a:t>
            </a:r>
          </a:p>
          <a:p>
            <a:pPr marL="256032" lvl="1" indent="-256032">
              <a:spcBef>
                <a:spcPts val="1500"/>
              </a:spcBef>
              <a:buSzPct val="100000"/>
              <a:buFont typeface="Arial" panose="020B0604020202020204" pitchFamily="34" charset="0"/>
              <a:buChar char="•"/>
            </a:pPr>
            <a:r>
              <a:rPr lang="en-US" sz="2200" dirty="0"/>
              <a:t>An IPO is an important milestone for a firm. </a:t>
            </a:r>
            <a:r>
              <a:rPr lang="en-US" sz="2200" dirty="0" smtClean="0"/>
              <a:t>Typically</a:t>
            </a:r>
            <a:r>
              <a:rPr lang="en-US" sz="2200" dirty="0"/>
              <a:t>, a firm is not able to go public until it has demonstrated that it is viable and has a bright future.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Initial Public Offering </a:t>
            </a:r>
            <a:r>
              <a:rPr lang="en-US" sz="2000" b="0" dirty="0" smtClean="0"/>
              <a:t>(2 of 3)</a:t>
            </a:r>
            <a:endParaRPr lang="en-US" sz="2000" b="0" dirty="0"/>
          </a:p>
        </p:txBody>
      </p:sp>
      <p:sp>
        <p:nvSpPr>
          <p:cNvPr id="4" name="Content Placeholder 3"/>
          <p:cNvSpPr>
            <a:spLocks noGrp="1"/>
          </p:cNvSpPr>
          <p:nvPr>
            <p:ph idx="1"/>
          </p:nvPr>
        </p:nvSpPr>
        <p:spPr>
          <a:xfrm>
            <a:off x="457200" y="1600201"/>
            <a:ext cx="8229600" cy="457199"/>
          </a:xfrm>
        </p:spPr>
        <p:txBody>
          <a:bodyPr/>
          <a:lstStyle/>
          <a:p>
            <a:pPr marL="0" indent="0">
              <a:buNone/>
            </a:pPr>
            <a:r>
              <a:rPr lang="en-US" sz="2400" dirty="0" smtClean="0"/>
              <a:t>Reasons that Motivate Firms to Go Public</a:t>
            </a:r>
            <a:endParaRPr lang="en-US" sz="2400" dirty="0"/>
          </a:p>
        </p:txBody>
      </p:sp>
      <p:sp>
        <p:nvSpPr>
          <p:cNvPr id="5" name="Content Placeholder 4"/>
          <p:cNvSpPr>
            <a:spLocks noGrp="1"/>
          </p:cNvSpPr>
          <p:nvPr>
            <p:ph idx="13"/>
          </p:nvPr>
        </p:nvSpPr>
        <p:spPr>
          <a:xfrm>
            <a:off x="457200" y="2362200"/>
            <a:ext cx="3886200" cy="2133600"/>
          </a:xfrm>
        </p:spPr>
        <p:txBody>
          <a:bodyPr/>
          <a:lstStyle/>
          <a:p>
            <a:pPr>
              <a:buNone/>
            </a:pPr>
            <a:r>
              <a:rPr lang="en-US" sz="2400" b="1" dirty="0" smtClean="0"/>
              <a:t>Reason 1</a:t>
            </a:r>
          </a:p>
          <a:p>
            <a:r>
              <a:rPr lang="en-US" sz="2400" dirty="0" smtClean="0"/>
              <a:t>Is a way to raise equity capital to fund current and future operations.</a:t>
            </a:r>
            <a:endParaRPr lang="en-US" sz="2400" dirty="0"/>
          </a:p>
        </p:txBody>
      </p:sp>
      <p:sp>
        <p:nvSpPr>
          <p:cNvPr id="6" name="Text Placeholder 5"/>
          <p:cNvSpPr>
            <a:spLocks noGrp="1"/>
          </p:cNvSpPr>
          <p:nvPr>
            <p:ph type="body" sz="quarter" idx="14"/>
          </p:nvPr>
        </p:nvSpPr>
        <p:spPr>
          <a:xfrm>
            <a:off x="4419600" y="2362200"/>
            <a:ext cx="4267200" cy="2133600"/>
          </a:xfrm>
        </p:spPr>
        <p:txBody>
          <a:bodyPr/>
          <a:lstStyle/>
          <a:p>
            <a:pPr>
              <a:buNone/>
            </a:pPr>
            <a:r>
              <a:rPr lang="en-US" sz="2400" b="1" dirty="0" smtClean="0"/>
              <a:t>Reason 2</a:t>
            </a:r>
          </a:p>
          <a:p>
            <a:r>
              <a:rPr lang="en-US" sz="2400" dirty="0" smtClean="0"/>
              <a:t>Raises a firm</a:t>
            </a:r>
            <a:r>
              <a:rPr lang="en-US" altLang="en-US" sz="2400" dirty="0" smtClean="0"/>
              <a:t>’</a:t>
            </a:r>
            <a:r>
              <a:rPr lang="en-US" sz="2400" dirty="0" smtClean="0"/>
              <a:t>s public profile, making it easier to attract high-quality customers and business partners.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Initial Public Offering </a:t>
            </a:r>
            <a:r>
              <a:rPr lang="en-US" sz="2000" b="0" dirty="0" smtClean="0"/>
              <a:t>(3 of 3)</a:t>
            </a:r>
            <a:endParaRPr lang="en-US" sz="2000" b="0" dirty="0"/>
          </a:p>
        </p:txBody>
      </p:sp>
      <p:sp>
        <p:nvSpPr>
          <p:cNvPr id="4" name="Content Placeholder 3"/>
          <p:cNvSpPr>
            <a:spLocks noGrp="1"/>
          </p:cNvSpPr>
          <p:nvPr>
            <p:ph idx="1"/>
          </p:nvPr>
        </p:nvSpPr>
        <p:spPr>
          <a:xfrm>
            <a:off x="457200" y="1600201"/>
            <a:ext cx="8229600" cy="457199"/>
          </a:xfrm>
        </p:spPr>
        <p:txBody>
          <a:bodyPr/>
          <a:lstStyle/>
          <a:p>
            <a:pPr marL="0" indent="0">
              <a:buSzPct val="100000"/>
              <a:buNone/>
            </a:pPr>
            <a:r>
              <a:rPr lang="en-US" sz="2400" dirty="0" smtClean="0"/>
              <a:t>Reasons that Motivate Firms to Go Public</a:t>
            </a:r>
            <a:endParaRPr lang="en-US" sz="2400" dirty="0"/>
          </a:p>
        </p:txBody>
      </p:sp>
      <p:sp>
        <p:nvSpPr>
          <p:cNvPr id="5" name="Content Placeholder 4"/>
          <p:cNvSpPr>
            <a:spLocks noGrp="1"/>
          </p:cNvSpPr>
          <p:nvPr>
            <p:ph idx="13"/>
          </p:nvPr>
        </p:nvSpPr>
        <p:spPr>
          <a:xfrm>
            <a:off x="457200" y="2362200"/>
            <a:ext cx="3886200" cy="2133600"/>
          </a:xfrm>
        </p:spPr>
        <p:txBody>
          <a:bodyPr/>
          <a:lstStyle/>
          <a:p>
            <a:pPr>
              <a:buNone/>
            </a:pPr>
            <a:r>
              <a:rPr lang="en-US" sz="2400" b="1" dirty="0" smtClean="0"/>
              <a:t>Reason 3</a:t>
            </a:r>
          </a:p>
          <a:p>
            <a:r>
              <a:rPr lang="en-US" sz="2400" dirty="0" smtClean="0"/>
              <a:t>Is a liquidity event that provides a means for a company</a:t>
            </a:r>
            <a:r>
              <a:rPr lang="en-US" altLang="en-US" sz="2400" dirty="0" smtClean="0"/>
              <a:t>’</a:t>
            </a:r>
            <a:r>
              <a:rPr lang="en-US" sz="2400" dirty="0" smtClean="0"/>
              <a:t>s investors to recoup their investments.</a:t>
            </a:r>
            <a:endParaRPr lang="en-US" sz="2400" dirty="0"/>
          </a:p>
        </p:txBody>
      </p:sp>
      <p:sp>
        <p:nvSpPr>
          <p:cNvPr id="6" name="Text Placeholder 5"/>
          <p:cNvSpPr>
            <a:spLocks noGrp="1"/>
          </p:cNvSpPr>
          <p:nvPr>
            <p:ph type="body" sz="quarter" idx="14"/>
          </p:nvPr>
        </p:nvSpPr>
        <p:spPr>
          <a:xfrm>
            <a:off x="4419600" y="2362200"/>
            <a:ext cx="4267200" cy="2133600"/>
          </a:xfrm>
        </p:spPr>
        <p:txBody>
          <a:bodyPr/>
          <a:lstStyle/>
          <a:p>
            <a:pPr>
              <a:buNone/>
            </a:pPr>
            <a:r>
              <a:rPr lang="en-US" sz="2400" b="1" dirty="0" smtClean="0"/>
              <a:t>Reason 4</a:t>
            </a:r>
          </a:p>
          <a:p>
            <a:r>
              <a:rPr lang="en-US" sz="2400" dirty="0" smtClean="0"/>
              <a:t>Creates a form of currency that can be used to grow the company via acquisitions.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a:t>Learning Objectives </a:t>
            </a:r>
            <a:r>
              <a:rPr lang="en-US" sz="2000" b="0" dirty="0" smtClean="0"/>
              <a:t>(2 </a:t>
            </a:r>
            <a:r>
              <a:rPr lang="en-US" sz="2000" b="0" dirty="0"/>
              <a:t>of 2)</a:t>
            </a:r>
          </a:p>
        </p:txBody>
      </p:sp>
      <p:sp>
        <p:nvSpPr>
          <p:cNvPr id="7" name="Content Placeholder 6"/>
          <p:cNvSpPr>
            <a:spLocks noGrp="1"/>
          </p:cNvSpPr>
          <p:nvPr>
            <p:ph idx="1"/>
          </p:nvPr>
        </p:nvSpPr>
        <p:spPr/>
        <p:txBody>
          <a:bodyPr/>
          <a:lstStyle/>
          <a:p>
            <a:pPr marL="692150" indent="-692150">
              <a:buSzPct val="100000"/>
              <a:buNone/>
            </a:pPr>
            <a:r>
              <a:rPr lang="en-US" sz="2400" b="1" dirty="0" smtClean="0">
                <a:solidFill>
                  <a:schemeClr val="bg2"/>
                </a:solidFill>
                <a:latin typeface="+mj-lt"/>
              </a:rPr>
              <a:t>10.6</a:t>
            </a:r>
            <a:r>
              <a:rPr lang="en-US" sz="2400" dirty="0" smtClean="0">
                <a:latin typeface="+mj-lt"/>
              </a:rPr>
              <a:t> Describe common sources of debt financing entrepreneurial firms use.</a:t>
            </a:r>
          </a:p>
          <a:p>
            <a:pPr marL="692150" indent="-692150">
              <a:buSzPct val="100000"/>
              <a:buNone/>
            </a:pPr>
            <a:r>
              <a:rPr lang="en-US" sz="2400" b="1" dirty="0" smtClean="0">
                <a:solidFill>
                  <a:schemeClr val="bg2"/>
                </a:solidFill>
                <a:latin typeface="+mj-lt"/>
              </a:rPr>
              <a:t>10.7</a:t>
            </a:r>
            <a:r>
              <a:rPr lang="en-US" sz="2400" dirty="0" smtClean="0">
                <a:latin typeface="+mj-lt"/>
              </a:rPr>
              <a:t> Describe several creative sources of financing entrepreneurial firms may choose to use.</a:t>
            </a:r>
            <a:endParaRPr lang="en-US" sz="24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Sources of Debt Financing</a:t>
            </a:r>
            <a:endParaRPr lang="en-US" sz="3600" dirty="0"/>
          </a:p>
        </p:txBody>
      </p:sp>
      <p:sp>
        <p:nvSpPr>
          <p:cNvPr id="3" name="Content Placeholder 2"/>
          <p:cNvSpPr>
            <a:spLocks noGrp="1"/>
          </p:cNvSpPr>
          <p:nvPr>
            <p:ph idx="1"/>
          </p:nvPr>
        </p:nvSpPr>
        <p:spPr/>
        <p:txBody>
          <a:bodyPr/>
          <a:lstStyle/>
          <a:p>
            <a:pPr marL="256032" indent="-256032">
              <a:buSzPct val="100000"/>
            </a:pPr>
            <a:r>
              <a:rPr lang="en-US" sz="2400" dirty="0" smtClean="0"/>
              <a:t>Commercial Banks</a:t>
            </a:r>
          </a:p>
          <a:p>
            <a:pPr marL="256032" indent="-256032">
              <a:buSzPct val="100000"/>
            </a:pPr>
            <a:r>
              <a:rPr lang="en-US" sz="2400" dirty="0" smtClean="0"/>
              <a:t>SBA Guaranteed Loans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Commercial Banks </a:t>
            </a:r>
            <a:r>
              <a:rPr lang="en-US" sz="2000" b="0" dirty="0" smtClean="0"/>
              <a:t>(1 </a:t>
            </a:r>
            <a:r>
              <a:rPr lang="en-US" sz="2000" b="0" dirty="0"/>
              <a:t>of </a:t>
            </a:r>
            <a:r>
              <a:rPr lang="en-US" sz="2000" b="0" dirty="0" smtClean="0"/>
              <a:t>2)</a:t>
            </a:r>
            <a:endParaRPr lang="en-US" sz="2000" dirty="0"/>
          </a:p>
        </p:txBody>
      </p:sp>
      <p:sp>
        <p:nvSpPr>
          <p:cNvPr id="3" name="Content Placeholder 2"/>
          <p:cNvSpPr>
            <a:spLocks noGrp="1"/>
          </p:cNvSpPr>
          <p:nvPr>
            <p:ph idx="1"/>
          </p:nvPr>
        </p:nvSpPr>
        <p:spPr>
          <a:xfrm>
            <a:off x="457200" y="1524000"/>
            <a:ext cx="8229600" cy="4525963"/>
          </a:xfrm>
        </p:spPr>
        <p:txBody>
          <a:bodyPr/>
          <a:lstStyle/>
          <a:p>
            <a:r>
              <a:rPr lang="en-US" sz="2400" dirty="0" smtClean="0"/>
              <a:t>Historically, commercial banks have not been viewed as a practical source of financing for start-up firms.</a:t>
            </a:r>
          </a:p>
          <a:p>
            <a:pPr marL="740664" lvl="1"/>
            <a:r>
              <a:rPr lang="en-US" sz="2400" dirty="0" smtClean="0"/>
              <a:t>This sentiment is not a knock against banks; it is just that banks are risk averse, and financing start-ups is a risky business.</a:t>
            </a:r>
          </a:p>
          <a:p>
            <a:pPr lvl="2"/>
            <a:r>
              <a:rPr lang="en-US" sz="2400" dirty="0" smtClean="0"/>
              <a:t>Banks are interested in firms that have a strong cash flow, low leverage, audited financials, good management, and a healthy balance sheet.</a:t>
            </a:r>
          </a:p>
          <a:p>
            <a:pPr lvl="2"/>
            <a:r>
              <a:rPr lang="en-US" sz="2400" dirty="0" smtClean="0"/>
              <a:t>Although many new ventures have good management, few have the other characteristics, at least initially.</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Commercial Banks </a:t>
            </a:r>
            <a:r>
              <a:rPr lang="en-US" sz="2000" b="0" dirty="0" smtClean="0"/>
              <a:t>(2 </a:t>
            </a:r>
            <a:r>
              <a:rPr lang="en-US" sz="2000" b="0" dirty="0"/>
              <a:t>of </a:t>
            </a:r>
            <a:r>
              <a:rPr lang="en-US" sz="2000" b="0" dirty="0" smtClean="0"/>
              <a:t>2)</a:t>
            </a:r>
            <a:endParaRPr lang="en-US" sz="2000" dirty="0"/>
          </a:p>
        </p:txBody>
      </p:sp>
      <p:sp>
        <p:nvSpPr>
          <p:cNvPr id="3" name="Content Placeholder 2"/>
          <p:cNvSpPr>
            <a:spLocks noGrp="1"/>
          </p:cNvSpPr>
          <p:nvPr>
            <p:ph idx="1"/>
          </p:nvPr>
        </p:nvSpPr>
        <p:spPr>
          <a:xfrm>
            <a:off x="457200" y="1524000"/>
            <a:ext cx="8229600" cy="4525963"/>
          </a:xfrm>
        </p:spPr>
        <p:txBody>
          <a:bodyPr/>
          <a:lstStyle/>
          <a:p>
            <a:r>
              <a:rPr lang="en-US" sz="2400" dirty="0" smtClean="0"/>
              <a:t>The good news is that despite these historical precedents, some banks are starting to engage start-up entrepreneurs.</a:t>
            </a:r>
          </a:p>
          <a:p>
            <a:r>
              <a:rPr lang="en-US" sz="2400" dirty="0" smtClean="0"/>
              <a:t>When it comes to start-ups, some banks are rethinking their lending standards and are beginning to focus on cash flow and the strength of the management team rather than on collateral and the strength of the balance sheet.</a:t>
            </a:r>
          </a:p>
          <a:p>
            <a:r>
              <a:rPr lang="en-US" sz="2400" dirty="0" smtClean="0"/>
              <a:t>Entrepreneurs should follow developments in this area closely.</a:t>
            </a:r>
          </a:p>
        </p:txBody>
      </p:sp>
    </p:spTree>
    <p:extLst>
      <p:ext uri="{BB962C8B-B14F-4D97-AF65-F5344CB8AC3E}">
        <p14:creationId xmlns:p14="http://schemas.microsoft.com/office/powerpoint/2010/main" val="1649152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SBA Guaranteed Loans </a:t>
            </a:r>
            <a:r>
              <a:rPr lang="en-US" sz="2000" b="0" dirty="0" smtClean="0"/>
              <a:t>(1 of 2)</a:t>
            </a:r>
            <a:endParaRPr lang="en-US" sz="2000" b="0" dirty="0"/>
          </a:p>
        </p:txBody>
      </p:sp>
      <p:sp>
        <p:nvSpPr>
          <p:cNvPr id="3" name="Content Placeholder 2"/>
          <p:cNvSpPr>
            <a:spLocks noGrp="1"/>
          </p:cNvSpPr>
          <p:nvPr>
            <p:ph idx="1"/>
          </p:nvPr>
        </p:nvSpPr>
        <p:spPr>
          <a:xfrm>
            <a:off x="457200" y="1600200"/>
            <a:ext cx="8077200" cy="4525963"/>
          </a:xfrm>
        </p:spPr>
        <p:txBody>
          <a:bodyPr/>
          <a:lstStyle/>
          <a:p>
            <a:pPr marL="256032" indent="-256032">
              <a:buSzPct val="100000"/>
            </a:pPr>
            <a:r>
              <a:rPr lang="en-US" sz="2400" dirty="0" smtClean="0"/>
              <a:t>The SBA Guaranteed Loan Program</a:t>
            </a:r>
          </a:p>
          <a:p>
            <a:pPr marL="740664" lvl="1"/>
            <a:r>
              <a:rPr lang="en-US" sz="2400" dirty="0" smtClean="0"/>
              <a:t>The most notable SBA program available to small businesses is the 7(A) Guaranty Program.</a:t>
            </a:r>
          </a:p>
          <a:p>
            <a:pPr marL="740664" lvl="1"/>
            <a:r>
              <a:rPr lang="en-US" sz="2400" dirty="0" smtClean="0"/>
              <a:t>The program operates through private-sector lenders who provide loans that are guaranteed by the SBA.</a:t>
            </a:r>
          </a:p>
          <a:p>
            <a:pPr marL="740664" lvl="1"/>
            <a:r>
              <a:rPr lang="en-US" sz="2400" dirty="0" smtClean="0"/>
              <a:t>The loans are for small businesses that are unable to secure financing on reasonable terms through normal lending channels.</a:t>
            </a:r>
          </a:p>
          <a:p>
            <a:pPr marL="740664" lvl="1"/>
            <a:r>
              <a:rPr lang="en-US" sz="2400" dirty="0" smtClean="0"/>
              <a:t>Almost all businesses are eligible to apply for and SBA loan.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SBA Guaranteed Loans </a:t>
            </a:r>
            <a:r>
              <a:rPr lang="en-US" sz="2000" b="0" dirty="0" smtClean="0"/>
              <a:t>(2 of 2)</a:t>
            </a:r>
            <a:endParaRPr lang="en-US" sz="2000" b="0" dirty="0"/>
          </a:p>
        </p:txBody>
      </p:sp>
      <p:sp>
        <p:nvSpPr>
          <p:cNvPr id="3" name="Content Placeholder 2"/>
          <p:cNvSpPr>
            <a:spLocks noGrp="1"/>
          </p:cNvSpPr>
          <p:nvPr>
            <p:ph idx="1"/>
          </p:nvPr>
        </p:nvSpPr>
        <p:spPr/>
        <p:txBody>
          <a:bodyPr/>
          <a:lstStyle/>
          <a:p>
            <a:pPr marL="256032" indent="-256032">
              <a:buSzPct val="100000"/>
            </a:pPr>
            <a:r>
              <a:rPr lang="en-US" sz="2400" dirty="0" smtClean="0"/>
              <a:t>Size and Types of Loans</a:t>
            </a:r>
          </a:p>
          <a:p>
            <a:pPr marL="740664" lvl="1"/>
            <a:r>
              <a:rPr lang="en-US" sz="2400" dirty="0" smtClean="0"/>
              <a:t>The SBA can guarantee as much as 85% on loans up to $150,000 and 75% on loans for more than $150,000.</a:t>
            </a:r>
          </a:p>
          <a:p>
            <a:pPr marL="740664" lvl="1"/>
            <a:r>
              <a:rPr lang="en-US" sz="2400" dirty="0" smtClean="0"/>
              <a:t>An SBA guaranteed loan can be used for almost any legitimate business purpose.</a:t>
            </a:r>
          </a:p>
          <a:p>
            <a:pPr marL="740664" lvl="1"/>
            <a:r>
              <a:rPr lang="en-US" sz="2400" dirty="0" smtClean="0"/>
              <a:t>Although SBA guaranteed loans are utilized more heavily by existing small businesses than start-ups, they should not be dismissed as a possible source of financing.</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Other Sources of Debt Financing </a:t>
            </a:r>
            <a:r>
              <a:rPr lang="en-US" sz="2000" b="0" dirty="0" smtClean="0"/>
              <a:t>(1 of 3)</a:t>
            </a:r>
            <a:endParaRPr lang="en-US" sz="2000" b="0" dirty="0"/>
          </a:p>
        </p:txBody>
      </p:sp>
      <p:sp>
        <p:nvSpPr>
          <p:cNvPr id="3" name="Content Placeholder 2"/>
          <p:cNvSpPr>
            <a:spLocks noGrp="1"/>
          </p:cNvSpPr>
          <p:nvPr>
            <p:ph idx="1"/>
          </p:nvPr>
        </p:nvSpPr>
        <p:spPr>
          <a:xfrm>
            <a:off x="457200" y="1600200"/>
            <a:ext cx="8077200" cy="4525963"/>
          </a:xfrm>
        </p:spPr>
        <p:txBody>
          <a:bodyPr/>
          <a:lstStyle/>
          <a:p>
            <a:pPr marL="256032" indent="-256032">
              <a:buSzPct val="100000"/>
            </a:pPr>
            <a:r>
              <a:rPr lang="en-US" sz="2400" dirty="0" smtClean="0"/>
              <a:t>Online Lenders</a:t>
            </a:r>
          </a:p>
          <a:p>
            <a:pPr lvl="1" indent="-256032">
              <a:buSzPct val="100000"/>
            </a:pPr>
            <a:r>
              <a:rPr lang="en-US" sz="2400" dirty="0" smtClean="0"/>
              <a:t>There is a group of online lenders, including OnDeck, Kabbage, and BlueVine that provide loans to businesses.</a:t>
            </a:r>
          </a:p>
          <a:p>
            <a:pPr lvl="1" indent="-256032">
              <a:buSzPct val="100000"/>
            </a:pPr>
            <a:r>
              <a:rPr lang="en-US" sz="2400" dirty="0" smtClean="0"/>
              <a:t>Depending on the company, loans are available from $2,000 to $2 million.  </a:t>
            </a:r>
          </a:p>
          <a:p>
            <a:pPr lvl="1" indent="-256032">
              <a:buSzPct val="100000"/>
            </a:pPr>
            <a:r>
              <a:rPr lang="en-US" sz="2400" dirty="0" smtClean="0"/>
              <a:t>Interest rates are normally higher than charged by a commercial bank, so it is advisable to check the terms carefully.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Other Sources of Debt Financing </a:t>
            </a:r>
            <a:r>
              <a:rPr lang="en-US" sz="2000" b="0" dirty="0" smtClean="0"/>
              <a:t>(2 of 3)</a:t>
            </a:r>
            <a:endParaRPr lang="en-US" sz="2000" b="0" dirty="0"/>
          </a:p>
        </p:txBody>
      </p:sp>
      <p:sp>
        <p:nvSpPr>
          <p:cNvPr id="3" name="Content Placeholder 2"/>
          <p:cNvSpPr>
            <a:spLocks noGrp="1"/>
          </p:cNvSpPr>
          <p:nvPr>
            <p:ph idx="1"/>
          </p:nvPr>
        </p:nvSpPr>
        <p:spPr>
          <a:xfrm>
            <a:off x="457200" y="1600200"/>
            <a:ext cx="8077200" cy="4525963"/>
          </a:xfrm>
        </p:spPr>
        <p:txBody>
          <a:bodyPr/>
          <a:lstStyle/>
          <a:p>
            <a:pPr marL="256032" indent="-256032">
              <a:buSzPct val="100000"/>
            </a:pPr>
            <a:r>
              <a:rPr lang="en-US" sz="2400" dirty="0" smtClean="0"/>
              <a:t>Peer-to-Peer Lenders</a:t>
            </a:r>
          </a:p>
          <a:p>
            <a:pPr lvl="1" indent="-256032">
              <a:buSzPct val="100000"/>
            </a:pPr>
            <a:r>
              <a:rPr lang="en-US" sz="2400" dirty="0" smtClean="0"/>
              <a:t>Peer-to-peer lenders underwrite borrowers but don’t fund the loans directly.</a:t>
            </a:r>
          </a:p>
          <a:p>
            <a:pPr lvl="1" indent="-256032">
              <a:buSzPct val="100000"/>
            </a:pPr>
            <a:r>
              <a:rPr lang="en-US" sz="2400" dirty="0" smtClean="0"/>
              <a:t>Instead, they act as intermediaries between borrowers and individuals or borrowers and institutional investors.</a:t>
            </a:r>
          </a:p>
          <a:p>
            <a:pPr lvl="1" indent="-256032">
              <a:buSzPct val="100000"/>
            </a:pPr>
            <a:r>
              <a:rPr lang="en-US" sz="2400" dirty="0" smtClean="0"/>
              <a:t>Funding Circle and Lending Club are examples of peer-to-peer lenders.</a:t>
            </a:r>
          </a:p>
          <a:p>
            <a:pPr lvl="1" indent="-256032">
              <a:buSzPct val="100000"/>
            </a:pPr>
            <a:r>
              <a:rPr lang="en-US" sz="2400" dirty="0" smtClean="0"/>
              <a:t>The thing to watch when considering peer-to-peer loans is the annual percentage rate, which in many cases is high.  </a:t>
            </a:r>
          </a:p>
        </p:txBody>
      </p:sp>
    </p:spTree>
    <p:extLst>
      <p:ext uri="{BB962C8B-B14F-4D97-AF65-F5344CB8AC3E}">
        <p14:creationId xmlns:p14="http://schemas.microsoft.com/office/powerpoint/2010/main" val="3588802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Other Sources of Debt Financing </a:t>
            </a:r>
            <a:r>
              <a:rPr lang="en-US" sz="2000" b="0" dirty="0" smtClean="0"/>
              <a:t>(3 of 3)</a:t>
            </a:r>
            <a:endParaRPr lang="en-US" sz="2000" b="0" dirty="0"/>
          </a:p>
        </p:txBody>
      </p:sp>
      <p:sp>
        <p:nvSpPr>
          <p:cNvPr id="3" name="Content Placeholder 2"/>
          <p:cNvSpPr>
            <a:spLocks noGrp="1"/>
          </p:cNvSpPr>
          <p:nvPr>
            <p:ph idx="1"/>
          </p:nvPr>
        </p:nvSpPr>
        <p:spPr>
          <a:xfrm>
            <a:off x="457200" y="1600200"/>
            <a:ext cx="8077200" cy="4525963"/>
          </a:xfrm>
        </p:spPr>
        <p:txBody>
          <a:bodyPr/>
          <a:lstStyle/>
          <a:p>
            <a:pPr marL="256032" indent="-256032">
              <a:buSzPct val="100000"/>
            </a:pPr>
            <a:r>
              <a:rPr lang="en-US" sz="2400" dirty="0" smtClean="0"/>
              <a:t>Vendor Credit</a:t>
            </a:r>
          </a:p>
          <a:p>
            <a:pPr marL="740664" lvl="1"/>
            <a:r>
              <a:rPr lang="en-US" sz="2400" dirty="0" smtClean="0"/>
              <a:t>Also known as trade credit, is when a vendor extends credit to a business in order to allow the business to buy its products and/or services up front but defer payment until later.</a:t>
            </a:r>
          </a:p>
          <a:p>
            <a:pPr marL="256032" indent="-256032">
              <a:buSzPct val="100000"/>
            </a:pPr>
            <a:r>
              <a:rPr lang="en-US" sz="2400" dirty="0" smtClean="0"/>
              <a:t>Factoring</a:t>
            </a:r>
          </a:p>
          <a:p>
            <a:pPr marL="740664" lvl="1"/>
            <a:r>
              <a:rPr lang="en-US" sz="2400" dirty="0" smtClean="0"/>
              <a:t>Is a financial transaction whereby a business sells its accounts receivable to a third party, called a factor, at a discount in exchange for cash.</a:t>
            </a:r>
          </a:p>
        </p:txBody>
      </p:sp>
    </p:spTree>
    <p:extLst>
      <p:ext uri="{BB962C8B-B14F-4D97-AF65-F5344CB8AC3E}">
        <p14:creationId xmlns:p14="http://schemas.microsoft.com/office/powerpoint/2010/main" val="477931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Creative Sources of Financing or Funding</a:t>
            </a:r>
            <a:endParaRPr lang="en-US" sz="3600" dirty="0"/>
          </a:p>
        </p:txBody>
      </p:sp>
      <p:sp>
        <p:nvSpPr>
          <p:cNvPr id="3" name="Content Placeholder 2"/>
          <p:cNvSpPr>
            <a:spLocks noGrp="1"/>
          </p:cNvSpPr>
          <p:nvPr>
            <p:ph idx="1"/>
          </p:nvPr>
        </p:nvSpPr>
        <p:spPr/>
        <p:txBody>
          <a:bodyPr/>
          <a:lstStyle/>
          <a:p>
            <a:pPr marL="256032" indent="-256032">
              <a:buSzPct val="100000"/>
            </a:pPr>
            <a:r>
              <a:rPr lang="en-US" sz="2400" dirty="0" smtClean="0"/>
              <a:t>Crowdfunding</a:t>
            </a:r>
          </a:p>
          <a:p>
            <a:pPr marL="256032" indent="-256032">
              <a:buSzPct val="100000"/>
            </a:pPr>
            <a:r>
              <a:rPr lang="en-US" sz="2400" dirty="0" smtClean="0"/>
              <a:t>Leasing</a:t>
            </a:r>
          </a:p>
          <a:p>
            <a:pPr marL="256032" indent="-256032">
              <a:buSzPct val="100000"/>
            </a:pPr>
            <a:r>
              <a:rPr lang="en-US" sz="2400" dirty="0" smtClean="0"/>
              <a:t>SBIR and STTR Grant Programs</a:t>
            </a:r>
          </a:p>
          <a:p>
            <a:pPr marL="256032" indent="-256032">
              <a:buSzPct val="100000"/>
            </a:pPr>
            <a:r>
              <a:rPr lang="en-US" sz="2400" dirty="0" smtClean="0"/>
              <a:t>Other Grant Programs</a:t>
            </a:r>
          </a:p>
          <a:p>
            <a:pPr marL="256032" indent="-256032">
              <a:buSzPct val="100000"/>
            </a:pPr>
            <a:r>
              <a:rPr lang="en-US" sz="2400" dirty="0" smtClean="0"/>
              <a:t>Strategic Partners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Crowdfunding </a:t>
            </a:r>
            <a:r>
              <a:rPr lang="en-US" sz="2000" b="0" dirty="0" smtClean="0"/>
              <a:t>(1 of 2)</a:t>
            </a:r>
            <a:endParaRPr lang="en-US" sz="2000" b="0" dirty="0"/>
          </a:p>
        </p:txBody>
      </p:sp>
      <p:sp>
        <p:nvSpPr>
          <p:cNvPr id="3" name="Content Placeholder 2"/>
          <p:cNvSpPr>
            <a:spLocks noGrp="1"/>
          </p:cNvSpPr>
          <p:nvPr>
            <p:ph idx="1"/>
          </p:nvPr>
        </p:nvSpPr>
        <p:spPr/>
        <p:txBody>
          <a:bodyPr/>
          <a:lstStyle/>
          <a:p>
            <a:pPr marL="256032" indent="-256032">
              <a:buSzPct val="100000"/>
            </a:pPr>
            <a:r>
              <a:rPr lang="en-US" sz="2400" dirty="0" smtClean="0"/>
              <a:t>Crowdfunding is the practice of funding a project or new venture by raising monetary contributions from a large number of people (the </a:t>
            </a:r>
            <a:r>
              <a:rPr lang="en-US" altLang="en-US" sz="2400" dirty="0" smtClean="0"/>
              <a:t>“</a:t>
            </a:r>
            <a:r>
              <a:rPr lang="en-US" sz="2400" dirty="0" smtClean="0"/>
              <a:t>crowd</a:t>
            </a:r>
            <a:r>
              <a:rPr lang="en-US" altLang="en-US" sz="2400" dirty="0" smtClean="0"/>
              <a:t>”</a:t>
            </a:r>
            <a:r>
              <a:rPr lang="en-US" sz="2400" dirty="0" smtClean="0"/>
              <a:t>) typically via the Internet.</a:t>
            </a:r>
          </a:p>
          <a:p>
            <a:pPr marL="256032" indent="-256032">
              <a:buSzPct val="100000"/>
            </a:pPr>
            <a:r>
              <a:rPr lang="en-US" sz="2400" dirty="0" smtClean="0"/>
              <a:t>Two Types of Crowdfunding Programs</a:t>
            </a:r>
          </a:p>
          <a:p>
            <a:pPr marL="740664" lvl="1"/>
            <a:r>
              <a:rPr lang="en-US" sz="2400" b="1" dirty="0" smtClean="0"/>
              <a:t>Rewards-based crowdfunding</a:t>
            </a:r>
            <a:r>
              <a:rPr lang="en-US" sz="2400" dirty="0" smtClean="0"/>
              <a:t> allows entrepreneurs to raise money in exchange for some type of amenity or reward.</a:t>
            </a:r>
          </a:p>
          <a:p>
            <a:pPr marL="740664" lvl="1"/>
            <a:r>
              <a:rPr lang="en-US" sz="2400" dirty="0" smtClean="0"/>
              <a:t>Kickstarter and Indiegogo are the most popular rewards-based crowdfunding sites.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The Importance of Getting Financing </a:t>
            </a:r>
            <a:br>
              <a:rPr lang="en-US" sz="3600" dirty="0" smtClean="0"/>
            </a:br>
            <a:r>
              <a:rPr lang="en-US" sz="3600" dirty="0" smtClean="0"/>
              <a:t>or Funding</a:t>
            </a:r>
            <a:endParaRPr lang="en-US" sz="3600" dirty="0"/>
          </a:p>
        </p:txBody>
      </p:sp>
      <p:sp>
        <p:nvSpPr>
          <p:cNvPr id="7" name="Content Placeholder 6"/>
          <p:cNvSpPr>
            <a:spLocks noGrp="1"/>
          </p:cNvSpPr>
          <p:nvPr>
            <p:ph idx="1"/>
          </p:nvPr>
        </p:nvSpPr>
        <p:spPr/>
        <p:txBody>
          <a:bodyPr/>
          <a:lstStyle/>
          <a:p>
            <a:pPr marL="256032" indent="-256032">
              <a:buSzPct val="100000"/>
            </a:pPr>
            <a:r>
              <a:rPr lang="en-US" sz="2400" dirty="0" smtClean="0"/>
              <a:t>The Nature of the Funding and Financing Process</a:t>
            </a:r>
          </a:p>
          <a:p>
            <a:pPr marL="740664" lvl="1"/>
            <a:r>
              <a:rPr lang="en-US" sz="2400" dirty="0" smtClean="0"/>
              <a:t>Few people deal with the process of raising investment capital until they need to raise capital for their own firm.</a:t>
            </a:r>
          </a:p>
          <a:p>
            <a:pPr lvl="2"/>
            <a:r>
              <a:rPr lang="en-US" sz="2400" dirty="0" smtClean="0"/>
              <a:t>As a result, many entrepreneurs go about the task of raising capital haphazardly because they lack experience in this area.</a:t>
            </a:r>
          </a:p>
          <a:p>
            <a:pPr marL="256032" indent="-256032">
              <a:buSzPct val="100000"/>
            </a:pPr>
            <a:r>
              <a:rPr lang="en-US" sz="2400" dirty="0" smtClean="0"/>
              <a:t>Why Most New Ventures Need Funding</a:t>
            </a:r>
          </a:p>
          <a:p>
            <a:pPr marL="740664" lvl="1"/>
            <a:r>
              <a:rPr lang="en-US" sz="2400" dirty="0" smtClean="0"/>
              <a:t>There are three reasons most new ventures need to raise money during their early life.</a:t>
            </a:r>
          </a:p>
          <a:p>
            <a:pPr lvl="2"/>
            <a:r>
              <a:rPr lang="en-US" sz="2400" dirty="0" smtClean="0"/>
              <a:t>The three reasons are shown on the following slide.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Crowdfunding </a:t>
            </a:r>
            <a:r>
              <a:rPr lang="en-US" sz="2000" b="0" dirty="0" smtClean="0"/>
              <a:t>(2 of 2)</a:t>
            </a:r>
            <a:endParaRPr lang="en-US" sz="2000" b="0" dirty="0"/>
          </a:p>
        </p:txBody>
      </p:sp>
      <p:sp>
        <p:nvSpPr>
          <p:cNvPr id="3" name="Content Placeholder 2"/>
          <p:cNvSpPr>
            <a:spLocks noGrp="1"/>
          </p:cNvSpPr>
          <p:nvPr>
            <p:ph idx="1"/>
          </p:nvPr>
        </p:nvSpPr>
        <p:spPr>
          <a:xfrm>
            <a:off x="457200" y="1600200"/>
            <a:ext cx="8229600" cy="4724400"/>
          </a:xfrm>
        </p:spPr>
        <p:txBody>
          <a:bodyPr/>
          <a:lstStyle/>
          <a:p>
            <a:pPr marL="740664" lvl="1"/>
            <a:r>
              <a:rPr lang="en-US" sz="2400" b="1" dirty="0" smtClean="0"/>
              <a:t>Equity-based crowdfunding</a:t>
            </a:r>
            <a:r>
              <a:rPr lang="en-US" sz="2400" dirty="0" smtClean="0"/>
              <a:t> helps businesses raise money by tapping individuals and investors who provide funding in exchange for equity in the business.</a:t>
            </a:r>
          </a:p>
          <a:p>
            <a:pPr marL="740664" lvl="1"/>
            <a:r>
              <a:rPr lang="en-US" sz="2400" dirty="0" smtClean="0"/>
              <a:t>The catalyst for the advent of equity-based crowdfunding was the JOBS Act, which was passed in April 2012.</a:t>
            </a:r>
          </a:p>
          <a:p>
            <a:pPr marL="740664" lvl="1"/>
            <a:r>
              <a:rPr lang="en-US" sz="2400" dirty="0" smtClean="0"/>
              <a:t>Four of the most popular equity-based crowdfunding sites are MicroVentures, Fundable, Crowdfunder, and CircleUp.</a:t>
            </a:r>
          </a:p>
          <a:p>
            <a:pPr marL="740664" lvl="1"/>
            <a:r>
              <a:rPr lang="en-US" sz="2400" dirty="0" smtClean="0"/>
              <a:t>Equity-based crowdfunding is gaining momentum. Over $85 million has been invested through MicroVentures since 2009.</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Leasing </a:t>
            </a:r>
            <a:r>
              <a:rPr lang="en-US" sz="2000" b="0" dirty="0" smtClean="0"/>
              <a:t>(1 of 2)</a:t>
            </a:r>
            <a:endParaRPr lang="en-US" sz="2000" b="0" dirty="0"/>
          </a:p>
        </p:txBody>
      </p:sp>
      <p:sp>
        <p:nvSpPr>
          <p:cNvPr id="3" name="Content Placeholder 2"/>
          <p:cNvSpPr>
            <a:spLocks noGrp="1"/>
          </p:cNvSpPr>
          <p:nvPr>
            <p:ph idx="1"/>
          </p:nvPr>
        </p:nvSpPr>
        <p:spPr>
          <a:xfrm>
            <a:off x="457200" y="1600200"/>
            <a:ext cx="7924800" cy="4525963"/>
          </a:xfrm>
        </p:spPr>
        <p:txBody>
          <a:bodyPr/>
          <a:lstStyle/>
          <a:p>
            <a:pPr marL="256032" indent="-256032">
              <a:buSzPct val="100000"/>
            </a:pPr>
            <a:r>
              <a:rPr lang="en-US" sz="2400" dirty="0" smtClean="0"/>
              <a:t>A lease is a written agreement in which the owner of a piece of property allows an individual or business to use the property for a specified period of time in exchange for payments.</a:t>
            </a:r>
          </a:p>
          <a:p>
            <a:pPr marL="256032" indent="-256032">
              <a:buSzPct val="100000"/>
            </a:pPr>
            <a:r>
              <a:rPr lang="en-US" sz="2400" dirty="0" smtClean="0"/>
              <a:t>The major advantage of leasing is that it enables a company to acquire the use of assets with very little or no down payment.</a:t>
            </a:r>
          </a:p>
          <a:p>
            <a:pPr marL="256032" indent="-256032">
              <a:buSzPct val="100000"/>
            </a:pPr>
            <a:r>
              <a:rPr lang="en-US" sz="2400" dirty="0" smtClean="0"/>
              <a:t>Leases for facilities and leases for equipment are the two most common types of leases that entrepreneurial ventures undertake.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Leasing </a:t>
            </a:r>
            <a:r>
              <a:rPr lang="en-US" sz="2000" b="0" dirty="0" smtClean="0"/>
              <a:t>(2 of 2)</a:t>
            </a:r>
            <a:endParaRPr lang="en-US" sz="2000" b="0" dirty="0"/>
          </a:p>
        </p:txBody>
      </p:sp>
      <p:sp>
        <p:nvSpPr>
          <p:cNvPr id="3" name="Content Placeholder 2"/>
          <p:cNvSpPr>
            <a:spLocks noGrp="1"/>
          </p:cNvSpPr>
          <p:nvPr>
            <p:ph idx="1"/>
          </p:nvPr>
        </p:nvSpPr>
        <p:spPr>
          <a:xfrm>
            <a:off x="457200" y="1600200"/>
            <a:ext cx="8001000" cy="4525963"/>
          </a:xfrm>
        </p:spPr>
        <p:txBody>
          <a:bodyPr/>
          <a:lstStyle/>
          <a:p>
            <a:pPr marL="255600" lvl="1" indent="-255600">
              <a:spcBef>
                <a:spcPts val="1500"/>
              </a:spcBef>
              <a:buFont typeface="Arial" panose="020B0604020202020204" pitchFamily="34" charset="0"/>
              <a:buChar char="•"/>
            </a:pPr>
            <a:r>
              <a:rPr lang="en-US" sz="2400" dirty="0" smtClean="0"/>
              <a:t>Most leases involve a modest down payment and monthly payments during the duration of the lease.</a:t>
            </a:r>
          </a:p>
          <a:p>
            <a:pPr marL="255600" lvl="1" indent="-255600">
              <a:spcBef>
                <a:spcPts val="1500"/>
              </a:spcBef>
              <a:buFont typeface="Arial" panose="020B0604020202020204" pitchFamily="34" charset="0"/>
              <a:buChar char="•"/>
            </a:pPr>
            <a:r>
              <a:rPr lang="en-US" sz="2400" dirty="0" smtClean="0"/>
              <a:t>At the end of an equipment lease, the new venture typically has the option to stop using the equipment, purchase it for fair market value, or renew the lease.</a:t>
            </a:r>
          </a:p>
          <a:p>
            <a:pPr marL="255600" lvl="1" indent="-255600">
              <a:spcBef>
                <a:spcPts val="1500"/>
              </a:spcBef>
              <a:buFont typeface="Arial" panose="020B0604020202020204" pitchFamily="34" charset="0"/>
              <a:buChar char="•"/>
            </a:pPr>
            <a:r>
              <a:rPr lang="en-US" sz="2400" dirty="0" smtClean="0"/>
              <a:t>Leasing is almost always more expensive than paying cash for an item, so most entrepreneurs think of leasing as an alternative to equity or debt financing.</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SBIR and STTR Grants </a:t>
            </a:r>
            <a:r>
              <a:rPr lang="en-US" sz="2000" b="0" dirty="0" smtClean="0"/>
              <a:t>(1 of 5)</a:t>
            </a:r>
            <a:endParaRPr lang="en-US" sz="2000" b="0" dirty="0"/>
          </a:p>
        </p:txBody>
      </p:sp>
      <p:sp>
        <p:nvSpPr>
          <p:cNvPr id="3" name="Content Placeholder 2"/>
          <p:cNvSpPr>
            <a:spLocks noGrp="1"/>
          </p:cNvSpPr>
          <p:nvPr>
            <p:ph idx="1"/>
          </p:nvPr>
        </p:nvSpPr>
        <p:spPr/>
        <p:txBody>
          <a:bodyPr/>
          <a:lstStyle/>
          <a:p>
            <a:pPr marL="256032" indent="-256032">
              <a:buSzPct val="100000"/>
            </a:pPr>
            <a:r>
              <a:rPr lang="en-US" sz="2400" dirty="0" smtClean="0"/>
              <a:t>SBIR and STTR Programs</a:t>
            </a:r>
          </a:p>
          <a:p>
            <a:pPr marL="740664" lvl="1"/>
            <a:r>
              <a:rPr lang="en-US" sz="2400" dirty="0" smtClean="0"/>
              <a:t>The Small Business Innovation Research (SBIR) and the Small Business Technology Transfer (STTR) programs are two important sources of early-stage funding for technology firms.</a:t>
            </a:r>
          </a:p>
          <a:p>
            <a:pPr marL="740664" lvl="1"/>
            <a:r>
              <a:rPr lang="en-US" sz="2400" dirty="0" smtClean="0"/>
              <a:t>These programs provide cash grants to entrepreneurs who are working on projects in specific areas.</a:t>
            </a:r>
          </a:p>
          <a:p>
            <a:pPr lvl="2"/>
            <a:r>
              <a:rPr lang="en-US" sz="2400" dirty="0" smtClean="0"/>
              <a:t>The main difference between the SBIR and the STTR programs is that the STTR program requires the participation of researchers working at universities or other research institutions.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SBIR and STTR Grants </a:t>
            </a:r>
            <a:r>
              <a:rPr lang="en-US" sz="2000" b="0" dirty="0" smtClean="0"/>
              <a:t>(2 of 5)</a:t>
            </a:r>
            <a:endParaRPr lang="en-US" sz="2000" b="0" dirty="0"/>
          </a:p>
        </p:txBody>
      </p:sp>
      <p:sp>
        <p:nvSpPr>
          <p:cNvPr id="3" name="Content Placeholder 2"/>
          <p:cNvSpPr>
            <a:spLocks noGrp="1"/>
          </p:cNvSpPr>
          <p:nvPr>
            <p:ph idx="1"/>
          </p:nvPr>
        </p:nvSpPr>
        <p:spPr/>
        <p:txBody>
          <a:bodyPr/>
          <a:lstStyle/>
          <a:p>
            <a:pPr marL="256032" indent="-256032">
              <a:buSzPct val="100000"/>
            </a:pPr>
            <a:r>
              <a:rPr lang="en-US" sz="2400" dirty="0" smtClean="0"/>
              <a:t>SBIR Program</a:t>
            </a:r>
          </a:p>
          <a:p>
            <a:pPr marL="740664" lvl="1"/>
            <a:r>
              <a:rPr lang="en-US" sz="2400" dirty="0" smtClean="0"/>
              <a:t>The SBIR Program is a competitive grant program that provides over $2.5 billion per year to small businesses for early-stage and development projects.</a:t>
            </a:r>
          </a:p>
          <a:p>
            <a:pPr marL="740664" lvl="1"/>
            <a:r>
              <a:rPr lang="en-US" sz="2400" dirty="0" smtClean="0"/>
              <a:t>Each year, 11 federal departments and agencies are required by the SBIR to reserve a portion of their R&amp;D funds for awards to small businesses.</a:t>
            </a:r>
          </a:p>
          <a:p>
            <a:pPr marL="740664" lvl="1"/>
            <a:r>
              <a:rPr lang="en-US" sz="2400" dirty="0" smtClean="0"/>
              <a:t>Guidelines for how to apply for the grants are provided on each agency</a:t>
            </a:r>
            <a:r>
              <a:rPr lang="en-US" altLang="en-US" sz="2400" dirty="0" smtClean="0"/>
              <a:t>’</a:t>
            </a:r>
            <a:r>
              <a:rPr lang="en-US" sz="2400" dirty="0" smtClean="0"/>
              <a:t>s Web site.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SBIR and STTR Grants </a:t>
            </a:r>
            <a:r>
              <a:rPr lang="en-US" sz="2000" b="0" dirty="0" smtClean="0"/>
              <a:t>(3 of 5)</a:t>
            </a:r>
            <a:endParaRPr lang="en-US" sz="2000" b="0" dirty="0"/>
          </a:p>
        </p:txBody>
      </p:sp>
      <p:sp>
        <p:nvSpPr>
          <p:cNvPr id="3" name="Content Placeholder 2"/>
          <p:cNvSpPr>
            <a:spLocks noGrp="1"/>
          </p:cNvSpPr>
          <p:nvPr>
            <p:ph idx="1"/>
          </p:nvPr>
        </p:nvSpPr>
        <p:spPr>
          <a:xfrm>
            <a:off x="457200" y="1600200"/>
            <a:ext cx="8229600" cy="4648200"/>
          </a:xfrm>
        </p:spPr>
        <p:txBody>
          <a:bodyPr/>
          <a:lstStyle/>
          <a:p>
            <a:pPr marL="256032" indent="-256032">
              <a:buSzPct val="100000"/>
            </a:pPr>
            <a:r>
              <a:rPr lang="en-US" sz="2200" dirty="0" smtClean="0"/>
              <a:t>SBIR Program (continued)</a:t>
            </a:r>
          </a:p>
          <a:p>
            <a:pPr marL="740664" lvl="1"/>
            <a:r>
              <a:rPr lang="en-US" sz="2200" dirty="0" smtClean="0"/>
              <a:t>The SBIR is a three-phase program, meaning that firms that qualify have the potential to receive more than one grant to fund a particular proposal.</a:t>
            </a:r>
          </a:p>
          <a:p>
            <a:pPr marL="740664" lvl="1"/>
            <a:r>
              <a:rPr lang="en-US" sz="2200" dirty="0" smtClean="0"/>
              <a:t>Historically, less than 15% of all Phase I proposals are funded. The payoff for successful proposals, however, is high.</a:t>
            </a:r>
          </a:p>
          <a:p>
            <a:pPr lvl="2"/>
            <a:r>
              <a:rPr lang="en-US" sz="2200" dirty="0" smtClean="0"/>
              <a:t>The money is essentially free. It is a grant, meaning that it doesn</a:t>
            </a:r>
            <a:r>
              <a:rPr lang="en-US" altLang="en-US" sz="2200" dirty="0" smtClean="0"/>
              <a:t>’</a:t>
            </a:r>
            <a:r>
              <a:rPr lang="en-US" sz="2200" dirty="0" smtClean="0"/>
              <a:t>t have to be paid back and no equity in the firm is at stake.</a:t>
            </a:r>
          </a:p>
          <a:p>
            <a:pPr lvl="2"/>
            <a:r>
              <a:rPr lang="en-US" sz="2200" dirty="0" smtClean="0"/>
              <a:t>The small business receiving the grant also retains the rights to any intellectual property generated as the result of the grant initiative.</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SBIR and STTR Grants </a:t>
            </a:r>
            <a:r>
              <a:rPr lang="en-US" sz="2000" b="0" dirty="0" smtClean="0"/>
              <a:t>(4 of 5)</a:t>
            </a:r>
            <a:endParaRPr lang="en-US" sz="2000" b="0" dirty="0"/>
          </a:p>
        </p:txBody>
      </p:sp>
      <p:sp>
        <p:nvSpPr>
          <p:cNvPr id="4" name="Content Placeholder 3"/>
          <p:cNvSpPr>
            <a:spLocks noGrp="1"/>
          </p:cNvSpPr>
          <p:nvPr>
            <p:ph idx="1"/>
          </p:nvPr>
        </p:nvSpPr>
        <p:spPr>
          <a:xfrm>
            <a:off x="457200" y="1600200"/>
            <a:ext cx="8229600" cy="761999"/>
          </a:xfrm>
        </p:spPr>
        <p:txBody>
          <a:bodyPr/>
          <a:lstStyle/>
          <a:p>
            <a:pPr marL="0" indent="0">
              <a:buNone/>
            </a:pPr>
            <a:r>
              <a:rPr lang="en-US" sz="1800" dirty="0" smtClean="0"/>
              <a:t>SBIR Three-Phase Grant Program</a:t>
            </a:r>
          </a:p>
          <a:p>
            <a:pPr marL="0" indent="0">
              <a:buNone/>
            </a:pPr>
            <a:r>
              <a:rPr lang="en-US" sz="1800" b="1" dirty="0"/>
              <a:t>Table 10.5 </a:t>
            </a:r>
            <a:r>
              <a:rPr lang="en-US" sz="1800" dirty="0"/>
              <a:t>Small Business Innovation Research: Three-Phase </a:t>
            </a:r>
            <a:r>
              <a:rPr lang="en-US" sz="1800" dirty="0" smtClean="0"/>
              <a:t>Program</a:t>
            </a:r>
            <a:endParaRPr lang="en-US" sz="1800" dirty="0"/>
          </a:p>
        </p:txBody>
      </p:sp>
      <p:graphicFrame>
        <p:nvGraphicFramePr>
          <p:cNvPr id="6" name="Table 6"/>
          <p:cNvGraphicFramePr>
            <a:graphicFrameLocks/>
          </p:cNvGraphicFramePr>
          <p:nvPr>
            <p:extLst>
              <p:ext uri="{D42A27DB-BD31-4B8C-83A1-F6EECF244321}">
                <p14:modId xmlns:p14="http://schemas.microsoft.com/office/powerpoint/2010/main" val="1897313026"/>
              </p:ext>
            </p:extLst>
          </p:nvPr>
        </p:nvGraphicFramePr>
        <p:xfrm>
          <a:off x="457200" y="2514600"/>
          <a:ext cx="8229600" cy="3352800"/>
        </p:xfrm>
        <a:graphic>
          <a:graphicData uri="http://schemas.openxmlformats.org/drawingml/2006/table">
            <a:tbl>
              <a:tblPr firstRow="1" bandRow="1">
                <a:tableStyleId>{3B4B98B0-60AC-42C2-AFA5-B58CD77FA1E5}</a:tableStyleId>
              </a:tblPr>
              <a:tblGrid>
                <a:gridCol w="9144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gridCol w="914400">
                  <a:extLst>
                    <a:ext uri="{9D8B030D-6E8A-4147-A177-3AD203B41FA5}">
                      <a16:colId xmlns="" xmlns:a16="http://schemas.microsoft.com/office/drawing/2014/main" val="20002"/>
                    </a:ext>
                  </a:extLst>
                </a:gridCol>
                <a:gridCol w="3352800">
                  <a:extLst>
                    <a:ext uri="{9D8B030D-6E8A-4147-A177-3AD203B41FA5}">
                      <a16:colId xmlns="" xmlns:a16="http://schemas.microsoft.com/office/drawing/2014/main" val="20003"/>
                    </a:ext>
                  </a:extLst>
                </a:gridCol>
              </a:tblGrid>
              <a:tr h="274320">
                <a:tc>
                  <a:txBody>
                    <a:bodyPr/>
                    <a:lstStyle/>
                    <a:p>
                      <a:r>
                        <a:rPr lang="en-US" sz="1400" kern="1200" baseline="0" dirty="0" smtClean="0">
                          <a:solidFill>
                            <a:schemeClr val="tx1"/>
                          </a:solidFill>
                          <a:latin typeface="+mn-lt"/>
                          <a:ea typeface="+mn-ea"/>
                          <a:cs typeface="+mn-cs"/>
                        </a:rPr>
                        <a:t>Phase</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kern="1200" baseline="0" dirty="0" smtClean="0">
                          <a:solidFill>
                            <a:schemeClr val="tx1"/>
                          </a:solidFill>
                          <a:latin typeface="+mn-lt"/>
                          <a:ea typeface="+mn-ea"/>
                          <a:cs typeface="+mn-cs"/>
                        </a:rPr>
                        <a:t>Purpose of Phase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kern="1200" baseline="0" dirty="0" smtClean="0">
                          <a:solidFill>
                            <a:schemeClr val="tx1"/>
                          </a:solidFill>
                          <a:latin typeface="+mn-lt"/>
                          <a:ea typeface="+mn-ea"/>
                          <a:cs typeface="+mn-cs"/>
                        </a:rPr>
                        <a:t>Duration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kern="1200" baseline="0" dirty="0" smtClean="0">
                          <a:solidFill>
                            <a:schemeClr val="tx1"/>
                          </a:solidFill>
                          <a:latin typeface="+mn-lt"/>
                          <a:ea typeface="+mn-ea"/>
                          <a:cs typeface="+mn-cs"/>
                        </a:rPr>
                        <a:t>Funding Available (Varies by Agency)</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515114">
                <a:tc>
                  <a:txBody>
                    <a:bodyPr/>
                    <a:lstStyle/>
                    <a:p>
                      <a:r>
                        <a:rPr lang="en-US" sz="1400" kern="1200" baseline="0" dirty="0" smtClean="0">
                          <a:solidFill>
                            <a:schemeClr val="tx1"/>
                          </a:solidFill>
                          <a:latin typeface="+mn-lt"/>
                          <a:ea typeface="+mn-ea"/>
                          <a:cs typeface="+mn-cs"/>
                        </a:rPr>
                        <a:t>Phase I</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kern="1200" baseline="0" dirty="0" smtClean="0">
                          <a:solidFill>
                            <a:schemeClr val="tx1"/>
                          </a:solidFill>
                          <a:latin typeface="+mn-lt"/>
                          <a:ea typeface="+mn-ea"/>
                          <a:cs typeface="+mn-cs"/>
                        </a:rPr>
                        <a:t>To demonstrate the proposed innovation’s technical feasibility.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kern="1200" baseline="0" dirty="0" smtClean="0">
                          <a:solidFill>
                            <a:schemeClr val="tx1"/>
                          </a:solidFill>
                          <a:latin typeface="+mn-lt"/>
                          <a:ea typeface="+mn-ea"/>
                          <a:cs typeface="+mn-cs"/>
                        </a:rPr>
                        <a:t>Up to 6 months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kern="1200" baseline="0" dirty="0" smtClean="0">
                          <a:solidFill>
                            <a:schemeClr val="tx1"/>
                          </a:solidFill>
                          <a:latin typeface="+mn-lt"/>
                          <a:ea typeface="+mn-ea"/>
                          <a:cs typeface="+mn-cs"/>
                        </a:rPr>
                        <a:t>Up to $150,000</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r h="811610">
                <a:tc>
                  <a:txBody>
                    <a:bodyPr/>
                    <a:lstStyle/>
                    <a:p>
                      <a:r>
                        <a:rPr lang="en-US" sz="1400" kern="1200" baseline="0" dirty="0" smtClean="0">
                          <a:solidFill>
                            <a:schemeClr val="tx1"/>
                          </a:solidFill>
                          <a:latin typeface="+mn-lt"/>
                          <a:ea typeface="+mn-ea"/>
                          <a:cs typeface="+mn-cs"/>
                        </a:rPr>
                        <a:t>Phase II</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kern="1200" baseline="0" dirty="0" smtClean="0">
                          <a:solidFill>
                            <a:schemeClr val="tx1"/>
                          </a:solidFill>
                          <a:latin typeface="+mn-lt"/>
                          <a:ea typeface="+mn-ea"/>
                          <a:cs typeface="+mn-cs"/>
                        </a:rPr>
                        <a:t>Available to successful Phase I companies. The purpose of a Phase II grant is to develop and test a prototype of the innovation validated in Phase I.</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kern="1200" baseline="0" dirty="0" smtClean="0">
                          <a:solidFill>
                            <a:schemeClr val="tx1"/>
                          </a:solidFill>
                          <a:latin typeface="+mn-lt"/>
                          <a:ea typeface="+mn-ea"/>
                          <a:cs typeface="+mn-cs"/>
                        </a:rPr>
                        <a:t>Up to 2 years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kern="1200" baseline="0" dirty="0" smtClean="0">
                          <a:solidFill>
                            <a:schemeClr val="tx1"/>
                          </a:solidFill>
                          <a:latin typeface="+mn-lt"/>
                          <a:ea typeface="+mn-ea"/>
                          <a:cs typeface="+mn-cs"/>
                        </a:rPr>
                        <a:t>Up to $1 million</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r h="1172326">
                <a:tc>
                  <a:txBody>
                    <a:bodyPr/>
                    <a:lstStyle/>
                    <a:p>
                      <a:r>
                        <a:rPr lang="en-US" sz="1400" kern="1200" baseline="0" dirty="0" smtClean="0">
                          <a:solidFill>
                            <a:schemeClr val="tx1"/>
                          </a:solidFill>
                          <a:latin typeface="+mn-lt"/>
                          <a:ea typeface="+mn-ea"/>
                          <a:cs typeface="+mn-cs"/>
                        </a:rPr>
                        <a:t>Phase III</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kern="1200" baseline="0" dirty="0" smtClean="0">
                          <a:solidFill>
                            <a:schemeClr val="tx1"/>
                          </a:solidFill>
                          <a:latin typeface="+mn-lt"/>
                          <a:ea typeface="+mn-ea"/>
                          <a:cs typeface="+mn-cs"/>
                        </a:rPr>
                        <a:t>Period in which Phase II innovations move from the research and development lab to the marketplace.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kern="1200" baseline="0" dirty="0" smtClean="0">
                          <a:solidFill>
                            <a:schemeClr val="tx1"/>
                          </a:solidFill>
                          <a:latin typeface="+mn-lt"/>
                          <a:ea typeface="+mn-ea"/>
                          <a:cs typeface="+mn-cs"/>
                        </a:rPr>
                        <a:t>Open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kern="1200" baseline="0" dirty="0" smtClean="0">
                          <a:solidFill>
                            <a:schemeClr val="tx1"/>
                          </a:solidFill>
                          <a:latin typeface="+mn-lt"/>
                          <a:ea typeface="+mn-ea"/>
                          <a:cs typeface="+mn-cs"/>
                        </a:rPr>
                        <a:t>No SBIR funding available; however, federal agencies may award non-SBIR-funded follow-on grants or contracts for products or processes that meet the mission needs of those agencies, or for further R&amp;D.</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SBIR and STTR Grants </a:t>
            </a:r>
            <a:r>
              <a:rPr lang="en-US" sz="2000" b="0" dirty="0" smtClean="0"/>
              <a:t>(5 of 5)</a:t>
            </a:r>
            <a:endParaRPr lang="en-US" sz="2000" b="0" dirty="0"/>
          </a:p>
        </p:txBody>
      </p:sp>
      <p:sp>
        <p:nvSpPr>
          <p:cNvPr id="3" name="Content Placeholder 2"/>
          <p:cNvSpPr>
            <a:spLocks noGrp="1"/>
          </p:cNvSpPr>
          <p:nvPr>
            <p:ph idx="1"/>
          </p:nvPr>
        </p:nvSpPr>
        <p:spPr>
          <a:xfrm>
            <a:off x="457200" y="1600200"/>
            <a:ext cx="8229600" cy="4648200"/>
          </a:xfrm>
        </p:spPr>
        <p:txBody>
          <a:bodyPr/>
          <a:lstStyle/>
          <a:p>
            <a:pPr marL="256032" indent="-256032">
              <a:buSzPct val="100000"/>
            </a:pPr>
            <a:r>
              <a:rPr lang="en-US" sz="2200" dirty="0" smtClean="0"/>
              <a:t>STTR Program</a:t>
            </a:r>
          </a:p>
          <a:p>
            <a:pPr lvl="1" indent="-256032">
              <a:buSzPct val="100000"/>
            </a:pPr>
            <a:r>
              <a:rPr lang="en-US" sz="2200" dirty="0" smtClean="0"/>
              <a:t>Is a variation of the SBIR for collaborative research projects that involve small businesses and research organizations, such as universities or federal labs.</a:t>
            </a:r>
          </a:p>
          <a:p>
            <a:pPr lvl="1" indent="-256032">
              <a:buSzPct val="100000"/>
            </a:pPr>
            <a:r>
              <a:rPr lang="en-US" sz="2200" dirty="0" smtClean="0"/>
              <a:t>The STTR program requires the company to have a partnering research institution.</a:t>
            </a:r>
          </a:p>
          <a:p>
            <a:pPr lvl="1" indent="-256032">
              <a:buSzPct val="100000"/>
            </a:pPr>
            <a:r>
              <a:rPr lang="en-US" sz="2200" dirty="0" smtClean="0"/>
              <a:t>More information about the SBIR and STTR can be obtained at www.sbir.gov.</a:t>
            </a:r>
          </a:p>
        </p:txBody>
      </p:sp>
    </p:spTree>
    <p:extLst>
      <p:ext uri="{BB962C8B-B14F-4D97-AF65-F5344CB8AC3E}">
        <p14:creationId xmlns:p14="http://schemas.microsoft.com/office/powerpoint/2010/main" val="220354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Other Grant Programs</a:t>
            </a:r>
            <a:endParaRPr lang="en-US" sz="3600" dirty="0"/>
          </a:p>
        </p:txBody>
      </p:sp>
      <p:sp>
        <p:nvSpPr>
          <p:cNvPr id="3" name="Content Placeholder 2"/>
          <p:cNvSpPr>
            <a:spLocks noGrp="1"/>
          </p:cNvSpPr>
          <p:nvPr>
            <p:ph idx="1"/>
          </p:nvPr>
        </p:nvSpPr>
        <p:spPr>
          <a:xfrm>
            <a:off x="457200" y="1600200"/>
            <a:ext cx="8077200" cy="4525963"/>
          </a:xfrm>
        </p:spPr>
        <p:txBody>
          <a:bodyPr/>
          <a:lstStyle/>
          <a:p>
            <a:pPr marL="256032" indent="-256032">
              <a:buSzPct val="100000"/>
            </a:pPr>
            <a:r>
              <a:rPr lang="en-US" sz="2200" dirty="0" smtClean="0"/>
              <a:t>Private Grants</a:t>
            </a:r>
          </a:p>
          <a:p>
            <a:pPr marL="740664" lvl="1"/>
            <a:r>
              <a:rPr lang="en-US" sz="2200" dirty="0" smtClean="0"/>
              <a:t>There are a limited number of grant programs available to entrepreneurs.</a:t>
            </a:r>
          </a:p>
          <a:p>
            <a:pPr marL="740664" lvl="1"/>
            <a:r>
              <a:rPr lang="en-US" sz="2200" dirty="0" smtClean="0"/>
              <a:t>Getting grants takes a little detective work.</a:t>
            </a:r>
          </a:p>
          <a:p>
            <a:pPr marL="740664" lvl="1"/>
            <a:r>
              <a:rPr lang="en-US" sz="2200" dirty="0" smtClean="0"/>
              <a:t>Granting agencies are low key, and must be sought out.</a:t>
            </a:r>
          </a:p>
          <a:p>
            <a:pPr marL="256032" indent="-256032">
              <a:buSzPct val="100000"/>
            </a:pPr>
            <a:r>
              <a:rPr lang="en-US" sz="2200" dirty="0" smtClean="0"/>
              <a:t>Other Government Grants</a:t>
            </a:r>
          </a:p>
          <a:p>
            <a:pPr marL="740664" lvl="1"/>
            <a:r>
              <a:rPr lang="en-US" sz="2200" dirty="0" smtClean="0"/>
              <a:t>The federal government has grant programs beyond the SBIR and STTR programs.</a:t>
            </a:r>
          </a:p>
          <a:p>
            <a:pPr marL="740664" lvl="1"/>
            <a:r>
              <a:rPr lang="en-US" sz="2200" dirty="0" smtClean="0"/>
              <a:t>The full spectrum of grants available is listed at </a:t>
            </a:r>
            <a:r>
              <a:rPr lang="en-US" sz="2200" dirty="0" smtClean="0">
                <a:solidFill>
                  <a:srgbClr val="0000FF"/>
                </a:solidFill>
                <a:hlinkClick r:id="rId2" tooltip="http://www.grants.gov/"/>
              </a:rPr>
              <a:t>www.grants.gov.</a:t>
            </a:r>
            <a:endParaRPr lang="en-US" sz="2200" dirty="0" smtClean="0">
              <a:solidFill>
                <a:srgbClr val="0000FF"/>
              </a:solidFill>
            </a:endParaRPr>
          </a:p>
          <a:p>
            <a:pPr marL="740664" lvl="1"/>
            <a:r>
              <a:rPr lang="en-US" sz="2200" dirty="0" smtClean="0"/>
              <a:t>Be careful of grant-related scams.</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Strategic Partners </a:t>
            </a:r>
            <a:endParaRPr lang="en-US" sz="2000" b="0" dirty="0"/>
          </a:p>
        </p:txBody>
      </p:sp>
      <p:sp>
        <p:nvSpPr>
          <p:cNvPr id="3" name="Content Placeholder 2"/>
          <p:cNvSpPr>
            <a:spLocks noGrp="1"/>
          </p:cNvSpPr>
          <p:nvPr>
            <p:ph idx="1"/>
          </p:nvPr>
        </p:nvSpPr>
        <p:spPr/>
        <p:txBody>
          <a:bodyPr/>
          <a:lstStyle/>
          <a:p>
            <a:pPr marL="256032" lvl="1" indent="-256032">
              <a:spcBef>
                <a:spcPts val="1500"/>
              </a:spcBef>
              <a:buSzPct val="100000"/>
              <a:buFont typeface="Arial" panose="020B0604020202020204" pitchFamily="34" charset="0"/>
              <a:buChar char="•"/>
            </a:pPr>
            <a:r>
              <a:rPr lang="en-US" sz="2400" dirty="0" smtClean="0"/>
              <a:t>Strategic </a:t>
            </a:r>
            <a:r>
              <a:rPr lang="en-US" sz="2400" dirty="0"/>
              <a:t>partners are another source of capital for new ventures.</a:t>
            </a:r>
          </a:p>
          <a:p>
            <a:pPr marL="256032" lvl="1" indent="-256032">
              <a:spcBef>
                <a:spcPts val="1500"/>
              </a:spcBef>
              <a:buSzPct val="100000"/>
              <a:buFont typeface="Arial" panose="020B0604020202020204" pitchFamily="34" charset="0"/>
              <a:buChar char="•"/>
            </a:pPr>
            <a:r>
              <a:rPr lang="en-US" sz="2400" dirty="0"/>
              <a:t>Many partnerships are formed to share the costs of product or service development, to gain access to particular resources, or to facilitate speed to market</a:t>
            </a:r>
            <a:r>
              <a:rPr lang="en-US" sz="2400" dirty="0" smtClean="0"/>
              <a:t>.</a:t>
            </a:r>
          </a:p>
          <a:p>
            <a:pPr marL="256032" lvl="1" indent="-256032">
              <a:spcBef>
                <a:spcPts val="1500"/>
              </a:spcBef>
              <a:buSzPct val="100000"/>
              <a:buFont typeface="Arial" panose="020B0604020202020204" pitchFamily="34" charset="0"/>
              <a:buChar char="•"/>
            </a:pPr>
            <a:r>
              <a:rPr lang="en-US" sz="2400" dirty="0" smtClean="0"/>
              <a:t>Strategic partnerships that capture these types of benefits can help new ventures lessen their need for funding or financing. </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Why Most New Ventures </a:t>
            </a:r>
            <a:r>
              <a:rPr lang="en-US" sz="3600" smtClean="0"/>
              <a:t>Need Financing </a:t>
            </a:r>
            <a:r>
              <a:rPr lang="en-US" sz="3600" dirty="0" smtClean="0"/>
              <a:t>or Funding</a:t>
            </a:r>
            <a:endParaRPr lang="en-US" sz="3600" dirty="0"/>
          </a:p>
        </p:txBody>
      </p:sp>
      <p:sp>
        <p:nvSpPr>
          <p:cNvPr id="2" name="Content Placeholder 1"/>
          <p:cNvSpPr>
            <a:spLocks noGrp="1"/>
          </p:cNvSpPr>
          <p:nvPr>
            <p:ph idx="1"/>
          </p:nvPr>
        </p:nvSpPr>
        <p:spPr>
          <a:xfrm>
            <a:off x="457200" y="1676400"/>
            <a:ext cx="8229600" cy="457200"/>
          </a:xfrm>
        </p:spPr>
        <p:txBody>
          <a:bodyPr/>
          <a:lstStyle/>
          <a:p>
            <a:pPr marL="0" indent="0">
              <a:buNone/>
            </a:pPr>
            <a:r>
              <a:rPr lang="en-IN" sz="2200" b="1" dirty="0"/>
              <a:t>Figure </a:t>
            </a:r>
            <a:r>
              <a:rPr lang="en-IN" sz="2200" b="1" dirty="0" smtClean="0"/>
              <a:t>10.1 </a:t>
            </a:r>
            <a:r>
              <a:rPr lang="en-IN" sz="2200" dirty="0" smtClean="0"/>
              <a:t>Three Reasons Start-Ups Need Funding</a:t>
            </a:r>
            <a:endParaRPr lang="en-IN" sz="2200" dirty="0"/>
          </a:p>
        </p:txBody>
      </p:sp>
      <p:pic>
        <p:nvPicPr>
          <p:cNvPr id="8" name="Picture 7" descr="Three reasons start ups need funding. Reason 1, cash flow challenges. Inventory must be purchased, employees must be trained and paid, and advertising must be paid for before cash is generated from sales. Reason 2, capital investments. The cost of buying real estate, building facilities, and purchasing equipment typically exceeds a firm’s ability to provide funds for these needs on its own. Reason 3, lengthy product development cycles. Some products are under development for years before they generate earnings. The up-front costs often exceed a firm’s ability to fund these activities on its own."/>
          <p:cNvPicPr>
            <a:picLocks noChangeAspect="1" noChangeArrowheads="1"/>
          </p:cNvPicPr>
          <p:nvPr/>
        </p:nvPicPr>
        <p:blipFill>
          <a:blip r:embed="rId2" cstate="print"/>
          <a:srcRect/>
          <a:stretch>
            <a:fillRect/>
          </a:stretch>
        </p:blipFill>
        <p:spPr bwMode="auto">
          <a:xfrm>
            <a:off x="457200" y="2362200"/>
            <a:ext cx="8070708" cy="3262886"/>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143000"/>
            <a:ext cx="2286000" cy="609600"/>
          </a:xfrm>
        </p:spPr>
        <p:txBody>
          <a:bodyPr/>
          <a:lstStyle/>
          <a:p>
            <a:r>
              <a:rPr lang="en-US" sz="3600" dirty="0" smtClean="0"/>
              <a:t>Copyright</a:t>
            </a:r>
            <a:endParaRPr lang="en-US" sz="3600"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533400" y="2203174"/>
            <a:ext cx="7423150" cy="2438400"/>
          </a:xfrm>
          <a:prstGeom prst="rect">
            <a:avLst/>
          </a:prstGeom>
          <a:noFill/>
          <a:ln w="9525">
            <a:noFill/>
            <a:miter lim="800000"/>
            <a:headEnd/>
            <a:tailEnd/>
          </a:ln>
        </p:spPr>
      </p:pic>
    </p:spTree>
    <p:extLst>
      <p:ext uri="{BB962C8B-B14F-4D97-AF65-F5344CB8AC3E}">
        <p14:creationId xmlns:p14="http://schemas.microsoft.com/office/powerpoint/2010/main" val="2612890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7391400" cy="1097280"/>
          </a:xfrm>
        </p:spPr>
        <p:txBody>
          <a:bodyPr/>
          <a:lstStyle/>
          <a:p>
            <a:r>
              <a:rPr lang="en-US" sz="3600" dirty="0" smtClean="0"/>
              <a:t>Alternatives for Raising Money for a New Venture</a:t>
            </a:r>
            <a:endParaRPr lang="en-US" sz="3600" dirty="0"/>
          </a:p>
        </p:txBody>
      </p:sp>
      <p:sp>
        <p:nvSpPr>
          <p:cNvPr id="7" name="Content Placeholder 6"/>
          <p:cNvSpPr>
            <a:spLocks noGrp="1"/>
          </p:cNvSpPr>
          <p:nvPr>
            <p:ph idx="1"/>
          </p:nvPr>
        </p:nvSpPr>
        <p:spPr/>
        <p:txBody>
          <a:bodyPr/>
          <a:lstStyle/>
          <a:p>
            <a:pPr marL="256032" indent="-256032">
              <a:buSzPct val="100000"/>
            </a:pPr>
            <a:r>
              <a:rPr lang="en-US" sz="2400" dirty="0" smtClean="0"/>
              <a:t>Personal Funds</a:t>
            </a:r>
          </a:p>
          <a:p>
            <a:pPr marL="256032" indent="-256032">
              <a:buSzPct val="100000"/>
            </a:pPr>
            <a:r>
              <a:rPr lang="en-US" sz="2400" dirty="0" smtClean="0"/>
              <a:t>Debt Financing</a:t>
            </a:r>
          </a:p>
          <a:p>
            <a:pPr marL="256032" indent="-256032">
              <a:buSzPct val="100000"/>
            </a:pPr>
            <a:r>
              <a:rPr lang="en-US" sz="2400" dirty="0" smtClean="0"/>
              <a:t>Equity Capital</a:t>
            </a:r>
          </a:p>
          <a:p>
            <a:pPr marL="256032" indent="-256032">
              <a:buSzPct val="100000"/>
            </a:pPr>
            <a:r>
              <a:rPr lang="en-US" sz="2400" dirty="0" smtClean="0"/>
              <a:t>Creative Sources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Sources of Personal Financing </a:t>
            </a:r>
            <a:r>
              <a:rPr lang="en-US" sz="2000" b="0" dirty="0" smtClean="0"/>
              <a:t>(1 of 2)</a:t>
            </a:r>
            <a:endParaRPr lang="en-US" sz="2000" b="0" dirty="0"/>
          </a:p>
        </p:txBody>
      </p:sp>
      <p:sp>
        <p:nvSpPr>
          <p:cNvPr id="7" name="Content Placeholder 6"/>
          <p:cNvSpPr>
            <a:spLocks noGrp="1"/>
          </p:cNvSpPr>
          <p:nvPr>
            <p:ph idx="1"/>
          </p:nvPr>
        </p:nvSpPr>
        <p:spPr>
          <a:xfrm>
            <a:off x="457200" y="1600200"/>
            <a:ext cx="7772400" cy="4525963"/>
          </a:xfrm>
        </p:spPr>
        <p:txBody>
          <a:bodyPr/>
          <a:lstStyle/>
          <a:p>
            <a:pPr marL="256032" indent="-256032">
              <a:buSzPct val="100000"/>
            </a:pPr>
            <a:r>
              <a:rPr lang="en-US" sz="2400" dirty="0" smtClean="0"/>
              <a:t>Personal Funds</a:t>
            </a:r>
          </a:p>
          <a:p>
            <a:pPr marL="740664" lvl="1"/>
            <a:r>
              <a:rPr lang="en-US" sz="2400" dirty="0" smtClean="0"/>
              <a:t>The vast majority of founders contribute personal funds, along with sweat equity, to their ventures.</a:t>
            </a:r>
          </a:p>
          <a:p>
            <a:pPr lvl="2"/>
            <a:r>
              <a:rPr lang="en-US" sz="2400" dirty="0" smtClean="0"/>
              <a:t>Sweat equity represents the value of the time and effort that a founder puts into a new venture.</a:t>
            </a:r>
          </a:p>
          <a:p>
            <a:pPr marL="256032" indent="-256032">
              <a:buSzPct val="100000"/>
            </a:pPr>
            <a:r>
              <a:rPr lang="en-US" sz="2400" dirty="0" smtClean="0"/>
              <a:t>Friends and Family</a:t>
            </a:r>
          </a:p>
          <a:p>
            <a:pPr marL="740664" lvl="1"/>
            <a:r>
              <a:rPr lang="en-US" sz="2400" dirty="0" smtClean="0"/>
              <a:t>Friends and family are the second source of funds for many new ventures.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Sources of Personal Financing </a:t>
            </a:r>
            <a:r>
              <a:rPr lang="en-US" sz="2000" b="0" dirty="0" smtClean="0"/>
              <a:t>(2 of 2)</a:t>
            </a:r>
            <a:endParaRPr lang="en-US" sz="2000" b="0" dirty="0"/>
          </a:p>
        </p:txBody>
      </p:sp>
      <p:sp>
        <p:nvSpPr>
          <p:cNvPr id="7" name="Content Placeholder 6"/>
          <p:cNvSpPr>
            <a:spLocks noGrp="1"/>
          </p:cNvSpPr>
          <p:nvPr>
            <p:ph idx="1"/>
          </p:nvPr>
        </p:nvSpPr>
        <p:spPr>
          <a:xfrm>
            <a:off x="457200" y="1600200"/>
            <a:ext cx="8229600" cy="4525963"/>
          </a:xfrm>
        </p:spPr>
        <p:txBody>
          <a:bodyPr/>
          <a:lstStyle/>
          <a:p>
            <a:pPr marL="256032" indent="-256032">
              <a:buSzPct val="100000"/>
            </a:pPr>
            <a:r>
              <a:rPr lang="en-US" sz="2400" dirty="0" smtClean="0"/>
              <a:t>Bootstrapping</a:t>
            </a:r>
          </a:p>
          <a:p>
            <a:pPr marL="740664" lvl="1"/>
            <a:r>
              <a:rPr lang="en-US" sz="2400" dirty="0" smtClean="0"/>
              <a:t>A third source of seed money for a new venture is referred to as bootstrapping.</a:t>
            </a:r>
          </a:p>
          <a:p>
            <a:pPr marL="740664" lvl="1"/>
            <a:r>
              <a:rPr lang="en-US" sz="2400" dirty="0" smtClean="0"/>
              <a:t>Bootstrapping is finding ways to avoid the need for external financing or funding through creativity, ingenuity, thriftiness, cost cutting, or any means necessary.</a:t>
            </a:r>
          </a:p>
          <a:p>
            <a:pPr marL="740664" lvl="1"/>
            <a:r>
              <a:rPr lang="en-US" sz="2400" dirty="0" smtClean="0"/>
              <a:t>Many entrepreneurs bootstrap out of necessity.</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Examples of Bootstrapping Methods </a:t>
            </a:r>
            <a:r>
              <a:rPr lang="en-US" sz="2000" b="0" dirty="0" smtClean="0"/>
              <a:t>(1 </a:t>
            </a:r>
            <a:r>
              <a:rPr lang="en-US" sz="2000" b="0" dirty="0"/>
              <a:t>of 2)</a:t>
            </a:r>
            <a:endParaRPr lang="en-US" sz="2000" dirty="0"/>
          </a:p>
        </p:txBody>
      </p:sp>
      <p:sp>
        <p:nvSpPr>
          <p:cNvPr id="7" name="Content Placeholder 6"/>
          <p:cNvSpPr>
            <a:spLocks noGrp="1"/>
          </p:cNvSpPr>
          <p:nvPr>
            <p:ph idx="1"/>
          </p:nvPr>
        </p:nvSpPr>
        <p:spPr/>
        <p:txBody>
          <a:bodyPr/>
          <a:lstStyle/>
          <a:p>
            <a:pPr marL="256032" indent="-256032">
              <a:spcBef>
                <a:spcPts val="1200"/>
              </a:spcBef>
              <a:buSzPct val="100000"/>
            </a:pPr>
            <a:r>
              <a:rPr lang="en-US" sz="2400" dirty="0" smtClean="0"/>
              <a:t>Buy used instead of new equipment.</a:t>
            </a:r>
          </a:p>
          <a:p>
            <a:pPr marL="256032" indent="-256032">
              <a:spcBef>
                <a:spcPts val="1200"/>
              </a:spcBef>
              <a:buSzPct val="100000"/>
            </a:pPr>
            <a:r>
              <a:rPr lang="en-US" sz="2400" dirty="0" smtClean="0"/>
              <a:t>Coordinate purchases with other businesses.</a:t>
            </a:r>
          </a:p>
          <a:p>
            <a:pPr marL="256032" indent="-256032">
              <a:spcBef>
                <a:spcPts val="1200"/>
              </a:spcBef>
              <a:buSzPct val="100000"/>
            </a:pPr>
            <a:r>
              <a:rPr lang="en-US" sz="2400" dirty="0" smtClean="0"/>
              <a:t>Lease equipment rather than buying.</a:t>
            </a:r>
          </a:p>
          <a:p>
            <a:pPr marL="256032" indent="-256032">
              <a:spcBef>
                <a:spcPts val="1200"/>
              </a:spcBef>
              <a:buSzPct val="100000"/>
            </a:pPr>
            <a:r>
              <a:rPr lang="en-US" sz="2400" dirty="0" smtClean="0"/>
              <a:t>Obtain payments in advance from customers.</a:t>
            </a:r>
          </a:p>
          <a:p>
            <a:pPr marL="256032" indent="-256032">
              <a:spcBef>
                <a:spcPts val="1200"/>
              </a:spcBef>
              <a:buSzPct val="100000"/>
            </a:pPr>
            <a:r>
              <a:rPr lang="en-US" sz="2400" dirty="0" smtClean="0"/>
              <a:t>Minimize personal expenses.</a:t>
            </a:r>
          </a:p>
          <a:p>
            <a:pPr marL="256032" indent="-256032">
              <a:spcBef>
                <a:spcPts val="1200"/>
              </a:spcBef>
              <a:buSzPct val="100000"/>
            </a:pPr>
            <a:r>
              <a:rPr lang="en-US" sz="2400" dirty="0" smtClean="0"/>
              <a:t>Avoid unnecessary expenses, such as lavish office space or furniture.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db70f69f35f76af4b62adb2ea629855a12f9"/>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5130</TotalTime>
  <Words>3413</Words>
  <Application>Microsoft Office PowerPoint</Application>
  <PresentationFormat>On-screen Show (4:3)</PresentationFormat>
  <Paragraphs>289</Paragraphs>
  <Slides>50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ＭＳ Ｐゴシック</vt:lpstr>
      <vt:lpstr>Arial</vt:lpstr>
      <vt:lpstr>Times New Roman</vt:lpstr>
      <vt:lpstr>Verdana</vt:lpstr>
      <vt:lpstr>Wingdings</vt:lpstr>
      <vt:lpstr>508 Lecture</vt:lpstr>
      <vt:lpstr>Entrepreneurship: Successfully Launching New Ventures</vt:lpstr>
      <vt:lpstr>Learning Objectives (1 of 2)</vt:lpstr>
      <vt:lpstr>Learning Objectives (2 of 2)</vt:lpstr>
      <vt:lpstr>The Importance of Getting Financing  or Funding</vt:lpstr>
      <vt:lpstr>Why Most New Ventures Need Financing or Funding</vt:lpstr>
      <vt:lpstr>Alternatives for Raising Money for a New Venture</vt:lpstr>
      <vt:lpstr>Sources of Personal Financing (1 of 2)</vt:lpstr>
      <vt:lpstr>Sources of Personal Financing (2 of 2)</vt:lpstr>
      <vt:lpstr>Examples of Bootstrapping Methods (1 of 2)</vt:lpstr>
      <vt:lpstr>Examples of Bootstrapping Methods (2 of 2)</vt:lpstr>
      <vt:lpstr>Preparing to Raise Debt or Equity Financing (1 of 3)</vt:lpstr>
      <vt:lpstr>Preparing to Raise Debt or Equity Financing (2 of 3)</vt:lpstr>
      <vt:lpstr>Preparing to Raise Debt or Equity Financing (3 of 3)</vt:lpstr>
      <vt:lpstr>Preparing an Elevator Speech (1 of 2)</vt:lpstr>
      <vt:lpstr>Preparing an Elevator Speech (2 of 2)</vt:lpstr>
      <vt:lpstr>Sources of Equity Funding</vt:lpstr>
      <vt:lpstr>Business Angels (1 of 4)</vt:lpstr>
      <vt:lpstr>Business Angels (2 of 4)</vt:lpstr>
      <vt:lpstr>Business Angels (3 of 4)</vt:lpstr>
      <vt:lpstr>Business Angels (4 of 4)</vt:lpstr>
      <vt:lpstr>Venture Capital (1 of 6)</vt:lpstr>
      <vt:lpstr>Venture Capital (2 of 6)</vt:lpstr>
      <vt:lpstr>Venture Capital (3 of 6)</vt:lpstr>
      <vt:lpstr>Venture Capital (4 of 6)</vt:lpstr>
      <vt:lpstr>Venture Capital (5 of 6)</vt:lpstr>
      <vt:lpstr>Venture Capital (6 of 6)</vt:lpstr>
      <vt:lpstr>Initial Public Offering (1 of 3)</vt:lpstr>
      <vt:lpstr>Initial Public Offering (2 of 3)</vt:lpstr>
      <vt:lpstr>Initial Public Offering (3 of 3)</vt:lpstr>
      <vt:lpstr>Sources of Debt Financing</vt:lpstr>
      <vt:lpstr>Commercial Banks (1 of 2)</vt:lpstr>
      <vt:lpstr>Commercial Banks (2 of 2)</vt:lpstr>
      <vt:lpstr>SBA Guaranteed Loans (1 of 2)</vt:lpstr>
      <vt:lpstr>SBA Guaranteed Loans (2 of 2)</vt:lpstr>
      <vt:lpstr>Other Sources of Debt Financing (1 of 3)</vt:lpstr>
      <vt:lpstr>Other Sources of Debt Financing (2 of 3)</vt:lpstr>
      <vt:lpstr>Other Sources of Debt Financing (3 of 3)</vt:lpstr>
      <vt:lpstr>Creative Sources of Financing or Funding</vt:lpstr>
      <vt:lpstr>Crowdfunding (1 of 2)</vt:lpstr>
      <vt:lpstr>Crowdfunding (2 of 2)</vt:lpstr>
      <vt:lpstr>Leasing (1 of 2)</vt:lpstr>
      <vt:lpstr>Leasing (2 of 2)</vt:lpstr>
      <vt:lpstr>SBIR and STTR Grants (1 of 5)</vt:lpstr>
      <vt:lpstr>SBIR and STTR Grants (2 of 5)</vt:lpstr>
      <vt:lpstr>SBIR and STTR Grants (3 of 5)</vt:lpstr>
      <vt:lpstr>SBIR and STTR Grants (4 of 5)</vt:lpstr>
      <vt:lpstr>SBIR and STTR Grants (5 of 5)</vt:lpstr>
      <vt:lpstr>Other Grant Programs</vt:lpstr>
      <vt:lpstr>Strategic Partners </vt:lpstr>
      <vt:lpstr>Copyright</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Successfully Launching New Ventures, Fifth Edition</dc:title>
  <dc:subject>Business</dc:subject>
  <dc:creator>Barringer/Ireland</dc:creator>
  <cp:keywords>Entrepreneurship</cp:keywords>
  <cp:lastModifiedBy>Cuerda, Ailyn</cp:lastModifiedBy>
  <cp:revision>1105</cp:revision>
  <dcterms:created xsi:type="dcterms:W3CDTF">2014-07-14T20:04:21Z</dcterms:created>
  <dcterms:modified xsi:type="dcterms:W3CDTF">2018-01-17T04:05:40Z</dcterms:modified>
</cp:coreProperties>
</file>