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247" ContentType="image/jpeg"/>
  <Default Extension="246"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501" r:id="rId2"/>
    <p:sldId id="380" r:id="rId3"/>
    <p:sldId id="414" r:id="rId4"/>
    <p:sldId id="467" r:id="rId5"/>
    <p:sldId id="468" r:id="rId6"/>
    <p:sldId id="469" r:id="rId7"/>
    <p:sldId id="470" r:id="rId8"/>
    <p:sldId id="471" r:id="rId9"/>
    <p:sldId id="472" r:id="rId10"/>
    <p:sldId id="504" r:id="rId11"/>
    <p:sldId id="505" r:id="rId12"/>
    <p:sldId id="506" r:id="rId13"/>
    <p:sldId id="507" r:id="rId14"/>
    <p:sldId id="475" r:id="rId15"/>
    <p:sldId id="476" r:id="rId16"/>
    <p:sldId id="477" r:id="rId17"/>
    <p:sldId id="478" r:id="rId18"/>
    <p:sldId id="479" r:id="rId19"/>
    <p:sldId id="480" r:id="rId20"/>
    <p:sldId id="508" r:id="rId21"/>
    <p:sldId id="482" r:id="rId22"/>
    <p:sldId id="483" r:id="rId23"/>
    <p:sldId id="484" r:id="rId24"/>
    <p:sldId id="485" r:id="rId25"/>
    <p:sldId id="486" r:id="rId26"/>
    <p:sldId id="487" r:id="rId27"/>
    <p:sldId id="488" r:id="rId28"/>
    <p:sldId id="489" r:id="rId29"/>
    <p:sldId id="490" r:id="rId30"/>
    <p:sldId id="509" r:id="rId31"/>
    <p:sldId id="492" r:id="rId32"/>
    <p:sldId id="493" r:id="rId33"/>
    <p:sldId id="494" r:id="rId34"/>
    <p:sldId id="495" r:id="rId35"/>
    <p:sldId id="496" r:id="rId36"/>
    <p:sldId id="497" r:id="rId37"/>
    <p:sldId id="498" r:id="rId38"/>
    <p:sldId id="499" r:id="rId39"/>
    <p:sldId id="502" r:id="rId40"/>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6279"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24120"/>
    </p:cViewPr>
  </p:outlineViewPr>
  <p:notesTextViewPr>
    <p:cViewPr>
      <p:scale>
        <a:sx n="1" d="1"/>
        <a:sy n="1" d="1"/>
      </p:scale>
      <p:origin x="0" y="0"/>
    </p:cViewPr>
  </p:notesTextViewPr>
  <p:sorterViewPr>
    <p:cViewPr>
      <p:scale>
        <a:sx n="100" d="100"/>
        <a:sy n="100" d="100"/>
      </p:scale>
      <p:origin x="0" y="-330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91007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smtClean="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18963939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246"/><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247"/><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11</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altLang="en-US" sz="3600" dirty="0"/>
              <a:t>Unique </a:t>
            </a:r>
            <a:r>
              <a:rPr lang="en-US" altLang="en-US" sz="3600" i="1" dirty="0"/>
              <a:t>Marketing </a:t>
            </a:r>
            <a:r>
              <a:rPr lang="en-US" altLang="en-US" sz="3600" dirty="0"/>
              <a:t>Issues</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871404"/>
            <a:ext cx="3371657" cy="4407179"/>
          </a:xfrm>
          <a:prstGeom prst="rect">
            <a:avLst/>
          </a:prstGeom>
        </p:spPr>
      </p:pic>
    </p:spTree>
    <p:extLst>
      <p:ext uri="{BB962C8B-B14F-4D97-AF65-F5344CB8AC3E}">
        <p14:creationId xmlns:p14="http://schemas.microsoft.com/office/powerpoint/2010/main" val="2399277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Establishing a Unique </a:t>
            </a:r>
            <a:r>
              <a:rPr lang="en-US" sz="3600" dirty="0" smtClean="0"/>
              <a:t>Position </a:t>
            </a:r>
            <a:r>
              <a:rPr lang="en-US" sz="2000" b="0" dirty="0" smtClean="0"/>
              <a:t>(2 </a:t>
            </a:r>
            <a:r>
              <a:rPr lang="en-US" sz="2000" b="0" dirty="0"/>
              <a:t>of </a:t>
            </a:r>
            <a:r>
              <a:rPr lang="en-US" sz="2000" b="0" dirty="0" smtClean="0"/>
              <a:t>4)</a:t>
            </a:r>
            <a:endParaRPr lang="en-US" sz="3600" b="0" dirty="0"/>
          </a:p>
        </p:txBody>
      </p:sp>
      <p:sp>
        <p:nvSpPr>
          <p:cNvPr id="3" name="Content Placeholder 2"/>
          <p:cNvSpPr>
            <a:spLocks noGrp="1"/>
          </p:cNvSpPr>
          <p:nvPr>
            <p:ph idx="1"/>
          </p:nvPr>
        </p:nvSpPr>
        <p:spPr>
          <a:xfrm>
            <a:off x="457200" y="1600200"/>
            <a:ext cx="8077200" cy="4525963"/>
          </a:xfrm>
        </p:spPr>
        <p:txBody>
          <a:bodyPr/>
          <a:lstStyle/>
          <a:p>
            <a:pPr marL="0" indent="0">
              <a:buNone/>
            </a:pPr>
            <a:r>
              <a:rPr lang="en-US" sz="2400" b="1" dirty="0" smtClean="0"/>
              <a:t>Positioning</a:t>
            </a:r>
          </a:p>
          <a:p>
            <a:pPr marL="256032" indent="-256032">
              <a:buSzPct val="100000"/>
              <a:buFontTx/>
              <a:buChar char="•"/>
            </a:pPr>
            <a:r>
              <a:rPr lang="en-US" sz="2400" dirty="0" smtClean="0"/>
              <a:t>After a company has its position and primary points of differentiation, a helpful technique is to develop a product attribute map.</a:t>
            </a:r>
          </a:p>
          <a:p>
            <a:pPr marL="256032" indent="-256032">
              <a:buSzPct val="100000"/>
              <a:buFontTx/>
              <a:buChar char="•"/>
            </a:pPr>
            <a:r>
              <a:rPr lang="en-US" sz="2400" dirty="0" smtClean="0"/>
              <a:t>A product attribute map illustrates a firm’s positioning strategy relative to its rivals.</a:t>
            </a:r>
          </a:p>
          <a:p>
            <a:pPr marL="256032" indent="-256032">
              <a:buSzPct val="100000"/>
              <a:buFontTx/>
              <a:buChar char="•"/>
            </a:pPr>
            <a:r>
              <a:rPr lang="en-US" sz="2400" dirty="0" smtClean="0"/>
              <a:t>The product attribute map for Casper (the mattress company featured in Case 5.2) is shown on the next slide. </a:t>
            </a:r>
            <a:endParaRPr lang="en-US" sz="3000" dirty="0"/>
          </a:p>
        </p:txBody>
      </p:sp>
    </p:spTree>
    <p:extLst>
      <p:ext uri="{BB962C8B-B14F-4D97-AF65-F5344CB8AC3E}">
        <p14:creationId xmlns:p14="http://schemas.microsoft.com/office/powerpoint/2010/main" val="1583121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Establishing a Unique </a:t>
            </a:r>
            <a:r>
              <a:rPr lang="en-US" sz="3600" dirty="0" smtClean="0"/>
              <a:t>Position </a:t>
            </a:r>
            <a:r>
              <a:rPr lang="en-US" sz="2000" b="0" dirty="0" smtClean="0"/>
              <a:t>(3 </a:t>
            </a:r>
            <a:r>
              <a:rPr lang="en-US" sz="2000" b="0" dirty="0"/>
              <a:t>of </a:t>
            </a:r>
            <a:r>
              <a:rPr lang="en-US" sz="2000" b="0" dirty="0" smtClean="0"/>
              <a:t>4)</a:t>
            </a:r>
            <a:endParaRPr lang="en-US" sz="3600" b="0" dirty="0"/>
          </a:p>
        </p:txBody>
      </p:sp>
      <p:sp>
        <p:nvSpPr>
          <p:cNvPr id="3" name="Content Placeholder 2"/>
          <p:cNvSpPr>
            <a:spLocks noGrp="1"/>
          </p:cNvSpPr>
          <p:nvPr>
            <p:ph idx="1"/>
          </p:nvPr>
        </p:nvSpPr>
        <p:spPr>
          <a:xfrm>
            <a:off x="471443" y="1447801"/>
            <a:ext cx="8077200" cy="457200"/>
          </a:xfrm>
        </p:spPr>
        <p:txBody>
          <a:bodyPr/>
          <a:lstStyle/>
          <a:p>
            <a:pPr marL="0" indent="0">
              <a:buNone/>
            </a:pPr>
            <a:r>
              <a:rPr lang="en-US" sz="2400" b="1" dirty="0" smtClean="0"/>
              <a:t>Figure 11.2 </a:t>
            </a:r>
            <a:r>
              <a:rPr lang="en-US" sz="2400" dirty="0" smtClean="0"/>
              <a:t>product attribute map for casper </a:t>
            </a:r>
          </a:p>
        </p:txBody>
      </p:sp>
      <p:pic>
        <p:nvPicPr>
          <p:cNvPr id="4" name="Picture 3" descr="A product attribute map for snap fitness. The y axis is perceived value and the x axis is mattress buying experience. On the low mattress buying experience side from high to low value is temper sealy, serta simmons, and select comfort. On the high mattress buying experience side there is only Casper and they are at the mid range of perceived value on the same level as serta si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093244"/>
            <a:ext cx="5486400" cy="4196006"/>
          </a:xfrm>
          <a:prstGeom prst="rect">
            <a:avLst/>
          </a:prstGeom>
        </p:spPr>
      </p:pic>
    </p:spTree>
    <p:extLst>
      <p:ext uri="{BB962C8B-B14F-4D97-AF65-F5344CB8AC3E}">
        <p14:creationId xmlns:p14="http://schemas.microsoft.com/office/powerpoint/2010/main" val="8550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Establishing a Unique </a:t>
            </a:r>
            <a:r>
              <a:rPr lang="en-US" sz="3600" dirty="0" smtClean="0"/>
              <a:t>Position </a:t>
            </a:r>
            <a:r>
              <a:rPr lang="en-US" sz="2000" b="0" dirty="0" smtClean="0"/>
              <a:t>(4 </a:t>
            </a:r>
            <a:r>
              <a:rPr lang="en-US" sz="2000" b="0" dirty="0"/>
              <a:t>of </a:t>
            </a:r>
            <a:r>
              <a:rPr lang="en-US" sz="2000" b="0" dirty="0" smtClean="0"/>
              <a:t>4)</a:t>
            </a:r>
            <a:endParaRPr lang="en-US" sz="3600" b="0" dirty="0"/>
          </a:p>
        </p:txBody>
      </p:sp>
      <p:sp>
        <p:nvSpPr>
          <p:cNvPr id="3" name="Content Placeholder 2"/>
          <p:cNvSpPr>
            <a:spLocks noGrp="1"/>
          </p:cNvSpPr>
          <p:nvPr>
            <p:ph idx="1"/>
          </p:nvPr>
        </p:nvSpPr>
        <p:spPr>
          <a:xfrm>
            <a:off x="457200" y="1600200"/>
            <a:ext cx="8077200" cy="4525963"/>
          </a:xfrm>
        </p:spPr>
        <p:txBody>
          <a:bodyPr/>
          <a:lstStyle/>
          <a:p>
            <a:pPr marL="0" indent="0">
              <a:buNone/>
            </a:pPr>
            <a:r>
              <a:rPr lang="en-US" sz="2400" b="1" dirty="0" smtClean="0"/>
              <a:t>Tagline</a:t>
            </a:r>
          </a:p>
          <a:p>
            <a:pPr marL="256032" indent="-256032">
              <a:buSzPct val="100000"/>
              <a:buFontTx/>
              <a:buChar char="•"/>
            </a:pPr>
            <a:r>
              <a:rPr lang="en-US" sz="2400" dirty="0" smtClean="0"/>
              <a:t>Firms often develop a “tagline” to reinforce the position they have staked out in their market, or a phrase that is used consistently in a company’s literature and thus becomes associated with the company.</a:t>
            </a:r>
          </a:p>
          <a:p>
            <a:pPr marL="256032" indent="-256032">
              <a:buSzPct val="100000"/>
              <a:buFontTx/>
              <a:buChar char="•"/>
            </a:pPr>
            <a:r>
              <a:rPr lang="en-US" sz="2400" dirty="0" smtClean="0"/>
              <a:t>An example is Nike’s familiar tagline, “Just do it.”</a:t>
            </a:r>
          </a:p>
          <a:p>
            <a:pPr marL="707073" lvl="1" indent="-256032">
              <a:buSzPct val="100000"/>
              <a:buFontTx/>
              <a:buChar char="•"/>
            </a:pPr>
            <a:r>
              <a:rPr lang="en-US" sz="2400" dirty="0" smtClean="0"/>
              <a:t>The beauty of this simple three-word expression is that it applies equally to a 21-year old triathlete and a 65-year-old mall walker.</a:t>
            </a:r>
            <a:endParaRPr lang="en-US" sz="2400" dirty="0"/>
          </a:p>
        </p:txBody>
      </p:sp>
    </p:spTree>
    <p:extLst>
      <p:ext uri="{BB962C8B-B14F-4D97-AF65-F5344CB8AC3E}">
        <p14:creationId xmlns:p14="http://schemas.microsoft.com/office/powerpoint/2010/main" val="570809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96200" cy="1097280"/>
          </a:xfrm>
        </p:spPr>
        <p:txBody>
          <a:bodyPr/>
          <a:lstStyle/>
          <a:p>
            <a:r>
              <a:rPr lang="en-US" sz="3600" dirty="0"/>
              <a:t>Taglines—Developed to Reinforce a Firm</a:t>
            </a:r>
            <a:r>
              <a:rPr lang="en-US" altLang="en-US" sz="3600" dirty="0"/>
              <a:t>’</a:t>
            </a:r>
            <a:r>
              <a:rPr lang="en-US" sz="3600" dirty="0"/>
              <a:t>s Positioning Strategy</a:t>
            </a:r>
          </a:p>
        </p:txBody>
      </p:sp>
      <p:sp>
        <p:nvSpPr>
          <p:cNvPr id="3" name="Content Placeholder 2"/>
          <p:cNvSpPr>
            <a:spLocks noGrp="1"/>
          </p:cNvSpPr>
          <p:nvPr>
            <p:ph idx="13"/>
          </p:nvPr>
        </p:nvSpPr>
        <p:spPr>
          <a:xfrm>
            <a:off x="475306" y="1447800"/>
            <a:ext cx="6230294" cy="304800"/>
          </a:xfrm>
        </p:spPr>
        <p:txBody>
          <a:bodyPr/>
          <a:lstStyle/>
          <a:p>
            <a:pPr marL="0" indent="0">
              <a:buNone/>
            </a:pPr>
            <a:r>
              <a:rPr lang="en-US" sz="2000" b="1" dirty="0"/>
              <a:t>Table 11.1 </a:t>
            </a:r>
            <a:r>
              <a:rPr lang="en-US" sz="2000" dirty="0"/>
              <a:t>Match the Company to Its </a:t>
            </a:r>
            <a:r>
              <a:rPr lang="en-US" sz="2000" dirty="0" smtClean="0"/>
              <a:t>Tagline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840946311"/>
              </p:ext>
            </p:extLst>
          </p:nvPr>
        </p:nvGraphicFramePr>
        <p:xfrm>
          <a:off x="685800" y="1873758"/>
          <a:ext cx="7772400" cy="4518660"/>
        </p:xfrm>
        <a:graphic>
          <a:graphicData uri="http://schemas.openxmlformats.org/drawingml/2006/table">
            <a:tbl>
              <a:tblPr firstRow="1" bandRow="1">
                <a:tableStyleId>{2D5ABB26-0587-4C30-8999-92F81FD0307C}</a:tableStyleId>
              </a:tblPr>
              <a:tblGrid>
                <a:gridCol w="3886200">
                  <a:extLst>
                    <a:ext uri="{9D8B030D-6E8A-4147-A177-3AD203B41FA5}">
                      <a16:colId xmlns:a16="http://schemas.microsoft.com/office/drawing/2014/main" xmlns="" val="1101713393"/>
                    </a:ext>
                  </a:extLst>
                </a:gridCol>
                <a:gridCol w="3886200">
                  <a:extLst>
                    <a:ext uri="{9D8B030D-6E8A-4147-A177-3AD203B41FA5}">
                      <a16:colId xmlns:a16="http://schemas.microsoft.com/office/drawing/2014/main" xmlns="" val="1018707868"/>
                    </a:ext>
                  </a:extLst>
                </a:gridCol>
              </a:tblGrid>
              <a:tr h="0">
                <a:tc>
                  <a:txBody>
                    <a:bodyPr/>
                    <a:lstStyle/>
                    <a:p>
                      <a:r>
                        <a:rPr lang="en-US" sz="1800" b="1" kern="1200" baseline="0" dirty="0" smtClean="0">
                          <a:solidFill>
                            <a:schemeClr val="tx1"/>
                          </a:solidFill>
                          <a:latin typeface="+mn-lt"/>
                          <a:ea typeface="+mn-ea"/>
                          <a:cs typeface="+mn-cs"/>
                        </a:rPr>
                        <a:t>Company</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baseline="0" dirty="0" smtClean="0">
                          <a:solidFill>
                            <a:schemeClr val="tx1"/>
                          </a:solidFill>
                          <a:latin typeface="+mn-lt"/>
                          <a:ea typeface="+mn-ea"/>
                          <a:cs typeface="+mn-cs"/>
                        </a:rPr>
                        <a:t>Tagline</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76507173"/>
                  </a:ext>
                </a:extLst>
              </a:tr>
              <a:tr h="0">
                <a:tc>
                  <a:txBody>
                    <a:bodyPr/>
                    <a:lstStyle/>
                    <a:p>
                      <a:r>
                        <a:rPr lang="en-US" sz="1700" kern="1200" baseline="0" dirty="0" smtClean="0">
                          <a:solidFill>
                            <a:schemeClr val="tx1"/>
                          </a:solidFill>
                          <a:latin typeface="+mn-lt"/>
                          <a:ea typeface="+mn-ea"/>
                          <a:cs typeface="+mn-cs"/>
                        </a:rPr>
                        <a:t>Wild Friends Foods</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700" kern="1200" baseline="0" dirty="0" smtClean="0">
                          <a:solidFill>
                            <a:schemeClr val="tx1"/>
                          </a:solidFill>
                          <a:latin typeface="+mn-lt"/>
                          <a:ea typeface="+mn-ea"/>
                          <a:cs typeface="+mn-cs"/>
                        </a:rPr>
                        <a:t>Live Better, Together!</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2806627285"/>
                  </a:ext>
                </a:extLst>
              </a:tr>
              <a:tr h="0">
                <a:tc>
                  <a:txBody>
                    <a:bodyPr/>
                    <a:lstStyle/>
                    <a:p>
                      <a:r>
                        <a:rPr lang="en-US" sz="1700" kern="1200" baseline="0" dirty="0" smtClean="0">
                          <a:solidFill>
                            <a:schemeClr val="tx1"/>
                          </a:solidFill>
                          <a:latin typeface="+mn-lt"/>
                          <a:ea typeface="+mn-ea"/>
                          <a:cs typeface="+mn-cs"/>
                        </a:rPr>
                        <a:t>Wiivv</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700" kern="1200" baseline="0" dirty="0" smtClean="0">
                          <a:solidFill>
                            <a:schemeClr val="tx1"/>
                          </a:solidFill>
                          <a:latin typeface="+mn-lt"/>
                          <a:ea typeface="+mn-ea"/>
                          <a:cs typeface="+mn-cs"/>
                        </a:rPr>
                        <a:t>Rest Assured.</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4114309681"/>
                  </a:ext>
                </a:extLst>
              </a:tr>
              <a:tr h="0">
                <a:tc>
                  <a:txBody>
                    <a:bodyPr/>
                    <a:lstStyle/>
                    <a:p>
                      <a:r>
                        <a:rPr lang="en-US" sz="1700" kern="1200" baseline="0" dirty="0" smtClean="0">
                          <a:solidFill>
                            <a:schemeClr val="tx1"/>
                          </a:solidFill>
                          <a:latin typeface="+mn-lt"/>
                          <a:ea typeface="+mn-ea"/>
                          <a:cs typeface="+mn-cs"/>
                        </a:rPr>
                        <a:t>Patients Like Me</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700" kern="1200" baseline="0" dirty="0" smtClean="0">
                          <a:solidFill>
                            <a:schemeClr val="tx1"/>
                          </a:solidFill>
                          <a:latin typeface="+mn-lt"/>
                          <a:ea typeface="+mn-ea"/>
                          <a:cs typeface="+mn-cs"/>
                        </a:rPr>
                        <a:t>Write Better. Write Smarter.</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3523207415"/>
                  </a:ext>
                </a:extLst>
              </a:tr>
              <a:tr h="0">
                <a:tc>
                  <a:txBody>
                    <a:bodyPr/>
                    <a:lstStyle/>
                    <a:p>
                      <a:r>
                        <a:rPr lang="en-US" sz="1700" kern="1200" baseline="0" dirty="0" smtClean="0">
                          <a:solidFill>
                            <a:schemeClr val="tx1"/>
                          </a:solidFill>
                          <a:latin typeface="+mn-lt"/>
                          <a:ea typeface="+mn-ea"/>
                          <a:cs typeface="+mn-cs"/>
                        </a:rPr>
                        <a:t>Billy Goat Ice Cream</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700" kern="1200" baseline="0" dirty="0" smtClean="0">
                          <a:solidFill>
                            <a:schemeClr val="tx1"/>
                          </a:solidFill>
                          <a:latin typeface="+mn-lt"/>
                          <a:ea typeface="+mn-ea"/>
                          <a:cs typeface="+mn-cs"/>
                        </a:rPr>
                        <a:t>Real Companies, Real Cases in Real Time.</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2386294313"/>
                  </a:ext>
                </a:extLst>
              </a:tr>
              <a:tr h="0">
                <a:tc>
                  <a:txBody>
                    <a:bodyPr/>
                    <a:lstStyle/>
                    <a:p>
                      <a:r>
                        <a:rPr lang="en-US" sz="1700" kern="1200" baseline="0" dirty="0" smtClean="0">
                          <a:solidFill>
                            <a:schemeClr val="tx1"/>
                          </a:solidFill>
                          <a:latin typeface="+mn-lt"/>
                          <a:ea typeface="+mn-ea"/>
                          <a:cs typeface="+mn-cs"/>
                        </a:rPr>
                        <a:t>Prynt</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700" kern="1200" baseline="0" dirty="0" smtClean="0">
                          <a:solidFill>
                            <a:schemeClr val="tx1"/>
                          </a:solidFill>
                          <a:latin typeface="+mn-lt"/>
                          <a:ea typeface="+mn-ea"/>
                          <a:cs typeface="+mn-cs"/>
                        </a:rPr>
                        <a:t>Making Food Friendly.</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301010877"/>
                  </a:ext>
                </a:extLst>
              </a:tr>
              <a:tr h="0">
                <a:tc>
                  <a:txBody>
                    <a:bodyPr/>
                    <a:lstStyle/>
                    <a:p>
                      <a:r>
                        <a:rPr lang="en-US" sz="1700" kern="1200" baseline="0" dirty="0" smtClean="0">
                          <a:solidFill>
                            <a:schemeClr val="tx1"/>
                          </a:solidFill>
                          <a:latin typeface="+mn-lt"/>
                          <a:ea typeface="+mn-ea"/>
                          <a:cs typeface="+mn-cs"/>
                        </a:rPr>
                        <a:t>Rover.com</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700" kern="1200" baseline="0" dirty="0" smtClean="0">
                          <a:solidFill>
                            <a:schemeClr val="tx1"/>
                          </a:solidFill>
                          <a:latin typeface="+mn-lt"/>
                          <a:ea typeface="+mn-ea"/>
                          <a:cs typeface="+mn-cs"/>
                        </a:rPr>
                        <a:t>Explore. Pain-Free.</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828619592"/>
                  </a:ext>
                </a:extLst>
              </a:tr>
              <a:tr h="0">
                <a:tc>
                  <a:txBody>
                    <a:bodyPr/>
                    <a:lstStyle/>
                    <a:p>
                      <a:r>
                        <a:rPr lang="en-US" sz="1700" kern="1200" baseline="0" dirty="0" smtClean="0">
                          <a:solidFill>
                            <a:schemeClr val="tx1"/>
                          </a:solidFill>
                          <a:latin typeface="+mn-lt"/>
                          <a:ea typeface="+mn-ea"/>
                          <a:cs typeface="+mn-cs"/>
                        </a:rPr>
                        <a:t>Write Lab</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700" kern="1200" baseline="0" dirty="0" smtClean="0">
                          <a:solidFill>
                            <a:schemeClr val="tx1"/>
                          </a:solidFill>
                          <a:latin typeface="+mn-lt"/>
                          <a:ea typeface="+mn-ea"/>
                          <a:cs typeface="+mn-cs"/>
                        </a:rPr>
                        <a:t>Health is in your hands.</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984727195"/>
                  </a:ext>
                </a:extLst>
              </a:tr>
              <a:tr h="0">
                <a:tc>
                  <a:txBody>
                    <a:bodyPr/>
                    <a:lstStyle/>
                    <a:p>
                      <a:pPr>
                        <a:lnSpc>
                          <a:spcPct val="150000"/>
                        </a:lnSpc>
                      </a:pPr>
                      <a:r>
                        <a:rPr lang="en-US" sz="1700" kern="1200" baseline="0" dirty="0" smtClean="0">
                          <a:solidFill>
                            <a:schemeClr val="tx1"/>
                          </a:solidFill>
                          <a:latin typeface="+mn-lt"/>
                          <a:ea typeface="+mn-ea"/>
                          <a:cs typeface="+mn-cs"/>
                        </a:rPr>
                        <a:t>Real Time Cases</a:t>
                      </a:r>
                      <a:endParaRPr lang="en-US" sz="1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en-US" sz="1700" kern="1200" baseline="0" dirty="0" smtClean="0">
                          <a:solidFill>
                            <a:schemeClr val="tx1"/>
                          </a:solidFill>
                          <a:latin typeface="+mn-lt"/>
                          <a:ea typeface="+mn-ea"/>
                          <a:cs typeface="+mn-cs"/>
                        </a:rPr>
                        <a:t>The New Era of Photography.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759472393"/>
                  </a:ext>
                </a:extLst>
              </a:tr>
              <a:tr h="0">
                <a:tc>
                  <a:txBody>
                    <a:bodyPr/>
                    <a:lstStyle/>
                    <a:p>
                      <a:pPr>
                        <a:lnSpc>
                          <a:spcPct val="150000"/>
                        </a:lnSpc>
                      </a:pPr>
                      <a:r>
                        <a:rPr lang="en-US" sz="1700" kern="1200" baseline="0" dirty="0" smtClean="0">
                          <a:solidFill>
                            <a:schemeClr val="tx1"/>
                          </a:solidFill>
                          <a:latin typeface="+mn-lt"/>
                          <a:ea typeface="+mn-ea"/>
                          <a:cs typeface="+mn-cs"/>
                        </a:rPr>
                        <a:t>Owlet Baby Care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en-US" sz="1700" kern="1200" baseline="0" dirty="0" smtClean="0">
                          <a:solidFill>
                            <a:schemeClr val="tx1"/>
                          </a:solidFill>
                          <a:latin typeface="+mn-lt"/>
                          <a:ea typeface="+mn-ea"/>
                          <a:cs typeface="+mn-cs"/>
                        </a:rPr>
                        <a:t>Be Good. </a:t>
                      </a:r>
                      <a:r>
                        <a:rPr lang="en-US" sz="1700" i="1" kern="1200" baseline="0" dirty="0" smtClean="0">
                          <a:solidFill>
                            <a:schemeClr val="tx1"/>
                          </a:solidFill>
                          <a:latin typeface="+mn-lt"/>
                          <a:ea typeface="+mn-ea"/>
                          <a:cs typeface="+mn-cs"/>
                        </a:rPr>
                        <a:t>Eat Ice Cream</a:t>
                      </a:r>
                      <a:r>
                        <a:rPr lang="en-US" sz="1700" kern="1200" baseline="0" dirty="0" smtClean="0">
                          <a:solidFill>
                            <a:schemeClr val="tx1"/>
                          </a:solidFill>
                          <a:latin typeface="+mn-lt"/>
                          <a:ea typeface="+mn-ea"/>
                          <a:cs typeface="+mn-cs"/>
                        </a:rPr>
                        <a:t>.</a:t>
                      </a:r>
                      <a:endParaRPr lang="en-US" sz="1700" kern="1200" baseline="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685945383"/>
                  </a:ext>
                </a:extLst>
              </a:tr>
              <a:tr h="0">
                <a:tc>
                  <a:txBody>
                    <a:bodyPr/>
                    <a:lstStyle/>
                    <a:p>
                      <a:pPr>
                        <a:lnSpc>
                          <a:spcPct val="150000"/>
                        </a:lnSpc>
                      </a:pPr>
                      <a:r>
                        <a:rPr lang="en-US" sz="1700" b="0" i="0" u="none" strike="noStrike" kern="1200" baseline="0" dirty="0" smtClean="0">
                          <a:solidFill>
                            <a:schemeClr val="tx1"/>
                          </a:solidFill>
                          <a:latin typeface="+mn-lt"/>
                          <a:ea typeface="+mn-ea"/>
                          <a:cs typeface="+mn-cs"/>
                        </a:rPr>
                        <a:t>Tyto Care</a:t>
                      </a:r>
                      <a:endParaRPr lang="en-US" sz="1700" kern="1200" baseline="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700" b="0" i="0" u="none" strike="noStrike" kern="1200" baseline="0" dirty="0" smtClean="0">
                          <a:solidFill>
                            <a:schemeClr val="tx1"/>
                          </a:solidFill>
                          <a:latin typeface="+mn-lt"/>
                          <a:ea typeface="+mn-ea"/>
                          <a:cs typeface="+mn-cs"/>
                        </a:rPr>
                        <a:t>Love your dog. Love your life.</a:t>
                      </a:r>
                      <a:endParaRPr lang="en-US" sz="1700" kern="1200" baseline="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27393562"/>
                  </a:ext>
                </a:extLst>
              </a:tr>
            </a:tbl>
          </a:graphicData>
        </a:graphic>
      </p:graphicFrame>
    </p:spTree>
    <p:extLst>
      <p:ext uri="{BB962C8B-B14F-4D97-AF65-F5344CB8AC3E}">
        <p14:creationId xmlns:p14="http://schemas.microsoft.com/office/powerpoint/2010/main" val="300431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Branding </a:t>
            </a:r>
            <a:r>
              <a:rPr lang="en-US" sz="2000" b="0" dirty="0" smtClean="0"/>
              <a:t>(1 </a:t>
            </a:r>
            <a:r>
              <a:rPr lang="en-US" sz="2000" b="0" dirty="0"/>
              <a:t>of </a:t>
            </a:r>
            <a:r>
              <a:rPr lang="en-US" sz="2000" b="0" dirty="0" smtClean="0"/>
              <a:t>4)</a:t>
            </a:r>
            <a:endParaRPr lang="en-US" sz="3600" b="0" dirty="0"/>
          </a:p>
        </p:txBody>
      </p:sp>
      <p:sp>
        <p:nvSpPr>
          <p:cNvPr id="3" name="Content Placeholder 2"/>
          <p:cNvSpPr>
            <a:spLocks noGrp="1"/>
          </p:cNvSpPr>
          <p:nvPr>
            <p:ph idx="1"/>
          </p:nvPr>
        </p:nvSpPr>
        <p:spPr>
          <a:xfrm>
            <a:off x="457200" y="1600200"/>
            <a:ext cx="8153400" cy="4648200"/>
          </a:xfrm>
        </p:spPr>
        <p:txBody>
          <a:bodyPr/>
          <a:lstStyle/>
          <a:p>
            <a:pPr marL="256032" indent="-256032">
              <a:lnSpc>
                <a:spcPct val="90000"/>
              </a:lnSpc>
              <a:buSzPct val="100000"/>
            </a:pPr>
            <a:r>
              <a:rPr lang="en-US" sz="2200" dirty="0"/>
              <a:t>Establishing a Brand</a:t>
            </a:r>
          </a:p>
          <a:p>
            <a:pPr marL="740664" lvl="1" indent="-283464"/>
            <a:r>
              <a:rPr lang="en-US" sz="2400" dirty="0"/>
              <a:t>A brand is the set of attributes—positive or negative—that people associate with a </a:t>
            </a:r>
            <a:r>
              <a:rPr lang="en-US" sz="2400" dirty="0" smtClean="0"/>
              <a:t>company.</a:t>
            </a:r>
          </a:p>
          <a:p>
            <a:pPr lvl="2"/>
            <a:r>
              <a:rPr lang="en-US" sz="2200" dirty="0"/>
              <a:t>These attributes can be positive, such as trustworthy</a:t>
            </a:r>
            <a:r>
              <a:rPr lang="en-US" sz="2200" dirty="0" smtClean="0"/>
              <a:t>, innovative, </a:t>
            </a:r>
            <a:r>
              <a:rPr lang="en-US" sz="2200" dirty="0"/>
              <a:t>dependable, or easy to deal with.</a:t>
            </a:r>
          </a:p>
          <a:p>
            <a:pPr lvl="2"/>
            <a:r>
              <a:rPr lang="en-US" sz="2200" dirty="0" smtClean="0"/>
              <a:t>Or </a:t>
            </a:r>
            <a:r>
              <a:rPr lang="en-US" sz="2200" dirty="0"/>
              <a:t>they can be negative, such as cheap, unreliable</a:t>
            </a:r>
            <a:r>
              <a:rPr lang="en-US" sz="2200" dirty="0" smtClean="0"/>
              <a:t>, arrogant, </a:t>
            </a:r>
            <a:r>
              <a:rPr lang="en-US" sz="2200" dirty="0"/>
              <a:t>or difficult to deal with.</a:t>
            </a:r>
          </a:p>
          <a:p>
            <a:pPr marL="740664" lvl="1" indent="-283464"/>
            <a:r>
              <a:rPr lang="en-US" sz="2400" dirty="0"/>
              <a:t>The customer loyalty a company creates through its brand is one of its most valuable assets.</a:t>
            </a:r>
          </a:p>
          <a:p>
            <a:pPr marL="256032" indent="-256032">
              <a:lnSpc>
                <a:spcPct val="90000"/>
              </a:lnSpc>
              <a:buSzPct val="100000"/>
            </a:pPr>
            <a:r>
              <a:rPr lang="en-US" sz="2200" dirty="0"/>
              <a:t>Brand Management</a:t>
            </a:r>
          </a:p>
          <a:p>
            <a:pPr marL="740664" lvl="1" indent="-283464"/>
            <a:r>
              <a:rPr lang="en-US" sz="2400" dirty="0"/>
              <a:t>Some companies monitor the integrity of their brands through a program called </a:t>
            </a:r>
            <a:r>
              <a:rPr lang="en-US" altLang="en-US" sz="2400" dirty="0"/>
              <a:t>“</a:t>
            </a:r>
            <a:r>
              <a:rPr lang="en-US" sz="2400" dirty="0"/>
              <a:t>brand management.</a:t>
            </a:r>
            <a:r>
              <a:rPr lang="en-US" altLang="en-US" sz="2400" dirty="0"/>
              <a:t>”</a:t>
            </a:r>
            <a:endParaRPr lang="en-US" sz="2400" dirty="0"/>
          </a:p>
        </p:txBody>
      </p:sp>
    </p:spTree>
    <p:extLst>
      <p:ext uri="{BB962C8B-B14F-4D97-AF65-F5344CB8AC3E}">
        <p14:creationId xmlns:p14="http://schemas.microsoft.com/office/powerpoint/2010/main" val="2364969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Branding </a:t>
            </a:r>
            <a:r>
              <a:rPr lang="en-US" sz="2000" b="0" dirty="0" smtClean="0"/>
              <a:t>(2 of 4)</a:t>
            </a:r>
            <a:endParaRPr lang="en-US" sz="3600" b="0" dirty="0"/>
          </a:p>
        </p:txBody>
      </p:sp>
      <p:sp>
        <p:nvSpPr>
          <p:cNvPr id="3" name="Content Placeholder 2"/>
          <p:cNvSpPr>
            <a:spLocks noGrp="1"/>
          </p:cNvSpPr>
          <p:nvPr>
            <p:ph idx="1"/>
          </p:nvPr>
        </p:nvSpPr>
        <p:spPr>
          <a:xfrm>
            <a:off x="457200" y="1676400"/>
            <a:ext cx="8229600" cy="685800"/>
          </a:xfrm>
        </p:spPr>
        <p:txBody>
          <a:bodyPr/>
          <a:lstStyle/>
          <a:p>
            <a:pPr marL="0" indent="0">
              <a:buNone/>
            </a:pPr>
            <a:r>
              <a:rPr lang="en-IN" sz="2000" b="1" dirty="0" smtClean="0"/>
              <a:t>Table </a:t>
            </a:r>
            <a:r>
              <a:rPr lang="en-IN" sz="2000" b="1" dirty="0"/>
              <a:t>11.2</a:t>
            </a:r>
            <a:r>
              <a:rPr lang="en-IN" sz="2000" dirty="0"/>
              <a:t> What’s a Brand? Different Ways of Thinking About the Meaning of a </a:t>
            </a:r>
            <a:r>
              <a:rPr lang="en-IN" sz="2000" dirty="0" smtClean="0"/>
              <a:t>Brand</a:t>
            </a:r>
            <a:endParaRPr lang="en-US" sz="2000" dirty="0" smtClean="0"/>
          </a:p>
        </p:txBody>
      </p:sp>
      <p:graphicFrame>
        <p:nvGraphicFramePr>
          <p:cNvPr id="8" name="Table 5"/>
          <p:cNvGraphicFramePr>
            <a:graphicFrameLocks/>
          </p:cNvGraphicFramePr>
          <p:nvPr>
            <p:extLst>
              <p:ext uri="{D42A27DB-BD31-4B8C-83A1-F6EECF244321}">
                <p14:modId xmlns:p14="http://schemas.microsoft.com/office/powerpoint/2010/main" val="2579949193"/>
              </p:ext>
            </p:extLst>
          </p:nvPr>
        </p:nvGraphicFramePr>
        <p:xfrm>
          <a:off x="448654" y="2438400"/>
          <a:ext cx="8229600" cy="292608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xmlns="" val="20000"/>
                    </a:ext>
                  </a:extLst>
                </a:gridCol>
              </a:tblGrid>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 brand is a promise to serve stakeholders’ interests.</a:t>
                      </a:r>
                      <a:endParaRPr lang="en-US" sz="1800" b="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 brand is a firm’s guarantee of a level of performance.</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 brand indicates the promises a firm makes to those it serves.</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 brand expresses a firm’s reputation.</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 brand presents a firm’s credentials.</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 brand is an indicator of trust and reduced risk.</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360301">
                <a:tc>
                  <a:txBody>
                    <a:bodyPr/>
                    <a:lstStyle/>
                    <a:p>
                      <a:pPr marL="256032" indent="-256032">
                        <a:buClr>
                          <a:srgbClr val="007FA3"/>
                        </a:buClr>
                        <a:buFont typeface="Arial" pitchFamily="34" charset="0"/>
                        <a:buChar char="•"/>
                      </a:pPr>
                      <a:r>
                        <a:rPr lang="pt-BR" sz="1800" b="0" kern="1200" baseline="0" dirty="0" smtClean="0">
                          <a:solidFill>
                            <a:schemeClr val="tx1"/>
                          </a:solidFill>
                          <a:latin typeface="+mn-lt"/>
                          <a:ea typeface="+mn-ea"/>
                          <a:cs typeface="+mn-cs"/>
                        </a:rPr>
                        <a:t>A brand describes a company’s nature.</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7"/>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 brand serves as a handshake between a firm and its customers.</a:t>
                      </a:r>
                      <a:endParaRPr lang="en-US" sz="1800" b="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bl>
          </a:graphicData>
        </a:graphic>
      </p:graphicFrame>
      <p:sp>
        <p:nvSpPr>
          <p:cNvPr id="5" name="Content Placeholder 4"/>
          <p:cNvSpPr>
            <a:spLocks noGrp="1"/>
          </p:cNvSpPr>
          <p:nvPr>
            <p:ph idx="13"/>
          </p:nvPr>
        </p:nvSpPr>
        <p:spPr>
          <a:xfrm>
            <a:off x="457200" y="5486400"/>
            <a:ext cx="8001000" cy="457200"/>
          </a:xfrm>
        </p:spPr>
        <p:txBody>
          <a:bodyPr/>
          <a:lstStyle/>
          <a:p>
            <a:pPr marL="0" indent="0">
              <a:buNone/>
            </a:pPr>
            <a:r>
              <a:rPr lang="en-IN" sz="1500" b="1" dirty="0"/>
              <a:t>Source: </a:t>
            </a:r>
            <a:r>
              <a:rPr lang="en-IN" sz="1500" dirty="0"/>
              <a:t>Adapted from </a:t>
            </a:r>
            <a:r>
              <a:rPr lang="en-IN" sz="1500" i="1" dirty="0"/>
              <a:t>Emotional Branding </a:t>
            </a:r>
            <a:r>
              <a:rPr lang="en-IN" sz="1500" dirty="0"/>
              <a:t>by Daryl Travis, copyright © 2000 by Daryl Travis. Used by permission of Pima Publishing, a division of Random House, Inc</a:t>
            </a:r>
            <a:r>
              <a:rPr lang="en-IN" sz="1500" dirty="0" smtClean="0"/>
              <a:t>.</a:t>
            </a:r>
            <a:endParaRPr lang="en-IN" sz="1500" dirty="0"/>
          </a:p>
        </p:txBody>
      </p:sp>
    </p:spTree>
    <p:extLst>
      <p:ext uri="{BB962C8B-B14F-4D97-AF65-F5344CB8AC3E}">
        <p14:creationId xmlns:p14="http://schemas.microsoft.com/office/powerpoint/2010/main" val="240979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Branding </a:t>
            </a:r>
            <a:r>
              <a:rPr lang="en-US" sz="2000" b="0" dirty="0" smtClean="0"/>
              <a:t>(3 </a:t>
            </a:r>
            <a:r>
              <a:rPr lang="en-US" sz="2000" b="0" dirty="0"/>
              <a:t>of </a:t>
            </a:r>
            <a:r>
              <a:rPr lang="en-US" sz="2000" b="0" dirty="0" smtClean="0"/>
              <a:t>4)</a:t>
            </a:r>
            <a:endParaRPr lang="en-US" sz="3600" b="0" dirty="0"/>
          </a:p>
        </p:txBody>
      </p:sp>
      <p:sp>
        <p:nvSpPr>
          <p:cNvPr id="3" name="Content Placeholder 2"/>
          <p:cNvSpPr>
            <a:spLocks noGrp="1"/>
          </p:cNvSpPr>
          <p:nvPr>
            <p:ph idx="1"/>
          </p:nvPr>
        </p:nvSpPr>
        <p:spPr>
          <a:xfrm>
            <a:off x="457200" y="1447800"/>
            <a:ext cx="8229600" cy="4525963"/>
          </a:xfrm>
        </p:spPr>
        <p:txBody>
          <a:bodyPr/>
          <a:lstStyle/>
          <a:p>
            <a:pPr marL="256032" indent="-256032">
              <a:buSzPct val="100000"/>
            </a:pPr>
            <a:r>
              <a:rPr lang="en-US" sz="2400" dirty="0"/>
              <a:t>Establishing a Brand</a:t>
            </a:r>
          </a:p>
          <a:p>
            <a:pPr marL="740664" lvl="1"/>
            <a:r>
              <a:rPr lang="en-US" sz="2400" dirty="0"/>
              <a:t>So how does a firm establish a brand?</a:t>
            </a:r>
          </a:p>
          <a:p>
            <a:pPr lvl="2"/>
            <a:r>
              <a:rPr lang="en-US" sz="2400" dirty="0"/>
              <a:t>On a philosophical level, a firm must have meaning in its customers</a:t>
            </a:r>
            <a:r>
              <a:rPr lang="en-US" altLang="en-US" sz="2400" dirty="0"/>
              <a:t>’</a:t>
            </a:r>
            <a:r>
              <a:rPr lang="en-US" sz="2400" dirty="0"/>
              <a:t> lives. </a:t>
            </a:r>
            <a:r>
              <a:rPr lang="en-US" sz="2400" dirty="0" smtClean="0"/>
              <a:t>It </a:t>
            </a:r>
            <a:r>
              <a:rPr lang="en-US" sz="2400" dirty="0"/>
              <a:t>must create value—something for which customers are willing to pay.</a:t>
            </a:r>
          </a:p>
          <a:p>
            <a:pPr lvl="2"/>
            <a:r>
              <a:rPr lang="en-US" sz="2400" dirty="0"/>
              <a:t>On a more practical level, brands are built through a number of techniques, including advertising, public relations, sponsorships, support of social causes</a:t>
            </a:r>
            <a:r>
              <a:rPr lang="en-US" sz="2400" dirty="0" smtClean="0"/>
              <a:t>, social media, </a:t>
            </a:r>
            <a:r>
              <a:rPr lang="en-US" sz="2400" dirty="0"/>
              <a:t>and good performance.</a:t>
            </a:r>
          </a:p>
          <a:p>
            <a:pPr lvl="2"/>
            <a:r>
              <a:rPr lang="en-US" sz="2400" dirty="0"/>
              <a:t>A firm</a:t>
            </a:r>
            <a:r>
              <a:rPr lang="en-US" altLang="en-US" sz="2400" dirty="0"/>
              <a:t>’</a:t>
            </a:r>
            <a:r>
              <a:rPr lang="en-US" sz="2400" dirty="0"/>
              <a:t>s name, logo, </a:t>
            </a:r>
            <a:r>
              <a:rPr lang="en-US" sz="2400" dirty="0" smtClean="0"/>
              <a:t>website </a:t>
            </a:r>
            <a:r>
              <a:rPr lang="en-US" sz="2400" dirty="0"/>
              <a:t>design, Facebook page</a:t>
            </a:r>
            <a:r>
              <a:rPr lang="en-US" sz="2400" dirty="0" smtClean="0"/>
              <a:t>, Instagram account </a:t>
            </a:r>
            <a:r>
              <a:rPr lang="en-US" sz="2400" dirty="0"/>
              <a:t>and even its letterhead are part of its brand</a:t>
            </a:r>
            <a:r>
              <a:rPr lang="en-US" sz="2400" dirty="0" smtClean="0"/>
              <a:t>.</a:t>
            </a:r>
            <a:endParaRPr lang="en-US" sz="2400" dirty="0"/>
          </a:p>
        </p:txBody>
      </p:sp>
    </p:spTree>
    <p:extLst>
      <p:ext uri="{BB962C8B-B14F-4D97-AF65-F5344CB8AC3E}">
        <p14:creationId xmlns:p14="http://schemas.microsoft.com/office/powerpoint/2010/main" val="2820122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Branding </a:t>
            </a:r>
            <a:r>
              <a:rPr lang="en-US" sz="2000" b="0" dirty="0" smtClean="0"/>
              <a:t>(4 </a:t>
            </a:r>
            <a:r>
              <a:rPr lang="en-US" sz="2000" b="0" dirty="0"/>
              <a:t>of </a:t>
            </a:r>
            <a:r>
              <a:rPr lang="en-US" sz="2000" b="0" dirty="0" smtClean="0"/>
              <a:t>4)</a:t>
            </a:r>
            <a:endParaRPr lang="en-US" sz="3600" b="0" dirty="0"/>
          </a:p>
        </p:txBody>
      </p:sp>
      <p:sp>
        <p:nvSpPr>
          <p:cNvPr id="3" name="Content Placeholder 2"/>
          <p:cNvSpPr>
            <a:spLocks noGrp="1"/>
          </p:cNvSpPr>
          <p:nvPr>
            <p:ph idx="1"/>
          </p:nvPr>
        </p:nvSpPr>
        <p:spPr/>
        <p:txBody>
          <a:bodyPr/>
          <a:lstStyle/>
          <a:p>
            <a:pPr marL="256032" indent="-256032">
              <a:buSzPct val="100000"/>
            </a:pPr>
            <a:r>
              <a:rPr lang="en-US" sz="2400" dirty="0"/>
              <a:t>Power of a Strong Brand</a:t>
            </a:r>
          </a:p>
          <a:p>
            <a:pPr marL="740664" lvl="1"/>
            <a:r>
              <a:rPr lang="en-US" sz="2400" dirty="0"/>
              <a:t>Ultimately, a strong brand can be a very powerful asset for a firm.</a:t>
            </a:r>
          </a:p>
          <a:p>
            <a:pPr marL="740664" lvl="1"/>
            <a:r>
              <a:rPr lang="en-US" sz="2400" dirty="0"/>
              <a:t>Over 50% of consumers say that a known and trusted brand is a reason to buy a product.</a:t>
            </a:r>
          </a:p>
          <a:p>
            <a:pPr marL="740664" lvl="1"/>
            <a:r>
              <a:rPr lang="en-US" sz="2400" dirty="0"/>
              <a:t>A brand allows a company to charge a price for its products </a:t>
            </a:r>
            <a:r>
              <a:rPr lang="en-US" sz="2400" dirty="0" smtClean="0"/>
              <a:t>that </a:t>
            </a:r>
            <a:r>
              <a:rPr lang="en-US" sz="2400" dirty="0"/>
              <a:t>is consistent with its image.</a:t>
            </a:r>
          </a:p>
          <a:p>
            <a:pPr marL="740664" lvl="1"/>
            <a:r>
              <a:rPr lang="en-US" sz="2400" dirty="0"/>
              <a:t>A successful brand can increase the market value of a company by 50% to 75%.</a:t>
            </a:r>
          </a:p>
        </p:txBody>
      </p:sp>
    </p:spTree>
    <p:extLst>
      <p:ext uri="{BB962C8B-B14F-4D97-AF65-F5344CB8AC3E}">
        <p14:creationId xmlns:p14="http://schemas.microsoft.com/office/powerpoint/2010/main" val="2491630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372"/>
            <a:ext cx="8610600" cy="1097280"/>
          </a:xfrm>
        </p:spPr>
        <p:txBody>
          <a:bodyPr/>
          <a:lstStyle/>
          <a:p>
            <a:r>
              <a:rPr lang="en-US" sz="3600" dirty="0"/>
              <a:t>The Four Ps of Marketing for New Ventures</a:t>
            </a:r>
          </a:p>
        </p:txBody>
      </p:sp>
      <p:pic>
        <p:nvPicPr>
          <p:cNvPr id="4" name="Picture 3" descr="The marketing mix consists of product, price, promotion, and place, or distribution."/>
          <p:cNvPicPr>
            <a:picLocks noChangeAspect="1"/>
          </p:cNvPicPr>
          <p:nvPr/>
        </p:nvPicPr>
        <p:blipFill>
          <a:blip r:embed="rId2"/>
          <a:stretch>
            <a:fillRect/>
          </a:stretch>
        </p:blipFill>
        <p:spPr>
          <a:xfrm>
            <a:off x="1066800" y="1932432"/>
            <a:ext cx="6941820" cy="4011168"/>
          </a:xfrm>
          <a:prstGeom prst="rect">
            <a:avLst/>
          </a:prstGeom>
        </p:spPr>
      </p:pic>
    </p:spTree>
    <p:extLst>
      <p:ext uri="{BB962C8B-B14F-4D97-AF65-F5344CB8AC3E}">
        <p14:creationId xmlns:p14="http://schemas.microsoft.com/office/powerpoint/2010/main" val="234046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Product </a:t>
            </a:r>
            <a:r>
              <a:rPr lang="en-US" sz="2000" b="0" dirty="0" smtClean="0"/>
              <a:t>(1 </a:t>
            </a:r>
            <a:r>
              <a:rPr lang="en-US" sz="2000" b="0" dirty="0"/>
              <a:t>of </a:t>
            </a:r>
            <a:r>
              <a:rPr lang="en-US" sz="2000" b="0" dirty="0" smtClean="0"/>
              <a:t>2)</a:t>
            </a:r>
            <a:endParaRPr lang="en-US" sz="2000" dirty="0"/>
          </a:p>
        </p:txBody>
      </p:sp>
      <p:sp>
        <p:nvSpPr>
          <p:cNvPr id="3" name="Content Placeholder 2"/>
          <p:cNvSpPr>
            <a:spLocks noGrp="1"/>
          </p:cNvSpPr>
          <p:nvPr>
            <p:ph idx="1"/>
          </p:nvPr>
        </p:nvSpPr>
        <p:spPr>
          <a:xfrm>
            <a:off x="457200" y="1447800"/>
            <a:ext cx="8229600" cy="4525963"/>
          </a:xfrm>
        </p:spPr>
        <p:txBody>
          <a:bodyPr/>
          <a:lstStyle/>
          <a:p>
            <a:pPr marL="256032" lvl="1" indent="-256032">
              <a:spcBef>
                <a:spcPts val="1500"/>
              </a:spcBef>
              <a:buSzPct val="100000"/>
              <a:buFont typeface="Arial" panose="020B0604020202020204" pitchFamily="34" charset="0"/>
              <a:buChar char="•"/>
            </a:pPr>
            <a:r>
              <a:rPr lang="en-US" sz="2400" dirty="0" smtClean="0"/>
              <a:t>Is </a:t>
            </a:r>
            <a:r>
              <a:rPr lang="en-US" sz="2400" dirty="0"/>
              <a:t>the good or service a firm offers to its target market</a:t>
            </a:r>
            <a:r>
              <a:rPr lang="en-US" sz="2400" dirty="0" smtClean="0"/>
              <a:t>.</a:t>
            </a:r>
            <a:endParaRPr lang="en-US" sz="2400" dirty="0"/>
          </a:p>
          <a:p>
            <a:pPr marL="256032" lvl="1" indent="-256032">
              <a:spcBef>
                <a:spcPts val="1500"/>
              </a:spcBef>
              <a:buSzPct val="100000"/>
              <a:buFont typeface="Arial" panose="020B0604020202020204" pitchFamily="34" charset="0"/>
              <a:buChar char="•"/>
            </a:pPr>
            <a:r>
              <a:rPr lang="en-US" sz="2400" dirty="0" smtClean="0"/>
              <a:t>The most important attribute of a product is that it adds value in the mind of its target customers.</a:t>
            </a:r>
          </a:p>
          <a:p>
            <a:pPr marL="256032" lvl="1" indent="-256032">
              <a:spcBef>
                <a:spcPts val="1500"/>
              </a:spcBef>
              <a:buSzPct val="100000"/>
              <a:buFont typeface="Arial" panose="020B0604020202020204" pitchFamily="34" charset="0"/>
              <a:buChar char="•"/>
            </a:pPr>
            <a:r>
              <a:rPr lang="en-US" sz="2400" dirty="0" smtClean="0"/>
              <a:t>An important distinction should be made between a firm’s core product and the actual product.</a:t>
            </a:r>
          </a:p>
          <a:p>
            <a:pPr marL="829119" lvl="2" indent="-256032">
              <a:spcBef>
                <a:spcPts val="1500"/>
              </a:spcBef>
              <a:buSzPct val="100000"/>
              <a:buFont typeface="Arial" panose="020B0604020202020204" pitchFamily="34" charset="0"/>
              <a:buChar char="•"/>
            </a:pPr>
            <a:r>
              <a:rPr lang="en-US" sz="2400" dirty="0" smtClean="0"/>
              <a:t>The core product is the product itself, such as a CD that contains a tax preparation program.</a:t>
            </a:r>
          </a:p>
          <a:p>
            <a:pPr marL="829119" lvl="2" indent="-256032">
              <a:spcBef>
                <a:spcPts val="1500"/>
              </a:spcBef>
              <a:buSzPct val="100000"/>
              <a:buFont typeface="Arial" panose="020B0604020202020204" pitchFamily="34" charset="0"/>
              <a:buChar char="•"/>
            </a:pPr>
            <a:r>
              <a:rPr lang="en-US" sz="2400" dirty="0" smtClean="0"/>
              <a:t>The actual product is the product plus all the attributes that come with it such as features, design, packaging, and so on that constitutes the collection of benefits that the customer ultimately buys. </a:t>
            </a:r>
          </a:p>
          <a:p>
            <a:pPr marL="256032" lvl="1" indent="-256032">
              <a:spcBef>
                <a:spcPts val="1500"/>
              </a:spcBef>
              <a:buSzPct val="100000"/>
              <a:buFont typeface="Arial" panose="020B0604020202020204" pitchFamily="34" charset="0"/>
              <a:buChar char="•"/>
            </a:pPr>
            <a:endParaRPr lang="en-US" sz="2400" dirty="0"/>
          </a:p>
        </p:txBody>
      </p:sp>
    </p:spTree>
    <p:extLst>
      <p:ext uri="{BB962C8B-B14F-4D97-AF65-F5344CB8AC3E}">
        <p14:creationId xmlns:p14="http://schemas.microsoft.com/office/powerpoint/2010/main" val="114804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Learning Objectives </a:t>
            </a:r>
            <a:r>
              <a:rPr lang="en-US" sz="2000" b="0" dirty="0" smtClean="0"/>
              <a:t>(1 of 2)</a:t>
            </a:r>
            <a:endParaRPr lang="en-IN" sz="2000" b="0" dirty="0"/>
          </a:p>
        </p:txBody>
      </p:sp>
      <p:sp>
        <p:nvSpPr>
          <p:cNvPr id="3" name="Content Placeholder 2"/>
          <p:cNvSpPr>
            <a:spLocks noGrp="1"/>
          </p:cNvSpPr>
          <p:nvPr>
            <p:ph idx="1"/>
          </p:nvPr>
        </p:nvSpPr>
        <p:spPr>
          <a:xfrm>
            <a:off x="457200" y="1600201"/>
            <a:ext cx="8077200" cy="3886200"/>
          </a:xfrm>
        </p:spPr>
        <p:txBody>
          <a:bodyPr/>
          <a:lstStyle/>
          <a:p>
            <a:pPr marL="666750" indent="-666750">
              <a:buSzPct val="100000"/>
              <a:buNone/>
            </a:pPr>
            <a:r>
              <a:rPr lang="en-US" sz="2400" b="1" dirty="0" smtClean="0">
                <a:solidFill>
                  <a:srgbClr val="007FA3"/>
                </a:solidFill>
              </a:rPr>
              <a:t>11.1</a:t>
            </a:r>
            <a:r>
              <a:rPr lang="en-US" sz="2400" dirty="0" smtClean="0"/>
              <a:t> Explain </a:t>
            </a:r>
            <a:r>
              <a:rPr lang="en-US" sz="2400" dirty="0"/>
              <a:t>the three steps (segmenting the market, selecting a target market, and establishing a unique </a:t>
            </a:r>
            <a:r>
              <a:rPr lang="en-US" sz="2400" dirty="0" smtClean="0"/>
              <a:t>market </a:t>
            </a:r>
            <a:r>
              <a:rPr lang="en-US" sz="2400" dirty="0"/>
              <a:t>position) entrepreneurial firms use to identify their customers.</a:t>
            </a:r>
          </a:p>
          <a:p>
            <a:pPr marL="666750" indent="-666750">
              <a:buSzPct val="100000"/>
              <a:buNone/>
            </a:pPr>
            <a:r>
              <a:rPr lang="en-US" sz="2400" b="1" dirty="0" smtClean="0">
                <a:solidFill>
                  <a:srgbClr val="007FA3"/>
                </a:solidFill>
              </a:rPr>
              <a:t>11.2</a:t>
            </a:r>
            <a:r>
              <a:rPr lang="en-US" sz="2400" dirty="0" smtClean="0"/>
              <a:t> Define </a:t>
            </a:r>
            <a:r>
              <a:rPr lang="en-US" sz="2400" dirty="0"/>
              <a:t>a brand and explain why it is important to an entrepreneurial firm</a:t>
            </a:r>
            <a:r>
              <a:rPr lang="en-US" altLang="en-US" sz="2400" dirty="0"/>
              <a:t>’</a:t>
            </a:r>
            <a:r>
              <a:rPr lang="en-US" sz="2400" dirty="0"/>
              <a:t>s marketing efforts</a:t>
            </a:r>
            <a:r>
              <a:rPr lang="en-US" sz="2400" dirty="0" smtClean="0"/>
              <a:t>.</a:t>
            </a:r>
            <a:endParaRPr lang="en-US" sz="2400" dirty="0"/>
          </a:p>
          <a:p>
            <a:pPr marL="666750" indent="-666750">
              <a:buSzPct val="100000"/>
              <a:buNone/>
            </a:pPr>
            <a:r>
              <a:rPr lang="en-US" sz="2400" b="1" dirty="0" smtClean="0">
                <a:solidFill>
                  <a:srgbClr val="007FA3"/>
                </a:solidFill>
              </a:rPr>
              <a:t>11.3</a:t>
            </a:r>
            <a:r>
              <a:rPr lang="en-US" sz="2400" dirty="0" smtClean="0"/>
              <a:t> Identify </a:t>
            </a:r>
            <a:r>
              <a:rPr lang="en-US" sz="2400" dirty="0"/>
              <a:t>and explain the 4Ps of marketing activities (product, price, promotion, and place) used by entrepreneurial firms.</a:t>
            </a:r>
          </a:p>
        </p:txBody>
      </p:sp>
    </p:spTree>
    <p:extLst>
      <p:ext uri="{BB962C8B-B14F-4D97-AF65-F5344CB8AC3E}">
        <p14:creationId xmlns:p14="http://schemas.microsoft.com/office/powerpoint/2010/main" val="392597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Product </a:t>
            </a:r>
            <a:r>
              <a:rPr lang="en-US" sz="2000" b="0" dirty="0" smtClean="0"/>
              <a:t>(2 </a:t>
            </a:r>
            <a:r>
              <a:rPr lang="en-US" sz="2000" b="0" dirty="0"/>
              <a:t>of </a:t>
            </a:r>
            <a:r>
              <a:rPr lang="en-US" sz="2000" b="0" dirty="0" smtClean="0"/>
              <a:t>2)</a:t>
            </a:r>
            <a:endParaRPr lang="en-US" sz="2000" dirty="0"/>
          </a:p>
        </p:txBody>
      </p:sp>
      <p:sp>
        <p:nvSpPr>
          <p:cNvPr id="3" name="Content Placeholder 2"/>
          <p:cNvSpPr>
            <a:spLocks noGrp="1"/>
          </p:cNvSpPr>
          <p:nvPr>
            <p:ph idx="1"/>
          </p:nvPr>
        </p:nvSpPr>
        <p:spPr>
          <a:xfrm>
            <a:off x="457200" y="1447800"/>
            <a:ext cx="8229600" cy="4525963"/>
          </a:xfrm>
        </p:spPr>
        <p:txBody>
          <a:bodyPr/>
          <a:lstStyle/>
          <a:p>
            <a:pPr marL="256032" lvl="1" indent="-256032">
              <a:spcBef>
                <a:spcPts val="1500"/>
              </a:spcBef>
              <a:buSzPct val="100000"/>
              <a:buFont typeface="Arial" panose="020B0604020202020204" pitchFamily="34" charset="0"/>
              <a:buChar char="•"/>
            </a:pPr>
            <a:r>
              <a:rPr lang="en-US" sz="2400" dirty="0" smtClean="0"/>
              <a:t>The initial rollout is one of the most critical times in the marketing of a new product.</a:t>
            </a:r>
          </a:p>
          <a:p>
            <a:pPr marL="256032" lvl="1" indent="-256032">
              <a:spcBef>
                <a:spcPts val="1500"/>
              </a:spcBef>
              <a:buSzPct val="100000"/>
              <a:buFont typeface="Arial" panose="020B0604020202020204" pitchFamily="34" charset="0"/>
              <a:buChar char="•"/>
            </a:pPr>
            <a:r>
              <a:rPr lang="en-US" sz="2400" dirty="0" smtClean="0"/>
              <a:t>All firms face the challenge that they are unknown and that it takes a leap of faith for the first customers to buy their products.</a:t>
            </a:r>
          </a:p>
          <a:p>
            <a:pPr marL="829119" lvl="2" indent="-256032">
              <a:spcBef>
                <a:spcPts val="1500"/>
              </a:spcBef>
              <a:buSzPct val="100000"/>
              <a:buFont typeface="Arial" panose="020B0604020202020204" pitchFamily="34" charset="0"/>
              <a:buChar char="•"/>
            </a:pPr>
            <a:r>
              <a:rPr lang="en-US" sz="2400" dirty="0" smtClean="0"/>
              <a:t>Some start-ups meet this challenge by using reference accounts.</a:t>
            </a:r>
          </a:p>
          <a:p>
            <a:pPr marL="829119" lvl="2" indent="-256032">
              <a:spcBef>
                <a:spcPts val="1500"/>
              </a:spcBef>
              <a:buSzPct val="100000"/>
              <a:buFont typeface="Arial" panose="020B0604020202020204" pitchFamily="34" charset="0"/>
              <a:buChar char="•"/>
            </a:pPr>
            <a:r>
              <a:rPr lang="en-US" sz="2400" dirty="0" smtClean="0"/>
              <a:t>A reference account is an early user of a firm’s product who is willing to give a testimonial regarding his or her experience with the product.</a:t>
            </a:r>
            <a:endParaRPr lang="en-US" sz="2400" dirty="0"/>
          </a:p>
        </p:txBody>
      </p:sp>
    </p:spTree>
    <p:extLst>
      <p:ext uri="{BB962C8B-B14F-4D97-AF65-F5344CB8AC3E}">
        <p14:creationId xmlns:p14="http://schemas.microsoft.com/office/powerpoint/2010/main" val="2438254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Price</a:t>
            </a:r>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400" dirty="0"/>
              <a:t>Price is the amount of money consumers pay to buy a product</a:t>
            </a:r>
            <a:r>
              <a:rPr lang="en-US" sz="2400" dirty="0" smtClean="0"/>
              <a:t>.</a:t>
            </a:r>
            <a:endParaRPr lang="en-US" sz="2400" dirty="0"/>
          </a:p>
          <a:p>
            <a:pPr marL="256032" lvl="1" indent="-256032">
              <a:spcBef>
                <a:spcPts val="1500"/>
              </a:spcBef>
              <a:buSzPct val="100000"/>
              <a:buFont typeface="Arial" panose="020B0604020202020204" pitchFamily="34" charset="0"/>
              <a:buChar char="•"/>
            </a:pPr>
            <a:r>
              <a:rPr lang="en-US" sz="2400" dirty="0"/>
              <a:t>The price a company charges for its products sends an important message to its target market.</a:t>
            </a:r>
          </a:p>
          <a:p>
            <a:pPr marL="740664" lvl="1"/>
            <a:r>
              <a:rPr lang="en-US" sz="2400" dirty="0"/>
              <a:t>For example, Oakley positions its sunglasses as innovative, state-of-the-art products that are both high quality and visually appealing</a:t>
            </a:r>
            <a:r>
              <a:rPr lang="en-US" sz="2400" dirty="0" smtClean="0"/>
              <a:t>.</a:t>
            </a:r>
            <a:endParaRPr lang="en-US" sz="2400" dirty="0"/>
          </a:p>
          <a:p>
            <a:pPr marL="740664" lvl="1"/>
            <a:r>
              <a:rPr lang="en-US" sz="2400" dirty="0"/>
              <a:t>This position in the market suggests a premium price that Oakley charges.</a:t>
            </a:r>
          </a:p>
          <a:p>
            <a:pPr marL="256032" lvl="1" indent="-256032">
              <a:spcBef>
                <a:spcPts val="1500"/>
              </a:spcBef>
              <a:buSzPct val="100000"/>
              <a:buFont typeface="Arial" panose="020B0604020202020204" pitchFamily="34" charset="0"/>
              <a:buChar char="•"/>
            </a:pPr>
            <a:r>
              <a:rPr lang="en-US" sz="2400" dirty="0"/>
              <a:t>Most entrepreneurs use one of two methods to set the price for their products, as shown on the next slide.</a:t>
            </a:r>
          </a:p>
        </p:txBody>
      </p:sp>
    </p:spTree>
    <p:extLst>
      <p:ext uri="{BB962C8B-B14F-4D97-AF65-F5344CB8AC3E}">
        <p14:creationId xmlns:p14="http://schemas.microsoft.com/office/powerpoint/2010/main" val="279155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97280"/>
          </a:xfrm>
        </p:spPr>
        <p:txBody>
          <a:bodyPr/>
          <a:lstStyle/>
          <a:p>
            <a:r>
              <a:rPr lang="en-US" sz="3600" dirty="0" smtClean="0"/>
              <a:t>Two Methods for Setting the Price </a:t>
            </a:r>
            <a:br>
              <a:rPr lang="en-US" sz="3600" dirty="0" smtClean="0"/>
            </a:br>
            <a:r>
              <a:rPr lang="en-US" sz="3600" dirty="0" smtClean="0"/>
              <a:t>of a Product </a:t>
            </a:r>
            <a:endParaRPr lang="en-US" sz="2000" b="0" dirty="0"/>
          </a:p>
        </p:txBody>
      </p:sp>
      <p:sp>
        <p:nvSpPr>
          <p:cNvPr id="3" name="Content Placeholder 2"/>
          <p:cNvSpPr>
            <a:spLocks noGrp="1"/>
          </p:cNvSpPr>
          <p:nvPr>
            <p:ph idx="1"/>
          </p:nvPr>
        </p:nvSpPr>
        <p:spPr>
          <a:xfrm>
            <a:off x="457200" y="1600200"/>
            <a:ext cx="8305800" cy="4525963"/>
          </a:xfrm>
        </p:spPr>
        <p:txBody>
          <a:bodyPr/>
          <a:lstStyle/>
          <a:p>
            <a:pPr marL="0" indent="0">
              <a:buSzPct val="100000"/>
              <a:buNone/>
            </a:pPr>
            <a:r>
              <a:rPr lang="en-US" sz="2400" b="1" dirty="0"/>
              <a:t>Cost-Based </a:t>
            </a:r>
            <a:r>
              <a:rPr lang="en-US" sz="2400" b="1" dirty="0" smtClean="0"/>
              <a:t>Pricing</a:t>
            </a:r>
          </a:p>
          <a:p>
            <a:pPr marL="256032" indent="-256032">
              <a:buSzPct val="100000"/>
            </a:pPr>
            <a:r>
              <a:rPr lang="en-US" sz="2400" dirty="0" smtClean="0"/>
              <a:t>The </a:t>
            </a:r>
            <a:r>
              <a:rPr lang="en-US" sz="2400" dirty="0"/>
              <a:t>list price is determined by adding a markup percentage to a product</a:t>
            </a:r>
            <a:r>
              <a:rPr lang="en-US" altLang="en-US" sz="2400" dirty="0"/>
              <a:t>’</a:t>
            </a:r>
            <a:r>
              <a:rPr lang="en-US" sz="2400" dirty="0"/>
              <a:t>s </a:t>
            </a:r>
            <a:r>
              <a:rPr lang="en-US" sz="2400" dirty="0" smtClean="0"/>
              <a:t>cost.</a:t>
            </a:r>
          </a:p>
          <a:p>
            <a:pPr marL="0" indent="0">
              <a:buSzPct val="100000"/>
              <a:buNone/>
            </a:pPr>
            <a:r>
              <a:rPr lang="en-US" sz="2400" b="1" dirty="0" smtClean="0"/>
              <a:t>Value-Based Pricing</a:t>
            </a:r>
          </a:p>
          <a:p>
            <a:pPr marL="256032" indent="-256032">
              <a:buSzPct val="100000"/>
            </a:pPr>
            <a:r>
              <a:rPr lang="en-US" sz="2400" dirty="0" smtClean="0"/>
              <a:t>The </a:t>
            </a:r>
            <a:r>
              <a:rPr lang="en-US" sz="2400" dirty="0"/>
              <a:t>list price is determined by estimating what consumers are willing to pay for a product</a:t>
            </a:r>
            <a:r>
              <a:rPr lang="en-US" sz="2400" dirty="0" smtClean="0"/>
              <a:t>.</a:t>
            </a:r>
            <a:endParaRPr lang="en-US" sz="2400" dirty="0"/>
          </a:p>
        </p:txBody>
      </p:sp>
    </p:spTree>
    <p:extLst>
      <p:ext uri="{BB962C8B-B14F-4D97-AF65-F5344CB8AC3E}">
        <p14:creationId xmlns:p14="http://schemas.microsoft.com/office/powerpoint/2010/main" val="124475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Promotion</a:t>
            </a:r>
          </a:p>
        </p:txBody>
      </p:sp>
      <p:sp>
        <p:nvSpPr>
          <p:cNvPr id="3" name="Content Placeholder 2"/>
          <p:cNvSpPr>
            <a:spLocks noGrp="1"/>
          </p:cNvSpPr>
          <p:nvPr>
            <p:ph idx="1"/>
          </p:nvPr>
        </p:nvSpPr>
        <p:spPr/>
        <p:txBody>
          <a:bodyPr/>
          <a:lstStyle/>
          <a:p>
            <a:pPr marL="256032" indent="-256032">
              <a:buSzPct val="100000"/>
            </a:pPr>
            <a:r>
              <a:rPr lang="en-US" sz="2400" dirty="0"/>
              <a:t>Promotion</a:t>
            </a:r>
          </a:p>
          <a:p>
            <a:pPr marL="740664" lvl="1" indent="-283464"/>
            <a:r>
              <a:rPr lang="en-US" sz="2400" dirty="0"/>
              <a:t>Refers to the activities the firm takes to communicate the merits of its product to its target market</a:t>
            </a:r>
            <a:r>
              <a:rPr lang="en-US" sz="2400" dirty="0" smtClean="0"/>
              <a:t>.</a:t>
            </a:r>
            <a:endParaRPr lang="en-US" sz="2400" dirty="0"/>
          </a:p>
          <a:p>
            <a:pPr marL="740664" lvl="1" indent="-283464"/>
            <a:r>
              <a:rPr lang="en-US" sz="2400" dirty="0"/>
              <a:t>There are several common activities that entrepreneurs use to promote their products and services.</a:t>
            </a:r>
          </a:p>
          <a:p>
            <a:pPr marL="256032" indent="-256032">
              <a:buSzPct val="100000"/>
            </a:pPr>
            <a:r>
              <a:rPr lang="en-US" sz="2400" dirty="0"/>
              <a:t>Advertising</a:t>
            </a:r>
          </a:p>
          <a:p>
            <a:pPr marL="740664" lvl="1"/>
            <a:r>
              <a:rPr lang="en-US" sz="2400" dirty="0"/>
              <a:t>Advertising is making people aware of a product or service in hopes of persuading them to buy it</a:t>
            </a:r>
            <a:r>
              <a:rPr lang="en-US" sz="2400" dirty="0" smtClean="0"/>
              <a:t>.</a:t>
            </a:r>
            <a:endParaRPr lang="en-US" sz="2400" dirty="0"/>
          </a:p>
        </p:txBody>
      </p:sp>
    </p:spTree>
    <p:extLst>
      <p:ext uri="{BB962C8B-B14F-4D97-AF65-F5344CB8AC3E}">
        <p14:creationId xmlns:p14="http://schemas.microsoft.com/office/powerpoint/2010/main" val="1928925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t>Pluses and Minuses of </a:t>
            </a:r>
            <a:r>
              <a:rPr lang="en-US" sz="3600" dirty="0" smtClean="0"/>
              <a:t>Advertising </a:t>
            </a:r>
            <a:r>
              <a:rPr lang="en-US" sz="2000" b="0" dirty="0" smtClean="0"/>
              <a:t>(1 of 2)</a:t>
            </a:r>
            <a:endParaRPr lang="en-US" sz="3600" b="0" dirty="0"/>
          </a:p>
        </p:txBody>
      </p:sp>
      <p:sp>
        <p:nvSpPr>
          <p:cNvPr id="3" name="Content Placeholder 2"/>
          <p:cNvSpPr>
            <a:spLocks noGrp="1"/>
          </p:cNvSpPr>
          <p:nvPr>
            <p:ph idx="1"/>
          </p:nvPr>
        </p:nvSpPr>
        <p:spPr/>
        <p:txBody>
          <a:bodyPr/>
          <a:lstStyle/>
          <a:p>
            <a:pPr marL="0" indent="0">
              <a:buNone/>
            </a:pPr>
            <a:r>
              <a:rPr lang="en-US" sz="2400" b="1" dirty="0" smtClean="0"/>
              <a:t>Pluses</a:t>
            </a:r>
          </a:p>
          <a:p>
            <a:pPr marL="256032" indent="-256032">
              <a:buSzPct val="100000"/>
              <a:buFontTx/>
              <a:buChar char="•"/>
            </a:pPr>
            <a:r>
              <a:rPr lang="en-US" sz="2400" dirty="0" smtClean="0"/>
              <a:t>Raise </a:t>
            </a:r>
            <a:r>
              <a:rPr lang="en-US" sz="2400" dirty="0"/>
              <a:t>customer awareness of a product.</a:t>
            </a:r>
          </a:p>
          <a:p>
            <a:pPr marL="256032" indent="-256032">
              <a:buSzPct val="100000"/>
              <a:buFontTx/>
              <a:buChar char="•"/>
            </a:pPr>
            <a:r>
              <a:rPr lang="en-US" sz="2400" dirty="0" smtClean="0"/>
              <a:t>Explain </a:t>
            </a:r>
            <a:r>
              <a:rPr lang="en-US" sz="2400" dirty="0"/>
              <a:t>a product</a:t>
            </a:r>
            <a:r>
              <a:rPr lang="en-US" altLang="en-US" sz="2400" dirty="0"/>
              <a:t>’</a:t>
            </a:r>
            <a:r>
              <a:rPr lang="en-US" sz="2400" dirty="0"/>
              <a:t>s comparative features and benefits.</a:t>
            </a:r>
          </a:p>
          <a:p>
            <a:pPr marL="256032" indent="-256032">
              <a:buSzPct val="100000"/>
              <a:buFontTx/>
              <a:buChar char="•"/>
            </a:pPr>
            <a:r>
              <a:rPr lang="en-US" sz="2400" dirty="0" smtClean="0"/>
              <a:t>Create </a:t>
            </a:r>
            <a:r>
              <a:rPr lang="en-US" sz="2400" dirty="0"/>
              <a:t>associations between a product and a certain lifestyle</a:t>
            </a:r>
            <a:r>
              <a:rPr lang="en-US" sz="2400" dirty="0" smtClean="0"/>
              <a:t>.</a:t>
            </a:r>
            <a:endParaRPr lang="en-US" sz="2400" dirty="0"/>
          </a:p>
        </p:txBody>
      </p:sp>
    </p:spTree>
    <p:extLst>
      <p:ext uri="{BB962C8B-B14F-4D97-AF65-F5344CB8AC3E}">
        <p14:creationId xmlns:p14="http://schemas.microsoft.com/office/powerpoint/2010/main" val="1329486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t>Pluses and Minuses of Advertising</a:t>
            </a:r>
            <a:r>
              <a:rPr lang="en-US" sz="3600" b="0" dirty="0"/>
              <a:t> </a:t>
            </a:r>
            <a:r>
              <a:rPr lang="en-US" sz="2000" b="0" dirty="0" smtClean="0"/>
              <a:t>(2 </a:t>
            </a:r>
            <a:r>
              <a:rPr lang="en-US" sz="2000" b="0" dirty="0"/>
              <a:t>of 2</a:t>
            </a:r>
            <a:r>
              <a:rPr lang="en-US" sz="2000" b="0" dirty="0" smtClean="0"/>
              <a:t>)</a:t>
            </a:r>
            <a:endParaRPr lang="en-US" sz="3600" b="0" dirty="0"/>
          </a:p>
        </p:txBody>
      </p:sp>
      <p:sp>
        <p:nvSpPr>
          <p:cNvPr id="3" name="Content Placeholder 2"/>
          <p:cNvSpPr>
            <a:spLocks noGrp="1"/>
          </p:cNvSpPr>
          <p:nvPr>
            <p:ph idx="1"/>
          </p:nvPr>
        </p:nvSpPr>
        <p:spPr/>
        <p:txBody>
          <a:bodyPr/>
          <a:lstStyle/>
          <a:p>
            <a:pPr marL="0" indent="0">
              <a:buNone/>
            </a:pPr>
            <a:r>
              <a:rPr lang="en-US" sz="2400" b="1" dirty="0" smtClean="0"/>
              <a:t>Minuses</a:t>
            </a:r>
          </a:p>
          <a:p>
            <a:pPr marL="256032" indent="-256032">
              <a:buSzPct val="100000"/>
              <a:buFontTx/>
              <a:buChar char="•"/>
            </a:pPr>
            <a:r>
              <a:rPr lang="en-US" sz="2400" dirty="0" smtClean="0"/>
              <a:t>Low </a:t>
            </a:r>
            <a:r>
              <a:rPr lang="en-US" sz="2400" dirty="0"/>
              <a:t>credibility.</a:t>
            </a:r>
          </a:p>
          <a:p>
            <a:pPr marL="256032" indent="-256032">
              <a:buSzPct val="100000"/>
              <a:buFontTx/>
              <a:buChar char="•"/>
            </a:pPr>
            <a:r>
              <a:rPr lang="en-US" sz="2400" dirty="0" smtClean="0"/>
              <a:t>The </a:t>
            </a:r>
            <a:r>
              <a:rPr lang="en-US" sz="2400" dirty="0"/>
              <a:t>possibility that a high percentage </a:t>
            </a:r>
            <a:r>
              <a:rPr lang="en-US" sz="2400" dirty="0" smtClean="0"/>
              <a:t>of people </a:t>
            </a:r>
            <a:r>
              <a:rPr lang="en-US" sz="2400" dirty="0"/>
              <a:t>who see the </a:t>
            </a:r>
            <a:r>
              <a:rPr lang="en-US" sz="2400" dirty="0" smtClean="0"/>
              <a:t>ad will </a:t>
            </a:r>
            <a:r>
              <a:rPr lang="en-US" sz="2400" dirty="0"/>
              <a:t>not be interested.</a:t>
            </a:r>
          </a:p>
          <a:p>
            <a:pPr marL="256032" indent="-256032">
              <a:buSzPct val="100000"/>
              <a:buFontTx/>
              <a:buChar char="•"/>
            </a:pPr>
            <a:r>
              <a:rPr lang="en-US" sz="2400" dirty="0" smtClean="0"/>
              <a:t>Message clutter (meaning that after hearing or reading so many ads, people simply tune out).</a:t>
            </a:r>
            <a:endParaRPr lang="en-US" sz="2400" dirty="0"/>
          </a:p>
          <a:p>
            <a:pPr marL="256032" indent="-256032">
              <a:buSzPct val="100000"/>
              <a:buFontTx/>
              <a:buChar char="•"/>
            </a:pPr>
            <a:r>
              <a:rPr lang="en-US" sz="2400" dirty="0" smtClean="0"/>
              <a:t>Relative </a:t>
            </a:r>
            <a:r>
              <a:rPr lang="en-US" sz="2400" dirty="0"/>
              <a:t>costliness compared to other forms of </a:t>
            </a:r>
            <a:r>
              <a:rPr lang="en-US" sz="2400" dirty="0" smtClean="0"/>
              <a:t>promotions.</a:t>
            </a:r>
            <a:endParaRPr lang="en-US" sz="2400" dirty="0"/>
          </a:p>
          <a:p>
            <a:pPr marL="256032" indent="-256032">
              <a:buSzPct val="100000"/>
              <a:buFontTx/>
              <a:buChar char="•"/>
            </a:pPr>
            <a:r>
              <a:rPr lang="en-US" sz="2400" dirty="0" smtClean="0"/>
              <a:t>The perception that advertising is intrusive.</a:t>
            </a:r>
            <a:endParaRPr lang="en-US" sz="3000" dirty="0"/>
          </a:p>
        </p:txBody>
      </p:sp>
    </p:spTree>
    <p:extLst>
      <p:ext uri="{BB962C8B-B14F-4D97-AF65-F5344CB8AC3E}">
        <p14:creationId xmlns:p14="http://schemas.microsoft.com/office/powerpoint/2010/main" val="144175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17" y="103404"/>
            <a:ext cx="8229600" cy="1097280"/>
          </a:xfrm>
        </p:spPr>
        <p:txBody>
          <a:bodyPr/>
          <a:lstStyle/>
          <a:p>
            <a:r>
              <a:rPr lang="en-IN" sz="3600" dirty="0" smtClean="0"/>
              <a:t>Steps Involved In Putting Together </a:t>
            </a:r>
            <a:br>
              <a:rPr lang="en-IN" sz="3600" dirty="0" smtClean="0"/>
            </a:br>
            <a:r>
              <a:rPr lang="en-IN" sz="3600" dirty="0" smtClean="0"/>
              <a:t>an Advertisement</a:t>
            </a:r>
            <a:endParaRPr lang="en-US" sz="2000" dirty="0"/>
          </a:p>
        </p:txBody>
      </p:sp>
      <p:pic>
        <p:nvPicPr>
          <p:cNvPr id="4" name="Picture 3" descr="Six steps involved in putting together an advertisement. Step 1, Identify the purpose of the ad: clearly identify one or more purposes that you expect the advertisement to achieve. Step 2, Determine the target audience: Identify who you want to see the ad. Step 3, Select a medium: select a medium for the ad, such as television, radio, or newspaper. Step 4, Create the ad: Create an ad that is appropriate for your audience, product, and budget. Step 5, Select a place and time for the ad to appear: select the specific place and the specific time of day or location in a newspaper for an ad to appear. Step 6, Fulfill expectations: Make sure to have enough product on hand or people to take orders if the ad is successful."/>
          <p:cNvPicPr>
            <a:picLocks noChangeAspect="1"/>
          </p:cNvPicPr>
          <p:nvPr/>
        </p:nvPicPr>
        <p:blipFill>
          <a:blip r:embed="rId2"/>
          <a:stretch>
            <a:fillRect/>
          </a:stretch>
        </p:blipFill>
        <p:spPr>
          <a:xfrm>
            <a:off x="569717" y="1722120"/>
            <a:ext cx="8004566" cy="4566802"/>
          </a:xfrm>
          <a:prstGeom prst="rect">
            <a:avLst/>
          </a:prstGeom>
        </p:spPr>
      </p:pic>
      <p:sp>
        <p:nvSpPr>
          <p:cNvPr id="5" name="Content Placeholder 2"/>
          <p:cNvSpPr>
            <a:spLocks noGrp="1"/>
          </p:cNvSpPr>
          <p:nvPr>
            <p:ph idx="1"/>
          </p:nvPr>
        </p:nvSpPr>
        <p:spPr>
          <a:xfrm>
            <a:off x="609600" y="1295400"/>
            <a:ext cx="8229600" cy="685800"/>
          </a:xfrm>
        </p:spPr>
        <p:txBody>
          <a:bodyPr/>
          <a:lstStyle/>
          <a:p>
            <a:pPr marL="0" indent="0">
              <a:buNone/>
            </a:pPr>
            <a:r>
              <a:rPr lang="en-IN" sz="2000" b="1" dirty="0" smtClean="0"/>
              <a:t>Figure 11.3</a:t>
            </a:r>
            <a:endParaRPr lang="en-US" sz="2000" dirty="0" smtClean="0"/>
          </a:p>
        </p:txBody>
      </p:sp>
    </p:spTree>
    <p:extLst>
      <p:ext uri="{BB962C8B-B14F-4D97-AF65-F5344CB8AC3E}">
        <p14:creationId xmlns:p14="http://schemas.microsoft.com/office/powerpoint/2010/main" val="313188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Google AdWords and AdSense </a:t>
            </a:r>
            <a:r>
              <a:rPr lang="en-US" sz="3600" dirty="0" smtClean="0"/>
              <a:t/>
            </a:r>
            <a:br>
              <a:rPr lang="en-US" sz="3600" dirty="0" smtClean="0"/>
            </a:br>
            <a:r>
              <a:rPr lang="en-US" sz="3600" dirty="0" smtClean="0"/>
              <a:t>Program </a:t>
            </a:r>
            <a:r>
              <a:rPr lang="en-US" sz="2000" b="0" dirty="0" smtClean="0"/>
              <a:t>(1 </a:t>
            </a:r>
            <a:r>
              <a:rPr lang="en-US" sz="2000" b="0" dirty="0"/>
              <a:t>of </a:t>
            </a:r>
            <a:r>
              <a:rPr lang="en-US" sz="2000" b="0" dirty="0" smtClean="0"/>
              <a:t>2)</a:t>
            </a:r>
            <a:endParaRPr lang="en-US" sz="3600" b="0" dirty="0"/>
          </a:p>
        </p:txBody>
      </p:sp>
      <p:sp>
        <p:nvSpPr>
          <p:cNvPr id="3" name="Content Placeholder 2"/>
          <p:cNvSpPr>
            <a:spLocks noGrp="1"/>
          </p:cNvSpPr>
          <p:nvPr>
            <p:ph idx="1"/>
          </p:nvPr>
        </p:nvSpPr>
        <p:spPr>
          <a:xfrm>
            <a:off x="457200" y="1600200"/>
            <a:ext cx="8153400" cy="4525963"/>
          </a:xfrm>
        </p:spPr>
        <p:txBody>
          <a:bodyPr/>
          <a:lstStyle/>
          <a:p>
            <a:pPr marL="256032" indent="-256032">
              <a:buSzPct val="100000"/>
            </a:pPr>
            <a:r>
              <a:rPr lang="en-US" sz="2400" dirty="0"/>
              <a:t>AdWords</a:t>
            </a:r>
          </a:p>
          <a:p>
            <a:pPr marL="740664" lvl="1"/>
            <a:r>
              <a:rPr lang="en-US" sz="2400" dirty="0"/>
              <a:t>Allows advertisers to buy keywords on the Google home page.</a:t>
            </a:r>
          </a:p>
          <a:p>
            <a:pPr marL="740664" lvl="1"/>
            <a:r>
              <a:rPr lang="en-US" sz="2400" dirty="0"/>
              <a:t>Triggers text-based ads to the side of (and sometimes above) search results when the keyword is used.</a:t>
            </a:r>
          </a:p>
          <a:p>
            <a:pPr marL="740664" lvl="1"/>
            <a:r>
              <a:rPr lang="en-US" sz="2400" dirty="0"/>
              <a:t>The program includes local, national, and international distribution.</a:t>
            </a:r>
          </a:p>
          <a:p>
            <a:pPr marL="740664" lvl="1"/>
            <a:r>
              <a:rPr lang="en-US" sz="2400" dirty="0"/>
              <a:t>Advertisers pay a certain amount per click.</a:t>
            </a:r>
          </a:p>
          <a:p>
            <a:pPr marL="740664" lvl="1"/>
            <a:r>
              <a:rPr lang="en-US" sz="2400" dirty="0"/>
              <a:t>Advertisers benefit because they are able to place their ads in front of people who are already searching for information about their product.</a:t>
            </a:r>
          </a:p>
        </p:txBody>
      </p:sp>
    </p:spTree>
    <p:extLst>
      <p:ext uri="{BB962C8B-B14F-4D97-AF65-F5344CB8AC3E}">
        <p14:creationId xmlns:p14="http://schemas.microsoft.com/office/powerpoint/2010/main" val="1948323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Google AdWords and AdSense </a:t>
            </a:r>
            <a:r>
              <a:rPr lang="en-US" sz="3600" dirty="0" smtClean="0"/>
              <a:t/>
            </a:r>
            <a:br>
              <a:rPr lang="en-US" sz="3600" dirty="0" smtClean="0"/>
            </a:br>
            <a:r>
              <a:rPr lang="en-US" sz="3600" dirty="0" smtClean="0"/>
              <a:t>Program </a:t>
            </a:r>
            <a:r>
              <a:rPr lang="en-US" sz="2000" b="0" dirty="0" smtClean="0"/>
              <a:t>(2 </a:t>
            </a:r>
            <a:r>
              <a:rPr lang="en-US" sz="2000" b="0" dirty="0"/>
              <a:t>of </a:t>
            </a:r>
            <a:r>
              <a:rPr lang="en-US" sz="2000" b="0" dirty="0" smtClean="0"/>
              <a:t>2)</a:t>
            </a:r>
            <a:endParaRPr lang="en-US" sz="3600" b="0" dirty="0"/>
          </a:p>
        </p:txBody>
      </p:sp>
      <p:sp>
        <p:nvSpPr>
          <p:cNvPr id="3" name="Content Placeholder 2"/>
          <p:cNvSpPr>
            <a:spLocks noGrp="1"/>
          </p:cNvSpPr>
          <p:nvPr>
            <p:ph idx="1"/>
          </p:nvPr>
        </p:nvSpPr>
        <p:spPr>
          <a:xfrm>
            <a:off x="457200" y="1600200"/>
            <a:ext cx="8382000" cy="4525963"/>
          </a:xfrm>
        </p:spPr>
        <p:txBody>
          <a:bodyPr/>
          <a:lstStyle/>
          <a:p>
            <a:pPr marL="256032" indent="-256032">
              <a:buSzPct val="100000"/>
            </a:pPr>
            <a:r>
              <a:rPr lang="en-US" sz="2400" dirty="0"/>
              <a:t>AdSense</a:t>
            </a:r>
          </a:p>
          <a:p>
            <a:pPr marL="740664" lvl="1" indent="-283464"/>
            <a:r>
              <a:rPr lang="en-US" sz="2400" dirty="0"/>
              <a:t>Allows advertisers to buy ads that will be shown on other Web sites instead of Google</a:t>
            </a:r>
            <a:r>
              <a:rPr lang="en-US" altLang="en-US" sz="2400" dirty="0"/>
              <a:t>’</a:t>
            </a:r>
            <a:r>
              <a:rPr lang="en-US" sz="2400" dirty="0"/>
              <a:t>s home page.</a:t>
            </a:r>
          </a:p>
          <a:p>
            <a:pPr marL="740664" lvl="1" indent="-283464"/>
            <a:r>
              <a:rPr lang="en-US" sz="2400" dirty="0"/>
              <a:t>Google selects sites of interest to the advertiser</a:t>
            </a:r>
            <a:r>
              <a:rPr lang="en-US" altLang="en-US" sz="2400" dirty="0"/>
              <a:t>’</a:t>
            </a:r>
            <a:r>
              <a:rPr lang="en-US" sz="2400" dirty="0"/>
              <a:t>s customers.</a:t>
            </a:r>
          </a:p>
          <a:p>
            <a:pPr marL="740664" lvl="1" indent="-283464"/>
            <a:r>
              <a:rPr lang="en-US" sz="2400" dirty="0"/>
              <a:t>Advertisers are charged on a pay-per-click </a:t>
            </a:r>
            <a:r>
              <a:rPr lang="en-US" sz="2400" dirty="0" smtClean="0"/>
              <a:t>basis.</a:t>
            </a:r>
            <a:endParaRPr lang="en-US" sz="2400" dirty="0"/>
          </a:p>
          <a:p>
            <a:pPr marL="740664" lvl="1" indent="-283464"/>
            <a:r>
              <a:rPr lang="en-US" sz="2400" dirty="0"/>
              <a:t>Advertisers benefit because the content of the ad is often relevant to the Web site.</a:t>
            </a:r>
          </a:p>
          <a:p>
            <a:pPr marL="740664" lvl="1" indent="-283464"/>
            <a:r>
              <a:rPr lang="en-US" sz="2400" dirty="0"/>
              <a:t>Web site owners benefit by using the service to monetize their Web site</a:t>
            </a:r>
            <a:r>
              <a:rPr lang="en-US" sz="2400" dirty="0" smtClean="0"/>
              <a:t>.</a:t>
            </a:r>
            <a:endParaRPr lang="en-US" sz="2400" dirty="0"/>
          </a:p>
        </p:txBody>
      </p:sp>
    </p:spTree>
    <p:extLst>
      <p:ext uri="{BB962C8B-B14F-4D97-AF65-F5344CB8AC3E}">
        <p14:creationId xmlns:p14="http://schemas.microsoft.com/office/powerpoint/2010/main" val="214746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Public </a:t>
            </a:r>
            <a:r>
              <a:rPr lang="en-US" sz="3600" dirty="0" smtClean="0"/>
              <a:t>Relations </a:t>
            </a:r>
            <a:r>
              <a:rPr lang="en-US" sz="2000" b="0" dirty="0" smtClean="0"/>
              <a:t>(1 </a:t>
            </a:r>
            <a:r>
              <a:rPr lang="en-US" sz="2000" b="0" dirty="0"/>
              <a:t>of 2)</a:t>
            </a:r>
            <a:r>
              <a:rPr lang="en-US" sz="2000" dirty="0" smtClean="0"/>
              <a:t> </a:t>
            </a:r>
            <a:endParaRPr lang="en-US" sz="2000"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400" dirty="0" smtClean="0"/>
              <a:t>One </a:t>
            </a:r>
            <a:r>
              <a:rPr lang="en-US" sz="2400" dirty="0"/>
              <a:t>of the most cost effective ways to increase the awareness of the products of a company is through public relations.</a:t>
            </a:r>
          </a:p>
          <a:p>
            <a:pPr marL="256032" lvl="1" indent="-256032">
              <a:spcBef>
                <a:spcPts val="1500"/>
              </a:spcBef>
              <a:buSzPct val="100000"/>
              <a:buFont typeface="Arial" panose="020B0604020202020204" pitchFamily="34" charset="0"/>
              <a:buChar char="•"/>
            </a:pPr>
            <a:r>
              <a:rPr lang="en-US" sz="2400" dirty="0"/>
              <a:t>Public relations refer to efforts to establish and maintain a company</a:t>
            </a:r>
            <a:r>
              <a:rPr lang="en-US" altLang="en-US" sz="2400" dirty="0"/>
              <a:t>’</a:t>
            </a:r>
            <a:r>
              <a:rPr lang="en-US" sz="2400" dirty="0"/>
              <a:t>s image with the public.</a:t>
            </a:r>
          </a:p>
          <a:p>
            <a:pPr marL="256032" lvl="1" indent="-256032">
              <a:spcBef>
                <a:spcPts val="1500"/>
              </a:spcBef>
              <a:buSzPct val="100000"/>
              <a:buFont typeface="Arial" panose="020B0604020202020204" pitchFamily="34" charset="0"/>
              <a:buChar char="•"/>
            </a:pPr>
            <a:r>
              <a:rPr lang="en-US" sz="2400" dirty="0"/>
              <a:t>The major difference between public relations and advertising is that public relations is not paid for—directly.</a:t>
            </a:r>
          </a:p>
        </p:txBody>
      </p:sp>
    </p:spTree>
    <p:extLst>
      <p:ext uri="{BB962C8B-B14F-4D97-AF65-F5344CB8AC3E}">
        <p14:creationId xmlns:p14="http://schemas.microsoft.com/office/powerpoint/2010/main" val="2798344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t>Learning Objectives </a:t>
            </a:r>
            <a:r>
              <a:rPr lang="en-US" sz="2000" b="0" dirty="0" smtClean="0"/>
              <a:t>(2 of 2)</a:t>
            </a:r>
            <a:endParaRPr lang="en-IN" sz="3600" b="0" dirty="0"/>
          </a:p>
        </p:txBody>
      </p:sp>
      <p:sp>
        <p:nvSpPr>
          <p:cNvPr id="9" name="Content Placeholder 2"/>
          <p:cNvSpPr>
            <a:spLocks noGrp="1"/>
          </p:cNvSpPr>
          <p:nvPr>
            <p:ph idx="1"/>
          </p:nvPr>
        </p:nvSpPr>
        <p:spPr>
          <a:xfrm>
            <a:off x="457200" y="1600201"/>
            <a:ext cx="7924800" cy="1295400"/>
          </a:xfrm>
        </p:spPr>
        <p:txBody>
          <a:bodyPr/>
          <a:lstStyle/>
          <a:p>
            <a:pPr marL="674688" indent="-674688">
              <a:buSzPct val="100000"/>
              <a:buNone/>
              <a:defRPr/>
            </a:pPr>
            <a:r>
              <a:rPr lang="en-US" altLang="en-US" sz="2400" b="1" dirty="0" smtClean="0">
                <a:solidFill>
                  <a:srgbClr val="007FA3"/>
                </a:solidFill>
              </a:rPr>
              <a:t>11.4</a:t>
            </a:r>
            <a:r>
              <a:rPr lang="en-US" altLang="en-US" sz="2400" dirty="0" smtClean="0"/>
              <a:t> Describe </a:t>
            </a:r>
            <a:r>
              <a:rPr lang="en-US" altLang="en-US" sz="2400" dirty="0"/>
              <a:t>the seven-step sales process </a:t>
            </a:r>
            <a:r>
              <a:rPr lang="en-US" altLang="en-US" sz="2400" dirty="0" smtClean="0"/>
              <a:t>an entrepreneurial </a:t>
            </a:r>
            <a:r>
              <a:rPr lang="en-US" altLang="en-US" sz="2400" dirty="0"/>
              <a:t>firm uses to identify prospects </a:t>
            </a:r>
            <a:r>
              <a:rPr lang="en-US" altLang="en-US" sz="2400" dirty="0" smtClean="0"/>
              <a:t>and close </a:t>
            </a:r>
            <a:r>
              <a:rPr lang="en-US" altLang="en-US" sz="2400" dirty="0"/>
              <a:t>sales</a:t>
            </a:r>
            <a:r>
              <a:rPr lang="en-US" altLang="en-US" sz="2400" dirty="0" smtClean="0"/>
              <a:t>.</a:t>
            </a:r>
            <a:endParaRPr lang="en-US" alt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Public Relations </a:t>
            </a:r>
            <a:r>
              <a:rPr lang="en-US" sz="2000" b="0" dirty="0" smtClean="0"/>
              <a:t>(2 of 2)</a:t>
            </a:r>
            <a:endParaRPr lang="en-US" sz="3600" b="0" dirty="0"/>
          </a:p>
        </p:txBody>
      </p:sp>
      <p:sp>
        <p:nvSpPr>
          <p:cNvPr id="3" name="Content Placeholder 2"/>
          <p:cNvSpPr>
            <a:spLocks noGrp="1"/>
          </p:cNvSpPr>
          <p:nvPr>
            <p:ph idx="1"/>
          </p:nvPr>
        </p:nvSpPr>
        <p:spPr>
          <a:xfrm>
            <a:off x="457200" y="1676400"/>
            <a:ext cx="8229600" cy="4343400"/>
          </a:xfrm>
        </p:spPr>
        <p:txBody>
          <a:bodyPr/>
          <a:lstStyle/>
          <a:p>
            <a:pPr marL="0" indent="0">
              <a:buNone/>
            </a:pPr>
            <a:r>
              <a:rPr lang="en-IN" sz="2400" b="1" dirty="0" smtClean="0"/>
              <a:t>Table 11.4 Public Relations Techniques</a:t>
            </a:r>
          </a:p>
          <a:p>
            <a:pPr fontAlgn="t"/>
            <a:r>
              <a:rPr lang="en-US" sz="2400" dirty="0"/>
              <a:t>Press release.</a:t>
            </a:r>
            <a:endParaRPr lang="en-IN" sz="2400" dirty="0"/>
          </a:p>
          <a:p>
            <a:pPr fontAlgn="t"/>
            <a:r>
              <a:rPr lang="en-US" sz="2400" dirty="0"/>
              <a:t>Traditional media coverage.</a:t>
            </a:r>
            <a:endParaRPr lang="en-IN" sz="2400" dirty="0"/>
          </a:p>
          <a:p>
            <a:pPr fontAlgn="t"/>
            <a:r>
              <a:rPr lang="en-US" sz="2400" dirty="0"/>
              <a:t>Social media coverage.</a:t>
            </a:r>
            <a:endParaRPr lang="en-IN" sz="2400" dirty="0"/>
          </a:p>
          <a:p>
            <a:pPr fontAlgn="t"/>
            <a:r>
              <a:rPr lang="en-US" sz="2400" dirty="0"/>
              <a:t>Articles in industry press and periodicals. </a:t>
            </a:r>
            <a:endParaRPr lang="en-IN" sz="2400" dirty="0"/>
          </a:p>
          <a:p>
            <a:pPr fontAlgn="t"/>
            <a:r>
              <a:rPr lang="en-US" sz="2400" dirty="0"/>
              <a:t>Blogging.</a:t>
            </a:r>
            <a:endParaRPr lang="en-IN" sz="2400" dirty="0"/>
          </a:p>
          <a:p>
            <a:pPr fontAlgn="t"/>
            <a:r>
              <a:rPr lang="en-US" sz="2400" dirty="0"/>
              <a:t>Monthly newsletter.</a:t>
            </a:r>
            <a:endParaRPr lang="en-IN" sz="2400" dirty="0"/>
          </a:p>
          <a:p>
            <a:pPr fontAlgn="t"/>
            <a:r>
              <a:rPr lang="pt-BR" sz="2400" dirty="0"/>
              <a:t>Civic, social, and community involvement</a:t>
            </a:r>
            <a:r>
              <a:rPr lang="pt-BR" sz="2400" dirty="0" smtClean="0"/>
              <a:t>.</a:t>
            </a:r>
            <a:endParaRPr lang="en-IN" sz="2400" dirty="0"/>
          </a:p>
        </p:txBody>
      </p:sp>
    </p:spTree>
    <p:extLst>
      <p:ext uri="{BB962C8B-B14F-4D97-AF65-F5344CB8AC3E}">
        <p14:creationId xmlns:p14="http://schemas.microsoft.com/office/powerpoint/2010/main" val="2883197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Social Media</a:t>
            </a:r>
          </a:p>
        </p:txBody>
      </p:sp>
      <p:sp>
        <p:nvSpPr>
          <p:cNvPr id="3" name="Content Placeholder 2"/>
          <p:cNvSpPr>
            <a:spLocks noGrp="1"/>
          </p:cNvSpPr>
          <p:nvPr>
            <p:ph idx="1"/>
          </p:nvPr>
        </p:nvSpPr>
        <p:spPr>
          <a:xfrm>
            <a:off x="457200" y="1600200"/>
            <a:ext cx="8001000" cy="4525963"/>
          </a:xfrm>
        </p:spPr>
        <p:txBody>
          <a:bodyPr/>
          <a:lstStyle/>
          <a:p>
            <a:pPr marL="256032" indent="-256032">
              <a:buSzPct val="100000"/>
            </a:pPr>
            <a:r>
              <a:rPr lang="en-US" sz="2200" dirty="0"/>
              <a:t>Social Media</a:t>
            </a:r>
          </a:p>
          <a:p>
            <a:pPr marL="740664" lvl="1"/>
            <a:r>
              <a:rPr lang="en-US" sz="2200" dirty="0"/>
              <a:t>Consists primarily of blogging and connecting with customers and others through social networking sites </a:t>
            </a:r>
            <a:r>
              <a:rPr lang="en-US" sz="2200" dirty="0" smtClean="0"/>
              <a:t>such as Facebook, Twitter, Instagram, or Snapchat.</a:t>
            </a:r>
            <a:endParaRPr lang="en-US" sz="2200" dirty="0"/>
          </a:p>
          <a:p>
            <a:pPr marL="256032" indent="-256032">
              <a:buSzPct val="100000"/>
            </a:pPr>
            <a:r>
              <a:rPr lang="en-US" sz="2200" dirty="0"/>
              <a:t>Blogging</a:t>
            </a:r>
          </a:p>
          <a:p>
            <a:pPr marL="740664" lvl="1" indent="-283464"/>
            <a:r>
              <a:rPr lang="en-US" sz="2200" dirty="0"/>
              <a:t>The idea behind blogs is that they familiarize people with a business and help build an emotional bond between a business and its customers</a:t>
            </a:r>
            <a:r>
              <a:rPr lang="en-US" sz="2200" dirty="0" smtClean="0"/>
              <a:t>.</a:t>
            </a:r>
            <a:endParaRPr lang="en-US" sz="2200" dirty="0"/>
          </a:p>
          <a:p>
            <a:pPr marL="256032" indent="-256032">
              <a:buSzPct val="100000"/>
            </a:pPr>
            <a:r>
              <a:rPr lang="en-US" sz="2200" dirty="0" smtClean="0"/>
              <a:t>Facebook, Twitter, Instagram and Pinterest.</a:t>
            </a:r>
            <a:endParaRPr lang="en-US" sz="2200" dirty="0"/>
          </a:p>
          <a:p>
            <a:pPr marL="740664" lvl="1"/>
            <a:r>
              <a:rPr lang="en-US" sz="2200" dirty="0"/>
              <a:t>Businesses establish a presence on </a:t>
            </a:r>
            <a:r>
              <a:rPr lang="en-US" sz="2200" dirty="0" smtClean="0"/>
              <a:t>these sites </a:t>
            </a:r>
            <a:r>
              <a:rPr lang="en-US" sz="2200" dirty="0"/>
              <a:t>to build a community around their products and services</a:t>
            </a:r>
            <a:r>
              <a:rPr lang="en-US" sz="2200" dirty="0" smtClean="0"/>
              <a:t>.</a:t>
            </a:r>
            <a:endParaRPr lang="en-US" sz="2200" dirty="0"/>
          </a:p>
        </p:txBody>
      </p:sp>
    </p:spTree>
    <p:extLst>
      <p:ext uri="{BB962C8B-B14F-4D97-AF65-F5344CB8AC3E}">
        <p14:creationId xmlns:p14="http://schemas.microsoft.com/office/powerpoint/2010/main" val="158639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Other Promotions Techniques</a:t>
            </a:r>
          </a:p>
        </p:txBody>
      </p:sp>
      <p:graphicFrame>
        <p:nvGraphicFramePr>
          <p:cNvPr id="4" name="Table 5"/>
          <p:cNvGraphicFramePr>
            <a:graphicFrameLocks noGrp="1"/>
          </p:cNvGraphicFramePr>
          <p:nvPr>
            <p:ph idx="1"/>
            <p:extLst>
              <p:ext uri="{D42A27DB-BD31-4B8C-83A1-F6EECF244321}">
                <p14:modId xmlns:p14="http://schemas.microsoft.com/office/powerpoint/2010/main" val="1083082513"/>
              </p:ext>
            </p:extLst>
          </p:nvPr>
        </p:nvGraphicFramePr>
        <p:xfrm>
          <a:off x="457200" y="1828800"/>
          <a:ext cx="8229600" cy="2752165"/>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dirty="0" smtClean="0"/>
                        <a:t>Viral Marketing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dirty="0" smtClean="0"/>
                        <a:t>Guerrilla Marketing</a:t>
                      </a:r>
                      <a:endParaRPr lang="en-US" sz="2200" b="1" dirty="0"/>
                    </a:p>
                  </a:txBody>
                  <a:tcPr/>
                </a:tc>
                <a:extLst>
                  <a:ext uri="{0D108BD9-81ED-4DB2-BD59-A6C34878D82A}">
                    <a16:rowId xmlns:a16="http://schemas.microsoft.com/office/drawing/2014/main" xmlns="" val="10000"/>
                  </a:ext>
                </a:extLst>
              </a:tr>
              <a:tr h="2218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Facilitates and encourages people to pass along a marketing message about a particular product or service.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 low-budget approach to marketing that relies on ingenuity, cleverness, and surprise rather than traditional techniques.</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8527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Place (or Distribution)</a:t>
            </a:r>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400" dirty="0" smtClean="0"/>
              <a:t>Encompasses </a:t>
            </a:r>
            <a:r>
              <a:rPr lang="en-US" sz="2400" dirty="0"/>
              <a:t>all the activities that move a firm</a:t>
            </a:r>
            <a:r>
              <a:rPr lang="en-US" altLang="en-US" sz="2400" dirty="0"/>
              <a:t>’</a:t>
            </a:r>
            <a:r>
              <a:rPr lang="en-US" sz="2400" dirty="0"/>
              <a:t>s product from its place of origin to the consumer</a:t>
            </a:r>
            <a:r>
              <a:rPr lang="en-US" sz="2400" dirty="0" smtClean="0"/>
              <a:t>.</a:t>
            </a:r>
            <a:endParaRPr lang="en-US" sz="2400" dirty="0"/>
          </a:p>
          <a:p>
            <a:pPr marL="256032" lvl="1" indent="-256032">
              <a:spcBef>
                <a:spcPts val="1500"/>
              </a:spcBef>
              <a:buSzPct val="100000"/>
              <a:buFont typeface="Arial" panose="020B0604020202020204" pitchFamily="34" charset="0"/>
              <a:buChar char="•"/>
            </a:pPr>
            <a:r>
              <a:rPr lang="en-US" sz="2400" dirty="0"/>
              <a:t>The first choice a firm has to make regarding distribution is whether to sell its products directly to consumers or through intermediaries (such as wholesalers and retailers).</a:t>
            </a:r>
          </a:p>
          <a:p>
            <a:pPr marL="256032" lvl="1" indent="-256032">
              <a:spcBef>
                <a:spcPts val="1500"/>
              </a:spcBef>
              <a:buSzPct val="100000"/>
              <a:buFont typeface="Arial" panose="020B0604020202020204" pitchFamily="34" charset="0"/>
              <a:buChar char="•"/>
            </a:pPr>
            <a:r>
              <a:rPr lang="en-US" sz="2400" dirty="0"/>
              <a:t>Within most industries, both choices are available, so the decision typically depends on how a firm believes its target market wants to buy its product.</a:t>
            </a:r>
          </a:p>
        </p:txBody>
      </p:sp>
    </p:spTree>
    <p:extLst>
      <p:ext uri="{BB962C8B-B14F-4D97-AF65-F5344CB8AC3E}">
        <p14:creationId xmlns:p14="http://schemas.microsoft.com/office/powerpoint/2010/main" val="1336737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sz="3600" dirty="0"/>
              <a:t>Selling Direct Vs. </a:t>
            </a:r>
            <a:r>
              <a:rPr lang="en-US" sz="3600" dirty="0" smtClean="0"/>
              <a:t>Selling Through </a:t>
            </a:r>
            <a:br>
              <a:rPr lang="en-US" sz="3600" dirty="0" smtClean="0"/>
            </a:br>
            <a:r>
              <a:rPr lang="en-US" sz="3600" dirty="0" smtClean="0"/>
              <a:t>an Intermediary </a:t>
            </a:r>
            <a:r>
              <a:rPr lang="en-US" sz="2000" b="0" dirty="0" smtClean="0"/>
              <a:t>(1 </a:t>
            </a:r>
            <a:r>
              <a:rPr lang="en-US" sz="2000" b="0" dirty="0"/>
              <a:t>of </a:t>
            </a:r>
            <a:r>
              <a:rPr lang="en-US" sz="2000" b="0" dirty="0" smtClean="0"/>
              <a:t>2)</a:t>
            </a:r>
            <a:endParaRPr lang="en-US" sz="3600" b="0" dirty="0"/>
          </a:p>
        </p:txBody>
      </p:sp>
      <p:graphicFrame>
        <p:nvGraphicFramePr>
          <p:cNvPr id="3" name="Table 2"/>
          <p:cNvGraphicFramePr>
            <a:graphicFrameLocks noGrp="1"/>
          </p:cNvGraphicFramePr>
          <p:nvPr>
            <p:extLst>
              <p:ext uri="{D42A27DB-BD31-4B8C-83A1-F6EECF244321}">
                <p14:modId xmlns:p14="http://schemas.microsoft.com/office/powerpoint/2010/main" val="2633505360"/>
              </p:ext>
            </p:extLst>
          </p:nvPr>
        </p:nvGraphicFramePr>
        <p:xfrm>
          <a:off x="457200" y="2133600"/>
          <a:ext cx="8001000" cy="3322320"/>
        </p:xfrm>
        <a:graphic>
          <a:graphicData uri="http://schemas.openxmlformats.org/drawingml/2006/table">
            <a:tbl>
              <a:tblPr firstRow="1" bandRow="1">
                <a:tableStyleId>{2D5ABB26-0587-4C30-8999-92F81FD0307C}</a:tableStyleId>
              </a:tblPr>
              <a:tblGrid>
                <a:gridCol w="4000500">
                  <a:extLst>
                    <a:ext uri="{9D8B030D-6E8A-4147-A177-3AD203B41FA5}">
                      <a16:colId xmlns:a16="http://schemas.microsoft.com/office/drawing/2014/main" xmlns="" val="1346168677"/>
                    </a:ext>
                  </a:extLst>
                </a:gridCol>
                <a:gridCol w="4000500">
                  <a:extLst>
                    <a:ext uri="{9D8B030D-6E8A-4147-A177-3AD203B41FA5}">
                      <a16:colId xmlns:a16="http://schemas.microsoft.com/office/drawing/2014/main" xmlns="" val="22915435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Approach to Distribution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Description</a:t>
                      </a:r>
                      <a:endParaRPr lang="en-US" sz="20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801253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Selling Direct</a:t>
                      </a:r>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Many firms sell direct to the customer, maintaining control of the distribution and sales process.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47578277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Selling Through Intermediaries</a:t>
                      </a:r>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Other firms sell through intermediaries and pass off their products to wholesalers who place them in retail outlets to be sold.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6574906"/>
                  </a:ext>
                </a:extLst>
              </a:tr>
            </a:tbl>
          </a:graphicData>
        </a:graphic>
      </p:graphicFrame>
    </p:spTree>
    <p:extLst>
      <p:ext uri="{BB962C8B-B14F-4D97-AF65-F5344CB8AC3E}">
        <p14:creationId xmlns:p14="http://schemas.microsoft.com/office/powerpoint/2010/main" val="3976052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924800" cy="1097280"/>
          </a:xfrm>
        </p:spPr>
        <p:txBody>
          <a:bodyPr/>
          <a:lstStyle/>
          <a:p>
            <a:r>
              <a:rPr lang="en-US" sz="3600" dirty="0"/>
              <a:t>Selling Direct Vs. Selling </a:t>
            </a:r>
            <a:r>
              <a:rPr lang="en-US" sz="3600" dirty="0" smtClean="0"/>
              <a:t>Through </a:t>
            </a:r>
            <a:br>
              <a:rPr lang="en-US" sz="3600" dirty="0" smtClean="0"/>
            </a:br>
            <a:r>
              <a:rPr lang="en-US" sz="3600" dirty="0" smtClean="0"/>
              <a:t>an Intermediary </a:t>
            </a:r>
            <a:r>
              <a:rPr lang="en-US" sz="2000" b="0" dirty="0" smtClean="0"/>
              <a:t>(2 </a:t>
            </a:r>
            <a:r>
              <a:rPr lang="en-US" sz="2000" b="0" dirty="0"/>
              <a:t>of </a:t>
            </a:r>
            <a:r>
              <a:rPr lang="en-US" sz="2000" b="0" dirty="0" smtClean="0"/>
              <a:t>2)</a:t>
            </a:r>
            <a:endParaRPr lang="en-US" sz="3600" b="0" dirty="0"/>
          </a:p>
        </p:txBody>
      </p:sp>
      <p:sp>
        <p:nvSpPr>
          <p:cNvPr id="3" name="Content Placeholder 2"/>
          <p:cNvSpPr>
            <a:spLocks noGrp="1"/>
          </p:cNvSpPr>
          <p:nvPr>
            <p:ph idx="1"/>
          </p:nvPr>
        </p:nvSpPr>
        <p:spPr>
          <a:xfrm>
            <a:off x="457200" y="1600201"/>
            <a:ext cx="8229600" cy="685800"/>
          </a:xfrm>
        </p:spPr>
        <p:txBody>
          <a:bodyPr/>
          <a:lstStyle/>
          <a:p>
            <a:pPr marL="0" indent="0">
              <a:buNone/>
            </a:pPr>
            <a:r>
              <a:rPr lang="en-IN" sz="2200" b="1" dirty="0"/>
              <a:t>Figure 11.4 </a:t>
            </a:r>
            <a:r>
              <a:rPr lang="en-IN" sz="2200" dirty="0" smtClean="0"/>
              <a:t>Selling </a:t>
            </a:r>
            <a:r>
              <a:rPr lang="en-IN" sz="2200" dirty="0"/>
              <a:t>Direct </a:t>
            </a:r>
            <a:r>
              <a:rPr lang="en-IN" sz="2200" dirty="0" smtClean="0"/>
              <a:t>versus Selling Through Intermediaries</a:t>
            </a:r>
            <a:endParaRPr lang="en-IN" sz="2200" dirty="0"/>
          </a:p>
        </p:txBody>
      </p:sp>
      <p:pic>
        <p:nvPicPr>
          <p:cNvPr id="5" name="Picture 4" descr="A chart showing the difference between selling direct and selling through intermediaries. Selling direct has the product going from the producer to the customer. Selling through intermediaries means that the product will go from the producer to a wholesale distributer to a retailer to a consum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87" y="2636921"/>
            <a:ext cx="7810026" cy="2260208"/>
          </a:xfrm>
          <a:prstGeom prst="rect">
            <a:avLst/>
          </a:prstGeom>
        </p:spPr>
      </p:pic>
    </p:spTree>
    <p:extLst>
      <p:ext uri="{BB962C8B-B14F-4D97-AF65-F5344CB8AC3E}">
        <p14:creationId xmlns:p14="http://schemas.microsoft.com/office/powerpoint/2010/main" val="3829976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Sales </a:t>
            </a:r>
            <a:r>
              <a:rPr lang="en-US" sz="3600" dirty="0" smtClean="0"/>
              <a:t>Process </a:t>
            </a:r>
            <a:r>
              <a:rPr lang="en-US" sz="2000" b="0" dirty="0" smtClean="0"/>
              <a:t>(1 </a:t>
            </a:r>
            <a:r>
              <a:rPr lang="en-US" sz="2000" b="0" dirty="0"/>
              <a:t>of </a:t>
            </a:r>
            <a:r>
              <a:rPr lang="en-US" sz="2000" b="0" dirty="0" smtClean="0"/>
              <a:t>3)</a:t>
            </a:r>
            <a:endParaRPr lang="en-US" sz="36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Sales Process</a:t>
            </a:r>
          </a:p>
          <a:p>
            <a:pPr marL="740664" lvl="1"/>
            <a:r>
              <a:rPr lang="en-US" sz="2400" dirty="0" smtClean="0"/>
              <a:t>A firm</a:t>
            </a:r>
            <a:r>
              <a:rPr lang="en-US" altLang="en-US" sz="2400" dirty="0" smtClean="0"/>
              <a:t>’</a:t>
            </a:r>
            <a:r>
              <a:rPr lang="en-US" sz="2400" dirty="0" smtClean="0"/>
              <a:t>s sales process depicts the steps it goes through to identify prospects and close sales.</a:t>
            </a:r>
          </a:p>
          <a:p>
            <a:pPr marL="740664" lvl="1"/>
            <a:r>
              <a:rPr lang="en-US" sz="2400" dirty="0" smtClean="0"/>
              <a:t>A formal sales process involves a number of identifiable steps.</a:t>
            </a:r>
          </a:p>
          <a:p>
            <a:pPr marL="256032" indent="-256032">
              <a:buSzPct val="100000"/>
            </a:pPr>
            <a:r>
              <a:rPr lang="en-US" sz="2400" dirty="0" smtClean="0"/>
              <a:t>Importance of Process</a:t>
            </a:r>
          </a:p>
          <a:p>
            <a:pPr marL="740664" lvl="1"/>
            <a:r>
              <a:rPr lang="en-US" sz="2400" dirty="0" smtClean="0"/>
              <a:t>Some companies simply wing it when it comes to sales, which isn</a:t>
            </a:r>
            <a:r>
              <a:rPr lang="en-US" altLang="en-US" sz="2400" dirty="0" smtClean="0"/>
              <a:t>’</a:t>
            </a:r>
            <a:r>
              <a:rPr lang="en-US" sz="2400" dirty="0" smtClean="0"/>
              <a:t>t recommended.</a:t>
            </a:r>
          </a:p>
          <a:p>
            <a:pPr marL="740664" lvl="1"/>
            <a:r>
              <a:rPr lang="en-US" sz="2400" dirty="0" smtClean="0"/>
              <a:t>It</a:t>
            </a:r>
            <a:r>
              <a:rPr lang="en-US" altLang="en-US" sz="2400" dirty="0" smtClean="0"/>
              <a:t>’</a:t>
            </a:r>
            <a:r>
              <a:rPr lang="en-US" sz="2400" dirty="0" smtClean="0"/>
              <a:t>s much better to have a well thought-out approach to prospecting customers and closing sales.</a:t>
            </a:r>
            <a:endParaRPr lang="en-US" sz="2400" dirty="0"/>
          </a:p>
        </p:txBody>
      </p:sp>
    </p:spTree>
    <p:extLst>
      <p:ext uri="{BB962C8B-B14F-4D97-AF65-F5344CB8AC3E}">
        <p14:creationId xmlns:p14="http://schemas.microsoft.com/office/powerpoint/2010/main" val="3205212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600" dirty="0" smtClean="0"/>
              <a:t>Sales Process </a:t>
            </a:r>
            <a:r>
              <a:rPr lang="en-US" sz="2000" b="0" dirty="0" smtClean="0"/>
              <a:t>(2 </a:t>
            </a:r>
            <a:r>
              <a:rPr lang="en-US" sz="2000" b="0" dirty="0"/>
              <a:t>of </a:t>
            </a:r>
            <a:r>
              <a:rPr lang="en-US" sz="2000" b="0" dirty="0" smtClean="0"/>
              <a:t>3)</a:t>
            </a:r>
            <a:endParaRPr lang="en-US" sz="2000" b="0" dirty="0"/>
          </a:p>
        </p:txBody>
      </p:sp>
      <p:pic>
        <p:nvPicPr>
          <p:cNvPr id="3" name="Picture 2" descr="A sales process with seven steps. Step 1, Prospect for, or gather, sales leads. Step 2, Make the initial contact. Step 3, Qualify the lead. Step 4, Make the sales presentation. Step 5, Meet objections and concerns. Step 6, Close the sale. Step 7, Follow u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51332"/>
            <a:ext cx="5553806" cy="4836928"/>
          </a:xfrm>
          <a:prstGeom prst="rect">
            <a:avLst/>
          </a:prstGeom>
        </p:spPr>
      </p:pic>
      <p:sp>
        <p:nvSpPr>
          <p:cNvPr id="5" name="Content Placeholder 2"/>
          <p:cNvSpPr>
            <a:spLocks noGrp="1"/>
          </p:cNvSpPr>
          <p:nvPr>
            <p:ph idx="1"/>
          </p:nvPr>
        </p:nvSpPr>
        <p:spPr>
          <a:xfrm>
            <a:off x="457200" y="1066800"/>
            <a:ext cx="8229600" cy="685800"/>
          </a:xfrm>
        </p:spPr>
        <p:txBody>
          <a:bodyPr/>
          <a:lstStyle/>
          <a:p>
            <a:pPr marL="0" indent="0">
              <a:buNone/>
            </a:pPr>
            <a:r>
              <a:rPr lang="en-IN" sz="2000" b="1" dirty="0" smtClean="0"/>
              <a:t>Figure 11.5</a:t>
            </a:r>
            <a:endParaRPr lang="en-US" sz="2000" dirty="0" smtClean="0"/>
          </a:p>
        </p:txBody>
      </p:sp>
    </p:spTree>
    <p:extLst>
      <p:ext uri="{BB962C8B-B14F-4D97-AF65-F5344CB8AC3E}">
        <p14:creationId xmlns:p14="http://schemas.microsoft.com/office/powerpoint/2010/main" val="490496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Sales </a:t>
            </a:r>
            <a:r>
              <a:rPr lang="en-US" sz="3600" dirty="0" smtClean="0"/>
              <a:t>Process </a:t>
            </a:r>
            <a:r>
              <a:rPr lang="en-US" sz="2000" b="0" dirty="0" smtClean="0"/>
              <a:t>(3 of 3)</a:t>
            </a:r>
            <a:endParaRPr lang="en-US" sz="36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a:latin typeface="+mj-lt"/>
              </a:rPr>
              <a:t>Usefulness of Sales Process</a:t>
            </a:r>
          </a:p>
          <a:p>
            <a:pPr marL="740664" lvl="1" indent="-283464"/>
            <a:r>
              <a:rPr lang="en-US" sz="2400" dirty="0">
                <a:latin typeface="+mj-lt"/>
              </a:rPr>
              <a:t>Mapping the sales process in the manner shown on the previous slide provides a standard method for a firm</a:t>
            </a:r>
            <a:r>
              <a:rPr lang="en-US" altLang="en-US" sz="2400" dirty="0">
                <a:latin typeface="+mj-lt"/>
              </a:rPr>
              <a:t>’</a:t>
            </a:r>
            <a:r>
              <a:rPr lang="en-US" sz="2400" dirty="0">
                <a:latin typeface="+mj-lt"/>
              </a:rPr>
              <a:t>s employees to use, and provides a starting point for careful analysis and continuous improvement.</a:t>
            </a:r>
          </a:p>
          <a:p>
            <a:pPr marL="740664" lvl="1" indent="-283464"/>
            <a:r>
              <a:rPr lang="en-US" sz="2400" dirty="0">
                <a:latin typeface="+mj-lt"/>
              </a:rPr>
              <a:t>Often, when companies lose an important sale they</a:t>
            </a:r>
            <a:r>
              <a:rPr lang="en-US" altLang="en-US" sz="2400" dirty="0">
                <a:latin typeface="+mj-lt"/>
              </a:rPr>
              <a:t>’</a:t>
            </a:r>
            <a:r>
              <a:rPr lang="en-US" sz="2400" dirty="0">
                <a:latin typeface="+mj-lt"/>
              </a:rPr>
              <a:t>ll find that an important step in the sales process was missed or mishandled.</a:t>
            </a:r>
          </a:p>
          <a:p>
            <a:pPr marL="740664" lvl="1" indent="-283464"/>
            <a:r>
              <a:rPr lang="en-US" sz="2400" dirty="0">
                <a:latin typeface="+mj-lt"/>
              </a:rPr>
              <a:t>Having a well thought-out sales process, along with appropriate follow-through, can dramatically improve a company</a:t>
            </a:r>
            <a:r>
              <a:rPr lang="en-US" altLang="en-US" sz="2400" dirty="0">
                <a:latin typeface="+mj-lt"/>
              </a:rPr>
              <a:t>’</a:t>
            </a:r>
            <a:r>
              <a:rPr lang="en-US" sz="2400" dirty="0">
                <a:latin typeface="+mj-lt"/>
              </a:rPr>
              <a:t>s sales performance</a:t>
            </a:r>
            <a:r>
              <a:rPr lang="en-US" sz="2400" dirty="0" smtClean="0">
                <a:latin typeface="+mj-lt"/>
              </a:rPr>
              <a:t>.</a:t>
            </a:r>
            <a:endParaRPr lang="en-US" sz="2400" dirty="0"/>
          </a:p>
        </p:txBody>
      </p:sp>
    </p:spTree>
    <p:extLst>
      <p:ext uri="{BB962C8B-B14F-4D97-AF65-F5344CB8AC3E}">
        <p14:creationId xmlns:p14="http://schemas.microsoft.com/office/powerpoint/2010/main" val="278771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3103347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215371"/>
            <a:ext cx="8084024" cy="1122109"/>
          </a:xfrm>
        </p:spPr>
        <p:txBody>
          <a:bodyPr/>
          <a:lstStyle/>
          <a:p>
            <a:r>
              <a:rPr lang="en-US" sz="3600" dirty="0"/>
              <a:t>Selecting a Market and Establishing </a:t>
            </a:r>
            <a:r>
              <a:rPr lang="en-US" sz="3600" dirty="0" smtClean="0"/>
              <a:t/>
            </a:r>
            <a:br>
              <a:rPr lang="en-US" sz="3600" dirty="0" smtClean="0"/>
            </a:br>
            <a:r>
              <a:rPr lang="en-US" sz="3600" dirty="0" smtClean="0"/>
              <a:t>a Position </a:t>
            </a:r>
            <a:r>
              <a:rPr lang="en-US" sz="2000" b="0" dirty="0" smtClean="0"/>
              <a:t>(1 </a:t>
            </a:r>
            <a:r>
              <a:rPr lang="en-US" sz="2000" b="0" dirty="0"/>
              <a:t>of </a:t>
            </a:r>
            <a:r>
              <a:rPr lang="en-US" sz="2000" b="0" dirty="0" smtClean="0"/>
              <a:t>2)</a:t>
            </a:r>
            <a:endParaRPr lang="en-US" sz="2000" dirty="0"/>
          </a:p>
        </p:txBody>
      </p:sp>
      <p:sp>
        <p:nvSpPr>
          <p:cNvPr id="3" name="Content Placeholder 2"/>
          <p:cNvSpPr>
            <a:spLocks noGrp="1"/>
          </p:cNvSpPr>
          <p:nvPr>
            <p:ph idx="1"/>
          </p:nvPr>
        </p:nvSpPr>
        <p:spPr/>
        <p:txBody>
          <a:bodyPr/>
          <a:lstStyle/>
          <a:p>
            <a:pPr marL="256032" indent="-256032">
              <a:buSzPct val="100000"/>
            </a:pPr>
            <a:r>
              <a:rPr lang="en-US" sz="2400" dirty="0"/>
              <a:t>Important Questions That All Start-ups Must </a:t>
            </a:r>
            <a:r>
              <a:rPr lang="en-US" sz="2400" dirty="0" smtClean="0"/>
              <a:t>Ask</a:t>
            </a:r>
          </a:p>
          <a:p>
            <a:pPr marL="740664" lvl="1">
              <a:buSzPct val="100000"/>
            </a:pPr>
            <a:r>
              <a:rPr lang="en-US" sz="2400" dirty="0" smtClean="0"/>
              <a:t>In </a:t>
            </a:r>
            <a:r>
              <a:rPr lang="en-US" sz="2400" dirty="0"/>
              <a:t>order to succeed, a new firm must address this important issue: Who are our customers and how will we appeal to them?</a:t>
            </a:r>
          </a:p>
          <a:p>
            <a:pPr marL="740664" lvl="1"/>
            <a:r>
              <a:rPr lang="en-US" sz="2400" dirty="0" smtClean="0"/>
              <a:t>A </a:t>
            </a:r>
            <a:r>
              <a:rPr lang="en-US" sz="2400" dirty="0"/>
              <a:t>well-managed start-up approaches this query by following a three-step process</a:t>
            </a:r>
            <a:r>
              <a:rPr lang="en-US" sz="2400" dirty="0" smtClean="0"/>
              <a:t>:</a:t>
            </a:r>
            <a:endParaRPr lang="en-US" sz="2400" dirty="0"/>
          </a:p>
          <a:p>
            <a:pPr lvl="2"/>
            <a:r>
              <a:rPr lang="en-US" sz="2400" dirty="0"/>
              <a:t>Segmenting the market.</a:t>
            </a:r>
          </a:p>
          <a:p>
            <a:pPr lvl="2"/>
            <a:r>
              <a:rPr lang="en-US" sz="2400" dirty="0"/>
              <a:t>Selecting a target market.</a:t>
            </a:r>
          </a:p>
          <a:p>
            <a:pPr lvl="2"/>
            <a:r>
              <a:rPr lang="en-US" sz="2400" dirty="0" smtClean="0"/>
              <a:t>Crafting a unique positioning strategy.</a:t>
            </a:r>
            <a:endParaRPr lang="en-US" sz="2400" dirty="0"/>
          </a:p>
        </p:txBody>
      </p:sp>
    </p:spTree>
    <p:extLst>
      <p:ext uri="{BB962C8B-B14F-4D97-AF65-F5344CB8AC3E}">
        <p14:creationId xmlns:p14="http://schemas.microsoft.com/office/powerpoint/2010/main" val="1302566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0376" y="215371"/>
            <a:ext cx="8084024" cy="1122109"/>
          </a:xfrm>
        </p:spPr>
        <p:txBody>
          <a:bodyPr/>
          <a:lstStyle/>
          <a:p>
            <a:r>
              <a:rPr lang="en-US" sz="3600" dirty="0"/>
              <a:t>Selecting a Market and Establishing </a:t>
            </a:r>
            <a:r>
              <a:rPr lang="en-US" sz="3600" dirty="0" smtClean="0"/>
              <a:t/>
            </a:r>
            <a:br>
              <a:rPr lang="en-US" sz="3600" dirty="0" smtClean="0"/>
            </a:br>
            <a:r>
              <a:rPr lang="en-US" sz="3600" dirty="0" smtClean="0"/>
              <a:t>a Position </a:t>
            </a:r>
            <a:r>
              <a:rPr lang="en-US" sz="2000" b="0" dirty="0" smtClean="0"/>
              <a:t>(2 </a:t>
            </a:r>
            <a:r>
              <a:rPr lang="en-US" sz="2000" b="0" dirty="0"/>
              <a:t>of </a:t>
            </a:r>
            <a:r>
              <a:rPr lang="en-US" sz="2000" b="0" dirty="0" smtClean="0"/>
              <a:t>2)</a:t>
            </a:r>
            <a:endParaRPr lang="en-US" sz="2000" dirty="0"/>
          </a:p>
        </p:txBody>
      </p:sp>
      <p:sp>
        <p:nvSpPr>
          <p:cNvPr id="4" name="TextBox 3"/>
          <p:cNvSpPr txBox="1"/>
          <p:nvPr/>
        </p:nvSpPr>
        <p:spPr>
          <a:xfrm>
            <a:off x="381000" y="1447800"/>
            <a:ext cx="8382000" cy="707886"/>
          </a:xfrm>
          <a:prstGeom prst="rect">
            <a:avLst/>
          </a:prstGeom>
          <a:noFill/>
        </p:spPr>
        <p:txBody>
          <a:bodyPr wrap="square" rtlCol="0">
            <a:spAutoFit/>
          </a:bodyPr>
          <a:lstStyle/>
          <a:p>
            <a:r>
              <a:rPr lang="en-US" sz="2000" b="1" dirty="0" smtClean="0"/>
              <a:t>Figure 11.1 </a:t>
            </a:r>
            <a:r>
              <a:rPr lang="en-US" sz="2000" dirty="0" smtClean="0"/>
              <a:t>The Process of Selecting a Target Market and Positioning Strategy</a:t>
            </a:r>
          </a:p>
        </p:txBody>
      </p:sp>
      <p:pic>
        <p:nvPicPr>
          <p:cNvPr id="3" name="Picture 2" descr="Selecting a target market and positioning strategy is a three step process. The first step is, segmenting the market. What groups of customers in my market are similar enough that the same product or service will appeal to all of them? The second step is, selecting a target market. Which specific group of customers have I decided to target? The third step is, crafting a unique positioning strategy. What position will my firm occupy in the minds of my customers and potential customers that will differentiate it from all of my competito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683" y="2468299"/>
            <a:ext cx="8114381" cy="2560901"/>
          </a:xfrm>
          <a:prstGeom prst="rect">
            <a:avLst/>
          </a:prstGeom>
        </p:spPr>
      </p:pic>
    </p:spTree>
    <p:extLst>
      <p:ext uri="{BB962C8B-B14F-4D97-AF65-F5344CB8AC3E}">
        <p14:creationId xmlns:p14="http://schemas.microsoft.com/office/powerpoint/2010/main" val="3241797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Market Segmentation</a:t>
            </a:r>
          </a:p>
        </p:txBody>
      </p:sp>
      <p:sp>
        <p:nvSpPr>
          <p:cNvPr id="3" name="Content Placeholder 2"/>
          <p:cNvSpPr>
            <a:spLocks noGrp="1"/>
          </p:cNvSpPr>
          <p:nvPr>
            <p:ph idx="1"/>
          </p:nvPr>
        </p:nvSpPr>
        <p:spPr/>
        <p:txBody>
          <a:bodyPr/>
          <a:lstStyle/>
          <a:p>
            <a:pPr marL="0" indent="0">
              <a:buNone/>
            </a:pPr>
            <a:r>
              <a:rPr lang="en-US" sz="2400" b="1" dirty="0"/>
              <a:t>Segmenting the </a:t>
            </a:r>
            <a:r>
              <a:rPr lang="en-US" sz="2400" b="1" dirty="0" smtClean="0"/>
              <a:t>Market</a:t>
            </a:r>
          </a:p>
          <a:p>
            <a:pPr marL="256032" indent="-256032">
              <a:buSzPct val="100000"/>
              <a:buFontTx/>
              <a:buChar char="•"/>
            </a:pPr>
            <a:r>
              <a:rPr lang="en-US" sz="2400" dirty="0" smtClean="0"/>
              <a:t>Involves studying a firm</a:t>
            </a:r>
            <a:r>
              <a:rPr lang="en-US" altLang="en-US" sz="2400" dirty="0" smtClean="0"/>
              <a:t>’</a:t>
            </a:r>
            <a:r>
              <a:rPr lang="en-US" sz="2400" dirty="0" smtClean="0"/>
              <a:t>s industry and determining the different target markets in that industry.</a:t>
            </a:r>
          </a:p>
          <a:p>
            <a:pPr marL="256032" indent="-256032">
              <a:buSzPct val="100000"/>
              <a:buFontTx/>
              <a:buChar char="•"/>
            </a:pPr>
            <a:r>
              <a:rPr lang="en-US" sz="2400" dirty="0" smtClean="0"/>
              <a:t>Markets </a:t>
            </a:r>
            <a:r>
              <a:rPr lang="en-US" sz="2400" dirty="0"/>
              <a:t>can be segmented in </a:t>
            </a:r>
            <a:r>
              <a:rPr lang="en-US" sz="2400" dirty="0" smtClean="0"/>
              <a:t>a </a:t>
            </a:r>
            <a:r>
              <a:rPr lang="en-US" sz="2400" dirty="0"/>
              <a:t>number of different ways, </a:t>
            </a:r>
            <a:r>
              <a:rPr lang="en-US" sz="2400" dirty="0" smtClean="0"/>
              <a:t>including:</a:t>
            </a:r>
            <a:endParaRPr lang="en-US" sz="2400" dirty="0"/>
          </a:p>
          <a:p>
            <a:pPr marL="740664" lvl="1">
              <a:buSzPct val="100000"/>
            </a:pPr>
            <a:r>
              <a:rPr lang="en-US" sz="2400" dirty="0" smtClean="0"/>
              <a:t>Geography (city, state, country).</a:t>
            </a:r>
            <a:endParaRPr lang="en-US" sz="2400" dirty="0"/>
          </a:p>
          <a:p>
            <a:pPr marL="740664" lvl="1">
              <a:buSzPct val="100000"/>
            </a:pPr>
            <a:r>
              <a:rPr lang="en-US" sz="2400" dirty="0" smtClean="0"/>
              <a:t>Demographic variables (age, gender, family size).</a:t>
            </a:r>
            <a:endParaRPr lang="en-US" sz="2400" dirty="0"/>
          </a:p>
          <a:p>
            <a:pPr marL="740664" lvl="1">
              <a:buSzPct val="100000"/>
            </a:pPr>
            <a:r>
              <a:rPr lang="en-US" sz="2400" dirty="0" smtClean="0"/>
              <a:t>Psychographic variables (personality, lifestyle, values).</a:t>
            </a:r>
          </a:p>
          <a:p>
            <a:pPr marL="740664" lvl="1">
              <a:buSzPct val="100000"/>
            </a:pPr>
            <a:r>
              <a:rPr lang="en-US" sz="2400" dirty="0" smtClean="0"/>
              <a:t>Behavioral variables (benefits sought, brand loyalty).</a:t>
            </a:r>
          </a:p>
          <a:p>
            <a:pPr marL="740664" lvl="1">
              <a:buSzPct val="100000"/>
            </a:pPr>
            <a:r>
              <a:rPr lang="en-US" sz="2400" dirty="0" smtClean="0"/>
              <a:t>Product type (varies by product).</a:t>
            </a:r>
          </a:p>
          <a:p>
            <a:pPr marL="740664" lvl="1">
              <a:buSzPct val="100000"/>
            </a:pPr>
            <a:endParaRPr lang="en-US" sz="2400" dirty="0"/>
          </a:p>
        </p:txBody>
      </p:sp>
    </p:spTree>
    <p:extLst>
      <p:ext uri="{BB962C8B-B14F-4D97-AF65-F5344CB8AC3E}">
        <p14:creationId xmlns:p14="http://schemas.microsoft.com/office/powerpoint/2010/main" val="3867942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Example</a:t>
            </a:r>
            <a:r>
              <a:rPr lang="en-IN" sz="3600" dirty="0" smtClean="0"/>
              <a:t>: Segmenting the Computer Industry</a:t>
            </a:r>
            <a:endParaRPr lang="en-US" sz="360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The computer industry can be segmented in the following ways:</a:t>
            </a:r>
          </a:p>
          <a:p>
            <a:pPr marL="707073" lvl="1" indent="-256032">
              <a:buSzPct val="100000"/>
            </a:pPr>
            <a:r>
              <a:rPr lang="en-US" sz="2400" dirty="0" smtClean="0"/>
              <a:t>Product type (handheld computers, tablet computers, PCs, work stations, minicomputers, mainframes and super computers.</a:t>
            </a:r>
          </a:p>
          <a:p>
            <a:pPr marL="707073" lvl="1" indent="-256032">
              <a:buSzPct val="100000"/>
            </a:pPr>
            <a:r>
              <a:rPr lang="en-US" sz="2400" dirty="0" smtClean="0"/>
              <a:t>Customers served (individuals, businesses, schools or government).</a:t>
            </a:r>
            <a:endParaRPr lang="en-US" sz="2400" dirty="0"/>
          </a:p>
        </p:txBody>
      </p:sp>
    </p:spTree>
    <p:extLst>
      <p:ext uri="{BB962C8B-B14F-4D97-AF65-F5344CB8AC3E}">
        <p14:creationId xmlns:p14="http://schemas.microsoft.com/office/powerpoint/2010/main" val="17292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Selecting a Target Market</a:t>
            </a:r>
          </a:p>
        </p:txBody>
      </p:sp>
      <p:sp>
        <p:nvSpPr>
          <p:cNvPr id="3" name="Content Placeholder 2"/>
          <p:cNvSpPr>
            <a:spLocks noGrp="1"/>
          </p:cNvSpPr>
          <p:nvPr>
            <p:ph idx="1"/>
          </p:nvPr>
        </p:nvSpPr>
        <p:spPr>
          <a:xfrm>
            <a:off x="457200" y="1600200"/>
            <a:ext cx="8077200" cy="4724400"/>
          </a:xfrm>
        </p:spPr>
        <p:txBody>
          <a:bodyPr/>
          <a:lstStyle/>
          <a:p>
            <a:pPr marL="0" indent="0">
              <a:buNone/>
            </a:pPr>
            <a:r>
              <a:rPr lang="en-US" sz="2400" b="1" dirty="0"/>
              <a:t>Target </a:t>
            </a:r>
            <a:r>
              <a:rPr lang="en-US" sz="2400" b="1" dirty="0" smtClean="0"/>
              <a:t>Market</a:t>
            </a:r>
          </a:p>
          <a:p>
            <a:pPr marL="256032" indent="-256032">
              <a:buSzPct val="100000"/>
              <a:buFontTx/>
              <a:buChar char="•"/>
            </a:pPr>
            <a:r>
              <a:rPr lang="en-US" sz="2400" dirty="0" smtClean="0"/>
              <a:t>Once </a:t>
            </a:r>
            <a:r>
              <a:rPr lang="en-US" sz="2400" dirty="0"/>
              <a:t>a firm has segmented </a:t>
            </a:r>
            <a:r>
              <a:rPr lang="en-US" sz="2400" dirty="0" smtClean="0"/>
              <a:t>the </a:t>
            </a:r>
            <a:r>
              <a:rPr lang="en-US" sz="2400" dirty="0"/>
              <a:t>market, a target </a:t>
            </a:r>
            <a:r>
              <a:rPr lang="en-US" sz="2400" dirty="0" smtClean="0"/>
              <a:t>market </a:t>
            </a:r>
            <a:r>
              <a:rPr lang="en-US" sz="2400" dirty="0"/>
              <a:t>must be chosen.</a:t>
            </a:r>
          </a:p>
          <a:p>
            <a:pPr marL="256032" indent="-256032">
              <a:buSzPct val="100000"/>
              <a:buFontTx/>
              <a:buChar char="•"/>
            </a:pPr>
            <a:r>
              <a:rPr lang="en-US" sz="2400" dirty="0" smtClean="0"/>
              <a:t>The </a:t>
            </a:r>
            <a:r>
              <a:rPr lang="en-US" sz="2400" dirty="0"/>
              <a:t>market must be </a:t>
            </a:r>
            <a:r>
              <a:rPr lang="en-US" sz="2400" dirty="0" smtClean="0"/>
              <a:t>sufficiently attractive </a:t>
            </a:r>
            <a:r>
              <a:rPr lang="en-US" sz="2400" dirty="0"/>
              <a:t>and the firm must </a:t>
            </a:r>
            <a:r>
              <a:rPr lang="en-US" sz="2400" dirty="0" smtClean="0"/>
              <a:t>have the </a:t>
            </a:r>
            <a:r>
              <a:rPr lang="en-US" sz="2400" dirty="0"/>
              <a:t>capability to serve it.</a:t>
            </a:r>
          </a:p>
          <a:p>
            <a:pPr marL="256032" indent="-256032">
              <a:buSzPct val="100000"/>
              <a:buFontTx/>
              <a:buChar char="•"/>
            </a:pPr>
            <a:r>
              <a:rPr lang="en-US" sz="2400" dirty="0" smtClean="0"/>
              <a:t>By </a:t>
            </a:r>
            <a:r>
              <a:rPr lang="en-US" sz="2400" dirty="0"/>
              <a:t>focusing on a clearly </a:t>
            </a:r>
            <a:r>
              <a:rPr lang="en-US" sz="2400" dirty="0" smtClean="0"/>
              <a:t>defined market</a:t>
            </a:r>
            <a:r>
              <a:rPr lang="en-US" sz="2400" dirty="0"/>
              <a:t>, a firm can become </a:t>
            </a:r>
            <a:r>
              <a:rPr lang="en-US" sz="2400" dirty="0" smtClean="0"/>
              <a:t>an expert </a:t>
            </a:r>
            <a:r>
              <a:rPr lang="en-US" sz="2400" dirty="0"/>
              <a:t>in that market and </a:t>
            </a:r>
            <a:r>
              <a:rPr lang="en-US" sz="2400" dirty="0" smtClean="0"/>
              <a:t>then be </a:t>
            </a:r>
            <a:r>
              <a:rPr lang="en-US" sz="2400" dirty="0"/>
              <a:t>able to provide customers </a:t>
            </a:r>
            <a:r>
              <a:rPr lang="en-US" sz="2400" dirty="0" smtClean="0"/>
              <a:t>a high </a:t>
            </a:r>
            <a:r>
              <a:rPr lang="en-US" sz="2400" dirty="0"/>
              <a:t>level of service</a:t>
            </a:r>
            <a:r>
              <a:rPr lang="en-US" sz="2400" dirty="0" smtClean="0"/>
              <a:t>.</a:t>
            </a:r>
            <a:endParaRPr lang="en-US" sz="3000" dirty="0"/>
          </a:p>
        </p:txBody>
      </p:sp>
    </p:spTree>
    <p:extLst>
      <p:ext uri="{BB962C8B-B14F-4D97-AF65-F5344CB8AC3E}">
        <p14:creationId xmlns:p14="http://schemas.microsoft.com/office/powerpoint/2010/main" val="3003265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Establishing a Unique </a:t>
            </a:r>
            <a:r>
              <a:rPr lang="en-US" sz="3600" dirty="0" smtClean="0"/>
              <a:t>Position </a:t>
            </a:r>
            <a:r>
              <a:rPr lang="en-US" sz="2000" b="0" dirty="0" smtClean="0"/>
              <a:t>(1 </a:t>
            </a:r>
            <a:r>
              <a:rPr lang="en-US" sz="2000" b="0" dirty="0"/>
              <a:t>of </a:t>
            </a:r>
            <a:r>
              <a:rPr lang="en-US" sz="2000" b="0" dirty="0" smtClean="0"/>
              <a:t>4)</a:t>
            </a:r>
            <a:endParaRPr lang="en-US" sz="3600" b="0" dirty="0"/>
          </a:p>
        </p:txBody>
      </p:sp>
      <p:sp>
        <p:nvSpPr>
          <p:cNvPr id="3" name="Content Placeholder 2"/>
          <p:cNvSpPr>
            <a:spLocks noGrp="1"/>
          </p:cNvSpPr>
          <p:nvPr>
            <p:ph idx="1"/>
          </p:nvPr>
        </p:nvSpPr>
        <p:spPr>
          <a:xfrm>
            <a:off x="457200" y="1600200"/>
            <a:ext cx="8001000" cy="4525963"/>
          </a:xfrm>
        </p:spPr>
        <p:txBody>
          <a:bodyPr/>
          <a:lstStyle/>
          <a:p>
            <a:pPr marL="0" indent="0">
              <a:buNone/>
            </a:pPr>
            <a:r>
              <a:rPr lang="en-US" sz="2400" b="1" dirty="0" smtClean="0"/>
              <a:t>Positioning</a:t>
            </a:r>
          </a:p>
          <a:p>
            <a:pPr marL="256032" indent="-256032">
              <a:buSzPct val="100000"/>
              <a:buFontTx/>
              <a:buChar char="•"/>
            </a:pPr>
            <a:r>
              <a:rPr lang="en-US" sz="2400" dirty="0" smtClean="0"/>
              <a:t>After </a:t>
            </a:r>
            <a:r>
              <a:rPr lang="en-US" sz="2400" dirty="0"/>
              <a:t>selecting a target market, </a:t>
            </a:r>
            <a:r>
              <a:rPr lang="en-US" sz="2400" dirty="0" smtClean="0"/>
              <a:t>the firm</a:t>
            </a:r>
            <a:r>
              <a:rPr lang="en-US" altLang="en-US" sz="2400" dirty="0" smtClean="0"/>
              <a:t>’</a:t>
            </a:r>
            <a:r>
              <a:rPr lang="en-US" sz="2400" dirty="0" smtClean="0"/>
              <a:t>s </a:t>
            </a:r>
            <a:r>
              <a:rPr lang="en-US" sz="2400" dirty="0"/>
              <a:t>next step is to establish a </a:t>
            </a:r>
            <a:r>
              <a:rPr lang="en-US" altLang="en-US" sz="2400" dirty="0" smtClean="0"/>
              <a:t>“</a:t>
            </a:r>
            <a:r>
              <a:rPr lang="en-US" sz="2400" dirty="0"/>
              <a:t>position</a:t>
            </a:r>
            <a:r>
              <a:rPr lang="en-US" altLang="en-US" sz="2400" dirty="0"/>
              <a:t>”</a:t>
            </a:r>
            <a:r>
              <a:rPr lang="en-US" sz="2400" dirty="0"/>
              <a:t> within the market </a:t>
            </a:r>
            <a:r>
              <a:rPr lang="en-US" sz="2400" dirty="0" smtClean="0"/>
              <a:t>that differentiates </a:t>
            </a:r>
            <a:r>
              <a:rPr lang="en-US" sz="2400" dirty="0"/>
              <a:t>it from its rivals.</a:t>
            </a:r>
          </a:p>
          <a:p>
            <a:pPr marL="256032" indent="-256032">
              <a:buSzPct val="100000"/>
              <a:buFontTx/>
              <a:buChar char="•"/>
            </a:pPr>
            <a:r>
              <a:rPr lang="en-US" sz="2400" dirty="0" smtClean="0"/>
              <a:t>A </a:t>
            </a:r>
            <a:r>
              <a:rPr lang="en-US" altLang="en-US" sz="2400" dirty="0"/>
              <a:t>“</a:t>
            </a:r>
            <a:r>
              <a:rPr lang="en-US" sz="2400" dirty="0"/>
              <a:t>position</a:t>
            </a:r>
            <a:r>
              <a:rPr lang="en-US" altLang="en-US" sz="2400" dirty="0"/>
              <a:t>”</a:t>
            </a:r>
            <a:r>
              <a:rPr lang="en-US" sz="2400" dirty="0"/>
              <a:t> is the part of a </a:t>
            </a:r>
            <a:r>
              <a:rPr lang="en-US" sz="2400" dirty="0" smtClean="0"/>
              <a:t>market that </a:t>
            </a:r>
            <a:r>
              <a:rPr lang="en-US" sz="2400" dirty="0"/>
              <a:t>the firm is claiming as its own.</a:t>
            </a:r>
          </a:p>
          <a:p>
            <a:pPr marL="256032" indent="-256032">
              <a:buSzPct val="100000"/>
              <a:buFontTx/>
              <a:buChar char="•"/>
            </a:pPr>
            <a:r>
              <a:rPr lang="en-US" sz="2400" dirty="0" smtClean="0"/>
              <a:t>A </a:t>
            </a:r>
            <a:r>
              <a:rPr lang="en-US" sz="2400" dirty="0"/>
              <a:t>firm establishes a </a:t>
            </a:r>
            <a:r>
              <a:rPr lang="en-US" sz="2400" dirty="0" smtClean="0"/>
              <a:t>unique position </a:t>
            </a:r>
            <a:r>
              <a:rPr lang="en-US" sz="2400" dirty="0"/>
              <a:t>in its customers</a:t>
            </a:r>
            <a:r>
              <a:rPr lang="en-US" altLang="en-US" sz="2400" dirty="0"/>
              <a:t>’</a:t>
            </a:r>
            <a:r>
              <a:rPr lang="en-US" sz="2400" dirty="0"/>
              <a:t> </a:t>
            </a:r>
            <a:r>
              <a:rPr lang="en-US" sz="2400" dirty="0" smtClean="0"/>
              <a:t>minds </a:t>
            </a:r>
            <a:r>
              <a:rPr lang="en-US" sz="2400" dirty="0"/>
              <a:t>by drawing attention to two or </a:t>
            </a:r>
            <a:r>
              <a:rPr lang="en-US" sz="2400" dirty="0" smtClean="0"/>
              <a:t>three </a:t>
            </a:r>
            <a:r>
              <a:rPr lang="en-US" sz="2400" dirty="0"/>
              <a:t>of the product</a:t>
            </a:r>
            <a:r>
              <a:rPr lang="en-US" altLang="en-US" sz="2400" dirty="0"/>
              <a:t>’</a:t>
            </a:r>
            <a:r>
              <a:rPr lang="en-US" sz="2400" dirty="0"/>
              <a:t>s attributes</a:t>
            </a:r>
            <a:r>
              <a:rPr lang="en-US" sz="2400" dirty="0" smtClean="0"/>
              <a:t>.</a:t>
            </a:r>
            <a:endParaRPr lang="en-US" sz="3000" dirty="0"/>
          </a:p>
        </p:txBody>
      </p:sp>
    </p:spTree>
    <p:extLst>
      <p:ext uri="{BB962C8B-B14F-4D97-AF65-F5344CB8AC3E}">
        <p14:creationId xmlns:p14="http://schemas.microsoft.com/office/powerpoint/2010/main" val="3855156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cc72cb7b1c586f494a0653756acad17a1a24"/>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4534</TotalTime>
  <Words>2397</Words>
  <Application>Microsoft Office PowerPoint</Application>
  <PresentationFormat>On-screen Show (4:3)</PresentationFormat>
  <Paragraphs>225</Paragraphs>
  <Slides>39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ＭＳ Ｐゴシック</vt:lpstr>
      <vt:lpstr>Arial</vt:lpstr>
      <vt:lpstr>Lucida Sans Unicode</vt:lpstr>
      <vt:lpstr>Times New Roman</vt:lpstr>
      <vt:lpstr>Verdana</vt:lpstr>
      <vt:lpstr>Wingdings</vt:lpstr>
      <vt:lpstr>508 Lecture</vt:lpstr>
      <vt:lpstr>Entrepreneurship: Successfully Launching New Ventures</vt:lpstr>
      <vt:lpstr>Learning Objectives (1 of 2)</vt:lpstr>
      <vt:lpstr>Learning Objectives (2 of 2)</vt:lpstr>
      <vt:lpstr>Selecting a Market and Establishing  a Position (1 of 2)</vt:lpstr>
      <vt:lpstr>Selecting a Market and Establishing  a Position (2 of 2)</vt:lpstr>
      <vt:lpstr>Market Segmentation</vt:lpstr>
      <vt:lpstr>Example: Segmenting the Computer Industry</vt:lpstr>
      <vt:lpstr>Selecting a Target Market</vt:lpstr>
      <vt:lpstr>Establishing a Unique Position (1 of 4)</vt:lpstr>
      <vt:lpstr>Establishing a Unique Position (2 of 4)</vt:lpstr>
      <vt:lpstr>Establishing a Unique Position (3 of 4)</vt:lpstr>
      <vt:lpstr>Establishing a Unique Position (4 of 4)</vt:lpstr>
      <vt:lpstr>Taglines—Developed to Reinforce a Firm’s Positioning Strategy</vt:lpstr>
      <vt:lpstr>Branding (1 of 4)</vt:lpstr>
      <vt:lpstr>Branding (2 of 4)</vt:lpstr>
      <vt:lpstr>Branding (3 of 4)</vt:lpstr>
      <vt:lpstr>Branding (4 of 4)</vt:lpstr>
      <vt:lpstr>The Four Ps of Marketing for New Ventures</vt:lpstr>
      <vt:lpstr>Product (1 of 2)</vt:lpstr>
      <vt:lpstr>Product (2 of 2)</vt:lpstr>
      <vt:lpstr>Price</vt:lpstr>
      <vt:lpstr>Two Methods for Setting the Price  of a Product </vt:lpstr>
      <vt:lpstr>Promotion</vt:lpstr>
      <vt:lpstr>Pluses and Minuses of Advertising (1 of 2)</vt:lpstr>
      <vt:lpstr>Pluses and Minuses of Advertising (2 of 2)</vt:lpstr>
      <vt:lpstr>Steps Involved In Putting Together  an Advertisement</vt:lpstr>
      <vt:lpstr>Google AdWords and AdSense  Program (1 of 2)</vt:lpstr>
      <vt:lpstr>Google AdWords and AdSense  Program (2 of 2)</vt:lpstr>
      <vt:lpstr>Public Relations (1 of 2) </vt:lpstr>
      <vt:lpstr>Public Relations (2 of 2)</vt:lpstr>
      <vt:lpstr>Social Media</vt:lpstr>
      <vt:lpstr>Other Promotions Techniques</vt:lpstr>
      <vt:lpstr>Place (or Distribution)</vt:lpstr>
      <vt:lpstr>Selling Direct Vs. Selling Through  an Intermediary (1 of 2)</vt:lpstr>
      <vt:lpstr>Selling Direct Vs. Selling Through  an Intermediary (2 of 2)</vt:lpstr>
      <vt:lpstr>Sales Process (1 of 3)</vt:lpstr>
      <vt:lpstr>Sales Process (2 of 3)</vt:lpstr>
      <vt:lpstr>Sales Process (3 of 3)</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1016</cp:revision>
  <dcterms:created xsi:type="dcterms:W3CDTF">2014-07-14T20:04:21Z</dcterms:created>
  <dcterms:modified xsi:type="dcterms:W3CDTF">2018-01-16T12:20:50Z</dcterms:modified>
</cp:coreProperties>
</file>