
<file path=[Content_Types].xml><?xml version="1.0" encoding="utf-8"?>
<Types xmlns="http://schemas.openxmlformats.org/package/2006/content-types">
  <Default Extension="244" ContentType="image/jpeg"/>
  <Default Extension="png" ContentType="image/png"/>
  <Default Extension="emf" ContentType="image/x-emf"/>
  <Default Extension="jpeg" ContentType="image/jpeg"/>
  <Default Extension="243"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502" r:id="rId2"/>
    <p:sldId id="467" r:id="rId3"/>
    <p:sldId id="468" r:id="rId4"/>
    <p:sldId id="469" r:id="rId5"/>
    <p:sldId id="471" r:id="rId6"/>
    <p:sldId id="472" r:id="rId7"/>
    <p:sldId id="473" r:id="rId8"/>
    <p:sldId id="474" r:id="rId9"/>
    <p:sldId id="475" r:id="rId10"/>
    <p:sldId id="507" r:id="rId11"/>
    <p:sldId id="477" r:id="rId12"/>
    <p:sldId id="478" r:id="rId13"/>
    <p:sldId id="479" r:id="rId14"/>
    <p:sldId id="480" r:id="rId15"/>
    <p:sldId id="481" r:id="rId16"/>
    <p:sldId id="482" r:id="rId17"/>
    <p:sldId id="483" r:id="rId18"/>
    <p:sldId id="489" r:id="rId19"/>
    <p:sldId id="484" r:id="rId20"/>
    <p:sldId id="485" r:id="rId21"/>
    <p:sldId id="486" r:id="rId22"/>
    <p:sldId id="487" r:id="rId23"/>
    <p:sldId id="488" r:id="rId24"/>
    <p:sldId id="504" r:id="rId25"/>
    <p:sldId id="505" r:id="rId26"/>
    <p:sldId id="491" r:id="rId27"/>
    <p:sldId id="492" r:id="rId28"/>
    <p:sldId id="493" r:id="rId29"/>
    <p:sldId id="494" r:id="rId30"/>
    <p:sldId id="506" r:id="rId31"/>
    <p:sldId id="495" r:id="rId32"/>
    <p:sldId id="496" r:id="rId33"/>
    <p:sldId id="497" r:id="rId34"/>
    <p:sldId id="498" r:id="rId35"/>
    <p:sldId id="499" r:id="rId36"/>
    <p:sldId id="500" r:id="rId37"/>
    <p:sldId id="503" r:id="rId38"/>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364"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1071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03317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189274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1526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6802105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3812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smtClean="0">
                <a:latin typeface="Verdana" panose="020B0604030504040204" pitchFamily="34" charset="0"/>
                <a:ea typeface="Verdana" panose="020B0604030504040204" pitchFamily="34" charset="0"/>
                <a:cs typeface="Verdana" panose="020B0604030504040204" pitchFamily="34" charset="0"/>
              </a:rPr>
              <a:t>© 2019, 2016, 2012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243"/><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244"/><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12</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The Importance of </a:t>
            </a:r>
            <a:r>
              <a:rPr lang="en-US" sz="3600" i="1" dirty="0"/>
              <a:t>Intellectual </a:t>
            </a:r>
            <a:r>
              <a:rPr lang="en-US" sz="3600" dirty="0"/>
              <a:t>Property</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75972"/>
            <a:ext cx="3371657" cy="4407179"/>
          </a:xfrm>
          <a:prstGeom prst="rect">
            <a:avLst/>
          </a:prstGeom>
        </p:spPr>
      </p:pic>
    </p:spTree>
    <p:extLst>
      <p:ext uri="{BB962C8B-B14F-4D97-AF65-F5344CB8AC3E}">
        <p14:creationId xmlns:p14="http://schemas.microsoft.com/office/powerpoint/2010/main" val="148647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71" y="339878"/>
            <a:ext cx="7162800" cy="1097280"/>
          </a:xfrm>
        </p:spPr>
        <p:txBody>
          <a:bodyPr anchor="ctr"/>
          <a:lstStyle/>
          <a:p>
            <a:r>
              <a:rPr lang="en-IN" sz="3600" dirty="0" smtClean="0"/>
              <a:t>Patents </a:t>
            </a:r>
            <a:r>
              <a:rPr lang="en-US" sz="2000" b="0" dirty="0" smtClean="0"/>
              <a:t>(3 </a:t>
            </a:r>
            <a:r>
              <a:rPr lang="en-US" sz="2000" b="0" dirty="0"/>
              <a:t>of 4</a:t>
            </a:r>
            <a:r>
              <a:rPr lang="en-US" sz="2000" b="0" dirty="0" smtClean="0"/>
              <a:t>)</a:t>
            </a:r>
            <a:endParaRPr lang="en-US" sz="2000" dirty="0"/>
          </a:p>
        </p:txBody>
      </p:sp>
      <p:sp>
        <p:nvSpPr>
          <p:cNvPr id="4" name="TextBox 3"/>
          <p:cNvSpPr txBox="1"/>
          <p:nvPr/>
        </p:nvSpPr>
        <p:spPr>
          <a:xfrm>
            <a:off x="377371" y="1581576"/>
            <a:ext cx="8001001" cy="400110"/>
          </a:xfrm>
          <a:prstGeom prst="rect">
            <a:avLst/>
          </a:prstGeom>
          <a:noFill/>
        </p:spPr>
        <p:txBody>
          <a:bodyPr wrap="square" rtlCol="0">
            <a:spAutoFit/>
          </a:bodyPr>
          <a:lstStyle/>
          <a:p>
            <a:r>
              <a:rPr lang="en-US" sz="2000" b="1" dirty="0" smtClean="0"/>
              <a:t>Table 12.2 </a:t>
            </a:r>
            <a:r>
              <a:rPr lang="en-US" sz="2000" dirty="0" smtClean="0"/>
              <a:t>growth in patent applications in the united states</a:t>
            </a:r>
          </a:p>
        </p:txBody>
      </p:sp>
      <p:graphicFrame>
        <p:nvGraphicFramePr>
          <p:cNvPr id="5" name="Table 4"/>
          <p:cNvGraphicFramePr>
            <a:graphicFrameLocks noGrp="1"/>
          </p:cNvGraphicFramePr>
          <p:nvPr>
            <p:extLst>
              <p:ext uri="{D42A27DB-BD31-4B8C-83A1-F6EECF244321}">
                <p14:modId xmlns:p14="http://schemas.microsoft.com/office/powerpoint/2010/main" val="2640053604"/>
              </p:ext>
            </p:extLst>
          </p:nvPr>
        </p:nvGraphicFramePr>
        <p:xfrm>
          <a:off x="377371" y="2634585"/>
          <a:ext cx="8229600" cy="18288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484436289"/>
                    </a:ext>
                  </a:extLst>
                </a:gridCol>
                <a:gridCol w="1447800">
                  <a:extLst>
                    <a:ext uri="{9D8B030D-6E8A-4147-A177-3AD203B41FA5}">
                      <a16:colId xmlns:a16="http://schemas.microsoft.com/office/drawing/2014/main" xmlns="" val="715600882"/>
                    </a:ext>
                  </a:extLst>
                </a:gridCol>
                <a:gridCol w="2057400">
                  <a:extLst>
                    <a:ext uri="{9D8B030D-6E8A-4147-A177-3AD203B41FA5}">
                      <a16:colId xmlns:a16="http://schemas.microsoft.com/office/drawing/2014/main" xmlns="" val="865127905"/>
                    </a:ext>
                  </a:extLst>
                </a:gridCol>
                <a:gridCol w="1676400">
                  <a:extLst>
                    <a:ext uri="{9D8B030D-6E8A-4147-A177-3AD203B41FA5}">
                      <a16:colId xmlns:a16="http://schemas.microsoft.com/office/drawing/2014/main" xmlns="" val="1887774717"/>
                    </a:ext>
                  </a:extLst>
                </a:gridCol>
              </a:tblGrid>
              <a:tr h="329019">
                <a:tc>
                  <a:txBody>
                    <a:bodyPr/>
                    <a:lstStyle/>
                    <a:p>
                      <a:r>
                        <a:rPr lang="en-US" b="0" dirty="0" smtClean="0">
                          <a:solidFill>
                            <a:schemeClr val="bg1"/>
                          </a:solidFill>
                        </a:rPr>
                        <a:t>Blank</a:t>
                      </a:r>
                      <a:endParaRPr lang="en-US" b="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baseline="0" dirty="0" smtClean="0">
                          <a:solidFill>
                            <a:schemeClr val="tx1"/>
                          </a:solidFill>
                          <a:latin typeface="+mn-lt"/>
                          <a:ea typeface="+mn-ea"/>
                          <a:cs typeface="+mn-cs"/>
                        </a:rPr>
                        <a:t>2014</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baseline="0" dirty="0" smtClean="0">
                          <a:solidFill>
                            <a:schemeClr val="tx1"/>
                          </a:solidFill>
                          <a:latin typeface="+mn-lt"/>
                          <a:ea typeface="+mn-ea"/>
                          <a:cs typeface="+mn-cs"/>
                        </a:rPr>
                        <a:t>2015</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kern="1200" baseline="0" dirty="0" smtClean="0">
                          <a:solidFill>
                            <a:schemeClr val="tx1"/>
                          </a:solidFill>
                          <a:latin typeface="+mn-lt"/>
                          <a:ea typeface="+mn-ea"/>
                          <a:cs typeface="+mn-cs"/>
                        </a:rPr>
                        <a:t>2016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725031240"/>
                  </a:ext>
                </a:extLst>
              </a:tr>
              <a:tr h="329019">
                <a:tc>
                  <a:txBody>
                    <a:bodyPr/>
                    <a:lstStyle/>
                    <a:p>
                      <a:r>
                        <a:rPr lang="en-US" sz="1800" kern="1200" baseline="0" dirty="0" smtClean="0">
                          <a:solidFill>
                            <a:schemeClr val="tx1"/>
                          </a:solidFill>
                          <a:latin typeface="+mn-lt"/>
                          <a:ea typeface="+mn-ea"/>
                          <a:cs typeface="+mn-cs"/>
                        </a:rPr>
                        <a:t>Applications received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618,457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618,062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650,411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86374852"/>
                  </a:ext>
                </a:extLst>
              </a:tr>
              <a:tr h="329019">
                <a:tc>
                  <a:txBody>
                    <a:bodyPr/>
                    <a:lstStyle/>
                    <a:p>
                      <a:r>
                        <a:rPr lang="en-US" sz="1800" kern="1200" baseline="0" dirty="0" smtClean="0">
                          <a:solidFill>
                            <a:schemeClr val="tx1"/>
                          </a:solidFill>
                          <a:latin typeface="+mn-lt"/>
                          <a:ea typeface="+mn-ea"/>
                          <a:cs typeface="+mn-cs"/>
                        </a:rPr>
                        <a:t>Patents issued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329,612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322,449</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334,107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7383685"/>
                  </a:ext>
                </a:extLst>
              </a:tr>
              <a:tr h="350520">
                <a:tc>
                  <a:txBody>
                    <a:bodyPr/>
                    <a:lstStyle/>
                    <a:p>
                      <a:r>
                        <a:rPr lang="en-US" dirty="0" smtClean="0"/>
                        <a:t>Patent applications pending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1,127,701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1,099,468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1,070,163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4747271"/>
                  </a:ext>
                </a:extLst>
              </a:tr>
              <a:tr h="350520">
                <a:tc>
                  <a:txBody>
                    <a:bodyPr/>
                    <a:lstStyle/>
                    <a:p>
                      <a:r>
                        <a:rPr lang="en-US" sz="1800" kern="1200" baseline="0" dirty="0" smtClean="0">
                          <a:solidFill>
                            <a:schemeClr val="tx1"/>
                          </a:solidFill>
                          <a:latin typeface="+mn-lt"/>
                          <a:ea typeface="+mn-ea"/>
                          <a:cs typeface="+mn-cs"/>
                        </a:rPr>
                        <a:t>Average time for approval</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27.4 months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26.6 months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kern="1200" baseline="0" dirty="0" smtClean="0">
                          <a:solidFill>
                            <a:schemeClr val="tx1"/>
                          </a:solidFill>
                          <a:latin typeface="+mn-lt"/>
                          <a:ea typeface="+mn-ea"/>
                          <a:cs typeface="+mn-cs"/>
                        </a:rPr>
                        <a:t>25.3 months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109466601"/>
                  </a:ext>
                </a:extLst>
              </a:tr>
            </a:tbl>
          </a:graphicData>
        </a:graphic>
      </p:graphicFrame>
      <p:sp>
        <p:nvSpPr>
          <p:cNvPr id="7" name="Content Placeholder 2"/>
          <p:cNvSpPr txBox="1">
            <a:spLocks/>
          </p:cNvSpPr>
          <p:nvPr/>
        </p:nvSpPr>
        <p:spPr>
          <a:xfrm>
            <a:off x="381000" y="5029200"/>
            <a:ext cx="8229600" cy="533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smtClean="0"/>
              <a:t>Source:</a:t>
            </a:r>
            <a:r>
              <a:rPr lang="en-US" dirty="0" smtClean="0"/>
              <a:t> United States Patent and Trademark Office, </a:t>
            </a:r>
            <a:r>
              <a:rPr lang="en-US" i="1" dirty="0" smtClean="0"/>
              <a:t>Performance and Accountability Report for Fiscal Year 2016</a:t>
            </a:r>
            <a:r>
              <a:rPr lang="en-US" dirty="0" smtClean="0"/>
              <a:t>, available at www.uspto.gov.</a:t>
            </a:r>
            <a:endParaRPr lang="en-US" dirty="0"/>
          </a:p>
        </p:txBody>
      </p:sp>
    </p:spTree>
    <p:extLst>
      <p:ext uri="{BB962C8B-B14F-4D97-AF65-F5344CB8AC3E}">
        <p14:creationId xmlns:p14="http://schemas.microsoft.com/office/powerpoint/2010/main" val="260951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Patents </a:t>
            </a:r>
            <a:r>
              <a:rPr lang="en-US" sz="2000" b="0" dirty="0" smtClean="0"/>
              <a:t>(4 </a:t>
            </a:r>
            <a:r>
              <a:rPr lang="en-US" sz="2000" b="0" dirty="0"/>
              <a:t>of </a:t>
            </a:r>
            <a:r>
              <a:rPr lang="en-US" sz="2000" b="0" dirty="0" smtClean="0"/>
              <a:t>4)</a:t>
            </a:r>
            <a:r>
              <a:rPr lang="en-IN" sz="2000" dirty="0" smtClean="0"/>
              <a:t>  </a:t>
            </a:r>
            <a:endParaRPr lang="en-US" sz="2000" dirty="0"/>
          </a:p>
        </p:txBody>
      </p:sp>
      <p:sp>
        <p:nvSpPr>
          <p:cNvPr id="3" name="Content Placeholder 2"/>
          <p:cNvSpPr>
            <a:spLocks noGrp="1"/>
          </p:cNvSpPr>
          <p:nvPr>
            <p:ph idx="1"/>
          </p:nvPr>
        </p:nvSpPr>
        <p:spPr>
          <a:xfrm>
            <a:off x="457200" y="1600201"/>
            <a:ext cx="8229600" cy="380999"/>
          </a:xfrm>
        </p:spPr>
        <p:txBody>
          <a:bodyPr/>
          <a:lstStyle/>
          <a:p>
            <a:pPr marL="0" indent="0">
              <a:buNone/>
            </a:pPr>
            <a:r>
              <a:rPr lang="en-IN" sz="2200" b="1" dirty="0" smtClean="0"/>
              <a:t>Figure 12.2 </a:t>
            </a:r>
            <a:r>
              <a:rPr lang="en-IN" sz="2200" dirty="0" smtClean="0"/>
              <a:t>three basic requirements for a patent</a:t>
            </a:r>
            <a:endParaRPr lang="en-IN" sz="2200" dirty="0"/>
          </a:p>
        </p:txBody>
      </p:sp>
      <p:pic>
        <p:nvPicPr>
          <p:cNvPr id="5" name="Picture 4" descr="The three basic requirements of a patent. The subject of the patent application whether itis an invention, design or business method must be useful, novel, and not obvious. Useful means it must have utility. Novel means it must be different from what has come before for example not in the prior art. Not obvious mean that it must not be obvious to a person of ordinary skill in the fiel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20" y="2438400"/>
            <a:ext cx="8161310" cy="19634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Patents</a:t>
            </a:r>
            <a:endParaRPr lang="en-US" sz="3600" dirty="0"/>
          </a:p>
        </p:txBody>
      </p:sp>
      <p:sp>
        <p:nvSpPr>
          <p:cNvPr id="3" name="Content Placeholder2"/>
          <p:cNvSpPr>
            <a:spLocks noGrp="1"/>
          </p:cNvSpPr>
          <p:nvPr>
            <p:ph idx="13"/>
          </p:nvPr>
        </p:nvSpPr>
        <p:spPr>
          <a:xfrm>
            <a:off x="457200" y="1702531"/>
            <a:ext cx="8077200" cy="1049547"/>
          </a:xfrm>
        </p:spPr>
        <p:txBody>
          <a:bodyPr/>
          <a:lstStyle/>
          <a:p>
            <a:pPr marL="0" indent="0">
              <a:buNone/>
            </a:pPr>
            <a:r>
              <a:rPr lang="en-IN" sz="2000" b="1" dirty="0"/>
              <a:t>Table 12.3 </a:t>
            </a:r>
            <a:r>
              <a:rPr lang="en-IN" sz="2000" dirty="0" smtClean="0"/>
              <a:t>Summary </a:t>
            </a:r>
            <a:r>
              <a:rPr lang="en-IN" sz="2000" dirty="0"/>
              <a:t>of the Three Forms of Patent Protection, the Types of </a:t>
            </a:r>
            <a:r>
              <a:rPr lang="en-IN" sz="2000" dirty="0" smtClean="0"/>
              <a:t>Inventions the </a:t>
            </a:r>
            <a:r>
              <a:rPr lang="en-IN" sz="2000" dirty="0"/>
              <a:t>Patents Cover, and the Duration of the Patents</a:t>
            </a:r>
          </a:p>
        </p:txBody>
      </p:sp>
      <p:graphicFrame>
        <p:nvGraphicFramePr>
          <p:cNvPr id="5" name="Table 5"/>
          <p:cNvGraphicFramePr>
            <a:graphicFrameLocks noGrp="1"/>
          </p:cNvGraphicFramePr>
          <p:nvPr>
            <p:ph idx="1"/>
            <p:extLst>
              <p:ext uri="{D42A27DB-BD31-4B8C-83A1-F6EECF244321}">
                <p14:modId xmlns:p14="http://schemas.microsoft.com/office/powerpoint/2010/main" val="1103162573"/>
              </p:ext>
            </p:extLst>
          </p:nvPr>
        </p:nvGraphicFramePr>
        <p:xfrm>
          <a:off x="492712" y="2752078"/>
          <a:ext cx="8077199" cy="3342640"/>
        </p:xfrm>
        <a:graphic>
          <a:graphicData uri="http://schemas.openxmlformats.org/drawingml/2006/table">
            <a:tbl>
              <a:tblPr firstRow="1" bandRow="1">
                <a:tableStyleId>{3B4B98B0-60AC-42C2-AFA5-B58CD77FA1E5}</a:tableStyleId>
              </a:tblPr>
              <a:tblGrid>
                <a:gridCol w="1031288">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gridCol w="3235911">
                  <a:extLst>
                    <a:ext uri="{9D8B030D-6E8A-4147-A177-3AD203B41FA5}">
                      <a16:colId xmlns:a16="http://schemas.microsoft.com/office/drawing/2014/main" xmlns=""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Type of Invention Covered</a:t>
                      </a:r>
                      <a:endParaRPr lang="en-US" sz="18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Utility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New or useful process, machine, manufacture, or composition of material or any new and useful improvement thereof.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20 years from the date of the original application.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Design</a:t>
                      </a:r>
                      <a:endParaRPr lang="en-US" sz="18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Invention of new, original, and ornamental design for manufactured products.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years from the date of the original application.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86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Plant</a:t>
                      </a:r>
                      <a:endParaRPr lang="en-US" sz="18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Any new varieties of plants that can be reproduced asexually.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20 years from the date of the original application.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Business Method Patents (Special Utility Patent)</a:t>
            </a:r>
            <a:endParaRPr lang="en-US" sz="3600" dirty="0"/>
          </a:p>
        </p:txBody>
      </p:sp>
      <p:sp>
        <p:nvSpPr>
          <p:cNvPr id="3" name="Content Placeholder 2"/>
          <p:cNvSpPr>
            <a:spLocks noGrp="1"/>
          </p:cNvSpPr>
          <p:nvPr>
            <p:ph idx="1"/>
          </p:nvPr>
        </p:nvSpPr>
        <p:spPr>
          <a:xfrm>
            <a:off x="457200" y="1600200"/>
            <a:ext cx="8077200" cy="4525963"/>
          </a:xfrm>
        </p:spPr>
        <p:txBody>
          <a:bodyPr/>
          <a:lstStyle/>
          <a:p>
            <a:pPr marL="256032" lvl="1" indent="-256032">
              <a:spcBef>
                <a:spcPts val="1500"/>
              </a:spcBef>
              <a:buSzPct val="100000"/>
              <a:buFont typeface="Arial" panose="020B0604020202020204" pitchFamily="34" charset="0"/>
              <a:buChar char="•"/>
            </a:pPr>
            <a:r>
              <a:rPr lang="en-US" sz="2400" dirty="0" smtClean="0"/>
              <a:t>A </a:t>
            </a:r>
            <a:r>
              <a:rPr lang="en-US" sz="2400" dirty="0"/>
              <a:t>business method patent is a patent that protects an invention that is or facilitates a method of doing business.</a:t>
            </a:r>
          </a:p>
          <a:p>
            <a:pPr marL="256032" lvl="1" indent="-256032">
              <a:spcBef>
                <a:spcPts val="1500"/>
              </a:spcBef>
              <a:buSzPct val="100000"/>
              <a:buFont typeface="Arial" panose="020B0604020202020204" pitchFamily="34" charset="0"/>
              <a:buChar char="•"/>
            </a:pPr>
            <a:r>
              <a:rPr lang="en-US" sz="2400" dirty="0"/>
              <a:t>The most notable business method patents that have been awarded:</a:t>
            </a:r>
          </a:p>
          <a:p>
            <a:pPr marL="740664" lvl="1"/>
            <a:r>
              <a:rPr lang="en-US" sz="2400" dirty="0"/>
              <a:t>Amazon.com</a:t>
            </a:r>
            <a:r>
              <a:rPr lang="en-US" altLang="en-US" sz="2400" dirty="0"/>
              <a:t>’</a:t>
            </a:r>
            <a:r>
              <a:rPr lang="en-US" sz="2400" dirty="0"/>
              <a:t>s one-click ordering system.</a:t>
            </a:r>
          </a:p>
          <a:p>
            <a:pPr marL="740664" lvl="1"/>
            <a:r>
              <a:rPr lang="en-US" sz="2400" dirty="0"/>
              <a:t>Priceline.com</a:t>
            </a:r>
            <a:r>
              <a:rPr lang="en-US" altLang="en-US" sz="2400" dirty="0"/>
              <a:t>’</a:t>
            </a:r>
            <a:r>
              <a:rPr lang="en-US" sz="2400" dirty="0"/>
              <a:t>s </a:t>
            </a:r>
            <a:r>
              <a:rPr lang="en-US" altLang="en-US" sz="2400" dirty="0"/>
              <a:t>“</a:t>
            </a:r>
            <a:r>
              <a:rPr lang="en-US" sz="2400" dirty="0"/>
              <a:t>name-your-price</a:t>
            </a:r>
            <a:r>
              <a:rPr lang="en-US" altLang="en-US" sz="2400" dirty="0"/>
              <a:t>”</a:t>
            </a:r>
            <a:r>
              <a:rPr lang="en-US" sz="2400" dirty="0"/>
              <a:t> business model.</a:t>
            </a:r>
          </a:p>
          <a:p>
            <a:pPr marL="740664" lvl="1"/>
            <a:r>
              <a:rPr lang="en-US" sz="2400" dirty="0"/>
              <a:t>Netflix</a:t>
            </a:r>
            <a:r>
              <a:rPr lang="en-US" altLang="en-US" sz="2400" dirty="0"/>
              <a:t>’</a:t>
            </a:r>
            <a:r>
              <a:rPr lang="en-US" sz="2400" dirty="0"/>
              <a:t>s method for allowing customers to set up a rental list of movies to be mailed to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600" dirty="0" smtClean="0"/>
              <a:t>The Process of Obtaining a Patent</a:t>
            </a:r>
            <a:endParaRPr lang="en-US" sz="3600" dirty="0"/>
          </a:p>
        </p:txBody>
      </p:sp>
      <p:pic>
        <p:nvPicPr>
          <p:cNvPr id="6" name="Picture 5" descr="There are 6 steps to obtain a patent. Step 1: Make sure the invention is practical. Step 2: Determine the type of application to file. Step 3: Hire a patent attorney. Step 4: Conduct a patent search. Step 5: file a patent application. Step 6: Obtain decision from U S Patent and trademark off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65" y="1981200"/>
            <a:ext cx="7890670" cy="3277490"/>
          </a:xfrm>
          <a:prstGeom prst="rect">
            <a:avLst/>
          </a:prstGeom>
        </p:spPr>
      </p:pic>
      <p:sp>
        <p:nvSpPr>
          <p:cNvPr id="4" name="Content Placeholder 2"/>
          <p:cNvSpPr>
            <a:spLocks noGrp="1"/>
          </p:cNvSpPr>
          <p:nvPr>
            <p:ph idx="1"/>
          </p:nvPr>
        </p:nvSpPr>
        <p:spPr>
          <a:xfrm>
            <a:off x="598090" y="1219200"/>
            <a:ext cx="8229600" cy="380999"/>
          </a:xfrm>
        </p:spPr>
        <p:txBody>
          <a:bodyPr/>
          <a:lstStyle/>
          <a:p>
            <a:pPr marL="0" indent="0">
              <a:buNone/>
            </a:pPr>
            <a:r>
              <a:rPr lang="en-IN" sz="2200" b="1" dirty="0"/>
              <a:t>Figure </a:t>
            </a:r>
            <a:r>
              <a:rPr lang="en-IN" sz="2200" b="1" dirty="0" smtClean="0"/>
              <a:t>12.3 </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Patent Infringement</a:t>
            </a: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smtClean="0"/>
              <a:t>Takes </a:t>
            </a:r>
            <a:r>
              <a:rPr lang="en-US" sz="2400" dirty="0"/>
              <a:t>place when one party engages in the unauthorized use of another party</a:t>
            </a:r>
            <a:r>
              <a:rPr lang="en-US" altLang="en-US" sz="2400" dirty="0"/>
              <a:t>’</a:t>
            </a:r>
            <a:r>
              <a:rPr lang="en-US" sz="2400" dirty="0"/>
              <a:t>s patent</a:t>
            </a:r>
            <a:r>
              <a:rPr lang="en-US" sz="2400" dirty="0" smtClean="0"/>
              <a:t>.</a:t>
            </a:r>
            <a:endParaRPr lang="en-US" sz="2400" dirty="0"/>
          </a:p>
          <a:p>
            <a:pPr marL="256032" lvl="1" indent="-256032">
              <a:spcBef>
                <a:spcPts val="1500"/>
              </a:spcBef>
              <a:buSzPct val="100000"/>
              <a:buFont typeface="Arial" panose="020B0604020202020204" pitchFamily="34" charset="0"/>
              <a:buChar char="•"/>
            </a:pPr>
            <a:r>
              <a:rPr lang="en-US" sz="2400" dirty="0"/>
              <a:t>The tough part (particularly from a small entrepreneurial firm</a:t>
            </a:r>
            <a:r>
              <a:rPr lang="en-US" altLang="en-US" sz="2400" dirty="0"/>
              <a:t>’</a:t>
            </a:r>
            <a:r>
              <a:rPr lang="en-US" sz="2400" dirty="0"/>
              <a:t>s point of view) is that patent infringement cases are costly to litigate.</a:t>
            </a:r>
          </a:p>
          <a:p>
            <a:pPr marL="740664" lvl="1"/>
            <a:r>
              <a:rPr lang="en-US" sz="2400" dirty="0"/>
              <a:t>A typical patent infringement case costs each side at least $500,000 to litigate.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Trademarks</a:t>
            </a:r>
          </a:p>
        </p:txBody>
      </p:sp>
      <p:sp>
        <p:nvSpPr>
          <p:cNvPr id="3" name="Content Placeholder 2"/>
          <p:cNvSpPr>
            <a:spLocks noGrp="1"/>
          </p:cNvSpPr>
          <p:nvPr>
            <p:ph idx="1"/>
          </p:nvPr>
        </p:nvSpPr>
        <p:spPr>
          <a:xfrm>
            <a:off x="457200" y="1600200"/>
            <a:ext cx="8001000" cy="4525963"/>
          </a:xfrm>
        </p:spPr>
        <p:txBody>
          <a:bodyPr/>
          <a:lstStyle/>
          <a:p>
            <a:pPr marL="256032" lvl="1" indent="-256032">
              <a:spcBef>
                <a:spcPts val="1500"/>
              </a:spcBef>
              <a:buSzPct val="100000"/>
              <a:buFont typeface="Arial" panose="020B0604020202020204" pitchFamily="34" charset="0"/>
              <a:buChar char="•"/>
            </a:pPr>
            <a:r>
              <a:rPr lang="en-US" sz="2400" dirty="0" smtClean="0"/>
              <a:t>A </a:t>
            </a:r>
            <a:r>
              <a:rPr lang="en-US" sz="2400" dirty="0"/>
              <a:t>trademark is any word, name, symbol, or device used to identify the source or origin of products or services and to distinguish those product or services from others.</a:t>
            </a:r>
          </a:p>
          <a:p>
            <a:pPr marL="256032" lvl="1" indent="-256032">
              <a:spcBef>
                <a:spcPts val="1500"/>
              </a:spcBef>
              <a:buSzPct val="100000"/>
              <a:buFont typeface="Arial" panose="020B0604020202020204" pitchFamily="34" charset="0"/>
              <a:buChar char="•"/>
            </a:pPr>
            <a:r>
              <a:rPr lang="en-US" sz="2400" dirty="0"/>
              <a:t>Trademarks also provide consumers with useful information.</a:t>
            </a:r>
          </a:p>
          <a:p>
            <a:pPr marL="740664" lvl="1"/>
            <a:r>
              <a:rPr lang="en-US" sz="2400" dirty="0"/>
              <a:t>For example, consumers know what to expect when they see a Macy</a:t>
            </a:r>
            <a:r>
              <a:rPr lang="en-US" altLang="en-US" sz="2400" dirty="0"/>
              <a:t>’</a:t>
            </a:r>
            <a:r>
              <a:rPr lang="en-US" sz="2400" dirty="0"/>
              <a:t>s store.</a:t>
            </a:r>
          </a:p>
          <a:p>
            <a:pPr marL="740664" lvl="1"/>
            <a:r>
              <a:rPr lang="en-US" sz="2400" dirty="0"/>
              <a:t>Think how confusing it would be if any retail store could use the name Macy</a:t>
            </a:r>
            <a:r>
              <a:rPr lang="en-US" altLang="en-US" sz="2400" dirty="0"/>
              <a:t>’</a:t>
            </a:r>
            <a:r>
              <a:rPr lang="en-US" sz="2400" dirty="0"/>
              <a: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The Four Types of </a:t>
            </a:r>
            <a:r>
              <a:rPr lang="en-IN" sz="3600" dirty="0" smtClean="0"/>
              <a:t>Trademarks </a:t>
            </a:r>
            <a:r>
              <a:rPr lang="en-US" sz="2000" b="0" dirty="0" smtClean="0"/>
              <a:t>(1 of 2)</a:t>
            </a:r>
            <a:endParaRPr lang="en-US" sz="2000" b="0" dirty="0"/>
          </a:p>
        </p:txBody>
      </p:sp>
      <p:sp>
        <p:nvSpPr>
          <p:cNvPr id="3" name="Content Placeholder 2"/>
          <p:cNvSpPr>
            <a:spLocks noGrp="1"/>
          </p:cNvSpPr>
          <p:nvPr>
            <p:ph idx="13"/>
          </p:nvPr>
        </p:nvSpPr>
        <p:spPr>
          <a:xfrm>
            <a:off x="457200" y="1646237"/>
            <a:ext cx="8458200" cy="639763"/>
          </a:xfrm>
        </p:spPr>
        <p:txBody>
          <a:bodyPr/>
          <a:lstStyle/>
          <a:p>
            <a:pPr marL="0" indent="0">
              <a:buNone/>
            </a:pPr>
            <a:r>
              <a:rPr lang="en-IN" sz="2000" b="1" dirty="0"/>
              <a:t>Table 12.5 </a:t>
            </a:r>
            <a:r>
              <a:rPr lang="en-IN" sz="2000" dirty="0" smtClean="0"/>
              <a:t>Summary </a:t>
            </a:r>
            <a:r>
              <a:rPr lang="en-IN" sz="2000" dirty="0"/>
              <a:t>of the Four Forms of Trademark Protection, the Type </a:t>
            </a:r>
            <a:r>
              <a:rPr lang="en-IN" sz="2000" dirty="0" smtClean="0"/>
              <a:t>of Marks the </a:t>
            </a:r>
            <a:r>
              <a:rPr lang="en-IN" sz="2000" dirty="0"/>
              <a:t>Trademarks Cover, and the Duration of the Trademarks</a:t>
            </a:r>
          </a:p>
        </p:txBody>
      </p:sp>
      <p:graphicFrame>
        <p:nvGraphicFramePr>
          <p:cNvPr id="19" name="Table 5"/>
          <p:cNvGraphicFramePr>
            <a:graphicFrameLocks noGrp="1"/>
          </p:cNvGraphicFramePr>
          <p:nvPr>
            <p:ph idx="1"/>
            <p:extLst>
              <p:ext uri="{D42A27DB-BD31-4B8C-83A1-F6EECF244321}">
                <p14:modId xmlns:p14="http://schemas.microsoft.com/office/powerpoint/2010/main" val="478144251"/>
              </p:ext>
            </p:extLst>
          </p:nvPr>
        </p:nvGraphicFramePr>
        <p:xfrm>
          <a:off x="457200" y="2414689"/>
          <a:ext cx="8229600" cy="368808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gridCol w="2895600">
                  <a:extLst>
                    <a:ext uri="{9D8B030D-6E8A-4147-A177-3AD203B41FA5}">
                      <a16:colId xmlns:a16="http://schemas.microsoft.com/office/drawing/2014/main" xmlns="" val="20002"/>
                    </a:ext>
                  </a:extLst>
                </a:gridCol>
              </a:tblGrid>
              <a:tr h="2693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Types of Marks Covered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Duration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1150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Trademark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Any word, name, symbol, or device used to identify and distinguish one company</a:t>
                      </a:r>
                      <a:r>
                        <a:rPr lang="en-US" altLang="en-US" sz="1600" dirty="0" smtClean="0"/>
                        <a:t>’</a:t>
                      </a:r>
                      <a:r>
                        <a:rPr lang="en-US" sz="1600" dirty="0" smtClean="0"/>
                        <a:t>s goods from another’s. </a:t>
                      </a:r>
                    </a:p>
                    <a:p>
                      <a:pPr algn="l" eaLnBrk="1" hangingPunct="1">
                        <a:spcBef>
                          <a:spcPct val="50000"/>
                        </a:spcBef>
                      </a:pPr>
                      <a:r>
                        <a:rPr lang="en-US" sz="1600" dirty="0" smtClean="0"/>
                        <a:t>Examples: </a:t>
                      </a:r>
                      <a:r>
                        <a:rPr lang="en-US" sz="1600" b="0" i="1" dirty="0" smtClean="0"/>
                        <a:t>Apple, d.light, GoPro, Athletic</a:t>
                      </a:r>
                      <a:r>
                        <a:rPr lang="en-US" sz="1600" b="0" i="1" baseline="0" dirty="0" smtClean="0"/>
                        <a:t> Propulsion Labs, 3Derm</a:t>
                      </a:r>
                      <a:endParaRPr lang="en-US" sz="1600" b="0" i="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Renewable every 10 years, as long as the mark remains in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346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Service mark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Similar to trademarks; are used to identify the services or intangible activities of a business, rather than a business</a:t>
                      </a:r>
                      <a:r>
                        <a:rPr lang="en-US" altLang="en-US" sz="1600" dirty="0" smtClean="0"/>
                        <a:t>’</a:t>
                      </a:r>
                      <a:r>
                        <a:rPr lang="en-US" sz="1600" dirty="0" smtClean="0"/>
                        <a:t>s physical products.</a:t>
                      </a:r>
                    </a:p>
                    <a:p>
                      <a:pPr algn="l" eaLnBrk="1" hangingPunct="1">
                        <a:spcBef>
                          <a:spcPct val="50000"/>
                        </a:spcBef>
                      </a:pPr>
                      <a:r>
                        <a:rPr lang="en-US" sz="1600" dirty="0" smtClean="0"/>
                        <a:t>Examples: </a:t>
                      </a:r>
                      <a:r>
                        <a:rPr lang="en-US" sz="1600" b="0" i="1" dirty="0" smtClean="0"/>
                        <a:t>1-800-FLOWERS,</a:t>
                      </a:r>
                      <a:r>
                        <a:rPr lang="en-US" sz="1600" b="0" i="1" baseline="0" dirty="0" smtClean="0"/>
                        <a:t> Amazon.com, IndieU, Real Time Cases, CoachUp, Dropbox</a:t>
                      </a:r>
                      <a:endParaRPr lang="en-US" sz="1600" b="0" i="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Renewable every 10 years, as long as the mark remains in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Four Types of Trademarks </a:t>
            </a:r>
            <a:r>
              <a:rPr lang="en-US" sz="2000" b="0" dirty="0" smtClean="0"/>
              <a:t>(2 of 2)</a:t>
            </a:r>
            <a:endParaRPr lang="en-US" sz="2000" b="0" dirty="0"/>
          </a:p>
        </p:txBody>
      </p:sp>
      <p:sp>
        <p:nvSpPr>
          <p:cNvPr id="3" name="Content Placeholder 2"/>
          <p:cNvSpPr>
            <a:spLocks noGrp="1"/>
          </p:cNvSpPr>
          <p:nvPr>
            <p:ph idx="13"/>
          </p:nvPr>
        </p:nvSpPr>
        <p:spPr>
          <a:xfrm>
            <a:off x="457200" y="1646237"/>
            <a:ext cx="2819400" cy="334963"/>
          </a:xfrm>
        </p:spPr>
        <p:txBody>
          <a:bodyPr/>
          <a:lstStyle/>
          <a:p>
            <a:pPr marL="0" indent="0">
              <a:buNone/>
            </a:pPr>
            <a:r>
              <a:rPr lang="en-IN" sz="2000" b="1" dirty="0"/>
              <a:t>Table </a:t>
            </a:r>
            <a:r>
              <a:rPr lang="en-IN" sz="2000" b="1" dirty="0" smtClean="0"/>
              <a:t>12.5 </a:t>
            </a:r>
            <a:r>
              <a:rPr lang="en-IN" sz="2000" dirty="0"/>
              <a:t>(</a:t>
            </a:r>
            <a:r>
              <a:rPr lang="en-IN" sz="2000" dirty="0" smtClean="0"/>
              <a:t>continued</a:t>
            </a:r>
            <a:r>
              <a:rPr lang="en-IN" sz="2000" dirty="0"/>
              <a:t>)</a:t>
            </a:r>
          </a:p>
        </p:txBody>
      </p:sp>
      <p:graphicFrame>
        <p:nvGraphicFramePr>
          <p:cNvPr id="6" name="Table 8"/>
          <p:cNvGraphicFramePr>
            <a:graphicFrameLocks/>
          </p:cNvGraphicFramePr>
          <p:nvPr>
            <p:extLst>
              <p:ext uri="{D42A27DB-BD31-4B8C-83A1-F6EECF244321}">
                <p14:modId xmlns:p14="http://schemas.microsoft.com/office/powerpoint/2010/main" val="844380970"/>
              </p:ext>
            </p:extLst>
          </p:nvPr>
        </p:nvGraphicFramePr>
        <p:xfrm>
          <a:off x="457200" y="2133600"/>
          <a:ext cx="8229600" cy="393192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gridCol w="2895600">
                  <a:extLst>
                    <a:ext uri="{9D8B030D-6E8A-4147-A177-3AD203B41FA5}">
                      <a16:colId xmlns:a16="http://schemas.microsoft.com/office/drawing/2014/main" xmlns="" val="20002"/>
                    </a:ext>
                  </a:extLst>
                </a:gridCol>
              </a:tblGrid>
              <a:tr h="325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Types of Marks Covered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Duration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1347887">
                <a:tc>
                  <a:txBody>
                    <a:bodyPr/>
                    <a:lstStyle/>
                    <a:p>
                      <a:pPr algn="l" eaLnBrk="1" hangingPunct="1">
                        <a:spcBef>
                          <a:spcPct val="50000"/>
                        </a:spcBef>
                      </a:pPr>
                      <a:r>
                        <a:rPr lang="en-US" sz="1600" dirty="0" smtClean="0"/>
                        <a:t>Collective mark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Trademarks or service marks used by the members of a cooperative, association, or other collective group.</a:t>
                      </a:r>
                    </a:p>
                    <a:p>
                      <a:pPr algn="l" eaLnBrk="1" hangingPunct="1">
                        <a:spcBef>
                          <a:spcPct val="50000"/>
                        </a:spcBef>
                      </a:pPr>
                      <a:r>
                        <a:rPr lang="en-US" sz="1600" dirty="0" smtClean="0"/>
                        <a:t>Examples: </a:t>
                      </a:r>
                      <a:r>
                        <a:rPr lang="en-US" sz="1600" b="0" i="1" dirty="0" smtClean="0"/>
                        <a:t>Information</a:t>
                      </a:r>
                      <a:r>
                        <a:rPr lang="en-US" sz="1600" b="0" i="1" baseline="0" dirty="0" smtClean="0"/>
                        <a:t> Technology Industry Council, International Franchise Association, Rotary International</a:t>
                      </a:r>
                      <a:endParaRPr lang="en-US" sz="1600" b="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Renewable every 10 years, as long as the mark remains in use.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77314">
                <a:tc>
                  <a:txBody>
                    <a:bodyPr/>
                    <a:lstStyle/>
                    <a:p>
                      <a:pPr algn="l" eaLnBrk="1" hangingPunct="1">
                        <a:spcBef>
                          <a:spcPct val="50000"/>
                        </a:spcBef>
                      </a:pPr>
                      <a:r>
                        <a:rPr lang="en-US" sz="1600" dirty="0" smtClean="0"/>
                        <a:t>Certification mark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Marks, words, names, symbols, or devices used by a person other than the owner to certify a particular quality about a good or service.</a:t>
                      </a:r>
                    </a:p>
                    <a:p>
                      <a:pPr algn="l" eaLnBrk="1" hangingPunct="1">
                        <a:spcBef>
                          <a:spcPct val="50000"/>
                        </a:spcBef>
                      </a:pPr>
                      <a:r>
                        <a:rPr lang="en-US" sz="1600" dirty="0" smtClean="0"/>
                        <a:t>Examples: </a:t>
                      </a:r>
                      <a:r>
                        <a:rPr lang="en-US" sz="1600" b="0" i="1" dirty="0" smtClean="0"/>
                        <a:t>100% Napa Valley,</a:t>
                      </a:r>
                      <a:r>
                        <a:rPr lang="en-US" sz="1600" b="0" i="1" baseline="0" dirty="0" smtClean="0"/>
                        <a:t> Florida Oranges, National Organic Program, Underwriters Laboratories </a:t>
                      </a:r>
                      <a:endParaRPr lang="en-US" sz="1600" b="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600" dirty="0" smtClean="0"/>
                        <a:t>Renewable every 10 years, as long as the mark remains in use.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Protected Under Trademark Law? </a:t>
            </a:r>
            <a:r>
              <a:rPr lang="en-US" sz="2000" b="0" dirty="0" smtClean="0"/>
              <a:t>(1 of 2)</a:t>
            </a:r>
            <a:endParaRPr lang="en-US" sz="2000" b="0" dirty="0"/>
          </a:p>
        </p:txBody>
      </p:sp>
      <p:graphicFrame>
        <p:nvGraphicFramePr>
          <p:cNvPr id="21" name="Table 3"/>
          <p:cNvGraphicFramePr>
            <a:graphicFrameLocks noGrp="1"/>
          </p:cNvGraphicFramePr>
          <p:nvPr>
            <p:ph idx="1"/>
            <p:extLst>
              <p:ext uri="{D42A27DB-BD31-4B8C-83A1-F6EECF244321}">
                <p14:modId xmlns:p14="http://schemas.microsoft.com/office/powerpoint/2010/main" val="4018275163"/>
              </p:ext>
            </p:extLst>
          </p:nvPr>
        </p:nvGraphicFramePr>
        <p:xfrm>
          <a:off x="457200" y="1600200"/>
          <a:ext cx="8229600" cy="283464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Example(s)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Words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Birchbox, Rent</a:t>
                      </a:r>
                      <a:r>
                        <a:rPr lang="en-US" sz="2000" baseline="0" dirty="0" smtClean="0"/>
                        <a:t> the Runway, National Football League</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Numbers and letters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3M, Boeing 787, AT&amp;T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Designs and logos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Nike swoosh logo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Sounds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MGM</a:t>
                      </a:r>
                      <a:r>
                        <a:rPr lang="en-US" altLang="en-US" sz="2000" dirty="0" smtClean="0"/>
                        <a:t>’</a:t>
                      </a:r>
                      <a:r>
                        <a:rPr lang="en-US" sz="2000" dirty="0" smtClean="0"/>
                        <a:t>s lion</a:t>
                      </a:r>
                      <a:r>
                        <a:rPr lang="en-US" altLang="en-US" sz="2000" dirty="0" smtClean="0"/>
                        <a:t>’</a:t>
                      </a:r>
                      <a:r>
                        <a:rPr lang="en-US" sz="2000" dirty="0" smtClean="0"/>
                        <a:t>s roar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 </a:t>
            </a:r>
            <a:r>
              <a:rPr lang="en-US" sz="2000" b="0" dirty="0" smtClean="0"/>
              <a:t>(1 of 2)</a:t>
            </a:r>
            <a:endParaRPr lang="en-US" sz="2000" b="0" dirty="0"/>
          </a:p>
        </p:txBody>
      </p:sp>
      <p:sp>
        <p:nvSpPr>
          <p:cNvPr id="3" name="Content Placeholder 2"/>
          <p:cNvSpPr>
            <a:spLocks noGrp="1"/>
          </p:cNvSpPr>
          <p:nvPr>
            <p:ph idx="1"/>
          </p:nvPr>
        </p:nvSpPr>
        <p:spPr>
          <a:xfrm>
            <a:off x="457200" y="1600200"/>
            <a:ext cx="7848600" cy="4525963"/>
          </a:xfrm>
        </p:spPr>
        <p:txBody>
          <a:bodyPr/>
          <a:lstStyle/>
          <a:p>
            <a:pPr marL="674688" indent="-674688">
              <a:buSzPct val="100000"/>
              <a:buNone/>
            </a:pPr>
            <a:r>
              <a:rPr lang="en-US" sz="2400" b="1" dirty="0" smtClean="0">
                <a:solidFill>
                  <a:srgbClr val="007FA3"/>
                </a:solidFill>
              </a:rPr>
              <a:t>12.1</a:t>
            </a:r>
            <a:r>
              <a:rPr lang="en-US" sz="2400" dirty="0" smtClean="0"/>
              <a:t> Define the term </a:t>
            </a:r>
            <a:r>
              <a:rPr lang="en-US" sz="2400" i="1" dirty="0" smtClean="0"/>
              <a:t>intellectual property </a:t>
            </a:r>
            <a:r>
              <a:rPr lang="en-US" sz="2400" dirty="0" smtClean="0"/>
              <a:t>and describe its importance.</a:t>
            </a:r>
          </a:p>
          <a:p>
            <a:pPr marL="674688" indent="-674688">
              <a:buSzPct val="100000"/>
              <a:buNone/>
            </a:pPr>
            <a:r>
              <a:rPr lang="en-US" sz="2400" b="1" dirty="0" smtClean="0">
                <a:solidFill>
                  <a:srgbClr val="007FA3"/>
                </a:solidFill>
              </a:rPr>
              <a:t>12.2</a:t>
            </a:r>
            <a:r>
              <a:rPr lang="en-US" sz="2400" dirty="0" smtClean="0"/>
              <a:t> Explain what a patent is and describe different types of patents.</a:t>
            </a:r>
          </a:p>
          <a:p>
            <a:pPr marL="674688" indent="-674688">
              <a:buSzPct val="100000"/>
              <a:buNone/>
            </a:pPr>
            <a:r>
              <a:rPr lang="en-US" sz="2400" b="1" dirty="0" smtClean="0">
                <a:solidFill>
                  <a:srgbClr val="007FA3"/>
                </a:solidFill>
              </a:rPr>
              <a:t>12.3</a:t>
            </a:r>
            <a:r>
              <a:rPr lang="en-US" sz="2400" b="1" dirty="0" smtClean="0"/>
              <a:t> </a:t>
            </a:r>
            <a:r>
              <a:rPr lang="en-US" sz="2400" dirty="0" smtClean="0"/>
              <a:t>Describe a trademark and explain the process entrepreneurs use to obtain one.</a:t>
            </a:r>
          </a:p>
          <a:p>
            <a:pPr marL="674688" indent="-674688">
              <a:buSzPct val="100000"/>
              <a:buNone/>
            </a:pPr>
            <a:r>
              <a:rPr lang="en-US" sz="2400" b="1" dirty="0" smtClean="0">
                <a:solidFill>
                  <a:srgbClr val="007FA3"/>
                </a:solidFill>
              </a:rPr>
              <a:t>12.4</a:t>
            </a:r>
            <a:r>
              <a:rPr lang="en-US" sz="2400" dirty="0" smtClean="0"/>
              <a:t> Describe a copyright and identify what a copyright can protect.</a:t>
            </a:r>
          </a:p>
          <a:p>
            <a:pPr marL="674688" indent="-674688">
              <a:buSzPct val="100000"/>
              <a:buNone/>
            </a:pPr>
            <a:r>
              <a:rPr lang="en-US" sz="2400" b="1" dirty="0" smtClean="0">
                <a:solidFill>
                  <a:srgbClr val="007FA3"/>
                </a:solidFill>
              </a:rPr>
              <a:t>12.5</a:t>
            </a:r>
            <a:r>
              <a:rPr lang="en-US" sz="2400" dirty="0" smtClean="0"/>
              <a:t> Describe a trade secret and understand the common causes of trade secret disputes.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Protected Under Trademark Law? </a:t>
            </a:r>
            <a:r>
              <a:rPr lang="en-US" sz="2000" b="0" dirty="0" smtClean="0"/>
              <a:t>(2 of 2)</a:t>
            </a:r>
            <a:endParaRPr lang="en-US" sz="2000" b="0" dirty="0"/>
          </a:p>
        </p:txBody>
      </p:sp>
      <p:graphicFrame>
        <p:nvGraphicFramePr>
          <p:cNvPr id="37" name="Table 3"/>
          <p:cNvGraphicFramePr>
            <a:graphicFrameLocks noGrp="1"/>
          </p:cNvGraphicFramePr>
          <p:nvPr>
            <p:ph idx="1"/>
            <p:extLst>
              <p:ext uri="{D42A27DB-BD31-4B8C-83A1-F6EECF244321}">
                <p14:modId xmlns:p14="http://schemas.microsoft.com/office/powerpoint/2010/main" val="2793565037"/>
              </p:ext>
            </p:extLst>
          </p:nvPr>
        </p:nvGraphicFramePr>
        <p:xfrm>
          <a:off x="457200" y="1600200"/>
          <a:ext cx="8229600" cy="266700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Fragrances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Stationery treated with a special fragrance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Shapes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Unique shape of the Apple iPod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Colors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Nexium—the </a:t>
                      </a:r>
                      <a:r>
                        <a:rPr lang="en-US" altLang="en-US" sz="2000" dirty="0" smtClean="0"/>
                        <a:t>“</a:t>
                      </a:r>
                      <a:r>
                        <a:rPr lang="en-US" sz="2000" dirty="0" smtClean="0"/>
                        <a:t>purple pill</a:t>
                      </a:r>
                      <a:r>
                        <a:rPr lang="en-US" altLang="en-US" sz="2000" dirty="0" smtClean="0"/>
                        <a:t>”</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Trade dress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layout and décor of a restaurant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sz="3600" dirty="0" smtClean="0"/>
              <a:t>Exclusions From Trademark Protection</a:t>
            </a:r>
            <a:endParaRPr lang="en-US" sz="3600" dirty="0"/>
          </a:p>
        </p:txBody>
      </p:sp>
      <p:graphicFrame>
        <p:nvGraphicFramePr>
          <p:cNvPr id="21" name="Table 2"/>
          <p:cNvGraphicFramePr>
            <a:graphicFrameLocks noGrp="1"/>
          </p:cNvGraphicFramePr>
          <p:nvPr>
            <p:ph idx="1"/>
            <p:extLst>
              <p:ext uri="{D42A27DB-BD31-4B8C-83A1-F6EECF244321}">
                <p14:modId xmlns:p14="http://schemas.microsoft.com/office/powerpoint/2010/main" val="2979877705"/>
              </p:ext>
            </p:extLst>
          </p:nvPr>
        </p:nvGraphicFramePr>
        <p:xfrm>
          <a:off x="457200" y="1600200"/>
          <a:ext cx="8229600" cy="3666006"/>
        </p:xfrm>
        <a:graphic>
          <a:graphicData uri="http://schemas.openxmlformats.org/drawingml/2006/table">
            <a:tbl>
              <a:tblPr firstRow="1" bandRow="1">
                <a:tableStyleId>{3B4B98B0-60AC-42C2-AFA5-B58CD77FA1E5}</a:tableStyleId>
              </a:tblPr>
              <a:tblGrid>
                <a:gridCol w="3810000">
                  <a:extLst>
                    <a:ext uri="{9D8B030D-6E8A-4147-A177-3AD203B41FA5}">
                      <a16:colId xmlns:a16="http://schemas.microsoft.com/office/drawing/2014/main" xmlns="" val="20000"/>
                    </a:ext>
                  </a:extLst>
                </a:gridCol>
                <a:gridCol w="44196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4777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Immoral or scandalous matter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Profane words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82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Deceptive matter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Labeling oranges </a:t>
                      </a:r>
                      <a:r>
                        <a:rPr lang="en-US" altLang="en-US" sz="2000" dirty="0" smtClean="0"/>
                        <a:t>“</a:t>
                      </a:r>
                      <a:r>
                        <a:rPr lang="en-US" sz="2000" dirty="0" smtClean="0"/>
                        <a:t>Fresh Florida Oranges</a:t>
                      </a:r>
                      <a:r>
                        <a:rPr lang="en-US" altLang="en-US" sz="2000" dirty="0" smtClean="0"/>
                        <a:t>”</a:t>
                      </a:r>
                      <a:r>
                        <a:rPr lang="en-US" sz="2000" dirty="0" smtClean="0"/>
                        <a:t> that aren</a:t>
                      </a:r>
                      <a:r>
                        <a:rPr lang="en-US" altLang="en-US" sz="2000" dirty="0" smtClean="0"/>
                        <a:t>’</a:t>
                      </a:r>
                      <a:r>
                        <a:rPr lang="en-US" sz="2000" dirty="0" smtClean="0"/>
                        <a:t>t grown in Florida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82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Descriptive marks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Phrases like </a:t>
                      </a:r>
                      <a:r>
                        <a:rPr lang="en-US" altLang="en-US" sz="2000" dirty="0" smtClean="0"/>
                        <a:t>“</a:t>
                      </a:r>
                      <a:r>
                        <a:rPr lang="en-US" sz="2000" dirty="0" smtClean="0"/>
                        <a:t>golf ball</a:t>
                      </a:r>
                      <a:r>
                        <a:rPr lang="en-US" altLang="en-US" sz="2000" dirty="0" smtClean="0"/>
                        <a:t>”</a:t>
                      </a:r>
                      <a:r>
                        <a:rPr lang="en-US" sz="2000" dirty="0" smtClean="0"/>
                        <a:t> and </a:t>
                      </a:r>
                      <a:r>
                        <a:rPr lang="en-US" altLang="en-US" sz="2000" dirty="0" smtClean="0"/>
                        <a:t>“</a:t>
                      </a:r>
                      <a:r>
                        <a:rPr lang="en-US" sz="2000" dirty="0" smtClean="0"/>
                        <a:t>fried chicken</a:t>
                      </a:r>
                      <a:r>
                        <a:rPr lang="en-US" altLang="en-US" sz="2000" dirty="0" smtClean="0"/>
                        <a:t>”</a:t>
                      </a:r>
                      <a:r>
                        <a:rPr lang="en-US" sz="2000" dirty="0" smtClean="0"/>
                        <a:t> are descriptive and can</a:t>
                      </a:r>
                      <a:r>
                        <a:rPr lang="en-US" altLang="en-US" sz="2000" dirty="0" smtClean="0"/>
                        <a:t>’</a:t>
                      </a:r>
                      <a:r>
                        <a:rPr lang="en-US" sz="2000" dirty="0" smtClean="0"/>
                        <a:t>t be trademarked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82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Surnames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Common surnames like </a:t>
                      </a:r>
                      <a:r>
                        <a:rPr lang="en-US" altLang="en-US" sz="2000" dirty="0" smtClean="0"/>
                        <a:t>“</a:t>
                      </a:r>
                      <a:r>
                        <a:rPr lang="en-US" sz="2000" dirty="0" smtClean="0"/>
                        <a:t>Anderson</a:t>
                      </a:r>
                      <a:r>
                        <a:rPr lang="en-US" altLang="en-US" sz="2000" dirty="0" smtClean="0"/>
                        <a:t>”</a:t>
                      </a:r>
                      <a:r>
                        <a:rPr lang="en-US" sz="2000" dirty="0" smtClean="0"/>
                        <a:t> or </a:t>
                      </a:r>
                      <a:r>
                        <a:rPr lang="en-US" altLang="en-US" sz="2000" dirty="0" smtClean="0"/>
                        <a:t>“</a:t>
                      </a:r>
                      <a:r>
                        <a:rPr lang="en-US" sz="2000" dirty="0" smtClean="0"/>
                        <a:t>Smith</a:t>
                      </a:r>
                      <a:r>
                        <a:rPr lang="en-US" altLang="en-US" sz="2000" dirty="0" smtClean="0"/>
                        <a:t>”</a:t>
                      </a:r>
                      <a:r>
                        <a:rPr lang="en-US" sz="2000" dirty="0" smtClean="0"/>
                        <a:t> can</a:t>
                      </a:r>
                      <a:r>
                        <a:rPr lang="en-US" altLang="en-US" sz="2000" dirty="0" smtClean="0"/>
                        <a:t>’</a:t>
                      </a:r>
                      <a:r>
                        <a:rPr lang="en-US" sz="2000" dirty="0" smtClean="0"/>
                        <a:t>t be trademarked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45" y="198120"/>
            <a:ext cx="8458200" cy="1097280"/>
          </a:xfrm>
        </p:spPr>
        <p:txBody>
          <a:bodyPr/>
          <a:lstStyle/>
          <a:p>
            <a:r>
              <a:rPr lang="en-US" sz="3600" dirty="0" smtClean="0"/>
              <a:t>The Process of Obtaining a Trademark</a:t>
            </a:r>
            <a:endParaRPr lang="en-US" sz="3600" dirty="0"/>
          </a:p>
        </p:txBody>
      </p:sp>
      <p:pic>
        <p:nvPicPr>
          <p:cNvPr id="1026" name="Picture 2" descr="The three steps to obtain a trademark. Step 1: Select an appropriate mark. Step 2: Perform a trademark search. Step 3: Create rights in the trademark."/>
          <p:cNvPicPr>
            <a:picLocks noChangeAspect="1" noChangeArrowheads="1"/>
          </p:cNvPicPr>
          <p:nvPr/>
        </p:nvPicPr>
        <p:blipFill>
          <a:blip r:embed="rId2"/>
          <a:srcRect/>
          <a:stretch>
            <a:fillRect/>
          </a:stretch>
        </p:blipFill>
        <p:spPr bwMode="auto">
          <a:xfrm>
            <a:off x="439445" y="2209800"/>
            <a:ext cx="8229600" cy="1566257"/>
          </a:xfrm>
          <a:prstGeom prst="rect">
            <a:avLst/>
          </a:prstGeom>
          <a:noFill/>
          <a:ln w="9525">
            <a:noFill/>
            <a:miter lim="800000"/>
            <a:headEnd/>
            <a:tailEnd/>
          </a:ln>
          <a:effectLst/>
        </p:spPr>
      </p:pic>
      <p:sp>
        <p:nvSpPr>
          <p:cNvPr id="4" name="Content Placeholder 2"/>
          <p:cNvSpPr>
            <a:spLocks noGrp="1"/>
          </p:cNvSpPr>
          <p:nvPr>
            <p:ph idx="1"/>
          </p:nvPr>
        </p:nvSpPr>
        <p:spPr>
          <a:xfrm>
            <a:off x="553745" y="1676401"/>
            <a:ext cx="8229600" cy="380999"/>
          </a:xfrm>
        </p:spPr>
        <p:txBody>
          <a:bodyPr/>
          <a:lstStyle/>
          <a:p>
            <a:pPr marL="0" indent="0">
              <a:buNone/>
            </a:pPr>
            <a:r>
              <a:rPr lang="en-IN" sz="2200" b="1" dirty="0"/>
              <a:t>Figure </a:t>
            </a:r>
            <a:r>
              <a:rPr lang="en-IN" sz="2200" b="1" dirty="0" smtClean="0"/>
              <a:t>12.4</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Copyrights</a:t>
            </a:r>
            <a:endParaRPr lang="en-US" sz="3600" dirty="0"/>
          </a:p>
        </p:txBody>
      </p:sp>
      <p:sp>
        <p:nvSpPr>
          <p:cNvPr id="3" name="Content Placeholder 2"/>
          <p:cNvSpPr>
            <a:spLocks noGrp="1"/>
          </p:cNvSpPr>
          <p:nvPr>
            <p:ph idx="1"/>
          </p:nvPr>
        </p:nvSpPr>
        <p:spPr>
          <a:xfrm>
            <a:off x="457200" y="1600200"/>
            <a:ext cx="8077200" cy="4525963"/>
          </a:xfrm>
        </p:spPr>
        <p:txBody>
          <a:bodyPr/>
          <a:lstStyle/>
          <a:p>
            <a:pPr marL="256032" lvl="1" indent="-256032">
              <a:spcBef>
                <a:spcPts val="1500"/>
              </a:spcBef>
              <a:buSzPct val="100000"/>
              <a:buFont typeface="Arial" panose="020B0604020202020204" pitchFamily="34" charset="0"/>
              <a:buChar char="•"/>
            </a:pPr>
            <a:r>
              <a:rPr lang="en-US" sz="2400" dirty="0" smtClean="0"/>
              <a:t>A </a:t>
            </a:r>
            <a:r>
              <a:rPr lang="en-US" sz="2400" dirty="0"/>
              <a:t>copyright is a form of intellectual property protection that grants to the owner of a work of authorship the legal right to determine how the work is used and to obtain the economic benefits from the work</a:t>
            </a:r>
            <a:r>
              <a:rPr lang="en-US" sz="2400" dirty="0" smtClean="0"/>
              <a:t>.</a:t>
            </a:r>
          </a:p>
          <a:p>
            <a:pPr marL="256032" lvl="1" indent="-256032">
              <a:spcBef>
                <a:spcPts val="1500"/>
              </a:spcBef>
              <a:buSzPct val="100000"/>
              <a:buFont typeface="Arial" panose="020B0604020202020204" pitchFamily="34" charset="0"/>
              <a:buChar char="•"/>
            </a:pPr>
            <a:r>
              <a:rPr lang="en-US" sz="2400" dirty="0" smtClean="0"/>
              <a:t>The work must be in a tangle form, such as a book, operating manual, musical score, or computer software program.</a:t>
            </a:r>
            <a:endParaRPr lang="en-US" sz="2400" dirty="0"/>
          </a:p>
          <a:p>
            <a:pPr marL="256032" lvl="1" indent="-256032">
              <a:spcBef>
                <a:spcPts val="1500"/>
              </a:spcBef>
              <a:buSzPct val="100000"/>
              <a:buFont typeface="Arial" panose="020B0604020202020204" pitchFamily="34" charset="0"/>
              <a:buChar char="•"/>
            </a:pPr>
            <a:r>
              <a:rPr lang="en-US" sz="2400" dirty="0"/>
              <a:t>A work does not have to have artistic merit to be eligible for copyright protection.</a:t>
            </a:r>
          </a:p>
          <a:p>
            <a:pPr marL="740664" lvl="1"/>
            <a:r>
              <a:rPr lang="en-US" sz="2400" dirty="0"/>
              <a:t>As a result, things such as operating manuals and sales brochures are eligible for copyright protection.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Protected by a Copyright? </a:t>
            </a:r>
            <a:r>
              <a:rPr lang="en-US" sz="2000" b="0" dirty="0" smtClean="0"/>
              <a:t>(1 of 2)</a:t>
            </a:r>
            <a:endParaRPr lang="en-US" sz="2000" b="0" dirty="0"/>
          </a:p>
        </p:txBody>
      </p:sp>
      <p:graphicFrame>
        <p:nvGraphicFramePr>
          <p:cNvPr id="21" name="Table 3"/>
          <p:cNvGraphicFramePr>
            <a:graphicFrameLocks noGrp="1"/>
          </p:cNvGraphicFramePr>
          <p:nvPr>
            <p:ph idx="1"/>
            <p:extLst>
              <p:ext uri="{D42A27DB-BD31-4B8C-83A1-F6EECF244321}">
                <p14:modId xmlns:p14="http://schemas.microsoft.com/office/powerpoint/2010/main" val="4080224358"/>
              </p:ext>
            </p:extLst>
          </p:nvPr>
        </p:nvGraphicFramePr>
        <p:xfrm>
          <a:off x="457200" y="1600200"/>
          <a:ext cx="8229600" cy="283464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Example(s)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Literary</a:t>
                      </a:r>
                      <a:r>
                        <a:rPr lang="en-US" sz="2000" baseline="0" dirty="0" smtClean="0"/>
                        <a:t> works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Books,</a:t>
                      </a:r>
                      <a:r>
                        <a:rPr lang="en-US" sz="2000" baseline="0" dirty="0" smtClean="0"/>
                        <a:t> poetry, reference works, speeches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Musical</a:t>
                      </a:r>
                      <a:r>
                        <a:rPr lang="en-US" sz="2000" baseline="0" dirty="0" smtClean="0"/>
                        <a:t> compositions</a:t>
                      </a:r>
                      <a:r>
                        <a:rPr lang="en-US" sz="2000" dirty="0" smtClean="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Musical</a:t>
                      </a:r>
                      <a:r>
                        <a:rPr lang="en-US" sz="2000" baseline="0" dirty="0" smtClean="0"/>
                        <a:t> score, CD, MP3 file</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Computer</a:t>
                      </a:r>
                      <a:r>
                        <a:rPr lang="en-US" sz="2000" baseline="0" dirty="0" smtClean="0"/>
                        <a:t> software</a:t>
                      </a:r>
                      <a:r>
                        <a:rPr lang="en-US" sz="2000" dirty="0" smtClean="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All</a:t>
                      </a:r>
                      <a:r>
                        <a:rPr lang="en-US" sz="2000" baseline="0" dirty="0" smtClean="0"/>
                        <a:t> forms of computer programs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Dramatic</a:t>
                      </a:r>
                      <a:r>
                        <a:rPr lang="en-US" sz="2000" baseline="0" dirty="0" smtClean="0"/>
                        <a:t> works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Play,</a:t>
                      </a:r>
                      <a:r>
                        <a:rPr lang="en-US" sz="2000" baseline="0" dirty="0" smtClean="0"/>
                        <a:t> comedy routine, newscast, movie, television show </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4219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Protected by a Copyright? </a:t>
            </a:r>
            <a:r>
              <a:rPr lang="en-US" sz="2000" b="0" dirty="0" smtClean="0"/>
              <a:t>(</a:t>
            </a:r>
            <a:r>
              <a:rPr lang="en-US" sz="2000" b="0" dirty="0"/>
              <a:t>2</a:t>
            </a:r>
            <a:r>
              <a:rPr lang="en-US" sz="2000" b="0" dirty="0" smtClean="0"/>
              <a:t> of 2)</a:t>
            </a:r>
            <a:endParaRPr lang="en-US" sz="2000" b="0" dirty="0"/>
          </a:p>
        </p:txBody>
      </p:sp>
      <p:graphicFrame>
        <p:nvGraphicFramePr>
          <p:cNvPr id="21" name="Table 3"/>
          <p:cNvGraphicFramePr>
            <a:graphicFrameLocks noGrp="1"/>
          </p:cNvGraphicFramePr>
          <p:nvPr>
            <p:ph idx="1"/>
            <p:extLst>
              <p:ext uri="{D42A27DB-BD31-4B8C-83A1-F6EECF244321}">
                <p14:modId xmlns:p14="http://schemas.microsoft.com/office/powerpoint/2010/main" val="3641788323"/>
              </p:ext>
            </p:extLst>
          </p:nvPr>
        </p:nvGraphicFramePr>
        <p:xfrm>
          <a:off x="457200" y="1600200"/>
          <a:ext cx="8229600" cy="361188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Item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Example(s)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Pantomimes</a:t>
                      </a:r>
                      <a:r>
                        <a:rPr lang="en-US" sz="2000" baseline="0" dirty="0" smtClean="0"/>
                        <a:t> and choreographic works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Arrangements of dance movements, including ballets</a:t>
                      </a:r>
                      <a:r>
                        <a:rPr lang="en-US" sz="2000" baseline="0" dirty="0" smtClean="0"/>
                        <a:t> and mime works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Pictorial,</a:t>
                      </a:r>
                      <a:r>
                        <a:rPr lang="en-US" sz="2000" baseline="0" dirty="0" smtClean="0"/>
                        <a:t> graphic, and sculptural works</a:t>
                      </a:r>
                      <a:r>
                        <a:rPr lang="en-US" sz="2000" dirty="0" smtClean="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Photographs, prints, art reproductions, cartoons, maps, globes, jewelry, fabrics, games, technical drawings,</a:t>
                      </a:r>
                      <a:r>
                        <a:rPr lang="en-US" sz="2000" baseline="0" dirty="0" smtClean="0"/>
                        <a:t> diagrams, posters, toys, sculptures, charts</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574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Exclusions from Copyright Protection</a:t>
            </a:r>
          </a:p>
        </p:txBody>
      </p:sp>
      <p:sp>
        <p:nvSpPr>
          <p:cNvPr id="3" name="Content Placeholder 2"/>
          <p:cNvSpPr>
            <a:spLocks noGrp="1"/>
          </p:cNvSpPr>
          <p:nvPr>
            <p:ph idx="1"/>
          </p:nvPr>
        </p:nvSpPr>
        <p:spPr>
          <a:xfrm>
            <a:off x="457200" y="1600200"/>
            <a:ext cx="8229600" cy="4648200"/>
          </a:xfrm>
        </p:spPr>
        <p:txBody>
          <a:bodyPr/>
          <a:lstStyle/>
          <a:p>
            <a:pPr marL="256032" indent="-256032">
              <a:buSzPct val="100000"/>
            </a:pPr>
            <a:r>
              <a:rPr lang="en-US" sz="2200" dirty="0" smtClean="0"/>
              <a:t>The Idea-Expression Dichotomy</a:t>
            </a:r>
          </a:p>
          <a:p>
            <a:pPr marL="740664" lvl="1" indent="-283464">
              <a:buSzPct val="100000"/>
            </a:pPr>
            <a:r>
              <a:rPr lang="en-US" sz="2200" dirty="0" smtClean="0"/>
              <a:t>The main exclusion is that copyright laws cannot protect ideas.</a:t>
            </a:r>
          </a:p>
          <a:p>
            <a:pPr lvl="2"/>
            <a:r>
              <a:rPr lang="en-US" sz="2200" dirty="0" smtClean="0"/>
              <a:t>For example, an entrepreneur may have the idea to open a soccer-themed restaurant. The idea itself is not eligible for copyright protection. However, if the entrepreneur writes down specifically what his or her soccer-themed restaurant will look like and how it will operate, that description is copyrightable.</a:t>
            </a:r>
          </a:p>
          <a:p>
            <a:pPr lvl="2"/>
            <a:r>
              <a:rPr lang="en-US" sz="2200" dirty="0" smtClean="0"/>
              <a:t>The legal principle describing this concept is called the idea-expression dichotomy.</a:t>
            </a:r>
          </a:p>
          <a:p>
            <a:pPr lvl="2"/>
            <a:r>
              <a:rPr lang="en-US" sz="2200" dirty="0" smtClean="0"/>
              <a:t>An idea is not copyrightable, but the specific expression of an idea is.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Obtaining a Copyright</a:t>
            </a:r>
            <a:endParaRPr lang="en-US" sz="3600" dirty="0"/>
          </a:p>
        </p:txBody>
      </p:sp>
      <p:sp>
        <p:nvSpPr>
          <p:cNvPr id="3" name="Content Placeholder 2"/>
          <p:cNvSpPr>
            <a:spLocks noGrp="1"/>
          </p:cNvSpPr>
          <p:nvPr>
            <p:ph idx="1"/>
          </p:nvPr>
        </p:nvSpPr>
        <p:spPr>
          <a:xfrm>
            <a:off x="457200" y="1600200"/>
            <a:ext cx="8153400" cy="4525963"/>
          </a:xfrm>
        </p:spPr>
        <p:txBody>
          <a:bodyPr/>
          <a:lstStyle/>
          <a:p>
            <a:pPr marL="256032" indent="-256032">
              <a:buSzPct val="100000"/>
            </a:pPr>
            <a:r>
              <a:rPr lang="en-US" sz="2200" dirty="0" smtClean="0"/>
              <a:t>How to Obtain a Copyright</a:t>
            </a:r>
          </a:p>
          <a:p>
            <a:pPr marL="740664" lvl="1" indent="-283464"/>
            <a:r>
              <a:rPr lang="en-US" sz="2200" dirty="0" smtClean="0"/>
              <a:t>Copyright law protects any work of authorship the moment it assumes a tangible form.</a:t>
            </a:r>
          </a:p>
          <a:p>
            <a:pPr marL="740664" lvl="1" indent="-283464"/>
            <a:r>
              <a:rPr lang="en-US" sz="2200" dirty="0" smtClean="0"/>
              <a:t>Technically, it is not necessary to provide a copyright notice or register work with the U.S. Copyright Office.</a:t>
            </a:r>
          </a:p>
          <a:p>
            <a:pPr marL="740664" lvl="1" indent="-283464"/>
            <a:r>
              <a:rPr lang="en-US" sz="2200" dirty="0" smtClean="0"/>
              <a:t>The following steps can be taken, however, to enhance copyright protection.</a:t>
            </a:r>
          </a:p>
          <a:p>
            <a:pPr lvl="2"/>
            <a:r>
              <a:rPr lang="en-US" sz="2200" dirty="0" smtClean="0"/>
              <a:t>Copyright protection can be enhanced by attaching the copyright notice, or </a:t>
            </a:r>
            <a:r>
              <a:rPr lang="en-US" altLang="en-US" sz="2200" dirty="0" smtClean="0"/>
              <a:t>“</a:t>
            </a:r>
            <a:r>
              <a:rPr lang="en-US" sz="2200" dirty="0" smtClean="0"/>
              <a:t>copyright bug</a:t>
            </a:r>
            <a:r>
              <a:rPr lang="en-US" altLang="en-US" sz="2200" dirty="0" smtClean="0"/>
              <a:t>”</a:t>
            </a:r>
            <a:r>
              <a:rPr lang="en-US" sz="2200" dirty="0" smtClean="0"/>
              <a:t> © to something.</a:t>
            </a:r>
          </a:p>
          <a:p>
            <a:pPr lvl="2"/>
            <a:r>
              <a:rPr lang="en-US" sz="2200" dirty="0" smtClean="0"/>
              <a:t>Further protection can be obtained by registering the work with the U.S. Copyright Office.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Copyright Infringement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Copyright Infringement</a:t>
            </a:r>
          </a:p>
          <a:p>
            <a:pPr marL="740664" lvl="1"/>
            <a:r>
              <a:rPr lang="en-US" sz="2400" dirty="0" smtClean="0"/>
              <a:t>Copyright infringement occurs when one work derives from another, is an exact copy, or shows substantial similarity to the original work.</a:t>
            </a:r>
          </a:p>
          <a:p>
            <a:pPr marL="740664" lvl="1"/>
            <a:r>
              <a:rPr lang="en-US" sz="2400" dirty="0" smtClean="0"/>
              <a:t>To prove infringement, a copyright owner is required to show that the alleged infringer had prior access to the copyrighted work and that the work is substantially similar to the owner</a:t>
            </a:r>
            <a:r>
              <a:rPr lang="en-US" altLang="en-US" sz="2400" dirty="0" smtClean="0"/>
              <a:t>’</a:t>
            </a:r>
            <a:r>
              <a:rPr lang="en-US" sz="2400" dirty="0" smtClean="0"/>
              <a: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Copyright Infringement </a:t>
            </a:r>
            <a:r>
              <a:rPr lang="en-US" sz="2000" b="0" dirty="0" smtClean="0"/>
              <a:t>(2 of 2)</a:t>
            </a:r>
            <a:endParaRPr lang="en-US" sz="2000" b="0" dirty="0"/>
          </a:p>
        </p:txBody>
      </p:sp>
      <p:sp>
        <p:nvSpPr>
          <p:cNvPr id="5" name="Content Placeholder 4"/>
          <p:cNvSpPr>
            <a:spLocks noGrp="1"/>
          </p:cNvSpPr>
          <p:nvPr>
            <p:ph idx="1"/>
          </p:nvPr>
        </p:nvSpPr>
        <p:spPr>
          <a:xfrm>
            <a:off x="457200" y="1600201"/>
            <a:ext cx="8153400" cy="3200400"/>
          </a:xfrm>
        </p:spPr>
        <p:txBody>
          <a:bodyPr/>
          <a:lstStyle/>
          <a:p>
            <a:pPr marL="256032" indent="-256032">
              <a:buSzPct val="100000"/>
              <a:buFontTx/>
              <a:buChar char="•"/>
            </a:pPr>
            <a:r>
              <a:rPr lang="en-US" sz="2400" dirty="0" smtClean="0"/>
              <a:t>The illegal downloading of music is an example of copyright infringement.</a:t>
            </a:r>
          </a:p>
          <a:p>
            <a:pPr marL="256032" indent="-256032">
              <a:buSzPct val="100000"/>
              <a:buFontTx/>
              <a:buChar char="•"/>
            </a:pPr>
            <a:r>
              <a:rPr lang="en-US" sz="2400" dirty="0" smtClean="0"/>
              <a:t>Copyright infringement costs the owners of copyrighted material an estimated $25 billion per year.</a:t>
            </a:r>
          </a:p>
          <a:p>
            <a:pPr marL="0" indent="0">
              <a:buSzPct val="10000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 </a:t>
            </a:r>
            <a:r>
              <a:rPr lang="en-US" sz="2000" b="0" dirty="0" smtClean="0"/>
              <a:t>(2 of 2)</a:t>
            </a:r>
            <a:endParaRPr lang="en-US" sz="2000" b="0" dirty="0"/>
          </a:p>
        </p:txBody>
      </p:sp>
      <p:sp>
        <p:nvSpPr>
          <p:cNvPr id="3" name="Content Placeholder 2"/>
          <p:cNvSpPr>
            <a:spLocks noGrp="1"/>
          </p:cNvSpPr>
          <p:nvPr>
            <p:ph idx="1"/>
          </p:nvPr>
        </p:nvSpPr>
        <p:spPr>
          <a:xfrm>
            <a:off x="457200" y="1600200"/>
            <a:ext cx="8305800" cy="4525963"/>
          </a:xfrm>
        </p:spPr>
        <p:txBody>
          <a:bodyPr/>
          <a:lstStyle/>
          <a:p>
            <a:pPr marL="684213" indent="-684213">
              <a:buSzPct val="100000"/>
              <a:buNone/>
            </a:pPr>
            <a:r>
              <a:rPr lang="en-US" sz="2400" b="1" dirty="0" smtClean="0">
                <a:solidFill>
                  <a:srgbClr val="007FA3"/>
                </a:solidFill>
              </a:rPr>
              <a:t>12.6</a:t>
            </a:r>
            <a:r>
              <a:rPr lang="en-US" sz="2400" dirty="0" smtClean="0"/>
              <a:t> Explain what an intellectual property audit is and identify the two primary reasons entrepreneurial firms should complete this type of audit.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Fair Use </a:t>
            </a:r>
            <a:endParaRPr lang="en-US" sz="2000" b="0" dirty="0"/>
          </a:p>
        </p:txBody>
      </p:sp>
      <p:sp>
        <p:nvSpPr>
          <p:cNvPr id="5" name="Content Placeholder 4"/>
          <p:cNvSpPr>
            <a:spLocks noGrp="1"/>
          </p:cNvSpPr>
          <p:nvPr>
            <p:ph idx="1"/>
          </p:nvPr>
        </p:nvSpPr>
        <p:spPr>
          <a:xfrm>
            <a:off x="457200" y="1600201"/>
            <a:ext cx="8153400" cy="3200400"/>
          </a:xfrm>
        </p:spPr>
        <p:txBody>
          <a:bodyPr/>
          <a:lstStyle/>
          <a:p>
            <a:pPr marL="256032" indent="-256032">
              <a:buSzPct val="100000"/>
              <a:buFontTx/>
              <a:buChar char="•"/>
            </a:pPr>
            <a:r>
              <a:rPr lang="en-US" sz="2400" dirty="0" smtClean="0"/>
              <a:t>Copyright law permits limited infringement of copyrighted material under certain circumstances. </a:t>
            </a:r>
          </a:p>
          <a:p>
            <a:pPr marL="256032" indent="-256032">
              <a:buSzPct val="100000"/>
              <a:buFontTx/>
              <a:buChar char="•"/>
            </a:pPr>
            <a:r>
              <a:rPr lang="en-US" sz="2400" dirty="0" smtClean="0"/>
              <a:t>The certain circumstances are called fair use. Fair use allows one to use copyrighted material for purposes such as criticism, comment, news reporting, teaching or scholarship.</a:t>
            </a:r>
          </a:p>
          <a:p>
            <a:pPr marL="256032" indent="-256032">
              <a:buSzPct val="100000"/>
              <a:buFontTx/>
              <a:buChar char="•"/>
            </a:pPr>
            <a:r>
              <a:rPr lang="en-US" sz="2400" dirty="0" smtClean="0"/>
              <a:t>This provision is what allows movie critics to show clips from movies.</a:t>
            </a:r>
          </a:p>
          <a:p>
            <a:pPr marL="256032" indent="-256032">
              <a:buSzPct val="100000"/>
              <a:buFontTx/>
              <a:buChar char="•"/>
            </a:pPr>
            <a:endParaRPr lang="en-US" sz="2400" dirty="0" smtClean="0"/>
          </a:p>
          <a:p>
            <a:pPr marL="0" indent="0">
              <a:buSzPct val="100000"/>
              <a:buNone/>
            </a:pPr>
            <a:endParaRPr lang="en-US" sz="2400" dirty="0"/>
          </a:p>
        </p:txBody>
      </p:sp>
    </p:spTree>
    <p:extLst>
      <p:ext uri="{BB962C8B-B14F-4D97-AF65-F5344CB8AC3E}">
        <p14:creationId xmlns:p14="http://schemas.microsoft.com/office/powerpoint/2010/main" val="409945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Trade Secrets</a:t>
            </a:r>
            <a:endParaRPr lang="en-US" sz="3600" dirty="0"/>
          </a:p>
        </p:txBody>
      </p:sp>
      <p:sp>
        <p:nvSpPr>
          <p:cNvPr id="3" name="Content Placeholder 2"/>
          <p:cNvSpPr>
            <a:spLocks noGrp="1"/>
          </p:cNvSpPr>
          <p:nvPr>
            <p:ph idx="1"/>
          </p:nvPr>
        </p:nvSpPr>
        <p:spPr/>
        <p:txBody>
          <a:bodyPr/>
          <a:lstStyle/>
          <a:p>
            <a:pPr marL="256032" indent="-256032">
              <a:buSzPct val="100000"/>
            </a:pPr>
            <a:r>
              <a:rPr lang="en-US" sz="2400" dirty="0" smtClean="0"/>
              <a:t>Trade Secrets</a:t>
            </a:r>
          </a:p>
          <a:p>
            <a:pPr marL="740664" lvl="1" indent="-283464"/>
            <a:r>
              <a:rPr lang="en-US" sz="2400" dirty="0" smtClean="0"/>
              <a:t>A trade secret is any formula, pattern, physical device, idea, process, or other information that provides the owner of the information with a competitive advantage in the marketplace.</a:t>
            </a:r>
          </a:p>
          <a:p>
            <a:pPr marL="740664" lvl="1" indent="-283464"/>
            <a:r>
              <a:rPr lang="en-US" sz="2400" dirty="0" smtClean="0"/>
              <a:t>Trade secrets include marketing plans, product formulas, financial forecasts, employee rosters, logs of sales calls, and similar types of proprietary information.</a:t>
            </a:r>
          </a:p>
          <a:p>
            <a:pPr marL="740664" lvl="1" indent="-283464"/>
            <a:r>
              <a:rPr lang="en-US" sz="2400" dirty="0" smtClean="0"/>
              <a:t>The federal Economic Espionage Act, passed in 1996, criminalizes the theft of trade secrets.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Qualifies for Trade Secret Protection?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400" dirty="0" smtClean="0"/>
              <a:t>Trade Secret Protection</a:t>
            </a:r>
          </a:p>
          <a:p>
            <a:pPr marL="740664" lvl="1"/>
            <a:r>
              <a:rPr lang="en-US" sz="2400" dirty="0" smtClean="0"/>
              <a:t>Not all information qualifies for trade secret protection.</a:t>
            </a:r>
          </a:p>
          <a:p>
            <a:pPr marL="740664" lvl="1"/>
            <a:r>
              <a:rPr lang="en-US" sz="2400" dirty="0" smtClean="0"/>
              <a:t>In general, information that is know to the public or that competitors can discover through legal means doesn</a:t>
            </a:r>
            <a:r>
              <a:rPr lang="en-US" altLang="en-US" sz="2400" dirty="0" smtClean="0"/>
              <a:t>’</a:t>
            </a:r>
            <a:r>
              <a:rPr lang="en-US" sz="2400" dirty="0" smtClean="0"/>
              <a:t>t qualify for trade secret protection.</a:t>
            </a:r>
          </a:p>
          <a:p>
            <a:pPr marL="740664" lvl="1"/>
            <a:r>
              <a:rPr lang="en-US" sz="2400" dirty="0" smtClean="0"/>
              <a:t>Companies protect trade secrets through physical measures and written documents.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Qualifies for Trade Secret Protection? </a:t>
            </a:r>
            <a:r>
              <a:rPr lang="en-US" sz="2000" b="0" dirty="0" smtClean="0"/>
              <a:t>(2 of 2)</a:t>
            </a:r>
            <a:endParaRPr lang="en-US" sz="2000" b="0" dirty="0"/>
          </a:p>
        </p:txBody>
      </p:sp>
      <p:sp>
        <p:nvSpPr>
          <p:cNvPr id="3" name="Content Placeholder 2"/>
          <p:cNvSpPr>
            <a:spLocks noGrp="1"/>
          </p:cNvSpPr>
          <p:nvPr>
            <p:ph idx="1"/>
          </p:nvPr>
        </p:nvSpPr>
        <p:spPr>
          <a:xfrm>
            <a:off x="457200" y="1600201"/>
            <a:ext cx="8229600" cy="3962400"/>
          </a:xfrm>
        </p:spPr>
        <p:txBody>
          <a:bodyPr/>
          <a:lstStyle/>
          <a:p>
            <a:pPr marL="0" indent="0">
              <a:buSzPct val="100000"/>
              <a:buNone/>
            </a:pPr>
            <a:r>
              <a:rPr lang="en-US" sz="2200" dirty="0" smtClean="0"/>
              <a:t>The strongest case for trade secret protection is information that is characterized by the following.</a:t>
            </a:r>
          </a:p>
          <a:p>
            <a:pPr marL="256032" indent="-256032">
              <a:spcBef>
                <a:spcPts val="1000"/>
              </a:spcBef>
              <a:buSzPct val="100000"/>
              <a:buFontTx/>
              <a:buChar char="•"/>
            </a:pPr>
            <a:r>
              <a:rPr lang="en-US" sz="2200" dirty="0" smtClean="0"/>
              <a:t>Is not known outside the company.</a:t>
            </a:r>
          </a:p>
          <a:p>
            <a:pPr marL="256032" indent="-256032">
              <a:spcBef>
                <a:spcPts val="1000"/>
              </a:spcBef>
              <a:buSzPct val="100000"/>
              <a:buFontTx/>
              <a:buChar char="•"/>
            </a:pPr>
            <a:r>
              <a:rPr lang="en-US" sz="2200" dirty="0" smtClean="0"/>
              <a:t>Is known only inside the company on a </a:t>
            </a:r>
            <a:r>
              <a:rPr lang="en-US" altLang="en-US" sz="2200" dirty="0" smtClean="0"/>
              <a:t>“</a:t>
            </a:r>
            <a:r>
              <a:rPr lang="en-US" sz="2200" dirty="0" smtClean="0"/>
              <a:t>need-to-know</a:t>
            </a:r>
            <a:r>
              <a:rPr lang="en-US" altLang="en-US" sz="2200" dirty="0" smtClean="0"/>
              <a:t>”</a:t>
            </a:r>
            <a:r>
              <a:rPr lang="en-US" sz="2200" dirty="0" smtClean="0"/>
              <a:t> basis.</a:t>
            </a:r>
          </a:p>
          <a:p>
            <a:pPr marL="256032" indent="-256032">
              <a:spcBef>
                <a:spcPts val="1000"/>
              </a:spcBef>
              <a:buSzPct val="100000"/>
              <a:buFontTx/>
              <a:buChar char="•"/>
            </a:pPr>
            <a:r>
              <a:rPr lang="en-US" sz="2200" dirty="0" smtClean="0"/>
              <a:t>Is safeguarded by stringent efforts to keep the information confidential.</a:t>
            </a:r>
          </a:p>
          <a:p>
            <a:pPr marL="256032" indent="-256032">
              <a:spcBef>
                <a:spcPts val="1000"/>
              </a:spcBef>
              <a:buSzPct val="100000"/>
              <a:buFontTx/>
              <a:buChar char="•"/>
            </a:pPr>
            <a:r>
              <a:rPr lang="en-US" sz="2200" dirty="0" smtClean="0"/>
              <a:t>Is valuable and provides the company a competitive advantage.</a:t>
            </a:r>
          </a:p>
          <a:p>
            <a:pPr marL="256032" indent="-256032">
              <a:spcBef>
                <a:spcPts val="1000"/>
              </a:spcBef>
              <a:buSzPct val="100000"/>
              <a:buFontTx/>
              <a:buChar char="•"/>
            </a:pPr>
            <a:r>
              <a:rPr lang="en-US" sz="2200" dirty="0" smtClean="0"/>
              <a:t>Was developed at great cost, time, and effort.</a:t>
            </a:r>
          </a:p>
          <a:p>
            <a:pPr marL="256032" indent="-256032">
              <a:spcBef>
                <a:spcPts val="1000"/>
              </a:spcBef>
              <a:buSzPct val="100000"/>
              <a:buFontTx/>
              <a:buChar char="•"/>
            </a:pPr>
            <a:r>
              <a:rPr lang="en-US" sz="2200" dirty="0" smtClean="0"/>
              <a:t>Cannot be easily duplicated, reverse engineered, or discovered.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Physical Measures for Protecting </a:t>
            </a:r>
            <a:br>
              <a:rPr lang="en-US" sz="3600" dirty="0" smtClean="0"/>
            </a:br>
            <a:r>
              <a:rPr lang="en-US" sz="3600" dirty="0" smtClean="0"/>
              <a:t>Trade Secrets</a:t>
            </a:r>
            <a:endParaRPr lang="en-US" sz="3600" dirty="0"/>
          </a:p>
        </p:txBody>
      </p:sp>
      <p:sp>
        <p:nvSpPr>
          <p:cNvPr id="4" name="Content Placeholder 3"/>
          <p:cNvSpPr>
            <a:spLocks noGrp="1"/>
          </p:cNvSpPr>
          <p:nvPr>
            <p:ph idx="13"/>
          </p:nvPr>
        </p:nvSpPr>
        <p:spPr>
          <a:xfrm>
            <a:off x="457200" y="1600200"/>
            <a:ext cx="4038600" cy="2438400"/>
          </a:xfrm>
        </p:spPr>
        <p:txBody>
          <a:bodyPr/>
          <a:lstStyle/>
          <a:p>
            <a:pPr>
              <a:buSzPct val="100000"/>
            </a:pPr>
            <a:r>
              <a:rPr lang="en-US" sz="2400" dirty="0" smtClean="0"/>
              <a:t>Restricting access</a:t>
            </a:r>
          </a:p>
          <a:p>
            <a:pPr>
              <a:buSzPct val="100000"/>
            </a:pPr>
            <a:r>
              <a:rPr lang="en-US" sz="2400" dirty="0" smtClean="0"/>
              <a:t>Password protecting confidential computer files</a:t>
            </a:r>
          </a:p>
          <a:p>
            <a:pPr>
              <a:buSzPct val="100000"/>
            </a:pPr>
            <a:r>
              <a:rPr lang="en-US" sz="2400" dirty="0" smtClean="0"/>
              <a:t>Maintaining logbooks for access to sensitive material</a:t>
            </a:r>
            <a:endParaRPr lang="en-US" sz="2400" dirty="0"/>
          </a:p>
        </p:txBody>
      </p:sp>
      <p:sp>
        <p:nvSpPr>
          <p:cNvPr id="5" name="Text Placeholder 4"/>
          <p:cNvSpPr>
            <a:spLocks noGrp="1"/>
          </p:cNvSpPr>
          <p:nvPr>
            <p:ph type="body" sz="quarter" idx="14"/>
          </p:nvPr>
        </p:nvSpPr>
        <p:spPr>
          <a:xfrm>
            <a:off x="4648200" y="1600200"/>
            <a:ext cx="4038600" cy="2438400"/>
          </a:xfrm>
        </p:spPr>
        <p:txBody>
          <a:bodyPr/>
          <a:lstStyle/>
          <a:p>
            <a:pPr>
              <a:buSzPct val="100000"/>
            </a:pPr>
            <a:r>
              <a:rPr lang="en-US" sz="2400" dirty="0" smtClean="0"/>
              <a:t>Labeling documents</a:t>
            </a:r>
          </a:p>
          <a:p>
            <a:pPr>
              <a:buSzPct val="100000"/>
            </a:pPr>
            <a:r>
              <a:rPr lang="en-US" sz="2400" dirty="0" smtClean="0"/>
              <a:t>Maintaining logbooks for visitors</a:t>
            </a:r>
          </a:p>
          <a:p>
            <a:pPr>
              <a:buSzPct val="100000"/>
            </a:pPr>
            <a:r>
              <a:rPr lang="en-US" sz="2400" dirty="0" smtClean="0"/>
              <a:t>Maintaining adequate overall security measures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Conducting an Intellectual Property Audit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SzPct val="100000"/>
            </a:pPr>
            <a:r>
              <a:rPr lang="en-US" sz="2200" dirty="0" smtClean="0"/>
              <a:t>Intellectual Property Audit</a:t>
            </a:r>
          </a:p>
          <a:p>
            <a:pPr marL="740664" lvl="1"/>
            <a:r>
              <a:rPr lang="en-US" sz="2200" dirty="0" smtClean="0"/>
              <a:t>The first step a firm should take to protect its intellectual property is to complete an intellectual property audit.</a:t>
            </a:r>
          </a:p>
          <a:p>
            <a:pPr marL="740664" lvl="1"/>
            <a:r>
              <a:rPr lang="en-US" sz="2200" dirty="0" smtClean="0"/>
              <a:t>An intellectual property audit is conducted to determine the intellectual property a firm owns.</a:t>
            </a:r>
          </a:p>
          <a:p>
            <a:pPr marL="740664" lvl="1"/>
            <a:r>
              <a:rPr lang="en-US" sz="2200" dirty="0" smtClean="0"/>
              <a:t>There are two reasons for conducting an intellectual property audit:</a:t>
            </a:r>
          </a:p>
          <a:p>
            <a:pPr lvl="2"/>
            <a:r>
              <a:rPr lang="en-US" sz="2200" dirty="0" smtClean="0"/>
              <a:t>First, it is prudent for a company to periodically determine whether its intellectual property is being properly protected.</a:t>
            </a:r>
          </a:p>
          <a:p>
            <a:pPr lvl="2"/>
            <a:r>
              <a:rPr lang="en-US" sz="2200" dirty="0" smtClean="0"/>
              <a:t>Second, it is important for a firm to remain prepared to justify its valuation in the event of a merger or acquisition.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Conducting an Intellectual Property Audit </a:t>
            </a:r>
            <a:r>
              <a:rPr lang="en-US" sz="2000" b="0" dirty="0" smtClean="0"/>
              <a:t>(2 of 2)</a:t>
            </a:r>
            <a:endParaRPr lang="en-US" sz="2000" b="0" dirty="0"/>
          </a:p>
        </p:txBody>
      </p:sp>
      <p:sp>
        <p:nvSpPr>
          <p:cNvPr id="3" name="Content Placeholder 2"/>
          <p:cNvSpPr>
            <a:spLocks noGrp="1"/>
          </p:cNvSpPr>
          <p:nvPr>
            <p:ph idx="1"/>
          </p:nvPr>
        </p:nvSpPr>
        <p:spPr>
          <a:xfrm>
            <a:off x="457200" y="1600200"/>
            <a:ext cx="8229600" cy="4525963"/>
          </a:xfrm>
        </p:spPr>
        <p:txBody>
          <a:bodyPr/>
          <a:lstStyle/>
          <a:p>
            <a:pPr marL="256032" indent="-256032">
              <a:buSzPct val="100000"/>
            </a:pPr>
            <a:r>
              <a:rPr lang="en-US" sz="2200" dirty="0" smtClean="0"/>
              <a:t>The Process of Conducting an Intellectual Property Audit</a:t>
            </a:r>
          </a:p>
          <a:p>
            <a:pPr marL="740664" lvl="1"/>
            <a:r>
              <a:rPr lang="en-US" sz="2200" dirty="0" smtClean="0"/>
              <a:t>The first step is to develop an inventory of a firm</a:t>
            </a:r>
            <a:r>
              <a:rPr lang="en-US" altLang="en-US" sz="2200" dirty="0" smtClean="0"/>
              <a:t>’</a:t>
            </a:r>
            <a:r>
              <a:rPr lang="en-US" sz="2200" dirty="0" smtClean="0"/>
              <a:t>s existing intellectual property. The inventory should include the firm</a:t>
            </a:r>
            <a:r>
              <a:rPr lang="en-US" altLang="en-US" sz="2200" dirty="0" smtClean="0"/>
              <a:t>’</a:t>
            </a:r>
            <a:r>
              <a:rPr lang="en-US" sz="2200" dirty="0" smtClean="0"/>
              <a:t>s present registrations of patents, trademarks, and copyrights.</a:t>
            </a:r>
          </a:p>
          <a:p>
            <a:pPr marL="740664" lvl="1"/>
            <a:r>
              <a:rPr lang="en-US" sz="2200" dirty="0" smtClean="0"/>
              <a:t>The second step is to identify works in progress to ensure that they are being documented and protected in a systematic, orderly manner.</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54604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IN" sz="3600" dirty="0"/>
              <a:t>The Importance of Intellectual Property</a:t>
            </a:r>
            <a:endParaRPr lang="en-US" sz="3600" dirty="0"/>
          </a:p>
        </p:txBody>
      </p:sp>
      <p:sp>
        <p:nvSpPr>
          <p:cNvPr id="3" name="Content Placeholder 2"/>
          <p:cNvSpPr>
            <a:spLocks noGrp="1"/>
          </p:cNvSpPr>
          <p:nvPr>
            <p:ph idx="1"/>
          </p:nvPr>
        </p:nvSpPr>
        <p:spPr>
          <a:xfrm>
            <a:off x="457200" y="1600200"/>
            <a:ext cx="8001000" cy="4525963"/>
          </a:xfrm>
        </p:spPr>
        <p:txBody>
          <a:bodyPr/>
          <a:lstStyle/>
          <a:p>
            <a:pPr marL="256032" indent="-256032">
              <a:buSzPct val="100000"/>
            </a:pPr>
            <a:r>
              <a:rPr lang="en-US" sz="2200" dirty="0" smtClean="0"/>
              <a:t>Intellectual Property</a:t>
            </a:r>
          </a:p>
          <a:p>
            <a:pPr marL="740664" lvl="1"/>
            <a:r>
              <a:rPr lang="en-US" sz="2200" dirty="0" smtClean="0"/>
              <a:t>Is any product of human intellect that is intangible but has value in the marketplace.</a:t>
            </a:r>
          </a:p>
          <a:p>
            <a:pPr marL="740664" lvl="1"/>
            <a:r>
              <a:rPr lang="en-US" sz="2200" dirty="0" smtClean="0"/>
              <a:t>It is called </a:t>
            </a:r>
            <a:r>
              <a:rPr lang="en-US" altLang="en-US" sz="2200" dirty="0" smtClean="0"/>
              <a:t>“</a:t>
            </a:r>
            <a:r>
              <a:rPr lang="en-US" sz="2200" dirty="0" smtClean="0"/>
              <a:t>intellectual</a:t>
            </a:r>
            <a:r>
              <a:rPr lang="en-US" altLang="en-US" sz="2200" dirty="0" smtClean="0"/>
              <a:t>”</a:t>
            </a:r>
            <a:r>
              <a:rPr lang="en-US" sz="2200" dirty="0" smtClean="0"/>
              <a:t> property because it is the product of human imagination, creativity, and inventiveness.</a:t>
            </a:r>
          </a:p>
          <a:p>
            <a:pPr marL="256032" lvl="1" indent="-256032">
              <a:spcBef>
                <a:spcPts val="1500"/>
              </a:spcBef>
              <a:buFont typeface="Arial" pitchFamily="34" charset="0"/>
              <a:buChar char="•"/>
            </a:pPr>
            <a:r>
              <a:rPr lang="en-US" sz="2200" dirty="0" smtClean="0"/>
              <a:t>Importance</a:t>
            </a:r>
          </a:p>
          <a:p>
            <a:pPr marL="740664" lvl="1"/>
            <a:r>
              <a:rPr lang="en-US" sz="2200" dirty="0" smtClean="0"/>
              <a:t>Traditionally, businesses have thought of their physical assets, such as land, buildings, and equipment as the most important.</a:t>
            </a:r>
          </a:p>
          <a:p>
            <a:pPr marL="740664" lvl="1"/>
            <a:r>
              <a:rPr lang="en-US" sz="2200" dirty="0" smtClean="0"/>
              <a:t>Increasingly, however, a company</a:t>
            </a:r>
            <a:r>
              <a:rPr lang="en-US" altLang="en-US" sz="2200" dirty="0" smtClean="0"/>
              <a:t>’</a:t>
            </a:r>
            <a:r>
              <a:rPr lang="en-US" sz="2200" dirty="0" smtClean="0"/>
              <a:t>s intellectual assets are the most important.</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IN" dirty="0"/>
              <a:t>Common Mistakes Firms Make in Regard to Protecting Their Intellectual Property</a:t>
            </a:r>
            <a:endParaRPr lang="en-US" dirty="0"/>
          </a:p>
        </p:txBody>
      </p:sp>
      <p:sp>
        <p:nvSpPr>
          <p:cNvPr id="3" name="Content Placeholder 2"/>
          <p:cNvSpPr>
            <a:spLocks noGrp="1"/>
          </p:cNvSpPr>
          <p:nvPr>
            <p:ph idx="1"/>
          </p:nvPr>
        </p:nvSpPr>
        <p:spPr/>
        <p:txBody>
          <a:bodyPr/>
          <a:lstStyle/>
          <a:p>
            <a:pPr marL="256032" indent="-256032">
              <a:buSzPct val="100000"/>
            </a:pPr>
            <a:r>
              <a:rPr lang="en-US" sz="2400" dirty="0" smtClean="0"/>
              <a:t>Not properly identifying all of their intellectual property.</a:t>
            </a:r>
          </a:p>
          <a:p>
            <a:pPr marL="256032" indent="-256032">
              <a:buSzPct val="100000"/>
            </a:pPr>
            <a:r>
              <a:rPr lang="en-US" sz="2400" dirty="0" smtClean="0"/>
              <a:t>Not fully recognizing the value of their intellectual property.</a:t>
            </a:r>
          </a:p>
          <a:p>
            <a:pPr marL="256032" indent="-256032">
              <a:buSzPct val="100000"/>
            </a:pPr>
            <a:r>
              <a:rPr lang="en-US" sz="2400" dirty="0" smtClean="0"/>
              <a:t>Not using their intellectual property as part of their overall plan for success.</a:t>
            </a:r>
          </a:p>
          <a:p>
            <a:pPr marL="256032" indent="-256032">
              <a:buSzPct val="100000"/>
            </a:pPr>
            <a:r>
              <a:rPr lang="en-US" sz="2400" dirty="0" smtClean="0"/>
              <a:t>Not taking sufficient steps to protect it.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Determining What Intellectual Property to Legally Protect</a:t>
            </a:r>
            <a:endParaRPr lang="en-US" sz="3600" dirty="0"/>
          </a:p>
        </p:txBody>
      </p:sp>
      <p:sp>
        <p:nvSpPr>
          <p:cNvPr id="3" name="Content Placeholder 2"/>
          <p:cNvSpPr>
            <a:spLocks noGrp="1"/>
          </p:cNvSpPr>
          <p:nvPr>
            <p:ph idx="1"/>
          </p:nvPr>
        </p:nvSpPr>
        <p:spPr>
          <a:xfrm>
            <a:off x="457200" y="1600200"/>
            <a:ext cx="7696200" cy="4525963"/>
          </a:xfrm>
        </p:spPr>
        <p:txBody>
          <a:bodyPr/>
          <a:lstStyle/>
          <a:p>
            <a:pPr marL="256032" indent="-256032">
              <a:buSzPct val="100000"/>
              <a:buNone/>
            </a:pPr>
            <a:r>
              <a:rPr lang="en-US" sz="2400" dirty="0" smtClean="0"/>
              <a:t>Criteria 1</a:t>
            </a:r>
          </a:p>
          <a:p>
            <a:pPr marL="256032" indent="-256032">
              <a:buSzPct val="100000"/>
            </a:pPr>
            <a:r>
              <a:rPr lang="en-US" sz="2400" dirty="0" smtClean="0"/>
              <a:t>Determine whether the intellectual property in question is directly related to the firm</a:t>
            </a:r>
            <a:r>
              <a:rPr lang="en-US" altLang="en-US" sz="2400" dirty="0" smtClean="0"/>
              <a:t>’</a:t>
            </a:r>
            <a:r>
              <a:rPr lang="en-US" sz="2400" dirty="0" smtClean="0"/>
              <a:t>s competitive advantage.</a:t>
            </a:r>
          </a:p>
          <a:p>
            <a:pPr marL="256032" indent="-256032">
              <a:buSzPct val="100000"/>
              <a:buNone/>
            </a:pPr>
            <a:r>
              <a:rPr lang="en-US" sz="2400" dirty="0" smtClean="0"/>
              <a:t>Criteria 2</a:t>
            </a:r>
          </a:p>
          <a:p>
            <a:pPr marL="256032" indent="-256032">
              <a:buSzPct val="100000"/>
            </a:pPr>
            <a:r>
              <a:rPr lang="en-US" sz="2400" dirty="0" smtClean="0"/>
              <a:t>Decide whether the intellectual property in question has value in the marketplace.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The Four Key Forms of Intellectual Property</a:t>
            </a:r>
            <a:endParaRPr lang="en-US" sz="3600" dirty="0"/>
          </a:p>
        </p:txBody>
      </p:sp>
      <p:sp>
        <p:nvSpPr>
          <p:cNvPr id="3" name="Content Placeholder 2"/>
          <p:cNvSpPr>
            <a:spLocks noGrp="1"/>
          </p:cNvSpPr>
          <p:nvPr>
            <p:ph idx="1"/>
          </p:nvPr>
        </p:nvSpPr>
        <p:spPr/>
        <p:txBody>
          <a:bodyPr/>
          <a:lstStyle/>
          <a:p>
            <a:pPr marL="256032" indent="-256032">
              <a:buSzPct val="100000"/>
            </a:pPr>
            <a:r>
              <a:rPr lang="en-US" sz="2400" dirty="0" smtClean="0"/>
              <a:t>Patents</a:t>
            </a:r>
          </a:p>
          <a:p>
            <a:pPr marL="256032" indent="-256032">
              <a:buSzPct val="100000"/>
            </a:pPr>
            <a:r>
              <a:rPr lang="en-US" sz="2400" dirty="0" smtClean="0"/>
              <a:t>Trademarks</a:t>
            </a:r>
          </a:p>
          <a:p>
            <a:pPr marL="256032" indent="-256032">
              <a:buSzPct val="100000"/>
            </a:pPr>
            <a:r>
              <a:rPr lang="en-US" sz="2400" dirty="0" smtClean="0"/>
              <a:t>Copyrights</a:t>
            </a:r>
          </a:p>
          <a:p>
            <a:pPr marL="256032" indent="-256032">
              <a:buSzPct val="100000"/>
            </a:pPr>
            <a:r>
              <a:rPr lang="en-US" sz="2400" dirty="0" smtClean="0"/>
              <a:t>Trade Secrets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Patents </a:t>
            </a:r>
            <a:r>
              <a:rPr lang="en-US" sz="2000" b="0" dirty="0" smtClean="0"/>
              <a:t>(1 </a:t>
            </a:r>
            <a:r>
              <a:rPr lang="en-US" sz="2000" b="0" dirty="0"/>
              <a:t>of 4</a:t>
            </a:r>
            <a:r>
              <a:rPr lang="en-US" sz="2000" b="0" dirty="0" smtClean="0"/>
              <a:t>)</a:t>
            </a:r>
            <a:endParaRPr lang="en-US" sz="2000" dirty="0"/>
          </a:p>
        </p:txBody>
      </p:sp>
      <p:sp>
        <p:nvSpPr>
          <p:cNvPr id="3" name="Content Placeholder 2"/>
          <p:cNvSpPr>
            <a:spLocks noGrp="1"/>
          </p:cNvSpPr>
          <p:nvPr>
            <p:ph idx="1"/>
          </p:nvPr>
        </p:nvSpPr>
        <p:spPr>
          <a:xfrm>
            <a:off x="457200" y="1600200"/>
            <a:ext cx="8458200" cy="4800600"/>
          </a:xfrm>
        </p:spPr>
        <p:txBody>
          <a:bodyPr/>
          <a:lstStyle/>
          <a:p>
            <a:pPr marL="256032" indent="-256032">
              <a:buSzPct val="100000"/>
            </a:pPr>
            <a:r>
              <a:rPr lang="en-US" sz="2400" dirty="0" smtClean="0"/>
              <a:t>A patent is a grant from the federal government conferring the rights to exclude others from making, selling, or using an invention for the term of the patent. (See the next slide for a full explanation.)</a:t>
            </a:r>
          </a:p>
          <a:p>
            <a:pPr marL="256032" indent="-256032">
              <a:buSzPct val="100000"/>
            </a:pPr>
            <a:r>
              <a:rPr lang="en-US" sz="2400" dirty="0" smtClean="0"/>
              <a:t>Increasing Interest in Patents</a:t>
            </a:r>
          </a:p>
          <a:p>
            <a:pPr marL="740664" lvl="1"/>
            <a:r>
              <a:rPr lang="en-US" sz="2400" dirty="0" smtClean="0"/>
              <a:t>There is increasing interest in patents.</a:t>
            </a:r>
          </a:p>
          <a:p>
            <a:pPr lvl="2"/>
            <a:r>
              <a:rPr lang="en-US" sz="2400" dirty="0" smtClean="0"/>
              <a:t>Since Patent #1 was granted in 1790, the U.S. Patent &amp; Trademark Office has granted 9.6 million patents.</a:t>
            </a:r>
          </a:p>
          <a:p>
            <a:pPr lvl="2"/>
            <a:r>
              <a:rPr lang="en-US" sz="2400" dirty="0" smtClean="0"/>
              <a:t>The patent office is strained. It takes an average of 25.3 months from the date of first filing to receive a U.S. patent.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28600"/>
            <a:ext cx="7162800" cy="1097280"/>
          </a:xfrm>
        </p:spPr>
        <p:txBody>
          <a:bodyPr/>
          <a:lstStyle/>
          <a:p>
            <a:r>
              <a:rPr lang="en-IN" sz="3600" dirty="0" smtClean="0"/>
              <a:t>Patents </a:t>
            </a:r>
            <a:r>
              <a:rPr lang="en-US" sz="2000" b="0" dirty="0"/>
              <a:t>(2 of 4</a:t>
            </a:r>
            <a:r>
              <a:rPr lang="en-US" sz="2000" b="0" dirty="0" smtClean="0"/>
              <a:t>)</a:t>
            </a:r>
            <a:endParaRPr lang="en-US" sz="2000" dirty="0"/>
          </a:p>
        </p:txBody>
      </p:sp>
      <p:sp>
        <p:nvSpPr>
          <p:cNvPr id="3" name="Content Placeholder 2"/>
          <p:cNvSpPr>
            <a:spLocks noGrp="1"/>
          </p:cNvSpPr>
          <p:nvPr>
            <p:ph idx="1"/>
          </p:nvPr>
        </p:nvSpPr>
        <p:spPr>
          <a:xfrm>
            <a:off x="304800" y="1600200"/>
            <a:ext cx="8610600" cy="4724400"/>
          </a:xfrm>
        </p:spPr>
        <p:txBody>
          <a:bodyPr/>
          <a:lstStyle/>
          <a:p>
            <a:pPr>
              <a:spcBef>
                <a:spcPts val="1000"/>
              </a:spcBef>
              <a:buSzPct val="100000"/>
            </a:pPr>
            <a:r>
              <a:rPr lang="en-US" sz="2000" dirty="0" smtClean="0"/>
              <a:t> A patent does not give its owner the right to make, use, or sell an invention; rather, the right granted is only to exclude others from doing so.</a:t>
            </a:r>
          </a:p>
          <a:p>
            <a:pPr>
              <a:spcBef>
                <a:spcPts val="1000"/>
              </a:spcBef>
              <a:buSzPct val="100000"/>
            </a:pPr>
            <a:r>
              <a:rPr lang="en-US" sz="2000" dirty="0" smtClean="0"/>
              <a:t> As a result, if an inventor obtains a patent for a new kind of </a:t>
            </a:r>
            <a:r>
              <a:rPr lang="en-US" sz="2000" smtClean="0"/>
              <a:t>computer chip</a:t>
            </a:r>
            <a:r>
              <a:rPr lang="en-US" sz="2000" dirty="0" smtClean="0"/>
              <a:t>, and the chip would infringe on a prior patent owned by Intel, the inventor has no right to make, use, or sell the chip.</a:t>
            </a:r>
          </a:p>
          <a:p>
            <a:pPr>
              <a:spcBef>
                <a:spcPts val="1000"/>
              </a:spcBef>
              <a:buSzPct val="100000"/>
            </a:pPr>
            <a:r>
              <a:rPr lang="en-US" sz="2000" dirty="0" smtClean="0"/>
              <a:t> To do so, the inventor would need to obtain permission from Intel. Intel may refuse permission, or ask that a licensing fee be paid for the rights to infringe on its patent.</a:t>
            </a:r>
          </a:p>
          <a:p>
            <a:pPr>
              <a:spcBef>
                <a:spcPts val="1000"/>
              </a:spcBef>
              <a:buSzPct val="100000"/>
            </a:pPr>
            <a:r>
              <a:rPr lang="en-US" sz="2000" dirty="0" smtClean="0"/>
              <a:t> While this system may seem odd, it is really the only way the system could work. Many inventions are improvements on existing inventions, and the system allows the improvements to be (patented) and sold, but only with the permission of the original inventors, who usually benefit by obtaining licensing income in exchange for their consent.</a:t>
            </a:r>
            <a:endParaRPr lang="en-US" sz="2000" dirty="0"/>
          </a:p>
        </p:txBody>
      </p:sp>
      <p:sp>
        <p:nvSpPr>
          <p:cNvPr id="4" name="TextBox 3"/>
          <p:cNvSpPr txBox="1"/>
          <p:nvPr/>
        </p:nvSpPr>
        <p:spPr>
          <a:xfrm>
            <a:off x="381000" y="1034385"/>
            <a:ext cx="7086600" cy="400110"/>
          </a:xfrm>
          <a:prstGeom prst="rect">
            <a:avLst/>
          </a:prstGeom>
          <a:noFill/>
        </p:spPr>
        <p:txBody>
          <a:bodyPr wrap="square" rtlCol="0">
            <a:spAutoFit/>
          </a:bodyPr>
          <a:lstStyle/>
          <a:p>
            <a:r>
              <a:rPr lang="en-US" sz="2000" b="1" dirty="0" smtClean="0"/>
              <a:t>Proper Understanding of What a Patent Means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122fd72254372cddc2c6ddc2b161c6666a3e2e"/>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4712</TotalTime>
  <Words>2489</Words>
  <Application>Microsoft Office PowerPoint</Application>
  <PresentationFormat>On-screen Show (4:3)</PresentationFormat>
  <Paragraphs>253</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Times New Roman</vt:lpstr>
      <vt:lpstr>Verdana</vt:lpstr>
      <vt:lpstr>Wingdings</vt:lpstr>
      <vt:lpstr>508 Lecture</vt:lpstr>
      <vt:lpstr>Entrepreneurship: Successfully Launching New Ventures</vt:lpstr>
      <vt:lpstr>Learning Objectives (1 of 2)</vt:lpstr>
      <vt:lpstr>Learning Objectives (2 of 2)</vt:lpstr>
      <vt:lpstr>The Importance of Intellectual Property</vt:lpstr>
      <vt:lpstr>Common Mistakes Firms Make in Regard to Protecting Their Intellectual Property</vt:lpstr>
      <vt:lpstr>Determining What Intellectual Property to Legally Protect</vt:lpstr>
      <vt:lpstr>The Four Key Forms of Intellectual Property</vt:lpstr>
      <vt:lpstr>Patents (1 of 4)</vt:lpstr>
      <vt:lpstr>Patents (2 of 4)</vt:lpstr>
      <vt:lpstr>Patents (3 of 4)</vt:lpstr>
      <vt:lpstr>Patents (4 of 4)  </vt:lpstr>
      <vt:lpstr>Types of Patents</vt:lpstr>
      <vt:lpstr>Business Method Patents (Special Utility Patent)</vt:lpstr>
      <vt:lpstr>The Process of Obtaining a Patent</vt:lpstr>
      <vt:lpstr>Patent Infringement</vt:lpstr>
      <vt:lpstr>Trademarks</vt:lpstr>
      <vt:lpstr>The Four Types of Trademarks (1 of 2)</vt:lpstr>
      <vt:lpstr>The Four Types of Trademarks (2 of 2)</vt:lpstr>
      <vt:lpstr>What is Protected Under Trademark Law? (1 of 2)</vt:lpstr>
      <vt:lpstr>What is Protected Under Trademark Law? (2 of 2)</vt:lpstr>
      <vt:lpstr>Exclusions From Trademark Protection</vt:lpstr>
      <vt:lpstr>The Process of Obtaining a Trademark</vt:lpstr>
      <vt:lpstr>Copyrights</vt:lpstr>
      <vt:lpstr>What is Protected by a Copyright? (1 of 2)</vt:lpstr>
      <vt:lpstr>What is Protected by a Copyright? (2 of 2)</vt:lpstr>
      <vt:lpstr>Exclusions from Copyright Protection</vt:lpstr>
      <vt:lpstr>Obtaining a Copyright</vt:lpstr>
      <vt:lpstr>Copyright Infringement (1 of 2)</vt:lpstr>
      <vt:lpstr>Copyright Infringement (2 of 2)</vt:lpstr>
      <vt:lpstr>Fair Use </vt:lpstr>
      <vt:lpstr>Trade Secrets</vt:lpstr>
      <vt:lpstr>What Qualifies for Trade Secret Protection? (1 of 2)</vt:lpstr>
      <vt:lpstr>What Qualifies for Trade Secret Protection? (2 of 2)</vt:lpstr>
      <vt:lpstr>Physical Measures for Protecting  Trade Secrets</vt:lpstr>
      <vt:lpstr>Conducting an Intellectual Property Audit (1 of 2)</vt:lpstr>
      <vt:lpstr>Conducting an Intellectual Property Audit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1034</cp:revision>
  <dcterms:created xsi:type="dcterms:W3CDTF">2014-07-14T20:04:21Z</dcterms:created>
  <dcterms:modified xsi:type="dcterms:W3CDTF">2018-01-16T12:22:09Z</dcterms:modified>
</cp:coreProperties>
</file>