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239" ContentType="image/jpeg"/>
  <Default Extension="240"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491" r:id="rId2"/>
    <p:sldId id="380" r:id="rId3"/>
    <p:sldId id="414" r:id="rId4"/>
    <p:sldId id="467" r:id="rId5"/>
    <p:sldId id="468" r:id="rId6"/>
    <p:sldId id="469" r:id="rId7"/>
    <p:sldId id="470" r:id="rId8"/>
    <p:sldId id="474" r:id="rId9"/>
    <p:sldId id="471" r:id="rId10"/>
    <p:sldId id="472" r:id="rId11"/>
    <p:sldId id="475" r:id="rId12"/>
    <p:sldId id="476" r:id="rId13"/>
    <p:sldId id="477" r:id="rId14"/>
    <p:sldId id="478" r:id="rId15"/>
    <p:sldId id="479" r:id="rId16"/>
    <p:sldId id="480" r:id="rId17"/>
    <p:sldId id="481" r:id="rId18"/>
    <p:sldId id="482" r:id="rId19"/>
    <p:sldId id="483" r:id="rId20"/>
    <p:sldId id="484" r:id="rId21"/>
    <p:sldId id="488" r:id="rId22"/>
    <p:sldId id="493" r:id="rId23"/>
    <p:sldId id="485" r:id="rId24"/>
    <p:sldId id="486" r:id="rId25"/>
    <p:sldId id="487" r:id="rId26"/>
    <p:sldId id="492" r:id="rId27"/>
  </p:sldIdLst>
  <p:sldSz cx="9144000" cy="6858000" type="screen4x3"/>
  <p:notesSz cx="7010400" cy="92964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20" autoAdjust="0"/>
    <p:restoredTop sz="96279" autoAdjust="0"/>
  </p:normalViewPr>
  <p:slideViewPr>
    <p:cSldViewPr>
      <p:cViewPr varScale="1">
        <p:scale>
          <a:sx n="70" d="100"/>
          <a:sy n="70" d="100"/>
        </p:scale>
        <p:origin x="1254" y="72"/>
      </p:cViewPr>
      <p:guideLst>
        <p:guide orient="horz" pos="2160"/>
        <p:guide pos="2880"/>
      </p:guideLst>
    </p:cSldViewPr>
  </p:slideViewPr>
  <p:outlineViewPr>
    <p:cViewPr>
      <p:scale>
        <a:sx n="33" d="100"/>
        <a:sy n="33" d="100"/>
      </p:scale>
      <p:origin x="0" y="-12834"/>
    </p:cViewPr>
  </p:outlineViewPr>
  <p:notesTextViewPr>
    <p:cViewPr>
      <p:scale>
        <a:sx n="1" d="1"/>
        <a:sy n="1" d="1"/>
      </p:scale>
      <p:origin x="0" y="0"/>
    </p:cViewPr>
  </p:notesTextViewPr>
  <p:sorterViewPr>
    <p:cViewPr>
      <p:scale>
        <a:sx n="100" d="100"/>
        <a:sy n="100" d="100"/>
      </p:scale>
      <p:origin x="0" y="-1626"/>
    </p:cViewPr>
  </p:sorterViewPr>
  <p:notesViewPr>
    <p:cSldViewPr>
      <p:cViewPr varScale="1">
        <p:scale>
          <a:sx n="55" d="100"/>
          <a:sy n="55" d="100"/>
        </p:scale>
        <p:origin x="-2256"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8D8D874E-E9D5-433B-A149-BDF6BFDD40A8}" type="datetimeFigureOut">
              <a:rPr lang="en-US" smtClean="0"/>
              <a:pPr/>
              <a:t>1/16/2018</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A051F04-9E25-42C3-8BC5-EC2E8469D95E}" type="datetimeFigureOut">
              <a:rPr lang="en-US" smtClean="0"/>
              <a:pPr/>
              <a:t>1/16/2018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IN" dirty="0"/>
              <a:t>If this PowerPoint presentation contains mathematical equations, you may need to check that your computer has the following installed:</a:t>
            </a:r>
          </a:p>
          <a:p>
            <a:pPr defTabSz="931774">
              <a:defRPr/>
            </a:pPr>
            <a:r>
              <a:rPr lang="en-IN" dirty="0"/>
              <a:t>1) MathType Plugin</a:t>
            </a:r>
          </a:p>
          <a:p>
            <a:pPr defTabSz="931774">
              <a:defRPr/>
            </a:pPr>
            <a:r>
              <a:rPr lang="en-IN" dirty="0"/>
              <a:t>2) Math Player (free versions available)</a:t>
            </a:r>
          </a:p>
          <a:p>
            <a:pPr defTabSz="931774">
              <a:defRPr/>
            </a:pPr>
            <a:r>
              <a:rPr lang="en-IN" dirty="0"/>
              <a:t>3) NVDA Reader (free versions available</a:t>
            </a:r>
            <a:r>
              <a:rPr lang="en-IN" dirty="0" smtClean="0"/>
              <a:t>)</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2589321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6434394"/>
            <a:ext cx="918000" cy="279915"/>
          </a:xfrm>
          <a:prstGeom prst="rect">
            <a:avLst/>
          </a:prstGeom>
        </p:spPr>
      </p:pic>
      <p:sp>
        <p:nvSpPr>
          <p:cNvPr id="9" name="TextBox 8"/>
          <p:cNvSpPr txBox="1"/>
          <p:nvPr userDrawn="1"/>
        </p:nvSpPr>
        <p:spPr>
          <a:xfrm>
            <a:off x="2743200" y="6400800"/>
            <a:ext cx="61722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6239914"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2" name="TextBox 11"/>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2019, 2016, 2012 Pearson Education, Inc. All Rights Reserved.</a:t>
            </a:r>
          </a:p>
        </p:txBody>
      </p:sp>
    </p:spTree>
    <p:extLst>
      <p:ext uri="{BB962C8B-B14F-4D97-AF65-F5344CB8AC3E}">
        <p14:creationId xmlns:p14="http://schemas.microsoft.com/office/powerpoint/2010/main" val="19904205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1/16/2018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6239914"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smtClean="0"/>
              <a:t>Click to edit Master title style</a:t>
            </a:r>
            <a:endParaRPr lang="en-US" dirty="0"/>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2019, 2016, 2012 Pearson Education, Inc. All Rights Reserved.</a:t>
            </a:r>
          </a:p>
        </p:txBody>
      </p:sp>
      <p:pic>
        <p:nvPicPr>
          <p:cNvPr id="9" name="Picture 8"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240"/><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239"/><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28600"/>
            <a:ext cx="8353718" cy="990600"/>
          </a:xfrm>
        </p:spPr>
        <p:txBody>
          <a:bodyPr anchor="b"/>
          <a:lstStyle/>
          <a:p>
            <a:pPr>
              <a:defRPr/>
            </a:pPr>
            <a:r>
              <a:rPr lang="en-US" sz="3600" dirty="0"/>
              <a:t>Entrepreneurship: Successfully Launching New Ventures</a:t>
            </a:r>
          </a:p>
        </p:txBody>
      </p:sp>
      <p:sp>
        <p:nvSpPr>
          <p:cNvPr id="3" name="Text Placeholder 2"/>
          <p:cNvSpPr>
            <a:spLocks noGrp="1"/>
          </p:cNvSpPr>
          <p:nvPr>
            <p:ph type="body" sz="quarter" idx="13"/>
          </p:nvPr>
        </p:nvSpPr>
        <p:spPr>
          <a:xfrm>
            <a:off x="457202" y="1373052"/>
            <a:ext cx="8229598" cy="349068"/>
          </a:xfrm>
        </p:spPr>
        <p:txBody>
          <a:bodyPr/>
          <a:lstStyle/>
          <a:p>
            <a:r>
              <a:rPr lang="en-IN" sz="2400" dirty="0" smtClean="0"/>
              <a:t>Sixth </a:t>
            </a:r>
            <a:r>
              <a:rPr lang="en-IN" sz="2400" dirty="0"/>
              <a:t>Edition</a:t>
            </a:r>
          </a:p>
        </p:txBody>
      </p:sp>
      <p:sp>
        <p:nvSpPr>
          <p:cNvPr id="4" name="Text Placeholder 3"/>
          <p:cNvSpPr>
            <a:spLocks noGrp="1"/>
          </p:cNvSpPr>
          <p:nvPr>
            <p:ph type="body" sz="quarter" idx="14"/>
          </p:nvPr>
        </p:nvSpPr>
        <p:spPr>
          <a:xfrm>
            <a:off x="4531808" y="1917421"/>
            <a:ext cx="3657600" cy="1282979"/>
          </a:xfrm>
        </p:spPr>
        <p:txBody>
          <a:bodyPr/>
          <a:lstStyle/>
          <a:p>
            <a:pPr algn="ctr"/>
            <a:r>
              <a:rPr lang="en-IN" sz="3600" b="1" dirty="0"/>
              <a:t>Chapter </a:t>
            </a:r>
            <a:r>
              <a:rPr lang="en-IN" sz="3600" b="1" dirty="0" smtClean="0"/>
              <a:t>14</a:t>
            </a:r>
            <a:endParaRPr lang="en-IN" sz="3600" dirty="0"/>
          </a:p>
        </p:txBody>
      </p:sp>
      <p:sp>
        <p:nvSpPr>
          <p:cNvPr id="5" name="Text Placeholder 4"/>
          <p:cNvSpPr>
            <a:spLocks noGrp="1"/>
          </p:cNvSpPr>
          <p:nvPr>
            <p:ph type="body" sz="quarter" idx="15"/>
          </p:nvPr>
        </p:nvSpPr>
        <p:spPr>
          <a:xfrm>
            <a:off x="4531808" y="3398837"/>
            <a:ext cx="3657600" cy="2163763"/>
          </a:xfrm>
        </p:spPr>
        <p:txBody>
          <a:bodyPr/>
          <a:lstStyle/>
          <a:p>
            <a:pPr algn="ctr">
              <a:spcBef>
                <a:spcPct val="50000"/>
              </a:spcBef>
            </a:pPr>
            <a:r>
              <a:rPr lang="en-US" sz="3600" dirty="0"/>
              <a:t>Strategies for </a:t>
            </a:r>
            <a:r>
              <a:rPr lang="en-US" sz="3600" i="1" dirty="0"/>
              <a:t>Firm Growth</a:t>
            </a:r>
          </a:p>
        </p:txBody>
      </p:sp>
      <p:pic>
        <p:nvPicPr>
          <p:cNvPr id="8" name="Picture 7" descr="Front Cover: Entrepreneurship: Successfully Launching New Ventures Sixth Edition by Barringer and Irelan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1" y="1902042"/>
            <a:ext cx="3371657" cy="4407179"/>
          </a:xfrm>
          <a:prstGeom prst="rect">
            <a:avLst/>
          </a:prstGeom>
        </p:spPr>
      </p:pic>
    </p:spTree>
    <p:extLst>
      <p:ext uri="{BB962C8B-B14F-4D97-AF65-F5344CB8AC3E}">
        <p14:creationId xmlns:p14="http://schemas.microsoft.com/office/powerpoint/2010/main" val="7636474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Additional Internal </a:t>
            </a:r>
            <a:r>
              <a:rPr lang="en-US" sz="3600" dirty="0"/>
              <a:t>Product-Related </a:t>
            </a:r>
            <a:r>
              <a:rPr lang="en-US" sz="3600" dirty="0" smtClean="0"/>
              <a:t>Strategies</a:t>
            </a:r>
            <a:endParaRPr lang="en-US" sz="2000" b="0" dirty="0"/>
          </a:p>
        </p:txBody>
      </p:sp>
      <p:graphicFrame>
        <p:nvGraphicFramePr>
          <p:cNvPr id="3" name="Table 2"/>
          <p:cNvGraphicFramePr>
            <a:graphicFrameLocks noGrp="1"/>
          </p:cNvGraphicFramePr>
          <p:nvPr>
            <p:extLst>
              <p:ext uri="{D42A27DB-BD31-4B8C-83A1-F6EECF244321}">
                <p14:modId xmlns:p14="http://schemas.microsoft.com/office/powerpoint/2010/main" val="1267741922"/>
              </p:ext>
            </p:extLst>
          </p:nvPr>
        </p:nvGraphicFramePr>
        <p:xfrm>
          <a:off x="457200" y="1676400"/>
          <a:ext cx="8229600" cy="4302760"/>
        </p:xfrm>
        <a:graphic>
          <a:graphicData uri="http://schemas.openxmlformats.org/drawingml/2006/table">
            <a:tbl>
              <a:tblPr firstRow="1" bandRow="1">
                <a:tableStyleId>{2D5ABB26-0587-4C30-8999-92F81FD0307C}</a:tableStyleId>
              </a:tblPr>
              <a:tblGrid>
                <a:gridCol w="4114800">
                  <a:extLst>
                    <a:ext uri="{9D8B030D-6E8A-4147-A177-3AD203B41FA5}">
                      <a16:colId xmlns:a16="http://schemas.microsoft.com/office/drawing/2014/main" xmlns="" val="192004838"/>
                    </a:ext>
                  </a:extLst>
                </a:gridCol>
                <a:gridCol w="4114800">
                  <a:extLst>
                    <a:ext uri="{9D8B030D-6E8A-4147-A177-3AD203B41FA5}">
                      <a16:colId xmlns:a16="http://schemas.microsoft.com/office/drawing/2014/main" xmlns="" val="43988649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Product Strategy</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Description</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6983674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Improving an Existing Product or Service</a:t>
                      </a:r>
                    </a:p>
                  </a:txBody>
                  <a:tcPr anchor="ctr">
                    <a:lnT w="1270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Often a business can increase its revenues by simply increasing the quality of an existing product or service. </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9221002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Increasing Market Penetration</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Increasing the sales of a product or service through greater marketing efforts or through increased production capacity. </a:t>
                      </a:r>
                    </a:p>
                  </a:txBody>
                  <a:tcPr anchor="ctr"/>
                </a:tc>
                <a:extLst>
                  <a:ext uri="{0D108BD9-81ED-4DB2-BD59-A6C34878D82A}">
                    <a16:rowId xmlns:a16="http://schemas.microsoft.com/office/drawing/2014/main" xmlns="" val="38575734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Extending Product Lines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Making additional variations of a product so it will appeal to a broader range of clientele.</a:t>
                      </a:r>
                    </a:p>
                  </a:txBody>
                  <a:tcPr anchor="ctr"/>
                </a:tc>
                <a:extLst>
                  <a:ext uri="{0D108BD9-81ED-4DB2-BD59-A6C34878D82A}">
                    <a16:rowId xmlns:a16="http://schemas.microsoft.com/office/drawing/2014/main" xmlns="" val="84904278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Geographic Expansion</a:t>
                      </a:r>
                    </a:p>
                  </a:txBody>
                  <a:tcPr anchor="ct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Growth via expanding to additional geographic locations.</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521439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International </a:t>
            </a:r>
            <a:r>
              <a:rPr lang="en-US" sz="3600" dirty="0" smtClean="0"/>
              <a:t>Expansion </a:t>
            </a:r>
            <a:r>
              <a:rPr lang="en-US" sz="2000" b="0" dirty="0" smtClean="0"/>
              <a:t>(1 of 3)</a:t>
            </a:r>
            <a:endParaRPr lang="en-US" sz="2000" b="0" dirty="0"/>
          </a:p>
        </p:txBody>
      </p:sp>
      <p:sp>
        <p:nvSpPr>
          <p:cNvPr id="3" name="Content Placeholder 2"/>
          <p:cNvSpPr>
            <a:spLocks noGrp="1"/>
          </p:cNvSpPr>
          <p:nvPr>
            <p:ph idx="1"/>
          </p:nvPr>
        </p:nvSpPr>
        <p:spPr/>
        <p:txBody>
          <a:bodyPr/>
          <a:lstStyle/>
          <a:p>
            <a:pPr marL="256032" lvl="1" indent="-256032">
              <a:spcBef>
                <a:spcPts val="1500"/>
              </a:spcBef>
              <a:buSzPct val="100000"/>
              <a:buFont typeface="Arial" panose="020B0604020202020204" pitchFamily="34" charset="0"/>
              <a:buChar char="•"/>
            </a:pPr>
            <a:r>
              <a:rPr lang="en-US" sz="2400" dirty="0" smtClean="0"/>
              <a:t>Another </a:t>
            </a:r>
            <a:r>
              <a:rPr lang="en-US" sz="2400" dirty="0"/>
              <a:t>common form of growth for entrepreneurial firms.</a:t>
            </a:r>
          </a:p>
          <a:p>
            <a:pPr marL="256032" lvl="1" indent="-256032">
              <a:spcBef>
                <a:spcPts val="1500"/>
              </a:spcBef>
              <a:buSzPct val="100000"/>
              <a:buFont typeface="Arial" panose="020B0604020202020204" pitchFamily="34" charset="0"/>
              <a:buChar char="•"/>
            </a:pPr>
            <a:r>
              <a:rPr lang="en-US" sz="2400" dirty="0"/>
              <a:t>International new ventures are businesses that, from their inception, seek to derive significant competitive advantage by using their resources to sell products or services in multiple countries.</a:t>
            </a:r>
          </a:p>
          <a:p>
            <a:pPr marL="256032" lvl="1" indent="-256032">
              <a:spcBef>
                <a:spcPts val="1500"/>
              </a:spcBef>
              <a:buSzPct val="100000"/>
              <a:buFont typeface="Arial" panose="020B0604020202020204" pitchFamily="34" charset="0"/>
              <a:buChar char="•"/>
            </a:pPr>
            <a:r>
              <a:rPr lang="en-US" sz="2400" dirty="0"/>
              <a:t>Although there is vast potential associated with selling overseas, it is a fairly complex form of growth.</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International </a:t>
            </a:r>
            <a:r>
              <a:rPr lang="en-US" sz="3600" dirty="0" smtClean="0"/>
              <a:t>Expansion </a:t>
            </a:r>
            <a:r>
              <a:rPr lang="en-US" sz="2000" b="0" dirty="0" smtClean="0"/>
              <a:t>(2 of 3)</a:t>
            </a:r>
            <a:endParaRPr lang="en-US" sz="2000" b="0" dirty="0"/>
          </a:p>
        </p:txBody>
      </p:sp>
      <p:sp>
        <p:nvSpPr>
          <p:cNvPr id="3" name="Content Placeholder 2"/>
          <p:cNvSpPr>
            <a:spLocks noGrp="1"/>
          </p:cNvSpPr>
          <p:nvPr>
            <p:ph idx="1"/>
          </p:nvPr>
        </p:nvSpPr>
        <p:spPr>
          <a:xfrm>
            <a:off x="461473" y="1447800"/>
            <a:ext cx="8229600" cy="4876800"/>
          </a:xfrm>
        </p:spPr>
        <p:txBody>
          <a:bodyPr/>
          <a:lstStyle/>
          <a:p>
            <a:pPr>
              <a:spcBef>
                <a:spcPts val="500"/>
              </a:spcBef>
              <a:buNone/>
            </a:pPr>
            <a:r>
              <a:rPr lang="en-US" sz="2200" dirty="0" smtClean="0"/>
              <a:t>Foreign-Market Entry Strategies</a:t>
            </a:r>
          </a:p>
          <a:p>
            <a:pPr marL="256032" lvl="1" indent="-256032">
              <a:spcBef>
                <a:spcPts val="500"/>
              </a:spcBef>
              <a:buSzPct val="100000"/>
              <a:buFont typeface="Arial" pitchFamily="34" charset="0"/>
              <a:buChar char="•"/>
            </a:pPr>
            <a:r>
              <a:rPr lang="en-US" sz="2200" dirty="0" smtClean="0"/>
              <a:t>Exporting</a:t>
            </a:r>
          </a:p>
          <a:p>
            <a:pPr marL="740664" lvl="3" indent="-283464">
              <a:spcBef>
                <a:spcPts val="500"/>
              </a:spcBef>
              <a:buSzPct val="100000"/>
            </a:pPr>
            <a:r>
              <a:rPr lang="en-US" sz="2200" dirty="0" smtClean="0"/>
              <a:t>Producing a product at home and shipping it to a foreign market.</a:t>
            </a:r>
          </a:p>
          <a:p>
            <a:pPr marL="256032" lvl="1" indent="-256032">
              <a:spcBef>
                <a:spcPts val="500"/>
              </a:spcBef>
              <a:buSzPct val="100000"/>
              <a:buFont typeface="Arial" pitchFamily="34" charset="0"/>
              <a:buChar char="•"/>
            </a:pPr>
            <a:r>
              <a:rPr lang="en-US" sz="2200" dirty="0" smtClean="0"/>
              <a:t>Joint Ventures</a:t>
            </a:r>
          </a:p>
          <a:p>
            <a:pPr marL="740664" lvl="3" indent="-283464">
              <a:spcBef>
                <a:spcPts val="500"/>
              </a:spcBef>
              <a:buSzPct val="100000"/>
            </a:pPr>
            <a:r>
              <a:rPr lang="en-US" sz="2200" dirty="0" smtClean="0"/>
              <a:t>Involves the establishment of a firm that is jointly owned by two or more otherwise independent firms.</a:t>
            </a:r>
          </a:p>
          <a:p>
            <a:pPr marL="1197864" lvl="4" indent="-283464">
              <a:spcBef>
                <a:spcPts val="500"/>
              </a:spcBef>
              <a:buSzPct val="100000"/>
            </a:pPr>
            <a:r>
              <a:rPr lang="en-US" sz="2200" dirty="0" smtClean="0"/>
              <a:t>Fuji-Xerox is a joint venture between an American and a Japanese company.</a:t>
            </a:r>
          </a:p>
          <a:p>
            <a:pPr marL="256032" lvl="1" indent="-256032">
              <a:spcBef>
                <a:spcPts val="500"/>
              </a:spcBef>
              <a:buSzPct val="100000"/>
              <a:buFont typeface="Arial" pitchFamily="34" charset="0"/>
              <a:buChar char="•"/>
            </a:pPr>
            <a:r>
              <a:rPr lang="en-US" sz="2200" dirty="0" smtClean="0"/>
              <a:t>Licensing</a:t>
            </a:r>
          </a:p>
          <a:p>
            <a:pPr marL="740664" lvl="3" indent="-283464">
              <a:spcBef>
                <a:spcPts val="500"/>
              </a:spcBef>
              <a:buSzPct val="100000"/>
            </a:pPr>
            <a:r>
              <a:rPr lang="en-US" sz="2200" dirty="0" smtClean="0"/>
              <a:t>An arrangement whereby a firm with the proprietary rights to a product grants permission to another firm to manufacture that product for specified royalties or other payments.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International Expansion </a:t>
            </a:r>
            <a:r>
              <a:rPr lang="en-US" sz="2000" b="0" dirty="0" smtClean="0"/>
              <a:t>(3 of 3)</a:t>
            </a:r>
            <a:endParaRPr lang="en-US" sz="2000" b="0" dirty="0"/>
          </a:p>
        </p:txBody>
      </p:sp>
      <p:sp>
        <p:nvSpPr>
          <p:cNvPr id="3" name="Content Placeholder 2"/>
          <p:cNvSpPr>
            <a:spLocks noGrp="1"/>
          </p:cNvSpPr>
          <p:nvPr>
            <p:ph idx="1"/>
          </p:nvPr>
        </p:nvSpPr>
        <p:spPr>
          <a:xfrm>
            <a:off x="457200" y="1600200"/>
            <a:ext cx="8382000" cy="4572000"/>
          </a:xfrm>
        </p:spPr>
        <p:txBody>
          <a:bodyPr/>
          <a:lstStyle/>
          <a:p>
            <a:pPr marL="256032" lvl="1" indent="-256032">
              <a:spcBef>
                <a:spcPts val="1500"/>
              </a:spcBef>
              <a:buSzPct val="100000"/>
              <a:buFont typeface="Arial" panose="020B0604020202020204" pitchFamily="34" charset="0"/>
              <a:buChar char="•"/>
            </a:pPr>
            <a:r>
              <a:rPr lang="en-US" sz="2100" dirty="0" smtClean="0"/>
              <a:t>Franchising</a:t>
            </a:r>
          </a:p>
          <a:p>
            <a:pPr marL="740664" lvl="2" indent="-283464">
              <a:buSzPct val="100000"/>
              <a:buFont typeface="Arial" pitchFamily="34" charset="0"/>
              <a:buChar char="–"/>
            </a:pPr>
            <a:r>
              <a:rPr lang="en-US" sz="2100" dirty="0" smtClean="0"/>
              <a:t>An agreement between a franchisor (a company like McDonald</a:t>
            </a:r>
            <a:r>
              <a:rPr lang="en-US" altLang="en-US" sz="2100" dirty="0" smtClean="0"/>
              <a:t>’</a:t>
            </a:r>
            <a:r>
              <a:rPr lang="en-US" sz="2100" dirty="0" smtClean="0"/>
              <a:t>s Inc., that has an established business method and brand) and a franchisee (the owner of one or more McDonald</a:t>
            </a:r>
            <a:r>
              <a:rPr lang="en-US" altLang="en-US" sz="2100" dirty="0" smtClean="0"/>
              <a:t>’</a:t>
            </a:r>
            <a:r>
              <a:rPr lang="en-US" sz="2100" dirty="0" smtClean="0"/>
              <a:t>s restaurants). </a:t>
            </a:r>
          </a:p>
          <a:p>
            <a:pPr marL="256032" lvl="1" indent="-256032">
              <a:spcBef>
                <a:spcPts val="1500"/>
              </a:spcBef>
              <a:buFont typeface="Arial" pitchFamily="34" charset="0"/>
              <a:buChar char="•"/>
            </a:pPr>
            <a:r>
              <a:rPr lang="en-US" sz="2100" dirty="0" smtClean="0"/>
              <a:t>Turnkey Project</a:t>
            </a:r>
          </a:p>
          <a:p>
            <a:pPr marL="740664" lvl="2" indent="-283464">
              <a:buFont typeface="Arial" pitchFamily="34" charset="0"/>
              <a:buChar char="–"/>
            </a:pPr>
            <a:r>
              <a:rPr lang="en-US" sz="2100" dirty="0" smtClean="0"/>
              <a:t>A contractor from one country builds a facility in another country, trains the personnel that will operate the facility, and turns over the keys to the project when it is completed and ready to operate.</a:t>
            </a:r>
          </a:p>
          <a:p>
            <a:pPr marL="256032" lvl="1" indent="-256032">
              <a:spcBef>
                <a:spcPts val="1000"/>
              </a:spcBef>
              <a:buFont typeface="Arial" pitchFamily="34" charset="0"/>
              <a:buChar char="•"/>
            </a:pPr>
            <a:r>
              <a:rPr lang="en-US" sz="2100" dirty="0" smtClean="0"/>
              <a:t>Wholly Owned Subsidiary</a:t>
            </a:r>
          </a:p>
          <a:p>
            <a:pPr marL="740664" lvl="2" indent="-283464">
              <a:buFont typeface="Arial" pitchFamily="34" charset="0"/>
              <a:buChar char="–"/>
            </a:pPr>
            <a:r>
              <a:rPr lang="en-US" sz="2100" dirty="0" smtClean="0"/>
              <a:t>A company that has made the decision to manufacture a product in a foreign country and establish a permanent presence.</a:t>
            </a:r>
            <a:endParaRPr lang="en-US" sz="21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External Growth </a:t>
            </a:r>
            <a:r>
              <a:rPr lang="en-US" sz="3600" dirty="0" smtClean="0"/>
              <a:t>Strategies </a:t>
            </a:r>
            <a:r>
              <a:rPr lang="en-US" sz="2000" b="0" dirty="0" smtClean="0"/>
              <a:t>(1 </a:t>
            </a:r>
            <a:r>
              <a:rPr lang="en-US" sz="2000" b="0" dirty="0"/>
              <a:t>of </a:t>
            </a:r>
            <a:r>
              <a:rPr lang="en-US" sz="2000" b="0" dirty="0" smtClean="0"/>
              <a:t>2)</a:t>
            </a:r>
            <a:r>
              <a:rPr lang="en-US" sz="2000" dirty="0" smtClean="0"/>
              <a:t> </a:t>
            </a:r>
            <a:endParaRPr lang="en-US" sz="2000" dirty="0"/>
          </a:p>
        </p:txBody>
      </p:sp>
      <p:sp>
        <p:nvSpPr>
          <p:cNvPr id="3" name="Content Placeholder 2"/>
          <p:cNvSpPr>
            <a:spLocks noGrp="1"/>
          </p:cNvSpPr>
          <p:nvPr>
            <p:ph idx="1"/>
          </p:nvPr>
        </p:nvSpPr>
        <p:spPr/>
        <p:txBody>
          <a:bodyPr/>
          <a:lstStyle/>
          <a:p>
            <a:r>
              <a:rPr lang="en-US" sz="2400" dirty="0" smtClean="0"/>
              <a:t>Mergers and Acquisitions</a:t>
            </a:r>
          </a:p>
          <a:p>
            <a:r>
              <a:rPr lang="en-US" sz="2400" dirty="0"/>
              <a:t>Licensing </a:t>
            </a:r>
            <a:endParaRPr lang="en-US" sz="2400" dirty="0" smtClean="0"/>
          </a:p>
          <a:p>
            <a:r>
              <a:rPr lang="en-US" sz="2400" dirty="0" smtClean="0"/>
              <a:t>Strategic Alliances and Joint Ventures</a:t>
            </a:r>
          </a:p>
          <a:p>
            <a:r>
              <a:rPr lang="en-US" sz="2400" dirty="0" smtClean="0"/>
              <a:t>Franchising (Chapter 15)</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097280"/>
          </a:xfrm>
        </p:spPr>
        <p:txBody>
          <a:bodyPr/>
          <a:lstStyle/>
          <a:p>
            <a:r>
              <a:rPr lang="en-US" sz="3600" dirty="0" smtClean="0"/>
              <a:t>External Growth Strategies </a:t>
            </a:r>
            <a:r>
              <a:rPr lang="en-US" sz="2000" b="0" dirty="0" smtClean="0"/>
              <a:t>(2 </a:t>
            </a:r>
            <a:r>
              <a:rPr lang="en-US" sz="2000" b="0" dirty="0"/>
              <a:t>of 2)</a:t>
            </a:r>
            <a:r>
              <a:rPr lang="en-US" sz="2000" dirty="0"/>
              <a:t> </a:t>
            </a:r>
          </a:p>
        </p:txBody>
      </p:sp>
      <p:sp>
        <p:nvSpPr>
          <p:cNvPr id="5" name="Content Placeholder 4"/>
          <p:cNvSpPr>
            <a:spLocks noGrp="1"/>
          </p:cNvSpPr>
          <p:nvPr>
            <p:ph idx="13"/>
          </p:nvPr>
        </p:nvSpPr>
        <p:spPr>
          <a:xfrm>
            <a:off x="457200" y="1752600"/>
            <a:ext cx="3886200" cy="4572000"/>
          </a:xfrm>
        </p:spPr>
        <p:txBody>
          <a:bodyPr/>
          <a:lstStyle/>
          <a:p>
            <a:pPr>
              <a:spcBef>
                <a:spcPts val="1000"/>
              </a:spcBef>
              <a:buNone/>
            </a:pPr>
            <a:r>
              <a:rPr lang="en-US" sz="2000" b="1" dirty="0" smtClean="0"/>
              <a:t>Advantages</a:t>
            </a:r>
            <a:endParaRPr lang="en-US" sz="2000" dirty="0" smtClean="0"/>
          </a:p>
          <a:p>
            <a:pPr>
              <a:spcBef>
                <a:spcPts val="1000"/>
              </a:spcBef>
              <a:buFontTx/>
              <a:buChar char="•"/>
            </a:pPr>
            <a:r>
              <a:rPr lang="en-US" sz="2000" dirty="0" smtClean="0"/>
              <a:t>Reducing competition.</a:t>
            </a:r>
          </a:p>
          <a:p>
            <a:pPr>
              <a:spcBef>
                <a:spcPts val="1000"/>
              </a:spcBef>
              <a:buFontTx/>
              <a:buChar char="•"/>
            </a:pPr>
            <a:r>
              <a:rPr lang="en-US" sz="2000" dirty="0" smtClean="0"/>
              <a:t>Gaining access to proprietary  products or services.</a:t>
            </a:r>
          </a:p>
          <a:p>
            <a:pPr>
              <a:spcBef>
                <a:spcPts val="1000"/>
              </a:spcBef>
              <a:buFontTx/>
              <a:buChar char="•"/>
            </a:pPr>
            <a:r>
              <a:rPr lang="en-US" sz="2000" dirty="0" smtClean="0"/>
              <a:t>Gaining access to new products  and markets.</a:t>
            </a:r>
          </a:p>
          <a:p>
            <a:pPr>
              <a:spcBef>
                <a:spcPts val="1000"/>
              </a:spcBef>
              <a:buFontTx/>
              <a:buChar char="•"/>
            </a:pPr>
            <a:r>
              <a:rPr lang="en-US" sz="2000" dirty="0" smtClean="0"/>
              <a:t>Obtaining access to technical expertise.</a:t>
            </a:r>
          </a:p>
          <a:p>
            <a:pPr>
              <a:spcBef>
                <a:spcPts val="1000"/>
              </a:spcBef>
              <a:buFontTx/>
              <a:buChar char="•"/>
            </a:pPr>
            <a:r>
              <a:rPr lang="en-US" sz="2000" dirty="0" smtClean="0"/>
              <a:t>Gaining access to an established brand name.</a:t>
            </a:r>
          </a:p>
          <a:p>
            <a:pPr>
              <a:spcBef>
                <a:spcPts val="1000"/>
              </a:spcBef>
              <a:buFontTx/>
              <a:buChar char="•"/>
            </a:pPr>
            <a:r>
              <a:rPr lang="en-US" sz="2000" dirty="0" smtClean="0"/>
              <a:t>Economies of scale.</a:t>
            </a:r>
          </a:p>
          <a:p>
            <a:pPr>
              <a:spcBef>
                <a:spcPts val="1000"/>
              </a:spcBef>
              <a:buFontTx/>
              <a:buChar char="•"/>
            </a:pPr>
            <a:r>
              <a:rPr lang="en-US" sz="2000" dirty="0" smtClean="0"/>
              <a:t>Diversification of business risk.</a:t>
            </a:r>
            <a:endParaRPr lang="en-US" sz="2000" dirty="0"/>
          </a:p>
        </p:txBody>
      </p:sp>
      <p:sp>
        <p:nvSpPr>
          <p:cNvPr id="12" name="Content Placeholder 5"/>
          <p:cNvSpPr>
            <a:spLocks noGrp="1"/>
          </p:cNvSpPr>
          <p:nvPr>
            <p:ph type="body" sz="quarter" idx="14"/>
          </p:nvPr>
        </p:nvSpPr>
        <p:spPr>
          <a:xfrm>
            <a:off x="4419600" y="1676400"/>
            <a:ext cx="4267200" cy="3886200"/>
          </a:xfrm>
        </p:spPr>
        <p:txBody>
          <a:bodyPr/>
          <a:lstStyle/>
          <a:p>
            <a:pPr>
              <a:spcBef>
                <a:spcPts val="1000"/>
              </a:spcBef>
              <a:buNone/>
            </a:pPr>
            <a:r>
              <a:rPr lang="en-US" sz="2000" b="1" dirty="0" smtClean="0"/>
              <a:t>Disadvantages</a:t>
            </a:r>
            <a:endParaRPr lang="en-US" sz="2000" dirty="0" smtClean="0"/>
          </a:p>
          <a:p>
            <a:pPr>
              <a:spcBef>
                <a:spcPts val="1000"/>
              </a:spcBef>
              <a:buFontTx/>
              <a:buChar char="•"/>
            </a:pPr>
            <a:r>
              <a:rPr lang="en-US" sz="2000" dirty="0" smtClean="0"/>
              <a:t>Incompatibility of top management.</a:t>
            </a:r>
          </a:p>
          <a:p>
            <a:pPr>
              <a:spcBef>
                <a:spcPts val="1000"/>
              </a:spcBef>
              <a:buFontTx/>
              <a:buChar char="•"/>
            </a:pPr>
            <a:r>
              <a:rPr lang="en-US" sz="2000" dirty="0" smtClean="0"/>
              <a:t>Clash of corporate cultures.</a:t>
            </a:r>
          </a:p>
          <a:p>
            <a:pPr>
              <a:spcBef>
                <a:spcPts val="1000"/>
              </a:spcBef>
              <a:buFontTx/>
              <a:buChar char="•"/>
            </a:pPr>
            <a:r>
              <a:rPr lang="en-US" sz="2000" dirty="0" smtClean="0"/>
              <a:t>Operational problems.</a:t>
            </a:r>
          </a:p>
          <a:p>
            <a:pPr>
              <a:spcBef>
                <a:spcPts val="1000"/>
              </a:spcBef>
              <a:buFontTx/>
              <a:buChar char="•"/>
            </a:pPr>
            <a:r>
              <a:rPr lang="en-US" sz="2000" dirty="0" smtClean="0"/>
              <a:t>Increased business complexity.</a:t>
            </a:r>
          </a:p>
          <a:p>
            <a:pPr>
              <a:spcBef>
                <a:spcPts val="1000"/>
              </a:spcBef>
              <a:buFontTx/>
              <a:buChar char="•"/>
            </a:pPr>
            <a:r>
              <a:rPr lang="en-US" sz="2000" dirty="0" smtClean="0"/>
              <a:t>Loss of organizational flexibility.</a:t>
            </a:r>
          </a:p>
          <a:p>
            <a:pPr>
              <a:spcBef>
                <a:spcPts val="1000"/>
              </a:spcBef>
              <a:buFontTx/>
              <a:buChar char="•"/>
            </a:pPr>
            <a:r>
              <a:rPr lang="en-US" sz="2000" dirty="0" smtClean="0"/>
              <a:t>Antitrust implications.</a:t>
            </a:r>
            <a:endParaRPr lang="en-US" sz="2000" dirty="0"/>
          </a:p>
        </p:txBody>
      </p:sp>
      <p:sp>
        <p:nvSpPr>
          <p:cNvPr id="3" name="TextBox 2"/>
          <p:cNvSpPr txBox="1"/>
          <p:nvPr/>
        </p:nvSpPr>
        <p:spPr>
          <a:xfrm>
            <a:off x="304800" y="990600"/>
            <a:ext cx="8229600" cy="707886"/>
          </a:xfrm>
          <a:prstGeom prst="rect">
            <a:avLst/>
          </a:prstGeom>
          <a:noFill/>
        </p:spPr>
        <p:txBody>
          <a:bodyPr wrap="square" rtlCol="0">
            <a:spAutoFit/>
          </a:bodyPr>
          <a:lstStyle/>
          <a:p>
            <a:r>
              <a:rPr lang="en-US" sz="2000" b="1" dirty="0" smtClean="0"/>
              <a:t>Table 14.5 </a:t>
            </a:r>
            <a:r>
              <a:rPr lang="en-US" sz="2000" dirty="0" smtClean="0"/>
              <a:t>Advantages and Disadvantages of Emphasizing External Growth Strategies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a:t>Mergers and Acquisitions</a:t>
            </a:r>
          </a:p>
        </p:txBody>
      </p:sp>
      <p:sp>
        <p:nvSpPr>
          <p:cNvPr id="7" name="Content Placeholder 6"/>
          <p:cNvSpPr>
            <a:spLocks noGrp="1"/>
          </p:cNvSpPr>
          <p:nvPr>
            <p:ph idx="1"/>
          </p:nvPr>
        </p:nvSpPr>
        <p:spPr>
          <a:xfrm>
            <a:off x="457200" y="1600200"/>
            <a:ext cx="8077200" cy="4525963"/>
          </a:xfrm>
        </p:spPr>
        <p:txBody>
          <a:bodyPr/>
          <a:lstStyle/>
          <a:p>
            <a:pPr marL="256032" indent="-256032">
              <a:buNone/>
            </a:pPr>
            <a:r>
              <a:rPr lang="en-US" sz="2200" b="1" dirty="0" smtClean="0"/>
              <a:t>Mergers and Acquisitions</a:t>
            </a:r>
          </a:p>
          <a:p>
            <a:pPr marL="256032" lvl="1" indent="-256032">
              <a:spcBef>
                <a:spcPts val="1500"/>
              </a:spcBef>
              <a:buFont typeface="Arial" pitchFamily="34" charset="0"/>
              <a:buChar char="•"/>
            </a:pPr>
            <a:r>
              <a:rPr lang="en-US" sz="2200" dirty="0" smtClean="0"/>
              <a:t>A merger is the pooling of interests to combine two or more firms into one.</a:t>
            </a:r>
          </a:p>
          <a:p>
            <a:pPr marL="256032" lvl="1" indent="-256032">
              <a:spcBef>
                <a:spcPts val="1500"/>
              </a:spcBef>
              <a:buFont typeface="Arial" pitchFamily="34" charset="0"/>
              <a:buChar char="•"/>
            </a:pPr>
            <a:r>
              <a:rPr lang="en-US" sz="2200" dirty="0" smtClean="0"/>
              <a:t>An acquisition is the outright purchase of one firm by another.</a:t>
            </a:r>
          </a:p>
          <a:p>
            <a:pPr marL="256032" indent="-256032">
              <a:buNone/>
            </a:pPr>
            <a:r>
              <a:rPr lang="en-US" sz="2200" b="1" dirty="0" smtClean="0"/>
              <a:t>Purpose of Acquisitions</a:t>
            </a:r>
          </a:p>
          <a:p>
            <a:pPr marL="256032" lvl="1" indent="-256032">
              <a:spcBef>
                <a:spcPts val="1500"/>
              </a:spcBef>
              <a:buFont typeface="Arial" pitchFamily="34" charset="0"/>
              <a:buChar char="•"/>
            </a:pPr>
            <a:r>
              <a:rPr lang="en-US" sz="2200" dirty="0" smtClean="0"/>
              <a:t>Acquiring another business can fulfill several of a company</a:t>
            </a:r>
            <a:r>
              <a:rPr lang="en-US" altLang="en-US" sz="2200" dirty="0" smtClean="0"/>
              <a:t>’</a:t>
            </a:r>
            <a:r>
              <a:rPr lang="en-US" sz="2200" dirty="0" smtClean="0"/>
              <a:t>s needs, such as:</a:t>
            </a:r>
          </a:p>
          <a:p>
            <a:pPr marL="740664" lvl="2" indent="-283464">
              <a:buFont typeface="Arial" pitchFamily="34" charset="0"/>
              <a:buChar char="–"/>
            </a:pPr>
            <a:r>
              <a:rPr lang="en-US" sz="2200" dirty="0" smtClean="0"/>
              <a:t>Expanding its product line.</a:t>
            </a:r>
          </a:p>
          <a:p>
            <a:pPr marL="740664" lvl="2" indent="-283464">
              <a:buFont typeface="Arial" pitchFamily="34" charset="0"/>
              <a:buChar char="–"/>
            </a:pPr>
            <a:r>
              <a:rPr lang="en-US" sz="2200" dirty="0" smtClean="0"/>
              <a:t>Gaining access to distribution channels.</a:t>
            </a:r>
          </a:p>
          <a:p>
            <a:pPr marL="740664" lvl="2" indent="-283464">
              <a:buFont typeface="Arial" pitchFamily="34" charset="0"/>
              <a:buChar char="–"/>
            </a:pPr>
            <a:r>
              <a:rPr lang="en-US" sz="2200" dirty="0" smtClean="0"/>
              <a:t>Achieving competitive economies of scale.</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The Process of Completing an Acquisition</a:t>
            </a:r>
            <a:endParaRPr lang="en-US" sz="3600" dirty="0"/>
          </a:p>
        </p:txBody>
      </p:sp>
      <p:sp>
        <p:nvSpPr>
          <p:cNvPr id="3" name="Content Placeholder 2"/>
          <p:cNvSpPr>
            <a:spLocks noGrp="1"/>
          </p:cNvSpPr>
          <p:nvPr>
            <p:ph idx="1"/>
          </p:nvPr>
        </p:nvSpPr>
        <p:spPr>
          <a:xfrm>
            <a:off x="457200" y="1600201"/>
            <a:ext cx="8229600" cy="304799"/>
          </a:xfrm>
        </p:spPr>
        <p:txBody>
          <a:bodyPr/>
          <a:lstStyle/>
          <a:p>
            <a:pPr marL="0" indent="0">
              <a:buNone/>
            </a:pPr>
            <a:r>
              <a:rPr lang="en-IN" sz="2000" b="1" dirty="0"/>
              <a:t>Figure </a:t>
            </a:r>
            <a:r>
              <a:rPr lang="en-IN" sz="2000" b="1" dirty="0" smtClean="0"/>
              <a:t>14.2 </a:t>
            </a:r>
            <a:r>
              <a:rPr lang="en-IN" sz="2000" dirty="0" smtClean="0"/>
              <a:t>The </a:t>
            </a:r>
            <a:r>
              <a:rPr lang="en-IN" sz="2000" dirty="0"/>
              <a:t>Process </a:t>
            </a:r>
            <a:r>
              <a:rPr lang="en-IN" sz="2000" dirty="0" smtClean="0"/>
              <a:t>of Completing the Acquisition </a:t>
            </a:r>
            <a:r>
              <a:rPr lang="en-IN" sz="2000" dirty="0"/>
              <a:t>of </a:t>
            </a:r>
            <a:r>
              <a:rPr lang="en-IN" sz="2000" dirty="0" smtClean="0"/>
              <a:t>Another Firm</a:t>
            </a:r>
            <a:endParaRPr lang="en-IN" sz="2000" dirty="0"/>
          </a:p>
        </p:txBody>
      </p:sp>
      <p:pic>
        <p:nvPicPr>
          <p:cNvPr id="5" name="Picture 4" descr="9 steps to complete the acquisition of another firm. Step 1: Schedule a meeting with the target firm’s executives. Step 2: Evaluate the feelings of the target firm’s executives about the acquisition. Step 3: Determine how to most appropriately finance the acquisition. Step 4: Actively negotiate with the target firm. Step 5: Make an offer if negotiations indicate that doing so is appropriate. Step 6: Develop a non compete agreement with key target firm employees who will be retained. Step 7: Hire an attorney to prepare the closing documents. Step 8: As soon as practical, meet with all employees to explain the acquisition. Step 9: Move forward with the plan for adding the acquired firm to the organiza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057400"/>
            <a:ext cx="6231197" cy="41985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Licensing </a:t>
            </a:r>
            <a:r>
              <a:rPr lang="en-US" sz="2000" b="0" dirty="0" smtClean="0"/>
              <a:t>(1 of 2)</a:t>
            </a:r>
            <a:endParaRPr lang="en-US" sz="2000" b="0" dirty="0"/>
          </a:p>
        </p:txBody>
      </p:sp>
      <p:sp>
        <p:nvSpPr>
          <p:cNvPr id="3" name="Content Placeholder 2"/>
          <p:cNvSpPr>
            <a:spLocks noGrp="1"/>
          </p:cNvSpPr>
          <p:nvPr>
            <p:ph idx="1"/>
          </p:nvPr>
        </p:nvSpPr>
        <p:spPr/>
        <p:txBody>
          <a:bodyPr/>
          <a:lstStyle/>
          <a:p>
            <a:pPr marL="256032" lvl="1" indent="-256032">
              <a:spcBef>
                <a:spcPts val="1500"/>
              </a:spcBef>
              <a:buFont typeface="Arial" pitchFamily="34" charset="0"/>
              <a:buChar char="•"/>
            </a:pPr>
            <a:r>
              <a:rPr lang="en-US" sz="2400" dirty="0" smtClean="0"/>
              <a:t>The granting of permission by one company to another company to use a specific form of its intellectual property under clearly defined conditions.</a:t>
            </a:r>
          </a:p>
          <a:p>
            <a:pPr marL="256032" lvl="1" indent="-256032">
              <a:spcBef>
                <a:spcPts val="1500"/>
              </a:spcBef>
              <a:buFont typeface="Arial" pitchFamily="34" charset="0"/>
              <a:buChar char="•"/>
            </a:pPr>
            <a:r>
              <a:rPr lang="en-US" sz="2400" dirty="0" smtClean="0"/>
              <a:t>Virtually any intellectual property a company owns that is protected by a patent, trademark, or copyright can be licensed to a third party.</a:t>
            </a:r>
          </a:p>
          <a:p>
            <a:pPr marL="0" lvl="1" indent="0">
              <a:spcBef>
                <a:spcPts val="1500"/>
              </a:spcBef>
              <a:buNone/>
            </a:pPr>
            <a:r>
              <a:rPr lang="en-US" sz="2400" b="1" dirty="0" smtClean="0"/>
              <a:t>Licensing Agreement</a:t>
            </a:r>
          </a:p>
          <a:p>
            <a:pPr marL="256032" lvl="1" indent="-256032">
              <a:spcBef>
                <a:spcPts val="1500"/>
              </a:spcBef>
              <a:buFont typeface="Arial" pitchFamily="34" charset="0"/>
              <a:buChar char="•"/>
            </a:pPr>
            <a:r>
              <a:rPr lang="en-US" sz="2400" dirty="0" smtClean="0"/>
              <a:t>The </a:t>
            </a:r>
            <a:r>
              <a:rPr lang="en-US" sz="2400" dirty="0"/>
              <a:t>terms of a license are spelled out by a licensing agreement.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Licensing </a:t>
            </a:r>
            <a:r>
              <a:rPr lang="en-US" sz="2000" b="0" dirty="0" smtClean="0"/>
              <a:t>(2 of 2)</a:t>
            </a:r>
            <a:endParaRPr lang="en-US" sz="2000" b="0" dirty="0"/>
          </a:p>
        </p:txBody>
      </p:sp>
      <p:graphicFrame>
        <p:nvGraphicFramePr>
          <p:cNvPr id="5" name="Table 3"/>
          <p:cNvGraphicFramePr>
            <a:graphicFrameLocks noGrp="1"/>
          </p:cNvGraphicFramePr>
          <p:nvPr>
            <p:ph idx="1"/>
            <p:extLst>
              <p:ext uri="{D42A27DB-BD31-4B8C-83A1-F6EECF244321}">
                <p14:modId xmlns:p14="http://schemas.microsoft.com/office/powerpoint/2010/main" val="1432975626"/>
              </p:ext>
            </p:extLst>
          </p:nvPr>
        </p:nvGraphicFramePr>
        <p:xfrm>
          <a:off x="457200" y="2011680"/>
          <a:ext cx="8229600" cy="2407920"/>
        </p:xfrm>
        <a:graphic>
          <a:graphicData uri="http://schemas.openxmlformats.org/drawingml/2006/table">
            <a:tbl>
              <a:tblPr firstRow="1" bandRow="1">
                <a:tableStyleId>{9D7B26C5-4107-4FEC-AEDC-1716B250A1EF}</a:tableStyleId>
              </a:tblPr>
              <a:tblGrid>
                <a:gridCol w="3276600">
                  <a:extLst>
                    <a:ext uri="{9D8B030D-6E8A-4147-A177-3AD203B41FA5}">
                      <a16:colId xmlns:a16="http://schemas.microsoft.com/office/drawing/2014/main" xmlns="" val="20000"/>
                    </a:ext>
                  </a:extLst>
                </a:gridCol>
                <a:gridCol w="4953000">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Type of Licensing</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Description</a:t>
                      </a:r>
                    </a:p>
                  </a:txBody>
                  <a:tcPr>
                    <a:solidFill>
                      <a:schemeClr val="bg1"/>
                    </a:solidFill>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Technology Licensing</a:t>
                      </a:r>
                      <a:endParaRPr lang="en-US" sz="2000"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The licensing of proprietary technology that the licensor typically controls by virtue of a utility patent.</a:t>
                      </a:r>
                      <a:endParaRPr lang="en-US" sz="2000" dirty="0"/>
                    </a:p>
                  </a:txBody>
                  <a:tcPr>
                    <a:solidFill>
                      <a:schemeClr val="bg1"/>
                    </a:solidFill>
                  </a:tcPr>
                </a:tc>
                <a:extLst>
                  <a:ext uri="{0D108BD9-81ED-4DB2-BD59-A6C34878D82A}">
                    <a16:rowId xmlns:a16="http://schemas.microsoft.com/office/drawing/2014/main" xmlns="" val="10001"/>
                  </a:ext>
                </a:extLst>
              </a:tr>
              <a:tr h="370840">
                <a:tc>
                  <a:txBody>
                    <a:bodyPr/>
                    <a:lstStyle/>
                    <a:p>
                      <a:pPr algn="l"/>
                      <a:r>
                        <a:rPr lang="en-US" sz="2000" dirty="0" smtClean="0"/>
                        <a:t>Merchandise and Character Licensing</a:t>
                      </a:r>
                      <a:endParaRPr lang="en-US" sz="2000"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The licensing of a recognized trademark or brand that the licensor typically controls through a trademark or copyright. </a:t>
                      </a:r>
                      <a:endParaRPr lang="en-US" sz="2000" dirty="0"/>
                    </a:p>
                  </a:txBody>
                  <a:tcPr>
                    <a:solidFill>
                      <a:schemeClr val="bg1"/>
                    </a:solidFill>
                  </a:tcPr>
                </a:tc>
                <a:extLst>
                  <a:ext uri="{0D108BD9-81ED-4DB2-BD59-A6C34878D82A}">
                    <a16:rowId xmlns:a16="http://schemas.microsoft.com/office/drawing/2014/main" xmlns=""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Learning Objectives</a:t>
            </a:r>
            <a:endParaRPr lang="en-IN" sz="3600" b="0" dirty="0"/>
          </a:p>
        </p:txBody>
      </p:sp>
      <p:sp>
        <p:nvSpPr>
          <p:cNvPr id="3" name="Content Placeholder 2"/>
          <p:cNvSpPr>
            <a:spLocks noGrp="1"/>
          </p:cNvSpPr>
          <p:nvPr>
            <p:ph idx="1"/>
          </p:nvPr>
        </p:nvSpPr>
        <p:spPr>
          <a:xfrm>
            <a:off x="457200" y="1600200"/>
            <a:ext cx="8077200" cy="4525963"/>
          </a:xfrm>
        </p:spPr>
        <p:txBody>
          <a:bodyPr/>
          <a:lstStyle/>
          <a:p>
            <a:pPr marL="684213" indent="-684213">
              <a:lnSpc>
                <a:spcPct val="90000"/>
              </a:lnSpc>
              <a:buSzPct val="100000"/>
              <a:buNone/>
            </a:pPr>
            <a:r>
              <a:rPr lang="en-US" sz="2400" b="1" dirty="0" smtClean="0">
                <a:solidFill>
                  <a:srgbClr val="007FA3"/>
                </a:solidFill>
              </a:rPr>
              <a:t>14.1</a:t>
            </a:r>
            <a:r>
              <a:rPr lang="en-US" sz="2400" dirty="0" smtClean="0"/>
              <a:t> Identify and discuss the core internal growth strategy for entrepreneurial firms.</a:t>
            </a:r>
          </a:p>
          <a:p>
            <a:pPr marL="684213" indent="-684213">
              <a:lnSpc>
                <a:spcPct val="90000"/>
              </a:lnSpc>
              <a:buSzPct val="100000"/>
              <a:buNone/>
            </a:pPr>
            <a:r>
              <a:rPr lang="en-US" sz="2400" b="1" dirty="0" smtClean="0">
                <a:solidFill>
                  <a:srgbClr val="007FA3"/>
                </a:solidFill>
              </a:rPr>
              <a:t>14.2</a:t>
            </a:r>
            <a:r>
              <a:rPr lang="en-US" sz="2400" dirty="0" smtClean="0"/>
              <a:t> Describe additional internal product-growth strategies entrepreneurial firms can use.</a:t>
            </a:r>
          </a:p>
          <a:p>
            <a:pPr marL="0" indent="0">
              <a:lnSpc>
                <a:spcPct val="90000"/>
              </a:lnSpc>
              <a:buSzPct val="100000"/>
              <a:buNone/>
            </a:pPr>
            <a:r>
              <a:rPr lang="en-US" sz="2400" b="1" dirty="0" smtClean="0">
                <a:solidFill>
                  <a:srgbClr val="007FA3"/>
                </a:solidFill>
              </a:rPr>
              <a:t>14.3</a:t>
            </a:r>
            <a:r>
              <a:rPr lang="en-US" sz="2400" dirty="0" smtClean="0"/>
              <a:t> Examine international expansion as a growth strategy.</a:t>
            </a:r>
          </a:p>
          <a:p>
            <a:pPr marL="0" indent="0">
              <a:lnSpc>
                <a:spcPct val="90000"/>
              </a:lnSpc>
              <a:buSzPct val="100000"/>
              <a:buNone/>
            </a:pPr>
            <a:r>
              <a:rPr lang="en-US" sz="2400" b="1" dirty="0" smtClean="0">
                <a:solidFill>
                  <a:srgbClr val="007FA3"/>
                </a:solidFill>
              </a:rPr>
              <a:t>14.4</a:t>
            </a:r>
            <a:r>
              <a:rPr lang="en-US" sz="2400" dirty="0" smtClean="0"/>
              <a:t> Discuss different types of external growth strategies.</a:t>
            </a:r>
          </a:p>
        </p:txBody>
      </p:sp>
    </p:spTree>
    <p:extLst>
      <p:ext uri="{BB962C8B-B14F-4D97-AF65-F5344CB8AC3E}">
        <p14:creationId xmlns:p14="http://schemas.microsoft.com/office/powerpoint/2010/main" val="392597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lstStyle/>
          <a:p>
            <a:r>
              <a:rPr lang="en-US" sz="3600" dirty="0" smtClean="0"/>
              <a:t>Strategic Alliances and Joint Ventures </a:t>
            </a:r>
            <a:r>
              <a:rPr lang="en-US" sz="2000" b="0" dirty="0" smtClean="0"/>
              <a:t>(1 of 2)</a:t>
            </a:r>
            <a:endParaRPr lang="en-US" sz="2000" b="0" dirty="0"/>
          </a:p>
        </p:txBody>
      </p:sp>
      <p:sp>
        <p:nvSpPr>
          <p:cNvPr id="3" name="Content Placeholder 2"/>
          <p:cNvSpPr>
            <a:spLocks noGrp="1"/>
          </p:cNvSpPr>
          <p:nvPr>
            <p:ph idx="1"/>
          </p:nvPr>
        </p:nvSpPr>
        <p:spPr>
          <a:xfrm>
            <a:off x="457200" y="1600200"/>
            <a:ext cx="8077200" cy="4525963"/>
          </a:xfrm>
        </p:spPr>
        <p:txBody>
          <a:bodyPr/>
          <a:lstStyle/>
          <a:p>
            <a:pPr marL="256032" lvl="1" indent="-256032">
              <a:spcBef>
                <a:spcPts val="1500"/>
              </a:spcBef>
              <a:buFont typeface="Arial" pitchFamily="34" charset="0"/>
              <a:buChar char="•"/>
            </a:pPr>
            <a:r>
              <a:rPr lang="en-US" sz="2400" dirty="0" smtClean="0"/>
              <a:t>The increase in the popularity of strategic alliances and joint ventures has been driven largely by a growing awareness that firms can’t “go it alone” and succeed.</a:t>
            </a:r>
          </a:p>
          <a:p>
            <a:pPr marL="256032" lvl="1" indent="-256032">
              <a:spcBef>
                <a:spcPts val="1500"/>
              </a:spcBef>
              <a:buFont typeface="Arial" pitchFamily="34" charset="0"/>
              <a:buChar cha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2"/>
            <a:ext cx="8458200" cy="1232428"/>
          </a:xfrm>
        </p:spPr>
        <p:txBody>
          <a:bodyPr/>
          <a:lstStyle/>
          <a:p>
            <a:r>
              <a:rPr lang="en-IN" sz="3600" dirty="0" smtClean="0"/>
              <a:t>Strategic Alliances and Joint Ventures </a:t>
            </a:r>
            <a:r>
              <a:rPr lang="en-US" sz="2000" b="0" dirty="0" smtClean="0"/>
              <a:t>(2 of 2)</a:t>
            </a:r>
            <a:r>
              <a:rPr lang="en-IN" sz="2000" dirty="0" smtClean="0"/>
              <a:t> </a:t>
            </a:r>
            <a:endParaRPr lang="en-US" sz="2000" dirty="0"/>
          </a:p>
        </p:txBody>
      </p:sp>
      <p:graphicFrame>
        <p:nvGraphicFramePr>
          <p:cNvPr id="5" name="Table 4"/>
          <p:cNvGraphicFramePr>
            <a:graphicFrameLocks/>
          </p:cNvGraphicFramePr>
          <p:nvPr>
            <p:extLst>
              <p:ext uri="{D42A27DB-BD31-4B8C-83A1-F6EECF244321}">
                <p14:modId xmlns:p14="http://schemas.microsoft.com/office/powerpoint/2010/main" val="4192765460"/>
              </p:ext>
            </p:extLst>
          </p:nvPr>
        </p:nvGraphicFramePr>
        <p:xfrm>
          <a:off x="457200" y="2250440"/>
          <a:ext cx="8229600" cy="3997960"/>
        </p:xfrm>
        <a:graphic>
          <a:graphicData uri="http://schemas.openxmlformats.org/drawingml/2006/table">
            <a:tbl>
              <a:tblPr firstRow="1" bandRow="1">
                <a:tableStyleId>{9D7B26C5-4107-4FEC-AEDC-1716B250A1EF}</a:tableStyleId>
              </a:tblPr>
              <a:tblGrid>
                <a:gridCol w="4191000">
                  <a:extLst>
                    <a:ext uri="{9D8B030D-6E8A-4147-A177-3AD203B41FA5}">
                      <a16:colId xmlns:a16="http://schemas.microsoft.com/office/drawing/2014/main" xmlns="" val="20000"/>
                    </a:ext>
                  </a:extLst>
                </a:gridCol>
                <a:gridCol w="4038600">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Advantages</a:t>
                      </a:r>
                      <a:endParaRPr 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Disadvantages</a:t>
                      </a:r>
                      <a:endParaRPr lang="en-US" dirty="0"/>
                    </a:p>
                  </a:txBody>
                  <a:tcPr>
                    <a:solidFill>
                      <a:schemeClr val="bg1"/>
                    </a:solidFill>
                  </a:tcPr>
                </a:tc>
                <a:extLst>
                  <a:ext uri="{0D108BD9-81ED-4DB2-BD59-A6C34878D82A}">
                    <a16:rowId xmlns:a16="http://schemas.microsoft.com/office/drawing/2014/main" xmlns="" val="10000"/>
                  </a:ext>
                </a:extLst>
              </a:tr>
              <a:tr h="3627120">
                <a:tc>
                  <a:txBody>
                    <a:bodyPr/>
                    <a:lstStyle/>
                    <a:p>
                      <a:pPr marL="256032" indent="-256032" algn="l" eaLnBrk="1" hangingPunct="1">
                        <a:spcBef>
                          <a:spcPts val="1500"/>
                        </a:spcBef>
                        <a:buClr>
                          <a:schemeClr val="bg2"/>
                        </a:buClr>
                        <a:buFont typeface="Arial" pitchFamily="34" charset="0"/>
                        <a:buChar char="•"/>
                      </a:pPr>
                      <a:r>
                        <a:rPr lang="en-US" sz="1800" dirty="0" smtClean="0"/>
                        <a:t>Gain access to a specific resource.</a:t>
                      </a:r>
                    </a:p>
                    <a:p>
                      <a:pPr marL="256032" indent="-256032" algn="l" eaLnBrk="1" hangingPunct="1">
                        <a:spcBef>
                          <a:spcPts val="1500"/>
                        </a:spcBef>
                        <a:buClr>
                          <a:schemeClr val="bg2"/>
                        </a:buClr>
                        <a:buFont typeface="Arial" pitchFamily="34" charset="0"/>
                        <a:buChar char="•"/>
                      </a:pPr>
                      <a:r>
                        <a:rPr lang="en-US" sz="1800" dirty="0" smtClean="0"/>
                        <a:t>Economies of scale.</a:t>
                      </a:r>
                    </a:p>
                    <a:p>
                      <a:pPr marL="256032" indent="-256032" algn="l" eaLnBrk="1" hangingPunct="1">
                        <a:spcBef>
                          <a:spcPts val="1500"/>
                        </a:spcBef>
                        <a:buClr>
                          <a:schemeClr val="bg2"/>
                        </a:buClr>
                        <a:buFont typeface="Arial" pitchFamily="34" charset="0"/>
                        <a:buChar char="•"/>
                      </a:pPr>
                      <a:r>
                        <a:rPr lang="en-US" sz="1800" dirty="0" smtClean="0"/>
                        <a:t>Risk and cost sharing.</a:t>
                      </a:r>
                    </a:p>
                    <a:p>
                      <a:pPr marL="256032" indent="-256032" algn="l" eaLnBrk="1" hangingPunct="1">
                        <a:spcBef>
                          <a:spcPts val="1500"/>
                        </a:spcBef>
                        <a:buClr>
                          <a:schemeClr val="bg2"/>
                        </a:buClr>
                        <a:buFont typeface="Arial" pitchFamily="34" charset="0"/>
                        <a:buChar char="•"/>
                      </a:pPr>
                      <a:r>
                        <a:rPr lang="en-US" sz="1800" dirty="0" smtClean="0"/>
                        <a:t>Gain access to a foreign market.</a:t>
                      </a:r>
                    </a:p>
                    <a:p>
                      <a:pPr marL="256032" indent="-256032" algn="l" eaLnBrk="1" hangingPunct="1">
                        <a:spcBef>
                          <a:spcPts val="1500"/>
                        </a:spcBef>
                        <a:buClr>
                          <a:schemeClr val="bg2"/>
                        </a:buClr>
                        <a:buFont typeface="Arial" pitchFamily="34" charset="0"/>
                        <a:buChar char="•"/>
                      </a:pPr>
                      <a:r>
                        <a:rPr lang="en-US" sz="1800" dirty="0" smtClean="0"/>
                        <a:t>Learning.</a:t>
                      </a:r>
                    </a:p>
                    <a:p>
                      <a:pPr marL="256032" indent="-256032" algn="l" eaLnBrk="1" hangingPunct="1">
                        <a:spcBef>
                          <a:spcPts val="1500"/>
                        </a:spcBef>
                        <a:buClr>
                          <a:schemeClr val="bg2"/>
                        </a:buClr>
                        <a:buFont typeface="Arial" pitchFamily="34" charset="0"/>
                        <a:buChar char="•"/>
                      </a:pPr>
                      <a:r>
                        <a:rPr lang="en-US" sz="1800" dirty="0" smtClean="0"/>
                        <a:t>Speed to market.</a:t>
                      </a:r>
                    </a:p>
                    <a:p>
                      <a:pPr marL="256032" indent="-256032" algn="l" eaLnBrk="1" hangingPunct="1">
                        <a:spcBef>
                          <a:spcPts val="1500"/>
                        </a:spcBef>
                        <a:buClr>
                          <a:schemeClr val="bg2"/>
                        </a:buClr>
                        <a:buFont typeface="Arial" pitchFamily="34" charset="0"/>
                        <a:buChar char="•"/>
                      </a:pPr>
                      <a:r>
                        <a:rPr lang="en-US" sz="1800" dirty="0" smtClean="0"/>
                        <a:t>Neutralizing or blocking competitors.</a:t>
                      </a:r>
                    </a:p>
                    <a:p>
                      <a:pPr algn="l"/>
                      <a:endParaRPr lang="en-US" sz="1800" dirty="0"/>
                    </a:p>
                  </a:txBody>
                  <a:tcPr>
                    <a:solidFill>
                      <a:schemeClr val="bg1"/>
                    </a:solidFill>
                  </a:tcPr>
                </a:tc>
                <a:tc>
                  <a:txBody>
                    <a:bodyPr/>
                    <a:lstStyle/>
                    <a:p>
                      <a:pPr marL="256032" indent="-256032" algn="l" eaLnBrk="1" hangingPunct="1">
                        <a:spcBef>
                          <a:spcPts val="1500"/>
                        </a:spcBef>
                        <a:buClr>
                          <a:srgbClr val="007FA3"/>
                        </a:buClr>
                        <a:buFontTx/>
                        <a:buChar char="•"/>
                      </a:pPr>
                      <a:r>
                        <a:rPr lang="en-US" sz="1800" dirty="0" smtClean="0"/>
                        <a:t>Loss of proprietary information.</a:t>
                      </a:r>
                    </a:p>
                    <a:p>
                      <a:pPr marL="256032" indent="-256032" algn="l" eaLnBrk="1" hangingPunct="1">
                        <a:spcBef>
                          <a:spcPts val="1500"/>
                        </a:spcBef>
                        <a:buClr>
                          <a:srgbClr val="007FA3"/>
                        </a:buClr>
                        <a:buFontTx/>
                        <a:buChar char="•"/>
                      </a:pPr>
                      <a:r>
                        <a:rPr lang="en-US" sz="1800" dirty="0" smtClean="0"/>
                        <a:t>Management complexities.</a:t>
                      </a:r>
                    </a:p>
                    <a:p>
                      <a:pPr marL="256032" indent="-256032" algn="l" eaLnBrk="1" hangingPunct="1">
                        <a:spcBef>
                          <a:spcPts val="1500"/>
                        </a:spcBef>
                        <a:buClr>
                          <a:srgbClr val="007FA3"/>
                        </a:buClr>
                        <a:buFontTx/>
                        <a:buChar char="•"/>
                      </a:pPr>
                      <a:r>
                        <a:rPr lang="en-US" sz="1800" dirty="0" smtClean="0"/>
                        <a:t>Financial and organizational risks.</a:t>
                      </a:r>
                    </a:p>
                    <a:p>
                      <a:pPr marL="256032" indent="-256032" algn="l" eaLnBrk="1" hangingPunct="1">
                        <a:spcBef>
                          <a:spcPts val="1500"/>
                        </a:spcBef>
                        <a:buClr>
                          <a:srgbClr val="007FA3"/>
                        </a:buClr>
                        <a:buFontTx/>
                        <a:buChar char="•"/>
                      </a:pPr>
                      <a:r>
                        <a:rPr lang="en-US" sz="1800" dirty="0" smtClean="0"/>
                        <a:t>Risk becoming dependent on a partner.</a:t>
                      </a:r>
                    </a:p>
                    <a:p>
                      <a:pPr marL="256032" indent="-256032" algn="l" eaLnBrk="1" hangingPunct="1">
                        <a:spcBef>
                          <a:spcPts val="1500"/>
                        </a:spcBef>
                        <a:buClr>
                          <a:srgbClr val="007FA3"/>
                        </a:buClr>
                        <a:buFontTx/>
                        <a:buChar char="•"/>
                      </a:pPr>
                      <a:r>
                        <a:rPr lang="en-US" sz="1800" dirty="0" smtClean="0"/>
                        <a:t>Partial loss of decision autonomy.</a:t>
                      </a:r>
                    </a:p>
                    <a:p>
                      <a:pPr marL="256032" indent="-256032" algn="l" eaLnBrk="1" hangingPunct="1">
                        <a:spcBef>
                          <a:spcPts val="1500"/>
                        </a:spcBef>
                        <a:buClr>
                          <a:srgbClr val="007FA3"/>
                        </a:buClr>
                        <a:buFontTx/>
                        <a:buChar char="•"/>
                      </a:pPr>
                      <a:r>
                        <a:rPr lang="en-US" sz="1800" dirty="0" smtClean="0"/>
                        <a:t>Partners</a:t>
                      </a:r>
                      <a:r>
                        <a:rPr lang="en-US" altLang="en-US" sz="1800" dirty="0" smtClean="0"/>
                        <a:t>’</a:t>
                      </a:r>
                      <a:r>
                        <a:rPr lang="en-US" sz="1800" dirty="0" smtClean="0"/>
                        <a:t> cultures may clash.</a:t>
                      </a:r>
                    </a:p>
                    <a:p>
                      <a:pPr marL="256032" indent="-256032" algn="l" eaLnBrk="1" hangingPunct="1">
                        <a:spcBef>
                          <a:spcPts val="1500"/>
                        </a:spcBef>
                        <a:buClr>
                          <a:srgbClr val="007FA3"/>
                        </a:buClr>
                        <a:buFontTx/>
                        <a:buChar char="•"/>
                      </a:pPr>
                      <a:r>
                        <a:rPr lang="en-US" sz="1800" dirty="0" smtClean="0"/>
                        <a:t>Loss of organizational flexibility.</a:t>
                      </a:r>
                      <a:endParaRPr lang="en-US" sz="1800" dirty="0"/>
                    </a:p>
                  </a:txBody>
                  <a:tcPr>
                    <a:solidFill>
                      <a:schemeClr val="bg1"/>
                    </a:solidFill>
                  </a:tcPr>
                </a:tc>
                <a:extLst>
                  <a:ext uri="{0D108BD9-81ED-4DB2-BD59-A6C34878D82A}">
                    <a16:rowId xmlns:a16="http://schemas.microsoft.com/office/drawing/2014/main" xmlns="" val="10001"/>
                  </a:ext>
                </a:extLst>
              </a:tr>
            </a:tbl>
          </a:graphicData>
        </a:graphic>
      </p:graphicFrame>
      <p:sp>
        <p:nvSpPr>
          <p:cNvPr id="3" name="TextBox 2"/>
          <p:cNvSpPr txBox="1"/>
          <p:nvPr/>
        </p:nvSpPr>
        <p:spPr>
          <a:xfrm>
            <a:off x="381000" y="1425714"/>
            <a:ext cx="8382000" cy="707886"/>
          </a:xfrm>
          <a:prstGeom prst="rect">
            <a:avLst/>
          </a:prstGeom>
          <a:noFill/>
        </p:spPr>
        <p:txBody>
          <a:bodyPr wrap="square" rtlCol="0">
            <a:spAutoFit/>
          </a:bodyPr>
          <a:lstStyle/>
          <a:p>
            <a:r>
              <a:rPr lang="en-US" sz="2000" b="1" dirty="0" smtClean="0"/>
              <a:t>Table 14.6 </a:t>
            </a:r>
            <a:r>
              <a:rPr lang="en-US" sz="2000" dirty="0" smtClean="0"/>
              <a:t>Advantages and Disadvantages of Participating in Strategic Alliances and Joint Ventures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Strategic Alliances </a:t>
            </a:r>
            <a:r>
              <a:rPr lang="en-US" sz="2000" b="0" dirty="0" smtClean="0"/>
              <a:t>(1 of 2)</a:t>
            </a:r>
            <a:endParaRPr lang="en-US" sz="2000" b="0" dirty="0"/>
          </a:p>
        </p:txBody>
      </p:sp>
      <p:sp>
        <p:nvSpPr>
          <p:cNvPr id="3" name="Content Placeholder 2"/>
          <p:cNvSpPr>
            <a:spLocks noGrp="1"/>
          </p:cNvSpPr>
          <p:nvPr>
            <p:ph idx="1"/>
          </p:nvPr>
        </p:nvSpPr>
        <p:spPr>
          <a:xfrm>
            <a:off x="457200" y="1600200"/>
            <a:ext cx="8077200" cy="4525963"/>
          </a:xfrm>
        </p:spPr>
        <p:txBody>
          <a:bodyPr/>
          <a:lstStyle/>
          <a:p>
            <a:pPr marL="256032" lvl="1" indent="-256032">
              <a:spcBef>
                <a:spcPts val="1500"/>
              </a:spcBef>
              <a:buFont typeface="Arial" pitchFamily="34" charset="0"/>
              <a:buChar char="•"/>
            </a:pPr>
            <a:r>
              <a:rPr lang="en-US" sz="2400" dirty="0" smtClean="0"/>
              <a:t>A strategic alliance is a partnership between two or more firms developed to achieve a specific goal.</a:t>
            </a:r>
          </a:p>
          <a:p>
            <a:pPr marL="256032" lvl="1" indent="-256032">
              <a:spcBef>
                <a:spcPts val="1500"/>
              </a:spcBef>
              <a:buFont typeface="Arial" pitchFamily="34" charset="0"/>
              <a:buChar char="•"/>
            </a:pPr>
            <a:r>
              <a:rPr lang="en-US" sz="2400" dirty="0" smtClean="0"/>
              <a:t>Various studies show that participation in alliances can boost a firm’s rate of patenting, product innovation and foreign sales.</a:t>
            </a:r>
          </a:p>
          <a:p>
            <a:pPr marL="256032" lvl="1" indent="-256032">
              <a:spcBef>
                <a:spcPts val="1500"/>
              </a:spcBef>
              <a:buFont typeface="Arial" pitchFamily="34" charset="0"/>
              <a:buChar char="•"/>
            </a:pPr>
            <a:r>
              <a:rPr lang="en-US" sz="2400" dirty="0" smtClean="0"/>
              <a:t>Strategic alliances tend to be informal and do not involve the creation of a new entity.</a:t>
            </a:r>
          </a:p>
          <a:p>
            <a:pPr marL="256032" lvl="1" indent="-256032">
              <a:spcBef>
                <a:spcPts val="1500"/>
              </a:spcBef>
              <a:buFont typeface="Arial" pitchFamily="34" charset="0"/>
              <a:buChar char="•"/>
            </a:pPr>
            <a:r>
              <a:rPr lang="en-US" sz="2400" dirty="0" smtClean="0"/>
              <a:t>Setting up an alliance and making it work can be tricky. </a:t>
            </a:r>
          </a:p>
          <a:p>
            <a:pPr marL="256032" lvl="1" indent="-256032">
              <a:spcBef>
                <a:spcPts val="1500"/>
              </a:spcBef>
              <a:buFont typeface="Arial" pitchFamily="34" charset="0"/>
              <a:buChar char="•"/>
            </a:pPr>
            <a:endParaRPr lang="en-US" dirty="0"/>
          </a:p>
        </p:txBody>
      </p:sp>
    </p:spTree>
    <p:extLst>
      <p:ext uri="{BB962C8B-B14F-4D97-AF65-F5344CB8AC3E}">
        <p14:creationId xmlns:p14="http://schemas.microsoft.com/office/powerpoint/2010/main" val="3757723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Strategic Alliances </a:t>
            </a:r>
            <a:r>
              <a:rPr lang="en-US" sz="2000" b="0" dirty="0" smtClean="0"/>
              <a:t>(2 of 2)</a:t>
            </a:r>
            <a:endParaRPr lang="en-US" sz="3600" b="0" dirty="0"/>
          </a:p>
        </p:txBody>
      </p:sp>
      <p:graphicFrame>
        <p:nvGraphicFramePr>
          <p:cNvPr id="4" name="Table 5"/>
          <p:cNvGraphicFramePr>
            <a:graphicFrameLocks noGrp="1"/>
          </p:cNvGraphicFramePr>
          <p:nvPr>
            <p:ph idx="1"/>
            <p:extLst>
              <p:ext uri="{D42A27DB-BD31-4B8C-83A1-F6EECF244321}">
                <p14:modId xmlns:p14="http://schemas.microsoft.com/office/powerpoint/2010/main" val="2617862292"/>
              </p:ext>
            </p:extLst>
          </p:nvPr>
        </p:nvGraphicFramePr>
        <p:xfrm>
          <a:off x="457200" y="2133600"/>
          <a:ext cx="8229600" cy="2286000"/>
        </p:xfrm>
        <a:graphic>
          <a:graphicData uri="http://schemas.openxmlformats.org/drawingml/2006/table">
            <a:tbl>
              <a:tblPr firstRow="1" bandRow="1">
                <a:tableStyleId>{9D7B26C5-4107-4FEC-AEDC-1716B250A1EF}</a:tableStyleId>
              </a:tblPr>
              <a:tblGrid>
                <a:gridCol w="3124200">
                  <a:extLst>
                    <a:ext uri="{9D8B030D-6E8A-4147-A177-3AD203B41FA5}">
                      <a16:colId xmlns:a16="http://schemas.microsoft.com/office/drawing/2014/main" xmlns="" val="20000"/>
                    </a:ext>
                  </a:extLst>
                </a:gridCol>
                <a:gridCol w="5105400">
                  <a:extLst>
                    <a:ext uri="{9D8B030D-6E8A-4147-A177-3AD203B41FA5}">
                      <a16:colId xmlns:a16="http://schemas.microsoft.com/office/drawing/2014/main" xmlns="" val="20001"/>
                    </a:ext>
                  </a:extLst>
                </a:gridCol>
              </a:tblGrid>
              <a:tr h="4403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Type of Alliance</a:t>
                      </a:r>
                      <a:endParaRPr lang="en-US" sz="2000" dirty="0"/>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Description</a:t>
                      </a:r>
                    </a:p>
                  </a:txBody>
                  <a:tcPr anchor="ctr">
                    <a:solidFill>
                      <a:schemeClr val="bg1"/>
                    </a:solidFill>
                  </a:tcPr>
                </a:tc>
                <a:extLst>
                  <a:ext uri="{0D108BD9-81ED-4DB2-BD59-A6C34878D82A}">
                    <a16:rowId xmlns:a16="http://schemas.microsoft.com/office/drawing/2014/main" xmlns="" val="10000"/>
                  </a:ext>
                </a:extLst>
              </a:tr>
              <a:tr h="7599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Technological Alliances</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Feature cooperation in R&amp;D, engineering, and manufacturing.</a:t>
                      </a:r>
                      <a:endParaRPr lang="en-US" sz="2000" dirty="0"/>
                    </a:p>
                  </a:txBody>
                  <a:tcPr>
                    <a:solidFill>
                      <a:schemeClr val="bg1"/>
                    </a:solidFill>
                  </a:tcPr>
                </a:tc>
                <a:extLst>
                  <a:ext uri="{0D108BD9-81ED-4DB2-BD59-A6C34878D82A}">
                    <a16:rowId xmlns:a16="http://schemas.microsoft.com/office/drawing/2014/main" xmlns="" val="10001"/>
                  </a:ext>
                </a:extLst>
              </a:tr>
              <a:tr h="1085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Marketing Alliances</a:t>
                      </a:r>
                      <a:endParaRPr lang="en-US" sz="2000"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Typically match a company with excess distribution capacity with a company that has a product to sell.</a:t>
                      </a:r>
                      <a:endParaRPr lang="en-US" sz="2000" dirty="0"/>
                    </a:p>
                  </a:txBody>
                  <a:tcPr>
                    <a:solidFill>
                      <a:schemeClr val="bg1"/>
                    </a:solidFill>
                  </a:tcPr>
                </a:tc>
                <a:extLst>
                  <a:ext uri="{0D108BD9-81ED-4DB2-BD59-A6C34878D82A}">
                    <a16:rowId xmlns:a16="http://schemas.microsoft.com/office/drawing/2014/main" xmlns=""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Joint Ventures </a:t>
            </a:r>
            <a:r>
              <a:rPr lang="en-US" sz="2000" b="0" dirty="0" smtClean="0"/>
              <a:t>(1 of 2)</a:t>
            </a:r>
            <a:endParaRPr lang="en-US" sz="3600" b="0" dirty="0"/>
          </a:p>
        </p:txBody>
      </p:sp>
      <p:sp>
        <p:nvSpPr>
          <p:cNvPr id="3" name="Content Placeholder 2"/>
          <p:cNvSpPr>
            <a:spLocks noGrp="1"/>
          </p:cNvSpPr>
          <p:nvPr>
            <p:ph idx="1"/>
          </p:nvPr>
        </p:nvSpPr>
        <p:spPr>
          <a:xfrm>
            <a:off x="457200" y="1600200"/>
            <a:ext cx="8077200" cy="4525963"/>
          </a:xfrm>
        </p:spPr>
        <p:txBody>
          <a:bodyPr/>
          <a:lstStyle/>
          <a:p>
            <a:pPr marL="256032" lvl="1" indent="-256032">
              <a:spcBef>
                <a:spcPts val="1500"/>
              </a:spcBef>
              <a:buSzPct val="100000"/>
              <a:buFont typeface="Arial" panose="020B0604020202020204" pitchFamily="34" charset="0"/>
              <a:buChar char="•"/>
            </a:pPr>
            <a:r>
              <a:rPr lang="en-US" sz="2400" dirty="0" smtClean="0"/>
              <a:t>A </a:t>
            </a:r>
            <a:r>
              <a:rPr lang="en-US" sz="2400" dirty="0"/>
              <a:t>joint venture is an entity created when two or more firms pool a portion of their resources to create a separate, jointly owned organization.</a:t>
            </a:r>
          </a:p>
          <a:p>
            <a:pPr marL="256032" lvl="1" indent="-256032">
              <a:spcBef>
                <a:spcPts val="1500"/>
              </a:spcBef>
              <a:buSzPct val="100000"/>
              <a:buFont typeface="Arial" panose="020B0604020202020204" pitchFamily="34" charset="0"/>
              <a:buChar char="•"/>
            </a:pPr>
            <a:r>
              <a:rPr lang="en-US" sz="2400" dirty="0"/>
              <a:t>A common reason to form a joint venture is to gain access to a foreign market. In these cases, the joint venture typically consists of the firm trying to reach a foreign market and one or more local partners.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Joint Ventures </a:t>
            </a:r>
            <a:r>
              <a:rPr lang="en-US" sz="2000" b="0" dirty="0" smtClean="0"/>
              <a:t>(2 of 2)</a:t>
            </a:r>
            <a:endParaRPr lang="en-US" sz="3600" b="0" dirty="0"/>
          </a:p>
        </p:txBody>
      </p:sp>
      <p:graphicFrame>
        <p:nvGraphicFramePr>
          <p:cNvPr id="4" name="Table 5"/>
          <p:cNvGraphicFramePr>
            <a:graphicFrameLocks noGrp="1"/>
          </p:cNvGraphicFramePr>
          <p:nvPr>
            <p:ph idx="1"/>
            <p:extLst>
              <p:ext uri="{D42A27DB-BD31-4B8C-83A1-F6EECF244321}">
                <p14:modId xmlns:p14="http://schemas.microsoft.com/office/powerpoint/2010/main" val="4115333554"/>
              </p:ext>
            </p:extLst>
          </p:nvPr>
        </p:nvGraphicFramePr>
        <p:xfrm>
          <a:off x="457200" y="2021840"/>
          <a:ext cx="8229600" cy="2407920"/>
        </p:xfrm>
        <a:graphic>
          <a:graphicData uri="http://schemas.openxmlformats.org/drawingml/2006/table">
            <a:tbl>
              <a:tblPr firstRow="1" bandRow="1">
                <a:tableStyleId>{9D7B26C5-4107-4FEC-AEDC-1716B250A1EF}</a:tableStyleId>
              </a:tblPr>
              <a:tblGrid>
                <a:gridCol w="2819400">
                  <a:extLst>
                    <a:ext uri="{9D8B030D-6E8A-4147-A177-3AD203B41FA5}">
                      <a16:colId xmlns:a16="http://schemas.microsoft.com/office/drawing/2014/main" xmlns="" val="20000"/>
                    </a:ext>
                  </a:extLst>
                </a:gridCol>
                <a:gridCol w="5410200">
                  <a:extLst>
                    <a:ext uri="{9D8B030D-6E8A-4147-A177-3AD203B41FA5}">
                      <a16:colId xmlns:a16="http://schemas.microsoft.com/office/drawing/2014/main" xmlns="" val="20001"/>
                    </a:ext>
                  </a:extLst>
                </a:gridCol>
              </a:tblGrid>
              <a:tr h="3403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Type of Joint Venture</a:t>
                      </a:r>
                      <a:endParaRPr lang="en-US" sz="2000" dirty="0"/>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Description</a:t>
                      </a:r>
                      <a:endParaRPr lang="en-US" sz="2000" dirty="0"/>
                    </a:p>
                  </a:txBody>
                  <a:tcPr anchor="ctr">
                    <a:solidFill>
                      <a:schemeClr val="bg1"/>
                    </a:solidFill>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Scale Joint Venture</a:t>
                      </a:r>
                      <a:endParaRPr lang="en-US" sz="2000"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Partners collaborate at a single point in the value chain to gain economies of scale in production or distribution.</a:t>
                      </a:r>
                      <a:endParaRPr lang="en-US" sz="2000" dirty="0"/>
                    </a:p>
                  </a:txBody>
                  <a:tcPr>
                    <a:solidFill>
                      <a:schemeClr val="bg1"/>
                    </a:solidFill>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Link Joint Venture</a:t>
                      </a:r>
                      <a:endParaRPr lang="en-US" sz="2000"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Positions of the partners are not symmetrical, and the partners help each other access adjacent links in the value chain.</a:t>
                      </a:r>
                      <a:endParaRPr lang="en-US" sz="2000" dirty="0"/>
                    </a:p>
                  </a:txBody>
                  <a:tcPr>
                    <a:solidFill>
                      <a:schemeClr val="bg1"/>
                    </a:solidFill>
                  </a:tcPr>
                </a:tc>
                <a:extLst>
                  <a:ext uri="{0D108BD9-81ED-4DB2-BD59-A6C34878D82A}">
                    <a16:rowId xmlns:a16="http://schemas.microsoft.com/office/drawing/2014/main" xmlns=""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143000"/>
            <a:ext cx="2286000" cy="609600"/>
          </a:xfrm>
        </p:spPr>
        <p:txBody>
          <a:bodyPr/>
          <a:lstStyle/>
          <a:p>
            <a:r>
              <a:rPr lang="en-US" sz="3600" dirty="0" smtClean="0"/>
              <a:t>Copyright</a:t>
            </a:r>
            <a:endParaRPr lang="en-US" sz="3600"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533400" y="2203174"/>
            <a:ext cx="7423150" cy="2438400"/>
          </a:xfrm>
          <a:prstGeom prst="rect">
            <a:avLst/>
          </a:prstGeom>
          <a:noFill/>
          <a:ln w="9525">
            <a:noFill/>
            <a:miter lim="800000"/>
            <a:headEnd/>
            <a:tailEnd/>
          </a:ln>
        </p:spPr>
      </p:pic>
    </p:spTree>
    <p:extLst>
      <p:ext uri="{BB962C8B-B14F-4D97-AF65-F5344CB8AC3E}">
        <p14:creationId xmlns:p14="http://schemas.microsoft.com/office/powerpoint/2010/main" val="2718918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15372"/>
            <a:ext cx="8305800" cy="1097280"/>
          </a:xfrm>
        </p:spPr>
        <p:txBody>
          <a:bodyPr/>
          <a:lstStyle/>
          <a:p>
            <a:r>
              <a:rPr lang="en-IN" sz="3200" dirty="0"/>
              <a:t>Internal and External Growth </a:t>
            </a:r>
            <a:r>
              <a:rPr lang="en-IN" sz="3200" dirty="0" smtClean="0"/>
              <a:t>Strategies</a:t>
            </a:r>
            <a:r>
              <a:rPr lang="en-IN" sz="3600" dirty="0" smtClean="0"/>
              <a:t> </a:t>
            </a:r>
            <a:r>
              <a:rPr lang="en-IN" sz="2000" b="0" dirty="0" smtClean="0"/>
              <a:t>(1 of 2)</a:t>
            </a:r>
            <a:endParaRPr lang="en-IN" sz="2000" b="0" dirty="0"/>
          </a:p>
        </p:txBody>
      </p:sp>
      <p:sp>
        <p:nvSpPr>
          <p:cNvPr id="4" name="Content Placeholder 3"/>
          <p:cNvSpPr>
            <a:spLocks noGrp="1"/>
          </p:cNvSpPr>
          <p:nvPr>
            <p:ph idx="13"/>
          </p:nvPr>
        </p:nvSpPr>
        <p:spPr>
          <a:xfrm>
            <a:off x="457200" y="1752600"/>
            <a:ext cx="3886200" cy="2819400"/>
          </a:xfrm>
        </p:spPr>
        <p:txBody>
          <a:bodyPr/>
          <a:lstStyle/>
          <a:p>
            <a:pPr algn="ctr">
              <a:buNone/>
            </a:pPr>
            <a:r>
              <a:rPr lang="en-US" sz="2400" b="1" dirty="0" smtClean="0"/>
              <a:t>Internal Growth Strategies</a:t>
            </a:r>
          </a:p>
          <a:p>
            <a:r>
              <a:rPr lang="en-US" sz="2400" dirty="0" smtClean="0"/>
              <a:t>Involve efforts taken within the firm itself, such as new product development, other product-related strategies, and international expansion</a:t>
            </a:r>
            <a:endParaRPr lang="en-US" sz="2400" dirty="0"/>
          </a:p>
        </p:txBody>
      </p:sp>
      <p:sp>
        <p:nvSpPr>
          <p:cNvPr id="5" name="Content Placeholder 4"/>
          <p:cNvSpPr>
            <a:spLocks noGrp="1"/>
          </p:cNvSpPr>
          <p:nvPr>
            <p:ph type="body" sz="quarter" idx="14"/>
          </p:nvPr>
        </p:nvSpPr>
        <p:spPr>
          <a:xfrm>
            <a:off x="4648200" y="1752600"/>
            <a:ext cx="4114800" cy="2819400"/>
          </a:xfrm>
        </p:spPr>
        <p:txBody>
          <a:bodyPr/>
          <a:lstStyle/>
          <a:p>
            <a:pPr algn="ctr">
              <a:buNone/>
            </a:pPr>
            <a:r>
              <a:rPr lang="en-US" sz="2400" b="1" dirty="0" smtClean="0"/>
              <a:t>External Growth Strategies</a:t>
            </a:r>
          </a:p>
          <a:p>
            <a:r>
              <a:rPr lang="en-US" sz="2400" dirty="0" smtClean="0"/>
              <a:t>Rely on establishing relationships with third parties, such as mergers, acquisitions, strategic alliances, joint ventures, licensing, and franchising</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sz="3200" dirty="0" smtClean="0"/>
              <a:t>Internal </a:t>
            </a:r>
            <a:r>
              <a:rPr lang="en-IN" sz="3200" dirty="0"/>
              <a:t>and External Growth </a:t>
            </a:r>
            <a:r>
              <a:rPr lang="en-IN" sz="3200" dirty="0" smtClean="0"/>
              <a:t>Strategies </a:t>
            </a:r>
            <a:r>
              <a:rPr lang="en-IN" sz="2000" b="0" dirty="0" smtClean="0"/>
              <a:t>(2 of 2)</a:t>
            </a:r>
            <a:endParaRPr lang="en-US" sz="2000" b="0" dirty="0"/>
          </a:p>
        </p:txBody>
      </p:sp>
      <p:pic>
        <p:nvPicPr>
          <p:cNvPr id="4" name="Picture 3" descr="The following internal and external strategies lead to firm growth. Internal growth strategies include new product development, other product related strategies, international expansion. External growth strategies include mergers and acquisitions, licensing, strategic alliances and joint ventures, and franchising which is covered in chapter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639" y="1981200"/>
            <a:ext cx="7120722" cy="4305790"/>
          </a:xfrm>
          <a:prstGeom prst="rect">
            <a:avLst/>
          </a:prstGeom>
        </p:spPr>
      </p:pic>
      <p:sp>
        <p:nvSpPr>
          <p:cNvPr id="5" name="Content Placeholder 2"/>
          <p:cNvSpPr>
            <a:spLocks noGrp="1"/>
          </p:cNvSpPr>
          <p:nvPr/>
        </p:nvSpPr>
        <p:spPr>
          <a:xfrm>
            <a:off x="457200" y="1405784"/>
            <a:ext cx="8229600" cy="380999"/>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IN" sz="2200" b="1" dirty="0"/>
              <a:t>Figure </a:t>
            </a:r>
            <a:r>
              <a:rPr lang="en-IN" sz="2200" b="1" dirty="0" smtClean="0"/>
              <a:t>14.1 </a:t>
            </a:r>
            <a:endParaRPr lang="en-IN"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Internal Growth Strategies </a:t>
            </a:r>
            <a:r>
              <a:rPr lang="en-US" sz="2000" b="0" dirty="0" smtClean="0"/>
              <a:t>(1 </a:t>
            </a:r>
            <a:r>
              <a:rPr lang="en-US" sz="2000" b="0" dirty="0"/>
              <a:t>of </a:t>
            </a:r>
            <a:r>
              <a:rPr lang="en-US" sz="2000" b="0" dirty="0" smtClean="0"/>
              <a:t>2)</a:t>
            </a:r>
            <a:r>
              <a:rPr lang="en-US" sz="2000" dirty="0" smtClean="0"/>
              <a:t> </a:t>
            </a:r>
            <a:endParaRPr lang="en-US" sz="2000" dirty="0"/>
          </a:p>
        </p:txBody>
      </p:sp>
      <p:sp>
        <p:nvSpPr>
          <p:cNvPr id="3" name="Content Placeholder 2"/>
          <p:cNvSpPr>
            <a:spLocks noGrp="1"/>
          </p:cNvSpPr>
          <p:nvPr>
            <p:ph idx="1"/>
          </p:nvPr>
        </p:nvSpPr>
        <p:spPr/>
        <p:txBody>
          <a:bodyPr/>
          <a:lstStyle/>
          <a:p>
            <a:pPr marL="256032" indent="-256032">
              <a:buSzPct val="100000"/>
            </a:pPr>
            <a:r>
              <a:rPr lang="en-US" sz="2400" dirty="0" smtClean="0"/>
              <a:t>New product development</a:t>
            </a:r>
          </a:p>
          <a:p>
            <a:pPr marL="256032" indent="-256032">
              <a:buSzPct val="100000"/>
            </a:pPr>
            <a:r>
              <a:rPr lang="en-US" sz="2400" dirty="0" smtClean="0"/>
              <a:t>Additional internal product-growth strategies</a:t>
            </a:r>
          </a:p>
          <a:p>
            <a:pPr marL="256032" indent="-256032">
              <a:buSzPct val="100000"/>
            </a:pPr>
            <a:r>
              <a:rPr lang="en-US" sz="2400" dirty="0" smtClean="0"/>
              <a:t>International expansion</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039100" cy="1066800"/>
          </a:xfrm>
        </p:spPr>
        <p:txBody>
          <a:bodyPr/>
          <a:lstStyle/>
          <a:p>
            <a:r>
              <a:rPr lang="en-IN" sz="3600" dirty="0" smtClean="0"/>
              <a:t>Internal Growth Strategies </a:t>
            </a:r>
            <a:r>
              <a:rPr lang="en-US" sz="2000" b="0" dirty="0" smtClean="0"/>
              <a:t>(2 </a:t>
            </a:r>
            <a:r>
              <a:rPr lang="en-US" sz="2000" b="0" dirty="0"/>
              <a:t>of 2)</a:t>
            </a:r>
            <a:r>
              <a:rPr lang="en-US" sz="2000" dirty="0"/>
              <a:t> </a:t>
            </a:r>
          </a:p>
        </p:txBody>
      </p:sp>
      <p:sp>
        <p:nvSpPr>
          <p:cNvPr id="4" name="Content Placeholder 3"/>
          <p:cNvSpPr>
            <a:spLocks noGrp="1"/>
          </p:cNvSpPr>
          <p:nvPr>
            <p:ph idx="13"/>
          </p:nvPr>
        </p:nvSpPr>
        <p:spPr>
          <a:xfrm>
            <a:off x="519869" y="1981200"/>
            <a:ext cx="3733800" cy="4038600"/>
          </a:xfrm>
        </p:spPr>
        <p:txBody>
          <a:bodyPr/>
          <a:lstStyle/>
          <a:p>
            <a:pPr marL="256032" lvl="1" indent="-256032">
              <a:spcBef>
                <a:spcPts val="1000"/>
              </a:spcBef>
              <a:buNone/>
            </a:pPr>
            <a:r>
              <a:rPr lang="en-US" sz="2200" b="1" dirty="0" smtClean="0"/>
              <a:t>Advantages</a:t>
            </a:r>
            <a:endParaRPr lang="en-US" sz="2200" dirty="0" smtClean="0"/>
          </a:p>
          <a:p>
            <a:pPr marL="256032" lvl="1" indent="-256032">
              <a:spcBef>
                <a:spcPts val="1000"/>
              </a:spcBef>
              <a:buFontTx/>
              <a:buChar char="•"/>
            </a:pPr>
            <a:r>
              <a:rPr lang="en-US" sz="2200" dirty="0" smtClean="0"/>
              <a:t>Incremental, even-paced growth.</a:t>
            </a:r>
          </a:p>
          <a:p>
            <a:pPr marL="256032" lvl="1" indent="-256032">
              <a:spcBef>
                <a:spcPts val="1000"/>
              </a:spcBef>
              <a:buFontTx/>
              <a:buChar char="•"/>
            </a:pPr>
            <a:r>
              <a:rPr lang="en-US" sz="2200" dirty="0" smtClean="0"/>
              <a:t>Provides maximum control.</a:t>
            </a:r>
          </a:p>
          <a:p>
            <a:pPr marL="256032" lvl="1" indent="-256032">
              <a:spcBef>
                <a:spcPts val="1000"/>
              </a:spcBef>
              <a:buFontTx/>
              <a:buChar char="•"/>
            </a:pPr>
            <a:r>
              <a:rPr lang="en-US" sz="2200" dirty="0" smtClean="0"/>
              <a:t>Preserves organizational culture.</a:t>
            </a:r>
          </a:p>
          <a:p>
            <a:pPr marL="256032" lvl="1" indent="-256032">
              <a:spcBef>
                <a:spcPts val="1000"/>
              </a:spcBef>
              <a:buFontTx/>
              <a:buChar char="•"/>
            </a:pPr>
            <a:r>
              <a:rPr lang="en-US" sz="2200" dirty="0" smtClean="0"/>
              <a:t>Encourages internal entrepreneurship.</a:t>
            </a:r>
          </a:p>
          <a:p>
            <a:pPr marL="256032" lvl="1" indent="-256032">
              <a:spcBef>
                <a:spcPts val="1000"/>
              </a:spcBef>
              <a:buFontTx/>
              <a:buChar char="•"/>
            </a:pPr>
            <a:r>
              <a:rPr lang="en-US" sz="2200" dirty="0" smtClean="0"/>
              <a:t>Allows firms to promote from within.</a:t>
            </a:r>
            <a:endParaRPr lang="en-US" sz="2200" dirty="0"/>
          </a:p>
        </p:txBody>
      </p:sp>
      <p:sp>
        <p:nvSpPr>
          <p:cNvPr id="5" name="Content Placeholder 4"/>
          <p:cNvSpPr>
            <a:spLocks noGrp="1"/>
          </p:cNvSpPr>
          <p:nvPr>
            <p:ph type="body" sz="quarter" idx="14"/>
          </p:nvPr>
        </p:nvSpPr>
        <p:spPr>
          <a:xfrm>
            <a:off x="4724400" y="1981200"/>
            <a:ext cx="4114800" cy="4038600"/>
          </a:xfrm>
        </p:spPr>
        <p:txBody>
          <a:bodyPr/>
          <a:lstStyle/>
          <a:p>
            <a:pPr>
              <a:spcBef>
                <a:spcPts val="1000"/>
              </a:spcBef>
              <a:buNone/>
            </a:pPr>
            <a:r>
              <a:rPr lang="en-US" sz="2200" b="1" dirty="0" smtClean="0"/>
              <a:t>Disadvantages</a:t>
            </a:r>
            <a:endParaRPr lang="en-US" sz="2200" dirty="0" smtClean="0"/>
          </a:p>
          <a:p>
            <a:pPr>
              <a:spcBef>
                <a:spcPts val="1000"/>
              </a:spcBef>
              <a:buFontTx/>
              <a:buChar char="•"/>
            </a:pPr>
            <a:r>
              <a:rPr lang="en-US" sz="2200" dirty="0" smtClean="0"/>
              <a:t>Slow form of growth.</a:t>
            </a:r>
          </a:p>
          <a:p>
            <a:pPr>
              <a:spcBef>
                <a:spcPts val="1000"/>
              </a:spcBef>
              <a:buFontTx/>
              <a:buChar char="•"/>
            </a:pPr>
            <a:r>
              <a:rPr lang="en-US" sz="2200" dirty="0" smtClean="0"/>
              <a:t>Need to develop new resources.</a:t>
            </a:r>
          </a:p>
          <a:p>
            <a:pPr>
              <a:spcBef>
                <a:spcPts val="1000"/>
              </a:spcBef>
              <a:buFontTx/>
              <a:buChar char="•"/>
            </a:pPr>
            <a:r>
              <a:rPr lang="en-US" sz="2200" dirty="0" smtClean="0"/>
              <a:t>Investment in a failed internal growth strategy can be difficult to recoup.</a:t>
            </a:r>
          </a:p>
          <a:p>
            <a:pPr>
              <a:spcBef>
                <a:spcPts val="1000"/>
              </a:spcBef>
              <a:buFontTx/>
              <a:buChar char="•"/>
            </a:pPr>
            <a:r>
              <a:rPr lang="en-US" sz="2200" dirty="0" smtClean="0"/>
              <a:t>Adds to industry capacity.</a:t>
            </a:r>
            <a:endParaRPr lang="en-US" sz="2200" dirty="0"/>
          </a:p>
        </p:txBody>
      </p:sp>
      <p:sp>
        <p:nvSpPr>
          <p:cNvPr id="3" name="TextBox 2"/>
          <p:cNvSpPr txBox="1"/>
          <p:nvPr/>
        </p:nvSpPr>
        <p:spPr>
          <a:xfrm>
            <a:off x="369783" y="1447800"/>
            <a:ext cx="8469417" cy="400110"/>
          </a:xfrm>
          <a:prstGeom prst="rect">
            <a:avLst/>
          </a:prstGeom>
          <a:noFill/>
        </p:spPr>
        <p:txBody>
          <a:bodyPr wrap="square" rtlCol="0">
            <a:spAutoFit/>
          </a:bodyPr>
          <a:lstStyle/>
          <a:p>
            <a:r>
              <a:rPr lang="en-US" sz="2000" b="1" dirty="0" smtClean="0"/>
              <a:t>Table 14.1 </a:t>
            </a:r>
            <a:r>
              <a:rPr lang="en-US" sz="2000" dirty="0" smtClean="0"/>
              <a:t>Advantages and Disadvantages of Internal Growth Strategies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a:t>New Product </a:t>
            </a:r>
            <a:r>
              <a:rPr lang="en-US" sz="3600" dirty="0" smtClean="0"/>
              <a:t>Development </a:t>
            </a:r>
            <a:r>
              <a:rPr lang="en-US" sz="2000" b="0" dirty="0" smtClean="0"/>
              <a:t>(1 of 3)</a:t>
            </a:r>
            <a:endParaRPr lang="en-US" sz="2000" b="0" dirty="0"/>
          </a:p>
        </p:txBody>
      </p:sp>
      <p:sp>
        <p:nvSpPr>
          <p:cNvPr id="7" name="Content Placeholder 6"/>
          <p:cNvSpPr>
            <a:spLocks noGrp="1"/>
          </p:cNvSpPr>
          <p:nvPr>
            <p:ph idx="1"/>
          </p:nvPr>
        </p:nvSpPr>
        <p:spPr>
          <a:xfrm>
            <a:off x="457200" y="1600200"/>
            <a:ext cx="8305800" cy="4525963"/>
          </a:xfrm>
        </p:spPr>
        <p:txBody>
          <a:bodyPr/>
          <a:lstStyle/>
          <a:p>
            <a:pPr marL="256032" lvl="1" indent="-256032">
              <a:spcBef>
                <a:spcPts val="1200"/>
              </a:spcBef>
              <a:buSzPct val="100000"/>
              <a:buFontTx/>
              <a:buChar char="•"/>
            </a:pPr>
            <a:r>
              <a:rPr lang="en-US" sz="2400" dirty="0"/>
              <a:t>Involves the creation and sale of new products (or services) as a means of increasing firm revenues.</a:t>
            </a:r>
          </a:p>
          <a:p>
            <a:pPr marL="256032" lvl="1" indent="-256032">
              <a:spcBef>
                <a:spcPts val="1200"/>
              </a:spcBef>
              <a:buSzPct val="100000"/>
              <a:buFontTx/>
              <a:buChar char="•"/>
            </a:pPr>
            <a:r>
              <a:rPr lang="en-US" sz="2400" dirty="0"/>
              <a:t>In many fast-paced industries, new product development is a competitive </a:t>
            </a:r>
            <a:r>
              <a:rPr lang="en-US" sz="2400" dirty="0" smtClean="0"/>
              <a:t>necessity.</a:t>
            </a:r>
          </a:p>
          <a:p>
            <a:pPr marL="742950" lvl="2" indent="-283464">
              <a:buSzPct val="100000"/>
              <a:buFont typeface="Arial" panose="020B0604020202020204" pitchFamily="34" charset="0"/>
              <a:buChar char="–"/>
            </a:pPr>
            <a:r>
              <a:rPr lang="en-US" sz="2400" dirty="0" smtClean="0"/>
              <a:t>For example, the average product life cycle in the computer software industry is 14 to 16 months.</a:t>
            </a:r>
          </a:p>
          <a:p>
            <a:pPr marL="742950" lvl="2" indent="-283464">
              <a:buSzPct val="100000"/>
              <a:buFont typeface="Arial" panose="020B0604020202020204" pitchFamily="34" charset="0"/>
              <a:buChar char="–"/>
            </a:pPr>
            <a:r>
              <a:rPr lang="en-US" sz="2400" dirty="0" smtClean="0"/>
              <a:t>As a result, to remain competitive, software companies must always have new products in their pipeline.  </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New Product </a:t>
            </a:r>
            <a:r>
              <a:rPr lang="en-US" sz="3600" dirty="0" smtClean="0"/>
              <a:t>Development </a:t>
            </a:r>
            <a:r>
              <a:rPr lang="en-US" sz="2000" b="0" dirty="0" smtClean="0"/>
              <a:t>(2 of 3)</a:t>
            </a:r>
            <a:endParaRPr lang="en-US" sz="2000" b="0" dirty="0"/>
          </a:p>
        </p:txBody>
      </p:sp>
      <p:sp>
        <p:nvSpPr>
          <p:cNvPr id="3" name="Content Placeholder 2"/>
          <p:cNvSpPr>
            <a:spLocks noGrp="1"/>
          </p:cNvSpPr>
          <p:nvPr>
            <p:ph idx="1"/>
          </p:nvPr>
        </p:nvSpPr>
        <p:spPr/>
        <p:txBody>
          <a:bodyPr/>
          <a:lstStyle/>
          <a:p>
            <a:pPr>
              <a:buNone/>
            </a:pPr>
            <a:r>
              <a:rPr lang="en-US" sz="2400" b="1" dirty="0" smtClean="0"/>
              <a:t>Keys to Effective New Product and Service Development</a:t>
            </a:r>
          </a:p>
          <a:p>
            <a:pPr>
              <a:lnSpc>
                <a:spcPts val="3200"/>
              </a:lnSpc>
              <a:spcBef>
                <a:spcPts val="1200"/>
              </a:spcBef>
              <a:buFontTx/>
              <a:buChar char="•"/>
            </a:pPr>
            <a:r>
              <a:rPr lang="en-US" sz="2400" dirty="0" smtClean="0"/>
              <a:t>Find a need and fill it.</a:t>
            </a:r>
          </a:p>
          <a:p>
            <a:pPr>
              <a:lnSpc>
                <a:spcPts val="3200"/>
              </a:lnSpc>
              <a:spcBef>
                <a:spcPts val="1200"/>
              </a:spcBef>
              <a:buFontTx/>
              <a:buChar char="•"/>
            </a:pPr>
            <a:r>
              <a:rPr lang="en-US" sz="2400" dirty="0" smtClean="0"/>
              <a:t>Develop products that add value.</a:t>
            </a:r>
          </a:p>
          <a:p>
            <a:pPr>
              <a:lnSpc>
                <a:spcPts val="3200"/>
              </a:lnSpc>
              <a:spcBef>
                <a:spcPts val="1200"/>
              </a:spcBef>
              <a:buFontTx/>
              <a:buChar char="•"/>
            </a:pPr>
            <a:r>
              <a:rPr lang="en-US" sz="2400" dirty="0" smtClean="0"/>
              <a:t>Get quality and pricing right.</a:t>
            </a:r>
          </a:p>
          <a:p>
            <a:pPr>
              <a:lnSpc>
                <a:spcPts val="3200"/>
              </a:lnSpc>
              <a:spcBef>
                <a:spcPts val="1200"/>
              </a:spcBef>
              <a:buFontTx/>
              <a:buChar char="•"/>
            </a:pPr>
            <a:r>
              <a:rPr lang="en-US" sz="2400" dirty="0" smtClean="0"/>
              <a:t>Focus on a specific target market.</a:t>
            </a:r>
          </a:p>
          <a:p>
            <a:pPr>
              <a:lnSpc>
                <a:spcPts val="3200"/>
              </a:lnSpc>
              <a:spcBef>
                <a:spcPts val="1200"/>
              </a:spcBef>
              <a:buFontTx/>
              <a:buChar char="•"/>
            </a:pPr>
            <a:r>
              <a:rPr lang="en-US" sz="2400" dirty="0" smtClean="0"/>
              <a:t>Conduct ongoing feasibility analysis.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New Product Development </a:t>
            </a:r>
            <a:r>
              <a:rPr lang="en-US" sz="2000" b="0" dirty="0" smtClean="0"/>
              <a:t>(3 of 3)</a:t>
            </a:r>
            <a:endParaRPr lang="en-US" sz="2000" b="0" dirty="0"/>
          </a:p>
        </p:txBody>
      </p:sp>
      <p:sp>
        <p:nvSpPr>
          <p:cNvPr id="6" name="Content Placeholder 5"/>
          <p:cNvSpPr>
            <a:spLocks noGrp="1"/>
          </p:cNvSpPr>
          <p:nvPr>
            <p:ph idx="1"/>
          </p:nvPr>
        </p:nvSpPr>
        <p:spPr>
          <a:xfrm>
            <a:off x="457200" y="1600201"/>
            <a:ext cx="8001000" cy="3581399"/>
          </a:xfrm>
        </p:spPr>
        <p:txBody>
          <a:bodyPr/>
          <a:lstStyle/>
          <a:p>
            <a:pPr marL="0" indent="0">
              <a:buNone/>
            </a:pPr>
            <a:r>
              <a:rPr lang="en-IN" sz="2400" b="1" dirty="0"/>
              <a:t>Table 14.2 </a:t>
            </a:r>
            <a:r>
              <a:rPr lang="en-IN" sz="2400" dirty="0"/>
              <a:t>The Top 5 Reasons New Products </a:t>
            </a:r>
            <a:r>
              <a:rPr lang="en-IN" sz="2400" dirty="0" smtClean="0"/>
              <a:t>Fail</a:t>
            </a:r>
          </a:p>
          <a:p>
            <a:pPr marL="429768" indent="-429768">
              <a:spcBef>
                <a:spcPts val="1200"/>
              </a:spcBef>
              <a:buClr>
                <a:schemeClr val="bg2"/>
              </a:buClr>
              <a:buFont typeface="+mj-lt"/>
              <a:buAutoNum type="arabicPeriod"/>
            </a:pPr>
            <a:r>
              <a:rPr lang="en-US" sz="2400" dirty="0"/>
              <a:t>The potential market was overestimated.</a:t>
            </a:r>
          </a:p>
          <a:p>
            <a:pPr marL="429768" indent="-429768">
              <a:spcBef>
                <a:spcPts val="1200"/>
              </a:spcBef>
              <a:buClr>
                <a:schemeClr val="bg2"/>
              </a:buClr>
              <a:buFont typeface="+mj-lt"/>
              <a:buAutoNum type="arabicPeriod"/>
            </a:pPr>
            <a:r>
              <a:rPr lang="en-US" sz="2400" dirty="0"/>
              <a:t>Customers saw the product as too expensive.</a:t>
            </a:r>
          </a:p>
          <a:p>
            <a:pPr marL="429768" indent="-429768">
              <a:spcBef>
                <a:spcPts val="1200"/>
              </a:spcBef>
              <a:buClr>
                <a:schemeClr val="bg2"/>
              </a:buClr>
              <a:buFont typeface="+mj-lt"/>
              <a:buAutoNum type="arabicPeriod"/>
            </a:pPr>
            <a:r>
              <a:rPr lang="en-US" sz="2400" dirty="0"/>
              <a:t>The product was poorly designed.</a:t>
            </a:r>
          </a:p>
          <a:p>
            <a:pPr marL="429768" indent="-429768">
              <a:spcBef>
                <a:spcPts val="1200"/>
              </a:spcBef>
              <a:buClr>
                <a:schemeClr val="bg2"/>
              </a:buClr>
              <a:buFont typeface="+mj-lt"/>
              <a:buAutoNum type="arabicPeriod"/>
            </a:pPr>
            <a:r>
              <a:rPr lang="en-US" sz="2400" dirty="0"/>
              <a:t>The product was no different than the competition’s (“me too” products).</a:t>
            </a:r>
          </a:p>
          <a:p>
            <a:pPr marL="429768" indent="-429768">
              <a:spcBef>
                <a:spcPts val="1200"/>
              </a:spcBef>
              <a:buClr>
                <a:schemeClr val="bg2"/>
              </a:buClr>
              <a:buFont typeface="+mj-lt"/>
              <a:buAutoNum type="arabicPeriod"/>
            </a:pPr>
            <a:r>
              <a:rPr lang="en-US" sz="2400" dirty="0"/>
              <a:t>The costs of developing the product line were too high</a:t>
            </a:r>
            <a:r>
              <a:rPr lang="en-US" sz="2400" dirty="0" smtClean="0"/>
              <a:t>.</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cb08e8ab09bffbdc5efec4991a7345739ff9ce"/>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4510</TotalTime>
  <Words>1501</Words>
  <Application>Microsoft Office PowerPoint</Application>
  <PresentationFormat>On-screen Show (4:3)</PresentationFormat>
  <Paragraphs>177</Paragraphs>
  <Slides>26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ＭＳ Ｐゴシック</vt:lpstr>
      <vt:lpstr>Arial</vt:lpstr>
      <vt:lpstr>Lucida Sans Unicode</vt:lpstr>
      <vt:lpstr>Times New Roman</vt:lpstr>
      <vt:lpstr>Verdana</vt:lpstr>
      <vt:lpstr>Wingdings</vt:lpstr>
      <vt:lpstr>508 Lecture</vt:lpstr>
      <vt:lpstr>Entrepreneurship: Successfully Launching New Ventures</vt:lpstr>
      <vt:lpstr>Learning Objectives</vt:lpstr>
      <vt:lpstr>Internal and External Growth Strategies (1 of 2)</vt:lpstr>
      <vt:lpstr>Internal and External Growth Strategies (2 of 2)</vt:lpstr>
      <vt:lpstr>Internal Growth Strategies (1 of 2) </vt:lpstr>
      <vt:lpstr>Internal Growth Strategies (2 of 2) </vt:lpstr>
      <vt:lpstr>New Product Development (1 of 3)</vt:lpstr>
      <vt:lpstr>New Product Development (2 of 3)</vt:lpstr>
      <vt:lpstr>New Product Development (3 of 3)</vt:lpstr>
      <vt:lpstr>Additional Internal Product-Related Strategies</vt:lpstr>
      <vt:lpstr>International Expansion (1 of 3)</vt:lpstr>
      <vt:lpstr>International Expansion (2 of 3)</vt:lpstr>
      <vt:lpstr>International Expansion (3 of 3)</vt:lpstr>
      <vt:lpstr>External Growth Strategies (1 of 2) </vt:lpstr>
      <vt:lpstr>External Growth Strategies (2 of 2) </vt:lpstr>
      <vt:lpstr>Mergers and Acquisitions</vt:lpstr>
      <vt:lpstr>The Process of Completing an Acquisition</vt:lpstr>
      <vt:lpstr>Licensing (1 of 2)</vt:lpstr>
      <vt:lpstr>Licensing (2 of 2)</vt:lpstr>
      <vt:lpstr>Strategic Alliances and Joint Ventures (1 of 2)</vt:lpstr>
      <vt:lpstr>Strategic Alliances and Joint Ventures (2 of 2) </vt:lpstr>
      <vt:lpstr>Strategic Alliances (1 of 2)</vt:lpstr>
      <vt:lpstr>Strategic Alliances (2 of 2)</vt:lpstr>
      <vt:lpstr>Joint Ventures (1 of 2)</vt:lpstr>
      <vt:lpstr>Joint Ventures (2 of 2)</vt:lpstr>
      <vt:lpstr>Copyright</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Successfully Launching New Ventures, Fifth Edition</dc:title>
  <dc:subject>Business</dc:subject>
  <dc:creator>Barringer/Ireland</dc:creator>
  <cp:keywords>Entrepreneurship</cp:keywords>
  <cp:lastModifiedBy>Cuerda, Ailyn</cp:lastModifiedBy>
  <cp:revision>1007</cp:revision>
  <cp:lastPrinted>2017-11-16T18:09:10Z</cp:lastPrinted>
  <dcterms:created xsi:type="dcterms:W3CDTF">2014-07-14T20:04:21Z</dcterms:created>
  <dcterms:modified xsi:type="dcterms:W3CDTF">2018-01-16T12:24:22Z</dcterms:modified>
</cp:coreProperties>
</file>