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1.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59" r:id="rId1"/>
  </p:sldMasterIdLst>
  <p:notesMasterIdLst>
    <p:notesMasterId r:id="rId41"/>
  </p:notesMasterIdLst>
  <p:handoutMasterIdLst>
    <p:handoutMasterId r:id="rId42"/>
  </p:handoutMasterIdLst>
  <p:sldIdLst>
    <p:sldId id="529" r:id="rId2"/>
    <p:sldId id="514" r:id="rId3"/>
    <p:sldId id="508" r:id="rId4"/>
    <p:sldId id="448" r:id="rId5"/>
    <p:sldId id="475" r:id="rId6"/>
    <p:sldId id="520" r:id="rId7"/>
    <p:sldId id="476" r:id="rId8"/>
    <p:sldId id="494" r:id="rId9"/>
    <p:sldId id="527" r:id="rId10"/>
    <p:sldId id="498" r:id="rId11"/>
    <p:sldId id="451" r:id="rId12"/>
    <p:sldId id="493" r:id="rId13"/>
    <p:sldId id="492" r:id="rId14"/>
    <p:sldId id="517" r:id="rId15"/>
    <p:sldId id="481" r:id="rId16"/>
    <p:sldId id="482" r:id="rId17"/>
    <p:sldId id="521" r:id="rId18"/>
    <p:sldId id="483" r:id="rId19"/>
    <p:sldId id="511" r:id="rId20"/>
    <p:sldId id="528" r:id="rId21"/>
    <p:sldId id="513" r:id="rId22"/>
    <p:sldId id="502" r:id="rId23"/>
    <p:sldId id="533" r:id="rId24"/>
    <p:sldId id="507" r:id="rId25"/>
    <p:sldId id="486" r:id="rId26"/>
    <p:sldId id="487" r:id="rId27"/>
    <p:sldId id="512" r:id="rId28"/>
    <p:sldId id="522" r:id="rId29"/>
    <p:sldId id="485" r:id="rId30"/>
    <p:sldId id="491" r:id="rId31"/>
    <p:sldId id="499" r:id="rId32"/>
    <p:sldId id="489" r:id="rId33"/>
    <p:sldId id="519" r:id="rId34"/>
    <p:sldId id="515" r:id="rId35"/>
    <p:sldId id="500" r:id="rId36"/>
    <p:sldId id="532" r:id="rId37"/>
    <p:sldId id="524" r:id="rId38"/>
    <p:sldId id="525" r:id="rId39"/>
    <p:sldId id="526" r:id="rId40"/>
  </p:sldIdLst>
  <p:sldSz cx="9144000" cy="6858000" type="screen4x3"/>
  <p:notesSz cx="6858000" cy="9144000"/>
  <p:custDataLst>
    <p:tags r:id="rId43"/>
  </p:custDataLst>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 initials="P" lastIdx="15" clrIdx="0">
    <p:extLst>
      <p:ext uri="{19B8F6BF-5375-455C-9EA6-DF929625EA0E}">
        <p15:presenceInfo xmlns:p15="http://schemas.microsoft.com/office/powerpoint/2012/main" userId="P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9CBF"/>
    <a:srgbClr val="24516F"/>
    <a:srgbClr val="5D958C"/>
    <a:srgbClr val="005400"/>
    <a:srgbClr val="006600"/>
    <a:srgbClr val="717A8B"/>
    <a:srgbClr val="23526D"/>
    <a:srgbClr val="83B2AA"/>
    <a:srgbClr val="0033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7" autoAdjust="0"/>
    <p:restoredTop sz="86405" autoAdjust="0"/>
  </p:normalViewPr>
  <p:slideViewPr>
    <p:cSldViewPr snapToGrid="0">
      <p:cViewPr varScale="1">
        <p:scale>
          <a:sx n="97" d="100"/>
          <a:sy n="97" d="100"/>
        </p:scale>
        <p:origin x="932" y="68"/>
      </p:cViewPr>
      <p:guideLst>
        <p:guide orient="horz" pos="2160"/>
        <p:guide pos="5759"/>
      </p:guideLst>
    </p:cSldViewPr>
  </p:slideViewPr>
  <p:outlineViewPr>
    <p:cViewPr>
      <p:scale>
        <a:sx n="33" d="100"/>
        <a:sy n="33" d="100"/>
      </p:scale>
      <p:origin x="0" y="-18728"/>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100" d="100"/>
          <a:sy n="100" d="100"/>
        </p:scale>
        <p:origin x="261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04T15:46:05.619" idx="7">
    <p:pos x="5407" y="3072"/>
    <p:text>Not sure to what "their" refers.</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defRPr>
            </a:lvl1pPr>
          </a:lstStyle>
          <a:p>
            <a:pPr>
              <a:defRPr/>
            </a:pPr>
            <a:endParaRPr lang="en-US" dirty="0"/>
          </a:p>
        </p:txBody>
      </p:sp>
      <p:sp>
        <p:nvSpPr>
          <p:cNvPr id="450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defRPr>
            </a:lvl1pPr>
          </a:lstStyle>
          <a:p>
            <a:pPr>
              <a:defRPr/>
            </a:pPr>
            <a:endParaRPr lang="en-US" dirty="0"/>
          </a:p>
        </p:txBody>
      </p:sp>
      <p:sp>
        <p:nvSpPr>
          <p:cNvPr id="4506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defRPr>
            </a:lvl1pPr>
          </a:lstStyle>
          <a:p>
            <a:pPr>
              <a:defRPr/>
            </a:pPr>
            <a:endParaRPr lang="en-US" dirty="0"/>
          </a:p>
        </p:txBody>
      </p:sp>
      <p:sp>
        <p:nvSpPr>
          <p:cNvPr id="4506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defRPr>
            </a:lvl1pPr>
          </a:lstStyle>
          <a:p>
            <a:pPr>
              <a:defRPr/>
            </a:pPr>
            <a:fld id="{67F31763-194D-4F11-BF50-26A62C558ACD}" type="slidenum">
              <a:rPr lang="en-US"/>
              <a:pPr>
                <a:defRPr/>
              </a:pPr>
              <a:t>‹#›</a:t>
            </a:fld>
            <a:endParaRPr lang="en-US" dirty="0"/>
          </a:p>
        </p:txBody>
      </p:sp>
    </p:spTree>
    <p:extLst>
      <p:ext uri="{BB962C8B-B14F-4D97-AF65-F5344CB8AC3E}">
        <p14:creationId xmlns:p14="http://schemas.microsoft.com/office/powerpoint/2010/main" val="2115435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defRPr>
            </a:lvl1pPr>
          </a:lstStyle>
          <a:p>
            <a:pPr>
              <a:defRPr/>
            </a:pPr>
            <a:endParaRPr lang="en-US" dirty="0"/>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defRPr>
            </a:lvl1pPr>
          </a:lstStyle>
          <a:p>
            <a:pPr>
              <a:defRPr/>
            </a:pPr>
            <a:endParaRPr lang="en-US" dirty="0"/>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defRPr>
            </a:lvl1pPr>
          </a:lstStyle>
          <a:p>
            <a:pPr>
              <a:defRPr/>
            </a:pPr>
            <a:fld id="{BB46DC7B-8B0B-46F6-9CC0-E683BCFB6E19}" type="slidenum">
              <a:rPr lang="en-US"/>
              <a:pPr>
                <a:defRPr/>
              </a:pPr>
              <a:t>‹#›</a:t>
            </a:fld>
            <a:endParaRPr lang="en-US" dirty="0"/>
          </a:p>
        </p:txBody>
      </p:sp>
    </p:spTree>
    <p:extLst>
      <p:ext uri="{BB962C8B-B14F-4D97-AF65-F5344CB8AC3E}">
        <p14:creationId xmlns:p14="http://schemas.microsoft.com/office/powerpoint/2010/main" val="13938845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184085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07946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254734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ln/>
        </p:spPr>
      </p:sp>
      <p:sp>
        <p:nvSpPr>
          <p:cNvPr id="3993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372742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613645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614556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4813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692105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962282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46DC7B-8B0B-46F6-9CC0-E683BCFB6E19}" type="slidenum">
              <a:rPr lang="en-US" smtClean="0"/>
              <a:pPr>
                <a:defRPr/>
              </a:pPr>
              <a:t>21</a:t>
            </a:fld>
            <a:endParaRPr lang="en-US" dirty="0"/>
          </a:p>
        </p:txBody>
      </p:sp>
    </p:spTree>
    <p:extLst>
      <p:ext uri="{BB962C8B-B14F-4D97-AF65-F5344CB8AC3E}">
        <p14:creationId xmlns:p14="http://schemas.microsoft.com/office/powerpoint/2010/main" val="1365512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189178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ln/>
        </p:spPr>
      </p:sp>
      <p:sp>
        <p:nvSpPr>
          <p:cNvPr id="5427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697797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46DC7B-8B0B-46F6-9CC0-E683BCFB6E19}" type="slidenum">
              <a:rPr lang="en-US" smtClean="0"/>
              <a:pPr>
                <a:defRPr/>
              </a:pPr>
              <a:t>2</a:t>
            </a:fld>
            <a:endParaRPr lang="en-US" dirty="0"/>
          </a:p>
        </p:txBody>
      </p:sp>
    </p:spTree>
    <p:extLst>
      <p:ext uri="{BB962C8B-B14F-4D97-AF65-F5344CB8AC3E}">
        <p14:creationId xmlns:p14="http://schemas.microsoft.com/office/powerpoint/2010/main" val="809482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900869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780362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46DC7B-8B0B-46F6-9CC0-E683BCFB6E19}" type="slidenum">
              <a:rPr lang="en-US" smtClean="0"/>
              <a:pPr>
                <a:defRPr/>
              </a:pPr>
              <a:t>28</a:t>
            </a:fld>
            <a:endParaRPr lang="en-US" dirty="0"/>
          </a:p>
        </p:txBody>
      </p:sp>
    </p:spTree>
    <p:extLst>
      <p:ext uri="{BB962C8B-B14F-4D97-AF65-F5344CB8AC3E}">
        <p14:creationId xmlns:p14="http://schemas.microsoft.com/office/powerpoint/2010/main" val="473897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ln/>
        </p:spPr>
      </p:sp>
      <p:sp>
        <p:nvSpPr>
          <p:cNvPr id="6451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647814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ln/>
        </p:spPr>
      </p:sp>
      <p:sp>
        <p:nvSpPr>
          <p:cNvPr id="6656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094126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71207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93112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ln/>
        </p:spPr>
      </p:sp>
      <p:sp>
        <p:nvSpPr>
          <p:cNvPr id="7475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764247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ln/>
        </p:spPr>
      </p:sp>
      <p:sp>
        <p:nvSpPr>
          <p:cNvPr id="7475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42949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46DC7B-8B0B-46F6-9CC0-E683BCFB6E19}" type="slidenum">
              <a:rPr lang="en-US" smtClean="0"/>
              <a:pPr>
                <a:defRPr/>
              </a:pPr>
              <a:t>3</a:t>
            </a:fld>
            <a:endParaRPr lang="en-US" dirty="0"/>
          </a:p>
        </p:txBody>
      </p:sp>
    </p:spTree>
    <p:extLst>
      <p:ext uri="{BB962C8B-B14F-4D97-AF65-F5344CB8AC3E}">
        <p14:creationId xmlns:p14="http://schemas.microsoft.com/office/powerpoint/2010/main" val="347606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977751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813610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518647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ln/>
        </p:spPr>
      </p:sp>
      <p:sp>
        <p:nvSpPr>
          <p:cNvPr id="2560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0012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348647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613997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hapter Title">
    <p:bg>
      <p:bgPr>
        <a:solidFill>
          <a:srgbClr val="439CBF"/>
        </a:solidFill>
        <a:effectLst/>
      </p:bgPr>
    </p:bg>
    <p:spTree>
      <p:nvGrpSpPr>
        <p:cNvPr id="1" name=""/>
        <p:cNvGrpSpPr/>
        <p:nvPr/>
      </p:nvGrpSpPr>
      <p:grpSpPr>
        <a:xfrm>
          <a:off x="0" y="0"/>
          <a:ext cx="0" cy="0"/>
          <a:chOff x="0" y="0"/>
          <a:chExt cx="0" cy="0"/>
        </a:xfrm>
      </p:grpSpPr>
      <p:sp>
        <p:nvSpPr>
          <p:cNvPr id="13" name="Rectangle 12"/>
          <p:cNvSpPr/>
          <p:nvPr userDrawn="1"/>
        </p:nvSpPr>
        <p:spPr bwMode="auto">
          <a:xfrm>
            <a:off x="5047200" y="0"/>
            <a:ext cx="4096800" cy="6534210"/>
          </a:xfrm>
          <a:prstGeom prst="rect">
            <a:avLst/>
          </a:prstGeom>
          <a:solidFill>
            <a:srgbClr val="BFBFB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ts val="1200"/>
              </a:spcBef>
              <a:spcAft>
                <a:spcPct val="0"/>
              </a:spcAft>
              <a:buClr>
                <a:srgbClr val="800000"/>
              </a:buClr>
              <a:buSzTx/>
              <a:buFont typeface="Wingdings" pitchFamily="2" charset="2"/>
              <a:buNone/>
              <a:tabLst/>
            </a:pPr>
            <a:endParaRPr kumimoji="0" lang="en-US" sz="2600" b="0" i="0" u="none" strike="noStrike" cap="none" normalizeH="0" baseline="0" dirty="0">
              <a:ln>
                <a:noFill/>
              </a:ln>
              <a:solidFill>
                <a:schemeClr val="tx1"/>
              </a:solidFill>
              <a:effectLst/>
              <a:latin typeface="Arial" charset="0"/>
            </a:endParaRPr>
          </a:p>
        </p:txBody>
      </p:sp>
      <p:sp>
        <p:nvSpPr>
          <p:cNvPr id="11" name="Rectangle 10"/>
          <p:cNvSpPr/>
          <p:nvPr userDrawn="1"/>
        </p:nvSpPr>
        <p:spPr bwMode="auto">
          <a:xfrm>
            <a:off x="0" y="6062758"/>
            <a:ext cx="5047200" cy="471452"/>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pPr>
            <a:endParaRPr kumimoji="0" lang="en-US" sz="2600" b="0" i="0" u="none" strike="noStrike" cap="none" normalizeH="0" baseline="0">
              <a:ln>
                <a:noFill/>
              </a:ln>
              <a:solidFill>
                <a:schemeClr val="tx1"/>
              </a:solidFill>
              <a:effectLst/>
              <a:latin typeface="Arial" charset="0"/>
            </a:endParaRPr>
          </a:p>
        </p:txBody>
      </p:sp>
      <p:sp>
        <p:nvSpPr>
          <p:cNvPr id="2" name="Slide Title"/>
          <p:cNvSpPr>
            <a:spLocks noGrp="1"/>
          </p:cNvSpPr>
          <p:nvPr>
            <p:ph type="ctrTitle"/>
          </p:nvPr>
        </p:nvSpPr>
        <p:spPr>
          <a:xfrm>
            <a:off x="5047200" y="0"/>
            <a:ext cx="4096800" cy="6534210"/>
          </a:xfrm>
          <a:prstGeom prst="rect">
            <a:avLst/>
          </a:prstGeom>
          <a:noFill/>
          <a:ln w="76200">
            <a:noFill/>
          </a:ln>
          <a:effectLst/>
        </p:spPr>
        <p:txBody>
          <a:bodyPr>
            <a:normAutofit/>
          </a:bodyPr>
          <a:lstStyle>
            <a:lvl1pPr algn="ctr">
              <a:defRPr sz="2800">
                <a:solidFill>
                  <a:schemeClr val="tx1"/>
                </a:solidFill>
                <a:effectLst/>
                <a:latin typeface="Arial" panose="020B0604020202020204" pitchFamily="34" charset="0"/>
              </a:defRPr>
            </a:lvl1pPr>
          </a:lstStyle>
          <a:p>
            <a:r>
              <a:rPr lang="en-US" dirty="0"/>
              <a:t>Click to edit Master title style</a:t>
            </a:r>
          </a:p>
        </p:txBody>
      </p:sp>
      <p:pic>
        <p:nvPicPr>
          <p:cNvPr id="6" name="Picture 5"/>
          <p:cNvPicPr>
            <a:picLocks noChangeAspect="1"/>
          </p:cNvPicPr>
          <p:nvPr userDrawn="1"/>
        </p:nvPicPr>
        <p:blipFill>
          <a:blip r:embed="rId2"/>
          <a:stretch>
            <a:fillRect/>
          </a:stretch>
        </p:blipFill>
        <p:spPr>
          <a:xfrm>
            <a:off x="-699" y="0"/>
            <a:ext cx="5047899" cy="6062758"/>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072150"/>
            <a:ext cx="454485" cy="46206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9600" y="6072150"/>
            <a:ext cx="3268800" cy="440717"/>
          </a:xfrm>
          <a:prstGeom prst="rect">
            <a:avLst/>
          </a:prstGeom>
        </p:spPr>
      </p:pic>
      <p:sp>
        <p:nvSpPr>
          <p:cNvPr id="12" name="TextBox 11"/>
          <p:cNvSpPr txBox="1"/>
          <p:nvPr userDrawn="1"/>
        </p:nvSpPr>
        <p:spPr>
          <a:xfrm>
            <a:off x="2707200" y="6566400"/>
            <a:ext cx="5140800" cy="215444"/>
          </a:xfrm>
          <a:prstGeom prst="rect">
            <a:avLst/>
          </a:prstGeom>
          <a:noFill/>
        </p:spPr>
        <p:txBody>
          <a:bodyPr wrap="square" rtlCol="0">
            <a:spAutoFit/>
          </a:bodyPr>
          <a:lstStyle/>
          <a:p>
            <a:r>
              <a:rPr lang="en-US" sz="800" b="1" dirty="0">
                <a:solidFill>
                  <a:schemeClr val="bg1"/>
                </a:solidFill>
              </a:rPr>
              <a:t>Copyright © McGraw-Hill Education. Permission required for reproduction or display.</a:t>
            </a:r>
          </a:p>
        </p:txBody>
      </p:sp>
    </p:spTree>
    <p:extLst>
      <p:ext uri="{BB962C8B-B14F-4D97-AF65-F5344CB8AC3E}">
        <p14:creationId xmlns:p14="http://schemas.microsoft.com/office/powerpoint/2010/main" val="138178296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ar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838200"/>
          </a:xfrm>
          <a:prstGeom prst="rect">
            <a:avLst/>
          </a:prstGeom>
          <a:solidFill>
            <a:srgbClr val="717A8B"/>
          </a:solidFill>
        </p:spPr>
        <p:txBody>
          <a:bodyPr anchor="ctr" anchorCtr="1"/>
          <a:lstStyle>
            <a:lvl1pPr marL="0" indent="0">
              <a:lnSpc>
                <a:spcPct val="100000"/>
              </a:lnSpc>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331200" y="983400"/>
            <a:ext cx="8596800" cy="5562600"/>
          </a:xfrm>
          <a:prstGeom prst="rect">
            <a:avLst/>
          </a:prstGeom>
        </p:spPr>
        <p:txBody>
          <a:bodyPr/>
          <a:lstStyle>
            <a:lvl1pPr marL="230188" indent="-230188">
              <a:spcBef>
                <a:spcPts val="1200"/>
              </a:spcBef>
              <a:spcAft>
                <a:spcPts val="0"/>
              </a:spcAft>
              <a:buClrTx/>
              <a:defRPr sz="2800">
                <a:latin typeface="Arial" panose="020B0604020202020204" pitchFamily="34" charset="0"/>
              </a:defRPr>
            </a:lvl1pPr>
            <a:lvl2pPr marL="568325" indent="-222250">
              <a:spcBef>
                <a:spcPts val="1200"/>
              </a:spcBef>
              <a:spcAft>
                <a:spcPts val="0"/>
              </a:spcAft>
              <a:buClrTx/>
              <a:buSzPct val="70000"/>
              <a:defRPr sz="2400">
                <a:solidFill>
                  <a:schemeClr val="tx1"/>
                </a:solidFill>
                <a:latin typeface="Arial" panose="020B0604020202020204" pitchFamily="34" charset="0"/>
              </a:defRPr>
            </a:lvl2pPr>
            <a:lvl3pPr marL="798513" indent="-230188">
              <a:spcBef>
                <a:spcPts val="1200"/>
              </a:spcBef>
              <a:spcAft>
                <a:spcPts val="0"/>
              </a:spcAft>
              <a:buClrTx/>
              <a:defRPr sz="2400">
                <a:latin typeface="Arial" panose="020B0604020202020204" pitchFamily="34" charset="0"/>
              </a:defRPr>
            </a:lvl3pPr>
            <a:lvl4pPr marL="1030288" indent="-231775">
              <a:spcBef>
                <a:spcPts val="1200"/>
              </a:spcBef>
              <a:spcAft>
                <a:spcPts val="0"/>
              </a:spcAft>
              <a:defRPr sz="1800">
                <a:latin typeface="Arial" panose="020B0604020202020204" pitchFamily="34" charset="0"/>
              </a:defRPr>
            </a:lvl4pPr>
            <a:lvl5pPr marL="1260475" indent="-230188">
              <a:spcBef>
                <a:spcPts val="1200"/>
              </a:spcBef>
              <a:spcAft>
                <a:spcPts val="0"/>
              </a:spcAft>
              <a:defRPr sz="180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823567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cxnSp>
        <p:nvCxnSpPr>
          <p:cNvPr id="3"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4"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5" name="Title 1"/>
          <p:cNvSpPr>
            <a:spLocks noGrp="1"/>
          </p:cNvSpPr>
          <p:nvPr>
            <p:ph type="title"/>
          </p:nvPr>
        </p:nvSpPr>
        <p:spPr>
          <a:xfrm>
            <a:off x="0" y="3964"/>
            <a:ext cx="9140332" cy="815404"/>
          </a:xfrm>
          <a:solidFill>
            <a:srgbClr val="717A8B"/>
          </a:solidFill>
          <a:ln w="9525">
            <a:noFill/>
            <a:miter lim="800000"/>
            <a:headEnd/>
            <a:tailEnd/>
          </a:ln>
        </p:spPr>
        <p:txBody>
          <a:bodyPr vert="horz" wrap="square" lIns="91440" tIns="45720" rIns="91440" bIns="45720" numCol="1" anchor="ctr" anchorCtr="0" compatLnSpc="1">
            <a:prstTxWarp prst="textNoShape">
              <a:avLst/>
            </a:prstTxWarp>
          </a:bodyPr>
          <a:lstStyle>
            <a:lvl1pPr marL="0">
              <a:defRPr lang="en-US" sz="2800" b="0" dirty="0">
                <a:solidFill>
                  <a:schemeClr val="bg1"/>
                </a:solidFill>
                <a:effectLst/>
                <a:latin typeface="+mn-lt"/>
              </a:defRPr>
            </a:lvl1pPr>
          </a:lstStyle>
          <a:p>
            <a:pPr marL="457200" lvl="0" indent="0"/>
            <a:r>
              <a:rPr lang="en-US" dirty="0"/>
              <a:t>Click to edit Master title style</a:t>
            </a:r>
          </a:p>
        </p:txBody>
      </p:sp>
      <p:sp>
        <p:nvSpPr>
          <p:cNvPr id="7" name="Content Placeholder 1"/>
          <p:cNvSpPr>
            <a:spLocks noGrp="1"/>
          </p:cNvSpPr>
          <p:nvPr>
            <p:ph sz="half" idx="1"/>
          </p:nvPr>
        </p:nvSpPr>
        <p:spPr>
          <a:xfrm>
            <a:off x="457200" y="1252496"/>
            <a:ext cx="4038600" cy="5277843"/>
          </a:xfrm>
          <a:prstGeom prst="rect">
            <a:avLst/>
          </a:prstGeom>
        </p:spPr>
        <p:txBody>
          <a:bodyPr/>
          <a:lstStyle>
            <a:lvl1pPr>
              <a:spcAft>
                <a:spcPts val="800"/>
              </a:spcAft>
              <a:defRPr sz="2400">
                <a:latin typeface="Arial" panose="020B0604020202020204" pitchFamily="34" charset="0"/>
              </a:defRPr>
            </a:lvl1pPr>
            <a:lvl2pPr>
              <a:spcAft>
                <a:spcPts val="800"/>
              </a:spcAft>
              <a:defRPr sz="2000">
                <a:latin typeface="Arial" panose="020B0604020202020204" pitchFamily="34" charset="0"/>
              </a:defRPr>
            </a:lvl2pPr>
            <a:lvl3pPr>
              <a:spcAft>
                <a:spcPts val="800"/>
              </a:spcAft>
              <a:defRPr sz="1800">
                <a:latin typeface="Arial" panose="020B0604020202020204" pitchFamily="34" charset="0"/>
              </a:defRPr>
            </a:lvl3pPr>
            <a:lvl4pPr>
              <a:spcAft>
                <a:spcPts val="800"/>
              </a:spcAft>
              <a:defRPr sz="1600">
                <a:latin typeface="Arial" panose="020B0604020202020204" pitchFamily="34" charset="0"/>
              </a:defRPr>
            </a:lvl4pPr>
            <a:lvl5pPr>
              <a:spcAft>
                <a:spcPts val="800"/>
              </a:spcAft>
              <a:defRPr sz="1600">
                <a:latin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2"/>
          </p:nvPr>
        </p:nvSpPr>
        <p:spPr>
          <a:xfrm>
            <a:off x="4648200" y="1252496"/>
            <a:ext cx="4038600" cy="5277843"/>
          </a:xfrm>
          <a:prstGeom prst="rect">
            <a:avLst/>
          </a:prstGeom>
        </p:spPr>
        <p:txBody>
          <a:bodyPr/>
          <a:lstStyle>
            <a:lvl1pPr>
              <a:spcAft>
                <a:spcPts val="800"/>
              </a:spcAft>
              <a:defRPr sz="2400">
                <a:latin typeface="Arial" panose="020B0604020202020204" pitchFamily="34" charset="0"/>
              </a:defRPr>
            </a:lvl1pPr>
            <a:lvl2pPr>
              <a:spcAft>
                <a:spcPts val="800"/>
              </a:spcAft>
              <a:defRPr sz="2000">
                <a:latin typeface="Arial" panose="020B0604020202020204" pitchFamily="34" charset="0"/>
              </a:defRPr>
            </a:lvl2pPr>
            <a:lvl3pPr>
              <a:spcAft>
                <a:spcPts val="800"/>
              </a:spcAft>
              <a:defRPr sz="1800">
                <a:latin typeface="Arial" panose="020B0604020202020204" pitchFamily="34" charset="0"/>
              </a:defRPr>
            </a:lvl3pPr>
            <a:lvl4pPr>
              <a:spcAft>
                <a:spcPts val="800"/>
              </a:spcAft>
              <a:defRPr sz="1600">
                <a:latin typeface="Arial" panose="020B0604020202020204" pitchFamily="34" charset="0"/>
              </a:defRPr>
            </a:lvl4pPr>
            <a:lvl5pPr>
              <a:spcAft>
                <a:spcPts val="800"/>
              </a:spcAft>
              <a:defRPr sz="1600">
                <a:latin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4294967295"/>
          </p:nvPr>
        </p:nvSpPr>
        <p:spPr>
          <a:xfrm>
            <a:off x="3722914" y="6536204"/>
            <a:ext cx="1712684" cy="320595"/>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1400" b="1" dirty="0">
                <a:hlinkClick r:id="rId2" action="ppaction://hlinksldjump"/>
              </a:rPr>
              <a:t>Return to slide</a:t>
            </a:r>
          </a:p>
        </p:txBody>
      </p:sp>
      <p:sp>
        <p:nvSpPr>
          <p:cNvPr id="10" name="TextBox 9"/>
          <p:cNvSpPr txBox="1"/>
          <p:nvPr userDrawn="1"/>
        </p:nvSpPr>
        <p:spPr>
          <a:xfrm>
            <a:off x="0" y="6656744"/>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78071496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678600"/>
          </a:xfrm>
          <a:prstGeom prst="rect">
            <a:avLst/>
          </a:prstGeom>
          <a:solidFill>
            <a:schemeClr val="bg1">
              <a:lumMod val="75000"/>
            </a:schemeClr>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7116"/>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75368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line Bar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37600"/>
          </a:xfrm>
          <a:prstGeom prst="rect">
            <a:avLst/>
          </a:prstGeom>
          <a:solidFill>
            <a:srgbClr val="717A8B"/>
          </a:solidFill>
        </p:spPr>
        <p:txBody>
          <a:bodyPr/>
          <a:lstStyle>
            <a:lvl1pPr marL="0" indent="0">
              <a:lnSpc>
                <a:spcPct val="100000"/>
              </a:lnSpc>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280800" y="1346400"/>
            <a:ext cx="8596800" cy="5206800"/>
          </a:xfrm>
          <a:prstGeom prst="rect">
            <a:avLst/>
          </a:prstGeom>
        </p:spPr>
        <p:txBody>
          <a:bodyPr/>
          <a:lstStyle>
            <a:lvl1pPr marL="230188" indent="-230188">
              <a:spcBef>
                <a:spcPts val="1200"/>
              </a:spcBef>
              <a:spcAft>
                <a:spcPts val="0"/>
              </a:spcAft>
              <a:defRPr sz="2800">
                <a:latin typeface="Arial" panose="020B0604020202020204" pitchFamily="34" charset="0"/>
              </a:defRPr>
            </a:lvl1pPr>
            <a:lvl2pPr marL="568325" indent="-222250">
              <a:spcBef>
                <a:spcPts val="1200"/>
              </a:spcBef>
              <a:spcAft>
                <a:spcPts val="0"/>
              </a:spcAft>
              <a:buClr>
                <a:srgbClr val="005400"/>
              </a:buClr>
              <a:buSzPct val="70000"/>
              <a:defRPr sz="2400">
                <a:latin typeface="Arial" panose="020B0604020202020204" pitchFamily="34" charset="0"/>
              </a:defRPr>
            </a:lvl2pPr>
            <a:lvl3pPr marL="798513" indent="-230188">
              <a:spcBef>
                <a:spcPts val="1200"/>
              </a:spcBef>
              <a:spcAft>
                <a:spcPts val="0"/>
              </a:spcAft>
              <a:defRPr sz="2400">
                <a:latin typeface="Arial" panose="020B0604020202020204" pitchFamily="34" charset="0"/>
              </a:defRPr>
            </a:lvl3pPr>
            <a:lvl4pPr marL="1030288" indent="-231775">
              <a:spcBef>
                <a:spcPts val="1200"/>
              </a:spcBef>
              <a:spcAft>
                <a:spcPts val="0"/>
              </a:spcAft>
              <a:defRPr sz="1800">
                <a:latin typeface="Arial" panose="020B0604020202020204" pitchFamily="34" charset="0"/>
              </a:defRPr>
            </a:lvl4pPr>
            <a:lvl5pPr marL="1260475" indent="-230188">
              <a:spcBef>
                <a:spcPts val="1200"/>
              </a:spcBef>
              <a:spcAft>
                <a:spcPts val="0"/>
              </a:spcAft>
              <a:defRPr sz="180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7945"/>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20204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Only Content and Description Link">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838200"/>
          </a:xfrm>
          <a:prstGeom prst="rect">
            <a:avLst/>
          </a:prstGeom>
          <a:solidFill>
            <a:srgbClr val="717A8B"/>
          </a:solidFill>
        </p:spPr>
        <p:txBody>
          <a:bodyPr/>
          <a:lstStyle>
            <a:lvl1pPr marL="0" indent="0">
              <a:defRPr sz="3200">
                <a:solidFill>
                  <a:schemeClr val="bg1"/>
                </a:solidFill>
              </a:defRPr>
            </a:lvl1pPr>
          </a:lstStyle>
          <a:p>
            <a:r>
              <a:rPr lang="en-US" dirty="0"/>
              <a:t>Click to edit Master title style</a:t>
            </a:r>
          </a:p>
        </p:txBody>
      </p:sp>
      <p:sp>
        <p:nvSpPr>
          <p:cNvPr id="3" name="TextBox 2"/>
          <p:cNvSpPr txBox="1"/>
          <p:nvPr userDrawn="1"/>
        </p:nvSpPr>
        <p:spPr>
          <a:xfrm>
            <a:off x="0" y="6657119"/>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041995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line Title, Image Only Content and Description Link">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058400"/>
          </a:xfrm>
          <a:prstGeom prst="rect">
            <a:avLst/>
          </a:prstGeom>
          <a:solidFill>
            <a:srgbClr val="717A8B"/>
          </a:solidFill>
        </p:spPr>
        <p:txBody>
          <a:bodyPr/>
          <a:lstStyle>
            <a:lvl1pPr marL="0" indent="0">
              <a:lnSpc>
                <a:spcPct val="100000"/>
              </a:lnSpc>
              <a:defRPr sz="3200">
                <a:solidFill>
                  <a:schemeClr val="bg1"/>
                </a:solidFill>
              </a:defRPr>
            </a:lvl1pPr>
          </a:lstStyle>
          <a:p>
            <a:r>
              <a:rPr lang="en-US" dirty="0"/>
              <a:t>Click to edit Master title style</a:t>
            </a:r>
          </a:p>
        </p:txBody>
      </p:sp>
      <p:sp>
        <p:nvSpPr>
          <p:cNvPr id="3" name="TextBox 2"/>
          <p:cNvSpPr txBox="1"/>
          <p:nvPr userDrawn="1"/>
        </p:nvSpPr>
        <p:spPr>
          <a:xfrm>
            <a:off x="1" y="6662768"/>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45786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body" idx="1"/>
          </p:nvPr>
        </p:nvSpPr>
        <p:spPr bwMode="auto">
          <a:xfrm>
            <a:off x="504825" y="1447799"/>
            <a:ext cx="8126413"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0188" lvl="0" indent="-230188">
              <a:spcBef>
                <a:spcPts val="1200"/>
              </a:spcBef>
              <a:spcAft>
                <a:spcPts val="0"/>
              </a:spcAft>
              <a:buClrTx/>
            </a:pPr>
            <a:r>
              <a:rPr lang="en-US" dirty="0"/>
              <a:t>Click to edit Master text styles</a:t>
            </a:r>
          </a:p>
          <a:p>
            <a:pPr marL="568325" lvl="1" indent="-222250">
              <a:spcBef>
                <a:spcPts val="1200"/>
              </a:spcBef>
              <a:spcAft>
                <a:spcPts val="0"/>
              </a:spcAft>
              <a:buClrTx/>
              <a:buSzPct val="70000"/>
            </a:pPr>
            <a:r>
              <a:rPr lang="en-US" dirty="0"/>
              <a:t>Second level</a:t>
            </a:r>
          </a:p>
          <a:p>
            <a:pPr marL="798513" lvl="2" indent="-230188">
              <a:spcBef>
                <a:spcPts val="1200"/>
              </a:spcBef>
              <a:spcAft>
                <a:spcPts val="0"/>
              </a:spcAft>
              <a:buClrTx/>
            </a:pPr>
            <a:r>
              <a:rPr lang="en-US" dirty="0"/>
              <a:t>Third level</a:t>
            </a:r>
          </a:p>
          <a:p>
            <a:pPr marL="1030288" lvl="3" indent="-231775">
              <a:spcBef>
                <a:spcPts val="1200"/>
              </a:spcBef>
              <a:spcAft>
                <a:spcPts val="0"/>
              </a:spcAft>
            </a:pPr>
            <a:r>
              <a:rPr lang="en-US" dirty="0"/>
              <a:t>Fourth level</a:t>
            </a:r>
          </a:p>
          <a:p>
            <a:pPr marL="1260475" lvl="4" indent="-230188">
              <a:spcBef>
                <a:spcPts val="1200"/>
              </a:spcBef>
              <a:spcAft>
                <a:spcPts val="0"/>
              </a:spcAft>
            </a:pPr>
            <a:r>
              <a:rPr lang="en-US" dirty="0"/>
              <a:t>Fifth level</a:t>
            </a:r>
          </a:p>
        </p:txBody>
      </p:sp>
      <p:cxnSp>
        <p:nvCxnSpPr>
          <p:cNvPr id="10"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13"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3082" name="Rectangle 3"/>
          <p:cNvSpPr>
            <a:spLocks noGrp="1" noChangeArrowheads="1"/>
          </p:cNvSpPr>
          <p:nvPr>
            <p:ph type="title"/>
          </p:nvPr>
        </p:nvSpPr>
        <p:spPr bwMode="auto">
          <a:xfrm>
            <a:off x="0" y="5594"/>
            <a:ext cx="9144000" cy="1026370"/>
          </a:xfrm>
          <a:prstGeom prst="rect">
            <a:avLst/>
          </a:prstGeom>
          <a:solidFill>
            <a:srgbClr val="717A8B"/>
          </a:solidFill>
          <a:ln w="9525">
            <a:noFill/>
            <a:miter lim="800000"/>
            <a:headEnd/>
            <a:tailEnd/>
          </a:ln>
        </p:spPr>
        <p:txBody>
          <a:bodyPr vert="horz" wrap="square" lIns="91440" tIns="45720" rIns="91440" bIns="45720" numCol="1" anchor="ctr" anchorCtr="0" compatLnSpc="1">
            <a:prstTxWarp prst="textNoShape">
              <a:avLst/>
            </a:prstTxWarp>
          </a:bodyPr>
          <a:lstStyle/>
          <a:p>
            <a:pPr marL="457200" lvl="0" indent="0"/>
            <a:r>
              <a:rPr lang="en-US" dirty="0"/>
              <a:t>CLICK TO EDIT MASTER TITLE STYLE</a:t>
            </a:r>
          </a:p>
        </p:txBody>
      </p:sp>
      <p:sp>
        <p:nvSpPr>
          <p:cNvPr id="3" name="Footer Placeholder 2"/>
          <p:cNvSpPr>
            <a:spLocks noGrp="1"/>
          </p:cNvSpPr>
          <p:nvPr>
            <p:ph type="ftr" sz="quarter" idx="3"/>
          </p:nvPr>
        </p:nvSpPr>
        <p:spPr>
          <a:xfrm>
            <a:off x="502386" y="6428932"/>
            <a:ext cx="6869521" cy="365125"/>
          </a:xfrm>
          <a:prstGeom prst="rect">
            <a:avLst/>
          </a:prstGeom>
        </p:spPr>
        <p:txBody>
          <a:bodyPr vert="horz" lIns="91440" tIns="45720" rIns="91440" bIns="45720" rtlCol="0" anchor="ctr"/>
          <a:lstStyle>
            <a:lvl1pPr algn="l">
              <a:defRPr sz="800">
                <a:solidFill>
                  <a:schemeClr val="tx1">
                    <a:tint val="75000"/>
                  </a:schemeClr>
                </a:solidFill>
              </a:defRPr>
            </a:lvl1pPr>
          </a:lstStyle>
          <a:p>
            <a:pPr eaLnBrk="0" hangingPunct="0">
              <a:defRPr/>
            </a:pPr>
            <a:endParaRPr lang="en-US" b="1" dirty="0"/>
          </a:p>
        </p:txBody>
      </p:sp>
      <p:sp>
        <p:nvSpPr>
          <p:cNvPr id="4" name="Slide Number Placeholder 3"/>
          <p:cNvSpPr>
            <a:spLocks noGrp="1"/>
          </p:cNvSpPr>
          <p:nvPr>
            <p:ph type="sldNum" sz="quarter" idx="4"/>
          </p:nvPr>
        </p:nvSpPr>
        <p:spPr>
          <a:xfrm>
            <a:off x="8094920" y="6420142"/>
            <a:ext cx="533837" cy="365125"/>
          </a:xfrm>
          <a:prstGeom prst="rect">
            <a:avLst/>
          </a:prstGeom>
        </p:spPr>
        <p:txBody>
          <a:bodyPr vert="horz" lIns="91440" tIns="45720" rIns="91440" bIns="45720" rtlCol="0" anchor="ctr"/>
          <a:lstStyle>
            <a:lvl1pPr algn="r">
              <a:defRPr sz="800" b="1">
                <a:solidFill>
                  <a:schemeClr val="tx1"/>
                </a:solidFill>
              </a:defRPr>
            </a:lvl1pPr>
          </a:lstStyle>
          <a:p>
            <a:r>
              <a:rPr lang="en-US" dirty="0"/>
              <a:t>1</a:t>
            </a:r>
            <a:r>
              <a:rPr lang="en-US" dirty="0">
                <a:cs typeface="Arial" charset="0"/>
              </a:rPr>
              <a:t>–</a:t>
            </a:r>
            <a:fld id="{18264801-464D-446F-AC00-35B235A4210A}" type="slidenum">
              <a:rPr lang="en-US" smtClean="0"/>
              <a:pPr/>
              <a:t>‹#›</a:t>
            </a:fld>
            <a:endParaRPr lang="en-US" dirty="0"/>
          </a:p>
        </p:txBody>
      </p:sp>
    </p:spTree>
    <p:extLst>
      <p:ext uri="{BB962C8B-B14F-4D97-AF65-F5344CB8AC3E}">
        <p14:creationId xmlns:p14="http://schemas.microsoft.com/office/powerpoint/2010/main" val="3823458775"/>
      </p:ext>
    </p:extLst>
  </p:cSld>
  <p:clrMap bg1="lt1" tx1="dk1" bg2="lt2" tx2="dk2" accent1="accent1" accent2="accent2" accent3="accent3" accent4="accent4" accent5="accent5" accent6="accent6" hlink="hlink" folHlink="folHlink"/>
  <p:sldLayoutIdLst>
    <p:sldLayoutId id="2147483836" r:id="rId1"/>
    <p:sldLayoutId id="2147483828" r:id="rId2"/>
    <p:sldLayoutId id="2147483762" r:id="rId3"/>
    <p:sldLayoutId id="2147483837" r:id="rId4"/>
    <p:sldLayoutId id="2147483832" r:id="rId5"/>
    <p:sldLayoutId id="2147483830" r:id="rId6"/>
    <p:sldLayoutId id="2147483831" r:id="rId7"/>
  </p:sldLayoutIdLst>
  <p:hf hdr="0" ftr="0" dt="0"/>
  <p:txStyles>
    <p:titleStyle>
      <a:lvl1pPr marL="0" indent="-4763" algn="ctr" rtl="0" eaLnBrk="0" fontAlgn="base" hangingPunct="0">
        <a:lnSpc>
          <a:spcPct val="100000"/>
        </a:lnSpc>
        <a:spcBef>
          <a:spcPct val="0"/>
        </a:spcBef>
        <a:spcAft>
          <a:spcPct val="0"/>
        </a:spcAft>
        <a:defRPr lang="en-US" sz="3200" b="0" smtClean="0">
          <a:solidFill>
            <a:schemeClr val="bg1"/>
          </a:solidFill>
          <a:effectLst/>
          <a:latin typeface="+mn-lt"/>
          <a:ea typeface="+mj-ea"/>
          <a:cs typeface="+mj-cs"/>
        </a:defRPr>
      </a:lvl1pPr>
      <a:lvl2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2pPr>
      <a:lvl3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3pPr>
      <a:lvl4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4pPr>
      <a:lvl5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5pPr>
      <a:lvl6pPr marL="457200" algn="ctr" rtl="0" fontAlgn="base">
        <a:lnSpc>
          <a:spcPct val="85000"/>
        </a:lnSpc>
        <a:spcBef>
          <a:spcPct val="0"/>
        </a:spcBef>
        <a:spcAft>
          <a:spcPct val="0"/>
        </a:spcAft>
        <a:defRPr sz="3600" b="1">
          <a:solidFill>
            <a:srgbClr val="216471"/>
          </a:solidFill>
          <a:latin typeface="Arial" charset="0"/>
        </a:defRPr>
      </a:lvl6pPr>
      <a:lvl7pPr marL="914400" algn="ctr" rtl="0" fontAlgn="base">
        <a:lnSpc>
          <a:spcPct val="85000"/>
        </a:lnSpc>
        <a:spcBef>
          <a:spcPct val="0"/>
        </a:spcBef>
        <a:spcAft>
          <a:spcPct val="0"/>
        </a:spcAft>
        <a:defRPr sz="3600" b="1">
          <a:solidFill>
            <a:srgbClr val="216471"/>
          </a:solidFill>
          <a:latin typeface="Arial" charset="0"/>
        </a:defRPr>
      </a:lvl7pPr>
      <a:lvl8pPr marL="1371600" algn="ctr" rtl="0" fontAlgn="base">
        <a:lnSpc>
          <a:spcPct val="85000"/>
        </a:lnSpc>
        <a:spcBef>
          <a:spcPct val="0"/>
        </a:spcBef>
        <a:spcAft>
          <a:spcPct val="0"/>
        </a:spcAft>
        <a:defRPr sz="3600" b="1">
          <a:solidFill>
            <a:srgbClr val="216471"/>
          </a:solidFill>
          <a:latin typeface="Arial" charset="0"/>
        </a:defRPr>
      </a:lvl8pPr>
      <a:lvl9pPr marL="1828800" algn="ctr" rtl="0" fontAlgn="base">
        <a:lnSpc>
          <a:spcPct val="85000"/>
        </a:lnSpc>
        <a:spcBef>
          <a:spcPct val="0"/>
        </a:spcBef>
        <a:spcAft>
          <a:spcPct val="0"/>
        </a:spcAft>
        <a:defRPr sz="3600" b="1">
          <a:solidFill>
            <a:srgbClr val="216471"/>
          </a:solidFill>
          <a:latin typeface="Arial" charset="0"/>
        </a:defRPr>
      </a:lvl9pPr>
    </p:titleStyle>
    <p:bodyStyle>
      <a:lvl1pPr marL="288925" indent="-288925" algn="l" rtl="0" eaLnBrk="0" fontAlgn="base" hangingPunct="0">
        <a:spcBef>
          <a:spcPct val="20000"/>
        </a:spcBef>
        <a:spcAft>
          <a:spcPct val="0"/>
        </a:spcAft>
        <a:buClr>
          <a:srgbClr val="CC6600"/>
        </a:buClr>
        <a:buSzPct val="100000"/>
        <a:buFont typeface="Arial" charset="0"/>
        <a:buChar char="♦"/>
        <a:defRPr lang="en-US" sz="2800" dirty="0">
          <a:solidFill>
            <a:schemeClr val="tx1"/>
          </a:solidFill>
          <a:effectLst/>
          <a:latin typeface="Arial" panose="020B0604020202020204" pitchFamily="34" charset="0"/>
          <a:ea typeface="+mn-ea"/>
          <a:cs typeface="+mn-cs"/>
        </a:defRPr>
      </a:lvl1pPr>
      <a:lvl2pPr marL="685800" indent="-282575" algn="l" rtl="0" eaLnBrk="0" fontAlgn="base" hangingPunct="0">
        <a:spcBef>
          <a:spcPct val="20000"/>
        </a:spcBef>
        <a:spcAft>
          <a:spcPct val="0"/>
        </a:spcAft>
        <a:buClr>
          <a:srgbClr val="CC6600"/>
        </a:buClr>
        <a:buSzPct val="80000"/>
        <a:buFont typeface="Arial" charset="0"/>
        <a:buChar char="●"/>
        <a:defRPr lang="en-US" sz="2400" dirty="0">
          <a:solidFill>
            <a:schemeClr val="tx1"/>
          </a:solidFill>
          <a:effectLst/>
          <a:latin typeface="Arial" panose="020B0604020202020204" pitchFamily="34" charset="0"/>
        </a:defRPr>
      </a:lvl2pPr>
      <a:lvl3pPr marL="1143000" indent="-282575" algn="l" rtl="0" eaLnBrk="0" fontAlgn="base" hangingPunct="0">
        <a:spcBef>
          <a:spcPct val="20000"/>
        </a:spcBef>
        <a:spcAft>
          <a:spcPct val="0"/>
        </a:spcAft>
        <a:buClr>
          <a:srgbClr val="CC6600"/>
        </a:buClr>
        <a:buSzPct val="65000"/>
        <a:buFont typeface="Wingdings 3" pitchFamily="18" charset="2"/>
        <a:buChar char="u"/>
        <a:defRPr lang="en-US" sz="2400" dirty="0">
          <a:solidFill>
            <a:schemeClr val="tx1"/>
          </a:solidFill>
          <a:effectLst/>
          <a:latin typeface="Arial" panose="020B0604020202020204" pitchFamily="34" charset="0"/>
        </a:defRPr>
      </a:lvl3pPr>
      <a:lvl4pPr marL="1600200" indent="-282575" algn="l" rtl="0" eaLnBrk="0" fontAlgn="base" hangingPunct="0">
        <a:spcBef>
          <a:spcPct val="20000"/>
        </a:spcBef>
        <a:spcAft>
          <a:spcPct val="0"/>
        </a:spcAft>
        <a:buClr>
          <a:srgbClr val="CC6600"/>
        </a:buClr>
        <a:buSzPct val="65000"/>
        <a:buFont typeface="Wingdings 3" pitchFamily="18" charset="2"/>
        <a:buChar char="u"/>
        <a:defRPr lang="en-US" sz="1800" dirty="0">
          <a:solidFill>
            <a:srgbClr val="006666"/>
          </a:solidFill>
          <a:effectLst/>
          <a:latin typeface="Arial" panose="020B0604020202020204" pitchFamily="34" charset="0"/>
        </a:defRPr>
      </a:lvl4pPr>
      <a:lvl5pPr marL="2068513" indent="-284163" algn="l" rtl="0" eaLnBrk="0" fontAlgn="base" hangingPunct="0">
        <a:spcBef>
          <a:spcPct val="20000"/>
        </a:spcBef>
        <a:spcAft>
          <a:spcPct val="0"/>
        </a:spcAft>
        <a:buClr>
          <a:srgbClr val="CC6600"/>
        </a:buClr>
        <a:buSzPct val="65000"/>
        <a:buFont typeface="Wingdings 3" pitchFamily="18" charset="2"/>
        <a:buChar char="u"/>
        <a:defRPr lang="en-US" sz="1800" dirty="0">
          <a:solidFill>
            <a:srgbClr val="006666"/>
          </a:solidFill>
          <a:effectLst/>
          <a:latin typeface="Arial" panose="020B0604020202020204" pitchFamily="34" charset="0"/>
        </a:defRPr>
      </a:lvl5pPr>
      <a:lvl6pPr marL="2692400" indent="-290513" algn="l" rtl="0" fontAlgn="base">
        <a:spcBef>
          <a:spcPct val="20000"/>
        </a:spcBef>
        <a:spcAft>
          <a:spcPct val="0"/>
        </a:spcAft>
        <a:buClr>
          <a:srgbClr val="CC6C18"/>
        </a:buClr>
        <a:buFont typeface="Arial" charset="0"/>
        <a:buChar char="»"/>
        <a:defRPr sz="2000">
          <a:solidFill>
            <a:srgbClr val="216471"/>
          </a:solidFill>
          <a:latin typeface="+mn-lt"/>
        </a:defRPr>
      </a:lvl6pPr>
      <a:lvl7pPr marL="3149600" indent="-290513" algn="l" rtl="0" fontAlgn="base">
        <a:spcBef>
          <a:spcPct val="20000"/>
        </a:spcBef>
        <a:spcAft>
          <a:spcPct val="0"/>
        </a:spcAft>
        <a:buClr>
          <a:srgbClr val="CC6C18"/>
        </a:buClr>
        <a:buFont typeface="Arial" charset="0"/>
        <a:buChar char="»"/>
        <a:defRPr sz="2000">
          <a:solidFill>
            <a:srgbClr val="216471"/>
          </a:solidFill>
          <a:latin typeface="+mn-lt"/>
        </a:defRPr>
      </a:lvl7pPr>
      <a:lvl8pPr marL="3606800" indent="-290513" algn="l" rtl="0" fontAlgn="base">
        <a:spcBef>
          <a:spcPct val="20000"/>
        </a:spcBef>
        <a:spcAft>
          <a:spcPct val="0"/>
        </a:spcAft>
        <a:buClr>
          <a:srgbClr val="CC6C18"/>
        </a:buClr>
        <a:buFont typeface="Arial" charset="0"/>
        <a:buChar char="»"/>
        <a:defRPr sz="2000">
          <a:solidFill>
            <a:srgbClr val="216471"/>
          </a:solidFill>
          <a:latin typeface="+mn-lt"/>
        </a:defRPr>
      </a:lvl8pPr>
      <a:lvl9pPr marL="4064000" indent="-290513" algn="l" rtl="0" fontAlgn="base">
        <a:spcBef>
          <a:spcPct val="20000"/>
        </a:spcBef>
        <a:spcAft>
          <a:spcPct val="0"/>
        </a:spcAft>
        <a:buClr>
          <a:srgbClr val="CC6C18"/>
        </a:buClr>
        <a:buFont typeface="Arial" charset="0"/>
        <a:buChar char="»"/>
        <a:defRPr sz="2000">
          <a:solidFill>
            <a:srgbClr val="21647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slide" Target="slide3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slide" Target="slide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slide" Target="slide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indent="0"/>
            <a:r>
              <a:rPr lang="en-US" sz="4000" b="1" dirty="0"/>
              <a:t>CHAPTER 1</a:t>
            </a:r>
            <a:r>
              <a:rPr lang="en-US" sz="4000" dirty="0"/>
              <a:t> </a:t>
            </a:r>
            <a:br>
              <a:rPr lang="en-US" dirty="0"/>
            </a:br>
            <a:r>
              <a:rPr lang="en-US" sz="3200" dirty="0"/>
              <a:t>What Is Strategy and Why Is It Important</a:t>
            </a:r>
            <a:r>
              <a:rPr lang="en-US" dirty="0"/>
              <a:t>?</a:t>
            </a:r>
          </a:p>
        </p:txBody>
      </p:sp>
    </p:spTree>
    <p:extLst>
      <p:ext uri="{BB962C8B-B14F-4D97-AF65-F5344CB8AC3E}">
        <p14:creationId xmlns:p14="http://schemas.microsoft.com/office/powerpoint/2010/main" val="1598604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solidFill>
            <a:srgbClr val="439CBF"/>
          </a:solidFill>
        </p:spPr>
        <p:txBody>
          <a:bodyPr anchor="ctr" anchorCtr="1"/>
          <a:lstStyle/>
          <a:p>
            <a:pPr marL="0">
              <a:lnSpc>
                <a:spcPct val="100000"/>
              </a:lnSpc>
            </a:pPr>
            <a:r>
              <a:rPr lang="en-US" sz="3200" dirty="0"/>
              <a:t>Starbucks’s Strategy in the Coffeehouse Market</a:t>
            </a:r>
          </a:p>
        </p:txBody>
      </p:sp>
      <p:sp>
        <p:nvSpPr>
          <p:cNvPr id="7" name="Text Placeholder 6"/>
          <p:cNvSpPr>
            <a:spLocks noGrp="1"/>
          </p:cNvSpPr>
          <p:nvPr>
            <p:ph idx="1"/>
          </p:nvPr>
        </p:nvSpPr>
        <p:spPr>
          <a:xfrm>
            <a:off x="483597" y="990600"/>
            <a:ext cx="8181429" cy="5562600"/>
          </a:xfrm>
        </p:spPr>
        <p:txBody>
          <a:bodyPr/>
          <a:lstStyle/>
          <a:p>
            <a:pPr marL="0" indent="0">
              <a:spcBef>
                <a:spcPts val="600"/>
              </a:spcBef>
              <a:spcAft>
                <a:spcPts val="600"/>
              </a:spcAft>
              <a:buNone/>
            </a:pPr>
            <a:r>
              <a:rPr lang="en-US" sz="2400" dirty="0"/>
              <a:t>Key elements of Starbucks’ strategy:</a:t>
            </a:r>
          </a:p>
          <a:p>
            <a:pPr lvl="1">
              <a:spcBef>
                <a:spcPts val="600"/>
              </a:spcBef>
              <a:spcAft>
                <a:spcPts val="600"/>
              </a:spcAft>
            </a:pPr>
            <a:r>
              <a:rPr lang="en-US" sz="2000" dirty="0"/>
              <a:t>Train baristas to serve a wide variety of specialty coffee drinks that satisfy individual customer preferences in a customized way</a:t>
            </a:r>
          </a:p>
          <a:p>
            <a:pPr lvl="1">
              <a:spcBef>
                <a:spcPts val="600"/>
              </a:spcBef>
              <a:spcAft>
                <a:spcPts val="600"/>
              </a:spcAft>
            </a:pPr>
            <a:r>
              <a:rPr lang="en-US" sz="2000" dirty="0"/>
              <a:t>Emphasize store ambience and elevation of the customer experience at Starbucks stores</a:t>
            </a:r>
          </a:p>
          <a:p>
            <a:pPr lvl="1">
              <a:spcBef>
                <a:spcPts val="600"/>
              </a:spcBef>
              <a:spcAft>
                <a:spcPts val="600"/>
              </a:spcAft>
            </a:pPr>
            <a:r>
              <a:rPr lang="en-US" sz="2000" dirty="0"/>
              <a:t>Purchase and roast only top-quality coffee beans</a:t>
            </a:r>
          </a:p>
          <a:p>
            <a:pPr lvl="1">
              <a:spcBef>
                <a:spcPts val="600"/>
              </a:spcBef>
              <a:spcAft>
                <a:spcPts val="600"/>
              </a:spcAft>
            </a:pPr>
            <a:r>
              <a:rPr lang="en-US" sz="2000" dirty="0"/>
              <a:t>Foster commitment to corporate responsibility</a:t>
            </a:r>
          </a:p>
          <a:p>
            <a:pPr lvl="1">
              <a:spcBef>
                <a:spcPts val="600"/>
              </a:spcBef>
              <a:spcAft>
                <a:spcPts val="600"/>
              </a:spcAft>
            </a:pPr>
            <a:r>
              <a:rPr lang="en-US" sz="2000" dirty="0"/>
              <a:t>Expand the number of Starbucks stores domestically and internationally</a:t>
            </a:r>
          </a:p>
          <a:p>
            <a:pPr lvl="1">
              <a:spcBef>
                <a:spcPts val="600"/>
              </a:spcBef>
              <a:spcAft>
                <a:spcPts val="600"/>
              </a:spcAft>
            </a:pPr>
            <a:r>
              <a:rPr lang="en-US" sz="2000" dirty="0"/>
              <a:t>Broaden and periodically refresh in-store product offerings</a:t>
            </a:r>
          </a:p>
          <a:p>
            <a:pPr lvl="1">
              <a:spcBef>
                <a:spcPts val="600"/>
              </a:spcBef>
              <a:spcAft>
                <a:spcPts val="600"/>
              </a:spcAft>
            </a:pPr>
            <a:r>
              <a:rPr lang="en-US" sz="2000" dirty="0"/>
              <a:t>Fully exploit the growing power of the Starbucks name and brand image with out-of-store sales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0" y="0"/>
            <a:ext cx="9144000" cy="1030514"/>
          </a:xfrm>
          <a:solidFill>
            <a:srgbClr val="717A8B"/>
          </a:solidFill>
          <a:ln w="9525">
            <a:noFill/>
            <a:miter lim="800000"/>
            <a:headEnd/>
            <a:tailEnd/>
          </a:ln>
        </p:spPr>
        <p:txBody>
          <a:bodyPr vert="horz" wrap="square" lIns="91440" tIns="45720" rIns="91440" bIns="45720" numCol="1" anchor="ctr" anchorCtr="1" compatLnSpc="1">
            <a:prstTxWarp prst="textNoShape">
              <a:avLst/>
            </a:prstTxWarp>
          </a:bodyPr>
          <a:lstStyle/>
          <a:p>
            <a:pPr marL="0">
              <a:lnSpc>
                <a:spcPct val="100000"/>
              </a:lnSpc>
            </a:pPr>
            <a:r>
              <a:rPr lang="en-US" sz="3200" dirty="0"/>
              <a:t>STRATEGY AND THE QUEST FOR COMPETITIVE ADVANTAGE</a:t>
            </a:r>
          </a:p>
        </p:txBody>
      </p:sp>
      <p:sp>
        <p:nvSpPr>
          <p:cNvPr id="76805" name="Rectangle 5"/>
          <p:cNvSpPr>
            <a:spLocks noGrp="1" noChangeArrowheads="1"/>
          </p:cNvSpPr>
          <p:nvPr>
            <p:ph idx="1"/>
          </p:nvPr>
        </p:nvSpPr>
        <p:spPr>
          <a:xfrm>
            <a:off x="331200" y="1161142"/>
            <a:ext cx="8596800" cy="5384857"/>
          </a:xfrm>
        </p:spPr>
        <p:txBody>
          <a:bodyPr/>
          <a:lstStyle/>
          <a:p>
            <a:pPr>
              <a:spcBef>
                <a:spcPts val="1200"/>
              </a:spcBef>
              <a:defRPr/>
            </a:pPr>
            <a:r>
              <a:rPr dirty="0"/>
              <a:t>Competitive </a:t>
            </a:r>
            <a:r>
              <a:rPr lang="en-US" dirty="0"/>
              <a:t>a</a:t>
            </a:r>
            <a:r>
              <a:rPr dirty="0"/>
              <a:t>dvantage</a:t>
            </a:r>
          </a:p>
          <a:p>
            <a:pPr lvl="1">
              <a:spcBef>
                <a:spcPts val="1200"/>
              </a:spcBef>
              <a:defRPr/>
            </a:pPr>
            <a:r>
              <a:rPr sz="2400" dirty="0"/>
              <a:t>Requires meeting customer needs either more </a:t>
            </a:r>
            <a:r>
              <a:rPr sz="2400" b="1" dirty="0"/>
              <a:t>effectively</a:t>
            </a:r>
            <a:r>
              <a:rPr sz="2400" dirty="0"/>
              <a:t> (with products or services that customers value more highly) or more </a:t>
            </a:r>
            <a:r>
              <a:rPr sz="2400" b="1" dirty="0"/>
              <a:t>efficiently</a:t>
            </a:r>
            <a:r>
              <a:rPr sz="2400" dirty="0"/>
              <a:t> (by providing products or services at </a:t>
            </a:r>
            <a:r>
              <a:rPr lang="en-US" sz="2400" dirty="0"/>
              <a:t>a </a:t>
            </a:r>
            <a:r>
              <a:rPr sz="2400" dirty="0"/>
              <a:t>lower cost</a:t>
            </a:r>
            <a:r>
              <a:rPr lang="en-US" sz="2400" dirty="0"/>
              <a:t> to customers</a:t>
            </a:r>
            <a:r>
              <a:rPr sz="2400" dirty="0"/>
              <a:t>)</a:t>
            </a:r>
          </a:p>
          <a:p>
            <a:pPr>
              <a:spcBef>
                <a:spcPts val="1200"/>
              </a:spcBef>
              <a:defRPr/>
            </a:pPr>
            <a:r>
              <a:rPr dirty="0"/>
              <a:t>Sustainable </a:t>
            </a:r>
            <a:r>
              <a:rPr lang="en-US" dirty="0"/>
              <a:t>c</a:t>
            </a:r>
            <a:r>
              <a:rPr dirty="0"/>
              <a:t>ompetitive </a:t>
            </a:r>
            <a:r>
              <a:rPr lang="en-US" dirty="0"/>
              <a:t>a</a:t>
            </a:r>
            <a:r>
              <a:rPr dirty="0"/>
              <a:t>dvantage</a:t>
            </a:r>
          </a:p>
          <a:p>
            <a:pPr lvl="1">
              <a:spcBef>
                <a:spcPts val="1200"/>
              </a:spcBef>
              <a:defRPr/>
            </a:pPr>
            <a:r>
              <a:rPr sz="2400" dirty="0"/>
              <a:t>Requires giving buyers </a:t>
            </a:r>
            <a:r>
              <a:rPr sz="2400" b="1" dirty="0"/>
              <a:t>lasting</a:t>
            </a:r>
            <a:r>
              <a:rPr sz="2400" dirty="0"/>
              <a:t> reasons to prefer a firm’s products or services over those of its competitors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solidFill>
            <a:srgbClr val="717A8B"/>
          </a:solidFill>
          <a:ln w="9525">
            <a:noFill/>
            <a:miter lim="800000"/>
            <a:headEnd/>
            <a:tailEnd/>
          </a:ln>
        </p:spPr>
        <p:txBody>
          <a:bodyPr vert="horz" wrap="square" lIns="91440" tIns="45720" rIns="91440" bIns="45720" numCol="1" anchor="ctr" anchorCtr="1" compatLnSpc="1">
            <a:prstTxWarp prst="textNoShape">
              <a:avLst/>
            </a:prstTxWarp>
          </a:bodyPr>
          <a:lstStyle/>
          <a:p>
            <a:pPr marL="0">
              <a:lnSpc>
                <a:spcPct val="100000"/>
              </a:lnSpc>
            </a:pPr>
            <a:r>
              <a:rPr lang="en-US" sz="3600" dirty="0"/>
              <a:t>BASIC STRATEGIC APPROACHES</a:t>
            </a:r>
          </a:p>
        </p:txBody>
      </p:sp>
      <p:sp>
        <p:nvSpPr>
          <p:cNvPr id="8" name="Text Placeholder 7"/>
          <p:cNvSpPr>
            <a:spLocks noGrp="1"/>
          </p:cNvSpPr>
          <p:nvPr>
            <p:ph type="body" sz="quarter" idx="4294967295"/>
          </p:nvPr>
        </p:nvSpPr>
        <p:spPr>
          <a:xfrm>
            <a:off x="2554514" y="6402264"/>
            <a:ext cx="4034972" cy="249967"/>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3" action="ppaction://hlinksldjump"/>
              </a:rPr>
              <a:t>Jump to Appendix 2 long image description</a:t>
            </a:r>
            <a:endParaRPr lang="en-US" sz="800" dirty="0"/>
          </a:p>
        </p:txBody>
      </p:sp>
      <p:grpSp>
        <p:nvGrpSpPr>
          <p:cNvPr id="46" name="Group 45" descr="A graphic presents strategies for building competitive advantage."/>
          <p:cNvGrpSpPr/>
          <p:nvPr/>
        </p:nvGrpSpPr>
        <p:grpSpPr>
          <a:xfrm>
            <a:off x="778525" y="1657952"/>
            <a:ext cx="7630481" cy="3555587"/>
            <a:chOff x="778525" y="1657952"/>
            <a:chExt cx="7630481" cy="3555587"/>
          </a:xfrm>
        </p:grpSpPr>
        <p:cxnSp>
          <p:nvCxnSpPr>
            <p:cNvPr id="47" name="Straight Connector 46"/>
            <p:cNvCxnSpPr>
              <a:stCxn id="56" idx="3"/>
              <a:endCxn id="52" idx="3"/>
            </p:cNvCxnSpPr>
            <p:nvPr/>
          </p:nvCxnSpPr>
          <p:spPr bwMode="auto">
            <a:xfrm flipH="1">
              <a:off x="1772300" y="2631374"/>
              <a:ext cx="1226156" cy="1144416"/>
            </a:xfrm>
            <a:prstGeom prst="line">
              <a:avLst/>
            </a:prstGeom>
            <a:solidFill>
              <a:srgbClr val="E5D5B4"/>
            </a:solidFill>
            <a:ln w="38100" cap="flat" cmpd="sng" algn="ctr">
              <a:solidFill>
                <a:schemeClr val="bg2">
                  <a:lumMod val="75000"/>
                </a:schemeClr>
              </a:solidFill>
              <a:prstDash val="solid"/>
              <a:round/>
              <a:headEnd type="none" w="med" len="med"/>
              <a:tailEnd type="none" w="med" len="med"/>
            </a:ln>
            <a:effectLst/>
          </p:spPr>
        </p:cxnSp>
        <p:cxnSp>
          <p:nvCxnSpPr>
            <p:cNvPr id="48" name="Straight Connector 47"/>
            <p:cNvCxnSpPr>
              <a:stCxn id="56" idx="0"/>
              <a:endCxn id="57" idx="2"/>
            </p:cNvCxnSpPr>
            <p:nvPr/>
          </p:nvCxnSpPr>
          <p:spPr bwMode="auto">
            <a:xfrm flipH="1">
              <a:off x="2437796" y="1657952"/>
              <a:ext cx="2144257" cy="3237390"/>
            </a:xfrm>
            <a:prstGeom prst="line">
              <a:avLst/>
            </a:prstGeom>
            <a:solidFill>
              <a:srgbClr val="E5D5B4"/>
            </a:solidFill>
            <a:ln w="38100" cap="flat" cmpd="sng" algn="ctr">
              <a:solidFill>
                <a:schemeClr val="bg2">
                  <a:lumMod val="75000"/>
                </a:schemeClr>
              </a:solidFill>
              <a:prstDash val="solid"/>
              <a:round/>
              <a:headEnd type="none" w="med" len="med"/>
              <a:tailEnd type="none" w="med" len="med"/>
            </a:ln>
            <a:effectLst/>
          </p:spPr>
        </p:cxnSp>
        <p:cxnSp>
          <p:nvCxnSpPr>
            <p:cNvPr id="49" name="Straight Connector 48"/>
            <p:cNvCxnSpPr>
              <a:stCxn id="56" idx="0"/>
              <a:endCxn id="55" idx="6"/>
            </p:cNvCxnSpPr>
            <p:nvPr/>
          </p:nvCxnSpPr>
          <p:spPr bwMode="auto">
            <a:xfrm flipH="1">
              <a:off x="4580487" y="1657952"/>
              <a:ext cx="1566" cy="2706274"/>
            </a:xfrm>
            <a:prstGeom prst="line">
              <a:avLst/>
            </a:prstGeom>
            <a:solidFill>
              <a:srgbClr val="E5D5B4"/>
            </a:solidFill>
            <a:ln w="38100" cap="flat" cmpd="sng" algn="ctr">
              <a:solidFill>
                <a:schemeClr val="bg2">
                  <a:lumMod val="75000"/>
                </a:schemeClr>
              </a:solidFill>
              <a:prstDash val="solid"/>
              <a:round/>
              <a:headEnd type="none" w="med" len="med"/>
              <a:tailEnd type="none" w="med" len="med"/>
            </a:ln>
            <a:effectLst/>
          </p:spPr>
        </p:cxnSp>
        <p:cxnSp>
          <p:nvCxnSpPr>
            <p:cNvPr id="50" name="Straight Connector 49"/>
            <p:cNvCxnSpPr>
              <a:stCxn id="56" idx="0"/>
              <a:endCxn id="54" idx="3"/>
            </p:cNvCxnSpPr>
            <p:nvPr/>
          </p:nvCxnSpPr>
          <p:spPr bwMode="auto">
            <a:xfrm>
              <a:off x="4582053" y="1657952"/>
              <a:ext cx="2198449" cy="3178473"/>
            </a:xfrm>
            <a:prstGeom prst="line">
              <a:avLst/>
            </a:prstGeom>
            <a:solidFill>
              <a:srgbClr val="E5D5B4"/>
            </a:solidFill>
            <a:ln w="38100" cap="flat" cmpd="sng" algn="ctr">
              <a:solidFill>
                <a:schemeClr val="bg2">
                  <a:lumMod val="75000"/>
                </a:schemeClr>
              </a:solidFill>
              <a:prstDash val="solid"/>
              <a:round/>
              <a:headEnd type="none" w="med" len="med"/>
              <a:tailEnd type="none" w="med" len="med"/>
            </a:ln>
            <a:effectLst/>
          </p:spPr>
        </p:cxnSp>
        <p:cxnSp>
          <p:nvCxnSpPr>
            <p:cNvPr id="51" name="Straight Connector 50"/>
            <p:cNvCxnSpPr>
              <a:stCxn id="53" idx="2"/>
              <a:endCxn id="56" idx="0"/>
            </p:cNvCxnSpPr>
            <p:nvPr/>
          </p:nvCxnSpPr>
          <p:spPr bwMode="auto">
            <a:xfrm flipH="1" flipV="1">
              <a:off x="4582053" y="1657952"/>
              <a:ext cx="2833178" cy="2182124"/>
            </a:xfrm>
            <a:prstGeom prst="line">
              <a:avLst/>
            </a:prstGeom>
            <a:solidFill>
              <a:srgbClr val="E5D5B4"/>
            </a:solidFill>
            <a:ln w="38100" cap="flat" cmpd="sng" algn="ctr">
              <a:solidFill>
                <a:schemeClr val="bg2">
                  <a:lumMod val="75000"/>
                </a:schemeClr>
              </a:solidFill>
              <a:prstDash val="solid"/>
              <a:round/>
              <a:headEnd type="none" w="med" len="med"/>
              <a:tailEnd type="none" w="med" len="med"/>
            </a:ln>
            <a:effectLst/>
          </p:spPr>
        </p:cxnSp>
        <p:sp>
          <p:nvSpPr>
            <p:cNvPr id="52" name="AutoShape 4"/>
            <p:cNvSpPr>
              <a:spLocks noChangeArrowheads="1"/>
            </p:cNvSpPr>
            <p:nvPr/>
          </p:nvSpPr>
          <p:spPr bwMode="blackWhite">
            <a:xfrm>
              <a:off x="778525" y="2990762"/>
              <a:ext cx="1987550" cy="849313"/>
            </a:xfrm>
            <a:prstGeom prst="bevel">
              <a:avLst>
                <a:gd name="adj" fmla="val 7569"/>
              </a:avLst>
            </a:prstGeom>
            <a:solidFill>
              <a:srgbClr val="E99A7B"/>
            </a:solidFill>
            <a:ln w="3175">
              <a:noFill/>
              <a:miter lim="800000"/>
              <a:headEnd/>
              <a:tailEnd/>
            </a:ln>
            <a:effectLst>
              <a:outerShdw blurRad="50800" dist="38100" dir="2700000" algn="tl" rotWithShape="0">
                <a:prstClr val="black">
                  <a:alpha val="40000"/>
                </a:prstClr>
              </a:outerShdw>
            </a:effectLst>
          </p:spPr>
          <p:txBody>
            <a:bodyPr lIns="0" rIns="0" anchor="ctr" anchorCtr="1"/>
            <a:lstStyle/>
            <a:p>
              <a:pPr algn="ctr">
                <a:spcBef>
                  <a:spcPct val="50000"/>
                </a:spcBef>
                <a:defRPr/>
              </a:pPr>
              <a:r>
                <a:rPr lang="en-US" sz="1800" b="1" dirty="0"/>
                <a:t>Low-cost </a:t>
              </a:r>
              <a:br>
                <a:rPr lang="en-US" sz="1800" b="1" dirty="0"/>
              </a:br>
              <a:r>
                <a:rPr lang="en-US" sz="1800" b="1" dirty="0"/>
                <a:t>provider</a:t>
              </a:r>
            </a:p>
          </p:txBody>
        </p:sp>
        <p:sp>
          <p:nvSpPr>
            <p:cNvPr id="53" name="AutoShape 5"/>
            <p:cNvSpPr>
              <a:spLocks noChangeArrowheads="1"/>
            </p:cNvSpPr>
            <p:nvPr/>
          </p:nvSpPr>
          <p:spPr bwMode="blackWhite">
            <a:xfrm>
              <a:off x="6421456" y="2990763"/>
              <a:ext cx="1987550" cy="849313"/>
            </a:xfrm>
            <a:prstGeom prst="bevel">
              <a:avLst>
                <a:gd name="adj" fmla="val 9620"/>
              </a:avLst>
            </a:prstGeom>
            <a:solidFill>
              <a:srgbClr val="CC9900"/>
            </a:solidFill>
            <a:ln w="3175">
              <a:noFill/>
              <a:miter lim="800000"/>
              <a:headEnd/>
              <a:tailEnd/>
            </a:ln>
            <a:effectLst>
              <a:outerShdw blurRad="50800" dist="38100" dir="2700000" algn="tl" rotWithShape="0">
                <a:prstClr val="black">
                  <a:alpha val="40000"/>
                </a:prstClr>
              </a:outerShdw>
            </a:effectLst>
          </p:spPr>
          <p:txBody>
            <a:bodyPr lIns="0" rIns="0" anchor="ctr" anchorCtr="1"/>
            <a:lstStyle/>
            <a:p>
              <a:pPr algn="ctr">
                <a:spcBef>
                  <a:spcPct val="50000"/>
                </a:spcBef>
                <a:defRPr/>
              </a:pPr>
              <a:r>
                <a:rPr lang="en-US" sz="1800" b="1" dirty="0"/>
                <a:t>Broad differentiation</a:t>
              </a:r>
            </a:p>
          </p:txBody>
        </p:sp>
        <p:sp>
          <p:nvSpPr>
            <p:cNvPr id="54" name="AutoShape 6"/>
            <p:cNvSpPr>
              <a:spLocks noChangeArrowheads="1"/>
            </p:cNvSpPr>
            <p:nvPr/>
          </p:nvSpPr>
          <p:spPr bwMode="blackWhite">
            <a:xfrm>
              <a:off x="5786727" y="4049204"/>
              <a:ext cx="1987550" cy="846138"/>
            </a:xfrm>
            <a:prstGeom prst="bevel">
              <a:avLst>
                <a:gd name="adj" fmla="val 6963"/>
              </a:avLst>
            </a:prstGeom>
            <a:solidFill>
              <a:srgbClr val="CC9900"/>
            </a:solidFill>
            <a:ln w="3175">
              <a:noFill/>
              <a:miter lim="800000"/>
              <a:headEnd/>
              <a:tailEnd/>
            </a:ln>
            <a:effectLst>
              <a:outerShdw blurRad="50800" dist="38100" dir="2700000" algn="tl" rotWithShape="0">
                <a:prstClr val="black">
                  <a:alpha val="40000"/>
                </a:prstClr>
              </a:outerShdw>
            </a:effectLst>
          </p:spPr>
          <p:txBody>
            <a:bodyPr lIns="0" rIns="0" anchor="ctr" anchorCtr="1"/>
            <a:lstStyle/>
            <a:p>
              <a:pPr algn="ctr">
                <a:spcBef>
                  <a:spcPct val="50000"/>
                </a:spcBef>
                <a:defRPr/>
              </a:pPr>
              <a:r>
                <a:rPr lang="en-US" sz="1800" b="1" dirty="0"/>
                <a:t>Focused differentiation</a:t>
              </a:r>
            </a:p>
          </p:txBody>
        </p:sp>
        <p:sp>
          <p:nvSpPr>
            <p:cNvPr id="55" name="AutoShape 7"/>
            <p:cNvSpPr>
              <a:spLocks noChangeArrowheads="1"/>
            </p:cNvSpPr>
            <p:nvPr/>
          </p:nvSpPr>
          <p:spPr bwMode="blackWhite">
            <a:xfrm>
              <a:off x="3586712" y="4364226"/>
              <a:ext cx="1987550" cy="849313"/>
            </a:xfrm>
            <a:prstGeom prst="bevel">
              <a:avLst>
                <a:gd name="adj" fmla="val 6310"/>
              </a:avLst>
            </a:prstGeom>
            <a:solidFill>
              <a:srgbClr val="99CCFF"/>
            </a:solidFill>
            <a:ln w="3175">
              <a:noFill/>
              <a:miter lim="800000"/>
              <a:headEnd/>
              <a:tailEnd/>
            </a:ln>
            <a:effectLst>
              <a:outerShdw blurRad="50800" dist="38100" dir="2700000" algn="tl" rotWithShape="0">
                <a:prstClr val="black">
                  <a:alpha val="40000"/>
                </a:prstClr>
              </a:outerShdw>
            </a:effectLst>
          </p:spPr>
          <p:txBody>
            <a:bodyPr lIns="0" rIns="0" anchor="ctr" anchorCtr="1"/>
            <a:lstStyle/>
            <a:p>
              <a:pPr algn="ctr">
                <a:spcBef>
                  <a:spcPct val="50000"/>
                </a:spcBef>
                <a:defRPr/>
              </a:pPr>
              <a:r>
                <a:rPr lang="en-US" sz="1800" b="1" dirty="0"/>
                <a:t>Best-cost </a:t>
              </a:r>
              <a:br>
                <a:rPr lang="en-US" sz="1800" b="1" dirty="0"/>
              </a:br>
              <a:r>
                <a:rPr lang="en-US" sz="1800" b="1" dirty="0"/>
                <a:t>provider</a:t>
              </a:r>
            </a:p>
          </p:txBody>
        </p:sp>
        <p:sp>
          <p:nvSpPr>
            <p:cNvPr id="56" name="AutoShape 9" descr="Graphic of Basic Strategic Approaches"/>
            <p:cNvSpPr>
              <a:spLocks noChangeArrowheads="1"/>
            </p:cNvSpPr>
            <p:nvPr/>
          </p:nvSpPr>
          <p:spPr bwMode="blackWhite">
            <a:xfrm>
              <a:off x="2342508" y="1657952"/>
              <a:ext cx="4479090" cy="1140435"/>
            </a:xfrm>
            <a:prstGeom prst="ellipse">
              <a:avLst/>
            </a:prstGeom>
            <a:solidFill>
              <a:srgbClr val="83B2AA"/>
            </a:solidFill>
            <a:ln w="0">
              <a:no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lIns="0" tIns="0" rIns="0" bIns="0" anchor="ctr" anchorCtr="1"/>
            <a:lstStyle/>
            <a:p>
              <a:pPr algn="ctr">
                <a:defRPr/>
              </a:pPr>
              <a:r>
                <a:rPr lang="en-US" b="1" dirty="0"/>
                <a:t>Strategies for Building </a:t>
              </a:r>
              <a:br>
                <a:rPr lang="en-US" b="1" dirty="0"/>
              </a:br>
              <a:r>
                <a:rPr lang="en-US" b="1" dirty="0"/>
                <a:t>Competitive Advantage</a:t>
              </a:r>
            </a:p>
          </p:txBody>
        </p:sp>
        <p:sp>
          <p:nvSpPr>
            <p:cNvPr id="57" name="AutoShape 4"/>
            <p:cNvSpPr>
              <a:spLocks noChangeArrowheads="1"/>
            </p:cNvSpPr>
            <p:nvPr/>
          </p:nvSpPr>
          <p:spPr bwMode="blackWhite">
            <a:xfrm>
              <a:off x="1444021" y="4046029"/>
              <a:ext cx="1987550" cy="849313"/>
            </a:xfrm>
            <a:prstGeom prst="bevel">
              <a:avLst>
                <a:gd name="adj" fmla="val 7569"/>
              </a:avLst>
            </a:prstGeom>
            <a:solidFill>
              <a:srgbClr val="E99A7B"/>
            </a:solidFill>
            <a:ln w="3175">
              <a:noFill/>
              <a:miter lim="800000"/>
              <a:headEnd/>
              <a:tailEnd/>
            </a:ln>
            <a:effectLst>
              <a:outerShdw blurRad="50800" dist="38100" dir="2700000" algn="tl" rotWithShape="0">
                <a:prstClr val="black">
                  <a:alpha val="40000"/>
                </a:prstClr>
              </a:outerShdw>
            </a:effectLst>
          </p:spPr>
          <p:txBody>
            <a:bodyPr lIns="0" rIns="0" anchor="ctr" anchorCtr="1"/>
            <a:lstStyle/>
            <a:p>
              <a:pPr algn="ctr">
                <a:spcBef>
                  <a:spcPct val="50000"/>
                </a:spcBef>
                <a:defRPr/>
              </a:pPr>
              <a:r>
                <a:rPr lang="en-US" sz="1800" b="1" dirty="0"/>
                <a:t>Focused </a:t>
              </a:r>
              <a:br>
                <a:rPr lang="en-US" sz="1800" b="1" dirty="0"/>
              </a:br>
              <a:r>
                <a:rPr lang="en-US" sz="1800" b="1" dirty="0"/>
                <a:t>low-cost </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solidFill>
            <a:srgbClr val="717A8B"/>
          </a:solidFill>
          <a:ln w="9525">
            <a:noFill/>
            <a:miter lim="800000"/>
            <a:headEnd/>
            <a:tailEnd/>
          </a:ln>
        </p:spPr>
        <p:txBody>
          <a:bodyPr vert="horz" wrap="square" lIns="91440" tIns="45720" rIns="91440" bIns="45720" numCol="1" anchor="ctr" anchorCtr="1" compatLnSpc="1">
            <a:prstTxWarp prst="textNoShape">
              <a:avLst/>
            </a:prstTxWarp>
          </a:bodyPr>
          <a:lstStyle/>
          <a:p>
            <a:pPr marL="0">
              <a:lnSpc>
                <a:spcPct val="100000"/>
              </a:lnSpc>
            </a:pPr>
            <a:r>
              <a:rPr lang="en-US" dirty="0"/>
              <a:t>STRATEGIC APPROACHES</a:t>
            </a:r>
          </a:p>
        </p:txBody>
      </p:sp>
      <p:sp>
        <p:nvSpPr>
          <p:cNvPr id="46083" name="Rectangle 3"/>
          <p:cNvSpPr>
            <a:spLocks noGrp="1" noChangeArrowheads="1"/>
          </p:cNvSpPr>
          <p:nvPr>
            <p:ph idx="1"/>
          </p:nvPr>
        </p:nvSpPr>
        <p:spPr/>
        <p:txBody>
          <a:bodyPr/>
          <a:lstStyle/>
          <a:p>
            <a:pPr marL="0" indent="0">
              <a:spcBef>
                <a:spcPts val="1200"/>
              </a:spcBef>
              <a:buNone/>
              <a:defRPr/>
            </a:pPr>
            <a:r>
              <a:rPr dirty="0"/>
              <a:t>Building a competitive advantage by:</a:t>
            </a:r>
          </a:p>
          <a:p>
            <a:pPr lvl="1">
              <a:spcBef>
                <a:spcPts val="1200"/>
              </a:spcBef>
              <a:defRPr/>
            </a:pPr>
            <a:r>
              <a:rPr sz="2400" dirty="0"/>
              <a:t>Striving to become the industry’s low-cost provider</a:t>
            </a:r>
          </a:p>
          <a:p>
            <a:pPr lvl="2">
              <a:defRPr/>
            </a:pPr>
            <a:r>
              <a:rPr dirty="0"/>
              <a:t>Efficiency</a:t>
            </a:r>
            <a:r>
              <a:rPr lang="en-US" dirty="0"/>
              <a:t> in controlling provider costs</a:t>
            </a:r>
            <a:endParaRPr dirty="0"/>
          </a:p>
          <a:p>
            <a:pPr lvl="1">
              <a:spcBef>
                <a:spcPts val="1200"/>
              </a:spcBef>
              <a:defRPr/>
            </a:pPr>
            <a:r>
              <a:rPr sz="2400" dirty="0"/>
              <a:t>Outcompeting rivals on differentiating features</a:t>
            </a:r>
          </a:p>
          <a:p>
            <a:pPr lvl="2">
              <a:defRPr/>
            </a:pPr>
            <a:r>
              <a:rPr lang="en-US" dirty="0"/>
              <a:t>E</a:t>
            </a:r>
            <a:r>
              <a:rPr dirty="0"/>
              <a:t>ffectiveness</a:t>
            </a:r>
            <a:r>
              <a:rPr lang="en-US" dirty="0"/>
              <a:t> in delivering value to customers</a:t>
            </a:r>
          </a:p>
          <a:p>
            <a:pPr lvl="1">
              <a:defRPr/>
            </a:pPr>
            <a:r>
              <a:rPr dirty="0"/>
              <a:t>Offering </a:t>
            </a:r>
            <a:r>
              <a:rPr lang="en-US" dirty="0"/>
              <a:t>customers </a:t>
            </a:r>
            <a:r>
              <a:rPr dirty="0"/>
              <a:t>the lowest prices for differentiated goods </a:t>
            </a:r>
          </a:p>
          <a:p>
            <a:pPr lvl="2">
              <a:defRPr/>
            </a:pPr>
            <a:r>
              <a:rPr dirty="0"/>
              <a:t>Best-cost provider</a:t>
            </a:r>
          </a:p>
          <a:p>
            <a:pPr lvl="1">
              <a:spcBef>
                <a:spcPts val="1200"/>
              </a:spcBef>
              <a:defRPr/>
            </a:pPr>
            <a:r>
              <a:rPr sz="2400" dirty="0"/>
              <a:t>Focusing on better serving a niche market’s needs</a:t>
            </a:r>
          </a:p>
          <a:p>
            <a:pPr lvl="2">
              <a:defRPr/>
            </a:pPr>
            <a:r>
              <a:rPr dirty="0"/>
              <a:t>Efficiency and effectiveness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00000"/>
              </a:lnSpc>
            </a:pPr>
            <a:r>
              <a:rPr lang="en-US" sz="4000" dirty="0"/>
              <a:t>CORE CONCEPT </a:t>
            </a:r>
            <a:r>
              <a:rPr lang="en-US" sz="2000" dirty="0"/>
              <a:t>(2 of 4)</a:t>
            </a:r>
            <a:endParaRPr lang="en-US" dirty="0"/>
          </a:p>
        </p:txBody>
      </p:sp>
      <p:sp>
        <p:nvSpPr>
          <p:cNvPr id="2" name="Text Placeholder 1"/>
          <p:cNvSpPr>
            <a:spLocks noGrp="1"/>
          </p:cNvSpPr>
          <p:nvPr>
            <p:ph idx="1"/>
          </p:nvPr>
        </p:nvSpPr>
        <p:spPr/>
        <p:txBody>
          <a:bodyPr/>
          <a:lstStyle/>
          <a:p>
            <a:r>
              <a:rPr lang="en-US" dirty="0"/>
              <a:t>A firm achieves a </a:t>
            </a:r>
            <a:r>
              <a:rPr lang="en-US" b="1" dirty="0"/>
              <a:t>competitive advantage </a:t>
            </a:r>
            <a:r>
              <a:rPr lang="en-US" dirty="0"/>
              <a:t>when it provides buyers with superior value compared to rival sellers or offers buyers the same value as its rivals but at a lower cost to the firm.</a:t>
            </a:r>
          </a:p>
          <a:p>
            <a:r>
              <a:rPr lang="en-US" dirty="0"/>
              <a:t>The firm achieves a </a:t>
            </a:r>
            <a:r>
              <a:rPr lang="en-US" b="1" dirty="0"/>
              <a:t>sustainable competitive advantage</a:t>
            </a:r>
            <a:r>
              <a:rPr lang="en-US" dirty="0"/>
              <a:t> if the basis for its advantage persists despite the best efforts of competitors to match or surpass its advantage.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xfrm>
            <a:off x="0" y="0"/>
            <a:ext cx="9144000" cy="1168400"/>
          </a:xfrm>
        </p:spPr>
        <p:txBody>
          <a:bodyPr lIns="365760" rIns="365760" anchor="ctr" anchorCtr="1"/>
          <a:lstStyle/>
          <a:p>
            <a:pPr marL="0" indent="-58738">
              <a:lnSpc>
                <a:spcPct val="100000"/>
              </a:lnSpc>
            </a:pPr>
            <a:r>
              <a:rPr lang="en-US" dirty="0"/>
              <a:t>GAINING SUSTAINABLE COMPETITIVE ADVANTAGE</a:t>
            </a:r>
          </a:p>
        </p:txBody>
      </p:sp>
      <p:sp>
        <p:nvSpPr>
          <p:cNvPr id="14341" name="Rectangle 5"/>
          <p:cNvSpPr>
            <a:spLocks noGrp="1" noChangeArrowheads="1"/>
          </p:cNvSpPr>
          <p:nvPr>
            <p:ph idx="1"/>
          </p:nvPr>
        </p:nvSpPr>
        <p:spPr>
          <a:xfrm>
            <a:off x="457200" y="1313542"/>
            <a:ext cx="8168640" cy="5239657"/>
          </a:xfrm>
        </p:spPr>
        <p:txBody>
          <a:bodyPr/>
          <a:lstStyle/>
          <a:p>
            <a:r>
              <a:rPr lang="en-US" dirty="0"/>
              <a:t>How to create a sustainable competitive advantage:</a:t>
            </a:r>
          </a:p>
          <a:p>
            <a:pPr lvl="1"/>
            <a:r>
              <a:rPr lang="en-US" dirty="0"/>
              <a:t>Develop valuable expertise and competitive capabilities over the long-term that rivals cannot readily copy, match, or best</a:t>
            </a:r>
          </a:p>
          <a:p>
            <a:pPr lvl="1"/>
            <a:r>
              <a:rPr lang="en-US" dirty="0"/>
              <a:t>Put the constant quest for sustainable competitive advantage at center stage in crafting your strategy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1175656"/>
          </a:xfrm>
        </p:spPr>
        <p:txBody>
          <a:bodyPr lIns="548640" rIns="548640" anchor="ctr" anchorCtr="1"/>
          <a:lstStyle/>
          <a:p>
            <a:r>
              <a:rPr lang="en-US" dirty="0"/>
              <a:t>WHY A COMPANY’S STRATEGY EVOLVES OVER TIME</a:t>
            </a:r>
          </a:p>
        </p:txBody>
      </p:sp>
      <p:sp>
        <p:nvSpPr>
          <p:cNvPr id="15363" name="Rectangle 3"/>
          <p:cNvSpPr>
            <a:spLocks noGrp="1" noChangeArrowheads="1"/>
          </p:cNvSpPr>
          <p:nvPr>
            <p:ph idx="1"/>
          </p:nvPr>
        </p:nvSpPr>
        <p:spPr>
          <a:xfrm>
            <a:off x="331200" y="1371600"/>
            <a:ext cx="8596800" cy="5174399"/>
          </a:xfrm>
        </p:spPr>
        <p:txBody>
          <a:bodyPr/>
          <a:lstStyle/>
          <a:p>
            <a:r>
              <a:rPr lang="en-US" dirty="0"/>
              <a:t>Managers modify strategy in response to:</a:t>
            </a:r>
          </a:p>
          <a:p>
            <a:pPr lvl="1"/>
            <a:r>
              <a:rPr lang="en-US" dirty="0"/>
              <a:t>Changing market conditions</a:t>
            </a:r>
          </a:p>
          <a:p>
            <a:pPr lvl="1"/>
            <a:r>
              <a:rPr lang="en-US" dirty="0"/>
              <a:t>Advancing technology</a:t>
            </a:r>
          </a:p>
          <a:p>
            <a:pPr lvl="1"/>
            <a:r>
              <a:rPr lang="en-US" dirty="0"/>
              <a:t>Fresh moves of competitors</a:t>
            </a:r>
          </a:p>
          <a:p>
            <a:pPr lvl="1"/>
            <a:r>
              <a:rPr lang="en-US" dirty="0"/>
              <a:t>Shifting buyer needs</a:t>
            </a:r>
          </a:p>
          <a:p>
            <a:pPr lvl="1"/>
            <a:r>
              <a:rPr lang="en-US" dirty="0"/>
              <a:t>Emerging market opportunities</a:t>
            </a:r>
          </a:p>
          <a:p>
            <a:pPr lvl="1"/>
            <a:r>
              <a:rPr lang="en-US" dirty="0"/>
              <a:t>New ideas for improving the strategy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rgbClr val="717A8B"/>
          </a:solidFill>
          <a:ln w="9525">
            <a:noFill/>
            <a:miter lim="800000"/>
            <a:headEnd/>
            <a:tailEnd/>
          </a:ln>
        </p:spPr>
        <p:txBody>
          <a:bodyPr vert="horz" wrap="square" lIns="0" tIns="45720" rIns="0" bIns="45720" numCol="1" anchor="ctr" anchorCtr="1" compatLnSpc="1">
            <a:prstTxWarp prst="textNoShape">
              <a:avLst/>
            </a:prstTxWarp>
          </a:bodyPr>
          <a:lstStyle/>
          <a:p>
            <a:pPr marL="0">
              <a:lnSpc>
                <a:spcPct val="100000"/>
              </a:lnSpc>
            </a:pPr>
            <a:r>
              <a:rPr lang="en-US" dirty="0"/>
              <a:t>STRATEGIC MANAGEMENT PRINCIPLE </a:t>
            </a:r>
            <a:br>
              <a:rPr lang="en-US" dirty="0"/>
            </a:br>
            <a:r>
              <a:rPr lang="en-US" sz="2000" dirty="0"/>
              <a:t>(2 of 3)</a:t>
            </a:r>
            <a:endParaRPr lang="en-US" dirty="0"/>
          </a:p>
        </p:txBody>
      </p:sp>
      <p:sp>
        <p:nvSpPr>
          <p:cNvPr id="2" name="Text Placeholder 1"/>
          <p:cNvSpPr>
            <a:spLocks noGrp="1"/>
          </p:cNvSpPr>
          <p:nvPr>
            <p:ph idx="1"/>
          </p:nvPr>
        </p:nvSpPr>
        <p:spPr/>
        <p:txBody>
          <a:bodyPr/>
          <a:lstStyle/>
          <a:p>
            <a:pPr marL="0" indent="0">
              <a:spcBef>
                <a:spcPts val="2400"/>
              </a:spcBef>
              <a:buNone/>
            </a:pPr>
            <a:r>
              <a:rPr lang="en-US" dirty="0"/>
              <a:t>Changing circumstances and ongoing management efforts to improve the strategy cause a firm’s strategy to evolve over time—a condition that makes the task of crafting strategy a work in progress, not a one-time event.</a:t>
            </a:r>
          </a:p>
          <a:p>
            <a:pPr marL="0" indent="0">
              <a:spcBef>
                <a:spcPts val="2400"/>
              </a:spcBef>
              <a:buNone/>
            </a:pPr>
            <a:r>
              <a:rPr lang="en-US" dirty="0"/>
              <a:t>A firm’s strategy is shaped partly by management analysis and choice and partly by the necessity of adapting and of learning by doing.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144000" cy="1134534"/>
          </a:xfrm>
        </p:spPr>
        <p:txBody>
          <a:bodyPr lIns="1645920" rIns="1645920"/>
          <a:lstStyle/>
          <a:p>
            <a:r>
              <a:rPr lang="en-US" dirty="0"/>
              <a:t>THE EVOLVING NATURE OF A FIRM’S STRATEGY</a:t>
            </a:r>
          </a:p>
        </p:txBody>
      </p:sp>
      <p:sp>
        <p:nvSpPr>
          <p:cNvPr id="48131" name="Rectangle 3"/>
          <p:cNvSpPr>
            <a:spLocks noGrp="1" noChangeArrowheads="1"/>
          </p:cNvSpPr>
          <p:nvPr>
            <p:ph idx="1"/>
          </p:nvPr>
        </p:nvSpPr>
        <p:spPr>
          <a:xfrm>
            <a:off x="331200" y="1320800"/>
            <a:ext cx="8596800" cy="5225200"/>
          </a:xfrm>
        </p:spPr>
        <p:txBody>
          <a:bodyPr/>
          <a:lstStyle/>
          <a:p>
            <a:r>
              <a:rPr lang="en-US" dirty="0"/>
              <a:t>Realized (current) strategy is a blend of:</a:t>
            </a:r>
          </a:p>
          <a:p>
            <a:pPr lvl="1"/>
            <a:r>
              <a:rPr lang="en-US" dirty="0"/>
              <a:t>Proactive (deliberate) strategy elements that include planned initiatives to improve the company’s financial performance and secure a competitive edge</a:t>
            </a:r>
          </a:p>
          <a:p>
            <a:pPr lvl="1"/>
            <a:r>
              <a:rPr lang="en-US" dirty="0"/>
              <a:t>Reactive (emergent) strategy elements developed on the fly in response to unanticipated developments and fresh market conditions</a:t>
            </a:r>
          </a:p>
          <a:p>
            <a:pPr lvl="1"/>
            <a:r>
              <a:rPr lang="en-US" dirty="0"/>
              <a:t>Abandoned and superseded strategy elements that no longer fit with the firm’s ongoing strategy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00000"/>
              </a:lnSpc>
            </a:pPr>
            <a:r>
              <a:rPr lang="en-US" sz="4000" dirty="0"/>
              <a:t>CORE CONCEPT </a:t>
            </a:r>
            <a:r>
              <a:rPr lang="en-US" sz="2000" dirty="0"/>
              <a:t>(3 of 4)</a:t>
            </a:r>
          </a:p>
        </p:txBody>
      </p:sp>
      <p:sp>
        <p:nvSpPr>
          <p:cNvPr id="2" name="Text Placeholder 1"/>
          <p:cNvSpPr>
            <a:spLocks noGrp="1"/>
          </p:cNvSpPr>
          <p:nvPr>
            <p:ph idx="1"/>
          </p:nvPr>
        </p:nvSpPr>
        <p:spPr/>
        <p:txBody>
          <a:bodyPr/>
          <a:lstStyle/>
          <a:p>
            <a:pPr marL="0" indent="0">
              <a:buNone/>
              <a:defRPr/>
            </a:pPr>
            <a:r>
              <a:rPr dirty="0"/>
              <a:t>A </a:t>
            </a:r>
            <a:r>
              <a:rPr lang="en-US" dirty="0"/>
              <a:t>firm</a:t>
            </a:r>
            <a:r>
              <a:rPr dirty="0"/>
              <a:t>’s </a:t>
            </a:r>
            <a:r>
              <a:rPr b="1" dirty="0"/>
              <a:t>deliberate strategy </a:t>
            </a:r>
            <a:r>
              <a:rPr dirty="0"/>
              <a:t>consists of proactive strategy elements that are both planned and realized as planned</a:t>
            </a:r>
            <a:r>
              <a:rPr lang="en-US" dirty="0"/>
              <a:t>.</a:t>
            </a:r>
          </a:p>
          <a:p>
            <a:pPr marL="0" indent="0">
              <a:buNone/>
              <a:defRPr/>
            </a:pPr>
            <a:r>
              <a:rPr lang="en-US" dirty="0"/>
              <a:t>I</a:t>
            </a:r>
            <a:r>
              <a:rPr dirty="0"/>
              <a:t>ts </a:t>
            </a:r>
            <a:r>
              <a:rPr b="1" dirty="0"/>
              <a:t>emergent strategy</a:t>
            </a:r>
            <a:r>
              <a:rPr dirty="0"/>
              <a:t> consists of reactive strategy elements that emerge as changing conditions warrant.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lnSpc>
                <a:spcPct val="100000"/>
              </a:lnSpc>
            </a:pPr>
            <a:r>
              <a:rPr lang="en-US" dirty="0"/>
              <a:t>LEARNING OBJECTIVES</a:t>
            </a:r>
          </a:p>
        </p:txBody>
      </p:sp>
      <p:sp>
        <p:nvSpPr>
          <p:cNvPr id="3" name="Content Placeholder 2"/>
          <p:cNvSpPr>
            <a:spLocks noGrp="1"/>
          </p:cNvSpPr>
          <p:nvPr>
            <p:ph idx="1"/>
          </p:nvPr>
        </p:nvSpPr>
        <p:spPr>
          <a:xfrm>
            <a:off x="512626" y="990600"/>
            <a:ext cx="8101600" cy="5562600"/>
          </a:xfrm>
        </p:spPr>
        <p:txBody>
          <a:bodyPr/>
          <a:lstStyle/>
          <a:p>
            <a:pPr marL="0" indent="0">
              <a:spcBef>
                <a:spcPts val="1200"/>
              </a:spcBef>
              <a:spcAft>
                <a:spcPts val="0"/>
              </a:spcAft>
              <a:buClr>
                <a:srgbClr val="663300"/>
              </a:buClr>
              <a:buNone/>
              <a:tabLst>
                <a:tab pos="292100" algn="l"/>
              </a:tabLst>
            </a:pPr>
            <a:r>
              <a:rPr lang="en-US" sz="2400" b="1" dirty="0">
                <a:solidFill>
                  <a:schemeClr val="accent1">
                    <a:lumMod val="50000"/>
                  </a:schemeClr>
                </a:solidFill>
              </a:rPr>
              <a:t>THIS CHAPTER WILL HELP YOU UNDERSTAND:</a:t>
            </a:r>
          </a:p>
          <a:p>
            <a:pPr marL="282575" indent="-282575">
              <a:spcBef>
                <a:spcPts val="1200"/>
              </a:spcBef>
              <a:spcAft>
                <a:spcPts val="0"/>
              </a:spcAft>
              <a:buClr>
                <a:srgbClr val="663300"/>
              </a:buClr>
              <a:buSzPct val="90000"/>
              <a:buFont typeface="+mj-lt"/>
              <a:buAutoNum type="arabicPeriod"/>
            </a:pPr>
            <a:r>
              <a:rPr lang="en-US" sz="2000" dirty="0">
                <a:solidFill>
                  <a:schemeClr val="tx1"/>
                </a:solidFill>
              </a:rPr>
              <a:t>What we mean by a company’s </a:t>
            </a:r>
            <a:r>
              <a:rPr lang="en-US" sz="2000" i="1" dirty="0">
                <a:solidFill>
                  <a:schemeClr val="tx1"/>
                </a:solidFill>
              </a:rPr>
              <a:t>strategy</a:t>
            </a:r>
            <a:endParaRPr lang="en-US" sz="2000" dirty="0">
              <a:solidFill>
                <a:schemeClr val="tx1"/>
              </a:solidFill>
            </a:endParaRPr>
          </a:p>
          <a:p>
            <a:pPr marL="282575" indent="-282575">
              <a:spcBef>
                <a:spcPts val="1200"/>
              </a:spcBef>
              <a:spcAft>
                <a:spcPts val="0"/>
              </a:spcAft>
              <a:buClr>
                <a:srgbClr val="663300"/>
              </a:buClr>
              <a:buSzPct val="90000"/>
              <a:buFont typeface="+mj-lt"/>
              <a:buAutoNum type="arabicPeriod"/>
            </a:pPr>
            <a:r>
              <a:rPr lang="en-US" sz="2000" dirty="0">
                <a:solidFill>
                  <a:schemeClr val="tx1"/>
                </a:solidFill>
              </a:rPr>
              <a:t>The concept of a </a:t>
            </a:r>
            <a:r>
              <a:rPr lang="en-US" sz="2000" i="1" dirty="0">
                <a:solidFill>
                  <a:schemeClr val="tx1"/>
                </a:solidFill>
              </a:rPr>
              <a:t>sustainable competitive advantage</a:t>
            </a:r>
            <a:endParaRPr lang="en-US" sz="2000" dirty="0">
              <a:solidFill>
                <a:schemeClr val="tx1"/>
              </a:solidFill>
            </a:endParaRPr>
          </a:p>
          <a:p>
            <a:pPr marL="282575" indent="-282575">
              <a:spcBef>
                <a:spcPts val="1200"/>
              </a:spcBef>
              <a:spcAft>
                <a:spcPts val="0"/>
              </a:spcAft>
              <a:buClr>
                <a:srgbClr val="663300"/>
              </a:buClr>
              <a:buSzPct val="90000"/>
              <a:buFont typeface="+mj-lt"/>
              <a:buAutoNum type="arabicPeriod"/>
            </a:pPr>
            <a:r>
              <a:rPr lang="en-US" sz="2000" dirty="0">
                <a:solidFill>
                  <a:schemeClr val="tx1"/>
                </a:solidFill>
              </a:rPr>
              <a:t>The five most basic strategic approaches for setting a firm apart from rivals and winning a sustainable competitive advantage</a:t>
            </a:r>
          </a:p>
          <a:p>
            <a:pPr marL="282575" indent="-282575">
              <a:spcBef>
                <a:spcPts val="1200"/>
              </a:spcBef>
              <a:spcAft>
                <a:spcPts val="0"/>
              </a:spcAft>
              <a:buClr>
                <a:srgbClr val="663300"/>
              </a:buClr>
              <a:buSzPct val="90000"/>
              <a:buFont typeface="+mj-lt"/>
              <a:buAutoNum type="arabicPeriod"/>
            </a:pPr>
            <a:r>
              <a:rPr lang="en-US" sz="2000" dirty="0">
                <a:solidFill>
                  <a:schemeClr val="tx1"/>
                </a:solidFill>
              </a:rPr>
              <a:t>That a firm’s strategy tends to evolve because of changing circumstances and ongoing efforts by management to improve the strategy</a:t>
            </a:r>
          </a:p>
          <a:p>
            <a:pPr marL="282575" indent="-282575">
              <a:spcBef>
                <a:spcPts val="1200"/>
              </a:spcBef>
              <a:spcAft>
                <a:spcPts val="0"/>
              </a:spcAft>
              <a:buClr>
                <a:srgbClr val="663300"/>
              </a:buClr>
              <a:buSzPct val="90000"/>
              <a:buFont typeface="+mj-lt"/>
              <a:buAutoNum type="arabicPeriod"/>
            </a:pPr>
            <a:r>
              <a:rPr lang="en-US" sz="2000" dirty="0">
                <a:solidFill>
                  <a:schemeClr val="tx1"/>
                </a:solidFill>
              </a:rPr>
              <a:t>Why it is important for a firm to have a viable business model that outlines the firm’s customer value proposition and its profit formula</a:t>
            </a:r>
          </a:p>
          <a:p>
            <a:pPr marL="282575" indent="-282575">
              <a:spcBef>
                <a:spcPts val="1200"/>
              </a:spcBef>
              <a:spcAft>
                <a:spcPts val="0"/>
              </a:spcAft>
              <a:buClr>
                <a:srgbClr val="663300"/>
              </a:buClr>
              <a:buSzPct val="90000"/>
              <a:buFont typeface="+mj-lt"/>
              <a:buAutoNum type="arabicPeriod"/>
            </a:pPr>
            <a:r>
              <a:rPr lang="en-US" sz="2000" dirty="0">
                <a:solidFill>
                  <a:schemeClr val="tx1"/>
                </a:solidFill>
              </a:rPr>
              <a:t>The three tests of a winning strategy</a:t>
            </a:r>
            <a:endParaRPr lang="en-US" sz="18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bwMode="auto">
          <a:xfrm>
            <a:off x="0" y="-1"/>
            <a:ext cx="9144000" cy="1335419"/>
          </a:xfrm>
          <a:solidFill>
            <a:srgbClr val="5D958C"/>
          </a:solidFill>
        </p:spPr>
        <p:txBody>
          <a:bodyPr lIns="548640" rIns="640080"/>
          <a:lstStyle/>
          <a:p>
            <a:pPr marL="396875" indent="1588"/>
            <a:r>
              <a:rPr lang="en-US" sz="2800" dirty="0"/>
              <a:t>FIGURE 1.2 A Company’s Strategy Is a Blend of Proactive Initiatives and Reactive Adjustments</a:t>
            </a:r>
          </a:p>
        </p:txBody>
      </p:sp>
      <p:pic>
        <p:nvPicPr>
          <p:cNvPr id="3" name="Picture 2" descr="Figure 1.2  lists deliberate and emergent strategy elements for a company's current (or realized) strateg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051" y="1448731"/>
            <a:ext cx="7726201" cy="4388482"/>
          </a:xfrm>
          <a:prstGeom prst="rect">
            <a:avLst/>
          </a:prstGeom>
        </p:spPr>
      </p:pic>
      <p:sp>
        <p:nvSpPr>
          <p:cNvPr id="9" name="Text Placeholder 8"/>
          <p:cNvSpPr>
            <a:spLocks noGrp="1"/>
          </p:cNvSpPr>
          <p:nvPr>
            <p:ph type="body" sz="quarter" idx="4294967295"/>
          </p:nvPr>
        </p:nvSpPr>
        <p:spPr>
          <a:xfrm>
            <a:off x="2612571" y="6466114"/>
            <a:ext cx="3918858" cy="217601"/>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4" action="ppaction://hlinksldjump"/>
              </a:rPr>
              <a:t>Jump to Appendix 3 long image description</a:t>
            </a:r>
          </a:p>
        </p:txBody>
      </p:sp>
    </p:spTree>
    <p:extLst>
      <p:ext uri="{BB962C8B-B14F-4D97-AF65-F5344CB8AC3E}">
        <p14:creationId xmlns:p14="http://schemas.microsoft.com/office/powerpoint/2010/main" val="888795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a:t>THINKING STRATEGICALLY </a:t>
            </a:r>
            <a:r>
              <a:rPr lang="en-US" sz="2000" dirty="0"/>
              <a:t>(1 of 2)</a:t>
            </a:r>
          </a:p>
        </p:txBody>
      </p:sp>
      <p:sp>
        <p:nvSpPr>
          <p:cNvPr id="2" name="Text Placeholder 1"/>
          <p:cNvSpPr>
            <a:spLocks noGrp="1"/>
          </p:cNvSpPr>
          <p:nvPr>
            <p:ph idx="1"/>
          </p:nvPr>
        </p:nvSpPr>
        <p:spPr/>
        <p:txBody>
          <a:bodyPr/>
          <a:lstStyle/>
          <a:p>
            <a:r>
              <a:rPr lang="en-US" dirty="0"/>
              <a:t>Just for Fun</a:t>
            </a:r>
          </a:p>
          <a:p>
            <a:pPr lvl="1"/>
            <a:r>
              <a:rPr lang="en-US" dirty="0"/>
              <a:t>Using the terms shown in Figure 1.2, explain why U.S. football teams get four downs to make a first down.</a:t>
            </a:r>
          </a:p>
          <a:p>
            <a:pPr lvl="1"/>
            <a:r>
              <a:rPr lang="en-US" dirty="0"/>
              <a:t>How does risk affect play selection (reactive strategy) as a team fails to advance on each of its four downs?</a:t>
            </a:r>
          </a:p>
          <a:p>
            <a:pPr lvl="1"/>
            <a:r>
              <a:rPr lang="en-US" dirty="0"/>
              <a:t>What rules of play in other sports affect how the basic principles of strategy are applied to game play?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53" name="Rectangle 9"/>
          <p:cNvSpPr>
            <a:spLocks noGrp="1" noChangeArrowheads="1"/>
          </p:cNvSpPr>
          <p:nvPr>
            <p:ph type="title"/>
          </p:nvPr>
        </p:nvSpPr>
        <p:spPr>
          <a:xfrm>
            <a:off x="0" y="-1"/>
            <a:ext cx="9144000" cy="1110343"/>
          </a:xfrm>
        </p:spPr>
        <p:txBody>
          <a:bodyPr lIns="1737360" rIns="1737360" anchor="ctr" anchorCtr="1"/>
          <a:lstStyle/>
          <a:p>
            <a:pPr marL="0" indent="101600">
              <a:lnSpc>
                <a:spcPct val="100000"/>
              </a:lnSpc>
              <a:defRPr/>
            </a:pPr>
            <a:r>
              <a:rPr lang="en-US" sz="3200" dirty="0"/>
              <a:t>A FIRM’S STRATEGY AND ITS BUSINESS MODEL</a:t>
            </a:r>
          </a:p>
        </p:txBody>
      </p:sp>
      <p:sp>
        <p:nvSpPr>
          <p:cNvPr id="82954" name="Rectangle 10"/>
          <p:cNvSpPr>
            <a:spLocks noGrp="1" noChangeArrowheads="1"/>
          </p:cNvSpPr>
          <p:nvPr>
            <p:ph idx="1"/>
          </p:nvPr>
        </p:nvSpPr>
        <p:spPr>
          <a:xfrm>
            <a:off x="1240971" y="1190170"/>
            <a:ext cx="6777258" cy="5363029"/>
          </a:xfrm>
        </p:spPr>
        <p:txBody>
          <a:bodyPr/>
          <a:lstStyle/>
          <a:p>
            <a:pPr marL="0" indent="0">
              <a:spcBef>
                <a:spcPts val="1200"/>
              </a:spcBef>
              <a:buNone/>
              <a:defRPr/>
            </a:pPr>
            <a:r>
              <a:rPr dirty="0"/>
              <a:t>How the </a:t>
            </a:r>
            <a:r>
              <a:rPr lang="en-US" dirty="0"/>
              <a:t>firm</a:t>
            </a:r>
            <a:r>
              <a:rPr dirty="0"/>
              <a:t> will make money:</a:t>
            </a:r>
          </a:p>
          <a:p>
            <a:pPr lvl="1">
              <a:spcBef>
                <a:spcPts val="1200"/>
              </a:spcBef>
              <a:defRPr/>
            </a:pPr>
            <a:r>
              <a:rPr sz="2400" dirty="0"/>
              <a:t>By providing customers with value</a:t>
            </a:r>
          </a:p>
          <a:p>
            <a:pPr lvl="2">
              <a:spcBef>
                <a:spcPts val="1200"/>
              </a:spcBef>
              <a:defRPr/>
            </a:pPr>
            <a:r>
              <a:rPr sz="2400" dirty="0"/>
              <a:t>The firm’s </a:t>
            </a:r>
            <a:r>
              <a:rPr sz="2400" b="1" dirty="0"/>
              <a:t>customer value proposition</a:t>
            </a:r>
          </a:p>
          <a:p>
            <a:pPr lvl="1">
              <a:spcBef>
                <a:spcPts val="1200"/>
              </a:spcBef>
              <a:defRPr/>
            </a:pPr>
            <a:r>
              <a:rPr sz="2400" dirty="0"/>
              <a:t>By generating revenues sufficient to cover costs and produce attractive profits</a:t>
            </a:r>
          </a:p>
          <a:p>
            <a:pPr lvl="2">
              <a:spcBef>
                <a:spcPts val="1200"/>
              </a:spcBef>
              <a:defRPr/>
            </a:pPr>
            <a:r>
              <a:rPr sz="2400" dirty="0"/>
              <a:t>The firm’s </a:t>
            </a:r>
            <a:r>
              <a:rPr sz="2400" b="1" dirty="0"/>
              <a:t>profit formula</a:t>
            </a:r>
            <a:endParaRPr lang="en-US" sz="2400" b="1" dirty="0"/>
          </a:p>
          <a:p>
            <a:pPr marL="0" lvl="2" indent="0" algn="ctr">
              <a:spcBef>
                <a:spcPts val="1200"/>
              </a:spcBef>
              <a:buNone/>
              <a:defRPr/>
            </a:pPr>
            <a:r>
              <a:rPr lang="en-US" sz="2400" i="1" dirty="0">
                <a:solidFill>
                  <a:srgbClr val="CC6600"/>
                </a:solidFill>
                <a:effectLst>
                  <a:outerShdw blurRad="38100" dist="38100" dir="2700000" algn="tl">
                    <a:srgbClr val="000000">
                      <a:alpha val="43137"/>
                    </a:srgbClr>
                  </a:outerShdw>
                </a:effectLst>
              </a:rPr>
              <a:t>It takes a proven business model—one that yields appealing profitability—to demonstrate viability of a firm’s strategy.</a:t>
            </a:r>
            <a:endParaRPr sz="2400" i="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marL="0">
              <a:lnSpc>
                <a:spcPct val="100000"/>
              </a:lnSpc>
            </a:pPr>
            <a:r>
              <a:rPr lang="en-US" dirty="0"/>
              <a:t>THE RELATIONSHIP BETWEEN A FIRM’S STRATEGY AND ITS BUSINESS MODEL</a:t>
            </a:r>
          </a:p>
        </p:txBody>
      </p:sp>
      <p:sp>
        <p:nvSpPr>
          <p:cNvPr id="2" name="Content Placeholder 1"/>
          <p:cNvSpPr>
            <a:spLocks noGrp="1"/>
          </p:cNvSpPr>
          <p:nvPr>
            <p:ph sz="half" idx="1"/>
          </p:nvPr>
        </p:nvSpPr>
        <p:spPr>
          <a:xfrm>
            <a:off x="457200" y="1252496"/>
            <a:ext cx="4038600" cy="4739595"/>
          </a:xfrm>
          <a:solidFill>
            <a:srgbClr val="FFC000"/>
          </a:solidFill>
          <a:scene3d>
            <a:camera prst="orthographicFront"/>
            <a:lightRig rig="threePt" dir="t"/>
          </a:scene3d>
          <a:sp3d>
            <a:bevelT/>
          </a:sp3d>
        </p:spPr>
        <p:txBody>
          <a:bodyPr/>
          <a:lstStyle/>
          <a:p>
            <a:pPr marL="0" indent="0" algn="ctr">
              <a:spcBef>
                <a:spcPts val="2400"/>
              </a:spcBef>
              <a:buNone/>
            </a:pPr>
            <a:endParaRPr lang="en-US" sz="4000" b="1" dirty="0"/>
          </a:p>
          <a:p>
            <a:pPr marL="0" indent="0" algn="ctr">
              <a:spcBef>
                <a:spcPts val="600"/>
              </a:spcBef>
              <a:buNone/>
            </a:pPr>
            <a:r>
              <a:rPr lang="en-US" sz="4000" b="1" dirty="0"/>
              <a:t>Realized Strategy</a:t>
            </a:r>
          </a:p>
          <a:p>
            <a:pPr marL="0" indent="0" algn="ctr">
              <a:buNone/>
            </a:pPr>
            <a:r>
              <a:rPr lang="en-US" b="1" dirty="0"/>
              <a:t>Competitive </a:t>
            </a:r>
            <a:br>
              <a:rPr lang="en-US" b="1" dirty="0"/>
            </a:br>
            <a:r>
              <a:rPr lang="en-US" b="1" dirty="0"/>
              <a:t>Initiatives</a:t>
            </a:r>
          </a:p>
          <a:p>
            <a:pPr marL="0" indent="0" algn="ctr">
              <a:buNone/>
            </a:pPr>
            <a:r>
              <a:rPr lang="en-US" b="1" dirty="0"/>
              <a:t>Business </a:t>
            </a:r>
            <a:br>
              <a:rPr lang="en-US" b="1" dirty="0"/>
            </a:br>
            <a:r>
              <a:rPr lang="en-US" b="1" dirty="0"/>
              <a:t>Approaches</a:t>
            </a:r>
          </a:p>
        </p:txBody>
      </p:sp>
      <p:sp>
        <p:nvSpPr>
          <p:cNvPr id="6" name="Rectangle: Rounded Corners 5"/>
          <p:cNvSpPr/>
          <p:nvPr/>
        </p:nvSpPr>
        <p:spPr bwMode="auto">
          <a:xfrm>
            <a:off x="1046018" y="3422073"/>
            <a:ext cx="2895600" cy="810491"/>
          </a:xfrm>
          <a:prstGeom prst="roundRect">
            <a:avLst/>
          </a:prstGeom>
          <a:noFill/>
          <a:ln w="9525" cap="flat" cmpd="sng" algn="ctr">
            <a:solidFill>
              <a:srgbClr val="0054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pPr>
            <a:endParaRPr kumimoji="0" lang="en-US" sz="2600" b="0" i="0" u="none" strike="noStrike" cap="none" normalizeH="0" baseline="0">
              <a:ln>
                <a:noFill/>
              </a:ln>
              <a:solidFill>
                <a:schemeClr val="tx1"/>
              </a:solidFill>
              <a:effectLst/>
              <a:latin typeface="Arial" charset="0"/>
            </a:endParaRPr>
          </a:p>
        </p:txBody>
      </p:sp>
      <p:sp>
        <p:nvSpPr>
          <p:cNvPr id="15" name="Rectangle: Rounded Corners 14"/>
          <p:cNvSpPr/>
          <p:nvPr/>
        </p:nvSpPr>
        <p:spPr bwMode="auto">
          <a:xfrm>
            <a:off x="1039089" y="4378041"/>
            <a:ext cx="2895600" cy="810491"/>
          </a:xfrm>
          <a:prstGeom prst="roundRect">
            <a:avLst/>
          </a:prstGeom>
          <a:noFill/>
          <a:ln w="9525" cap="flat" cmpd="sng" algn="ctr">
            <a:solidFill>
              <a:srgbClr val="0054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pPr>
            <a:endParaRPr kumimoji="0" lang="en-US" sz="26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2"/>
          </p:nvPr>
        </p:nvSpPr>
        <p:spPr>
          <a:xfrm>
            <a:off x="4648200" y="1252496"/>
            <a:ext cx="4038600" cy="4739595"/>
          </a:xfrm>
          <a:solidFill>
            <a:srgbClr val="006600"/>
          </a:solidFill>
          <a:scene3d>
            <a:camera prst="orthographicFront"/>
            <a:lightRig rig="threePt" dir="t"/>
          </a:scene3d>
          <a:sp3d>
            <a:bevelT/>
          </a:sp3d>
        </p:spPr>
        <p:txBody>
          <a:bodyPr/>
          <a:lstStyle/>
          <a:p>
            <a:pPr marL="0" indent="0" algn="ctr">
              <a:buNone/>
            </a:pPr>
            <a:endParaRPr lang="en-US" sz="4000" b="1" dirty="0">
              <a:solidFill>
                <a:schemeClr val="bg1"/>
              </a:solidFill>
            </a:endParaRPr>
          </a:p>
          <a:p>
            <a:pPr marL="0" indent="0" algn="ctr">
              <a:buNone/>
            </a:pPr>
            <a:r>
              <a:rPr lang="en-US" sz="4000" b="1" dirty="0">
                <a:solidFill>
                  <a:schemeClr val="bg1"/>
                </a:solidFill>
              </a:rPr>
              <a:t>Business Model</a:t>
            </a:r>
          </a:p>
          <a:p>
            <a:pPr marL="0" indent="0" algn="ctr">
              <a:buNone/>
            </a:pPr>
            <a:r>
              <a:rPr lang="en-US" b="1" dirty="0">
                <a:solidFill>
                  <a:schemeClr val="bg1"/>
                </a:solidFill>
              </a:rPr>
              <a:t>Value </a:t>
            </a:r>
            <a:br>
              <a:rPr lang="en-US" b="1" dirty="0">
                <a:solidFill>
                  <a:schemeClr val="bg1"/>
                </a:solidFill>
              </a:rPr>
            </a:br>
            <a:r>
              <a:rPr lang="en-US" b="1" dirty="0">
                <a:solidFill>
                  <a:schemeClr val="bg1"/>
                </a:solidFill>
              </a:rPr>
              <a:t>Proposition</a:t>
            </a:r>
          </a:p>
          <a:p>
            <a:pPr marL="0" indent="0" algn="ctr">
              <a:buNone/>
            </a:pPr>
            <a:r>
              <a:rPr lang="en-US" b="1" dirty="0">
                <a:solidFill>
                  <a:schemeClr val="bg1"/>
                </a:solidFill>
              </a:rPr>
              <a:t>Profit </a:t>
            </a:r>
            <a:br>
              <a:rPr lang="en-US" b="1" dirty="0">
                <a:solidFill>
                  <a:schemeClr val="bg1"/>
                </a:solidFill>
              </a:rPr>
            </a:br>
            <a:r>
              <a:rPr lang="en-US" b="1" dirty="0">
                <a:solidFill>
                  <a:schemeClr val="bg1"/>
                </a:solidFill>
              </a:rPr>
              <a:t>Formula</a:t>
            </a:r>
          </a:p>
        </p:txBody>
      </p:sp>
      <p:sp>
        <p:nvSpPr>
          <p:cNvPr id="16" name="Rectangle: Rounded Corners 15"/>
          <p:cNvSpPr/>
          <p:nvPr/>
        </p:nvSpPr>
        <p:spPr bwMode="auto">
          <a:xfrm>
            <a:off x="5285508" y="3542263"/>
            <a:ext cx="2895600" cy="810491"/>
          </a:xfrm>
          <a:prstGeom prst="round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pPr>
            <a:endParaRPr kumimoji="0" lang="en-US" sz="2600" b="0" i="0" u="none" strike="noStrike" cap="none" normalizeH="0" baseline="0">
              <a:ln>
                <a:noFill/>
              </a:ln>
              <a:solidFill>
                <a:schemeClr val="tx1"/>
              </a:solidFill>
              <a:effectLst/>
              <a:latin typeface="Arial" charset="0"/>
            </a:endParaRPr>
          </a:p>
        </p:txBody>
      </p:sp>
      <p:sp>
        <p:nvSpPr>
          <p:cNvPr id="17" name="Rectangle: Rounded Corners 16"/>
          <p:cNvSpPr/>
          <p:nvPr/>
        </p:nvSpPr>
        <p:spPr bwMode="auto">
          <a:xfrm>
            <a:off x="5285506" y="4449738"/>
            <a:ext cx="2895600" cy="810491"/>
          </a:xfrm>
          <a:prstGeom prst="round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pPr>
            <a:endParaRPr kumimoji="0" lang="en-US" sz="2600" b="0" i="0" u="none" strike="noStrike" cap="none" normalizeH="0" baseline="0">
              <a:ln>
                <a:noFill/>
              </a:ln>
              <a:solidFill>
                <a:schemeClr val="tx1"/>
              </a:solidFill>
              <a:effectLst/>
              <a:latin typeface="Arial" charset="0"/>
            </a:endParaRPr>
          </a:p>
        </p:txBody>
      </p:sp>
      <p:sp>
        <p:nvSpPr>
          <p:cNvPr id="18" name="Text Box 23"/>
          <p:cNvSpPr txBox="1">
            <a:spLocks noChangeArrowheads="1"/>
          </p:cNvSpPr>
          <p:nvPr/>
        </p:nvSpPr>
        <p:spPr bwMode="auto">
          <a:xfrm>
            <a:off x="4031675" y="2971352"/>
            <a:ext cx="1094509" cy="578882"/>
          </a:xfrm>
          <a:prstGeom prst="roundRect">
            <a:avLst/>
          </a:prstGeom>
          <a:solidFill>
            <a:schemeClr val="tx1"/>
          </a:solidFill>
          <a:ln>
            <a:headEnd/>
            <a:tailEnd/>
          </a:ln>
        </p:spPr>
        <p:style>
          <a:lnRef idx="0">
            <a:schemeClr val="accent6"/>
          </a:lnRef>
          <a:fillRef idx="3">
            <a:schemeClr val="accent6"/>
          </a:fillRef>
          <a:effectRef idx="3">
            <a:schemeClr val="accent6"/>
          </a:effectRef>
          <a:fontRef idx="minor">
            <a:schemeClr val="lt1"/>
          </a:fontRef>
        </p:style>
        <p:txBody>
          <a:bodyPr wrap="square" anchor="ctr">
            <a:spAutoFit/>
          </a:bodyPr>
          <a:lstStyle/>
          <a:p>
            <a:pPr algn="ctr">
              <a:spcBef>
                <a:spcPct val="50000"/>
              </a:spcBef>
            </a:pPr>
            <a:r>
              <a:rPr lang="en-US" sz="2800" b="1" dirty="0">
                <a:latin typeface="Arial" panose="020B0604020202020204" pitchFamily="34" charset="0"/>
              </a:rPr>
              <a:t>$$$?</a:t>
            </a:r>
          </a:p>
        </p:txBody>
      </p:sp>
    </p:spTree>
    <p:extLst>
      <p:ext uri="{BB962C8B-B14F-4D97-AF65-F5344CB8AC3E}">
        <p14:creationId xmlns:p14="http://schemas.microsoft.com/office/powerpoint/2010/main" val="2338825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00000"/>
              </a:lnSpc>
            </a:pPr>
            <a:r>
              <a:rPr lang="en-US" sz="4000" dirty="0"/>
              <a:t>CORE CONCEPT </a:t>
            </a:r>
            <a:r>
              <a:rPr lang="en-US" sz="2000" dirty="0"/>
              <a:t>(4 of 4)</a:t>
            </a:r>
          </a:p>
        </p:txBody>
      </p:sp>
      <p:sp>
        <p:nvSpPr>
          <p:cNvPr id="2" name="Text Placeholder 1"/>
          <p:cNvSpPr>
            <a:spLocks noGrp="1"/>
          </p:cNvSpPr>
          <p:nvPr>
            <p:ph idx="1"/>
          </p:nvPr>
        </p:nvSpPr>
        <p:spPr/>
        <p:txBody>
          <a:bodyPr/>
          <a:lstStyle/>
          <a:p>
            <a:pPr marL="0" indent="0">
              <a:buNone/>
              <a:defRPr/>
            </a:pPr>
            <a:r>
              <a:rPr dirty="0"/>
              <a:t>A </a:t>
            </a:r>
            <a:r>
              <a:rPr lang="en-US" dirty="0"/>
              <a:t>firm</a:t>
            </a:r>
            <a:r>
              <a:rPr dirty="0"/>
              <a:t>’s </a:t>
            </a:r>
            <a:r>
              <a:rPr b="1" dirty="0"/>
              <a:t>business model </a:t>
            </a:r>
            <a:r>
              <a:rPr dirty="0"/>
              <a:t>sets forth the logic for how its strategy will create value for customers, while at the same time generate revenues sufficient to cover costs and realize a profit.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1270000"/>
          </a:xfrm>
        </p:spPr>
        <p:txBody>
          <a:bodyPr lIns="731520" rIns="731520" anchor="ctr" anchorCtr="1"/>
          <a:lstStyle/>
          <a:p>
            <a:r>
              <a:rPr lang="en-US" dirty="0"/>
              <a:t>BUSINESS MODEL ELEMENTS: The Customer Value Proposition</a:t>
            </a:r>
          </a:p>
        </p:txBody>
      </p:sp>
      <p:sp>
        <p:nvSpPr>
          <p:cNvPr id="54275" name="Rectangle 3"/>
          <p:cNvSpPr>
            <a:spLocks noGrp="1" noChangeArrowheads="1"/>
          </p:cNvSpPr>
          <p:nvPr>
            <p:ph idx="1"/>
          </p:nvPr>
        </p:nvSpPr>
        <p:spPr>
          <a:xfrm>
            <a:off x="331200" y="1502228"/>
            <a:ext cx="8596800" cy="5043771"/>
          </a:xfrm>
        </p:spPr>
        <p:txBody>
          <a:bodyPr/>
          <a:lstStyle/>
          <a:p>
            <a:r>
              <a:rPr lang="en-US" dirty="0"/>
              <a:t>The customer value proposition</a:t>
            </a:r>
          </a:p>
          <a:p>
            <a:pPr lvl="1"/>
            <a:r>
              <a:rPr lang="en-US" dirty="0"/>
              <a:t>Satisfying buyer wants and needs at a price customers will consider a good value</a:t>
            </a:r>
          </a:p>
          <a:p>
            <a:pPr lvl="2"/>
            <a:r>
              <a:rPr lang="en-US" dirty="0"/>
              <a:t>The greater the value provided (V) and the lower the price (P), the more attractive the value proposition is to customers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1"/>
            <a:ext cx="9144000" cy="1291771"/>
          </a:xfrm>
        </p:spPr>
        <p:txBody>
          <a:bodyPr lIns="822960" rIns="822960"/>
          <a:lstStyle/>
          <a:p>
            <a:pPr>
              <a:defRPr/>
            </a:pPr>
            <a:r>
              <a:rPr lang="en-US" dirty="0"/>
              <a:t>BUSINESS MODEL ELEMENTS: The Profit Formula</a:t>
            </a:r>
          </a:p>
        </p:txBody>
      </p:sp>
      <p:sp>
        <p:nvSpPr>
          <p:cNvPr id="56323" name="Rectangle 3"/>
          <p:cNvSpPr>
            <a:spLocks noGrp="1" noChangeArrowheads="1"/>
          </p:cNvSpPr>
          <p:nvPr>
            <p:ph idx="1"/>
          </p:nvPr>
        </p:nvSpPr>
        <p:spPr>
          <a:xfrm>
            <a:off x="331200" y="1429656"/>
            <a:ext cx="8596800" cy="5116343"/>
          </a:xfrm>
        </p:spPr>
        <p:txBody>
          <a:bodyPr/>
          <a:lstStyle/>
          <a:p>
            <a:pPr marL="0" indent="0">
              <a:spcBef>
                <a:spcPts val="1200"/>
              </a:spcBef>
              <a:buNone/>
              <a:defRPr/>
            </a:pPr>
            <a:r>
              <a:rPr lang="en-US" dirty="0"/>
              <a:t>The profit formula</a:t>
            </a:r>
          </a:p>
          <a:p>
            <a:pPr lvl="1">
              <a:spcBef>
                <a:spcPts val="1200"/>
              </a:spcBef>
              <a:defRPr/>
            </a:pPr>
            <a:r>
              <a:rPr sz="2400" dirty="0"/>
              <a:t>Creating a cost structure that allows for acceptable profits, given that pricing is tied to the customer value proposition</a:t>
            </a:r>
          </a:p>
          <a:p>
            <a:pPr lvl="2">
              <a:defRPr/>
            </a:pPr>
            <a:r>
              <a:rPr sz="2400" b="1" i="1" dirty="0"/>
              <a:t>V</a:t>
            </a:r>
            <a:r>
              <a:rPr dirty="0"/>
              <a:t> </a:t>
            </a:r>
            <a:r>
              <a:rPr lang="en-US" i="1" dirty="0"/>
              <a:t>–</a:t>
            </a:r>
            <a:r>
              <a:rPr dirty="0"/>
              <a:t> </a:t>
            </a:r>
            <a:r>
              <a:rPr sz="2400" dirty="0"/>
              <a:t>the value provided to customers</a:t>
            </a:r>
          </a:p>
          <a:p>
            <a:pPr lvl="2">
              <a:defRPr/>
            </a:pPr>
            <a:r>
              <a:rPr sz="2400" b="1" i="1" dirty="0"/>
              <a:t>P</a:t>
            </a:r>
            <a:r>
              <a:rPr dirty="0"/>
              <a:t> </a:t>
            </a:r>
            <a:r>
              <a:rPr lang="en-US" i="1" dirty="0"/>
              <a:t>– </a:t>
            </a:r>
            <a:r>
              <a:rPr sz="2400" dirty="0"/>
              <a:t>the price charged to customers</a:t>
            </a:r>
          </a:p>
          <a:p>
            <a:pPr lvl="2">
              <a:defRPr/>
            </a:pPr>
            <a:r>
              <a:rPr sz="2400" b="1" i="1" dirty="0"/>
              <a:t>C</a:t>
            </a:r>
            <a:r>
              <a:rPr dirty="0"/>
              <a:t> </a:t>
            </a:r>
            <a:r>
              <a:rPr lang="en-US" i="1" dirty="0"/>
              <a:t>– </a:t>
            </a:r>
            <a:r>
              <a:rPr sz="2400" dirty="0"/>
              <a:t>the firm’s costs</a:t>
            </a:r>
          </a:p>
          <a:p>
            <a:pPr lvl="1">
              <a:spcBef>
                <a:spcPts val="1200"/>
              </a:spcBef>
              <a:defRPr/>
            </a:pPr>
            <a:r>
              <a:rPr sz="2400" dirty="0"/>
              <a:t>The lower the costs (</a:t>
            </a:r>
            <a:r>
              <a:rPr sz="2400" i="1" dirty="0"/>
              <a:t>C</a:t>
            </a:r>
            <a:r>
              <a:rPr sz="2400" dirty="0"/>
              <a:t>) for a given customer value proposition (</a:t>
            </a:r>
            <a:r>
              <a:rPr sz="2400" i="1" dirty="0"/>
              <a:t>V–P</a:t>
            </a:r>
            <a:r>
              <a:rPr sz="2400" dirty="0"/>
              <a:t>), the greater the ability of the business model to be a moneymaker.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THINKING STRATEGICALLY </a:t>
            </a:r>
            <a:r>
              <a:rPr lang="en-US" sz="2000" dirty="0"/>
              <a:t>(2 of 2)</a:t>
            </a:r>
          </a:p>
        </p:txBody>
      </p:sp>
      <p:sp>
        <p:nvSpPr>
          <p:cNvPr id="2" name="Text Placeholder 1"/>
          <p:cNvSpPr>
            <a:spLocks noGrp="1"/>
          </p:cNvSpPr>
          <p:nvPr>
            <p:ph idx="1"/>
          </p:nvPr>
        </p:nvSpPr>
        <p:spPr>
          <a:xfrm>
            <a:off x="463543" y="990600"/>
            <a:ext cx="8332114" cy="5562600"/>
          </a:xfrm>
        </p:spPr>
        <p:txBody>
          <a:bodyPr/>
          <a:lstStyle/>
          <a:p>
            <a:pPr marL="0" indent="0">
              <a:spcBef>
                <a:spcPts val="1200"/>
              </a:spcBef>
              <a:buNone/>
              <a:defRPr/>
            </a:pPr>
            <a:r>
              <a:rPr sz="2800" dirty="0"/>
              <a:t>Amazon has begun to </a:t>
            </a:r>
            <a:r>
              <a:rPr lang="en-US" sz="2800" dirty="0"/>
              <a:t>acquire</a:t>
            </a:r>
            <a:r>
              <a:rPr lang="en-US" dirty="0"/>
              <a:t> its own fleet of cargo planes to deliver packages to customers</a:t>
            </a:r>
            <a:r>
              <a:rPr sz="2800" dirty="0"/>
              <a:t>.</a:t>
            </a:r>
          </a:p>
          <a:p>
            <a:pPr lvl="1">
              <a:spcBef>
                <a:spcPts val="1200"/>
              </a:spcBef>
              <a:defRPr/>
            </a:pPr>
            <a:r>
              <a:rPr sz="2400" dirty="0"/>
              <a:t>What internal and external factors </a:t>
            </a:r>
            <a:r>
              <a:rPr lang="en-US" sz="2400" dirty="0"/>
              <a:t>are</a:t>
            </a:r>
            <a:r>
              <a:rPr sz="2400" dirty="0"/>
              <a:t> contributing to th</a:t>
            </a:r>
            <a:r>
              <a:rPr lang="en-US" sz="2400" dirty="0"/>
              <a:t>is change in its strategy</a:t>
            </a:r>
            <a:r>
              <a:rPr sz="2400" dirty="0"/>
              <a:t>?</a:t>
            </a:r>
          </a:p>
          <a:p>
            <a:pPr lvl="1">
              <a:spcBef>
                <a:spcPts val="1200"/>
              </a:spcBef>
              <a:defRPr/>
            </a:pPr>
            <a:r>
              <a:rPr sz="2400" dirty="0"/>
              <a:t>How could the </a:t>
            </a:r>
            <a:r>
              <a:rPr lang="en-US" sz="2400" dirty="0"/>
              <a:t>move</a:t>
            </a:r>
            <a:r>
              <a:rPr sz="2400" dirty="0"/>
              <a:t> be explained in terms of changes in the value, price, and cost factors associated with Amazon's business model?</a:t>
            </a:r>
          </a:p>
          <a:p>
            <a:pPr lvl="1">
              <a:spcBef>
                <a:spcPts val="1200"/>
              </a:spcBef>
              <a:defRPr/>
            </a:pPr>
            <a:r>
              <a:rPr lang="en-US" sz="2400" dirty="0"/>
              <a:t>How does the forward integration entry of </a:t>
            </a:r>
            <a:r>
              <a:rPr lang="en-US" dirty="0"/>
              <a:t>Amazon into the freight delivery markets in which FedEx and United Parcel </a:t>
            </a:r>
            <a:r>
              <a:rPr lang="en-US" sz="2400" dirty="0"/>
              <a:t>Service compete affect the sustainability of their business models o</a:t>
            </a:r>
            <a:r>
              <a:rPr sz="2400" dirty="0"/>
              <a:t>ver the long term?</a:t>
            </a:r>
            <a:endParaRPr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solidFill>
            <a:srgbClr val="5D958C"/>
          </a:solidFill>
        </p:spPr>
        <p:txBody>
          <a:bodyPr lIns="1463040" rIns="1463040" anchor="ctr" anchorCtr="1"/>
          <a:lstStyle/>
          <a:p>
            <a:pPr marL="0">
              <a:lnSpc>
                <a:spcPct val="100000"/>
              </a:lnSpc>
            </a:pPr>
            <a:r>
              <a:rPr lang="en-US" sz="2800" dirty="0"/>
              <a:t>FIGURE 1.3 The Business Model and the Value-Price-Cost Framework</a:t>
            </a:r>
          </a:p>
        </p:txBody>
      </p:sp>
      <p:pic>
        <p:nvPicPr>
          <p:cNvPr id="3" name="Picture 2" descr="Graphic showing the relationship amont customer value, product price, and per-unit cost."/>
          <p:cNvPicPr>
            <a:picLocks noChangeAspect="1"/>
          </p:cNvPicPr>
          <p:nvPr/>
        </p:nvPicPr>
        <p:blipFill>
          <a:blip r:embed="rId3"/>
          <a:stretch>
            <a:fillRect/>
          </a:stretch>
        </p:blipFill>
        <p:spPr>
          <a:xfrm>
            <a:off x="1722120" y="1178485"/>
            <a:ext cx="5719762" cy="4972623"/>
          </a:xfrm>
          <a:prstGeom prst="rect">
            <a:avLst/>
          </a:prstGeom>
        </p:spPr>
      </p:pic>
      <p:sp>
        <p:nvSpPr>
          <p:cNvPr id="11" name="Text Placeholder 10"/>
          <p:cNvSpPr>
            <a:spLocks noGrp="1"/>
          </p:cNvSpPr>
          <p:nvPr>
            <p:ph type="body" sz="quarter" idx="4294967295"/>
          </p:nvPr>
        </p:nvSpPr>
        <p:spPr>
          <a:xfrm>
            <a:off x="2590800" y="6495143"/>
            <a:ext cx="3962400" cy="210343"/>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4" action="ppaction://hlinksldjump"/>
              </a:rPr>
              <a:t>Jump to Appendix 4 long image description</a:t>
            </a:r>
          </a:p>
        </p:txBody>
      </p:sp>
    </p:spTree>
    <p:extLst>
      <p:ext uri="{BB962C8B-B14F-4D97-AF65-F5344CB8AC3E}">
        <p14:creationId xmlns:p14="http://schemas.microsoft.com/office/powerpoint/2010/main" val="43267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solidFill>
            <a:srgbClr val="717A8B"/>
          </a:solidFill>
          <a:ln w="9525">
            <a:noFill/>
            <a:miter lim="800000"/>
            <a:headEnd/>
            <a:tailEnd/>
          </a:ln>
        </p:spPr>
        <p:txBody>
          <a:bodyPr vert="horz" wrap="square" lIns="91440" tIns="45720" rIns="91440" bIns="45720" numCol="1" anchor="ctr" anchorCtr="0" compatLnSpc="1">
            <a:prstTxWarp prst="textNoShape">
              <a:avLst/>
            </a:prstTxWarp>
          </a:bodyPr>
          <a:lstStyle/>
          <a:p>
            <a:r>
              <a:rPr lang="en-US" sz="3600" dirty="0"/>
              <a:t>IS OUR STRATEGY A WINNER?</a:t>
            </a:r>
          </a:p>
        </p:txBody>
      </p:sp>
      <p:grpSp>
        <p:nvGrpSpPr>
          <p:cNvPr id="4" name="Group 3" descr="A winning strategy must pass the competitive advantage test, the strategic fit test, and the performance test."/>
          <p:cNvGrpSpPr/>
          <p:nvPr/>
        </p:nvGrpSpPr>
        <p:grpSpPr>
          <a:xfrm>
            <a:off x="481013" y="1626049"/>
            <a:ext cx="8164512" cy="3468688"/>
            <a:chOff x="481013" y="1626049"/>
            <a:chExt cx="8164512" cy="3468688"/>
          </a:xfrm>
        </p:grpSpPr>
        <p:sp>
          <p:nvSpPr>
            <p:cNvPr id="64517" name="Oval 5" descr="Three Tests of a Winning Strategy&#10;The competitive advantage test&#10;The fit test&#10;the performance test"/>
            <p:cNvSpPr>
              <a:spLocks noChangeArrowheads="1"/>
            </p:cNvSpPr>
            <p:nvPr/>
          </p:nvSpPr>
          <p:spPr bwMode="blackWhite">
            <a:xfrm>
              <a:off x="3398838" y="2888112"/>
              <a:ext cx="2289175" cy="2206625"/>
            </a:xfrm>
            <a:prstGeom prst="ellipse">
              <a:avLst/>
            </a:prstGeom>
            <a:solidFill>
              <a:srgbClr val="85B1AB"/>
            </a:solidFill>
            <a:ln w="9525">
              <a:noFill/>
              <a:round/>
              <a:headEnd/>
              <a:tailEnd/>
            </a:ln>
            <a:scene3d>
              <a:camera prst="orthographicFront"/>
              <a:lightRig rig="threePt" dir="t"/>
            </a:scene3d>
            <a:sp3d>
              <a:bevelT/>
            </a:sp3d>
          </p:spPr>
          <p:txBody>
            <a:bodyPr wrap="none" anchor="ctr"/>
            <a:lstStyle/>
            <a:p>
              <a:pPr algn="ctr">
                <a:defRPr/>
              </a:pPr>
              <a:r>
                <a:rPr lang="en-US" sz="2400" b="1" dirty="0">
                  <a:solidFill>
                    <a:schemeClr val="bg1"/>
                  </a:solidFill>
                  <a:effectLst>
                    <a:outerShdw blurRad="38100" dist="38100" dir="2700000" algn="tl">
                      <a:srgbClr val="000000">
                        <a:alpha val="43137"/>
                      </a:srgbClr>
                    </a:outerShdw>
                  </a:effectLst>
                </a:rPr>
                <a:t>Three </a:t>
              </a:r>
              <a:br>
                <a:rPr lang="en-US" sz="2400" b="1" dirty="0">
                  <a:solidFill>
                    <a:schemeClr val="bg1"/>
                  </a:solidFill>
                  <a:effectLst>
                    <a:outerShdw blurRad="38100" dist="38100" dir="2700000" algn="tl">
                      <a:srgbClr val="000000">
                        <a:alpha val="43137"/>
                      </a:srgbClr>
                    </a:outerShdw>
                  </a:effectLst>
                </a:rPr>
              </a:br>
              <a:r>
                <a:rPr lang="en-US" sz="2400" b="1" dirty="0">
                  <a:solidFill>
                    <a:schemeClr val="bg1"/>
                  </a:solidFill>
                  <a:effectLst>
                    <a:outerShdw blurRad="38100" dist="38100" dir="2700000" algn="tl">
                      <a:srgbClr val="000000">
                        <a:alpha val="43137"/>
                      </a:srgbClr>
                    </a:outerShdw>
                  </a:effectLst>
                </a:rPr>
                <a:t>Tests of a </a:t>
              </a:r>
              <a:br>
                <a:rPr lang="en-US" sz="2400" b="1" dirty="0">
                  <a:solidFill>
                    <a:schemeClr val="bg1"/>
                  </a:solidFill>
                  <a:effectLst>
                    <a:outerShdw blurRad="38100" dist="38100" dir="2700000" algn="tl">
                      <a:srgbClr val="000000">
                        <a:alpha val="43137"/>
                      </a:srgbClr>
                    </a:outerShdw>
                  </a:effectLst>
                </a:rPr>
              </a:br>
              <a:r>
                <a:rPr lang="en-US" sz="2400" b="1" dirty="0">
                  <a:solidFill>
                    <a:schemeClr val="bg1"/>
                  </a:solidFill>
                  <a:effectLst>
                    <a:outerShdw blurRad="38100" dist="38100" dir="2700000" algn="tl">
                      <a:srgbClr val="000000">
                        <a:alpha val="43137"/>
                      </a:srgbClr>
                    </a:outerShdw>
                  </a:effectLst>
                </a:rPr>
                <a:t>Winning </a:t>
              </a:r>
              <a:br>
                <a:rPr lang="en-US" sz="2400" b="1" dirty="0">
                  <a:solidFill>
                    <a:schemeClr val="bg1"/>
                  </a:solidFill>
                  <a:effectLst>
                    <a:outerShdw blurRad="38100" dist="38100" dir="2700000" algn="tl">
                      <a:srgbClr val="000000">
                        <a:alpha val="43137"/>
                      </a:srgbClr>
                    </a:outerShdw>
                  </a:effectLst>
                </a:rPr>
              </a:br>
              <a:r>
                <a:rPr lang="en-US" sz="2400" b="1" dirty="0">
                  <a:solidFill>
                    <a:schemeClr val="bg1"/>
                  </a:solidFill>
                  <a:effectLst>
                    <a:outerShdw blurRad="38100" dist="38100" dir="2700000" algn="tl">
                      <a:srgbClr val="000000">
                        <a:alpha val="43137"/>
                      </a:srgbClr>
                    </a:outerShdw>
                  </a:effectLst>
                </a:rPr>
                <a:t>Strategy</a:t>
              </a:r>
            </a:p>
          </p:txBody>
        </p:sp>
        <p:sp>
          <p:nvSpPr>
            <p:cNvPr id="63491" name="AutoShape 4"/>
            <p:cNvSpPr>
              <a:spLocks noChangeArrowheads="1"/>
            </p:cNvSpPr>
            <p:nvPr/>
          </p:nvSpPr>
          <p:spPr bwMode="blackWhite">
            <a:xfrm>
              <a:off x="3286125" y="1626049"/>
              <a:ext cx="2514600" cy="849313"/>
            </a:xfrm>
            <a:prstGeom prst="bevel">
              <a:avLst>
                <a:gd name="adj" fmla="val 7569"/>
              </a:avLst>
            </a:prstGeom>
            <a:solidFill>
              <a:srgbClr val="E99A7B"/>
            </a:solidFill>
            <a:ln w="3175">
              <a:noFill/>
              <a:miter lim="800000"/>
              <a:headEnd/>
              <a:tailEnd/>
            </a:ln>
          </p:spPr>
          <p:txBody>
            <a:bodyPr lIns="0" rIns="0" anchor="ctr" anchorCtr="1"/>
            <a:lstStyle/>
            <a:p>
              <a:pPr algn="ctr">
                <a:spcBef>
                  <a:spcPct val="50000"/>
                </a:spcBef>
              </a:pPr>
              <a:r>
                <a:rPr lang="en-US" sz="1800" b="1" dirty="0"/>
                <a:t>The Fit Test</a:t>
              </a:r>
            </a:p>
          </p:txBody>
        </p:sp>
        <p:sp>
          <p:nvSpPr>
            <p:cNvPr id="63492" name="AutoShape 5"/>
            <p:cNvSpPr>
              <a:spLocks noChangeArrowheads="1"/>
            </p:cNvSpPr>
            <p:nvPr/>
          </p:nvSpPr>
          <p:spPr bwMode="blackWhite">
            <a:xfrm>
              <a:off x="481013" y="3565974"/>
              <a:ext cx="2514600" cy="849313"/>
            </a:xfrm>
            <a:prstGeom prst="bevel">
              <a:avLst>
                <a:gd name="adj" fmla="val 9620"/>
              </a:avLst>
            </a:prstGeom>
            <a:solidFill>
              <a:srgbClr val="DDDDDD"/>
            </a:solidFill>
            <a:ln w="3175">
              <a:noFill/>
              <a:miter lim="800000"/>
              <a:headEnd/>
              <a:tailEnd/>
            </a:ln>
          </p:spPr>
          <p:txBody>
            <a:bodyPr lIns="0" rIns="0" anchor="ctr" anchorCtr="1"/>
            <a:lstStyle/>
            <a:p>
              <a:pPr algn="ctr">
                <a:spcBef>
                  <a:spcPct val="50000"/>
                </a:spcBef>
              </a:pPr>
              <a:r>
                <a:rPr lang="en-US" sz="1800" b="1" dirty="0"/>
                <a:t>The Competitive Advantage Test</a:t>
              </a:r>
            </a:p>
          </p:txBody>
        </p:sp>
        <p:sp>
          <p:nvSpPr>
            <p:cNvPr id="63493" name="AutoShape 7"/>
            <p:cNvSpPr>
              <a:spLocks noChangeArrowheads="1"/>
            </p:cNvSpPr>
            <p:nvPr/>
          </p:nvSpPr>
          <p:spPr bwMode="blackWhite">
            <a:xfrm>
              <a:off x="6130925" y="3567562"/>
              <a:ext cx="2514600" cy="849312"/>
            </a:xfrm>
            <a:prstGeom prst="bevel">
              <a:avLst>
                <a:gd name="adj" fmla="val 6310"/>
              </a:avLst>
            </a:prstGeom>
            <a:solidFill>
              <a:srgbClr val="99CCFF"/>
            </a:solidFill>
            <a:ln w="3175">
              <a:noFill/>
              <a:miter lim="800000"/>
              <a:headEnd/>
              <a:tailEnd/>
            </a:ln>
          </p:spPr>
          <p:txBody>
            <a:bodyPr lIns="0" rIns="0" anchor="ctr" anchorCtr="1"/>
            <a:lstStyle/>
            <a:p>
              <a:pPr algn="ctr">
                <a:spcBef>
                  <a:spcPct val="50000"/>
                </a:spcBef>
              </a:pPr>
              <a:r>
                <a:rPr lang="en-US" sz="1800" b="1" dirty="0"/>
                <a:t>The Performance </a:t>
              </a:r>
              <a:br>
                <a:rPr lang="en-US" sz="1800" b="1" dirty="0"/>
              </a:br>
              <a:r>
                <a:rPr lang="en-US" sz="1800" b="1" dirty="0"/>
                <a:t>Test</a:t>
              </a:r>
            </a:p>
          </p:txBody>
        </p:sp>
        <p:cxnSp>
          <p:nvCxnSpPr>
            <p:cNvPr id="63494" name="AutoShape 16"/>
            <p:cNvCxnSpPr>
              <a:cxnSpLocks noChangeShapeType="1"/>
              <a:stCxn id="63492" idx="0"/>
              <a:endCxn id="64517" idx="2"/>
            </p:cNvCxnSpPr>
            <p:nvPr/>
          </p:nvCxnSpPr>
          <p:spPr bwMode="auto">
            <a:xfrm>
              <a:off x="2995613" y="3991424"/>
              <a:ext cx="403225" cy="0"/>
            </a:xfrm>
            <a:prstGeom prst="straightConnector1">
              <a:avLst/>
            </a:prstGeom>
            <a:noFill/>
            <a:ln w="38100">
              <a:solidFill>
                <a:schemeClr val="tx1"/>
              </a:solidFill>
              <a:round/>
              <a:headEnd/>
              <a:tailEnd type="stealth" w="lg" len="lg"/>
            </a:ln>
          </p:spPr>
        </p:cxnSp>
        <p:cxnSp>
          <p:nvCxnSpPr>
            <p:cNvPr id="63495" name="AutoShape 17"/>
            <p:cNvCxnSpPr>
              <a:cxnSpLocks noChangeShapeType="1"/>
              <a:stCxn id="63493" idx="4"/>
              <a:endCxn id="64517" idx="6"/>
            </p:cNvCxnSpPr>
            <p:nvPr/>
          </p:nvCxnSpPr>
          <p:spPr bwMode="auto">
            <a:xfrm flipH="1" flipV="1">
              <a:off x="5688013" y="3991424"/>
              <a:ext cx="442912" cy="1588"/>
            </a:xfrm>
            <a:prstGeom prst="straightConnector1">
              <a:avLst/>
            </a:prstGeom>
            <a:noFill/>
            <a:ln w="38100">
              <a:solidFill>
                <a:schemeClr val="tx1"/>
              </a:solidFill>
              <a:round/>
              <a:headEnd/>
              <a:tailEnd type="stealth" w="lg" len="lg"/>
            </a:ln>
          </p:spPr>
        </p:cxnSp>
        <p:cxnSp>
          <p:nvCxnSpPr>
            <p:cNvPr id="63496" name="AutoShape 18"/>
            <p:cNvCxnSpPr>
              <a:cxnSpLocks noChangeShapeType="1"/>
              <a:stCxn id="63491" idx="2"/>
              <a:endCxn id="64517" idx="0"/>
            </p:cNvCxnSpPr>
            <p:nvPr/>
          </p:nvCxnSpPr>
          <p:spPr bwMode="auto">
            <a:xfrm>
              <a:off x="4543425" y="2475362"/>
              <a:ext cx="0" cy="412750"/>
            </a:xfrm>
            <a:prstGeom prst="straightConnector1">
              <a:avLst/>
            </a:prstGeom>
            <a:noFill/>
            <a:ln w="38100">
              <a:solidFill>
                <a:schemeClr val="tx1"/>
              </a:solidFill>
              <a:round/>
              <a:headEnd/>
              <a:tailEnd type="stealth" w="lg" len="lg"/>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nSpc>
                <a:spcPct val="100000"/>
              </a:lnSpc>
            </a:pPr>
            <a:r>
              <a:rPr lang="en-US" dirty="0"/>
              <a:t>CORE CONCEPT </a:t>
            </a:r>
            <a:r>
              <a:rPr lang="en-US" sz="2000" dirty="0"/>
              <a:t>(1 of 4)</a:t>
            </a:r>
            <a:endParaRPr lang="en-US" dirty="0"/>
          </a:p>
        </p:txBody>
      </p:sp>
      <p:sp>
        <p:nvSpPr>
          <p:cNvPr id="2" name="Text Placeholder 1"/>
          <p:cNvSpPr>
            <a:spLocks noGrp="1"/>
          </p:cNvSpPr>
          <p:nvPr>
            <p:ph idx="1"/>
          </p:nvPr>
        </p:nvSpPr>
        <p:spPr/>
        <p:txBody>
          <a:bodyPr/>
          <a:lstStyle/>
          <a:p>
            <a:pPr marL="0" indent="0">
              <a:buNone/>
              <a:defRPr/>
            </a:pPr>
            <a:r>
              <a:rPr sz="3600" dirty="0"/>
              <a:t>A company’s </a:t>
            </a:r>
            <a:r>
              <a:rPr sz="3600" b="1" dirty="0"/>
              <a:t>strategy</a:t>
            </a:r>
            <a:r>
              <a:rPr sz="3600" dirty="0"/>
              <a:t> is </a:t>
            </a:r>
            <a:r>
              <a:rPr lang="en-US" sz="3600" dirty="0"/>
              <a:t>the set of actions that its managers take to outperform the company’s competitors and achieve superior profitability.</a:t>
            </a:r>
            <a:endParaRPr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a:xfrm>
            <a:off x="0" y="-1"/>
            <a:ext cx="9144000" cy="1110344"/>
          </a:xfrm>
          <a:solidFill>
            <a:srgbClr val="717A8B"/>
          </a:solidFill>
          <a:ln w="9525">
            <a:noFill/>
            <a:miter lim="800000"/>
            <a:headEnd/>
            <a:tailEnd/>
          </a:ln>
        </p:spPr>
        <p:txBody>
          <a:bodyPr vert="horz" wrap="square" lIns="1371600" tIns="45720" rIns="1371600" bIns="45720" numCol="1" anchor="ctr" anchorCtr="1" compatLnSpc="1">
            <a:prstTxWarp prst="textNoShape">
              <a:avLst/>
            </a:prstTxWarp>
          </a:bodyPr>
          <a:lstStyle/>
          <a:p>
            <a:r>
              <a:rPr lang="en-US" dirty="0"/>
              <a:t>WHAT MAKES A STRATEGY A WINNER?</a:t>
            </a:r>
          </a:p>
        </p:txBody>
      </p:sp>
      <p:sp>
        <p:nvSpPr>
          <p:cNvPr id="23557" name="Rectangle 5"/>
          <p:cNvSpPr>
            <a:spLocks noGrp="1" noChangeArrowheads="1"/>
          </p:cNvSpPr>
          <p:nvPr>
            <p:ph idx="1"/>
          </p:nvPr>
        </p:nvSpPr>
        <p:spPr>
          <a:xfrm>
            <a:off x="979715" y="1211943"/>
            <a:ext cx="7212686" cy="5363028"/>
          </a:xfrm>
        </p:spPr>
        <p:txBody>
          <a:bodyPr/>
          <a:lstStyle/>
          <a:p>
            <a:pPr marL="0" indent="0">
              <a:spcBef>
                <a:spcPts val="900"/>
              </a:spcBef>
              <a:buNone/>
              <a:defRPr/>
            </a:pPr>
            <a:r>
              <a:rPr dirty="0"/>
              <a:t>A winning strategy must pass three tests:</a:t>
            </a:r>
          </a:p>
          <a:p>
            <a:pPr lvl="1">
              <a:spcBef>
                <a:spcPts val="900"/>
              </a:spcBef>
              <a:defRPr/>
            </a:pPr>
            <a:r>
              <a:rPr lang="en-US" sz="2400" b="1" i="1" dirty="0"/>
              <a:t>The fit test</a:t>
            </a:r>
          </a:p>
          <a:p>
            <a:pPr lvl="2">
              <a:spcBef>
                <a:spcPts val="900"/>
              </a:spcBef>
              <a:defRPr/>
            </a:pPr>
            <a:r>
              <a:rPr sz="2400" dirty="0"/>
              <a:t>Does it exhibit fit with the external and internal aspects of the firm’s </a:t>
            </a:r>
            <a:r>
              <a:rPr lang="en-US" sz="2400" dirty="0"/>
              <a:t>dynamic </a:t>
            </a:r>
            <a:r>
              <a:rPr sz="2400" dirty="0"/>
              <a:t>situation?</a:t>
            </a:r>
          </a:p>
          <a:p>
            <a:pPr lvl="1">
              <a:spcBef>
                <a:spcPts val="900"/>
              </a:spcBef>
              <a:defRPr/>
            </a:pPr>
            <a:r>
              <a:rPr lang="en-US" sz="2400" b="1" i="1" dirty="0"/>
              <a:t>The competitive advantage test</a:t>
            </a:r>
          </a:p>
          <a:p>
            <a:pPr lvl="2">
              <a:spcBef>
                <a:spcPts val="900"/>
              </a:spcBef>
              <a:defRPr/>
            </a:pPr>
            <a:r>
              <a:rPr lang="en-US" sz="2400" dirty="0"/>
              <a:t>Does</a:t>
            </a:r>
            <a:r>
              <a:rPr sz="2400" dirty="0"/>
              <a:t> it help the firm achieve a sustainable competitive advantage?</a:t>
            </a:r>
          </a:p>
          <a:p>
            <a:pPr lvl="1">
              <a:spcBef>
                <a:spcPts val="900"/>
              </a:spcBef>
              <a:defRPr/>
            </a:pPr>
            <a:r>
              <a:rPr lang="en-US" sz="2400" b="1" i="1" dirty="0"/>
              <a:t>The performance test</a:t>
            </a:r>
          </a:p>
          <a:p>
            <a:pPr lvl="2">
              <a:spcBef>
                <a:spcPts val="900"/>
              </a:spcBef>
              <a:defRPr/>
            </a:pPr>
            <a:r>
              <a:rPr lang="en-US" sz="2400" dirty="0"/>
              <a:t>Will it</a:t>
            </a:r>
            <a:r>
              <a:rPr sz="2400" dirty="0"/>
              <a:t> produce </a:t>
            </a:r>
            <a:r>
              <a:rPr lang="en-US" sz="2400" dirty="0"/>
              <a:t>superior </a:t>
            </a:r>
            <a:r>
              <a:rPr sz="2400" dirty="0"/>
              <a:t>performance </a:t>
            </a:r>
            <a:r>
              <a:rPr lang="en-US" sz="2400" dirty="0"/>
              <a:t>as indicated by</a:t>
            </a:r>
            <a:r>
              <a:rPr sz="2400" dirty="0"/>
              <a:t> the firm’s profitability, financial and competitive strengths, and market s</a:t>
            </a:r>
            <a:r>
              <a:rPr lang="en-US" sz="2400" dirty="0"/>
              <a:t>hare</a:t>
            </a:r>
            <a:r>
              <a:rPr sz="2400"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solidFill>
            <a:srgbClr val="439CBF"/>
          </a:solidFill>
        </p:spPr>
        <p:txBody>
          <a:bodyPr/>
          <a:lstStyle/>
          <a:p>
            <a:pPr marL="227013"/>
            <a:r>
              <a:rPr lang="en-US" sz="3200" dirty="0"/>
              <a:t>Pandora, Sirius XM, and Broadcast Radio: Three Contrasting Business Models</a:t>
            </a:r>
          </a:p>
        </p:txBody>
      </p:sp>
      <p:sp>
        <p:nvSpPr>
          <p:cNvPr id="9" name="Text Placeholder 8"/>
          <p:cNvSpPr>
            <a:spLocks noGrp="1"/>
          </p:cNvSpPr>
          <p:nvPr>
            <p:ph idx="1"/>
          </p:nvPr>
        </p:nvSpPr>
        <p:spPr>
          <a:xfrm>
            <a:off x="689314" y="1346400"/>
            <a:ext cx="7779772" cy="5206800"/>
          </a:xfrm>
        </p:spPr>
        <p:txBody>
          <a:bodyPr/>
          <a:lstStyle/>
          <a:p>
            <a:pPr marL="0" indent="0">
              <a:spcBef>
                <a:spcPts val="1200"/>
              </a:spcBef>
              <a:buNone/>
            </a:pPr>
            <a:r>
              <a:rPr lang="en-US" sz="2800" dirty="0"/>
              <a:t>Who listens to the radio anymore?</a:t>
            </a:r>
          </a:p>
          <a:p>
            <a:pPr lvl="1"/>
            <a:r>
              <a:rPr lang="en-US" dirty="0"/>
              <a:t>How sustainable are the business models of Pandora, Sirius XM and over-the-air broadcasters over the long term?</a:t>
            </a:r>
          </a:p>
          <a:p>
            <a:pPr lvl="1">
              <a:spcBef>
                <a:spcPts val="1200"/>
              </a:spcBef>
            </a:pPr>
            <a:r>
              <a:rPr lang="en-US" sz="2400" dirty="0"/>
              <a:t>Given the changes in user listening habits, which competitor’s present strategy best passes the three tests of a winning strategy?</a:t>
            </a:r>
          </a:p>
          <a:p>
            <a:pPr lvl="1">
              <a:spcBef>
                <a:spcPts val="1200"/>
              </a:spcBef>
            </a:pPr>
            <a:r>
              <a:rPr lang="en-US" sz="2400" dirty="0"/>
              <a:t>What internal and external factors will create particular difficulties for each competitor in changing its strategy or business model?</a:t>
            </a:r>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lIns="457200" rIns="457200"/>
          <a:lstStyle/>
          <a:p>
            <a:pPr indent="7938">
              <a:defRPr/>
            </a:pPr>
            <a:r>
              <a:rPr lang="en-US" sz="3200" dirty="0"/>
              <a:t>WHY CRAFTING AND EXECUTING STRATEGY ARE IMPORTANT TASKS</a:t>
            </a:r>
          </a:p>
        </p:txBody>
      </p:sp>
      <p:sp>
        <p:nvSpPr>
          <p:cNvPr id="26629" name="Rectangle 5"/>
          <p:cNvSpPr>
            <a:spLocks noGrp="1" noChangeArrowheads="1"/>
          </p:cNvSpPr>
          <p:nvPr>
            <p:ph idx="1"/>
          </p:nvPr>
        </p:nvSpPr>
        <p:spPr>
          <a:xfrm>
            <a:off x="609600" y="1346400"/>
            <a:ext cx="7939200" cy="5206800"/>
          </a:xfrm>
        </p:spPr>
        <p:txBody>
          <a:bodyPr/>
          <a:lstStyle/>
          <a:p>
            <a:pPr marL="0" indent="0">
              <a:spcBef>
                <a:spcPts val="1200"/>
              </a:spcBef>
              <a:buNone/>
              <a:defRPr/>
            </a:pPr>
            <a:r>
              <a:rPr dirty="0"/>
              <a:t>Strategy provides:</a:t>
            </a:r>
          </a:p>
          <a:p>
            <a:pPr lvl="1">
              <a:spcBef>
                <a:spcPts val="1200"/>
              </a:spcBef>
              <a:defRPr/>
            </a:pPr>
            <a:r>
              <a:rPr sz="2400" dirty="0"/>
              <a:t>A prescription for doing business</a:t>
            </a:r>
          </a:p>
          <a:p>
            <a:pPr lvl="1">
              <a:spcBef>
                <a:spcPts val="1200"/>
              </a:spcBef>
              <a:defRPr/>
            </a:pPr>
            <a:r>
              <a:rPr sz="2400" dirty="0"/>
              <a:t>A road map to competitive advantage</a:t>
            </a:r>
          </a:p>
          <a:p>
            <a:pPr lvl="1">
              <a:spcBef>
                <a:spcPts val="1200"/>
              </a:spcBef>
              <a:defRPr/>
            </a:pPr>
            <a:r>
              <a:rPr sz="2400" dirty="0"/>
              <a:t>A game plan for pleasing customers</a:t>
            </a:r>
          </a:p>
          <a:p>
            <a:pPr lvl="1">
              <a:spcBef>
                <a:spcPts val="1200"/>
              </a:spcBef>
              <a:defRPr/>
            </a:pPr>
            <a:r>
              <a:rPr sz="2400" dirty="0"/>
              <a:t>A formula for attaining long-term standout marketplace performance</a:t>
            </a:r>
            <a:endParaRPr lang="en-US" sz="2400" dirty="0"/>
          </a:p>
          <a:p>
            <a:pPr marL="457200" lvl="1" indent="0" algn="ctr">
              <a:spcBef>
                <a:spcPts val="1200"/>
              </a:spcBef>
              <a:buNone/>
              <a:defRPr/>
            </a:pPr>
            <a:r>
              <a:rPr lang="en-US" sz="2800" i="1" dirty="0">
                <a:solidFill>
                  <a:srgbClr val="CC6600"/>
                </a:solidFill>
              </a:rPr>
              <a:t>Good Strategy + Good Strategy Execution =</a:t>
            </a:r>
            <a:r>
              <a:rPr lang="en-US" sz="2800" dirty="0">
                <a:solidFill>
                  <a:srgbClr val="CC6600"/>
                </a:solidFill>
              </a:rPr>
              <a:t> Good Management</a:t>
            </a:r>
            <a:endParaRPr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STRATEGIC MANAGEMENT PRINCIPLE </a:t>
            </a:r>
            <a:br>
              <a:rPr lang="en-US" dirty="0"/>
            </a:br>
            <a:r>
              <a:rPr lang="en-US" sz="2000" dirty="0"/>
              <a:t>(3 of 3)</a:t>
            </a:r>
          </a:p>
        </p:txBody>
      </p:sp>
      <p:sp>
        <p:nvSpPr>
          <p:cNvPr id="3" name="Text Placeholder 2"/>
          <p:cNvSpPr>
            <a:spLocks noGrp="1"/>
          </p:cNvSpPr>
          <p:nvPr>
            <p:ph idx="1"/>
          </p:nvPr>
        </p:nvSpPr>
        <p:spPr/>
        <p:txBody>
          <a:bodyPr/>
          <a:lstStyle/>
          <a:p>
            <a:pPr marL="0" indent="0">
              <a:buNone/>
              <a:defRPr/>
            </a:pPr>
            <a:r>
              <a:rPr dirty="0"/>
              <a:t>How well a company performs is directly attributable to the caliber of its strategy and the proficiency with which the strategy is executed.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THINKING STRATEGICALLY </a:t>
            </a:r>
            <a:r>
              <a:rPr lang="en-US" sz="2000" dirty="0"/>
              <a:t>(3 of 3)</a:t>
            </a:r>
          </a:p>
        </p:txBody>
      </p:sp>
      <p:sp>
        <p:nvSpPr>
          <p:cNvPr id="2" name="Text Placeholder 1"/>
          <p:cNvSpPr>
            <a:spLocks noGrp="1"/>
          </p:cNvSpPr>
          <p:nvPr>
            <p:ph idx="1"/>
          </p:nvPr>
        </p:nvSpPr>
        <p:spPr>
          <a:xfrm>
            <a:off x="331200" y="990600"/>
            <a:ext cx="8228184" cy="5562600"/>
          </a:xfrm>
        </p:spPr>
        <p:txBody>
          <a:bodyPr/>
          <a:lstStyle/>
          <a:p>
            <a:pPr>
              <a:spcBef>
                <a:spcPts val="1200"/>
              </a:spcBef>
              <a:defRPr/>
            </a:pPr>
            <a:r>
              <a:rPr dirty="0"/>
              <a:t>Google’s browser-based Chrome operating system and its online applications suite are now challenging Microsoft’s long-term dominance of those marketplace sectors.</a:t>
            </a:r>
          </a:p>
          <a:p>
            <a:pPr>
              <a:spcBef>
                <a:spcPts val="1200"/>
              </a:spcBef>
              <a:defRPr/>
            </a:pPr>
            <a:r>
              <a:rPr dirty="0"/>
              <a:t>What should be Microsoft’s </a:t>
            </a:r>
            <a:r>
              <a:rPr lang="en-US" dirty="0"/>
              <a:t>near-term </a:t>
            </a:r>
            <a:r>
              <a:rPr dirty="0"/>
              <a:t>response to this competitive challenge?</a:t>
            </a:r>
          </a:p>
          <a:p>
            <a:pPr>
              <a:spcBef>
                <a:spcPts val="1200"/>
              </a:spcBef>
              <a:defRPr/>
            </a:pPr>
            <a:r>
              <a:rPr dirty="0"/>
              <a:t>How will Microsoft’s </a:t>
            </a:r>
            <a:r>
              <a:rPr lang="en-US" dirty="0"/>
              <a:t>long-term </a:t>
            </a:r>
            <a:r>
              <a:rPr dirty="0"/>
              <a:t>response to this competitor’s actions affect its business model? </a:t>
            </a:r>
          </a:p>
          <a:p>
            <a:pPr>
              <a:spcBef>
                <a:spcPts val="1200"/>
              </a:spcBef>
              <a:defRPr/>
            </a:pPr>
            <a:r>
              <a:rPr dirty="0"/>
              <a:t>Which competitor’s strategy will likely be the eventual winner in the marketplace?  Why?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n-US" sz="4000" dirty="0"/>
              <a:t>THE ROAD AHEAD</a:t>
            </a:r>
          </a:p>
        </p:txBody>
      </p:sp>
      <p:sp>
        <p:nvSpPr>
          <p:cNvPr id="62467" name="Rectangle 3"/>
          <p:cNvSpPr>
            <a:spLocks noGrp="1" noChangeArrowheads="1"/>
          </p:cNvSpPr>
          <p:nvPr>
            <p:ph idx="1"/>
          </p:nvPr>
        </p:nvSpPr>
        <p:spPr/>
        <p:txBody>
          <a:bodyPr/>
          <a:lstStyle/>
          <a:p>
            <a:pPr>
              <a:spcBef>
                <a:spcPts val="1200"/>
              </a:spcBef>
              <a:defRPr/>
            </a:pPr>
            <a:r>
              <a:rPr dirty="0"/>
              <a:t>Strategy is about asking the right questions.</a:t>
            </a:r>
          </a:p>
          <a:p>
            <a:pPr lvl="1">
              <a:spcBef>
                <a:spcPts val="1200"/>
              </a:spcBef>
              <a:defRPr/>
            </a:pPr>
            <a:r>
              <a:rPr sz="2400" dirty="0"/>
              <a:t>What must managers do, and do well, to make </a:t>
            </a:r>
            <a:br>
              <a:rPr sz="2400" dirty="0"/>
            </a:br>
            <a:r>
              <a:rPr sz="2400" dirty="0"/>
              <a:t>a firm a winner in the marketplace?</a:t>
            </a:r>
          </a:p>
          <a:p>
            <a:pPr>
              <a:spcBef>
                <a:spcPts val="1200"/>
              </a:spcBef>
              <a:defRPr/>
            </a:pPr>
            <a:r>
              <a:rPr dirty="0"/>
              <a:t>Strategy requires getting the right answers.</a:t>
            </a:r>
          </a:p>
          <a:p>
            <a:pPr lvl="1">
              <a:spcBef>
                <a:spcPts val="1200"/>
              </a:spcBef>
              <a:defRPr/>
            </a:pPr>
            <a:r>
              <a:rPr sz="2400" dirty="0"/>
              <a:t>Good strategic thinking and good management of the strategy-making, strategy-executing process</a:t>
            </a:r>
          </a:p>
          <a:p>
            <a:pPr lvl="1">
              <a:spcBef>
                <a:spcPts val="1200"/>
              </a:spcBef>
              <a:defRPr/>
            </a:pPr>
            <a:r>
              <a:rPr sz="2400" dirty="0"/>
              <a:t>First-rate capabilities and skills in crafting and executing strategy are essential to managing successfully</a:t>
            </a:r>
          </a:p>
          <a:p>
            <a:pPr>
              <a:spcBef>
                <a:spcPts val="1200"/>
              </a:spcBef>
              <a:defRPr/>
            </a:pPr>
            <a:r>
              <a:rPr i="1" dirty="0"/>
              <a:t>Welcome and best wishes for your success!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1"/>
          <p:cNvSpPr>
            <a:spLocks noGrp="1"/>
          </p:cNvSpPr>
          <p:nvPr>
            <p:ph type="title"/>
          </p:nvPr>
        </p:nvSpPr>
        <p:spPr>
          <a:xfrm>
            <a:off x="0" y="3963"/>
            <a:ext cx="9140332" cy="928097"/>
          </a:xfrm>
        </p:spPr>
        <p:txBody>
          <a:bodyPr/>
          <a:lstStyle/>
          <a:p>
            <a:pPr marL="0"/>
            <a:r>
              <a:rPr lang="en-US" dirty="0"/>
              <a:t>Appendix 1 Figure 1.1 Identifying a Firm’s Strategy–What to Look For</a:t>
            </a:r>
          </a:p>
        </p:txBody>
      </p:sp>
      <p:sp>
        <p:nvSpPr>
          <p:cNvPr id="5" name="Content Placeholder 2"/>
          <p:cNvSpPr>
            <a:spLocks noGrp="1"/>
          </p:cNvSpPr>
          <p:nvPr>
            <p:ph sz="half" idx="1"/>
          </p:nvPr>
        </p:nvSpPr>
        <p:spPr>
          <a:xfrm>
            <a:off x="281354" y="1002396"/>
            <a:ext cx="4214446" cy="5277843"/>
          </a:xfrm>
        </p:spPr>
        <p:txBody>
          <a:bodyPr/>
          <a:lstStyle/>
          <a:p>
            <a:pPr marL="0" indent="0">
              <a:spcBef>
                <a:spcPts val="600"/>
              </a:spcBef>
              <a:spcAft>
                <a:spcPts val="0"/>
              </a:spcAft>
              <a:buNone/>
            </a:pPr>
            <a:r>
              <a:rPr lang="en-US" sz="1800" dirty="0"/>
              <a:t>The actions to look for would be:</a:t>
            </a:r>
          </a:p>
          <a:p>
            <a:pPr marL="171450" indent="-171450">
              <a:spcBef>
                <a:spcPts val="600"/>
              </a:spcBef>
              <a:spcAft>
                <a:spcPts val="0"/>
              </a:spcAft>
            </a:pPr>
            <a:r>
              <a:rPr lang="en-US" sz="1800" dirty="0"/>
              <a:t>Strengthening of its bargaining position with suppliers, distributors, and others</a:t>
            </a:r>
          </a:p>
          <a:p>
            <a:pPr marL="171450" indent="-171450">
              <a:spcBef>
                <a:spcPts val="600"/>
              </a:spcBef>
              <a:spcAft>
                <a:spcPts val="0"/>
              </a:spcAft>
            </a:pPr>
            <a:r>
              <a:rPr lang="en-US" sz="1800" dirty="0"/>
              <a:t>Gaining sales and market share via more performance features, more appealing design, better quality or customer service, wider product selection, or other such actions</a:t>
            </a:r>
          </a:p>
          <a:p>
            <a:pPr marL="171450" indent="-171450">
              <a:spcBef>
                <a:spcPts val="600"/>
              </a:spcBef>
              <a:spcAft>
                <a:spcPts val="0"/>
              </a:spcAft>
            </a:pPr>
            <a:r>
              <a:rPr lang="en-US" sz="1800" dirty="0"/>
              <a:t>Gains in sales and market share with lower prices based on lower costs</a:t>
            </a:r>
          </a:p>
          <a:p>
            <a:pPr marL="171450" indent="-171450">
              <a:spcBef>
                <a:spcPts val="600"/>
              </a:spcBef>
              <a:spcAft>
                <a:spcPts val="0"/>
              </a:spcAft>
            </a:pPr>
            <a:r>
              <a:rPr lang="en-US" sz="1800" dirty="0"/>
              <a:t>Entering into or exiting from new or existing product lines or geographic markets</a:t>
            </a:r>
          </a:p>
          <a:p>
            <a:pPr marL="171450" indent="-171450">
              <a:spcBef>
                <a:spcPts val="600"/>
              </a:spcBef>
              <a:spcAft>
                <a:spcPts val="0"/>
              </a:spcAft>
            </a:pPr>
            <a:r>
              <a:rPr lang="en-US" sz="1800" dirty="0"/>
              <a:t>Using new approaches in managing R&amp;D, production, sales and marketing, finance, and other key activities</a:t>
            </a:r>
          </a:p>
        </p:txBody>
      </p:sp>
      <p:sp>
        <p:nvSpPr>
          <p:cNvPr id="2" name="Content Placeholder 1"/>
          <p:cNvSpPr>
            <a:spLocks noGrp="1"/>
          </p:cNvSpPr>
          <p:nvPr>
            <p:ph sz="half" idx="2"/>
          </p:nvPr>
        </p:nvSpPr>
        <p:spPr>
          <a:xfrm>
            <a:off x="4648200" y="1002396"/>
            <a:ext cx="4038600" cy="5277843"/>
          </a:xfrm>
        </p:spPr>
        <p:txBody>
          <a:bodyPr/>
          <a:lstStyle/>
          <a:p>
            <a:pPr marL="171450" indent="-171450">
              <a:spcBef>
                <a:spcPts val="600"/>
              </a:spcBef>
              <a:spcAft>
                <a:spcPts val="0"/>
              </a:spcAft>
            </a:pPr>
            <a:r>
              <a:rPr lang="en-US" sz="1800" dirty="0"/>
              <a:t>Upgrading, building, or acquiring competitively important resources and capabilities</a:t>
            </a:r>
          </a:p>
          <a:p>
            <a:pPr marL="171450" indent="-171450">
              <a:spcBef>
                <a:spcPts val="600"/>
              </a:spcBef>
              <a:spcAft>
                <a:spcPts val="0"/>
              </a:spcAft>
            </a:pPr>
            <a:r>
              <a:rPr lang="en-US" sz="1800" dirty="0"/>
              <a:t>Capturing emerging market opportunities and defending against external threats to the firm’s business prospects</a:t>
            </a:r>
          </a:p>
          <a:p>
            <a:pPr marL="171450" indent="-171450">
              <a:spcBef>
                <a:spcPts val="600"/>
              </a:spcBef>
              <a:spcAft>
                <a:spcPts val="0"/>
              </a:spcAft>
            </a:pPr>
            <a:r>
              <a:rPr lang="en-US" sz="1800" dirty="0"/>
              <a:t>Strengthening market standing and competitiveness by acquiring or merging with other firms</a:t>
            </a:r>
          </a:p>
          <a:p>
            <a:pPr marL="171450" indent="-171450">
              <a:spcBef>
                <a:spcPts val="600"/>
              </a:spcBef>
              <a:spcAft>
                <a:spcPts val="0"/>
              </a:spcAft>
            </a:pPr>
            <a:r>
              <a:rPr lang="en-US" sz="1800" dirty="0"/>
              <a:t>Strengthening competitiveness via strategic alliances and collaborative partnerships</a:t>
            </a:r>
          </a:p>
        </p:txBody>
      </p:sp>
      <p:sp>
        <p:nvSpPr>
          <p:cNvPr id="7" name="Text Placeholder 6"/>
          <p:cNvSpPr>
            <a:spLocks noGrp="1"/>
          </p:cNvSpPr>
          <p:nvPr>
            <p:ph type="body" sz="quarter" idx="4294967295"/>
          </p:nvPr>
        </p:nvSpPr>
        <p:spPr>
          <a:xfrm>
            <a:off x="3722914" y="6465869"/>
            <a:ext cx="1712684" cy="320595"/>
          </a:xfrm>
          <a:noFill/>
          <a:ln w="9525">
            <a:noFill/>
            <a:miter lim="800000"/>
            <a:headEnd/>
            <a:tailEnd/>
          </a:ln>
        </p:spPr>
        <p:txBody>
          <a:bodyPr vert="horz" wrap="square" lIns="91440" tIns="45720" rIns="91440" bIns="45720" numCol="1" anchor="b" anchorCtr="1" compatLnSpc="1">
            <a:prstTxWarp prst="textNoShape">
              <a:avLst/>
            </a:prstTxWarp>
          </a:bodyPr>
          <a:lstStyle/>
          <a:p>
            <a:pPr marL="0" indent="0" algn="ctr">
              <a:buNone/>
            </a:pPr>
            <a:r>
              <a:rPr lang="en-US" sz="800" dirty="0">
                <a:hlinkClick r:id="rId3" action="ppaction://hlinksldjump"/>
              </a:rPr>
              <a:t>Return to slide</a:t>
            </a:r>
            <a:endParaRPr lang="en-US" sz="800" dirty="0"/>
          </a:p>
        </p:txBody>
      </p:sp>
    </p:spTree>
    <p:extLst>
      <p:ext uri="{BB962C8B-B14F-4D97-AF65-F5344CB8AC3E}">
        <p14:creationId xmlns:p14="http://schemas.microsoft.com/office/powerpoint/2010/main" val="2537653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lnSpc>
                <a:spcPct val="100000"/>
              </a:lnSpc>
            </a:pPr>
            <a:r>
              <a:rPr lang="en-US" sz="2800" dirty="0"/>
              <a:t>Appendix 2 Basic Strategic Approaches</a:t>
            </a:r>
          </a:p>
        </p:txBody>
      </p:sp>
      <p:sp>
        <p:nvSpPr>
          <p:cNvPr id="3" name="Content Placeholder 2"/>
          <p:cNvSpPr>
            <a:spLocks noGrp="1"/>
          </p:cNvSpPr>
          <p:nvPr>
            <p:ph idx="1"/>
          </p:nvPr>
        </p:nvSpPr>
        <p:spPr>
          <a:xfrm>
            <a:off x="331200" y="990600"/>
            <a:ext cx="8596800" cy="1875545"/>
          </a:xfrm>
        </p:spPr>
        <p:txBody>
          <a:bodyPr/>
          <a:lstStyle/>
          <a:p>
            <a:pPr marL="0" indent="0">
              <a:buNone/>
            </a:pPr>
            <a:r>
              <a:rPr lang="en-US" dirty="0"/>
              <a:t>Strategies for building competitive advantage include:</a:t>
            </a:r>
          </a:p>
          <a:p>
            <a:r>
              <a:rPr lang="en-US" dirty="0"/>
              <a:t>Low-cost provider</a:t>
            </a:r>
          </a:p>
          <a:p>
            <a:r>
              <a:rPr lang="en-US" dirty="0"/>
              <a:t>Focused low-cost</a:t>
            </a:r>
          </a:p>
          <a:p>
            <a:r>
              <a:rPr lang="en-US" dirty="0"/>
              <a:t>Best-cost provider</a:t>
            </a:r>
          </a:p>
          <a:p>
            <a:r>
              <a:rPr lang="en-US" dirty="0"/>
              <a:t>Focused differentiation</a:t>
            </a:r>
          </a:p>
          <a:p>
            <a:r>
              <a:rPr lang="en-US" dirty="0"/>
              <a:t>Broad differentiation</a:t>
            </a:r>
          </a:p>
        </p:txBody>
      </p:sp>
      <p:sp>
        <p:nvSpPr>
          <p:cNvPr id="4" name="Text Placeholder 3"/>
          <p:cNvSpPr>
            <a:spLocks noGrp="1"/>
          </p:cNvSpPr>
          <p:nvPr>
            <p:ph type="body" sz="quarter" idx="4294967295"/>
          </p:nvPr>
        </p:nvSpPr>
        <p:spPr>
          <a:xfrm>
            <a:off x="3722914" y="6457574"/>
            <a:ext cx="1712684" cy="320595"/>
          </a:xfrm>
          <a:noFill/>
          <a:ln w="9525">
            <a:noFill/>
            <a:miter lim="800000"/>
            <a:headEnd/>
            <a:tailEnd/>
          </a:ln>
        </p:spPr>
        <p:txBody>
          <a:bodyPr vert="horz" wrap="square" lIns="91440" tIns="45720" rIns="91440" bIns="45720" numCol="1" anchor="b" anchorCtr="1" compatLnSpc="1">
            <a:prstTxWarp prst="textNoShape">
              <a:avLst/>
            </a:prstTxWarp>
          </a:bodyPr>
          <a:lstStyle/>
          <a:p>
            <a:pPr marL="0" indent="0" algn="ctr">
              <a:buNone/>
            </a:pPr>
            <a:r>
              <a:rPr lang="en-US" sz="800" dirty="0">
                <a:hlinkClick r:id="rId2" action="ppaction://hlinksldjump"/>
              </a:rPr>
              <a:t>Return to slide</a:t>
            </a:r>
          </a:p>
        </p:txBody>
      </p:sp>
    </p:spTree>
    <p:extLst>
      <p:ext uri="{BB962C8B-B14F-4D97-AF65-F5344CB8AC3E}">
        <p14:creationId xmlns:p14="http://schemas.microsoft.com/office/powerpoint/2010/main" val="293419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362271"/>
          </a:xfrm>
        </p:spPr>
        <p:txBody>
          <a:bodyPr/>
          <a:lstStyle/>
          <a:p>
            <a:pPr marL="460375"/>
            <a:r>
              <a:rPr lang="en-US" sz="2800" dirty="0"/>
              <a:t>Appendix 3 Figure 1.2 </a:t>
            </a:r>
            <a:r>
              <a:rPr lang="en-US" sz="2800" dirty="0">
                <a:cs typeface="Arial" charset="0"/>
              </a:rPr>
              <a:t> </a:t>
            </a:r>
            <a:r>
              <a:rPr lang="en-US" sz="2800" dirty="0"/>
              <a:t>A Company’s Strategy Is a Blend of Proactive Initiatives and Reactive Adjustments</a:t>
            </a:r>
          </a:p>
        </p:txBody>
      </p:sp>
      <p:sp>
        <p:nvSpPr>
          <p:cNvPr id="3" name="Content Placeholder 2"/>
          <p:cNvSpPr>
            <a:spLocks noGrp="1"/>
          </p:cNvSpPr>
          <p:nvPr>
            <p:ph idx="1"/>
          </p:nvPr>
        </p:nvSpPr>
        <p:spPr>
          <a:xfrm>
            <a:off x="496670" y="1737241"/>
            <a:ext cx="8229600" cy="3739502"/>
          </a:xfrm>
        </p:spPr>
        <p:txBody>
          <a:bodyPr/>
          <a:lstStyle/>
          <a:p>
            <a:pPr marL="0" indent="0">
              <a:buNone/>
            </a:pPr>
            <a:r>
              <a:rPr lang="en-US" sz="2400" b="1" dirty="0"/>
              <a:t>Deliberative strategy </a:t>
            </a:r>
            <a:r>
              <a:rPr lang="en-US" sz="2400" dirty="0"/>
              <a:t>(or proactive strategy elements) includes new planned initiatives plus ongoing strategy elements continued from prior periods.</a:t>
            </a:r>
          </a:p>
          <a:p>
            <a:pPr marL="0" indent="0">
              <a:buNone/>
            </a:pPr>
            <a:r>
              <a:rPr lang="en-US" sz="2400" b="1" dirty="0"/>
              <a:t>Emergent strategy </a:t>
            </a:r>
            <a:r>
              <a:rPr lang="en-US" sz="2400" dirty="0"/>
              <a:t>(or reactive strategy elements) includes new strategy elements that emerge as managers react adaptively to changing circumstances. </a:t>
            </a:r>
          </a:p>
          <a:p>
            <a:pPr marL="0" indent="0">
              <a:buNone/>
            </a:pPr>
            <a:r>
              <a:rPr lang="en-US" sz="2400" dirty="0"/>
              <a:t>Both of these result in a firm's current (or realized) strategy.</a:t>
            </a:r>
          </a:p>
          <a:p>
            <a:pPr marL="0" indent="0">
              <a:buNone/>
            </a:pPr>
            <a:r>
              <a:rPr lang="en-US" sz="2400" dirty="0"/>
              <a:t>Prior strategy elements may also be abandoned.</a:t>
            </a:r>
          </a:p>
        </p:txBody>
      </p:sp>
      <p:sp>
        <p:nvSpPr>
          <p:cNvPr id="4" name="Text Placeholder 3"/>
          <p:cNvSpPr>
            <a:spLocks noGrp="1"/>
          </p:cNvSpPr>
          <p:nvPr>
            <p:ph type="body" sz="quarter" idx="4294967295"/>
          </p:nvPr>
        </p:nvSpPr>
        <p:spPr>
          <a:xfrm>
            <a:off x="3484856" y="6473369"/>
            <a:ext cx="2188800" cy="304799"/>
          </a:xfrm>
          <a:noFill/>
          <a:ln w="9525">
            <a:noFill/>
            <a:miter lim="800000"/>
            <a:headEnd/>
            <a:tailEnd/>
          </a:ln>
        </p:spPr>
        <p:txBody>
          <a:bodyPr vert="horz" wrap="square" lIns="91440" tIns="45720" rIns="91440" bIns="45720" numCol="1" anchor="b" anchorCtr="1" compatLnSpc="1">
            <a:prstTxWarp prst="textNoShape">
              <a:avLst/>
            </a:prstTxWarp>
          </a:bodyPr>
          <a:lstStyle/>
          <a:p>
            <a:pPr marL="0" indent="0" algn="ctr">
              <a:buNone/>
            </a:pPr>
            <a:r>
              <a:rPr lang="en-US" sz="800" dirty="0">
                <a:hlinkClick r:id="rId2" action="ppaction://hlinksldjump"/>
              </a:rPr>
              <a:t>Return to slide</a:t>
            </a:r>
          </a:p>
        </p:txBody>
      </p:sp>
    </p:spTree>
    <p:extLst>
      <p:ext uri="{BB962C8B-B14F-4D97-AF65-F5344CB8AC3E}">
        <p14:creationId xmlns:p14="http://schemas.microsoft.com/office/powerpoint/2010/main" val="2524637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82350"/>
          </a:xfrm>
        </p:spPr>
        <p:txBody>
          <a:bodyPr lIns="822960" rIns="822960" anchor="ctr" anchorCtr="1"/>
          <a:lstStyle/>
          <a:p>
            <a:pPr marL="0">
              <a:lnSpc>
                <a:spcPct val="100000"/>
              </a:lnSpc>
            </a:pPr>
            <a:r>
              <a:rPr lang="en-US" sz="2800" dirty="0"/>
              <a:t>Appendix 4 Figure 1.3</a:t>
            </a:r>
            <a:r>
              <a:rPr lang="en-US" sz="2800" dirty="0">
                <a:cs typeface="Arial" charset="0"/>
              </a:rPr>
              <a:t> </a:t>
            </a:r>
            <a:r>
              <a:rPr lang="en-US" sz="2800" dirty="0"/>
              <a:t>The Business Model and the Value-Price-Cost Framework</a:t>
            </a:r>
          </a:p>
        </p:txBody>
      </p:sp>
      <p:sp>
        <p:nvSpPr>
          <p:cNvPr id="3" name="Content Placeholder 2"/>
          <p:cNvSpPr>
            <a:spLocks noGrp="1"/>
          </p:cNvSpPr>
          <p:nvPr>
            <p:ph idx="1"/>
          </p:nvPr>
        </p:nvSpPr>
        <p:spPr>
          <a:xfrm>
            <a:off x="457199" y="1273908"/>
            <a:ext cx="8360229" cy="2477477"/>
          </a:xfrm>
        </p:spPr>
        <p:txBody>
          <a:bodyPr/>
          <a:lstStyle/>
          <a:p>
            <a:pPr marL="0" indent="0">
              <a:buNone/>
            </a:pPr>
            <a:r>
              <a:rPr lang="en-US" dirty="0"/>
              <a:t>Customer value (V) is the customer's share (customer value proposition). This value may affect or be affected by product price (P) which is the firm's share (profit formula). These values in turn affect and are affected by the per-unit cost (C).</a:t>
            </a:r>
          </a:p>
        </p:txBody>
      </p:sp>
      <p:sp>
        <p:nvSpPr>
          <p:cNvPr id="4" name="Text Placeholder 3"/>
          <p:cNvSpPr>
            <a:spLocks noGrp="1"/>
          </p:cNvSpPr>
          <p:nvPr>
            <p:ph type="body" sz="quarter" idx="4294967295"/>
          </p:nvPr>
        </p:nvSpPr>
        <p:spPr>
          <a:xfrm>
            <a:off x="3484855" y="6444221"/>
            <a:ext cx="2188800" cy="333942"/>
          </a:xfrm>
          <a:noFill/>
          <a:ln w="9525">
            <a:noFill/>
            <a:miter lim="800000"/>
            <a:headEnd/>
            <a:tailEnd/>
          </a:ln>
        </p:spPr>
        <p:txBody>
          <a:bodyPr vert="horz" wrap="square" lIns="91440" tIns="45720" rIns="91440" bIns="45720" numCol="1" anchor="b" anchorCtr="1" compatLnSpc="1">
            <a:prstTxWarp prst="textNoShape">
              <a:avLst/>
            </a:prstTxWarp>
          </a:bodyPr>
          <a:lstStyle/>
          <a:p>
            <a:pPr marL="0" indent="0" algn="ctr">
              <a:buNone/>
            </a:pPr>
            <a:r>
              <a:rPr lang="en-US" sz="800" dirty="0">
                <a:hlinkClick r:id="rId2" action="ppaction://hlinksldjump"/>
              </a:rPr>
              <a:t>Return to slide</a:t>
            </a:r>
            <a:endParaRPr lang="en-US" sz="800" dirty="0"/>
          </a:p>
        </p:txBody>
      </p:sp>
    </p:spTree>
    <p:extLst>
      <p:ext uri="{BB962C8B-B14F-4D97-AF65-F5344CB8AC3E}">
        <p14:creationId xmlns:p14="http://schemas.microsoft.com/office/powerpoint/2010/main" val="378613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nchor="ctr" anchorCtr="1"/>
          <a:lstStyle/>
          <a:p>
            <a:pPr marL="0">
              <a:lnSpc>
                <a:spcPct val="100000"/>
              </a:lnSpc>
            </a:pPr>
            <a:r>
              <a:rPr lang="en-US" dirty="0"/>
              <a:t>WHAT DO WE MEAN BY STRATEGY?</a:t>
            </a:r>
          </a:p>
        </p:txBody>
      </p:sp>
      <p:sp>
        <p:nvSpPr>
          <p:cNvPr id="70661" name="Rectangle 5"/>
          <p:cNvSpPr>
            <a:spLocks noGrp="1" noChangeArrowheads="1"/>
          </p:cNvSpPr>
          <p:nvPr>
            <p:ph idx="1"/>
          </p:nvPr>
        </p:nvSpPr>
        <p:spPr/>
        <p:txBody>
          <a:bodyPr/>
          <a:lstStyle/>
          <a:p>
            <a:r>
              <a:rPr lang="en-US" dirty="0"/>
              <a:t>What is our present situation?</a:t>
            </a:r>
          </a:p>
          <a:p>
            <a:pPr lvl="1"/>
            <a:r>
              <a:rPr lang="en-US" dirty="0"/>
              <a:t>Business environment and industry conditions</a:t>
            </a:r>
          </a:p>
          <a:p>
            <a:pPr lvl="1"/>
            <a:r>
              <a:rPr lang="en-US" dirty="0"/>
              <a:t>Firm’s financial and competitive capabilities</a:t>
            </a:r>
          </a:p>
          <a:p>
            <a:r>
              <a:rPr lang="en-US" dirty="0"/>
              <a:t>Where do we want to go from here?</a:t>
            </a:r>
          </a:p>
          <a:p>
            <a:pPr lvl="1"/>
            <a:r>
              <a:rPr lang="en-US" dirty="0"/>
              <a:t>Creating a vision for the firm’s future direction</a:t>
            </a:r>
          </a:p>
          <a:p>
            <a:r>
              <a:rPr lang="en-US" dirty="0"/>
              <a:t>How are we going to get there?</a:t>
            </a:r>
          </a:p>
          <a:p>
            <a:pPr lvl="1"/>
            <a:r>
              <a:rPr lang="en-US" dirty="0"/>
              <a:t>By crafting an action plan that heads the firm in the direction of its intended market position, attracts customers, achieves financial and market performance targets, and gets it where it wants to go—that is, its strategy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9"/>
          <p:cNvSpPr>
            <a:spLocks noGrp="1" noChangeArrowheads="1"/>
          </p:cNvSpPr>
          <p:nvPr>
            <p:ph type="title"/>
          </p:nvPr>
        </p:nvSpPr>
        <p:spPr>
          <a:xfrm>
            <a:off x="0" y="0"/>
            <a:ext cx="9144000" cy="834571"/>
          </a:xfrm>
        </p:spPr>
        <p:txBody>
          <a:bodyPr/>
          <a:lstStyle/>
          <a:p>
            <a:pPr marL="0">
              <a:lnSpc>
                <a:spcPct val="100000"/>
              </a:lnSpc>
              <a:defRPr/>
            </a:pPr>
            <a:r>
              <a:rPr lang="en-US" dirty="0"/>
              <a:t>WHAT IS STRATEGY ABOUT?</a:t>
            </a:r>
          </a:p>
        </p:txBody>
      </p:sp>
      <p:sp>
        <p:nvSpPr>
          <p:cNvPr id="33795" name="Rectangle 10"/>
          <p:cNvSpPr>
            <a:spLocks noGrp="1" noChangeArrowheads="1"/>
          </p:cNvSpPr>
          <p:nvPr>
            <p:ph idx="1"/>
          </p:nvPr>
        </p:nvSpPr>
        <p:spPr>
          <a:xfrm>
            <a:off x="457200" y="990600"/>
            <a:ext cx="8469086" cy="5562600"/>
          </a:xfrm>
        </p:spPr>
        <p:txBody>
          <a:bodyPr/>
          <a:lstStyle/>
          <a:p>
            <a:pPr marL="0" indent="0">
              <a:spcBef>
                <a:spcPts val="1800"/>
              </a:spcBef>
              <a:spcAft>
                <a:spcPts val="0"/>
              </a:spcAft>
              <a:buNone/>
              <a:defRPr/>
            </a:pPr>
            <a:r>
              <a:rPr sz="2800" dirty="0"/>
              <a:t>Strategy is all about </a:t>
            </a:r>
            <a:r>
              <a:rPr sz="2800" b="1" i="1" dirty="0">
                <a:solidFill>
                  <a:srgbClr val="C00000"/>
                </a:solidFill>
              </a:rPr>
              <a:t>How</a:t>
            </a:r>
            <a:r>
              <a:rPr sz="2800" i="1" dirty="0"/>
              <a:t>:</a:t>
            </a:r>
          </a:p>
          <a:p>
            <a:pPr marL="515938" lvl="1" indent="-341313">
              <a:spcBef>
                <a:spcPts val="1800"/>
              </a:spcBef>
              <a:spcAft>
                <a:spcPts val="0"/>
              </a:spcAft>
              <a:buSzPct val="80000"/>
              <a:buFont typeface="Arial" charset="0"/>
              <a:buChar char="●"/>
              <a:defRPr/>
            </a:pPr>
            <a:r>
              <a:rPr lang="en-US" sz="2400" b="1" i="1" dirty="0">
                <a:solidFill>
                  <a:srgbClr val="C00000"/>
                </a:solidFill>
              </a:rPr>
              <a:t>How</a:t>
            </a:r>
            <a:r>
              <a:rPr lang="en-US" sz="2400" dirty="0"/>
              <a:t> to position the firm in the marketplace</a:t>
            </a:r>
            <a:endParaRPr lang="en-US" sz="2400" b="1" i="1" dirty="0">
              <a:solidFill>
                <a:srgbClr val="C00000"/>
              </a:solidFill>
            </a:endParaRPr>
          </a:p>
          <a:p>
            <a:pPr marL="515938" lvl="1" indent="-341313">
              <a:spcBef>
                <a:spcPts val="1800"/>
              </a:spcBef>
              <a:spcAft>
                <a:spcPts val="0"/>
              </a:spcAft>
              <a:buSzPct val="80000"/>
              <a:buFont typeface="Arial" charset="0"/>
              <a:buChar char="●"/>
              <a:defRPr/>
            </a:pPr>
            <a:r>
              <a:rPr sz="2400" b="1" i="1" dirty="0">
                <a:solidFill>
                  <a:srgbClr val="C00000"/>
                </a:solidFill>
              </a:rPr>
              <a:t>How</a:t>
            </a:r>
            <a:r>
              <a:rPr sz="2400" dirty="0"/>
              <a:t> to attract customers</a:t>
            </a:r>
          </a:p>
          <a:p>
            <a:pPr marL="515938" lvl="1" indent="-341313">
              <a:spcBef>
                <a:spcPts val="1800"/>
              </a:spcBef>
              <a:spcAft>
                <a:spcPts val="0"/>
              </a:spcAft>
              <a:buSzPct val="80000"/>
              <a:buFont typeface="Arial" charset="0"/>
              <a:buChar char="●"/>
              <a:defRPr/>
            </a:pPr>
            <a:r>
              <a:rPr sz="2400" b="1" i="1" dirty="0">
                <a:solidFill>
                  <a:srgbClr val="C00000"/>
                </a:solidFill>
              </a:rPr>
              <a:t>How</a:t>
            </a:r>
            <a:r>
              <a:rPr sz="2400" dirty="0"/>
              <a:t> to compete against rivals</a:t>
            </a:r>
            <a:endParaRPr lang="en-US" sz="2400" b="1" i="1" dirty="0">
              <a:solidFill>
                <a:srgbClr val="C00000"/>
              </a:solidFill>
            </a:endParaRPr>
          </a:p>
          <a:p>
            <a:pPr marL="515938" lvl="1" indent="-341313">
              <a:spcBef>
                <a:spcPts val="1800"/>
              </a:spcBef>
              <a:spcAft>
                <a:spcPts val="0"/>
              </a:spcAft>
              <a:buSzPct val="80000"/>
              <a:buFont typeface="Arial" charset="0"/>
              <a:buChar char="●"/>
              <a:defRPr/>
            </a:pPr>
            <a:r>
              <a:rPr lang="en-US" sz="2400" b="1" i="1" dirty="0">
                <a:solidFill>
                  <a:srgbClr val="C00000"/>
                </a:solidFill>
              </a:rPr>
              <a:t>How</a:t>
            </a:r>
            <a:r>
              <a:rPr lang="en-US" sz="2400" dirty="0"/>
              <a:t> to achieve the firm’s performance targets</a:t>
            </a:r>
          </a:p>
          <a:p>
            <a:pPr marL="515938" lvl="1" indent="-341313">
              <a:spcBef>
                <a:spcPts val="1800"/>
              </a:spcBef>
              <a:spcAft>
                <a:spcPts val="0"/>
              </a:spcAft>
              <a:buSzPct val="80000"/>
              <a:buFont typeface="Arial" charset="0"/>
              <a:buChar char="●"/>
              <a:tabLst>
                <a:tab pos="1425575" algn="l"/>
              </a:tabLst>
              <a:defRPr/>
            </a:pPr>
            <a:r>
              <a:rPr lang="en-US" sz="2400" b="1" i="1" dirty="0">
                <a:solidFill>
                  <a:srgbClr val="C00000"/>
                </a:solidFill>
              </a:rPr>
              <a:t>How</a:t>
            </a:r>
            <a:r>
              <a:rPr lang="en-US" sz="2400" dirty="0"/>
              <a:t> to capitalize on opportunities to grow the business</a:t>
            </a:r>
          </a:p>
          <a:p>
            <a:pPr marL="515938" lvl="1" indent="-341313">
              <a:spcBef>
                <a:spcPts val="1800"/>
              </a:spcBef>
              <a:spcAft>
                <a:spcPts val="0"/>
              </a:spcAft>
              <a:buSzPct val="80000"/>
              <a:buFont typeface="Arial" charset="0"/>
              <a:buChar char="●"/>
              <a:tabLst>
                <a:tab pos="1263650" algn="l"/>
              </a:tabLst>
              <a:defRPr/>
            </a:pPr>
            <a:r>
              <a:rPr lang="en-US" sz="2400" b="1" i="1" dirty="0">
                <a:solidFill>
                  <a:srgbClr val="C00000"/>
                </a:solidFill>
              </a:rPr>
              <a:t>H</a:t>
            </a:r>
            <a:r>
              <a:rPr sz="2400" b="1" i="1" dirty="0">
                <a:solidFill>
                  <a:srgbClr val="C00000"/>
                </a:solidFill>
              </a:rPr>
              <a:t>ow</a:t>
            </a:r>
            <a:r>
              <a:rPr sz="2400" dirty="0"/>
              <a:t> to respond to changing economic and market 	conditions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chorCtr="1"/>
          <a:lstStyle/>
          <a:p>
            <a:pPr marL="0">
              <a:lnSpc>
                <a:spcPct val="100000"/>
              </a:lnSpc>
            </a:pPr>
            <a:r>
              <a:rPr lang="en-US" dirty="0"/>
              <a:t>STRATEGIC MANAGEMENT PRINCIPLE </a:t>
            </a:r>
            <a:br>
              <a:rPr lang="en-US" dirty="0"/>
            </a:br>
            <a:r>
              <a:rPr lang="en-US" sz="1800" dirty="0"/>
              <a:t>(1 of 3)</a:t>
            </a:r>
            <a:endParaRPr lang="en-US" sz="2400" dirty="0"/>
          </a:p>
        </p:txBody>
      </p:sp>
      <p:sp>
        <p:nvSpPr>
          <p:cNvPr id="2" name="Text Placeholder 1"/>
          <p:cNvSpPr>
            <a:spLocks noGrp="1"/>
          </p:cNvSpPr>
          <p:nvPr>
            <p:ph idx="1"/>
          </p:nvPr>
        </p:nvSpPr>
        <p:spPr>
          <a:xfrm>
            <a:off x="519885" y="997857"/>
            <a:ext cx="8123371" cy="5562600"/>
          </a:xfrm>
        </p:spPr>
        <p:txBody>
          <a:bodyPr/>
          <a:lstStyle/>
          <a:p>
            <a:r>
              <a:rPr lang="en-US" dirty="0"/>
              <a:t>Strategy as a choice</a:t>
            </a:r>
          </a:p>
          <a:p>
            <a:pPr lvl="1"/>
            <a:r>
              <a:rPr lang="en-US" dirty="0"/>
              <a:t>Is about deciding to compete differently from rivals—doing what competitors do not do or, even better, doing what they cannot do!</a:t>
            </a:r>
          </a:p>
          <a:p>
            <a:pPr lvl="1"/>
            <a:r>
              <a:rPr lang="en-US" dirty="0"/>
              <a:t>Is likely to be successful when its actions, business approaches, and competitive moves appeal to buyers in ways that</a:t>
            </a:r>
          </a:p>
          <a:p>
            <a:pPr lvl="2">
              <a:buSzPct val="90000"/>
            </a:pPr>
            <a:r>
              <a:rPr lang="en-US" dirty="0"/>
              <a:t>Set a company apart from its rivals</a:t>
            </a:r>
          </a:p>
          <a:p>
            <a:pPr lvl="2">
              <a:buSzPct val="90000"/>
            </a:pPr>
            <a:r>
              <a:rPr lang="en-US" dirty="0"/>
              <a:t>Stake out a market position that is not crowded with strong competitors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nchor="ctr" anchorCtr="1"/>
          <a:lstStyle/>
          <a:p>
            <a:pPr marL="0"/>
            <a:r>
              <a:rPr lang="en-US" dirty="0"/>
              <a:t>STRATEGY AND COMPETITORS</a:t>
            </a:r>
          </a:p>
        </p:txBody>
      </p:sp>
      <p:sp>
        <p:nvSpPr>
          <p:cNvPr id="7171" name="Rectangle 5"/>
          <p:cNvSpPr>
            <a:spLocks noGrp="1" noChangeArrowheads="1"/>
          </p:cNvSpPr>
          <p:nvPr>
            <p:ph idx="1"/>
          </p:nvPr>
        </p:nvSpPr>
        <p:spPr/>
        <p:txBody>
          <a:bodyPr/>
          <a:lstStyle/>
          <a:p>
            <a:r>
              <a:rPr lang="en-US" dirty="0"/>
              <a:t>Strategy is about competing differently from rivals.</a:t>
            </a:r>
          </a:p>
          <a:p>
            <a:pPr lvl="1"/>
            <a:r>
              <a:rPr lang="en-US" dirty="0"/>
              <a:t>Doing what they do not do or doing it better</a:t>
            </a:r>
          </a:p>
          <a:p>
            <a:pPr lvl="1"/>
            <a:r>
              <a:rPr lang="en-US" dirty="0"/>
              <a:t>Doing what they cannot do</a:t>
            </a:r>
          </a:p>
          <a:p>
            <a:pPr lvl="1"/>
            <a:r>
              <a:rPr lang="en-US" dirty="0"/>
              <a:t>Doing things that attract customers and set a firm apart from its rivals</a:t>
            </a:r>
          </a:p>
          <a:p>
            <a:pPr lvl="1"/>
            <a:r>
              <a:rPr lang="en-US" dirty="0"/>
              <a:t>Doing things calculated to produce a competitive edge over rivals</a:t>
            </a:r>
          </a:p>
          <a:p>
            <a:pPr lvl="1"/>
            <a:r>
              <a:rPr lang="en-US" dirty="0"/>
              <a:t>Doing what the firm must do and also knowing what it must not do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p:txBody>
          <a:bodyPr anchor="ctr" anchorCtr="1"/>
          <a:lstStyle/>
          <a:p>
            <a:pPr marL="0">
              <a:lnSpc>
                <a:spcPct val="100000"/>
              </a:lnSpc>
            </a:pPr>
            <a:r>
              <a:rPr lang="en-US" dirty="0"/>
              <a:t>WHY BOTHER WITH STRATEGY?</a:t>
            </a:r>
          </a:p>
        </p:txBody>
      </p:sp>
      <p:sp>
        <p:nvSpPr>
          <p:cNvPr id="33795" name="Rectangle 10"/>
          <p:cNvSpPr>
            <a:spLocks noGrp="1" noChangeArrowheads="1"/>
          </p:cNvSpPr>
          <p:nvPr>
            <p:ph idx="1"/>
          </p:nvPr>
        </p:nvSpPr>
        <p:spPr>
          <a:xfrm>
            <a:off x="964286" y="990600"/>
            <a:ext cx="7330628" cy="5562600"/>
          </a:xfrm>
        </p:spPr>
        <p:txBody>
          <a:bodyPr/>
          <a:lstStyle/>
          <a:p>
            <a:r>
              <a:rPr lang="en-US" dirty="0"/>
              <a:t>A firm needs a strategy to specify what actions will be taken.</a:t>
            </a:r>
          </a:p>
          <a:p>
            <a:pPr lvl="1"/>
            <a:r>
              <a:rPr lang="en-US" dirty="0"/>
              <a:t>To improve its financial performance</a:t>
            </a:r>
          </a:p>
          <a:p>
            <a:pPr lvl="1"/>
            <a:r>
              <a:rPr lang="en-US" dirty="0"/>
              <a:t>To strengthen its competitive position</a:t>
            </a:r>
          </a:p>
          <a:p>
            <a:pPr lvl="1"/>
            <a:r>
              <a:rPr lang="en-US" dirty="0"/>
              <a:t>To gain a sustainable competitive advantage over its market rivals</a:t>
            </a:r>
          </a:p>
          <a:p>
            <a:r>
              <a:rPr lang="en-US" dirty="0"/>
              <a:t>A creative, distinctive strategy</a:t>
            </a:r>
          </a:p>
          <a:p>
            <a:pPr lvl="1"/>
            <a:r>
              <a:rPr lang="en-US" dirty="0"/>
              <a:t>Helps produce above-average profits</a:t>
            </a:r>
          </a:p>
          <a:p>
            <a:pPr lvl="1"/>
            <a:r>
              <a:rPr lang="en-US" dirty="0"/>
              <a:t>Increases competitive pressures on rivals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rgbClr val="5D958C"/>
          </a:solidFill>
        </p:spPr>
        <p:txBody>
          <a:bodyPr anchor="ctr" anchorCtr="1"/>
          <a:lstStyle/>
          <a:p>
            <a:pPr marL="0">
              <a:lnSpc>
                <a:spcPct val="100000"/>
              </a:lnSpc>
            </a:pPr>
            <a:r>
              <a:rPr lang="en-US" sz="2400" dirty="0"/>
              <a:t>FIGURE 1.1 Identifying a Company’s Strategy–What To Look For</a:t>
            </a:r>
          </a:p>
        </p:txBody>
      </p:sp>
      <p:pic>
        <p:nvPicPr>
          <p:cNvPr id="4" name="Picture 3" descr="A graphic shows the patterns of actions and business approaches that define a company's strategy." title="Figure 1.1 Identifying a Company’s Strategy–What to Look Fo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745" y="1155802"/>
            <a:ext cx="5181600" cy="5269687"/>
          </a:xfrm>
          <a:prstGeom prst="rect">
            <a:avLst/>
          </a:prstGeom>
        </p:spPr>
      </p:pic>
      <p:sp>
        <p:nvSpPr>
          <p:cNvPr id="9" name="Text Placeholder 8"/>
          <p:cNvSpPr>
            <a:spLocks noGrp="1"/>
          </p:cNvSpPr>
          <p:nvPr>
            <p:ph type="body" sz="quarter" idx="4294967295"/>
          </p:nvPr>
        </p:nvSpPr>
        <p:spPr>
          <a:xfrm>
            <a:off x="2561771" y="6531315"/>
            <a:ext cx="4020458" cy="211776"/>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b="1" dirty="0">
                <a:hlinkClick r:id="rId4" action="ppaction://hlinksldjump"/>
              </a:rPr>
              <a:t>Jump to Appendix 1 long image description</a:t>
            </a:r>
          </a:p>
        </p:txBody>
      </p:sp>
    </p:spTree>
    <p:extLst>
      <p:ext uri="{BB962C8B-B14F-4D97-AF65-F5344CB8AC3E}">
        <p14:creationId xmlns:p14="http://schemas.microsoft.com/office/powerpoint/2010/main" val="866174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488164&quot;&gt;&lt;/object&gt;&lt;object type=&quot;2&quot; unique_id=&quot;488165&quot;&gt;&lt;object type=&quot;3&quot; unique_id=&quot;488166&quot;&gt;&lt;property id=&quot;20148&quot; value=&quot;5&quot;/&gt;&lt;property id=&quot;20300&quot; value=&quot;Slide 1&quot;/&gt;&lt;property id=&quot;20307&quot; value=&quot;504&quot;/&gt;&lt;/object&gt;&lt;object type=&quot;3&quot; unique_id=&quot;488167&quot;&gt;&lt;property id=&quot;20148&quot; value=&quot;5&quot;/&gt;&lt;property id=&quot;20300&quot; value=&quot;Slide 2&quot;/&gt;&lt;property id=&quot;20307&quot; value=&quot;514&quot;/&gt;&lt;/object&gt;&lt;object type=&quot;3&quot; unique_id=&quot;488168&quot;&gt;&lt;property id=&quot;20148&quot; value=&quot;5&quot;/&gt;&lt;property id=&quot;20300&quot; value=&quot;Slide 3&quot;/&gt;&lt;property id=&quot;20307&quot; value=&quot;508&quot;/&gt;&lt;/object&gt;&lt;object type=&quot;3&quot; unique_id=&quot;488169&quot;&gt;&lt;property id=&quot;20148&quot; value=&quot;5&quot;/&gt;&lt;property id=&quot;20300&quot; value=&quot;Slide 4 - &amp;quot;WHAT DO WE MEAN BY STRATEGY ?&amp;quot;&quot;/&gt;&lt;property id=&quot;20307&quot; value=&quot;448&quot;/&gt;&lt;/object&gt;&lt;object type=&quot;3&quot; unique_id=&quot;488170&quot;&gt;&lt;property id=&quot;20148&quot; value=&quot;5&quot;/&gt;&lt;property id=&quot;20300&quot; value=&quot;Slide 5 - &amp;quot;WHAT IS STRATEGY ABOUT?&amp;quot;&quot;/&gt;&lt;property id=&quot;20307&quot; value=&quot;475&quot;/&gt;&lt;/object&gt;&lt;object type=&quot;3&quot; unique_id=&quot;488171&quot;&gt;&lt;property id=&quot;20148&quot; value=&quot;5&quot;/&gt;&lt;property id=&quot;20300&quot; value=&quot;Slide 6&quot;/&gt;&lt;property id=&quot;20307&quot; value=&quot;520&quot;/&gt;&lt;/object&gt;&lt;object type=&quot;3&quot; unique_id=&quot;488172&quot;&gt;&lt;property id=&quot;20148&quot; value=&quot;5&quot;/&gt;&lt;property id=&quot;20300&quot; value=&quot;Slide 7 - &amp;quot;WHY BOTHER WITH STRATEGY?&amp;quot;&quot;/&gt;&lt;property id=&quot;20307&quot; value=&quot;494&quot;/&gt;&lt;/object&gt;&lt;object type=&quot;3&quot; unique_id=&quot;488173&quot;&gt;&lt;property id=&quot;20148&quot; value=&quot;5&quot;/&gt;&lt;property id=&quot;20300&quot; value=&quot;Slide 8 - &amp;quot;STRATEGY AND COMPETITORS&amp;quot;&quot;/&gt;&lt;property id=&quot;20307&quot; value=&quot;476&quot;/&gt;&lt;/object&gt;&lt;object type=&quot;3&quot; unique_id=&quot;488174&quot;&gt;&lt;property id=&quot;20148&quot; value=&quot;5&quot;/&gt;&lt;property id=&quot;20300&quot; value=&quot;Slide 9&quot;/&gt;&lt;property id=&quot;20307&quot; value=&quot;509&quot;/&gt;&lt;/object&gt;&lt;object type=&quot;3&quot; unique_id=&quot;488175&quot;&gt;&lt;property id=&quot;20148&quot; value=&quot;5&quot;/&gt;&lt;property id=&quot;20300&quot; value=&quot;Slide 10 - &amp;quot;Starbucks’s Strategy in the Coffeehouse Market&amp;quot;&quot;/&gt;&lt;property id=&quot;20307&quot; value=&quot;498&quot;/&gt;&lt;/object&gt;&lt;object type=&quot;3&quot; unique_id=&quot;488176&quot;&gt;&lt;property id=&quot;20148&quot; value=&quot;5&quot;/&gt;&lt;property id=&quot;20300&quot; value=&quot;Slide 11 - &amp;quot;STRATEGY AND THE QUEST FOR &amp;#x0D;&amp;#x0A;COMPETITIVE ADVANTAGE&amp;quot;&quot;/&gt;&lt;property id=&quot;20307&quot; value=&quot;451&quot;/&gt;&lt;/object&gt;&lt;object type=&quot;3&quot; unique_id=&quot;488177&quot;&gt;&lt;property id=&quot;20148&quot; value=&quot;5&quot;/&gt;&lt;property id=&quot;20300&quot; value=&quot;Slide 12 - &amp;quot;BASIC STRATEGIC APPROACHES&amp;quot;&quot;/&gt;&lt;property id=&quot;20307&quot; value=&quot;493&quot;/&gt;&lt;/object&gt;&lt;object type=&quot;3&quot; unique_id=&quot;488178&quot;&gt;&lt;property id=&quot;20148&quot; value=&quot;5&quot;/&gt;&lt;property id=&quot;20300&quot; value=&quot;Slide 13 - &amp;quot;STRATEGIC APPROACHES&amp;quot;&quot;/&gt;&lt;property id=&quot;20307&quot; value=&quot;492&quot;/&gt;&lt;/object&gt;&lt;object type=&quot;3&quot; unique_id=&quot;488179&quot;&gt;&lt;property id=&quot;20148&quot; value=&quot;5&quot;/&gt;&lt;property id=&quot;20300&quot; value=&quot;Slide 14&quot;/&gt;&lt;property id=&quot;20307&quot; value=&quot;517&quot;/&gt;&lt;/object&gt;&lt;object type=&quot;3&quot; unique_id=&quot;488180&quot;&gt;&lt;property id=&quot;20148&quot; value=&quot;5&quot;/&gt;&lt;property id=&quot;20300&quot; value=&quot;Slide 15 - &amp;quot;GAINING SUSTAINABLE COMPETITIVE ADVANTAGE&amp;quot;&quot;/&gt;&lt;property id=&quot;20307&quot; value=&quot;481&quot;/&gt;&lt;/object&gt;&lt;object type=&quot;3&quot; unique_id=&quot;488181&quot;&gt;&lt;property id=&quot;20148&quot; value=&quot;5&quot;/&gt;&lt;property id=&quot;20300&quot; value=&quot;Slide 16 - &amp;quot;WHY A COMPANY’S STRATEGY &amp;#x0D;&amp;#x0A;EVOLVES OVER TIME&amp;quot;&quot;/&gt;&lt;property id=&quot;20307&quot; value=&quot;482&quot;/&gt;&lt;/object&gt;&lt;object type=&quot;3&quot; unique_id=&quot;488182&quot;&gt;&lt;property id=&quot;20148&quot; value=&quot;5&quot;/&gt;&lt;property id=&quot;20300&quot; value=&quot;Slide 17&quot;/&gt;&lt;property id=&quot;20307&quot; value=&quot;521&quot;/&gt;&lt;/object&gt;&lt;object type=&quot;3&quot; unique_id=&quot;488183&quot;&gt;&lt;property id=&quot;20148&quot; value=&quot;5&quot;/&gt;&lt;property id=&quot;20300&quot; value=&quot;Slide 18 - &amp;quot;THE EVOLVING NATURE OF A FIRM’S STRATEGY&amp;quot;&quot;/&gt;&lt;property id=&quot;20307&quot; value=&quot;483&quot;/&gt;&lt;/object&gt;&lt;object type=&quot;3&quot; unique_id=&quot;488184&quot;&gt;&lt;property id=&quot;20148&quot; value=&quot;5&quot;/&gt;&lt;property id=&quot;20300&quot; value=&quot;Slide 19&quot;/&gt;&lt;property id=&quot;20307&quot; value=&quot;511&quot;/&gt;&lt;/object&gt;&lt;object type=&quot;3&quot; unique_id=&quot;488185&quot;&gt;&lt;property id=&quot;20148&quot; value=&quot;5&quot;/&gt;&lt;property id=&quot;20300&quot; value=&quot;Slide 20&quot;/&gt;&lt;property id=&quot;20307&quot; value=&quot;454&quot;/&gt;&lt;/object&gt;&lt;object type=&quot;3&quot; unique_id=&quot;488186&quot;&gt;&lt;property id=&quot;20148&quot; value=&quot;5&quot;/&gt;&lt;property id=&quot;20300&quot; value=&quot;Slide 21&quot;/&gt;&lt;property id=&quot;20307&quot; value=&quot;513&quot;/&gt;&lt;/object&gt;&lt;object type=&quot;3&quot; unique_id=&quot;488187&quot;&gt;&lt;property id=&quot;20148&quot; value=&quot;5&quot;/&gt;&lt;property id=&quot;20300&quot; value=&quot;Slide 22 - &amp;quot;THE RELATIONSHIP BETWEEN A FIRM’S  STRATEGY AND ITS BUSINESS MODEL&amp;quot;&quot;/&gt;&lt;property id=&quot;20307&quot; value=&quot;516&quot;/&gt;&lt;/object&gt;&lt;object type=&quot;3&quot; unique_id=&quot;488188&quot;&gt;&lt;property id=&quot;20148&quot; value=&quot;5&quot;/&gt;&lt;property id=&quot;20300&quot; value=&quot;Slide 23 - &amp;quot;A COMPANY’S STRATEGY &amp;#x0D;&amp;#x0A;AND ITS BUSINESS MODEL&amp;quot;&quot;/&gt;&lt;property id=&quot;20307&quot; value=&quot;502&quot;/&gt;&lt;/object&gt;&lt;object type=&quot;3&quot; unique_id=&quot;488189&quot;&gt;&lt;property id=&quot;20148&quot; value=&quot;5&quot;/&gt;&lt;property id=&quot;20300&quot; value=&quot;Slide 24&quot;/&gt;&lt;property id=&quot;20307&quot; value=&quot;507&quot;/&gt;&lt;/object&gt;&lt;object type=&quot;3&quot; unique_id=&quot;488190&quot;&gt;&lt;property id=&quot;20148&quot; value=&quot;5&quot;/&gt;&lt;property id=&quot;20300&quot; value=&quot;Slide 25 - &amp;quot;BUSINESS MODEL ELEMENTS&amp;quot;&quot;/&gt;&lt;property id=&quot;20307&quot; value=&quot;486&quot;/&gt;&lt;/object&gt;&lt;object type=&quot;3&quot; unique_id=&quot;488191&quot;&gt;&lt;property id=&quot;20148&quot; value=&quot;5&quot;/&gt;&lt;property id=&quot;20300&quot; value=&quot;Slide 26 - &amp;quot;BUSINESS MODEL ELEMENTS (CONT’D)&amp;quot;&quot;/&gt;&lt;property id=&quot;20307&quot; value=&quot;487&quot;/&gt;&lt;/object&gt;&lt;object type=&quot;3&quot; unique_id=&quot;488192&quot;&gt;&lt;property id=&quot;20148&quot; value=&quot;5&quot;/&gt;&lt;property id=&quot;20300&quot; value=&quot;Slide 27&quot;/&gt;&lt;property id=&quot;20307&quot; value=&quot;522&quot;/&gt;&lt;/object&gt;&lt;object type=&quot;3&quot; unique_id=&quot;488193&quot;&gt;&lt;property id=&quot;20148&quot; value=&quot;5&quot;/&gt;&lt;property id=&quot;20300&quot; value=&quot;Slide 28&quot;/&gt;&lt;property id=&quot;20307&quot; value=&quot;512&quot;/&gt;&lt;/object&gt;&lt;object type=&quot;3&quot; unique_id=&quot;488194&quot;&gt;&lt;property id=&quot;20148&quot; value=&quot;5&quot;/&gt;&lt;property id=&quot;20300&quot; value=&quot;Slide 29 - &amp;quot;Pandora, Sirius XM, and Over-the-Air Broadcast Radio: Three Contrasting Business Models&amp;quot;&quot;/&gt;&lt;property id=&quot;20307&quot; value=&quot;499&quot;/&gt;&lt;/object&gt;&lt;object type=&quot;3&quot; unique_id=&quot;488195&quot;&gt;&lt;property id=&quot;20148&quot; value=&quot;5&quot;/&gt;&lt;property id=&quot;20300&quot; value=&quot;Slide 30 - &amp;quot;IS OUR STRATEGY A WINNER?&amp;quot;&quot;/&gt;&lt;property id=&quot;20307&quot; value=&quot;485&quot;/&gt;&lt;/object&gt;&lt;object type=&quot;3&quot; unique_id=&quot;488196&quot;&gt;&lt;property id=&quot;20148&quot; value=&quot;5&quot;/&gt;&lt;property id=&quot;20300&quot; value=&quot;Slide 31 - &amp;quot;WHAT MAKES A STRATEGY A WINNER?&amp;quot;&quot;/&gt;&lt;property id=&quot;20307&quot; value=&quot;491&quot;/&gt;&lt;/object&gt;&lt;object type=&quot;3&quot; unique_id=&quot;488197&quot;&gt;&lt;property id=&quot;20148&quot; value=&quot;5&quot;/&gt;&lt;property id=&quot;20300&quot; value=&quot;Slide 32 - &amp;quot;WHY CRAFTING AND EXECUTING STRATEGY ARE IMPORTANT TASKS&amp;quot;&quot;/&gt;&lt;property id=&quot;20307&quot; value=&quot;489&quot;/&gt;&lt;/object&gt;&lt;object type=&quot;3&quot; unique_id=&quot;488198&quot;&gt;&lt;property id=&quot;20148&quot; value=&quot;5&quot;/&gt;&lt;property id=&quot;20300&quot; value=&quot;Slide 33&quot;/&gt;&lt;property id=&quot;20307&quot; value=&quot;519&quot;/&gt;&lt;/object&gt;&lt;object type=&quot;3&quot; unique_id=&quot;488199&quot;&gt;&lt;property id=&quot;20148&quot; value=&quot;5&quot;/&gt;&lt;property id=&quot;20300&quot; value=&quot;Slide 34&quot;/&gt;&lt;property id=&quot;20307&quot; value=&quot;515&quot;/&gt;&lt;/object&gt;&lt;object type=&quot;3&quot; unique_id=&quot;488200&quot;&gt;&lt;property id=&quot;20148&quot; value=&quot;5&quot;/&gt;&lt;property id=&quot;20300&quot; value=&quot;Slide 35 - &amp;quot;THE ROAD AHEAD&amp;quot;&quot;/&gt;&lt;property id=&quot;20307&quot; value=&quot;500&quot;/&gt;&lt;/object&gt;&lt;/object&gt;&lt;/object&gt;&lt;/database&gt;"/>
</p:tagLst>
</file>

<file path=ppt/theme/theme1.xml><?xml version="1.0" encoding="utf-8"?>
<a:theme xmlns:a="http://schemas.openxmlformats.org/drawingml/2006/main" name="Crafting and Executing Strategy 21e">
  <a:themeElements>
    <a:clrScheme name="Custom 3">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0000"/>
      </a:hlink>
      <a:folHlink>
        <a:srgbClr val="000000"/>
      </a:folHlink>
    </a:clrScheme>
    <a:fontScheme name="3_PPT0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3_PPT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PPT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PPT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PPT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PPT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PPT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PPT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PPT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PPT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PPT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PPT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PPT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PPT007 13">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8632</TotalTime>
  <Words>2158</Words>
  <Application>Microsoft Office PowerPoint</Application>
  <PresentationFormat>On-screen Show (4:3)</PresentationFormat>
  <Paragraphs>224</Paragraphs>
  <Slides>39</Slides>
  <Notes>28</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Times New Roman</vt:lpstr>
      <vt:lpstr>Wingdings</vt:lpstr>
      <vt:lpstr>Wingdings 3</vt:lpstr>
      <vt:lpstr>Crafting and Executing Strategy 21e</vt:lpstr>
      <vt:lpstr>CHAPTER 1  What Is Strategy and Why Is It Important?</vt:lpstr>
      <vt:lpstr>LEARNING OBJECTIVES</vt:lpstr>
      <vt:lpstr>CORE CONCEPT (1 of 4)</vt:lpstr>
      <vt:lpstr>WHAT DO WE MEAN BY STRATEGY?</vt:lpstr>
      <vt:lpstr>WHAT IS STRATEGY ABOUT?</vt:lpstr>
      <vt:lpstr>STRATEGIC MANAGEMENT PRINCIPLE  (1 of 3)</vt:lpstr>
      <vt:lpstr>STRATEGY AND COMPETITORS</vt:lpstr>
      <vt:lpstr>WHY BOTHER WITH STRATEGY?</vt:lpstr>
      <vt:lpstr>FIGURE 1.1 Identifying a Company’s Strategy–What To Look For</vt:lpstr>
      <vt:lpstr>Starbucks’s Strategy in the Coffeehouse Market</vt:lpstr>
      <vt:lpstr>STRATEGY AND THE QUEST FOR COMPETITIVE ADVANTAGE</vt:lpstr>
      <vt:lpstr>BASIC STRATEGIC APPROACHES</vt:lpstr>
      <vt:lpstr>STRATEGIC APPROACHES</vt:lpstr>
      <vt:lpstr>CORE CONCEPT (2 of 4)</vt:lpstr>
      <vt:lpstr>GAINING SUSTAINABLE COMPETITIVE ADVANTAGE</vt:lpstr>
      <vt:lpstr>WHY A COMPANY’S STRATEGY EVOLVES OVER TIME</vt:lpstr>
      <vt:lpstr>STRATEGIC MANAGEMENT PRINCIPLE  (2 of 3)</vt:lpstr>
      <vt:lpstr>THE EVOLVING NATURE OF A FIRM’S STRATEGY</vt:lpstr>
      <vt:lpstr>CORE CONCEPT (3 of 4)</vt:lpstr>
      <vt:lpstr>FIGURE 1.2 A Company’s Strategy Is a Blend of Proactive Initiatives and Reactive Adjustments</vt:lpstr>
      <vt:lpstr>THINKING STRATEGICALLY (1 of 2)</vt:lpstr>
      <vt:lpstr>A FIRM’S STRATEGY AND ITS BUSINESS MODEL</vt:lpstr>
      <vt:lpstr>THE RELATIONSHIP BETWEEN A FIRM’S STRATEGY AND ITS BUSINESS MODEL</vt:lpstr>
      <vt:lpstr>CORE CONCEPT (4 of 4)</vt:lpstr>
      <vt:lpstr>BUSINESS MODEL ELEMENTS: The Customer Value Proposition</vt:lpstr>
      <vt:lpstr>BUSINESS MODEL ELEMENTS: The Profit Formula</vt:lpstr>
      <vt:lpstr>THINKING STRATEGICALLY (2 of 2)</vt:lpstr>
      <vt:lpstr>FIGURE 1.3 The Business Model and the Value-Price-Cost Framework</vt:lpstr>
      <vt:lpstr>IS OUR STRATEGY A WINNER?</vt:lpstr>
      <vt:lpstr>WHAT MAKES A STRATEGY A WINNER?</vt:lpstr>
      <vt:lpstr>Pandora, Sirius XM, and Broadcast Radio: Three Contrasting Business Models</vt:lpstr>
      <vt:lpstr>WHY CRAFTING AND EXECUTING STRATEGY ARE IMPORTANT TASKS</vt:lpstr>
      <vt:lpstr>STRATEGIC MANAGEMENT PRINCIPLE  (3 of 3)</vt:lpstr>
      <vt:lpstr>THINKING STRATEGICALLY (3 of 3)</vt:lpstr>
      <vt:lpstr>THE ROAD AHEAD</vt:lpstr>
      <vt:lpstr>Appendix 1 Figure 1.1 Identifying a Firm’s Strategy–What to Look For</vt:lpstr>
      <vt:lpstr>Appendix 2 Basic Strategic Approaches</vt:lpstr>
      <vt:lpstr>Appendix 3 Figure 1.2  A Company’s Strategy Is a Blend of Proactive Initiatives and Reactive Adjustments</vt:lpstr>
      <vt:lpstr>Appendix 4 Figure 1.3 The Business Model and the Value-Price-Cost Framework</vt:lpstr>
    </vt:vector>
  </TitlesOfParts>
  <Manager/>
  <Company>The McGraw-Hill Companies,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&amp; Executing Strategy 21e</dc:title>
  <dc:subject>Chapter 1</dc:subject>
  <dc:creator>Charlie</dc:creator>
  <cp:lastModifiedBy>teresaward</cp:lastModifiedBy>
  <cp:revision>699</cp:revision>
  <dcterms:created xsi:type="dcterms:W3CDTF">2008-06-25T14:33:31Z</dcterms:created>
  <dcterms:modified xsi:type="dcterms:W3CDTF">2016-12-02T16:27:04Z</dcterms:modified>
</cp:coreProperties>
</file>