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0" r:id="rId1"/>
  </p:sldMasterIdLst>
  <p:notesMasterIdLst>
    <p:notesMasterId r:id="rId67"/>
  </p:notesMasterIdLst>
  <p:handoutMasterIdLst>
    <p:handoutMasterId r:id="rId68"/>
  </p:handoutMasterIdLst>
  <p:sldIdLst>
    <p:sldId id="585" r:id="rId2"/>
    <p:sldId id="583" r:id="rId3"/>
    <p:sldId id="524" r:id="rId4"/>
    <p:sldId id="509" r:id="rId5"/>
    <p:sldId id="565" r:id="rId6"/>
    <p:sldId id="526" r:id="rId7"/>
    <p:sldId id="566" r:id="rId8"/>
    <p:sldId id="523" r:id="rId9"/>
    <p:sldId id="594" r:id="rId10"/>
    <p:sldId id="528" r:id="rId11"/>
    <p:sldId id="586" r:id="rId12"/>
    <p:sldId id="588" r:id="rId13"/>
    <p:sldId id="532" r:id="rId14"/>
    <p:sldId id="567" r:id="rId15"/>
    <p:sldId id="533" r:id="rId16"/>
    <p:sldId id="568" r:id="rId17"/>
    <p:sldId id="534" r:id="rId18"/>
    <p:sldId id="569" r:id="rId19"/>
    <p:sldId id="535" r:id="rId20"/>
    <p:sldId id="536" r:id="rId21"/>
    <p:sldId id="570" r:id="rId22"/>
    <p:sldId id="590" r:id="rId23"/>
    <p:sldId id="591" r:id="rId24"/>
    <p:sldId id="540" r:id="rId25"/>
    <p:sldId id="593" r:id="rId26"/>
    <p:sldId id="571" r:id="rId27"/>
    <p:sldId id="572" r:id="rId28"/>
    <p:sldId id="556" r:id="rId29"/>
    <p:sldId id="546" r:id="rId30"/>
    <p:sldId id="547" r:id="rId31"/>
    <p:sldId id="573" r:id="rId32"/>
    <p:sldId id="541" r:id="rId33"/>
    <p:sldId id="542" r:id="rId34"/>
    <p:sldId id="543" r:id="rId35"/>
    <p:sldId id="574" r:id="rId36"/>
    <p:sldId id="545" r:id="rId37"/>
    <p:sldId id="544" r:id="rId38"/>
    <p:sldId id="548" r:id="rId39"/>
    <p:sldId id="549" r:id="rId40"/>
    <p:sldId id="550" r:id="rId41"/>
    <p:sldId id="600" r:id="rId42"/>
    <p:sldId id="551" r:id="rId43"/>
    <p:sldId id="579" r:id="rId44"/>
    <p:sldId id="552" r:id="rId45"/>
    <p:sldId id="553" r:id="rId46"/>
    <p:sldId id="595" r:id="rId47"/>
    <p:sldId id="576" r:id="rId48"/>
    <p:sldId id="581" r:id="rId49"/>
    <p:sldId id="580" r:id="rId50"/>
    <p:sldId id="564" r:id="rId51"/>
    <p:sldId id="601" r:id="rId52"/>
    <p:sldId id="558" r:id="rId53"/>
    <p:sldId id="559" r:id="rId54"/>
    <p:sldId id="560" r:id="rId55"/>
    <p:sldId id="561" r:id="rId56"/>
    <p:sldId id="577" r:id="rId57"/>
    <p:sldId id="562" r:id="rId58"/>
    <p:sldId id="563" r:id="rId59"/>
    <p:sldId id="578" r:id="rId60"/>
    <p:sldId id="592" r:id="rId61"/>
    <p:sldId id="596" r:id="rId62"/>
    <p:sldId id="602" r:id="rId63"/>
    <p:sldId id="597" r:id="rId64"/>
    <p:sldId id="598" r:id="rId65"/>
    <p:sldId id="599" r:id="rId66"/>
  </p:sldIdLst>
  <p:sldSz cx="9144000" cy="6858000" type="screen4x3"/>
  <p:notesSz cx="6858000" cy="9144000"/>
  <p:custDataLst>
    <p:tags r:id="rId69"/>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22" clrIdx="0">
    <p:extLst>
      <p:ext uri="{19B8F6BF-5375-455C-9EA6-DF929625EA0E}">
        <p15:presenceInfo xmlns:p15="http://schemas.microsoft.com/office/powerpoint/2012/main" userId="P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9CBF"/>
    <a:srgbClr val="84B0AE"/>
    <a:srgbClr val="717A8B"/>
    <a:srgbClr val="CC6600"/>
    <a:srgbClr val="24516F"/>
    <a:srgbClr val="548280"/>
    <a:srgbClr val="A7A9AC"/>
    <a:srgbClr val="F4F0EF"/>
    <a:srgbClr val="467E9F"/>
    <a:srgbClr val="FFE0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7" autoAdjust="0"/>
    <p:restoredTop sz="86402" autoAdjust="0"/>
  </p:normalViewPr>
  <p:slideViewPr>
    <p:cSldViewPr snapToGrid="0">
      <p:cViewPr varScale="1">
        <p:scale>
          <a:sx n="97" d="100"/>
          <a:sy n="97" d="100"/>
        </p:scale>
        <p:origin x="932" y="72"/>
      </p:cViewPr>
      <p:guideLst>
        <p:guide orient="horz" pos="2160"/>
        <p:guide pos="5759"/>
      </p:guideLst>
    </p:cSldViewPr>
  </p:slideViewPr>
  <p:outlineViewPr>
    <p:cViewPr>
      <p:scale>
        <a:sx n="33" d="100"/>
        <a:sy n="33" d="100"/>
      </p:scale>
      <p:origin x="0" y="-33504"/>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00" d="100"/>
          <a:sy n="100" d="100"/>
        </p:scale>
        <p:origin x="-6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9FB31A79-D0C2-454F-B6CE-E0A6D4494D12}" type="slidenum">
              <a:rPr lang="en-US"/>
              <a:pPr>
                <a:defRPr/>
              </a:pPr>
              <a:t>‹#›</a:t>
            </a:fld>
            <a:endParaRPr lang="en-US" dirty="0"/>
          </a:p>
        </p:txBody>
      </p:sp>
    </p:spTree>
    <p:extLst>
      <p:ext uri="{BB962C8B-B14F-4D97-AF65-F5344CB8AC3E}">
        <p14:creationId xmlns:p14="http://schemas.microsoft.com/office/powerpoint/2010/main" val="368989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737467B2-F48B-4B69-83FC-CD55C38B7FA1}" type="slidenum">
              <a:rPr lang="en-US"/>
              <a:pPr>
                <a:defRPr/>
              </a:pPr>
              <a:t>‹#›</a:t>
            </a:fld>
            <a:endParaRPr lang="en-US" dirty="0"/>
          </a:p>
        </p:txBody>
      </p:sp>
    </p:spTree>
    <p:extLst>
      <p:ext uri="{BB962C8B-B14F-4D97-AF65-F5344CB8AC3E}">
        <p14:creationId xmlns:p14="http://schemas.microsoft.com/office/powerpoint/2010/main" val="944021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46DC7B-8B0B-46F6-9CC0-E683BCFB6E19}" type="slidenum">
              <a:rPr lang="en-US" smtClean="0"/>
              <a:pPr>
                <a:defRPr/>
              </a:pPr>
              <a:t>2</a:t>
            </a:fld>
            <a:endParaRPr lang="en-US" dirty="0"/>
          </a:p>
        </p:txBody>
      </p:sp>
    </p:spTree>
    <p:extLst>
      <p:ext uri="{BB962C8B-B14F-4D97-AF65-F5344CB8AC3E}">
        <p14:creationId xmlns:p14="http://schemas.microsoft.com/office/powerpoint/2010/main" val="37816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58484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17426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099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5783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172046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11080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49302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7467B2-F48B-4B69-83FC-CD55C38B7FA1}" type="slidenum">
              <a:rPr lang="en-US" smtClean="0"/>
              <a:pPr>
                <a:defRPr/>
              </a:pPr>
              <a:t>25</a:t>
            </a:fld>
            <a:endParaRPr lang="en-US" dirty="0"/>
          </a:p>
        </p:txBody>
      </p:sp>
    </p:spTree>
    <p:extLst>
      <p:ext uri="{BB962C8B-B14F-4D97-AF65-F5344CB8AC3E}">
        <p14:creationId xmlns:p14="http://schemas.microsoft.com/office/powerpoint/2010/main" val="166310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7467B2-F48B-4B69-83FC-CD55C38B7FA1}" type="slidenum">
              <a:rPr lang="en-US" smtClean="0"/>
              <a:pPr>
                <a:defRPr/>
              </a:pPr>
              <a:t>26</a:t>
            </a:fld>
            <a:endParaRPr lang="en-US" dirty="0"/>
          </a:p>
        </p:txBody>
      </p:sp>
    </p:spTree>
    <p:extLst>
      <p:ext uri="{BB962C8B-B14F-4D97-AF65-F5344CB8AC3E}">
        <p14:creationId xmlns:p14="http://schemas.microsoft.com/office/powerpoint/2010/main" val="3596587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5538" name="Rectangle 3"/>
          <p:cNvSpPr>
            <a:spLocks noGrp="1" noChangeArrowheads="1"/>
          </p:cNvSpPr>
          <p:nvPr>
            <p:ph type="body" idx="1"/>
          </p:nvPr>
        </p:nvSpPr>
        <p:spPr>
          <a:noFill/>
          <a:ln/>
        </p:spPr>
        <p:txBody>
          <a:bodyPr lIns="90488" tIns="44450" rIns="90488" bIns="44450"/>
          <a:lstStyle/>
          <a:p>
            <a:pPr eaLnBrk="1" hangingPunct="1"/>
            <a:endParaRPr lang="en-US" dirty="0"/>
          </a:p>
        </p:txBody>
      </p:sp>
    </p:spTree>
    <p:extLst>
      <p:ext uri="{BB962C8B-B14F-4D97-AF65-F5344CB8AC3E}">
        <p14:creationId xmlns:p14="http://schemas.microsoft.com/office/powerpoint/2010/main" val="40848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222178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61415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16732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93822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62770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30968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37387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ln/>
        </p:spPr>
        <p:txBody>
          <a:bodyPr/>
          <a:lstStyle/>
          <a:p>
            <a:pPr eaLnBrk="1" hangingPunct="1"/>
            <a:endParaRPr lang="en-US" dirty="0"/>
          </a:p>
        </p:txBody>
      </p:sp>
      <p:sp>
        <p:nvSpPr>
          <p:cNvPr id="116740" name="Slide Number Placeholder 3"/>
          <p:cNvSpPr>
            <a:spLocks noGrp="1"/>
          </p:cNvSpPr>
          <p:nvPr>
            <p:ph type="sldNum" sz="quarter" idx="5"/>
          </p:nvPr>
        </p:nvSpPr>
        <p:spPr>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defRPr/>
            </a:pPr>
            <a:fld id="{BFC9880D-9433-43CF-ADB0-E1C253E3ECC5}" type="slidenum">
              <a:rPr lang="en-US" sz="1200" smtClean="0">
                <a:latin typeface="Times New Roman" pitchFamily="18" charset="0"/>
              </a:rPr>
              <a:pPr>
                <a:defRPr/>
              </a:pPr>
              <a:t>37</a:t>
            </a:fld>
            <a:endParaRPr lang="en-US" sz="1200" dirty="0">
              <a:latin typeface="Times New Roman" pitchFamily="18" charset="0"/>
            </a:endParaRPr>
          </a:p>
        </p:txBody>
      </p:sp>
    </p:spTree>
    <p:extLst>
      <p:ext uri="{BB962C8B-B14F-4D97-AF65-F5344CB8AC3E}">
        <p14:creationId xmlns:p14="http://schemas.microsoft.com/office/powerpoint/2010/main" val="2323894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81093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60934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5347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19371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ln/>
        </p:spPr>
        <p:txBody>
          <a:bodyPr/>
          <a:lstStyle/>
          <a:p>
            <a:pPr eaLnBrk="1" hangingPunct="1"/>
            <a:endParaRPr lang="en-US" dirty="0"/>
          </a:p>
        </p:txBody>
      </p:sp>
      <p:sp>
        <p:nvSpPr>
          <p:cNvPr id="123908" name="Slide Number Placeholder 3"/>
          <p:cNvSpPr>
            <a:spLocks noGrp="1"/>
          </p:cNvSpPr>
          <p:nvPr>
            <p:ph type="sldNum" sz="quarter" idx="5"/>
          </p:nvPr>
        </p:nvSpPr>
        <p:spPr>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defRPr/>
            </a:pPr>
            <a:fld id="{25EFB6B9-36A7-44CF-8244-19FEFBF3A227}" type="slidenum">
              <a:rPr lang="en-US" sz="1200" smtClean="0">
                <a:latin typeface="Times New Roman" pitchFamily="18" charset="0"/>
              </a:rPr>
              <a:pPr>
                <a:defRPr/>
              </a:pPr>
              <a:t>42</a:t>
            </a:fld>
            <a:endParaRPr lang="en-US" sz="1200" dirty="0">
              <a:latin typeface="Times New Roman" pitchFamily="18" charset="0"/>
            </a:endParaRPr>
          </a:p>
        </p:txBody>
      </p:sp>
    </p:spTree>
    <p:extLst>
      <p:ext uri="{BB962C8B-B14F-4D97-AF65-F5344CB8AC3E}">
        <p14:creationId xmlns:p14="http://schemas.microsoft.com/office/powerpoint/2010/main" val="4261342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ln/>
        </p:spPr>
        <p:txBody>
          <a:bodyPr/>
          <a:lstStyle/>
          <a:p>
            <a:pPr eaLnBrk="1" hangingPunct="1"/>
            <a:endParaRPr lang="en-US" dirty="0"/>
          </a:p>
        </p:txBody>
      </p:sp>
      <p:sp>
        <p:nvSpPr>
          <p:cNvPr id="124932" name="Slide Number Placeholder 3"/>
          <p:cNvSpPr>
            <a:spLocks noGrp="1"/>
          </p:cNvSpPr>
          <p:nvPr>
            <p:ph type="sldNum" sz="quarter" idx="5"/>
          </p:nvPr>
        </p:nvSpPr>
        <p:spPr>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defRPr/>
            </a:pPr>
            <a:fld id="{5CADE662-B950-4A9D-8CB0-2C796B5AB5DA}" type="slidenum">
              <a:rPr lang="en-US" sz="1200" smtClean="0">
                <a:latin typeface="Times New Roman" pitchFamily="18" charset="0"/>
              </a:rPr>
              <a:pPr>
                <a:defRPr/>
              </a:pPr>
              <a:t>44</a:t>
            </a:fld>
            <a:endParaRPr lang="en-US" sz="1200" dirty="0">
              <a:latin typeface="Times New Roman" pitchFamily="18" charset="0"/>
            </a:endParaRPr>
          </a:p>
        </p:txBody>
      </p:sp>
    </p:spTree>
    <p:extLst>
      <p:ext uri="{BB962C8B-B14F-4D97-AF65-F5344CB8AC3E}">
        <p14:creationId xmlns:p14="http://schemas.microsoft.com/office/powerpoint/2010/main" val="29939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96513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57566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ln/>
        </p:spPr>
      </p:sp>
      <p:sp>
        <p:nvSpPr>
          <p:cNvPr id="102402" name="Notes Placeholder 2"/>
          <p:cNvSpPr>
            <a:spLocks noGrp="1"/>
          </p:cNvSpPr>
          <p:nvPr>
            <p:ph type="body" idx="1"/>
          </p:nvPr>
        </p:nvSpPr>
        <p:spPr>
          <a:noFill/>
          <a:ln/>
        </p:spPr>
        <p:txBody>
          <a:bodyPr/>
          <a:lstStyle/>
          <a:p>
            <a:pPr eaLnBrk="1" hangingPunct="1"/>
            <a:endParaRPr lang="en-US" dirty="0"/>
          </a:p>
        </p:txBody>
      </p:sp>
      <p:sp>
        <p:nvSpPr>
          <p:cNvPr id="102403"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261869C6-9C00-417D-A17B-0BEB069B3FC0}" type="slidenum">
              <a:rPr lang="en-US" sz="1200">
                <a:latin typeface="Times New Roman" pitchFamily="18" charset="0"/>
              </a:rPr>
              <a:pPr algn="r" eaLnBrk="0" hangingPunct="0"/>
              <a:t>50</a:t>
            </a:fld>
            <a:endParaRPr lang="en-US" sz="1200" dirty="0">
              <a:latin typeface="Times New Roman" pitchFamily="18" charset="0"/>
            </a:endParaRPr>
          </a:p>
        </p:txBody>
      </p:sp>
    </p:spTree>
    <p:extLst>
      <p:ext uri="{BB962C8B-B14F-4D97-AF65-F5344CB8AC3E}">
        <p14:creationId xmlns:p14="http://schemas.microsoft.com/office/powerpoint/2010/main" val="341356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ln/>
        </p:spPr>
      </p:sp>
      <p:sp>
        <p:nvSpPr>
          <p:cNvPr id="10445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136255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450663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766396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084648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ChangeArrowheads="1" noTextEdit="1"/>
          </p:cNvSpPr>
          <p:nvPr>
            <p:ph type="sldImg"/>
          </p:nvPr>
        </p:nvSpPr>
        <p:spPr>
          <a:ln/>
        </p:spPr>
      </p:sp>
      <p:sp>
        <p:nvSpPr>
          <p:cNvPr id="11366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8489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48972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ln/>
        </p:spPr>
      </p:sp>
      <p:sp>
        <p:nvSpPr>
          <p:cNvPr id="11571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2089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ln/>
        </p:spPr>
      </p:sp>
      <p:sp>
        <p:nvSpPr>
          <p:cNvPr id="11878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48276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7467B2-F48B-4B69-83FC-CD55C38B7FA1}" type="slidenum">
              <a:rPr lang="en-US" smtClean="0"/>
              <a:pPr>
                <a:defRPr/>
              </a:pPr>
              <a:t>7</a:t>
            </a:fld>
            <a:endParaRPr lang="en-US" dirty="0"/>
          </a:p>
        </p:txBody>
      </p:sp>
    </p:spTree>
    <p:extLst>
      <p:ext uri="{BB962C8B-B14F-4D97-AF65-F5344CB8AC3E}">
        <p14:creationId xmlns:p14="http://schemas.microsoft.com/office/powerpoint/2010/main" val="378531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4702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0319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0452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91872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hapter Title">
    <p:bg bwMode="ltGray">
      <p:bgPr>
        <a:solidFill>
          <a:srgbClr val="439CBF"/>
        </a:solidFill>
        <a:effectLst/>
      </p:bgPr>
    </p:bg>
    <p:spTree>
      <p:nvGrpSpPr>
        <p:cNvPr id="1" name=""/>
        <p:cNvGrpSpPr/>
        <p:nvPr/>
      </p:nvGrpSpPr>
      <p:grpSpPr>
        <a:xfrm>
          <a:off x="0" y="0"/>
          <a:ext cx="0" cy="0"/>
          <a:chOff x="0" y="0"/>
          <a:chExt cx="0" cy="0"/>
        </a:xfrm>
      </p:grpSpPr>
      <p:sp>
        <p:nvSpPr>
          <p:cNvPr id="13" name="Rectangle 12"/>
          <p:cNvSpPr/>
          <p:nvPr userDrawn="1"/>
        </p:nvSpPr>
        <p:spPr bwMode="auto">
          <a:xfrm>
            <a:off x="5047200" y="0"/>
            <a:ext cx="4096800" cy="6534210"/>
          </a:xfrm>
          <a:prstGeom prst="rect">
            <a:avLst/>
          </a:prstGeom>
          <a:solidFill>
            <a:srgbClr val="BFBFB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11" name="Rectangle 10"/>
          <p:cNvSpPr/>
          <p:nvPr userDrawn="1"/>
        </p:nvSpPr>
        <p:spPr bwMode="auto">
          <a:xfrm>
            <a:off x="0" y="6062758"/>
            <a:ext cx="5047200" cy="471452"/>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2" name="Slide Title"/>
          <p:cNvSpPr>
            <a:spLocks noGrp="1"/>
          </p:cNvSpPr>
          <p:nvPr>
            <p:ph type="ctrTitle"/>
          </p:nvPr>
        </p:nvSpPr>
        <p:spPr>
          <a:xfrm>
            <a:off x="5047200" y="0"/>
            <a:ext cx="4096800" cy="6534210"/>
          </a:xfrm>
          <a:prstGeom prst="rect">
            <a:avLst/>
          </a:prstGeom>
          <a:noFill/>
          <a:ln w="76200">
            <a:noFill/>
          </a:ln>
          <a:effectLst/>
        </p:spPr>
        <p:txBody>
          <a:bodyPr>
            <a:normAutofit/>
          </a:bodyPr>
          <a:lstStyle>
            <a:lvl1pPr algn="ctr">
              <a:defRPr sz="2800">
                <a:solidFill>
                  <a:schemeClr val="tx1"/>
                </a:solidFill>
                <a:effectLst/>
                <a:latin typeface="Arial" panose="020B0604020202020204" pitchFamily="34" charset="0"/>
              </a:defRPr>
            </a:lvl1pPr>
          </a:lstStyle>
          <a:p>
            <a:r>
              <a:rPr lang="en-US" dirty="0"/>
              <a:t>Click to edit Master title style</a:t>
            </a:r>
          </a:p>
        </p:txBody>
      </p:sp>
      <p:pic>
        <p:nvPicPr>
          <p:cNvPr id="6" name="Picture 5"/>
          <p:cNvPicPr>
            <a:picLocks noChangeAspect="1"/>
          </p:cNvPicPr>
          <p:nvPr userDrawn="1"/>
        </p:nvPicPr>
        <p:blipFill>
          <a:blip r:embed="rId2"/>
          <a:stretch>
            <a:fillRect/>
          </a:stretch>
        </p:blipFill>
        <p:spPr>
          <a:xfrm>
            <a:off x="-699" y="0"/>
            <a:ext cx="5047899" cy="606275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72150"/>
            <a:ext cx="454485" cy="46206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9600" y="6072150"/>
            <a:ext cx="3268800" cy="440717"/>
          </a:xfrm>
          <a:prstGeom prst="rect">
            <a:avLst/>
          </a:prstGeom>
        </p:spPr>
      </p:pic>
      <p:sp>
        <p:nvSpPr>
          <p:cNvPr id="12" name="TextBox 11"/>
          <p:cNvSpPr txBox="1"/>
          <p:nvPr userDrawn="1"/>
        </p:nvSpPr>
        <p:spPr>
          <a:xfrm>
            <a:off x="2707200" y="6566400"/>
            <a:ext cx="5140800" cy="215444"/>
          </a:xfrm>
          <a:prstGeom prst="rect">
            <a:avLst/>
          </a:prstGeom>
          <a:noFill/>
        </p:spPr>
        <p:txBody>
          <a:bodyPr wrap="square" rtlCol="0">
            <a:spAutoFit/>
          </a:bodyPr>
          <a:lstStyle/>
          <a:p>
            <a:r>
              <a:rPr lang="en-US" sz="800" b="1" dirty="0">
                <a:solidFill>
                  <a:schemeClr val="bg1"/>
                </a:solidFill>
              </a:rPr>
              <a:t>Copyright © McGraw-Hill Education. Permission required for reproduction or display.</a:t>
            </a:r>
          </a:p>
        </p:txBody>
      </p:sp>
    </p:spTree>
    <p:extLst>
      <p:ext uri="{BB962C8B-B14F-4D97-AF65-F5344CB8AC3E}">
        <p14:creationId xmlns:p14="http://schemas.microsoft.com/office/powerpoint/2010/main" val="1537689211"/>
      </p:ext>
    </p:extLst>
  </p:cSld>
  <p:clrMapOvr>
    <a:overrideClrMapping bg1="lt1" tx1="dk1" bg2="lt2" tx2="dk2" accent1="accent1" accent2="accent2" accent3="accent3" accent4="accent4" accent5="accent5" accent6="accent6" hlink="hlink" folHlink="folHlink"/>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p:nvPr>
        </p:nvSpPr>
        <p:spPr>
          <a:xfrm>
            <a:off x="1" y="-3126"/>
            <a:ext cx="9161086" cy="856551"/>
          </a:xfrm>
          <a:prstGeom prst="rect">
            <a:avLst/>
          </a:prstGeom>
          <a:solidFill>
            <a:srgbClr val="717A8B"/>
          </a:solidFill>
        </p:spPr>
        <p:txBody>
          <a:bodyPr anchorCtr="0"/>
          <a:lstStyle>
            <a:lvl1pPr marL="0" indent="0" algn="ctr">
              <a:defRPr sz="3200" b="0">
                <a:solidFill>
                  <a:schemeClr val="bg1"/>
                </a:solidFill>
                <a:effectLst/>
                <a:latin typeface="+mn-lt"/>
              </a:defRPr>
            </a:lvl1pPr>
          </a:lstStyle>
          <a:p>
            <a:r>
              <a:rPr lang="en-US" dirty="0"/>
              <a:t>Click to edit Master title style</a:t>
            </a:r>
          </a:p>
        </p:txBody>
      </p:sp>
      <p:sp>
        <p:nvSpPr>
          <p:cNvPr id="3" name="Content Placeholder 2"/>
          <p:cNvSpPr>
            <a:spLocks noGrp="1"/>
          </p:cNvSpPr>
          <p:nvPr>
            <p:ph idx="1"/>
          </p:nvPr>
        </p:nvSpPr>
        <p:spPr>
          <a:xfrm>
            <a:off x="504825" y="1137600"/>
            <a:ext cx="8126413" cy="5279075"/>
          </a:xfrm>
        </p:spPr>
        <p:txBody>
          <a:bodyPr/>
          <a:lstStyle>
            <a:lvl1pPr marL="349250" indent="-349250">
              <a:spcBef>
                <a:spcPts val="1200"/>
              </a:spcBef>
              <a:buClrTx/>
              <a:buSzPct val="65000"/>
              <a:buFont typeface="Wingdings" pitchFamily="2" charset="2"/>
              <a:buChar char=""/>
              <a:defRPr sz="2800">
                <a:solidFill>
                  <a:schemeClr val="tx1"/>
                </a:solidFill>
              </a:defRPr>
            </a:lvl1pPr>
            <a:lvl2pPr marL="685800" indent="-279400">
              <a:spcBef>
                <a:spcPts val="1200"/>
              </a:spcBef>
              <a:buClr>
                <a:srgbClr val="006666"/>
              </a:buClr>
              <a:buSzPct val="80000"/>
              <a:buFont typeface="Arial" pitchFamily="34" charset="0"/>
              <a:buChar char="●"/>
              <a:defRPr sz="2400">
                <a:solidFill>
                  <a:schemeClr val="tx1"/>
                </a:solidFill>
              </a:defRPr>
            </a:lvl2pPr>
            <a:lvl3pPr marL="1035050" indent="-349250">
              <a:spcBef>
                <a:spcPts val="1200"/>
              </a:spcBef>
              <a:buClrTx/>
              <a:buSzPct val="80000"/>
              <a:buFont typeface="Wingdings" pitchFamily="2" charset="2"/>
              <a:buChar char="v"/>
              <a:defRPr sz="2000">
                <a:solidFill>
                  <a:schemeClr val="tx1"/>
                </a:solidFill>
              </a:defRPr>
            </a:lvl3pPr>
            <a:lvl4pPr>
              <a:spcBef>
                <a:spcPts val="1200"/>
              </a:spcBef>
              <a:buClrTx/>
              <a:defRPr sz="2000">
                <a:solidFill>
                  <a:schemeClr val="tx1"/>
                </a:solidFill>
              </a:defRPr>
            </a:lvl4pPr>
            <a:lvl5pPr>
              <a:spcBef>
                <a:spcPts val="1200"/>
              </a:spcBef>
              <a:buClrTx/>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2201417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a:xfrm>
            <a:off x="457200" y="990600"/>
            <a:ext cx="8229600" cy="5562600"/>
          </a:xfrm>
          <a:prstGeom prst="rect">
            <a:avLst/>
          </a:prstGeom>
        </p:spPr>
        <p:txBody>
          <a:bodyPr/>
          <a:lstStyle>
            <a:lvl1pPr>
              <a:spcBef>
                <a:spcPts val="1200"/>
              </a:spcBef>
              <a:spcAft>
                <a:spcPts val="600"/>
              </a:spcAft>
              <a:defRPr sz="2800">
                <a:solidFill>
                  <a:schemeClr val="tx1"/>
                </a:solidFill>
                <a:latin typeface="Arial" panose="020B0604020202020204" pitchFamily="34" charset="0"/>
              </a:defRPr>
            </a:lvl1pPr>
            <a:lvl2pPr>
              <a:spcBef>
                <a:spcPts val="1200"/>
              </a:spcBef>
              <a:spcAft>
                <a:spcPts val="600"/>
              </a:spcAft>
              <a:defRPr sz="2400">
                <a:solidFill>
                  <a:schemeClr val="tx1"/>
                </a:solidFill>
                <a:latin typeface="Arial" panose="020B0604020202020204" pitchFamily="34" charset="0"/>
              </a:defRPr>
            </a:lvl2pPr>
            <a:lvl3pPr>
              <a:spcBef>
                <a:spcPts val="1200"/>
              </a:spcBef>
              <a:spcAft>
                <a:spcPts val="600"/>
              </a:spcAft>
              <a:defRPr sz="2000">
                <a:solidFill>
                  <a:schemeClr val="tx1"/>
                </a:solidFill>
                <a:latin typeface="Arial" panose="020B0604020202020204" pitchFamily="34" charset="0"/>
              </a:defRPr>
            </a:lvl3pPr>
            <a:lvl4pPr>
              <a:spcBef>
                <a:spcPts val="1200"/>
              </a:spcBef>
              <a:spcAft>
                <a:spcPts val="600"/>
              </a:spcAft>
              <a:defRPr sz="1800">
                <a:solidFill>
                  <a:schemeClr val="tx1"/>
                </a:solidFill>
                <a:latin typeface="Arial" panose="020B0604020202020204" pitchFamily="34" charset="0"/>
              </a:defRPr>
            </a:lvl4pPr>
            <a:lvl5pPr>
              <a:spcBef>
                <a:spcPts val="1200"/>
              </a:spcBef>
              <a:spcAft>
                <a:spcPts val="600"/>
              </a:spcAft>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499200" y="6553200"/>
            <a:ext cx="2145600" cy="99950"/>
          </a:xfrm>
          <a:prstGeom prst="rect">
            <a:avLst/>
          </a:prstGeom>
        </p:spPr>
        <p:txBody>
          <a:bodyPr lIns="0" tIns="0" rIns="0" bIns="0"/>
          <a:lstStyle>
            <a:lvl1pPr marL="0" indent="0" algn="ctr">
              <a:buNone/>
              <a:defRPr sz="800">
                <a:latin typeface="Arial" panose="020B0604020202020204" pitchFamily="34" charset="0"/>
              </a:defRPr>
            </a:lvl1pPr>
          </a:lstStyle>
          <a:p>
            <a:pPr lvl="0"/>
            <a:r>
              <a:rPr lang="en-US" dirty="0"/>
              <a:t>Jump to long image description</a:t>
            </a:r>
          </a:p>
        </p:txBody>
      </p:sp>
      <p:sp>
        <p:nvSpPr>
          <p:cNvPr id="5" name="Slide Title"/>
          <p:cNvSpPr txBox="1">
            <a:spLocks/>
          </p:cNvSpPr>
          <p:nvPr userDrawn="1"/>
        </p:nvSpPr>
        <p:spPr>
          <a:xfrm>
            <a:off x="0" y="0"/>
            <a:ext cx="9144000" cy="838200"/>
          </a:xfrm>
          <a:prstGeom prst="rect">
            <a:avLst/>
          </a:prstGeom>
          <a:solidFill>
            <a:srgbClr val="717A8B"/>
          </a:solidFill>
        </p:spPr>
        <p:txBody>
          <a:bodyPr vert="horz" lIns="91440" tIns="45720" rIns="91440" bIns="45720" rtlCol="0" anchor="ctr" anchorCtr="1">
            <a:normAutofit/>
          </a:bodyPr>
          <a:lstStyle>
            <a:lvl1pPr marL="0" indent="0" algn="ctr" defTabSz="0" rtl="0" eaLnBrk="0" fontAlgn="base" hangingPunct="0">
              <a:lnSpc>
                <a:spcPct val="100000"/>
              </a:lnSpc>
              <a:spcBef>
                <a:spcPct val="0"/>
              </a:spcBef>
              <a:spcAft>
                <a:spcPct val="0"/>
              </a:spcAft>
              <a:defRPr lang="en-US" sz="3600" b="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a:lstStyle>
          <a:p>
            <a:r>
              <a:rPr lang="en-US" kern="0"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76541291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8355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41085826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3" name="Content Placeholder 2"/>
          <p:cNvSpPr>
            <a:spLocks noGrp="1"/>
          </p:cNvSpPr>
          <p:nvPr>
            <p:ph idx="1"/>
          </p:nvPr>
        </p:nvSpPr>
        <p:spPr>
          <a:xfrm>
            <a:off x="504825" y="1432801"/>
            <a:ext cx="8126413" cy="4983874"/>
          </a:xfrm>
        </p:spPr>
        <p:txBody>
          <a:bodyPr/>
          <a:lstStyle>
            <a:lvl1pPr marL="349250" indent="-349250">
              <a:spcBef>
                <a:spcPts val="1200"/>
              </a:spcBef>
              <a:buClrTx/>
              <a:buSzPct val="65000"/>
              <a:buFont typeface="Wingdings" pitchFamily="2" charset="2"/>
              <a:buChar char=""/>
              <a:defRPr sz="2800">
                <a:solidFill>
                  <a:schemeClr val="tx1"/>
                </a:solidFill>
              </a:defRPr>
            </a:lvl1pPr>
            <a:lvl2pPr marL="685800" indent="-279400">
              <a:spcBef>
                <a:spcPts val="1200"/>
              </a:spcBef>
              <a:buClr>
                <a:srgbClr val="CC6600"/>
              </a:buClr>
              <a:buSzPct val="80000"/>
              <a:buFont typeface="Arial" pitchFamily="34" charset="0"/>
              <a:buChar char="●"/>
              <a:defRPr sz="2400">
                <a:solidFill>
                  <a:schemeClr val="tx1"/>
                </a:solidFill>
              </a:defRPr>
            </a:lvl2pPr>
            <a:lvl3pPr marL="1035050" indent="-349250">
              <a:spcBef>
                <a:spcPts val="1200"/>
              </a:spcBef>
              <a:buClrTx/>
              <a:buSzPct val="80000"/>
              <a:buFont typeface="Wingdings" pitchFamily="2" charset="2"/>
              <a:buChar char="v"/>
              <a:defRPr sz="2800">
                <a:solidFill>
                  <a:schemeClr val="tx1"/>
                </a:solidFill>
              </a:defRPr>
            </a:lvl3pPr>
            <a:lvl4pPr>
              <a:spcBef>
                <a:spcPts val="1200"/>
              </a:spcBef>
              <a:buClrTx/>
              <a:defRPr sz="2400">
                <a:solidFill>
                  <a:schemeClr val="tx1"/>
                </a:solidFill>
              </a:defRPr>
            </a:lvl4pPr>
            <a:lvl5pPr>
              <a:spcBef>
                <a:spcPts val="1200"/>
              </a:spcBef>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10"/>
          <p:cNvSpPr>
            <a:spLocks noGrp="1"/>
          </p:cNvSpPr>
          <p:nvPr>
            <p:ph type="sldNum" sz="quarter" idx="11"/>
          </p:nvPr>
        </p:nvSpPr>
        <p:spPr/>
        <p:txBody>
          <a:bodyPr/>
          <a:lstStyle/>
          <a:p>
            <a:r>
              <a:rPr lang="en-US" b="1" dirty="0"/>
              <a:t>1</a:t>
            </a:r>
            <a:r>
              <a:rPr lang="en-US" b="1" dirty="0">
                <a:cs typeface="Arial" charset="0"/>
              </a:rPr>
              <a:t>–</a:t>
            </a:r>
            <a:fld id="{18264801-464D-446F-AC00-35B235A4210A}" type="slidenum">
              <a:rPr lang="en-US" smtClean="0"/>
              <a:pPr/>
              <a:t>‹#›</a:t>
            </a:fld>
            <a:endParaRPr lang="en-US" dirty="0"/>
          </a:p>
        </p:txBody>
      </p:sp>
      <p:sp>
        <p:nvSpPr>
          <p:cNvPr id="8" name="Slide Title"/>
          <p:cNvSpPr txBox="1">
            <a:spLocks/>
          </p:cNvSpPr>
          <p:nvPr userDrawn="1"/>
        </p:nvSpPr>
        <p:spPr>
          <a:xfrm>
            <a:off x="0" y="0"/>
            <a:ext cx="9144000" cy="838200"/>
          </a:xfrm>
          <a:prstGeom prst="rect">
            <a:avLst/>
          </a:prstGeom>
          <a:solidFill>
            <a:srgbClr val="717A8B"/>
          </a:solidFill>
        </p:spPr>
        <p:txBody>
          <a:bodyPr vert="horz" lIns="91440" tIns="45720" rIns="91440" bIns="45720" rtlCol="0" anchor="ctr" anchorCtr="1">
            <a:normAutofit/>
          </a:bodyPr>
          <a:lstStyle>
            <a:lvl1pPr marL="0" indent="0" algn="ctr" defTabSz="0" rtl="0" eaLnBrk="0" fontAlgn="base" hangingPunct="0">
              <a:lnSpc>
                <a:spcPct val="100000"/>
              </a:lnSpc>
              <a:spcBef>
                <a:spcPct val="0"/>
              </a:spcBef>
              <a:spcAft>
                <a:spcPct val="0"/>
              </a:spcAft>
              <a:defRPr lang="en-US" sz="3600" b="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a:lstStyle>
          <a:p>
            <a:r>
              <a:rPr lang="en-US" kern="0" dirty="0"/>
              <a:t>Click to edit Master title style</a:t>
            </a:r>
          </a:p>
        </p:txBody>
      </p:sp>
      <p:sp>
        <p:nvSpPr>
          <p:cNvPr id="7" name="TextBox 6"/>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12409818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7" name="Slide Title"/>
          <p:cNvSpPr txBox="1">
            <a:spLocks/>
          </p:cNvSpPr>
          <p:nvPr userDrawn="1"/>
        </p:nvSpPr>
        <p:spPr>
          <a:xfrm>
            <a:off x="0" y="0"/>
            <a:ext cx="9144000" cy="838200"/>
          </a:xfrm>
          <a:prstGeom prst="rect">
            <a:avLst/>
          </a:prstGeom>
          <a:solidFill>
            <a:srgbClr val="717A8B"/>
          </a:solidFill>
        </p:spPr>
        <p:txBody>
          <a:bodyPr vert="horz" lIns="91440" tIns="45720" rIns="91440" bIns="45720" rtlCol="0" anchor="ctr" anchorCtr="1">
            <a:normAutofit/>
          </a:bodyPr>
          <a:lstStyle>
            <a:lvl1pPr marL="0" indent="0" algn="ctr" defTabSz="0" rtl="0" eaLnBrk="0" fontAlgn="base" hangingPunct="0">
              <a:lnSpc>
                <a:spcPct val="100000"/>
              </a:lnSpc>
              <a:spcBef>
                <a:spcPct val="0"/>
              </a:spcBef>
              <a:spcAft>
                <a:spcPct val="0"/>
              </a:spcAft>
              <a:defRPr lang="en-US" sz="3600" b="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a:lstStyle>
          <a:p>
            <a:r>
              <a:rPr lang="en-US" kern="0" dirty="0"/>
              <a:t>Click to edit Master title style</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47952070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1800"/>
            <a:ext cx="9144001" cy="871836"/>
          </a:xfrm>
          <a:prstGeom prst="rect">
            <a:avLst/>
          </a:prstGeom>
        </p:spPr>
        <p:txBody>
          <a:bodyPr/>
          <a:lstStyle>
            <a:lvl1pPr marL="0" indent="0" algn="ct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solidFill>
                  <a:schemeClr val="tx1"/>
                </a:solidFill>
                <a:latin typeface="Arial" panose="020B0604020202020204" pitchFamily="34" charset="0"/>
              </a:defRPr>
            </a:lvl1pPr>
            <a:lvl2pPr>
              <a:spcAft>
                <a:spcPts val="800"/>
              </a:spcAft>
              <a:defRPr sz="2000">
                <a:solidFill>
                  <a:schemeClr val="tx1"/>
                </a:solidFill>
                <a:latin typeface="Arial" panose="020B0604020202020204" pitchFamily="34" charset="0"/>
              </a:defRPr>
            </a:lvl2pPr>
            <a:lvl3pPr>
              <a:spcAft>
                <a:spcPts val="800"/>
              </a:spcAft>
              <a:defRPr sz="1800">
                <a:solidFill>
                  <a:schemeClr val="tx1"/>
                </a:solidFill>
                <a:latin typeface="Arial" panose="020B0604020202020204" pitchFamily="34" charset="0"/>
              </a:defRPr>
            </a:lvl3pPr>
            <a:lvl4pPr>
              <a:spcAft>
                <a:spcPts val="800"/>
              </a:spcAft>
              <a:defRPr sz="1600">
                <a:solidFill>
                  <a:schemeClr val="tx1"/>
                </a:solidFill>
                <a:latin typeface="Arial" panose="020B0604020202020204" pitchFamily="34" charset="0"/>
              </a:defRPr>
            </a:lvl4pPr>
            <a:lvl5pPr>
              <a:spcAft>
                <a:spcPts val="800"/>
              </a:spcAft>
              <a:defRPr sz="1600">
                <a:solidFill>
                  <a:schemeClr val="tx1"/>
                </a:solidFill>
                <a:latin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solidFill>
                  <a:schemeClr val="tx1"/>
                </a:solidFill>
                <a:latin typeface="Arial" panose="020B0604020202020204" pitchFamily="34" charset="0"/>
              </a:defRPr>
            </a:lvl1pPr>
            <a:lvl2pPr>
              <a:spcAft>
                <a:spcPts val="800"/>
              </a:spcAft>
              <a:defRPr sz="2000">
                <a:solidFill>
                  <a:schemeClr val="tx1"/>
                </a:solidFill>
                <a:latin typeface="Arial" panose="020B0604020202020204" pitchFamily="34" charset="0"/>
              </a:defRPr>
            </a:lvl2pPr>
            <a:lvl3pPr>
              <a:spcAft>
                <a:spcPts val="800"/>
              </a:spcAft>
              <a:defRPr sz="1800">
                <a:solidFill>
                  <a:schemeClr val="tx1"/>
                </a:solidFill>
                <a:latin typeface="Arial" panose="020B0604020202020204" pitchFamily="34" charset="0"/>
              </a:defRPr>
            </a:lvl3pPr>
            <a:lvl4pPr>
              <a:spcAft>
                <a:spcPts val="800"/>
              </a:spcAft>
              <a:defRPr sz="1600">
                <a:solidFill>
                  <a:schemeClr val="tx1"/>
                </a:solidFill>
                <a:latin typeface="Arial" panose="020B0604020202020204" pitchFamily="34" charset="0"/>
              </a:defRPr>
            </a:lvl4pPr>
            <a:lvl5pPr>
              <a:spcAft>
                <a:spcPts val="800"/>
              </a:spcAft>
              <a:defRPr sz="1600">
                <a:solidFill>
                  <a:schemeClr val="tx1"/>
                </a:solidFill>
                <a:latin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2728800" y="6544800"/>
            <a:ext cx="3686400" cy="235800"/>
          </a:xfrm>
          <a:prstGeom prst="rect">
            <a:avLst/>
          </a:prstGeom>
        </p:spPr>
        <p:txBody>
          <a:bodyPr lIns="0" tIns="0" rIns="0" bIns="0" anchor="b"/>
          <a:lstStyle>
            <a:lvl1pPr marL="0" indent="0" algn="ctr">
              <a:buNone/>
              <a:defRPr sz="1400" b="1">
                <a:latin typeface="Arial" panose="020B0604020202020204" pitchFamily="34" charset="0"/>
              </a:defRPr>
            </a:lvl1pPr>
          </a:lstStyle>
          <a:p>
            <a:pPr lvl="0"/>
            <a:r>
              <a:rPr lang="en-US" dirty="0"/>
              <a:t>Jump to long image description(s)</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46936452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3" name="Footer Placeholder 2"/>
          <p:cNvSpPr>
            <a:spLocks noGrp="1"/>
          </p:cNvSpPr>
          <p:nvPr>
            <p:ph type="ftr" sz="quarter" idx="3"/>
          </p:nvPr>
        </p:nvSpPr>
        <p:spPr>
          <a:xfrm>
            <a:off x="502386" y="6428932"/>
            <a:ext cx="6869521" cy="365125"/>
          </a:xfrm>
          <a:prstGeom prst="rect">
            <a:avLst/>
          </a:prstGeom>
        </p:spPr>
        <p:txBody>
          <a:bodyPr vert="horz" lIns="91440" tIns="45720" rIns="91440" bIns="45720" rtlCol="0" anchor="ctr"/>
          <a:lstStyle>
            <a:lvl1pPr algn="l">
              <a:defRPr sz="800">
                <a:solidFill>
                  <a:schemeClr val="tx1">
                    <a:tint val="75000"/>
                  </a:schemeClr>
                </a:solidFill>
              </a:defRPr>
            </a:lvl1pPr>
          </a:lstStyle>
          <a:p>
            <a:pPr eaLnBrk="0" hangingPunct="0">
              <a:defRPr/>
            </a:pPr>
            <a:r>
              <a:rPr lang="en-US" b="1" dirty="0">
                <a:solidFill>
                  <a:srgbClr val="000000"/>
                </a:solidFill>
                <a:cs typeface="Arial" charset="0"/>
              </a:rPr>
              <a:t>(c)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b="1" dirty="0"/>
          </a:p>
        </p:txBody>
      </p:sp>
      <p:sp>
        <p:nvSpPr>
          <p:cNvPr id="4" name="Slide Number Placeholder 3"/>
          <p:cNvSpPr>
            <a:spLocks noGrp="1"/>
          </p:cNvSpPr>
          <p:nvPr>
            <p:ph type="sldNum" sz="quarter" idx="4"/>
          </p:nvPr>
        </p:nvSpPr>
        <p:spPr>
          <a:xfrm>
            <a:off x="8094920" y="6420142"/>
            <a:ext cx="533837" cy="365125"/>
          </a:xfrm>
          <a:prstGeom prst="rect">
            <a:avLst/>
          </a:prstGeom>
        </p:spPr>
        <p:txBody>
          <a:bodyPr vert="horz" lIns="91440" tIns="45720" rIns="91440" bIns="45720" rtlCol="0" anchor="ctr"/>
          <a:lstStyle>
            <a:lvl1pPr algn="r">
              <a:defRPr sz="800" b="1">
                <a:solidFill>
                  <a:schemeClr val="tx1"/>
                </a:solidFill>
              </a:defRPr>
            </a:lvl1pPr>
          </a:lstStyle>
          <a:p>
            <a:r>
              <a:rPr lang="en-US" dirty="0"/>
              <a:t>1</a:t>
            </a:r>
            <a:r>
              <a:rPr lang="en-US" dirty="0">
                <a:cs typeface="Arial" charset="0"/>
              </a:rPr>
              <a:t>–</a:t>
            </a:r>
            <a:fld id="{18264801-464D-446F-AC00-35B235A4210A}" type="slidenum">
              <a:rPr lang="en-US" smtClean="0"/>
              <a:pPr/>
              <a:t>‹#›</a:t>
            </a:fld>
            <a:endParaRPr lang="en-US" dirty="0"/>
          </a:p>
        </p:txBody>
      </p:sp>
      <p:sp>
        <p:nvSpPr>
          <p:cNvPr id="2" name="Title Placeholder 1"/>
          <p:cNvSpPr>
            <a:spLocks noGrp="1"/>
          </p:cNvSpPr>
          <p:nvPr>
            <p:ph type="title"/>
          </p:nvPr>
        </p:nvSpPr>
        <p:spPr>
          <a:xfrm>
            <a:off x="0" y="5125"/>
            <a:ext cx="9144000" cy="1325563"/>
          </a:xfrm>
          <a:prstGeom prst="rect">
            <a:avLst/>
          </a:prstGeom>
          <a:solidFill>
            <a:srgbClr val="717A8B"/>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74179945"/>
      </p:ext>
    </p:extLst>
  </p:cSld>
  <p:clrMap bg1="lt1" tx1="dk1" bg2="lt2" tx2="dk2" accent1="accent1" accent2="accent2" accent3="accent3" accent4="accent4" accent5="accent5" accent6="accent6" hlink="hlink" folHlink="folHlink"/>
  <p:sldLayoutIdLst>
    <p:sldLayoutId id="2147483860" r:id="rId1"/>
    <p:sldLayoutId id="2147483781" r:id="rId2"/>
    <p:sldLayoutId id="2147483857" r:id="rId3"/>
    <p:sldLayoutId id="2147483859" r:id="rId4"/>
    <p:sldLayoutId id="2147483782" r:id="rId5"/>
    <p:sldLayoutId id="2147483783" r:id="rId6"/>
    <p:sldLayoutId id="2147483858" r:id="rId7"/>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chemeClr val="tx1"/>
          </a:solidFill>
          <a:effectLst/>
          <a:latin typeface="+mn-lt"/>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slide" Target="slide63.xml"/><Relationship Id="rId5" Type="http://schemas.openxmlformats.org/officeDocument/2006/relationships/slide" Target="slide6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6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slide" Target="slide65.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lIns="365760" rIns="274320" anchor="ctr" anchorCtr="1"/>
          <a:lstStyle/>
          <a:p>
            <a:pPr marL="0" indent="0"/>
            <a:r>
              <a:rPr lang="en-US" sz="4000" b="1" dirty="0"/>
              <a:t>CHAPTER 2 </a:t>
            </a:r>
            <a:r>
              <a:rPr lang="en-US" sz="3200" dirty="0"/>
              <a:t>Charting a Company’s Direction: </a:t>
            </a:r>
            <a:br>
              <a:rPr lang="en-US" sz="3200" dirty="0"/>
            </a:br>
            <a:r>
              <a:rPr lang="en-US" sz="3200" dirty="0"/>
              <a:t>Its Vision, Mission, Objectives, and Strategy</a:t>
            </a:r>
          </a:p>
        </p:txBody>
      </p:sp>
    </p:spTree>
    <p:extLst>
      <p:ext uri="{BB962C8B-B14F-4D97-AF65-F5344CB8AC3E}">
        <p14:creationId xmlns:p14="http://schemas.microsoft.com/office/powerpoint/2010/main" val="262756551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415"/>
            <a:ext cx="9144000" cy="847448"/>
          </a:xfrm>
          <a:solidFill>
            <a:srgbClr val="84B0AE"/>
          </a:solidFill>
        </p:spPr>
        <p:txBody>
          <a:bodyPr/>
          <a:lstStyle/>
          <a:p>
            <a:r>
              <a:rPr lang="en-US" sz="2400" dirty="0">
                <a:latin typeface="+mj-lt"/>
              </a:rPr>
              <a:t>Examples of Strategic Visions—How Well Do They Measure Up? </a:t>
            </a:r>
            <a:r>
              <a:rPr lang="en-US" sz="2000" dirty="0">
                <a:latin typeface="+mj-lt"/>
              </a:rPr>
              <a:t>(1 of 2)</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9223711"/>
              </p:ext>
            </p:extLst>
          </p:nvPr>
        </p:nvGraphicFramePr>
        <p:xfrm>
          <a:off x="203201" y="1031564"/>
          <a:ext cx="8752108" cy="5547360"/>
        </p:xfrm>
        <a:graphic>
          <a:graphicData uri="http://schemas.openxmlformats.org/drawingml/2006/table">
            <a:tbl>
              <a:tblPr firstRow="1" bandRow="1">
                <a:tableStyleId>{5C22544A-7EE6-4342-B048-85BDC9FD1C3A}</a:tableStyleId>
              </a:tblPr>
              <a:tblGrid>
                <a:gridCol w="5397567">
                  <a:extLst>
                    <a:ext uri="{9D8B030D-6E8A-4147-A177-3AD203B41FA5}">
                      <a16:colId xmlns:a16="http://schemas.microsoft.com/office/drawing/2014/main" val="20000"/>
                    </a:ext>
                  </a:extLst>
                </a:gridCol>
                <a:gridCol w="1512481">
                  <a:extLst>
                    <a:ext uri="{9D8B030D-6E8A-4147-A177-3AD203B41FA5}">
                      <a16:colId xmlns:a16="http://schemas.microsoft.com/office/drawing/2014/main" val="20001"/>
                    </a:ext>
                  </a:extLst>
                </a:gridCol>
                <a:gridCol w="1842060">
                  <a:extLst>
                    <a:ext uri="{9D8B030D-6E8A-4147-A177-3AD203B41FA5}">
                      <a16:colId xmlns:a16="http://schemas.microsoft.com/office/drawing/2014/main" val="20002"/>
                    </a:ext>
                  </a:extLst>
                </a:gridCol>
              </a:tblGrid>
              <a:tr h="579120">
                <a:tc>
                  <a:txBody>
                    <a:bodyPr/>
                    <a:lstStyle/>
                    <a:p>
                      <a:r>
                        <a:rPr lang="en-US" sz="1600" dirty="0">
                          <a:solidFill>
                            <a:schemeClr val="tx1"/>
                          </a:solidFill>
                          <a:latin typeface="Arial" panose="020B0604020202020204" pitchFamily="34" charset="0"/>
                        </a:rPr>
                        <a:t>Vision Statement</a:t>
                      </a:r>
                    </a:p>
                  </a:txBody>
                  <a:tcPr anchor="b"/>
                </a:tc>
                <a:tc>
                  <a:txBody>
                    <a:bodyPr/>
                    <a:lstStyle/>
                    <a:p>
                      <a:r>
                        <a:rPr lang="en-US" sz="1600" dirty="0">
                          <a:solidFill>
                            <a:schemeClr val="tx1"/>
                          </a:solidFill>
                          <a:latin typeface="Arial" panose="020B0604020202020204" pitchFamily="34" charset="0"/>
                        </a:rPr>
                        <a:t>Effective Elements</a:t>
                      </a:r>
                    </a:p>
                  </a:txBody>
                  <a:tcPr/>
                </a:tc>
                <a:tc>
                  <a:txBody>
                    <a:bodyPr/>
                    <a:lstStyle/>
                    <a:p>
                      <a:r>
                        <a:rPr lang="en-US" sz="1600" dirty="0">
                          <a:solidFill>
                            <a:schemeClr val="tx1"/>
                          </a:solidFill>
                          <a:latin typeface="Arial" panose="020B0604020202020204" pitchFamily="34" charset="0"/>
                        </a:rPr>
                        <a:t>Shortcomings</a:t>
                      </a:r>
                    </a:p>
                  </a:txBody>
                  <a:tcPr anchor="b"/>
                </a:tc>
                <a:extLst>
                  <a:ext uri="{0D108BD9-81ED-4DB2-BD59-A6C34878D82A}">
                    <a16:rowId xmlns:a16="http://schemas.microsoft.com/office/drawing/2014/main" val="10000"/>
                  </a:ext>
                </a:extLst>
              </a:tr>
              <a:tr h="4968240">
                <a:tc>
                  <a:txBody>
                    <a:bodyPr/>
                    <a:lstStyle/>
                    <a:p>
                      <a:r>
                        <a:rPr lang="en-US" sz="1600" b="1" i="0" u="none" strike="noStrike" kern="1200" baseline="0" dirty="0">
                          <a:solidFill>
                            <a:schemeClr val="dk1"/>
                          </a:solidFill>
                          <a:latin typeface="Arial" panose="020B0604020202020204" pitchFamily="34" charset="0"/>
                          <a:ea typeface="+mn-ea"/>
                          <a:cs typeface="+mn-cs"/>
                        </a:rPr>
                        <a:t>Whole Foods Whole </a:t>
                      </a:r>
                    </a:p>
                    <a:p>
                      <a:r>
                        <a:rPr lang="en-US" sz="1600" b="0" i="0" u="none" strike="noStrike" kern="1200" baseline="0" dirty="0">
                          <a:solidFill>
                            <a:schemeClr val="dk1"/>
                          </a:solidFill>
                          <a:latin typeface="Arial" panose="020B0604020202020204" pitchFamily="34" charset="0"/>
                          <a:ea typeface="+mn-ea"/>
                          <a:cs typeface="+mn-cs"/>
                        </a:rPr>
                        <a:t>Foods Market is a dynamic leader in the quality food business. We are a mission-driven company that aims to set the standards of excellence for food retailers. We are building a business in which high standards permeate all aspects of our company. Quality is a state of mind at Whole Foods Market. Our motto—Whole Foods, Whole People, Whole Planet—emphasizes that our vision reaches far beyond just being a food retailer. Our success in fulfilling our vision is measured by customer satisfaction, team member happiness and excellence, return on capital investment, improvement in the state of the environment and local and larger community support. Our ability to instill a clear sense of interdependence among our various stakeholders (the people who are interested and benefit from the success of our company) is contingent upon our efforts to communicate more often, more openly, and more compassionately. Better communication equals better understanding and more trust.</a:t>
                      </a:r>
                      <a:endParaRPr lang="en-US" sz="1600" b="0" dirty="0">
                        <a:latin typeface="Arial" panose="020B0604020202020204" pitchFamily="34" charset="0"/>
                      </a:endParaRPr>
                    </a:p>
                  </a:txBody>
                  <a:tcPr/>
                </a:tc>
                <a:tc>
                  <a:txBody>
                    <a:bodyPr/>
                    <a:lstStyle/>
                    <a:p>
                      <a:pPr marL="169863" indent="-169863">
                        <a:buFont typeface="Arial" panose="020B0604020202020204" pitchFamily="34" charset="0"/>
                        <a:buChar char="•"/>
                      </a:pPr>
                      <a:r>
                        <a:rPr lang="en-US" sz="1600" b="0" i="0" u="none" strike="noStrike" kern="1200" baseline="0" dirty="0">
                          <a:solidFill>
                            <a:schemeClr val="dk1"/>
                          </a:solidFill>
                          <a:latin typeface="Arial" panose="020B0604020202020204" pitchFamily="34" charset="0"/>
                          <a:ea typeface="+mn-ea"/>
                          <a:cs typeface="+mn-cs"/>
                        </a:rPr>
                        <a:t>Forward- looking</a:t>
                      </a:r>
                    </a:p>
                    <a:p>
                      <a:pPr marL="169863" indent="-169863">
                        <a:buFont typeface="Arial" panose="020B0604020202020204" pitchFamily="34" charset="0"/>
                        <a:buChar char="•"/>
                      </a:pPr>
                      <a:r>
                        <a:rPr lang="en-US" sz="1600" b="0" i="0" u="none" strike="noStrike" kern="1200" baseline="0" dirty="0">
                          <a:solidFill>
                            <a:schemeClr val="dk1"/>
                          </a:solidFill>
                          <a:latin typeface="Arial" panose="020B0604020202020204" pitchFamily="34" charset="0"/>
                          <a:ea typeface="+mn-ea"/>
                          <a:cs typeface="+mn-cs"/>
                        </a:rPr>
                        <a:t>Graphic</a:t>
                      </a:r>
                    </a:p>
                    <a:p>
                      <a:pPr marL="169863" indent="-169863">
                        <a:buFont typeface="Arial" panose="020B0604020202020204" pitchFamily="34" charset="0"/>
                        <a:buChar char="•"/>
                      </a:pPr>
                      <a:r>
                        <a:rPr lang="en-US" sz="1600" b="0" i="0" u="none" strike="noStrike" kern="1200" baseline="0" dirty="0">
                          <a:solidFill>
                            <a:schemeClr val="dk1"/>
                          </a:solidFill>
                          <a:latin typeface="Arial" panose="020B0604020202020204" pitchFamily="34" charset="0"/>
                          <a:ea typeface="+mn-ea"/>
                          <a:cs typeface="+mn-cs"/>
                        </a:rPr>
                        <a:t>Focused</a:t>
                      </a:r>
                    </a:p>
                    <a:p>
                      <a:pPr marL="169863" indent="-169863">
                        <a:buFont typeface="Arial" panose="020B0604020202020204" pitchFamily="34" charset="0"/>
                        <a:buChar char="•"/>
                      </a:pPr>
                      <a:r>
                        <a:rPr lang="en-US" sz="1600" b="0" i="0" u="none" strike="noStrike" kern="1200" baseline="0" dirty="0">
                          <a:solidFill>
                            <a:schemeClr val="dk1"/>
                          </a:solidFill>
                          <a:latin typeface="Arial" panose="020B0604020202020204" pitchFamily="34" charset="0"/>
                          <a:ea typeface="+mn-ea"/>
                          <a:cs typeface="+mn-cs"/>
                        </a:rPr>
                        <a:t>Makes good business sense</a:t>
                      </a:r>
                      <a:endParaRPr lang="en-US" sz="1600" dirty="0">
                        <a:latin typeface="Arial" panose="020B0604020202020204" pitchFamily="34" charset="0"/>
                      </a:endParaRPr>
                    </a:p>
                  </a:txBody>
                  <a:tcPr/>
                </a:tc>
                <a:tc>
                  <a:txBody>
                    <a:bodyPr/>
                    <a:lstStyle/>
                    <a:p>
                      <a:pPr marL="169863" indent="-169863">
                        <a:buFont typeface="Arial" panose="020B0604020202020204" pitchFamily="34" charset="0"/>
                        <a:buChar char="•"/>
                      </a:pPr>
                      <a:r>
                        <a:rPr lang="en-US" sz="1600" b="0" i="0" u="none" strike="noStrike" kern="1200" baseline="0" dirty="0">
                          <a:solidFill>
                            <a:schemeClr val="dk1"/>
                          </a:solidFill>
                          <a:latin typeface="Arial" panose="020B0604020202020204" pitchFamily="34" charset="0"/>
                          <a:ea typeface="+mn-ea"/>
                          <a:cs typeface="+mn-cs"/>
                        </a:rPr>
                        <a:t>Too long</a:t>
                      </a:r>
                    </a:p>
                    <a:p>
                      <a:pPr marL="169863" indent="-169863">
                        <a:buFont typeface="Arial" panose="020B0604020202020204" pitchFamily="34" charset="0"/>
                        <a:buChar char="•"/>
                      </a:pPr>
                      <a:r>
                        <a:rPr lang="en-US" sz="1600" b="0" i="0" u="none" strike="noStrike" kern="1200" baseline="0" dirty="0">
                          <a:solidFill>
                            <a:schemeClr val="dk1"/>
                          </a:solidFill>
                          <a:latin typeface="Arial" panose="020B0604020202020204" pitchFamily="34" charset="0"/>
                          <a:ea typeface="+mn-ea"/>
                          <a:cs typeface="+mn-cs"/>
                        </a:rPr>
                        <a:t>Not memorable</a:t>
                      </a:r>
                      <a:endParaRPr lang="en-US" sz="1600" dirty="0">
                        <a:latin typeface="Arial" panose="020B0604020202020204"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
            <a:ext cx="9144000" cy="900224"/>
          </a:xfrm>
          <a:solidFill>
            <a:srgbClr val="84B0AE"/>
          </a:solidFill>
        </p:spPr>
        <p:txBody>
          <a:bodyPr/>
          <a:lstStyle/>
          <a:p>
            <a:r>
              <a:rPr lang="en-US" sz="2400" dirty="0"/>
              <a:t>Examples of Strategic Visions—How Well Do They Measure Up? </a:t>
            </a:r>
            <a:r>
              <a:rPr lang="en-US" sz="2000" dirty="0"/>
              <a:t>(2 of 2)</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71827183"/>
              </p:ext>
            </p:extLst>
          </p:nvPr>
        </p:nvGraphicFramePr>
        <p:xfrm>
          <a:off x="239484" y="1232982"/>
          <a:ext cx="8645072" cy="3465035"/>
        </p:xfrm>
        <a:graphic>
          <a:graphicData uri="http://schemas.openxmlformats.org/drawingml/2006/table">
            <a:tbl>
              <a:tblPr firstRow="1" bandRow="1">
                <a:tableStyleId>{5C22544A-7EE6-4342-B048-85BDC9FD1C3A}</a:tableStyleId>
              </a:tblPr>
              <a:tblGrid>
                <a:gridCol w="4452217">
                  <a:extLst>
                    <a:ext uri="{9D8B030D-6E8A-4147-A177-3AD203B41FA5}">
                      <a16:colId xmlns:a16="http://schemas.microsoft.com/office/drawing/2014/main" val="20000"/>
                    </a:ext>
                  </a:extLst>
                </a:gridCol>
                <a:gridCol w="2044766">
                  <a:extLst>
                    <a:ext uri="{9D8B030D-6E8A-4147-A177-3AD203B41FA5}">
                      <a16:colId xmlns:a16="http://schemas.microsoft.com/office/drawing/2014/main" val="20001"/>
                    </a:ext>
                  </a:extLst>
                </a:gridCol>
                <a:gridCol w="2148089">
                  <a:extLst>
                    <a:ext uri="{9D8B030D-6E8A-4147-A177-3AD203B41FA5}">
                      <a16:colId xmlns:a16="http://schemas.microsoft.com/office/drawing/2014/main" val="20002"/>
                    </a:ext>
                  </a:extLst>
                </a:gridCol>
              </a:tblGrid>
              <a:tr h="518160">
                <a:tc>
                  <a:txBody>
                    <a:bodyPr/>
                    <a:lstStyle/>
                    <a:p>
                      <a:r>
                        <a:rPr lang="en-US" sz="1400" dirty="0">
                          <a:solidFill>
                            <a:schemeClr val="tx1"/>
                          </a:solidFill>
                          <a:latin typeface="Arial" panose="020B0604020202020204" pitchFamily="34" charset="0"/>
                        </a:rPr>
                        <a:t>Vision Statement</a:t>
                      </a:r>
                    </a:p>
                  </a:txBody>
                  <a:tcPr anchor="b"/>
                </a:tc>
                <a:tc>
                  <a:txBody>
                    <a:bodyPr/>
                    <a:lstStyle/>
                    <a:p>
                      <a:r>
                        <a:rPr lang="en-US" sz="1400" dirty="0">
                          <a:solidFill>
                            <a:schemeClr val="tx1"/>
                          </a:solidFill>
                          <a:latin typeface="Arial" panose="020B0604020202020204" pitchFamily="34" charset="0"/>
                        </a:rPr>
                        <a:t>Effective </a:t>
                      </a:r>
                      <a:br>
                        <a:rPr lang="en-US" sz="1400" dirty="0">
                          <a:solidFill>
                            <a:schemeClr val="tx1"/>
                          </a:solidFill>
                          <a:latin typeface="Arial" panose="020B0604020202020204" pitchFamily="34" charset="0"/>
                        </a:rPr>
                      </a:br>
                      <a:r>
                        <a:rPr lang="en-US" sz="1400" dirty="0">
                          <a:solidFill>
                            <a:schemeClr val="tx1"/>
                          </a:solidFill>
                          <a:latin typeface="Arial" panose="020B0604020202020204" pitchFamily="34" charset="0"/>
                        </a:rPr>
                        <a:t>Elements</a:t>
                      </a:r>
                    </a:p>
                  </a:txBody>
                  <a:tcPr/>
                </a:tc>
                <a:tc>
                  <a:txBody>
                    <a:bodyPr/>
                    <a:lstStyle/>
                    <a:p>
                      <a:r>
                        <a:rPr lang="en-US" sz="1400" dirty="0">
                          <a:solidFill>
                            <a:schemeClr val="tx1"/>
                          </a:solidFill>
                          <a:latin typeface="Arial" panose="020B0604020202020204" pitchFamily="34" charset="0"/>
                        </a:rPr>
                        <a:t>Shortcomings</a:t>
                      </a:r>
                    </a:p>
                  </a:txBody>
                  <a:tcPr anchor="b"/>
                </a:tc>
                <a:extLst>
                  <a:ext uri="{0D108BD9-81ED-4DB2-BD59-A6C34878D82A}">
                    <a16:rowId xmlns:a16="http://schemas.microsoft.com/office/drawing/2014/main" val="10000"/>
                  </a:ext>
                </a:extLst>
              </a:tr>
              <a:tr h="1188720">
                <a:tc>
                  <a:txBody>
                    <a:bodyPr/>
                    <a:lstStyle/>
                    <a:p>
                      <a:r>
                        <a:rPr lang="en-US" b="1" dirty="0"/>
                        <a:t>Keurig</a:t>
                      </a:r>
                      <a:endParaRPr lang="en-US" dirty="0"/>
                    </a:p>
                    <a:p>
                      <a:r>
                        <a:rPr lang="en-US" dirty="0"/>
                        <a:t>Become the world’s leading personal beverage systems company.</a:t>
                      </a:r>
                    </a:p>
                  </a:txBody>
                  <a:tcPr/>
                </a:tc>
                <a:tc>
                  <a:txBody>
                    <a:bodyPr/>
                    <a:lstStyle/>
                    <a:p>
                      <a:pPr marL="112713" indent="-11271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Focused</a:t>
                      </a:r>
                    </a:p>
                    <a:p>
                      <a:pPr marL="112713" indent="-11271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Flexible</a:t>
                      </a:r>
                    </a:p>
                    <a:p>
                      <a:pPr marL="112713" indent="-11271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Makes good business sense</a:t>
                      </a:r>
                      <a:endParaRPr lang="en-US" sz="1400" dirty="0">
                        <a:latin typeface="Arial" panose="020B0604020202020204" pitchFamily="34" charset="0"/>
                      </a:endParaRPr>
                    </a:p>
                  </a:txBody>
                  <a:tcPr/>
                </a:tc>
                <a:tc>
                  <a:txBody>
                    <a:bodyPr/>
                    <a:lstStyle/>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Not graphic</a:t>
                      </a:r>
                    </a:p>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Lacks specifics</a:t>
                      </a:r>
                    </a:p>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Not forward-looking</a:t>
                      </a:r>
                      <a:endParaRPr lang="en-US" sz="1400" dirty="0">
                        <a:latin typeface="Arial" panose="020B0604020202020204" pitchFamily="34" charset="0"/>
                      </a:endParaRPr>
                    </a:p>
                  </a:txBody>
                  <a:tcPr/>
                </a:tc>
                <a:extLst>
                  <a:ext uri="{0D108BD9-81ED-4DB2-BD59-A6C34878D82A}">
                    <a16:rowId xmlns:a16="http://schemas.microsoft.com/office/drawing/2014/main" val="10001"/>
                  </a:ext>
                </a:extLst>
              </a:tr>
              <a:tr h="1758155">
                <a:tc>
                  <a:txBody>
                    <a:bodyPr/>
                    <a:lstStyle/>
                    <a:p>
                      <a:r>
                        <a:rPr lang="en-US" b="1" dirty="0"/>
                        <a:t>Nike</a:t>
                      </a:r>
                      <a:endParaRPr lang="en-US" dirty="0"/>
                    </a:p>
                    <a:p>
                      <a:r>
                        <a:rPr lang="en-US" dirty="0"/>
                        <a:t>NIKE, Inc. fosters a culture of invention. We create products, services and experiences for today’s athlete* while solving problems for the next generation.</a:t>
                      </a:r>
                    </a:p>
                    <a:p>
                      <a:r>
                        <a:rPr lang="en-US" dirty="0"/>
                        <a:t>*If you have a body, you are an athlete.</a:t>
                      </a:r>
                    </a:p>
                  </a:txBody>
                  <a:tcPr/>
                </a:tc>
                <a:tc>
                  <a:txBody>
                    <a:bodyPr/>
                    <a:lstStyle/>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Forward-looking</a:t>
                      </a:r>
                    </a:p>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Flexible</a:t>
                      </a:r>
                      <a:endParaRPr lang="en-US" sz="1400" dirty="0">
                        <a:latin typeface="Arial" panose="020B0604020202020204" pitchFamily="34" charset="0"/>
                      </a:endParaRPr>
                    </a:p>
                  </a:txBody>
                  <a:tcPr/>
                </a:tc>
                <a:tc>
                  <a:txBody>
                    <a:bodyPr/>
                    <a:lstStyle/>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Vague and lacks detail</a:t>
                      </a:r>
                    </a:p>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Not focused</a:t>
                      </a:r>
                    </a:p>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Generic</a:t>
                      </a:r>
                    </a:p>
                    <a:p>
                      <a:pPr marL="119063" indent="-119063">
                        <a:buFont typeface="Arial" panose="020B0604020202020204" pitchFamily="34" charset="0"/>
                        <a:buChar char="•"/>
                      </a:pPr>
                      <a:r>
                        <a:rPr lang="en-US" sz="1800" b="0" i="0" u="none" strike="noStrike" kern="1200" baseline="0" dirty="0">
                          <a:solidFill>
                            <a:schemeClr val="dk1"/>
                          </a:solidFill>
                          <a:latin typeface="Arial" panose="020B0604020202020204" pitchFamily="34" charset="0"/>
                          <a:ea typeface="+mn-ea"/>
                          <a:cs typeface="+mn-cs"/>
                        </a:rPr>
                        <a:t>Not necessarily feasible</a:t>
                      </a:r>
                      <a:endParaRPr lang="en-US" sz="1400" dirty="0">
                        <a:latin typeface="Arial" panose="020B0604020202020204"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85932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5399"/>
            <a:ext cx="9144000" cy="1133971"/>
          </a:xfrm>
        </p:spPr>
        <p:txBody>
          <a:bodyPr>
            <a:noAutofit/>
          </a:bodyPr>
          <a:lstStyle/>
          <a:p>
            <a:r>
              <a:rPr lang="en-US" sz="3200" dirty="0"/>
              <a:t>Strategic Vision Examples—How Well Do They Measure Up? </a:t>
            </a:r>
            <a:endParaRPr lang="en-US" dirty="0"/>
          </a:p>
        </p:txBody>
      </p:sp>
      <p:sp>
        <p:nvSpPr>
          <p:cNvPr id="6" name="Content Placeholder 5"/>
          <p:cNvSpPr>
            <a:spLocks noGrp="1"/>
          </p:cNvSpPr>
          <p:nvPr>
            <p:ph idx="1"/>
          </p:nvPr>
        </p:nvSpPr>
        <p:spPr>
          <a:xfrm>
            <a:off x="457200" y="1335314"/>
            <a:ext cx="8229600" cy="5217886"/>
          </a:xfrm>
        </p:spPr>
        <p:txBody>
          <a:bodyPr/>
          <a:lstStyle/>
          <a:p>
            <a:r>
              <a:rPr lang="en-US" dirty="0"/>
              <a:t>For which of these businesses is it the most difficult to create a vision statement?</a:t>
            </a:r>
          </a:p>
          <a:p>
            <a:r>
              <a:rPr lang="en-US" dirty="0"/>
              <a:t>How does the scope of a business affect the language of its vision statement?</a:t>
            </a:r>
          </a:p>
          <a:p>
            <a:r>
              <a:rPr lang="en-US" dirty="0"/>
              <a:t>How would you reword the Whole Foods mission statement to reduce it to less than 100 words? (Currently = 154 words)</a:t>
            </a:r>
          </a:p>
        </p:txBody>
      </p:sp>
    </p:spTree>
    <p:extLst>
      <p:ext uri="{BB962C8B-B14F-4D97-AF65-F5344CB8AC3E}">
        <p14:creationId xmlns:p14="http://schemas.microsoft.com/office/powerpoint/2010/main" val="16018466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1"/>
            <a:ext cx="9144000" cy="822251"/>
          </a:xfrm>
        </p:spPr>
        <p:txBody>
          <a:bodyPr>
            <a:normAutofit/>
          </a:bodyPr>
          <a:lstStyle/>
          <a:p>
            <a:pPr>
              <a:defRPr/>
            </a:pPr>
            <a:r>
              <a:rPr sz="3200" dirty="0"/>
              <a:t>COMMUNICATING THE STRATEGIC VISION</a:t>
            </a:r>
          </a:p>
        </p:txBody>
      </p:sp>
      <p:sp>
        <p:nvSpPr>
          <p:cNvPr id="48131" name="Rectangle 3"/>
          <p:cNvSpPr>
            <a:spLocks noGrp="1" noChangeArrowheads="1"/>
          </p:cNvSpPr>
          <p:nvPr>
            <p:ph idx="1"/>
          </p:nvPr>
        </p:nvSpPr>
        <p:spPr/>
        <p:txBody>
          <a:bodyPr/>
          <a:lstStyle/>
          <a:p>
            <a:pPr>
              <a:spcBef>
                <a:spcPts val="1200"/>
              </a:spcBef>
              <a:spcAft>
                <a:spcPts val="0"/>
              </a:spcAft>
              <a:buNone/>
              <a:defRPr/>
            </a:pPr>
            <a:r>
              <a:rPr lang="en-US" sz="3200" dirty="0"/>
              <a:t>Why communicate the vision?</a:t>
            </a:r>
            <a:endParaRPr sz="3200" dirty="0"/>
          </a:p>
          <a:p>
            <a:pPr lvl="1">
              <a:spcBef>
                <a:spcPts val="1200"/>
              </a:spcBef>
              <a:spcAft>
                <a:spcPts val="0"/>
              </a:spcAft>
              <a:defRPr/>
            </a:pPr>
            <a:r>
              <a:rPr sz="2800" dirty="0"/>
              <a:t>Fosters employee commitment to the firm’s chosen strategic direction</a:t>
            </a:r>
          </a:p>
          <a:p>
            <a:pPr lvl="1">
              <a:spcBef>
                <a:spcPts val="1200"/>
              </a:spcBef>
              <a:spcAft>
                <a:spcPts val="0"/>
              </a:spcAft>
              <a:defRPr/>
            </a:pPr>
            <a:r>
              <a:rPr sz="2800" dirty="0"/>
              <a:t>Ensures understanding of its importance</a:t>
            </a:r>
          </a:p>
          <a:p>
            <a:pPr lvl="1">
              <a:spcBef>
                <a:spcPts val="1200"/>
              </a:spcBef>
              <a:spcAft>
                <a:spcPts val="0"/>
              </a:spcAft>
              <a:defRPr/>
            </a:pPr>
            <a:r>
              <a:rPr sz="2800" dirty="0"/>
              <a:t>Motivates, informs, and inspires internal and external stakeholders</a:t>
            </a:r>
          </a:p>
          <a:p>
            <a:pPr lvl="1">
              <a:spcBef>
                <a:spcPts val="1200"/>
              </a:spcBef>
              <a:spcAft>
                <a:spcPts val="0"/>
              </a:spcAft>
              <a:defRPr/>
            </a:pPr>
            <a:r>
              <a:rPr sz="2800" dirty="0"/>
              <a:t>Demonstrates top management support for the firm’s future strategic direction and competitive efforts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
            <a:ext cx="9144000" cy="820271"/>
          </a:xfrm>
        </p:spPr>
        <p:txBody>
          <a:bodyPr>
            <a:normAutofit/>
          </a:bodyPr>
          <a:lstStyle/>
          <a:p>
            <a:r>
              <a:rPr lang="en-US" sz="3200" dirty="0"/>
              <a:t>STRATEGIC MANAGEMENT PRINCIPLE </a:t>
            </a:r>
            <a:r>
              <a:rPr lang="en-US" sz="2200" dirty="0"/>
              <a:t>(2 of 7)</a:t>
            </a:r>
          </a:p>
        </p:txBody>
      </p:sp>
      <p:sp>
        <p:nvSpPr>
          <p:cNvPr id="2" name="Text Placeholder 1"/>
          <p:cNvSpPr>
            <a:spLocks noGrp="1"/>
          </p:cNvSpPr>
          <p:nvPr>
            <p:ph idx="1"/>
          </p:nvPr>
        </p:nvSpPr>
        <p:spPr/>
        <p:txBody>
          <a:bodyPr/>
          <a:lstStyle/>
          <a:p>
            <a:pPr marL="0" indent="0">
              <a:buNone/>
              <a:defRPr/>
            </a:pPr>
            <a:r>
              <a:rPr dirty="0"/>
              <a:t>An effectively communicated vision is a valuable management tool for enlisting the commitment of company personnel to engage in actions that move the company forward in the intended direction.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a:defRPr/>
            </a:pPr>
            <a:r>
              <a:rPr sz="3200" dirty="0"/>
              <a:t>PUTTING THE STRATEGIC VISION IN PLACE</a:t>
            </a:r>
          </a:p>
        </p:txBody>
      </p:sp>
      <p:sp>
        <p:nvSpPr>
          <p:cNvPr id="44035" name="Rectangle 3"/>
          <p:cNvSpPr>
            <a:spLocks noGrp="1" noChangeArrowheads="1"/>
          </p:cNvSpPr>
          <p:nvPr>
            <p:ph idx="1"/>
          </p:nvPr>
        </p:nvSpPr>
        <p:spPr/>
        <p:txBody>
          <a:bodyPr/>
          <a:lstStyle/>
          <a:p>
            <a:pPr>
              <a:defRPr/>
            </a:pPr>
            <a:r>
              <a:rPr sz="3200" dirty="0"/>
              <a:t>Put the vision in writing and distribute it.</a:t>
            </a:r>
          </a:p>
          <a:p>
            <a:pPr>
              <a:defRPr/>
            </a:pPr>
            <a:r>
              <a:rPr sz="3200" dirty="0"/>
              <a:t>Hold meetings to personally explain the vision and its rationale.</a:t>
            </a:r>
          </a:p>
          <a:p>
            <a:pPr>
              <a:defRPr/>
            </a:pPr>
            <a:r>
              <a:rPr sz="3200" dirty="0"/>
              <a:t>Create a memorable slogan or phrase that effectively expresses the essence of the vision.</a:t>
            </a:r>
          </a:p>
          <a:p>
            <a:pPr>
              <a:defRPr/>
            </a:pPr>
            <a:r>
              <a:rPr sz="3200" dirty="0"/>
              <a:t>Emphasize the positive payoffs for making the vision happen.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858"/>
            <a:ext cx="9144000" cy="1146507"/>
          </a:xfrm>
        </p:spPr>
        <p:txBody>
          <a:bodyPr>
            <a:noAutofit/>
          </a:bodyPr>
          <a:lstStyle/>
          <a:p>
            <a:pPr>
              <a:defRPr/>
            </a:pPr>
            <a:r>
              <a:rPr sz="3200" dirty="0"/>
              <a:t>WHY A SOUND, WELL-COMMUNICATED STRATEGIC VISION MATTERS</a:t>
            </a:r>
          </a:p>
        </p:txBody>
      </p:sp>
      <p:sp>
        <p:nvSpPr>
          <p:cNvPr id="3" name="Content Placeholder 2"/>
          <p:cNvSpPr>
            <a:spLocks noGrp="1"/>
          </p:cNvSpPr>
          <p:nvPr>
            <p:ph idx="1"/>
          </p:nvPr>
        </p:nvSpPr>
        <p:spPr>
          <a:xfrm>
            <a:off x="457200" y="1357086"/>
            <a:ext cx="8229600" cy="5196114"/>
          </a:xfrm>
        </p:spPr>
        <p:txBody>
          <a:bodyPr/>
          <a:lstStyle/>
          <a:p>
            <a:pPr>
              <a:defRPr/>
            </a:pPr>
            <a:r>
              <a:rPr sz="2400" dirty="0"/>
              <a:t>It crystallizes senior executives’ own views about the firm’s long-term direction.</a:t>
            </a:r>
          </a:p>
          <a:p>
            <a:pPr>
              <a:defRPr/>
            </a:pPr>
            <a:r>
              <a:rPr sz="2400" dirty="0"/>
              <a:t>It reduces the risk of rudderless decision making.</a:t>
            </a:r>
          </a:p>
          <a:p>
            <a:pPr>
              <a:defRPr/>
            </a:pPr>
            <a:r>
              <a:rPr sz="2400" dirty="0"/>
              <a:t>It is a tool for winning the support of organization members to help make the vision a reality.</a:t>
            </a:r>
          </a:p>
          <a:p>
            <a:pPr>
              <a:defRPr/>
            </a:pPr>
            <a:r>
              <a:rPr sz="2400" dirty="0"/>
              <a:t>It provides a beacon for lower-level managers in setting departmental objectives and crafting departmental strategies that are in sync with the firm’s overall strategy.</a:t>
            </a:r>
          </a:p>
          <a:p>
            <a:pPr>
              <a:defRPr/>
            </a:pPr>
            <a:r>
              <a:rPr sz="2400" dirty="0"/>
              <a:t>It helps an organization prepare for the future.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4075"/>
            <a:ext cx="9143999" cy="916382"/>
          </a:xfrm>
        </p:spPr>
        <p:txBody>
          <a:bodyPr>
            <a:noAutofit/>
          </a:bodyPr>
          <a:lstStyle/>
          <a:p>
            <a:pPr>
              <a:defRPr/>
            </a:pPr>
            <a:r>
              <a:rPr dirty="0"/>
              <a:t>DEVELOPING A COMPANY </a:t>
            </a:r>
            <a:br>
              <a:rPr dirty="0"/>
            </a:br>
            <a:r>
              <a:rPr dirty="0"/>
              <a:t>MISSION STATEMENT</a:t>
            </a:r>
          </a:p>
        </p:txBody>
      </p:sp>
      <p:sp>
        <p:nvSpPr>
          <p:cNvPr id="52227" name="Rectangle 3"/>
          <p:cNvSpPr>
            <a:spLocks noGrp="1" noChangeArrowheads="1"/>
          </p:cNvSpPr>
          <p:nvPr>
            <p:ph idx="1"/>
          </p:nvPr>
        </p:nvSpPr>
        <p:spPr/>
        <p:txBody>
          <a:bodyPr/>
          <a:lstStyle/>
          <a:p>
            <a:pPr>
              <a:defRPr/>
            </a:pPr>
            <a:r>
              <a:rPr lang="en-US" dirty="0"/>
              <a:t>The mission statement</a:t>
            </a:r>
            <a:r>
              <a:rPr dirty="0"/>
              <a:t>:</a:t>
            </a:r>
          </a:p>
          <a:p>
            <a:pPr lvl="1">
              <a:defRPr/>
            </a:pPr>
            <a:r>
              <a:rPr dirty="0"/>
              <a:t>Uses specific language to give the firm its own unique identity</a:t>
            </a:r>
          </a:p>
          <a:p>
            <a:pPr lvl="1">
              <a:defRPr/>
            </a:pPr>
            <a:r>
              <a:rPr dirty="0"/>
              <a:t>Describes the firm’s current business and purpose—“who we are, what we do, and why we are here”</a:t>
            </a:r>
          </a:p>
          <a:p>
            <a:pPr lvl="1">
              <a:defRPr/>
            </a:pPr>
            <a:r>
              <a:rPr dirty="0"/>
              <a:t>Should focus on describing the firm’s business, </a:t>
            </a:r>
            <a:r>
              <a:rPr dirty="0">
                <a:solidFill>
                  <a:srgbClr val="C00000"/>
                </a:solidFill>
              </a:rPr>
              <a:t>not on “making a profit”</a:t>
            </a:r>
            <a:r>
              <a:rPr dirty="0"/>
              <a:t>—earning a profit is an objective not a mission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STRATEGIC MANAGEMENT PRINCIPLE </a:t>
            </a:r>
            <a:r>
              <a:rPr lang="en-US" sz="2200" dirty="0"/>
              <a:t>(3 of 7)</a:t>
            </a:r>
          </a:p>
        </p:txBody>
      </p:sp>
      <p:sp>
        <p:nvSpPr>
          <p:cNvPr id="2" name="Text Placeholder 1"/>
          <p:cNvSpPr>
            <a:spLocks noGrp="1"/>
          </p:cNvSpPr>
          <p:nvPr>
            <p:ph idx="1"/>
          </p:nvPr>
        </p:nvSpPr>
        <p:spPr/>
        <p:txBody>
          <a:bodyPr/>
          <a:lstStyle/>
          <a:p>
            <a:pPr marL="0" indent="0">
              <a:spcBef>
                <a:spcPts val="1200"/>
              </a:spcBef>
              <a:buNone/>
              <a:defRPr/>
            </a:pPr>
            <a:r>
              <a:rPr dirty="0"/>
              <a:t>The distinction between a strategic vision and a mission statement is fairly clear-cut.</a:t>
            </a:r>
          </a:p>
          <a:p>
            <a:pPr lvl="1">
              <a:spcBef>
                <a:spcPts val="1200"/>
              </a:spcBef>
              <a:defRPr/>
            </a:pPr>
            <a:r>
              <a:rPr b="1" dirty="0"/>
              <a:t>A strategic vision </a:t>
            </a:r>
            <a:r>
              <a:rPr dirty="0"/>
              <a:t>portrays a firm’s aspirations for its </a:t>
            </a:r>
            <a:r>
              <a:rPr i="1" dirty="0"/>
              <a:t>future</a:t>
            </a:r>
            <a:r>
              <a:rPr dirty="0"/>
              <a:t> (“where we are going”).</a:t>
            </a:r>
          </a:p>
          <a:p>
            <a:pPr lvl="1">
              <a:spcBef>
                <a:spcPts val="1200"/>
              </a:spcBef>
              <a:defRPr/>
            </a:pPr>
            <a:r>
              <a:rPr dirty="0"/>
              <a:t>A firm’s </a:t>
            </a:r>
            <a:r>
              <a:rPr b="1" dirty="0"/>
              <a:t>mission</a:t>
            </a:r>
            <a:r>
              <a:rPr dirty="0"/>
              <a:t> describes the scope and purpose of its </a:t>
            </a:r>
            <a:r>
              <a:rPr i="1" dirty="0"/>
              <a:t>present</a:t>
            </a:r>
            <a:r>
              <a:rPr dirty="0"/>
              <a:t> business (“who we are, what we do, and why we are here”).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a:defRPr/>
            </a:pPr>
            <a:r>
              <a:rPr sz="3600" dirty="0"/>
              <a:t>THE IDEAL MISSION STATEMENT</a:t>
            </a:r>
          </a:p>
        </p:txBody>
      </p:sp>
      <p:sp>
        <p:nvSpPr>
          <p:cNvPr id="48131" name="Rectangle 3"/>
          <p:cNvSpPr>
            <a:spLocks noGrp="1" noChangeArrowheads="1"/>
          </p:cNvSpPr>
          <p:nvPr>
            <p:ph idx="1"/>
          </p:nvPr>
        </p:nvSpPr>
        <p:spPr/>
        <p:txBody>
          <a:bodyPr/>
          <a:lstStyle/>
          <a:p>
            <a:pPr>
              <a:spcBef>
                <a:spcPts val="1200"/>
              </a:spcBef>
              <a:defRPr/>
            </a:pPr>
            <a:r>
              <a:rPr sz="2800" dirty="0"/>
              <a:t>Identifies the firm’s product or services</a:t>
            </a:r>
          </a:p>
          <a:p>
            <a:pPr>
              <a:spcBef>
                <a:spcPts val="1200"/>
              </a:spcBef>
              <a:defRPr/>
            </a:pPr>
            <a:r>
              <a:rPr sz="2800" dirty="0"/>
              <a:t>Specifies the buyer needs it seeks to satisfy</a:t>
            </a:r>
          </a:p>
          <a:p>
            <a:pPr>
              <a:spcBef>
                <a:spcPts val="1200"/>
              </a:spcBef>
              <a:defRPr/>
            </a:pPr>
            <a:r>
              <a:rPr sz="2800" dirty="0"/>
              <a:t>Identifies the customer groups or markets it is endeavoring to serve</a:t>
            </a:r>
          </a:p>
          <a:p>
            <a:pPr>
              <a:spcBef>
                <a:spcPts val="1200"/>
              </a:spcBef>
              <a:defRPr/>
            </a:pPr>
            <a:r>
              <a:rPr sz="2800" dirty="0"/>
              <a:t>Specifies its approach to pleasing customers</a:t>
            </a:r>
          </a:p>
          <a:p>
            <a:pPr>
              <a:spcBef>
                <a:spcPts val="1200"/>
              </a:spcBef>
              <a:defRPr/>
            </a:pPr>
            <a:r>
              <a:rPr sz="2800" dirty="0"/>
              <a:t>Sets the firm apart from its rivals</a:t>
            </a:r>
          </a:p>
          <a:p>
            <a:pPr>
              <a:spcBef>
                <a:spcPts val="1200"/>
              </a:spcBef>
              <a:defRPr/>
            </a:pPr>
            <a:r>
              <a:rPr sz="2800" dirty="0"/>
              <a:t>Clarifies the firm’s business to stakeholders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69600"/>
          </a:xfrm>
          <a:solidFill>
            <a:srgbClr val="717A8B"/>
          </a:solidFill>
        </p:spPr>
        <p:txBody>
          <a:bodyPr/>
          <a:lstStyle/>
          <a:p>
            <a:r>
              <a:rPr lang="en-US" sz="3200" dirty="0"/>
              <a:t>LEARNING OBJECTIVES</a:t>
            </a:r>
          </a:p>
        </p:txBody>
      </p:sp>
      <p:sp>
        <p:nvSpPr>
          <p:cNvPr id="3" name="Content Placeholder 2"/>
          <p:cNvSpPr>
            <a:spLocks noGrp="1"/>
          </p:cNvSpPr>
          <p:nvPr>
            <p:ph idx="1"/>
          </p:nvPr>
        </p:nvSpPr>
        <p:spPr/>
        <p:txBody>
          <a:bodyPr/>
          <a:lstStyle/>
          <a:p>
            <a:pPr marL="0" indent="0">
              <a:spcBef>
                <a:spcPct val="50000"/>
              </a:spcBef>
              <a:buClr>
                <a:srgbClr val="663300"/>
              </a:buClr>
              <a:buNone/>
            </a:pPr>
            <a:r>
              <a:rPr lang="en-US" sz="2400" b="1" dirty="0">
                <a:solidFill>
                  <a:schemeClr val="accent1">
                    <a:lumMod val="50000"/>
                  </a:schemeClr>
                </a:solidFill>
              </a:rPr>
              <a:t>THIS CHAPTER WILL HELP YOU UNDERSTAND:</a:t>
            </a:r>
          </a:p>
          <a:p>
            <a:pPr marL="457200" indent="-457200">
              <a:spcBef>
                <a:spcPct val="50000"/>
              </a:spcBef>
              <a:buClr>
                <a:srgbClr val="663300"/>
              </a:buClr>
              <a:buFont typeface="+mj-lt"/>
              <a:buAutoNum type="arabicPeriod"/>
            </a:pPr>
            <a:r>
              <a:rPr lang="en-US" sz="2000" dirty="0"/>
              <a:t>Why it is critical for company managers to have a clear strategic vision of where a company needs to head and why</a:t>
            </a:r>
          </a:p>
          <a:p>
            <a:pPr marL="457200" indent="-457200">
              <a:spcBef>
                <a:spcPct val="50000"/>
              </a:spcBef>
              <a:buClr>
                <a:srgbClr val="663300"/>
              </a:buClr>
              <a:buFont typeface="+mj-lt"/>
              <a:buAutoNum type="arabicPeriod"/>
            </a:pPr>
            <a:r>
              <a:rPr lang="en-US" sz="2000" dirty="0"/>
              <a:t>The importance of setting both strategic and financial objectives</a:t>
            </a:r>
          </a:p>
          <a:p>
            <a:pPr marL="457200" indent="-457200">
              <a:spcBef>
                <a:spcPct val="50000"/>
              </a:spcBef>
              <a:buClr>
                <a:srgbClr val="663300"/>
              </a:buClr>
              <a:buFont typeface="+mj-lt"/>
              <a:buAutoNum type="arabicPeriod"/>
            </a:pPr>
            <a:r>
              <a:rPr lang="en-US" sz="2000" dirty="0"/>
              <a:t>Why the strategic initiatives taken at various organizational levels must be tightly coordinated to achieve companywide performance targets</a:t>
            </a:r>
          </a:p>
          <a:p>
            <a:pPr marL="457200" indent="-457200">
              <a:spcBef>
                <a:spcPct val="50000"/>
              </a:spcBef>
              <a:buClr>
                <a:srgbClr val="663300"/>
              </a:buClr>
              <a:buFont typeface="+mj-lt"/>
              <a:buAutoNum type="arabicPeriod"/>
            </a:pPr>
            <a:r>
              <a:rPr lang="en-US" sz="2000" dirty="0"/>
              <a:t>What a company must do to achieve operating excellence and to execute its strategy proficiently</a:t>
            </a:r>
          </a:p>
          <a:p>
            <a:pPr marL="457200" indent="-457200">
              <a:spcBef>
                <a:spcPct val="50000"/>
              </a:spcBef>
              <a:buClr>
                <a:srgbClr val="663300"/>
              </a:buClr>
              <a:buFont typeface="+mj-lt"/>
              <a:buAutoNum type="arabicPeriod"/>
            </a:pPr>
            <a:r>
              <a:rPr lang="en-US" sz="2000" dirty="0"/>
              <a:t>The role and responsibility of a company’s board of directors in overseeing the strategic management process</a:t>
            </a:r>
          </a:p>
        </p:txBody>
      </p:sp>
    </p:spTree>
    <p:extLst>
      <p:ext uri="{BB962C8B-B14F-4D97-AF65-F5344CB8AC3E}">
        <p14:creationId xmlns:p14="http://schemas.microsoft.com/office/powerpoint/2010/main" val="355192158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3183"/>
            <a:ext cx="9143999" cy="1237623"/>
          </a:xfrm>
        </p:spPr>
        <p:txBody>
          <a:bodyPr lIns="548640" rIns="640080">
            <a:noAutofit/>
          </a:bodyPr>
          <a:lstStyle/>
          <a:p>
            <a:pPr algn="ctr">
              <a:defRPr/>
            </a:pPr>
            <a:r>
              <a:rPr sz="3600" dirty="0"/>
              <a:t>LINKING THE VISION AND MISSION WITH CORE VALUES</a:t>
            </a:r>
          </a:p>
        </p:txBody>
      </p:sp>
      <p:sp>
        <p:nvSpPr>
          <p:cNvPr id="50179" name="Rectangle 3"/>
          <p:cNvSpPr>
            <a:spLocks noGrp="1" noChangeArrowheads="1"/>
          </p:cNvSpPr>
          <p:nvPr>
            <p:ph idx="1"/>
          </p:nvPr>
        </p:nvSpPr>
        <p:spPr/>
        <p:txBody>
          <a:bodyPr/>
          <a:lstStyle/>
          <a:p>
            <a:pPr>
              <a:defRPr/>
            </a:pPr>
            <a:r>
              <a:rPr dirty="0"/>
              <a:t>Core values</a:t>
            </a:r>
          </a:p>
          <a:p>
            <a:pPr lvl="1">
              <a:defRPr/>
            </a:pPr>
            <a:r>
              <a:rPr dirty="0"/>
              <a:t>Are the beliefs, traits, and behavioral norms that employees are expected to display in conducting the firm’s business and in pursuing its strategic vision and mission</a:t>
            </a:r>
          </a:p>
          <a:p>
            <a:pPr lvl="1">
              <a:defRPr/>
            </a:pPr>
            <a:r>
              <a:rPr dirty="0"/>
              <a:t>Become an integral part of the firm’s culture and what makes it tick when strongly espoused and supported by top management</a:t>
            </a:r>
          </a:p>
          <a:p>
            <a:pPr lvl="1">
              <a:defRPr/>
            </a:pPr>
            <a:r>
              <a:rPr dirty="0"/>
              <a:t>Match the firm’s vision, mission, and strategy, contributing to the firm’s business success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CORE CONCEPT </a:t>
            </a:r>
            <a:r>
              <a:rPr lang="en-US" sz="2000" dirty="0"/>
              <a:t>(2 of 8)</a:t>
            </a:r>
          </a:p>
        </p:txBody>
      </p:sp>
      <p:sp>
        <p:nvSpPr>
          <p:cNvPr id="2" name="Text Placeholder 1"/>
          <p:cNvSpPr>
            <a:spLocks noGrp="1"/>
          </p:cNvSpPr>
          <p:nvPr>
            <p:ph idx="1"/>
          </p:nvPr>
        </p:nvSpPr>
        <p:spPr/>
        <p:txBody>
          <a:bodyPr/>
          <a:lstStyle/>
          <a:p>
            <a:pPr marL="0" indent="0">
              <a:buNone/>
              <a:defRPr/>
            </a:pPr>
            <a:r>
              <a:rPr dirty="0"/>
              <a:t>A firm’s </a:t>
            </a:r>
            <a:r>
              <a:rPr b="1" dirty="0"/>
              <a:t>core values</a:t>
            </a:r>
            <a:r>
              <a:rPr dirty="0"/>
              <a:t> are the beliefs, traits, and behavioral norms that the firm’s personnel are expected to display in conducting the firm’s business and pursuing its strategic vision and mission.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439CBF"/>
          </a:solidFill>
        </p:spPr>
        <p:txBody>
          <a:bodyPr>
            <a:normAutofit/>
          </a:bodyPr>
          <a:lstStyle/>
          <a:p>
            <a:r>
              <a:rPr lang="en-US" dirty="0"/>
              <a:t>Patagonia, Inc.: A Values-Driven Company </a:t>
            </a:r>
            <a:r>
              <a:rPr lang="en-US" sz="2200" dirty="0"/>
              <a:t>(1 of 2)</a:t>
            </a:r>
          </a:p>
        </p:txBody>
      </p:sp>
      <p:sp>
        <p:nvSpPr>
          <p:cNvPr id="8" name="Content Placeholder 7"/>
          <p:cNvSpPr>
            <a:spLocks noGrp="1"/>
          </p:cNvSpPr>
          <p:nvPr>
            <p:ph idx="1"/>
          </p:nvPr>
        </p:nvSpPr>
        <p:spPr/>
        <p:txBody>
          <a:bodyPr/>
          <a:lstStyle/>
          <a:p>
            <a:pPr>
              <a:spcBef>
                <a:spcPts val="1200"/>
              </a:spcBef>
            </a:pPr>
            <a:r>
              <a:rPr lang="en-US" sz="2400" dirty="0"/>
              <a:t>Patagonia’s mission statement</a:t>
            </a:r>
          </a:p>
          <a:p>
            <a:pPr lvl="1">
              <a:spcBef>
                <a:spcPts val="1200"/>
              </a:spcBef>
            </a:pPr>
            <a:r>
              <a:rPr lang="en-US" sz="2000" dirty="0"/>
              <a:t>Build the best product, cause no unnecessary harm, use business to inspire and implement solutions to the environmental crisis</a:t>
            </a:r>
          </a:p>
          <a:p>
            <a:pPr>
              <a:spcBef>
                <a:spcPts val="1200"/>
              </a:spcBef>
            </a:pPr>
            <a:r>
              <a:rPr lang="en-US" sz="2400" dirty="0"/>
              <a:t>Patagonia’s core values</a:t>
            </a:r>
          </a:p>
          <a:p>
            <a:pPr lvl="1">
              <a:spcBef>
                <a:spcPts val="1200"/>
              </a:spcBef>
            </a:pPr>
            <a:r>
              <a:rPr lang="en-US" sz="2000" b="1" dirty="0"/>
              <a:t>Quality: </a:t>
            </a:r>
            <a:r>
              <a:rPr lang="en-US" sz="2000" dirty="0"/>
              <a:t>Pursuit of ever-greater quality in everything we do</a:t>
            </a:r>
          </a:p>
          <a:p>
            <a:pPr lvl="1">
              <a:spcBef>
                <a:spcPts val="1200"/>
              </a:spcBef>
            </a:pPr>
            <a:r>
              <a:rPr lang="en-US" sz="2000" b="1" dirty="0"/>
              <a:t>Integrity</a:t>
            </a:r>
            <a:r>
              <a:rPr lang="en-US" sz="2000" dirty="0"/>
              <a:t>: Relationships built on integrity and respect</a:t>
            </a:r>
          </a:p>
          <a:p>
            <a:pPr lvl="1">
              <a:spcBef>
                <a:spcPts val="1200"/>
              </a:spcBef>
            </a:pPr>
            <a:r>
              <a:rPr lang="en-US" sz="2000" b="1" dirty="0"/>
              <a:t>Environmentalism</a:t>
            </a:r>
            <a:r>
              <a:rPr lang="en-US" sz="2000" dirty="0"/>
              <a:t>: Serve as a catalyst for personal and corporate action</a:t>
            </a:r>
          </a:p>
          <a:p>
            <a:pPr lvl="1">
              <a:spcBef>
                <a:spcPts val="1200"/>
              </a:spcBef>
            </a:pPr>
            <a:r>
              <a:rPr lang="en-US" sz="2000" b="1" dirty="0"/>
              <a:t>Not Bound by Convention</a:t>
            </a:r>
            <a:r>
              <a:rPr lang="en-US" sz="2000" dirty="0"/>
              <a:t>: Our success—and much of the fun—lies in developing innovative ways to do things</a:t>
            </a:r>
          </a:p>
        </p:txBody>
      </p:sp>
    </p:spTree>
    <p:extLst>
      <p:ext uri="{BB962C8B-B14F-4D97-AF65-F5344CB8AC3E}">
        <p14:creationId xmlns:p14="http://schemas.microsoft.com/office/powerpoint/2010/main" val="224998225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439CBF"/>
          </a:solidFill>
        </p:spPr>
        <p:txBody>
          <a:bodyPr>
            <a:normAutofit/>
          </a:bodyPr>
          <a:lstStyle/>
          <a:p>
            <a:r>
              <a:rPr lang="en-US" dirty="0"/>
              <a:t>Patagonia, Inc.: A Values-Driven Company </a:t>
            </a:r>
            <a:r>
              <a:rPr lang="en-US" sz="2200" dirty="0"/>
              <a:t>(2 of 2)</a:t>
            </a:r>
          </a:p>
        </p:txBody>
      </p:sp>
      <p:sp>
        <p:nvSpPr>
          <p:cNvPr id="8" name="Content Placeholder 7"/>
          <p:cNvSpPr>
            <a:spLocks noGrp="1"/>
          </p:cNvSpPr>
          <p:nvPr>
            <p:ph idx="1"/>
          </p:nvPr>
        </p:nvSpPr>
        <p:spPr/>
        <p:txBody>
          <a:bodyPr/>
          <a:lstStyle/>
          <a:p>
            <a:r>
              <a:rPr lang="en-US" dirty="0"/>
              <a:t>Examining Patagonia’s core values</a:t>
            </a:r>
          </a:p>
          <a:p>
            <a:pPr lvl="1"/>
            <a:r>
              <a:rPr lang="en-US" dirty="0"/>
              <a:t>How do Patagonia’s core values reflect the value it places on its human capital?</a:t>
            </a:r>
          </a:p>
          <a:p>
            <a:pPr lvl="1"/>
            <a:r>
              <a:rPr lang="en-US" dirty="0"/>
              <a:t>What effects do Patagonia’s core values have on its hiring practices?</a:t>
            </a:r>
          </a:p>
          <a:p>
            <a:pPr lvl="1"/>
            <a:r>
              <a:rPr lang="en-US" dirty="0"/>
              <a:t>How does Patagonia’s relentless attention to the management of its supply chain support its core values?</a:t>
            </a:r>
          </a:p>
          <a:p>
            <a:pPr lvl="1"/>
            <a:r>
              <a:rPr lang="en-US" dirty="0"/>
              <a:t>Why has Patagonia been successful in holding its contract manufacturers accountable when other firms have not?</a:t>
            </a:r>
          </a:p>
        </p:txBody>
      </p:sp>
    </p:spTree>
    <p:extLst>
      <p:ext uri="{BB962C8B-B14F-4D97-AF65-F5344CB8AC3E}">
        <p14:creationId xmlns:p14="http://schemas.microsoft.com/office/powerpoint/2010/main" val="8502434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
          <p:cNvSpPr>
            <a:spLocks noGrp="1" noChangeArrowheads="1"/>
          </p:cNvSpPr>
          <p:nvPr>
            <p:ph type="title"/>
          </p:nvPr>
        </p:nvSpPr>
        <p:spPr/>
        <p:txBody>
          <a:bodyPr>
            <a:normAutofit/>
          </a:bodyPr>
          <a:lstStyle/>
          <a:p>
            <a:r>
              <a:rPr lang="en-US" sz="3600" dirty="0"/>
              <a:t>STAGE 2: SETTING OBJECTIVES</a:t>
            </a:r>
          </a:p>
        </p:txBody>
      </p:sp>
      <p:sp>
        <p:nvSpPr>
          <p:cNvPr id="64515" name="Rectangle 10"/>
          <p:cNvSpPr>
            <a:spLocks noGrp="1" noChangeArrowheads="1"/>
          </p:cNvSpPr>
          <p:nvPr>
            <p:ph idx="1"/>
          </p:nvPr>
        </p:nvSpPr>
        <p:spPr/>
        <p:txBody>
          <a:bodyPr/>
          <a:lstStyle/>
          <a:p>
            <a:pPr>
              <a:spcBef>
                <a:spcPts val="1200"/>
              </a:spcBef>
            </a:pPr>
            <a:r>
              <a:rPr lang="en-US" dirty="0"/>
              <a:t>The purposes of setting objectives</a:t>
            </a:r>
          </a:p>
          <a:p>
            <a:pPr lvl="1">
              <a:spcBef>
                <a:spcPts val="1200"/>
              </a:spcBef>
            </a:pPr>
            <a:r>
              <a:rPr lang="en-US" dirty="0"/>
              <a:t>To convert the vision and mission into specific, measurable, challenging and timely performance targets</a:t>
            </a:r>
          </a:p>
          <a:p>
            <a:pPr lvl="1">
              <a:spcBef>
                <a:spcPts val="1200"/>
              </a:spcBef>
            </a:pPr>
            <a:r>
              <a:rPr lang="en-US" dirty="0"/>
              <a:t>To focus efforts and align actions throughout the organization</a:t>
            </a:r>
          </a:p>
          <a:p>
            <a:pPr lvl="1">
              <a:spcBef>
                <a:spcPts val="1200"/>
              </a:spcBef>
            </a:pPr>
            <a:r>
              <a:rPr lang="en-US" dirty="0"/>
              <a:t>To serve as yardsticks for tracking a firm’s performance and progress</a:t>
            </a:r>
          </a:p>
          <a:p>
            <a:pPr lvl="1">
              <a:spcBef>
                <a:spcPts val="1200"/>
              </a:spcBef>
            </a:pPr>
            <a:r>
              <a:rPr lang="en-US" dirty="0"/>
              <a:t>To provide motivation and inspire employees to greater levels of effort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8683"/>
            <a:ext cx="9144000" cy="1622512"/>
          </a:xfrm>
        </p:spPr>
        <p:txBody>
          <a:bodyPr>
            <a:noAutofit/>
          </a:bodyPr>
          <a:lstStyle/>
          <a:p>
            <a:r>
              <a:rPr lang="en-US" sz="3600" dirty="0"/>
              <a:t>CONVERTING THE VISION AND MISSION INTO SPECIFIC PERFORMANCE TARGETS</a:t>
            </a:r>
          </a:p>
        </p:txBody>
      </p:sp>
      <p:grpSp>
        <p:nvGrpSpPr>
          <p:cNvPr id="5" name="Group 4" descr="A graphic lists the characteristics of well-stated objectives."/>
          <p:cNvGrpSpPr/>
          <p:nvPr/>
        </p:nvGrpSpPr>
        <p:grpSpPr>
          <a:xfrm>
            <a:off x="564912" y="2251498"/>
            <a:ext cx="8048030" cy="3685560"/>
            <a:chOff x="564912" y="1656413"/>
            <a:chExt cx="8048030" cy="3685560"/>
          </a:xfrm>
        </p:grpSpPr>
        <p:sp>
          <p:nvSpPr>
            <p:cNvPr id="6" name="Text Box 5"/>
            <p:cNvSpPr txBox="1">
              <a:spLocks noChangeArrowheads="1"/>
            </p:cNvSpPr>
            <p:nvPr/>
          </p:nvSpPr>
          <p:spPr bwMode="auto">
            <a:xfrm>
              <a:off x="564912" y="3160578"/>
              <a:ext cx="2011680" cy="731520"/>
            </a:xfrm>
            <a:prstGeom prst="roundRect">
              <a:avLst/>
            </a:prstGeom>
            <a:blipFill>
              <a:blip r:embed="rId3" cstate="prin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sz="1800" b="1" dirty="0">
                  <a:solidFill>
                    <a:schemeClr val="bg1"/>
                  </a:solidFill>
                  <a:effectLst>
                    <a:outerShdw blurRad="38100" dist="38100" dir="2700000" algn="tl">
                      <a:srgbClr val="000000">
                        <a:alpha val="43137"/>
                      </a:srgbClr>
                    </a:outerShdw>
                  </a:effectLst>
                  <a:cs typeface="+mn-cs"/>
                </a:rPr>
                <a:t>Quantifiable</a:t>
              </a:r>
              <a:br>
                <a:rPr lang="en-US" sz="1800" b="1" dirty="0">
                  <a:solidFill>
                    <a:schemeClr val="bg1"/>
                  </a:solidFill>
                  <a:effectLst>
                    <a:outerShdw blurRad="38100" dist="38100" dir="2700000" algn="tl">
                      <a:srgbClr val="000000">
                        <a:alpha val="43137"/>
                      </a:srgbClr>
                    </a:outerShdw>
                  </a:effectLst>
                  <a:cs typeface="+mn-cs"/>
                </a:rPr>
              </a:br>
              <a:r>
                <a:rPr lang="en-US" sz="1800" b="1" dirty="0">
                  <a:solidFill>
                    <a:schemeClr val="bg1"/>
                  </a:solidFill>
                  <a:effectLst>
                    <a:outerShdw blurRad="38100" dist="38100" dir="2700000" algn="tl">
                      <a:srgbClr val="000000">
                        <a:alpha val="43137"/>
                      </a:srgbClr>
                    </a:outerShdw>
                  </a:effectLst>
                  <a:cs typeface="+mn-cs"/>
                </a:rPr>
                <a:t>(Measurable)</a:t>
              </a:r>
            </a:p>
          </p:txBody>
        </p:sp>
        <p:sp>
          <p:nvSpPr>
            <p:cNvPr id="7" name="Text Box 6"/>
            <p:cNvSpPr txBox="1">
              <a:spLocks noChangeArrowheads="1"/>
            </p:cNvSpPr>
            <p:nvPr/>
          </p:nvSpPr>
          <p:spPr bwMode="auto">
            <a:xfrm>
              <a:off x="6601262" y="3160578"/>
              <a:ext cx="2011680" cy="731520"/>
            </a:xfrm>
            <a:prstGeom prst="roundRect">
              <a:avLst/>
            </a:prstGeom>
            <a:solidFill>
              <a:srgbClr val="6699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sz="1800" b="1" dirty="0">
                  <a:solidFill>
                    <a:schemeClr val="bg1"/>
                  </a:solidFill>
                  <a:effectLst>
                    <a:outerShdw blurRad="38100" dist="38100" dir="2700000" algn="tl">
                      <a:srgbClr val="000000">
                        <a:alpha val="43137"/>
                      </a:srgbClr>
                    </a:outerShdw>
                  </a:effectLst>
                  <a:cs typeface="+mn-cs"/>
                </a:rPr>
                <a:t>Challenging</a:t>
              </a:r>
              <a:br>
                <a:rPr lang="en-US" sz="1800" b="1" dirty="0">
                  <a:solidFill>
                    <a:schemeClr val="bg1"/>
                  </a:solidFill>
                  <a:effectLst>
                    <a:outerShdw blurRad="38100" dist="38100" dir="2700000" algn="tl">
                      <a:srgbClr val="000000">
                        <a:alpha val="43137"/>
                      </a:srgbClr>
                    </a:outerShdw>
                  </a:effectLst>
                  <a:cs typeface="+mn-cs"/>
                </a:rPr>
              </a:br>
              <a:r>
                <a:rPr lang="en-US" sz="1800" b="1" dirty="0">
                  <a:solidFill>
                    <a:schemeClr val="bg1"/>
                  </a:solidFill>
                  <a:effectLst>
                    <a:outerShdw blurRad="38100" dist="38100" dir="2700000" algn="tl">
                      <a:srgbClr val="000000">
                        <a:alpha val="43137"/>
                      </a:srgbClr>
                    </a:outerShdw>
                  </a:effectLst>
                  <a:cs typeface="+mn-cs"/>
                </a:rPr>
                <a:t>(Motivating)</a:t>
              </a:r>
            </a:p>
          </p:txBody>
        </p:sp>
        <p:sp>
          <p:nvSpPr>
            <p:cNvPr id="8" name="Text Box 7"/>
            <p:cNvSpPr txBox="1">
              <a:spLocks noChangeArrowheads="1"/>
            </p:cNvSpPr>
            <p:nvPr/>
          </p:nvSpPr>
          <p:spPr bwMode="auto">
            <a:xfrm>
              <a:off x="3571767" y="4610453"/>
              <a:ext cx="2011680" cy="731520"/>
            </a:xfrm>
            <a:prstGeom prst="roundRect">
              <a:avLst/>
            </a:prstGeom>
            <a:solidFill>
              <a:srgbClr val="99663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sz="1800" b="1" dirty="0">
                  <a:solidFill>
                    <a:schemeClr val="bg1"/>
                  </a:solidFill>
                  <a:effectLst>
                    <a:outerShdw blurRad="38100" dist="38100" dir="2700000" algn="tl">
                      <a:srgbClr val="000000">
                        <a:alpha val="43137"/>
                      </a:srgbClr>
                    </a:outerShdw>
                  </a:effectLst>
                  <a:cs typeface="+mn-cs"/>
                </a:rPr>
                <a:t>Deadline for </a:t>
              </a:r>
              <a:br>
                <a:rPr lang="en-US" sz="1800" b="1" dirty="0">
                  <a:solidFill>
                    <a:schemeClr val="bg1"/>
                  </a:solidFill>
                  <a:effectLst>
                    <a:outerShdw blurRad="38100" dist="38100" dir="2700000" algn="tl">
                      <a:srgbClr val="000000">
                        <a:alpha val="43137"/>
                      </a:srgbClr>
                    </a:outerShdw>
                  </a:effectLst>
                  <a:cs typeface="+mn-cs"/>
                </a:rPr>
              </a:br>
              <a:r>
                <a:rPr lang="en-US" sz="1800" b="1" dirty="0">
                  <a:solidFill>
                    <a:schemeClr val="bg1"/>
                  </a:solidFill>
                  <a:effectLst>
                    <a:outerShdw blurRad="38100" dist="38100" dir="2700000" algn="tl">
                      <a:srgbClr val="000000">
                        <a:alpha val="43137"/>
                      </a:srgbClr>
                    </a:outerShdw>
                  </a:effectLst>
                  <a:cs typeface="+mn-cs"/>
                </a:rPr>
                <a:t>Achievement</a:t>
              </a:r>
            </a:p>
          </p:txBody>
        </p:sp>
        <p:sp>
          <p:nvSpPr>
            <p:cNvPr id="12" name="Text Box 4" descr="Gra[joc showing the conversion of vision and mission into specific performance tasks"/>
            <p:cNvSpPr>
              <a:spLocks noChangeArrowheads="1"/>
            </p:cNvSpPr>
            <p:nvPr/>
          </p:nvSpPr>
          <p:spPr bwMode="auto">
            <a:xfrm>
              <a:off x="2986106" y="2808788"/>
              <a:ext cx="3183002" cy="1435100"/>
            </a:xfrm>
            <a:prstGeom prst="ellipse">
              <a:avLst/>
            </a:prstGeom>
            <a:blipFill dpi="0" rotWithShape="1">
              <a:blip r:embed="rId4" cstate="print"/>
              <a:srcRect/>
              <a:stretch>
                <a:fillRect/>
              </a:stretch>
            </a:blipFill>
            <a:ln w="9525">
              <a:noFill/>
              <a:round/>
              <a:headEnd/>
              <a:tailEnd/>
            </a:ln>
            <a:scene3d>
              <a:camera prst="orthographicFront"/>
              <a:lightRig rig="threePt" dir="t"/>
            </a:scene3d>
            <a:sp3d>
              <a:bevelT/>
            </a:sp3d>
          </p:spPr>
          <p:txBody>
            <a:bodyPr anchor="ctr" anchorCtr="1"/>
            <a:lstStyle/>
            <a:p>
              <a:pPr algn="ctr">
                <a:spcBef>
                  <a:spcPct val="50000"/>
                </a:spcBef>
              </a:pPr>
              <a:r>
                <a:rPr lang="en-US" b="1" dirty="0"/>
                <a:t>Characteristics of Well-Stated Objectives</a:t>
              </a:r>
            </a:p>
          </p:txBody>
        </p:sp>
        <p:sp>
          <p:nvSpPr>
            <p:cNvPr id="19" name="Text Box 7"/>
            <p:cNvSpPr txBox="1">
              <a:spLocks noChangeArrowheads="1"/>
            </p:cNvSpPr>
            <p:nvPr/>
          </p:nvSpPr>
          <p:spPr bwMode="auto">
            <a:xfrm>
              <a:off x="3571767" y="1656413"/>
              <a:ext cx="2011680" cy="731520"/>
            </a:xfrm>
            <a:prstGeom prst="roundRect">
              <a:avLst/>
            </a:prstGeom>
            <a:solidFill>
              <a:schemeClr val="accent2"/>
            </a:solidFill>
            <a:ln>
              <a:headEnd/>
              <a:tailEnd/>
            </a:ln>
          </p:spPr>
          <p:style>
            <a:lnRef idx="0">
              <a:schemeClr val="accent6"/>
            </a:lnRef>
            <a:fillRef idx="3">
              <a:schemeClr val="accent6"/>
            </a:fillRef>
            <a:effectRef idx="3">
              <a:schemeClr val="accent6"/>
            </a:effectRef>
            <a:fontRef idx="minor">
              <a:schemeClr val="lt1"/>
            </a:fontRef>
          </p:style>
          <p:txBody>
            <a:bodyPr lIns="182880" anchor="ctr"/>
            <a:lstStyle/>
            <a:p>
              <a:pPr algn="ctr">
                <a:spcBef>
                  <a:spcPct val="50000"/>
                </a:spcBef>
                <a:defRPr/>
              </a:pPr>
              <a:r>
                <a:rPr lang="en-US" sz="1800" b="1" dirty="0">
                  <a:solidFill>
                    <a:schemeClr val="bg1"/>
                  </a:solidFill>
                  <a:effectLst>
                    <a:outerShdw blurRad="38100" dist="38100" dir="2700000" algn="tl">
                      <a:srgbClr val="000000">
                        <a:alpha val="43137"/>
                      </a:srgbClr>
                    </a:outerShdw>
                  </a:effectLst>
                  <a:latin typeface="Arial" panose="020B0604020202020204" pitchFamily="34" charset="0"/>
                  <a:cs typeface="+mn-cs"/>
                </a:rPr>
                <a:t>Specific</a:t>
              </a:r>
            </a:p>
          </p:txBody>
        </p:sp>
        <p:cxnSp>
          <p:nvCxnSpPr>
            <p:cNvPr id="21" name="Straight Connector 20"/>
            <p:cNvCxnSpPr>
              <a:stCxn id="6" idx="3"/>
              <a:endCxn id="12" idx="2"/>
            </p:cNvCxnSpPr>
            <p:nvPr/>
          </p:nvCxnSpPr>
          <p:spPr bwMode="auto">
            <a:xfrm>
              <a:off x="2576592" y="3526338"/>
              <a:ext cx="409514" cy="0"/>
            </a:xfrm>
            <a:prstGeom prst="line">
              <a:avLst/>
            </a:prstGeom>
            <a:solidFill>
              <a:srgbClr val="E5D5B4"/>
            </a:solidFill>
            <a:ln w="28575" cap="flat" cmpd="sng" algn="ctr">
              <a:solidFill>
                <a:schemeClr val="tx1"/>
              </a:solidFill>
              <a:prstDash val="solid"/>
              <a:round/>
              <a:headEnd type="none" w="med" len="med"/>
              <a:tailEnd type="none" w="med" len="med"/>
            </a:ln>
            <a:effectLst/>
          </p:spPr>
        </p:cxnSp>
        <p:cxnSp>
          <p:nvCxnSpPr>
            <p:cNvPr id="22" name="Straight Connector 21"/>
            <p:cNvCxnSpPr>
              <a:stCxn id="12" idx="6"/>
              <a:endCxn id="7" idx="1"/>
            </p:cNvCxnSpPr>
            <p:nvPr/>
          </p:nvCxnSpPr>
          <p:spPr bwMode="auto">
            <a:xfrm>
              <a:off x="6169108" y="3526338"/>
              <a:ext cx="432154" cy="0"/>
            </a:xfrm>
            <a:prstGeom prst="line">
              <a:avLst/>
            </a:prstGeom>
            <a:solidFill>
              <a:srgbClr val="E5D5B4"/>
            </a:solidFill>
            <a:ln w="28575" cap="flat" cmpd="sng" algn="ctr">
              <a:solidFill>
                <a:schemeClr val="tx1"/>
              </a:solidFill>
              <a:prstDash val="solid"/>
              <a:round/>
              <a:headEnd type="none" w="med" len="med"/>
              <a:tailEnd type="none" w="med" len="med"/>
            </a:ln>
            <a:effectLst/>
          </p:spPr>
        </p:cxnSp>
        <p:cxnSp>
          <p:nvCxnSpPr>
            <p:cNvPr id="23" name="Straight Connector 22"/>
            <p:cNvCxnSpPr>
              <a:stCxn id="12" idx="4"/>
              <a:endCxn id="8" idx="0"/>
            </p:cNvCxnSpPr>
            <p:nvPr/>
          </p:nvCxnSpPr>
          <p:spPr bwMode="auto">
            <a:xfrm>
              <a:off x="4577607" y="4243888"/>
              <a:ext cx="0" cy="366565"/>
            </a:xfrm>
            <a:prstGeom prst="line">
              <a:avLst/>
            </a:prstGeom>
            <a:solidFill>
              <a:srgbClr val="E5D5B4"/>
            </a:solidFill>
            <a:ln w="28575" cap="flat" cmpd="sng" algn="ctr">
              <a:solidFill>
                <a:schemeClr val="tx1"/>
              </a:solidFill>
              <a:prstDash val="solid"/>
              <a:round/>
              <a:headEnd type="none" w="med" len="med"/>
              <a:tailEnd type="none" w="med" len="med"/>
            </a:ln>
            <a:effectLst/>
          </p:spPr>
        </p:cxnSp>
        <p:cxnSp>
          <p:nvCxnSpPr>
            <p:cNvPr id="24" name="Straight Connector 23"/>
            <p:cNvCxnSpPr>
              <a:stCxn id="19" idx="2"/>
              <a:endCxn id="12" idx="0"/>
            </p:cNvCxnSpPr>
            <p:nvPr/>
          </p:nvCxnSpPr>
          <p:spPr bwMode="auto">
            <a:xfrm>
              <a:off x="4577607" y="2387933"/>
              <a:ext cx="0" cy="420855"/>
            </a:xfrm>
            <a:prstGeom prst="line">
              <a:avLst/>
            </a:prstGeom>
            <a:solidFill>
              <a:srgbClr val="E5D5B4"/>
            </a:solidFill>
            <a:ln w="28575" cap="flat" cmpd="sng" algn="ctr">
              <a:solidFill>
                <a:schemeClr val="tx1"/>
              </a:solidFill>
              <a:prstDash val="solid"/>
              <a:round/>
              <a:headEnd type="none" w="med" len="med"/>
              <a:tailEnd type="none" w="med" len="med"/>
            </a:ln>
            <a:effectLst/>
          </p:spPr>
        </p:cxnSp>
      </p:grpSp>
      <p:sp>
        <p:nvSpPr>
          <p:cNvPr id="15" name="Text Placeholder 14"/>
          <p:cNvSpPr>
            <a:spLocks noGrp="1"/>
          </p:cNvSpPr>
          <p:nvPr>
            <p:ph type="body" sz="quarter" idx="16"/>
          </p:nvPr>
        </p:nvSpPr>
        <p:spPr>
          <a:xfrm>
            <a:off x="2423886" y="6487886"/>
            <a:ext cx="4296228" cy="230578"/>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rId5" action="ppaction://hlinksldjump"/>
              </a:rPr>
              <a:t>Jump to Appendix 2 long image description</a:t>
            </a:r>
            <a:endParaRPr lang="en-US" dirty="0">
              <a:hlinkClick r:id="rId6" action="ppaction://hlinksldjump"/>
            </a:endParaRPr>
          </a:p>
        </p:txBody>
      </p:sp>
    </p:spTree>
    <p:extLst>
      <p:ext uri="{BB962C8B-B14F-4D97-AF65-F5344CB8AC3E}">
        <p14:creationId xmlns:p14="http://schemas.microsoft.com/office/powerpoint/2010/main" val="74349844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CORE CONCEPTS </a:t>
            </a:r>
            <a:r>
              <a:rPr lang="en-US" sz="2000" dirty="0"/>
              <a:t>(3 of 8)</a:t>
            </a:r>
          </a:p>
        </p:txBody>
      </p:sp>
      <p:sp>
        <p:nvSpPr>
          <p:cNvPr id="2" name="Text Placeholder 1"/>
          <p:cNvSpPr>
            <a:spLocks noGrp="1"/>
          </p:cNvSpPr>
          <p:nvPr>
            <p:ph idx="1"/>
          </p:nvPr>
        </p:nvSpPr>
        <p:spPr/>
        <p:txBody>
          <a:bodyPr/>
          <a:lstStyle/>
          <a:p>
            <a:pPr>
              <a:defRPr/>
            </a:pPr>
            <a:r>
              <a:rPr b="1" dirty="0"/>
              <a:t>Objectives</a:t>
            </a:r>
            <a:r>
              <a:rPr dirty="0"/>
              <a:t> are an organization’s performance targets—the specific results management wants to achieve.</a:t>
            </a:r>
          </a:p>
          <a:p>
            <a:pPr>
              <a:defRPr/>
            </a:pPr>
            <a:r>
              <a:rPr lang="en-US" b="1" dirty="0"/>
              <a:t>Stretch objectives </a:t>
            </a:r>
            <a:r>
              <a:rPr lang="en-US" dirty="0"/>
              <a:t>set performance targets high enough to </a:t>
            </a:r>
            <a:r>
              <a:rPr lang="en-US" i="1" dirty="0"/>
              <a:t>stretch</a:t>
            </a:r>
            <a:r>
              <a:rPr lang="en-US" dirty="0"/>
              <a:t> an organization to reach its full potential and deliver the best possible results.</a:t>
            </a:r>
            <a:endParaRPr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CORE CONCEPT </a:t>
            </a:r>
            <a:r>
              <a:rPr lang="en-US" sz="2000" dirty="0"/>
              <a:t>(4 of 8)</a:t>
            </a:r>
          </a:p>
        </p:txBody>
      </p:sp>
      <p:sp>
        <p:nvSpPr>
          <p:cNvPr id="2" name="Text Placeholder 1"/>
          <p:cNvSpPr>
            <a:spLocks noGrp="1"/>
          </p:cNvSpPr>
          <p:nvPr>
            <p:ph idx="1"/>
          </p:nvPr>
        </p:nvSpPr>
        <p:spPr/>
        <p:txBody>
          <a:bodyPr/>
          <a:lstStyle/>
          <a:p>
            <a:pPr marL="0" indent="0">
              <a:buNone/>
              <a:defRPr/>
            </a:pPr>
            <a:r>
              <a:rPr dirty="0"/>
              <a:t>A company exhibits </a:t>
            </a:r>
            <a:r>
              <a:rPr b="1" dirty="0"/>
              <a:t>strategic intent</a:t>
            </a:r>
            <a:r>
              <a:rPr dirty="0"/>
              <a:t> when it relentlessly pursues an ambitious strategic objective, concentrating the full force of its resources and competitive actions on achieving that objective.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5"/>
          <p:cNvSpPr>
            <a:spLocks noGrp="1" noChangeArrowheads="1"/>
          </p:cNvSpPr>
          <p:nvPr>
            <p:ph type="title"/>
          </p:nvPr>
        </p:nvSpPr>
        <p:spPr>
          <a:xfrm>
            <a:off x="1" y="-3126"/>
            <a:ext cx="9161086" cy="1229583"/>
          </a:xfrm>
        </p:spPr>
        <p:txBody>
          <a:bodyPr>
            <a:noAutofit/>
          </a:bodyPr>
          <a:lstStyle/>
          <a:p>
            <a:pPr marL="0" indent="0">
              <a:defRPr/>
            </a:pPr>
            <a:r>
              <a:rPr sz="3600" dirty="0"/>
              <a:t>CHARACTERISTICS OF STRATEGIC INTENT</a:t>
            </a:r>
          </a:p>
        </p:txBody>
      </p:sp>
      <p:sp>
        <p:nvSpPr>
          <p:cNvPr id="97282" name="Rectangle 6"/>
          <p:cNvSpPr>
            <a:spLocks noGrp="1" noChangeArrowheads="1"/>
          </p:cNvSpPr>
          <p:nvPr>
            <p:ph idx="1"/>
          </p:nvPr>
        </p:nvSpPr>
        <p:spPr>
          <a:xfrm>
            <a:off x="517337" y="1464171"/>
            <a:ext cx="8126413" cy="5279075"/>
          </a:xfrm>
        </p:spPr>
        <p:txBody>
          <a:bodyPr/>
          <a:lstStyle/>
          <a:p>
            <a:pPr>
              <a:spcBef>
                <a:spcPct val="40000"/>
              </a:spcBef>
              <a:defRPr/>
            </a:pPr>
            <a:r>
              <a:rPr sz="2400" dirty="0"/>
              <a:t>Indicates firm’s intent to making </a:t>
            </a:r>
            <a:r>
              <a:rPr sz="2400" i="1" dirty="0">
                <a:solidFill>
                  <a:srgbClr val="A50021"/>
                </a:solidFill>
              </a:rPr>
              <a:t>quantum gains</a:t>
            </a:r>
            <a:r>
              <a:rPr sz="2400" dirty="0"/>
              <a:t> in competing against key rivals and to establishing itself as a winner in the marketplace, often against long odds.</a:t>
            </a:r>
          </a:p>
          <a:p>
            <a:pPr>
              <a:spcBef>
                <a:spcPct val="40000"/>
              </a:spcBef>
              <a:defRPr/>
            </a:pPr>
            <a:r>
              <a:rPr sz="2400" dirty="0"/>
              <a:t>Involves establishing a </a:t>
            </a:r>
            <a:r>
              <a:rPr sz="2400" i="1" dirty="0">
                <a:solidFill>
                  <a:srgbClr val="A50021"/>
                </a:solidFill>
              </a:rPr>
              <a:t>grandiose performance target</a:t>
            </a:r>
            <a:r>
              <a:rPr sz="2400" dirty="0"/>
              <a:t> out of proportion to immediate capabilities and market position</a:t>
            </a:r>
            <a:r>
              <a:rPr lang="en-US" sz="2400" dirty="0"/>
              <a:t>,</a:t>
            </a:r>
            <a:r>
              <a:rPr sz="2400" dirty="0"/>
              <a:t> but then devoting the firm’s full resources and energies to achieving the target over time.</a:t>
            </a:r>
          </a:p>
          <a:p>
            <a:pPr>
              <a:spcBef>
                <a:spcPct val="40000"/>
              </a:spcBef>
              <a:defRPr/>
            </a:pPr>
            <a:r>
              <a:rPr sz="2400" dirty="0"/>
              <a:t>Entails </a:t>
            </a:r>
            <a:r>
              <a:rPr sz="2400" i="1" dirty="0">
                <a:solidFill>
                  <a:srgbClr val="A50021"/>
                </a:solidFill>
              </a:rPr>
              <a:t>sustained, aggressive actions</a:t>
            </a:r>
            <a:r>
              <a:rPr sz="2400" dirty="0"/>
              <a:t> to take market share away from rivals and achieve a much stronger market position.</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9"/>
          <p:cNvSpPr>
            <a:spLocks noGrp="1" noChangeArrowheads="1"/>
          </p:cNvSpPr>
          <p:nvPr>
            <p:ph type="title" idx="4294967295"/>
          </p:nvPr>
        </p:nvSpPr>
        <p:spPr>
          <a:xfrm>
            <a:off x="0" y="4075"/>
            <a:ext cx="9143999" cy="1193354"/>
          </a:xfrm>
        </p:spPr>
        <p:txBody>
          <a:bodyPr lIns="640080" rIns="640080">
            <a:noAutofit/>
          </a:bodyPr>
          <a:lstStyle/>
          <a:p>
            <a:pPr marL="0" indent="0">
              <a:defRPr/>
            </a:pPr>
            <a:r>
              <a:rPr sz="3600" dirty="0"/>
              <a:t>THE IMPERATIVE OF SETTING STRETCH OBJECTIVES</a:t>
            </a:r>
          </a:p>
        </p:txBody>
      </p:sp>
      <p:sp>
        <p:nvSpPr>
          <p:cNvPr id="66563" name="Rectangle 10"/>
          <p:cNvSpPr>
            <a:spLocks noGrp="1" noChangeArrowheads="1"/>
          </p:cNvSpPr>
          <p:nvPr>
            <p:ph idx="1"/>
          </p:nvPr>
        </p:nvSpPr>
        <p:spPr/>
        <p:txBody>
          <a:bodyPr/>
          <a:lstStyle/>
          <a:p>
            <a:pPr>
              <a:spcBef>
                <a:spcPts val="1200"/>
              </a:spcBef>
              <a:defRPr/>
            </a:pPr>
            <a:r>
              <a:rPr dirty="0"/>
              <a:t>Setting stretch objectives promotes better overall performance because stretch targets:</a:t>
            </a:r>
          </a:p>
          <a:p>
            <a:pPr lvl="1">
              <a:spcBef>
                <a:spcPts val="1200"/>
              </a:spcBef>
              <a:defRPr/>
            </a:pPr>
            <a:r>
              <a:rPr dirty="0"/>
              <a:t>Push a firm to be more inventive.</a:t>
            </a:r>
          </a:p>
          <a:p>
            <a:pPr lvl="1">
              <a:spcBef>
                <a:spcPts val="1200"/>
              </a:spcBef>
              <a:defRPr/>
            </a:pPr>
            <a:r>
              <a:rPr dirty="0"/>
              <a:t>Increase the urgency for improving financial performance and competitive position.</a:t>
            </a:r>
          </a:p>
          <a:p>
            <a:pPr lvl="1">
              <a:spcBef>
                <a:spcPts val="1200"/>
              </a:spcBef>
              <a:defRPr/>
            </a:pPr>
            <a:r>
              <a:rPr dirty="0"/>
              <a:t>Cause the firm to be more intentional and </a:t>
            </a:r>
            <a:br>
              <a:rPr dirty="0"/>
            </a:br>
            <a:r>
              <a:rPr dirty="0"/>
              <a:t>focused in its actions.</a:t>
            </a:r>
          </a:p>
          <a:p>
            <a:pPr lvl="1">
              <a:spcBef>
                <a:spcPts val="1200"/>
              </a:spcBef>
              <a:defRPr/>
            </a:pPr>
            <a:r>
              <a:rPr dirty="0"/>
              <a:t>Act to prevent internal inertia and contentment with modest to average gains in performance.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p:cNvSpPr>
            <a:spLocks noGrp="1" noChangeArrowheads="1"/>
          </p:cNvSpPr>
          <p:nvPr>
            <p:ph type="title" idx="4294967295"/>
          </p:nvPr>
        </p:nvSpPr>
        <p:spPr>
          <a:xfrm>
            <a:off x="0" y="0"/>
            <a:ext cx="9144000" cy="1192696"/>
          </a:xfrm>
        </p:spPr>
        <p:txBody>
          <a:bodyPr/>
          <a:lstStyle/>
          <a:p>
            <a:pPr>
              <a:defRPr/>
            </a:pPr>
            <a:r>
              <a:rPr sz="2800" dirty="0"/>
              <a:t>WHAT DOES THE STRATEGY-MAKING,</a:t>
            </a:r>
            <a:r>
              <a:rPr lang="en-US" sz="2800" dirty="0"/>
              <a:t> </a:t>
            </a:r>
            <a:br>
              <a:rPr lang="en-US" sz="2800" dirty="0"/>
            </a:br>
            <a:r>
              <a:rPr sz="2800" dirty="0"/>
              <a:t>STRATEGY-EXECUTING PROCESS ENTAIL?</a:t>
            </a:r>
          </a:p>
        </p:txBody>
      </p:sp>
      <p:sp>
        <p:nvSpPr>
          <p:cNvPr id="31749" name="Rectangle 5"/>
          <p:cNvSpPr>
            <a:spLocks noGrp="1" noChangeArrowheads="1"/>
          </p:cNvSpPr>
          <p:nvPr>
            <p:ph idx="1"/>
          </p:nvPr>
        </p:nvSpPr>
        <p:spPr>
          <a:xfrm>
            <a:off x="457200" y="1371600"/>
            <a:ext cx="8229600" cy="5181600"/>
          </a:xfrm>
        </p:spPr>
        <p:txBody>
          <a:bodyPr/>
          <a:lstStyle/>
          <a:p>
            <a:pPr marL="457200" indent="-457200">
              <a:buClrTx/>
              <a:buSzPct val="100000"/>
              <a:buFont typeface="+mj-lt"/>
              <a:buAutoNum type="arabicPeriod"/>
              <a:defRPr/>
            </a:pPr>
            <a:r>
              <a:rPr sz="2400" dirty="0"/>
              <a:t>Developing a strategic vision, a mission statement, and a set of core values</a:t>
            </a:r>
          </a:p>
          <a:p>
            <a:pPr marL="457200" indent="-457200">
              <a:buClrTx/>
              <a:buSzPct val="100000"/>
              <a:buFont typeface="+mj-lt"/>
              <a:buAutoNum type="arabicPeriod"/>
              <a:defRPr/>
            </a:pPr>
            <a:r>
              <a:rPr sz="2400" dirty="0"/>
              <a:t>Setting objectives for measuring the firm's performance and tracking its progress</a:t>
            </a:r>
          </a:p>
          <a:p>
            <a:pPr marL="457200" indent="-457200">
              <a:buClrTx/>
              <a:buSzPct val="100000"/>
              <a:buFont typeface="+mj-lt"/>
              <a:buAutoNum type="arabicPeriod"/>
              <a:defRPr/>
            </a:pPr>
            <a:r>
              <a:rPr sz="2400" dirty="0"/>
              <a:t>Crafting a strategy to move the firm along its strategic course and achieve its objectives</a:t>
            </a:r>
          </a:p>
          <a:p>
            <a:pPr marL="457200" indent="-457200">
              <a:buClrTx/>
              <a:buSzPct val="100000"/>
              <a:buFont typeface="+mj-lt"/>
              <a:buAutoNum type="arabicPeriod"/>
              <a:defRPr/>
            </a:pPr>
            <a:r>
              <a:rPr sz="2400" dirty="0"/>
              <a:t>Executing the chosen strategy efficiently and effectively</a:t>
            </a:r>
          </a:p>
          <a:p>
            <a:pPr marL="457200" indent="-457200">
              <a:buClrTx/>
              <a:buSzPct val="100000"/>
              <a:buFont typeface="+mj-lt"/>
              <a:buAutoNum type="arabicPeriod"/>
              <a:defRPr/>
            </a:pPr>
            <a:r>
              <a:rPr sz="2400" dirty="0"/>
              <a:t>Monitoring developments, evaluating performance, and initiating corrective adjustments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126"/>
            <a:ext cx="9161086" cy="1140726"/>
          </a:xfrm>
        </p:spPr>
        <p:txBody>
          <a:bodyPr>
            <a:noAutofit/>
          </a:bodyPr>
          <a:lstStyle/>
          <a:p>
            <a:r>
              <a:rPr lang="en-US" sz="3600" dirty="0"/>
              <a:t>THE NEED FOR SHORT-TERM AND </a:t>
            </a:r>
            <a:br>
              <a:rPr lang="en-US" sz="3600" dirty="0"/>
            </a:br>
            <a:r>
              <a:rPr lang="en-US" sz="3600" dirty="0"/>
              <a:t>LONG-TERM OBJECTIVES</a:t>
            </a:r>
          </a:p>
        </p:txBody>
      </p:sp>
      <p:sp>
        <p:nvSpPr>
          <p:cNvPr id="78851" name="Rectangle 10"/>
          <p:cNvSpPr>
            <a:spLocks noGrp="1" noChangeArrowheads="1"/>
          </p:cNvSpPr>
          <p:nvPr>
            <p:ph idx="1"/>
          </p:nvPr>
        </p:nvSpPr>
        <p:spPr>
          <a:xfrm>
            <a:off x="504825" y="1392779"/>
            <a:ext cx="8126413" cy="5279075"/>
          </a:xfrm>
        </p:spPr>
        <p:txBody>
          <a:bodyPr/>
          <a:lstStyle/>
          <a:p>
            <a:pPr>
              <a:defRPr/>
            </a:pPr>
            <a:r>
              <a:rPr dirty="0"/>
              <a:t>Short-Term Objectives:</a:t>
            </a:r>
          </a:p>
          <a:p>
            <a:pPr lvl="1">
              <a:defRPr/>
            </a:pPr>
            <a:r>
              <a:rPr dirty="0"/>
              <a:t>Focus attention on quarterly and annual performance improvements to satisfy near-term shareholder expectations.</a:t>
            </a:r>
          </a:p>
          <a:p>
            <a:pPr>
              <a:defRPr/>
            </a:pPr>
            <a:r>
              <a:rPr dirty="0"/>
              <a:t>Long-Term Objectives:</a:t>
            </a:r>
          </a:p>
          <a:p>
            <a:pPr lvl="1">
              <a:defRPr/>
            </a:pPr>
            <a:r>
              <a:rPr dirty="0"/>
              <a:t>Force consideration of what to do now to achieve optimal long-term performance.</a:t>
            </a:r>
          </a:p>
          <a:p>
            <a:pPr lvl="1">
              <a:defRPr/>
            </a:pPr>
            <a:r>
              <a:rPr dirty="0"/>
              <a:t>Stand as a barrier to an undue focus on short-term results.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CORE CONCEPTS </a:t>
            </a:r>
            <a:r>
              <a:rPr lang="en-US" sz="2000" dirty="0"/>
              <a:t>(5 of 8)</a:t>
            </a:r>
          </a:p>
        </p:txBody>
      </p:sp>
      <p:sp>
        <p:nvSpPr>
          <p:cNvPr id="2" name="Text Placeholder 1"/>
          <p:cNvSpPr>
            <a:spLocks noGrp="1"/>
          </p:cNvSpPr>
          <p:nvPr>
            <p:ph idx="1"/>
          </p:nvPr>
        </p:nvSpPr>
        <p:spPr/>
        <p:txBody>
          <a:bodyPr/>
          <a:lstStyle/>
          <a:p>
            <a:pPr>
              <a:defRPr/>
            </a:pPr>
            <a:r>
              <a:rPr b="1" dirty="0"/>
              <a:t>Financial objectives</a:t>
            </a:r>
            <a:r>
              <a:rPr dirty="0"/>
              <a:t> relate to the financial performance targets management has established for the organization to achieve.</a:t>
            </a:r>
          </a:p>
          <a:p>
            <a:pPr>
              <a:defRPr/>
            </a:pPr>
            <a:r>
              <a:rPr b="1" dirty="0"/>
              <a:t>Strategic objectives</a:t>
            </a:r>
            <a:r>
              <a:rPr dirty="0"/>
              <a:t> relate to target outcomes that indicate a company is strengthening its market standing, competitive position, and future business prospects.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9"/>
          <p:cNvSpPr>
            <a:spLocks noGrp="1" noChangeArrowheads="1"/>
          </p:cNvSpPr>
          <p:nvPr>
            <p:ph type="title"/>
          </p:nvPr>
        </p:nvSpPr>
        <p:spPr/>
        <p:txBody>
          <a:bodyPr>
            <a:normAutofit/>
          </a:bodyPr>
          <a:lstStyle/>
          <a:p>
            <a:pPr>
              <a:defRPr/>
            </a:pPr>
            <a:r>
              <a:rPr sz="3600" dirty="0"/>
              <a:t>WHAT KINDS OF OBJECTIVES TO SET</a:t>
            </a:r>
          </a:p>
        </p:txBody>
      </p:sp>
      <p:sp>
        <p:nvSpPr>
          <p:cNvPr id="58371" name="Rectangle 10"/>
          <p:cNvSpPr>
            <a:spLocks noGrp="1" noChangeArrowheads="1"/>
          </p:cNvSpPr>
          <p:nvPr>
            <p:ph idx="1"/>
          </p:nvPr>
        </p:nvSpPr>
        <p:spPr>
          <a:xfrm>
            <a:off x="504826" y="1137600"/>
            <a:ext cx="4212648" cy="5279075"/>
          </a:xfrm>
        </p:spPr>
        <p:txBody>
          <a:bodyPr/>
          <a:lstStyle/>
          <a:p>
            <a:pPr>
              <a:defRPr/>
            </a:pPr>
            <a:r>
              <a:rPr sz="2800" dirty="0"/>
              <a:t>Financial Objectives</a:t>
            </a:r>
          </a:p>
          <a:p>
            <a:pPr lvl="1">
              <a:defRPr/>
            </a:pPr>
            <a:r>
              <a:rPr sz="2400" dirty="0"/>
              <a:t>Communicate top management’s goals for financial performance.</a:t>
            </a:r>
          </a:p>
          <a:p>
            <a:pPr lvl="1">
              <a:defRPr/>
            </a:pPr>
            <a:r>
              <a:rPr sz="2400" dirty="0"/>
              <a:t>Are focused internally on the firm’s operations and activities.</a:t>
            </a:r>
          </a:p>
        </p:txBody>
      </p:sp>
      <p:sp>
        <p:nvSpPr>
          <p:cNvPr id="6" name="Content Placeholder 5"/>
          <p:cNvSpPr>
            <a:spLocks noGrp="1"/>
          </p:cNvSpPr>
          <p:nvPr>
            <p:ph sz="half" idx="4294967295"/>
          </p:nvPr>
        </p:nvSpPr>
        <p:spPr>
          <a:xfrm>
            <a:off x="4911436" y="1137600"/>
            <a:ext cx="4038600" cy="5616575"/>
          </a:xfrm>
        </p:spPr>
        <p:txBody>
          <a:bodyPr/>
          <a:lstStyle/>
          <a:p>
            <a:pPr>
              <a:defRPr/>
            </a:pPr>
            <a:r>
              <a:rPr lang="en-US" sz="2800" dirty="0"/>
              <a:t>Strategic Objectives</a:t>
            </a:r>
          </a:p>
          <a:p>
            <a:pPr lvl="1">
              <a:defRPr/>
            </a:pPr>
            <a:r>
              <a:rPr lang="en-US" sz="2400" dirty="0"/>
              <a:t>Are the firm's goals related to marketing standing and competitive position.</a:t>
            </a:r>
          </a:p>
          <a:p>
            <a:pPr lvl="1">
              <a:defRPr/>
            </a:pPr>
            <a:r>
              <a:rPr lang="en-US" sz="2400" dirty="0"/>
              <a:t>Are focused externally on competition vis-à-vis the firm’s rivals.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Grp="1" noChangeArrowheads="1"/>
          </p:cNvSpPr>
          <p:nvPr>
            <p:ph type="title"/>
          </p:nvPr>
        </p:nvSpPr>
        <p:spPr/>
        <p:txBody>
          <a:bodyPr>
            <a:normAutofit/>
          </a:bodyPr>
          <a:lstStyle/>
          <a:p>
            <a:pPr>
              <a:defRPr/>
            </a:pPr>
            <a:r>
              <a:rPr sz="3600" dirty="0"/>
              <a:t>SETTING FINANCIAL OBJECTIVES</a:t>
            </a:r>
          </a:p>
        </p:txBody>
      </p:sp>
      <p:sp>
        <p:nvSpPr>
          <p:cNvPr id="2" name="Content Placeholder 1"/>
          <p:cNvSpPr>
            <a:spLocks noGrp="1"/>
          </p:cNvSpPr>
          <p:nvPr>
            <p:ph idx="1"/>
          </p:nvPr>
        </p:nvSpPr>
        <p:spPr/>
        <p:txBody>
          <a:bodyPr/>
          <a:lstStyle/>
          <a:p>
            <a:pPr>
              <a:spcAft>
                <a:spcPts val="0"/>
              </a:spcAft>
            </a:pPr>
            <a:r>
              <a:rPr lang="en-US" sz="2000" dirty="0"/>
              <a:t>An </a:t>
            </a:r>
            <a:r>
              <a:rPr lang="en-US" sz="2000" i="1" dirty="0"/>
              <a:t>x </a:t>
            </a:r>
            <a:r>
              <a:rPr lang="en-US" sz="2000" dirty="0"/>
              <a:t>percent increase in annual revenues</a:t>
            </a:r>
          </a:p>
          <a:p>
            <a:pPr>
              <a:spcAft>
                <a:spcPts val="0"/>
              </a:spcAft>
            </a:pPr>
            <a:r>
              <a:rPr lang="en-US" sz="2000" dirty="0"/>
              <a:t>Annual increases in after-tax profits </a:t>
            </a:r>
            <a:r>
              <a:rPr lang="en-US" sz="2000" i="1" dirty="0"/>
              <a:t>of x </a:t>
            </a:r>
            <a:r>
              <a:rPr lang="en-US" sz="2000" dirty="0"/>
              <a:t>percent</a:t>
            </a:r>
          </a:p>
          <a:p>
            <a:pPr>
              <a:spcAft>
                <a:spcPts val="0"/>
              </a:spcAft>
            </a:pPr>
            <a:r>
              <a:rPr lang="en-US" sz="2000" dirty="0"/>
              <a:t>Annual increases in earnings per share of </a:t>
            </a:r>
            <a:r>
              <a:rPr lang="en-US" sz="2000" i="1" dirty="0"/>
              <a:t>x </a:t>
            </a:r>
            <a:r>
              <a:rPr lang="en-US" sz="2000" dirty="0"/>
              <a:t>percent</a:t>
            </a:r>
          </a:p>
          <a:p>
            <a:pPr>
              <a:spcAft>
                <a:spcPts val="0"/>
              </a:spcAft>
            </a:pPr>
            <a:r>
              <a:rPr lang="en-US" sz="2000" dirty="0"/>
              <a:t>Annual dividend increases of </a:t>
            </a:r>
            <a:r>
              <a:rPr lang="en-US" sz="2000" i="1" dirty="0"/>
              <a:t>x </a:t>
            </a:r>
            <a:r>
              <a:rPr lang="en-US" sz="2000" dirty="0"/>
              <a:t>percent</a:t>
            </a:r>
          </a:p>
          <a:p>
            <a:pPr>
              <a:spcAft>
                <a:spcPts val="0"/>
              </a:spcAft>
            </a:pPr>
            <a:r>
              <a:rPr lang="en-US" sz="2000" dirty="0"/>
              <a:t>Profit margins of </a:t>
            </a:r>
            <a:r>
              <a:rPr lang="en-US" sz="2000" i="1" dirty="0"/>
              <a:t>x </a:t>
            </a:r>
            <a:r>
              <a:rPr lang="en-US" sz="2000" dirty="0"/>
              <a:t>percent</a:t>
            </a:r>
          </a:p>
          <a:p>
            <a:pPr>
              <a:spcAft>
                <a:spcPts val="0"/>
              </a:spcAft>
            </a:pPr>
            <a:r>
              <a:rPr lang="en-US" sz="2000" dirty="0"/>
              <a:t>An </a:t>
            </a:r>
            <a:r>
              <a:rPr lang="en-US" sz="2000" i="1" dirty="0"/>
              <a:t>x </a:t>
            </a:r>
            <a:r>
              <a:rPr lang="en-US" sz="2000" dirty="0"/>
              <a:t>percent return on capital employed (ROCE) or return on shareholders’ equity investment (ROE)</a:t>
            </a:r>
          </a:p>
          <a:p>
            <a:pPr>
              <a:spcAft>
                <a:spcPts val="0"/>
              </a:spcAft>
            </a:pPr>
            <a:r>
              <a:rPr lang="en-US" sz="2000" dirty="0"/>
              <a:t>Increased shareholder value—in the form of an upward-trending stock price</a:t>
            </a:r>
          </a:p>
          <a:p>
            <a:pPr>
              <a:spcAft>
                <a:spcPts val="0"/>
              </a:spcAft>
            </a:pPr>
            <a:r>
              <a:rPr lang="en-US" sz="2000" dirty="0"/>
              <a:t>Bond and credit ratings of </a:t>
            </a:r>
            <a:r>
              <a:rPr lang="en-US" sz="2000" i="1" dirty="0"/>
              <a:t>x</a:t>
            </a:r>
          </a:p>
          <a:p>
            <a:pPr>
              <a:spcAft>
                <a:spcPts val="0"/>
              </a:spcAft>
            </a:pPr>
            <a:r>
              <a:rPr lang="en-US" sz="2000" dirty="0"/>
              <a:t>Internal cash flows of </a:t>
            </a:r>
            <a:r>
              <a:rPr lang="en-US" sz="2000" i="1" dirty="0"/>
              <a:t>x </a:t>
            </a:r>
            <a:r>
              <a:rPr lang="en-US" sz="2000" dirty="0"/>
              <a:t>dollars to fund new capital investment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3"/>
          <p:cNvSpPr>
            <a:spLocks noGrp="1" noChangeArrowheads="1"/>
          </p:cNvSpPr>
          <p:nvPr>
            <p:ph type="title" idx="4294967295"/>
          </p:nvPr>
        </p:nvSpPr>
        <p:spPr>
          <a:xfrm>
            <a:off x="0" y="-1"/>
            <a:ext cx="9144000" cy="815163"/>
          </a:xfrm>
        </p:spPr>
        <p:txBody>
          <a:bodyPr>
            <a:normAutofit/>
          </a:bodyPr>
          <a:lstStyle/>
          <a:p>
            <a:pPr>
              <a:defRPr/>
            </a:pPr>
            <a:r>
              <a:rPr sz="3600" dirty="0"/>
              <a:t>SETTING STRATEGIC OBJECTIVES</a:t>
            </a:r>
          </a:p>
        </p:txBody>
      </p:sp>
      <p:sp>
        <p:nvSpPr>
          <p:cNvPr id="2" name="Content Placeholder 1"/>
          <p:cNvSpPr>
            <a:spLocks noGrp="1"/>
          </p:cNvSpPr>
          <p:nvPr>
            <p:ph idx="1"/>
          </p:nvPr>
        </p:nvSpPr>
        <p:spPr>
          <a:xfrm>
            <a:off x="743860" y="916215"/>
            <a:ext cx="7696200" cy="5499100"/>
          </a:xfrm>
        </p:spPr>
        <p:txBody>
          <a:bodyPr/>
          <a:lstStyle/>
          <a:p>
            <a:pPr>
              <a:spcBef>
                <a:spcPts val="1200"/>
              </a:spcBef>
              <a:spcAft>
                <a:spcPts val="0"/>
              </a:spcAft>
            </a:pPr>
            <a:r>
              <a:rPr lang="en-US" sz="2000" dirty="0"/>
              <a:t>Winning an </a:t>
            </a:r>
            <a:r>
              <a:rPr lang="en-US" sz="2000" i="1" dirty="0"/>
              <a:t>x </a:t>
            </a:r>
            <a:r>
              <a:rPr lang="en-US" sz="2000" dirty="0"/>
              <a:t>percent market share</a:t>
            </a:r>
          </a:p>
          <a:p>
            <a:pPr>
              <a:spcBef>
                <a:spcPts val="1200"/>
              </a:spcBef>
              <a:spcAft>
                <a:spcPts val="0"/>
              </a:spcAft>
            </a:pPr>
            <a:r>
              <a:rPr lang="en-US" sz="2000" dirty="0"/>
              <a:t>Achieving lower overall costs than rivals</a:t>
            </a:r>
          </a:p>
          <a:p>
            <a:pPr>
              <a:spcBef>
                <a:spcPts val="1200"/>
              </a:spcBef>
              <a:spcAft>
                <a:spcPts val="0"/>
              </a:spcAft>
            </a:pPr>
            <a:r>
              <a:rPr lang="en-US" sz="2000" dirty="0"/>
              <a:t>Overtaking key competitors on product performance or quality or customer service</a:t>
            </a:r>
          </a:p>
          <a:p>
            <a:pPr>
              <a:spcBef>
                <a:spcPts val="1200"/>
              </a:spcBef>
              <a:spcAft>
                <a:spcPts val="0"/>
              </a:spcAft>
            </a:pPr>
            <a:r>
              <a:rPr lang="en-US" sz="2000" dirty="0"/>
              <a:t>Deriving </a:t>
            </a:r>
            <a:r>
              <a:rPr lang="en-US" sz="2000" i="1" dirty="0"/>
              <a:t>x </a:t>
            </a:r>
            <a:r>
              <a:rPr lang="en-US" sz="2000" dirty="0"/>
              <a:t>percent of revenues from the sale of new products introduced within the past five years</a:t>
            </a:r>
          </a:p>
          <a:p>
            <a:pPr>
              <a:spcBef>
                <a:spcPts val="1200"/>
              </a:spcBef>
              <a:spcAft>
                <a:spcPts val="0"/>
              </a:spcAft>
            </a:pPr>
            <a:r>
              <a:rPr lang="en-US" sz="2000" dirty="0"/>
              <a:t>Having broader or deeper technological capabilities than rivals</a:t>
            </a:r>
          </a:p>
          <a:p>
            <a:pPr>
              <a:spcBef>
                <a:spcPts val="1200"/>
              </a:spcBef>
              <a:spcAft>
                <a:spcPts val="0"/>
              </a:spcAft>
            </a:pPr>
            <a:r>
              <a:rPr lang="en-US" sz="2000" dirty="0"/>
              <a:t>Having a wider product line than rivals</a:t>
            </a:r>
          </a:p>
          <a:p>
            <a:pPr>
              <a:spcBef>
                <a:spcPts val="1200"/>
              </a:spcBef>
              <a:spcAft>
                <a:spcPts val="0"/>
              </a:spcAft>
            </a:pPr>
            <a:r>
              <a:rPr lang="en-US" sz="2000" dirty="0"/>
              <a:t>Having a better-known or more powerful brand name than rivals</a:t>
            </a:r>
          </a:p>
          <a:p>
            <a:pPr>
              <a:spcBef>
                <a:spcPts val="1200"/>
              </a:spcBef>
              <a:spcAft>
                <a:spcPts val="0"/>
              </a:spcAft>
            </a:pPr>
            <a:r>
              <a:rPr lang="en-US" sz="2000" dirty="0"/>
              <a:t>Having stronger national or global sales and distribution capabilities than rivals</a:t>
            </a:r>
          </a:p>
          <a:p>
            <a:pPr>
              <a:spcBef>
                <a:spcPts val="1200"/>
              </a:spcBef>
              <a:spcAft>
                <a:spcPts val="0"/>
              </a:spcAft>
            </a:pPr>
            <a:r>
              <a:rPr lang="en-US" sz="2000" dirty="0"/>
              <a:t>Consistently getting new or improved products to market ahead of rivals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CORE CONCEPT </a:t>
            </a:r>
            <a:r>
              <a:rPr lang="en-US" sz="2000" dirty="0"/>
              <a:t>(6 of 8)</a:t>
            </a:r>
          </a:p>
        </p:txBody>
      </p:sp>
      <p:sp>
        <p:nvSpPr>
          <p:cNvPr id="2" name="Text Placeholder 1"/>
          <p:cNvSpPr>
            <a:spLocks noGrp="1"/>
          </p:cNvSpPr>
          <p:nvPr>
            <p:ph idx="1"/>
          </p:nvPr>
        </p:nvSpPr>
        <p:spPr/>
        <p:txBody>
          <a:bodyPr/>
          <a:lstStyle/>
          <a:p>
            <a:pPr marL="0" indent="0">
              <a:buNone/>
              <a:defRPr/>
            </a:pPr>
            <a:r>
              <a:rPr dirty="0"/>
              <a:t>The </a:t>
            </a:r>
            <a:r>
              <a:rPr b="1" dirty="0"/>
              <a:t>Balanced Scorecard</a:t>
            </a:r>
            <a:r>
              <a:rPr dirty="0"/>
              <a:t> is a widely used method for combining the use of both strategic and financial objectives, tracking their achievement, and giving management a more complete and balanced view of how well an organization is performing.</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5"/>
          <p:cNvSpPr>
            <a:spLocks noGrp="1" noChangeArrowheads="1"/>
          </p:cNvSpPr>
          <p:nvPr>
            <p:ph type="title" idx="4294967295"/>
          </p:nvPr>
        </p:nvSpPr>
        <p:spPr>
          <a:xfrm>
            <a:off x="0" y="13146"/>
            <a:ext cx="9143999" cy="1148695"/>
          </a:xfrm>
        </p:spPr>
        <p:txBody>
          <a:bodyPr lIns="274320" rIns="274320"/>
          <a:lstStyle/>
          <a:p>
            <a:r>
              <a:rPr lang="en-US" dirty="0"/>
              <a:t>THE NEED FOR A BALANCED APPROACH TO OBJECTIVE SETTING</a:t>
            </a:r>
          </a:p>
        </p:txBody>
      </p:sp>
      <p:sp>
        <p:nvSpPr>
          <p:cNvPr id="128006" name="Rectangle 6"/>
          <p:cNvSpPr>
            <a:spLocks noGrp="1" noChangeArrowheads="1"/>
          </p:cNvSpPr>
          <p:nvPr>
            <p:ph idx="1"/>
          </p:nvPr>
        </p:nvSpPr>
        <p:spPr/>
        <p:txBody>
          <a:bodyPr/>
          <a:lstStyle/>
          <a:p>
            <a:r>
              <a:rPr lang="en-US"/>
              <a:t>A balanced scorecard measures a firm’s optimal performance by:</a:t>
            </a:r>
          </a:p>
          <a:p>
            <a:pPr lvl="2"/>
            <a:r>
              <a:rPr lang="en-US"/>
              <a:t>Placing a balanced emphasis on achieving </a:t>
            </a:r>
            <a:br>
              <a:rPr lang="en-US"/>
            </a:br>
            <a:r>
              <a:rPr lang="en-US"/>
              <a:t>both financial and strategic objectives.</a:t>
            </a:r>
          </a:p>
          <a:p>
            <a:pPr lvl="2"/>
            <a:r>
              <a:rPr lang="en-US"/>
              <a:t>Tracking both measures of financial performance and measures of whether a firm is strengthening its competitiveness and market position.</a:t>
            </a:r>
            <a:endParaRPr lang="en-US"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title" idx="4294967295"/>
          </p:nvPr>
        </p:nvSpPr>
        <p:spPr>
          <a:xfrm>
            <a:off x="0" y="4074"/>
            <a:ext cx="9143999" cy="1208037"/>
          </a:xfrm>
        </p:spPr>
        <p:txBody>
          <a:bodyPr lIns="91440" rIns="91440">
            <a:noAutofit/>
          </a:bodyPr>
          <a:lstStyle/>
          <a:p>
            <a:r>
              <a:rPr lang="en-US" dirty="0"/>
              <a:t>GOOD STRATEGIC PERFORMANCE IS THE KEY TO BETTER FINANCIAL PERFORMANCE</a:t>
            </a:r>
          </a:p>
        </p:txBody>
      </p:sp>
      <p:sp>
        <p:nvSpPr>
          <p:cNvPr id="72706" name="Rectangle 8"/>
          <p:cNvSpPr>
            <a:spLocks noGrp="1" noChangeArrowheads="1"/>
          </p:cNvSpPr>
          <p:nvPr>
            <p:ph idx="1"/>
          </p:nvPr>
        </p:nvSpPr>
        <p:spPr/>
        <p:txBody>
          <a:bodyPr/>
          <a:lstStyle/>
          <a:p>
            <a:r>
              <a:rPr lang="en-US"/>
              <a:t>Good financial performance is not enough: </a:t>
            </a:r>
          </a:p>
          <a:p>
            <a:pPr lvl="1"/>
            <a:r>
              <a:rPr lang="en-US"/>
              <a:t>Current financial results are lagging indicators of past decisions and actions which does not translate into a stronger competitive capability for delivering better financial results in the future.</a:t>
            </a:r>
          </a:p>
          <a:p>
            <a:pPr lvl="1"/>
            <a:r>
              <a:rPr lang="en-US"/>
              <a:t>Setting and achieving stretch strategic objectives signals a firm’s growth in both competitiveness and strength in the marketplace.</a:t>
            </a:r>
          </a:p>
          <a:p>
            <a:pPr lvl="1"/>
            <a:r>
              <a:rPr lang="en-US"/>
              <a:t>Good strategic performance is a leading indicator of a firm’s increasing capability to deliver improved future financial performance.</a:t>
            </a:r>
            <a:endParaRPr lang="en-US"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9"/>
          <p:cNvSpPr>
            <a:spLocks noGrp="1" noChangeArrowheads="1"/>
          </p:cNvSpPr>
          <p:nvPr>
            <p:ph type="title" idx="4294967295"/>
          </p:nvPr>
        </p:nvSpPr>
        <p:spPr>
          <a:xfrm>
            <a:off x="0" y="4074"/>
            <a:ext cx="9143999" cy="1597897"/>
          </a:xfrm>
        </p:spPr>
        <p:txBody>
          <a:bodyPr lIns="1188720" rIns="1188720">
            <a:noAutofit/>
          </a:bodyPr>
          <a:lstStyle/>
          <a:p>
            <a:r>
              <a:rPr lang="en-US" sz="3600" dirty="0"/>
              <a:t>SETTING OBJECTIVES FOR EVERY ORGANIZATIONAL LEVEL</a:t>
            </a:r>
          </a:p>
        </p:txBody>
      </p:sp>
      <p:sp>
        <p:nvSpPr>
          <p:cNvPr id="80899" name="Rectangle 10"/>
          <p:cNvSpPr>
            <a:spLocks noGrp="1" noChangeArrowheads="1"/>
          </p:cNvSpPr>
          <p:nvPr>
            <p:ph idx="1"/>
          </p:nvPr>
        </p:nvSpPr>
        <p:spPr>
          <a:xfrm>
            <a:off x="508792" y="1874126"/>
            <a:ext cx="8126413" cy="4983874"/>
          </a:xfrm>
        </p:spPr>
        <p:txBody>
          <a:bodyPr/>
          <a:lstStyle/>
          <a:p>
            <a:r>
              <a:rPr lang="en-US" dirty="0"/>
              <a:t>Breaks down performance targets for each of the organization’s separate units.</a:t>
            </a:r>
          </a:p>
          <a:p>
            <a:r>
              <a:rPr lang="en-US" dirty="0"/>
              <a:t>Fosters setting performance targets that support achievement of firm-wide strategic and financial objectives.</a:t>
            </a:r>
          </a:p>
          <a:p>
            <a:r>
              <a:rPr lang="en-US" dirty="0"/>
              <a:t>Extends the top-down objective-setting process to all organizational levels.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EXAMPLES OF COMPANY OBJECTIVES</a:t>
            </a:r>
          </a:p>
        </p:txBody>
      </p:sp>
      <p:sp>
        <p:nvSpPr>
          <p:cNvPr id="8" name="Content Placeholder 7"/>
          <p:cNvSpPr>
            <a:spLocks noGrp="1"/>
          </p:cNvSpPr>
          <p:nvPr>
            <p:ph idx="1"/>
          </p:nvPr>
        </p:nvSpPr>
        <p:spPr/>
        <p:txBody>
          <a:bodyPr/>
          <a:lstStyle/>
          <a:p>
            <a:r>
              <a:rPr lang="en-US" dirty="0"/>
              <a:t>United Parcel Service, Alcoa, Yum! Brands</a:t>
            </a:r>
          </a:p>
          <a:p>
            <a:pPr lvl="1"/>
            <a:r>
              <a:rPr lang="en-US" dirty="0"/>
              <a:t>Which company included the most specific strategic objectives in its listing of objectives?</a:t>
            </a:r>
          </a:p>
          <a:p>
            <a:pPr lvl="1"/>
            <a:r>
              <a:rPr lang="en-US" dirty="0"/>
              <a:t>Which company has the shortest-term focus based on its objectives? Which has the longest-term focus?</a:t>
            </a:r>
          </a:p>
          <a:p>
            <a:pPr lvl="1"/>
            <a:r>
              <a:rPr lang="en-US" dirty="0"/>
              <a:t>Which company’s listing of objectives appears to best fit the balanced scorecard concept?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0" y="0"/>
            <a:ext cx="9144000" cy="1153888"/>
          </a:xfrm>
          <a:solidFill>
            <a:srgbClr val="84B0AE"/>
          </a:solidFill>
        </p:spPr>
        <p:txBody>
          <a:bodyPr/>
          <a:lstStyle/>
          <a:p>
            <a:r>
              <a:rPr lang="en-US" sz="2800" dirty="0"/>
              <a:t>FIGURE 2.1 The Strategy-Making, </a:t>
            </a:r>
            <a:br>
              <a:rPr lang="en-US" sz="2800" dirty="0"/>
            </a:br>
            <a:r>
              <a:rPr lang="en-US" sz="2800" dirty="0"/>
              <a:t>Strategy-Executing Process</a:t>
            </a:r>
          </a:p>
        </p:txBody>
      </p:sp>
      <p:grpSp>
        <p:nvGrpSpPr>
          <p:cNvPr id="2" name="Group 1"/>
          <p:cNvGrpSpPr/>
          <p:nvPr/>
        </p:nvGrpSpPr>
        <p:grpSpPr>
          <a:xfrm>
            <a:off x="438539" y="1285645"/>
            <a:ext cx="8266922" cy="5042585"/>
            <a:chOff x="438539" y="1285645"/>
            <a:chExt cx="8266922" cy="504258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39" y="1285645"/>
              <a:ext cx="8266922" cy="591800"/>
            </a:xfrm>
            <a:prstGeom prst="rect">
              <a:avLst/>
            </a:prstGeom>
          </p:spPr>
        </p:pic>
        <p:pic>
          <p:nvPicPr>
            <p:cNvPr id="7" name="Picture 6" descr="Flow chart showing the strategy-making, strategy-executing proces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43" y="2010232"/>
              <a:ext cx="7952114" cy="4317998"/>
            </a:xfrm>
            <a:prstGeom prst="rect">
              <a:avLst/>
            </a:prstGeom>
          </p:spPr>
        </p:pic>
      </p:grpSp>
      <p:sp>
        <p:nvSpPr>
          <p:cNvPr id="15" name="Text Placeholder 14"/>
          <p:cNvSpPr>
            <a:spLocks noGrp="1"/>
          </p:cNvSpPr>
          <p:nvPr>
            <p:ph type="body" sz="quarter" idx="16"/>
          </p:nvPr>
        </p:nvSpPr>
        <p:spPr>
          <a:xfrm>
            <a:off x="2648857" y="6553200"/>
            <a:ext cx="3846286" cy="217714"/>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rId5" action="ppaction://hlinksldjump"/>
              </a:rPr>
              <a:t>Jump to Appendix 1 long image description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9"/>
          <p:cNvSpPr>
            <a:spLocks noGrp="1" noChangeArrowheads="1"/>
          </p:cNvSpPr>
          <p:nvPr>
            <p:ph type="title" idx="4294967295"/>
          </p:nvPr>
        </p:nvSpPr>
        <p:spPr>
          <a:xfrm>
            <a:off x="0" y="-1"/>
            <a:ext cx="9144000" cy="847165"/>
          </a:xfrm>
        </p:spPr>
        <p:txBody>
          <a:bodyPr/>
          <a:lstStyle/>
          <a:p>
            <a:r>
              <a:rPr lang="en-US" dirty="0"/>
              <a:t>STAGE 3: CRAFTING A STRATEGY</a:t>
            </a:r>
          </a:p>
        </p:txBody>
      </p:sp>
      <p:sp>
        <p:nvSpPr>
          <p:cNvPr id="72707" name="Rectangle 10"/>
          <p:cNvSpPr>
            <a:spLocks noGrp="1" noChangeArrowheads="1"/>
          </p:cNvSpPr>
          <p:nvPr>
            <p:ph idx="1"/>
          </p:nvPr>
        </p:nvSpPr>
        <p:spPr/>
        <p:txBody>
          <a:bodyPr/>
          <a:lstStyle/>
          <a:p>
            <a:pPr>
              <a:spcAft>
                <a:spcPts val="0"/>
              </a:spcAft>
            </a:pPr>
            <a:r>
              <a:rPr lang="en-US" dirty="0"/>
              <a:t>Strategy making:</a:t>
            </a:r>
          </a:p>
          <a:p>
            <a:pPr lvl="1">
              <a:spcAft>
                <a:spcPts val="0"/>
              </a:spcAft>
            </a:pPr>
            <a:r>
              <a:rPr lang="en-US" dirty="0"/>
              <a:t>Addresses a series of strategic how’s.</a:t>
            </a:r>
          </a:p>
          <a:p>
            <a:pPr lvl="1">
              <a:spcAft>
                <a:spcPts val="0"/>
              </a:spcAft>
            </a:pPr>
            <a:r>
              <a:rPr lang="en-US" dirty="0"/>
              <a:t>Requires choosing among strategic alternatives.</a:t>
            </a:r>
          </a:p>
          <a:p>
            <a:pPr lvl="1">
              <a:spcAft>
                <a:spcPts val="0"/>
              </a:spcAft>
            </a:pPr>
            <a:r>
              <a:rPr lang="en-US" dirty="0"/>
              <a:t>Promotes actions to do things differently from competitors rather than running with the herd.</a:t>
            </a:r>
          </a:p>
          <a:p>
            <a:pPr lvl="1">
              <a:spcAft>
                <a:spcPts val="0"/>
              </a:spcAft>
            </a:pPr>
            <a:r>
              <a:rPr lang="en-US" dirty="0"/>
              <a:t>Is a collaborative team effort that involves managers in various positions at all organizational levels.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836428"/>
          </a:xfrm>
          <a:solidFill>
            <a:srgbClr val="84B0AE"/>
          </a:solidFill>
        </p:spPr>
        <p:txBody>
          <a:bodyPr>
            <a:noAutofit/>
          </a:bodyPr>
          <a:lstStyle/>
          <a:p>
            <a:r>
              <a:rPr lang="en-US" sz="2800" dirty="0"/>
              <a:t>FIGURE 2.2 A Company’s Strategy-Making Hierarchy</a:t>
            </a:r>
          </a:p>
        </p:txBody>
      </p:sp>
      <p:pic>
        <p:nvPicPr>
          <p:cNvPr id="9" name="Content Placeholder 8" descr="Graphic showing a company's strategy-making hierarch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067" y="899160"/>
            <a:ext cx="4169865" cy="5562600"/>
          </a:xfrm>
        </p:spPr>
      </p:pic>
      <p:sp>
        <p:nvSpPr>
          <p:cNvPr id="8" name="Text Placeholder 7"/>
          <p:cNvSpPr>
            <a:spLocks noGrp="1"/>
          </p:cNvSpPr>
          <p:nvPr>
            <p:ph type="body" sz="quarter" idx="16"/>
          </p:nvPr>
        </p:nvSpPr>
        <p:spPr>
          <a:xfrm>
            <a:off x="2642616" y="6455664"/>
            <a:ext cx="3858768" cy="252350"/>
          </a:xfrm>
        </p:spPr>
        <p:txBody>
          <a:bodyPr anchor="b" anchorCtr="1"/>
          <a:lstStyle/>
          <a:p>
            <a:r>
              <a:rPr lang="en-US" u="sng" dirty="0">
                <a:hlinkClick r:id="rId3" action="ppaction://hlinksldjump"/>
              </a:rPr>
              <a:t>Jump to Appendix 3</a:t>
            </a:r>
            <a:r>
              <a:rPr lang="en-US" u="sng" dirty="0"/>
              <a:t> long image description</a:t>
            </a:r>
          </a:p>
        </p:txBody>
      </p:sp>
    </p:spTree>
    <p:extLst>
      <p:ext uri="{BB962C8B-B14F-4D97-AF65-F5344CB8AC3E}">
        <p14:creationId xmlns:p14="http://schemas.microsoft.com/office/powerpoint/2010/main" val="371703268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4"/>
          <p:cNvSpPr>
            <a:spLocks noGrp="1" noChangeArrowheads="1"/>
          </p:cNvSpPr>
          <p:nvPr>
            <p:ph type="title" idx="4294967295"/>
          </p:nvPr>
        </p:nvSpPr>
        <p:spPr>
          <a:xfrm>
            <a:off x="0" y="4075"/>
            <a:ext cx="9143999" cy="916382"/>
          </a:xfrm>
        </p:spPr>
        <p:txBody>
          <a:bodyPr>
            <a:normAutofit fontScale="90000"/>
          </a:bodyPr>
          <a:lstStyle/>
          <a:p>
            <a:r>
              <a:rPr lang="en-US" dirty="0"/>
              <a:t>STRATEGY MAKING INVOLVES MANAGERS AT ALL ORGANIZATIONAL LEVELS</a:t>
            </a:r>
          </a:p>
        </p:txBody>
      </p:sp>
      <p:sp>
        <p:nvSpPr>
          <p:cNvPr id="87042" name="Rectangle 5"/>
          <p:cNvSpPr>
            <a:spLocks noGrp="1" noChangeArrowheads="1"/>
          </p:cNvSpPr>
          <p:nvPr>
            <p:ph idx="1"/>
          </p:nvPr>
        </p:nvSpPr>
        <p:spPr/>
        <p:txBody>
          <a:bodyPr/>
          <a:lstStyle/>
          <a:p>
            <a:r>
              <a:rPr lang="en-US" sz="2400" dirty="0"/>
              <a:t>Chief executive officer (CEO)</a:t>
            </a:r>
          </a:p>
          <a:p>
            <a:pPr lvl="1"/>
            <a:r>
              <a:rPr lang="en-US" sz="2000" dirty="0"/>
              <a:t>Has ultimate responsibility for leading the strategy-making process as strategic visionary and chief architect of strategy</a:t>
            </a:r>
          </a:p>
          <a:p>
            <a:r>
              <a:rPr lang="en-US" sz="2400" dirty="0"/>
              <a:t>Senior executives</a:t>
            </a:r>
          </a:p>
          <a:p>
            <a:pPr lvl="1"/>
            <a:r>
              <a:rPr lang="en-US" sz="2000" dirty="0"/>
              <a:t>Fashion the major strategy components involving their areas of responsibility</a:t>
            </a:r>
          </a:p>
          <a:p>
            <a:r>
              <a:rPr lang="en-US" sz="2400" dirty="0"/>
              <a:t>Managers of subsidiaries, divisions, geographic regions, plants, and other operating units (and key employees with specialized expertise)</a:t>
            </a:r>
          </a:p>
          <a:p>
            <a:pPr lvl="1"/>
            <a:r>
              <a:rPr lang="en-US" sz="2000" dirty="0"/>
              <a:t>Utilize on-the-scene familiarity with their business units to orchestrate their specific pieces of the strategy</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STRATEGIC MANAGEMENT PRINCIPLE </a:t>
            </a:r>
            <a:r>
              <a:rPr lang="en-US" sz="2200" dirty="0"/>
              <a:t>(4 of 7)</a:t>
            </a:r>
          </a:p>
        </p:txBody>
      </p:sp>
      <p:sp>
        <p:nvSpPr>
          <p:cNvPr id="2" name="Text Placeholder 1"/>
          <p:cNvSpPr>
            <a:spLocks noGrp="1"/>
          </p:cNvSpPr>
          <p:nvPr>
            <p:ph idx="1"/>
          </p:nvPr>
        </p:nvSpPr>
        <p:spPr/>
        <p:txBody>
          <a:bodyPr/>
          <a:lstStyle/>
          <a:p>
            <a:pPr marL="0" indent="0">
              <a:buNone/>
              <a:defRPr/>
            </a:pPr>
            <a:r>
              <a:rPr dirty="0"/>
              <a:t>In most firms, crafting and executing strategy is a </a:t>
            </a:r>
            <a:r>
              <a:rPr b="1" dirty="0"/>
              <a:t>collaborative team</a:t>
            </a:r>
            <a:r>
              <a:rPr dirty="0"/>
              <a:t> effort in which every manager has a role for the area he or she heads; it is rarely something that only high-level managers do.</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5"/>
          <p:cNvSpPr>
            <a:spLocks noGrp="1" noChangeArrowheads="1"/>
          </p:cNvSpPr>
          <p:nvPr>
            <p:ph type="title" idx="4294967295"/>
          </p:nvPr>
        </p:nvSpPr>
        <p:spPr>
          <a:xfrm>
            <a:off x="0" y="4075"/>
            <a:ext cx="9143999" cy="916382"/>
          </a:xfrm>
        </p:spPr>
        <p:txBody>
          <a:bodyPr lIns="914400" rIns="914400">
            <a:normAutofit fontScale="90000"/>
          </a:bodyPr>
          <a:lstStyle/>
          <a:p>
            <a:pPr marL="0">
              <a:defRPr/>
            </a:pPr>
            <a:r>
              <a:rPr dirty="0"/>
              <a:t>WHY IS STRATEGY-MAKING OFTEN A COLLABORATIVE PROCESS?</a:t>
            </a:r>
          </a:p>
        </p:txBody>
      </p:sp>
      <p:sp>
        <p:nvSpPr>
          <p:cNvPr id="89090" name="Rectangle 6"/>
          <p:cNvSpPr>
            <a:spLocks noGrp="1" noChangeArrowheads="1"/>
          </p:cNvSpPr>
          <p:nvPr>
            <p:ph idx="1"/>
          </p:nvPr>
        </p:nvSpPr>
        <p:spPr/>
        <p:txBody>
          <a:bodyPr/>
          <a:lstStyle/>
          <a:p>
            <a:pPr>
              <a:spcBef>
                <a:spcPct val="45000"/>
              </a:spcBef>
              <a:defRPr/>
            </a:pPr>
            <a:r>
              <a:rPr sz="2400" dirty="0">
                <a:solidFill>
                  <a:schemeClr val="tx1"/>
                </a:solidFill>
              </a:rPr>
              <a:t>The many complex strategic issues involved and multiple areas of expertise required can make the strategy-making task too large for one person or a small executive group.</a:t>
            </a:r>
          </a:p>
          <a:p>
            <a:pPr>
              <a:spcBef>
                <a:spcPct val="45000"/>
              </a:spcBef>
              <a:defRPr/>
            </a:pPr>
            <a:r>
              <a:rPr sz="2400" dirty="0">
                <a:solidFill>
                  <a:schemeClr val="tx1"/>
                </a:solidFill>
              </a:rPr>
              <a:t>When operations involve different products, industries and geographic areas, strategy-making authority must be delegated to functional and operating unit managers such that </a:t>
            </a:r>
            <a:r>
              <a:rPr sz="2400" i="1" dirty="0">
                <a:solidFill>
                  <a:srgbClr val="C00000"/>
                </a:solidFill>
              </a:rPr>
              <a:t>all managers have a strategy-making role—ranging from major to minor—for the area they head!</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 FIRM’S STRATEGY-MAKING HIERARCHY </a:t>
            </a:r>
            <a:r>
              <a:rPr lang="en-US" sz="2200" dirty="0"/>
              <a:t>(1 of 2)</a:t>
            </a:r>
          </a:p>
        </p:txBody>
      </p:sp>
      <p:sp>
        <p:nvSpPr>
          <p:cNvPr id="4" name="Content Placeholder 3"/>
          <p:cNvSpPr>
            <a:spLocks noGrp="1"/>
          </p:cNvSpPr>
          <p:nvPr>
            <p:ph idx="1"/>
          </p:nvPr>
        </p:nvSpPr>
        <p:spPr/>
        <p:txBody>
          <a:bodyPr/>
          <a:lstStyle/>
          <a:p>
            <a:r>
              <a:rPr lang="en-US" dirty="0"/>
              <a:t>Corporate strategy</a:t>
            </a:r>
          </a:p>
          <a:p>
            <a:pPr lvl="1"/>
            <a:r>
              <a:rPr lang="en-US" dirty="0"/>
              <a:t>Multi-business strategy—how to gain synergies from managing a portfolio of businesses together rather than as separate businesses</a:t>
            </a:r>
          </a:p>
          <a:p>
            <a:r>
              <a:rPr lang="en-US" dirty="0"/>
              <a:t>Business strategy</a:t>
            </a:r>
          </a:p>
          <a:p>
            <a:pPr lvl="1"/>
            <a:r>
              <a:rPr lang="en-US" dirty="0"/>
              <a:t>How to strengthen market position and gain competitive advantage</a:t>
            </a:r>
          </a:p>
          <a:p>
            <a:pPr lvl="1"/>
            <a:r>
              <a:rPr lang="en-US" dirty="0"/>
              <a:t>Actions to build competitive capabilities of single businesses</a:t>
            </a:r>
          </a:p>
          <a:p>
            <a:pPr lvl="1"/>
            <a:r>
              <a:rPr lang="en-US" dirty="0"/>
              <a:t>Monitoring and aligning lower-level strategies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0"/>
            <a:r>
              <a:rPr lang="en-US" dirty="0"/>
              <a:t>A FIRM’S STRATEGY-MAKING HIERARCHY </a:t>
            </a:r>
            <a:r>
              <a:rPr lang="en-US" sz="2200" dirty="0"/>
              <a:t>(2 of 2)</a:t>
            </a:r>
          </a:p>
        </p:txBody>
      </p:sp>
      <p:sp>
        <p:nvSpPr>
          <p:cNvPr id="4" name="Content Placeholder 3"/>
          <p:cNvSpPr>
            <a:spLocks noGrp="1"/>
          </p:cNvSpPr>
          <p:nvPr>
            <p:ph idx="1"/>
          </p:nvPr>
        </p:nvSpPr>
        <p:spPr/>
        <p:txBody>
          <a:bodyPr/>
          <a:lstStyle/>
          <a:p>
            <a:r>
              <a:rPr lang="en-US" dirty="0"/>
              <a:t>Functional area strategies</a:t>
            </a:r>
          </a:p>
          <a:p>
            <a:pPr lvl="1"/>
            <a:r>
              <a:rPr lang="en-US" dirty="0"/>
              <a:t>Add relevant detail to the </a:t>
            </a:r>
            <a:r>
              <a:rPr lang="en-US" b="1" i="1" dirty="0">
                <a:solidFill>
                  <a:srgbClr val="C00000"/>
                </a:solidFill>
              </a:rPr>
              <a:t>“</a:t>
            </a:r>
            <a:r>
              <a:rPr lang="en-US" b="1" i="1" dirty="0" err="1">
                <a:solidFill>
                  <a:srgbClr val="C00000"/>
                </a:solidFill>
              </a:rPr>
              <a:t>hows</a:t>
            </a:r>
            <a:r>
              <a:rPr lang="en-US" b="1" i="1" dirty="0">
                <a:solidFill>
                  <a:srgbClr val="C00000"/>
                </a:solidFill>
              </a:rPr>
              <a:t>”</a:t>
            </a:r>
            <a:r>
              <a:rPr lang="en-US" dirty="0"/>
              <a:t> of business strategy</a:t>
            </a:r>
          </a:p>
          <a:p>
            <a:pPr lvl="1"/>
            <a:r>
              <a:rPr lang="en-US" dirty="0"/>
              <a:t>Provide a game plan for managing a particular activity in ways that support the business strategy</a:t>
            </a:r>
          </a:p>
          <a:p>
            <a:r>
              <a:rPr lang="en-US" dirty="0"/>
              <a:t>Operational strategies</a:t>
            </a:r>
          </a:p>
          <a:p>
            <a:pPr lvl="1"/>
            <a:r>
              <a:rPr lang="en-US" dirty="0"/>
              <a:t>Add detail and completeness to business and functional strategies </a:t>
            </a:r>
          </a:p>
          <a:p>
            <a:pPr lvl="1"/>
            <a:r>
              <a:rPr lang="en-US" dirty="0"/>
              <a:t>Provide a game plan for managing specific operating activities with strategic significance</a:t>
            </a:r>
          </a:p>
          <a:p>
            <a:pPr marL="0" lvl="1" indent="0">
              <a:buNone/>
            </a:pPr>
            <a:r>
              <a:rPr lang="en-US" i="1" dirty="0"/>
              <a:t>NOTE: These four strategies all impact each other.</a:t>
            </a:r>
          </a:p>
        </p:txBody>
      </p:sp>
    </p:spTree>
    <p:extLst>
      <p:ext uri="{BB962C8B-B14F-4D97-AF65-F5344CB8AC3E}">
        <p14:creationId xmlns:p14="http://schemas.microsoft.com/office/powerpoint/2010/main" val="22109350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CORE CONCEPTS </a:t>
            </a:r>
            <a:r>
              <a:rPr lang="en-US" sz="2000" dirty="0"/>
              <a:t>(7 of 8)</a:t>
            </a:r>
          </a:p>
        </p:txBody>
      </p:sp>
      <p:sp>
        <p:nvSpPr>
          <p:cNvPr id="2" name="Text Placeholder 1"/>
          <p:cNvSpPr>
            <a:spLocks noGrp="1"/>
          </p:cNvSpPr>
          <p:nvPr>
            <p:ph idx="1"/>
          </p:nvPr>
        </p:nvSpPr>
        <p:spPr/>
        <p:txBody>
          <a:bodyPr/>
          <a:lstStyle/>
          <a:p>
            <a:pPr>
              <a:defRPr/>
            </a:pPr>
            <a:r>
              <a:rPr b="1" dirty="0"/>
              <a:t>Corporate strategy </a:t>
            </a:r>
            <a:r>
              <a:rPr dirty="0"/>
              <a:t>is strategy at the </a:t>
            </a:r>
            <a:r>
              <a:rPr i="1" dirty="0"/>
              <a:t>multi-business level</a:t>
            </a:r>
            <a:r>
              <a:rPr dirty="0"/>
              <a:t>, concerning how to improve company performance or gain competitive advantage by managing a set of businesses simultaneously.</a:t>
            </a:r>
          </a:p>
          <a:p>
            <a:pPr>
              <a:defRPr/>
            </a:pPr>
            <a:r>
              <a:rPr b="1" dirty="0"/>
              <a:t>Business strategy</a:t>
            </a:r>
            <a:r>
              <a:rPr dirty="0"/>
              <a:t> is strategy at the </a:t>
            </a:r>
            <a:r>
              <a:rPr i="1" dirty="0"/>
              <a:t>single-business level</a:t>
            </a:r>
            <a:r>
              <a:rPr dirty="0"/>
              <a:t>, concerning how to improve the performance or gain a competitive advantage in a particular line of business.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1029793"/>
          </a:xfrm>
        </p:spPr>
        <p:txBody>
          <a:bodyPr anchor="ctr" anchorCtr="1">
            <a:noAutofit/>
          </a:bodyPr>
          <a:lstStyle/>
          <a:p>
            <a:pPr>
              <a:defRPr/>
            </a:pPr>
            <a:r>
              <a:rPr sz="3200" dirty="0"/>
              <a:t>UNITING THE STRATEGY-MAKING HIERARCHY</a:t>
            </a:r>
          </a:p>
        </p:txBody>
      </p:sp>
      <p:grpSp>
        <p:nvGrpSpPr>
          <p:cNvPr id="20" name="Content Placeholder 19"/>
          <p:cNvGrpSpPr>
            <a:grpSpLocks noGrp="1"/>
          </p:cNvGrpSpPr>
          <p:nvPr/>
        </p:nvGrpSpPr>
        <p:grpSpPr>
          <a:xfrm>
            <a:off x="88900" y="1197974"/>
            <a:ext cx="7061200" cy="4940300"/>
            <a:chOff x="631190" y="1512888"/>
            <a:chExt cx="7406322" cy="4242945"/>
          </a:xfrm>
        </p:grpSpPr>
        <p:sp>
          <p:nvSpPr>
            <p:cNvPr id="21" name="Isosceles Triangle 2"/>
            <p:cNvSpPr>
              <a:spLocks noChangeArrowheads="1"/>
            </p:cNvSpPr>
            <p:nvPr/>
          </p:nvSpPr>
          <p:spPr bwMode="auto">
            <a:xfrm>
              <a:off x="2651759" y="1563689"/>
              <a:ext cx="5385753" cy="4192144"/>
            </a:xfrm>
            <a:prstGeom prst="triangle">
              <a:avLst>
                <a:gd name="adj" fmla="val 50000"/>
              </a:avLst>
            </a:prstGeom>
            <a:solidFill>
              <a:srgbClr val="E5D5B4"/>
            </a:solidFill>
            <a:ln w="9525" algn="ctr">
              <a:noFill/>
              <a:round/>
              <a:headEnd/>
              <a:tailEnd/>
            </a:ln>
            <a:effectLst>
              <a:outerShdw blurRad="50800" dist="38100" dir="2700000" algn="tl" rotWithShape="0">
                <a:prstClr val="black">
                  <a:alpha val="40000"/>
                </a:prstClr>
              </a:outerShdw>
            </a:effectLst>
          </p:spPr>
          <p:txBody>
            <a:bodyPr/>
            <a:lstStyle/>
            <a:p>
              <a:pPr>
                <a:spcBef>
                  <a:spcPct val="20000"/>
                </a:spcBef>
                <a:buClr>
                  <a:srgbClr val="800000"/>
                </a:buClr>
                <a:buFont typeface="Wingdings" pitchFamily="2" charset="2"/>
                <a:buNone/>
              </a:pPr>
              <a:endParaRPr lang="en-US" sz="2600" dirty="0"/>
            </a:p>
          </p:txBody>
        </p:sp>
        <p:sp>
          <p:nvSpPr>
            <p:cNvPr id="22" name="Isosceles Triangle 21"/>
            <p:cNvSpPr/>
            <p:nvPr/>
          </p:nvSpPr>
          <p:spPr bwMode="auto">
            <a:xfrm>
              <a:off x="3425825" y="1512888"/>
              <a:ext cx="3875241" cy="3024187"/>
            </a:xfrm>
            <a:prstGeom prst="triangle">
              <a:avLst/>
            </a:prstGeom>
            <a:solidFill>
              <a:schemeClr val="accent2">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spcBef>
                  <a:spcPct val="20000"/>
                </a:spcBef>
                <a:buClr>
                  <a:srgbClr val="800000"/>
                </a:buClr>
                <a:buFont typeface="Wingdings" pitchFamily="2" charset="2"/>
                <a:buNone/>
                <a:defRPr/>
              </a:pPr>
              <a:endParaRPr lang="en-US" sz="2600" dirty="0"/>
            </a:p>
          </p:txBody>
        </p:sp>
        <p:sp>
          <p:nvSpPr>
            <p:cNvPr id="23" name="Isosceles Triangle 22"/>
            <p:cNvSpPr/>
            <p:nvPr/>
          </p:nvSpPr>
          <p:spPr bwMode="auto">
            <a:xfrm>
              <a:off x="4071267" y="1538288"/>
              <a:ext cx="2578988" cy="1971675"/>
            </a:xfrm>
            <a:prstGeom prst="triangle">
              <a:avLst/>
            </a:prstGeom>
            <a:solidFill>
              <a:schemeClr val="bg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spcBef>
                  <a:spcPct val="20000"/>
                </a:spcBef>
                <a:buClr>
                  <a:srgbClr val="800000"/>
                </a:buClr>
                <a:buFont typeface="Wingdings" pitchFamily="2" charset="2"/>
                <a:buNone/>
                <a:defRPr/>
              </a:pPr>
              <a:endParaRPr lang="en-US" sz="2600" dirty="0"/>
            </a:p>
          </p:txBody>
        </p:sp>
        <p:sp>
          <p:nvSpPr>
            <p:cNvPr id="24" name="TextBox 23"/>
            <p:cNvSpPr txBox="1"/>
            <p:nvPr/>
          </p:nvSpPr>
          <p:spPr>
            <a:xfrm>
              <a:off x="1906588" y="2873375"/>
              <a:ext cx="2095500" cy="400050"/>
            </a:xfrm>
            <a:prstGeom prst="rect">
              <a:avLst/>
            </a:prstGeom>
            <a:noFill/>
          </p:spPr>
          <p:txBody>
            <a:bodyPr>
              <a:spAutoFit/>
            </a:bodyPr>
            <a:lstStyle/>
            <a:p>
              <a:pPr algn="r">
                <a:defRPr/>
              </a:pPr>
              <a:r>
                <a:rPr lang="en-US" b="1" dirty="0">
                  <a:effectLst>
                    <a:outerShdw blurRad="38100" dist="38100" dir="2700000" algn="tl">
                      <a:srgbClr val="000000">
                        <a:alpha val="43137"/>
                      </a:srgbClr>
                    </a:outerShdw>
                  </a:effectLst>
                </a:rPr>
                <a:t>Business-level</a:t>
              </a:r>
            </a:p>
          </p:txBody>
        </p:sp>
        <p:sp>
          <p:nvSpPr>
            <p:cNvPr id="25" name="TextBox 24"/>
            <p:cNvSpPr txBox="1"/>
            <p:nvPr/>
          </p:nvSpPr>
          <p:spPr>
            <a:xfrm>
              <a:off x="2222500" y="1916113"/>
              <a:ext cx="2211388" cy="400050"/>
            </a:xfrm>
            <a:prstGeom prst="rect">
              <a:avLst/>
            </a:prstGeom>
            <a:noFill/>
          </p:spPr>
          <p:txBody>
            <a:bodyPr>
              <a:spAutoFit/>
            </a:bodyPr>
            <a:lstStyle/>
            <a:p>
              <a:pPr algn="r">
                <a:defRPr/>
              </a:pPr>
              <a:r>
                <a:rPr lang="en-US" b="1" dirty="0">
                  <a:effectLst>
                    <a:outerShdw blurRad="38100" dist="38100" dir="2700000" algn="tl">
                      <a:srgbClr val="000000">
                        <a:alpha val="43137"/>
                      </a:srgbClr>
                    </a:outerShdw>
                  </a:effectLst>
                </a:rPr>
                <a:t>Corporate-level</a:t>
              </a:r>
            </a:p>
          </p:txBody>
        </p:sp>
        <p:sp>
          <p:nvSpPr>
            <p:cNvPr id="26" name="TextBox 25"/>
            <p:cNvSpPr txBox="1"/>
            <p:nvPr/>
          </p:nvSpPr>
          <p:spPr>
            <a:xfrm>
              <a:off x="1123950" y="3783013"/>
              <a:ext cx="2243138" cy="400050"/>
            </a:xfrm>
            <a:prstGeom prst="rect">
              <a:avLst/>
            </a:prstGeom>
            <a:noFill/>
          </p:spPr>
          <p:txBody>
            <a:bodyPr>
              <a:spAutoFit/>
            </a:bodyPr>
            <a:lstStyle/>
            <a:p>
              <a:pPr algn="r">
                <a:defRPr/>
              </a:pPr>
              <a:r>
                <a:rPr lang="en-US" b="1" dirty="0">
                  <a:effectLst>
                    <a:outerShdw blurRad="38100" dist="38100" dir="2700000" algn="tl">
                      <a:srgbClr val="000000">
                        <a:alpha val="43137"/>
                      </a:srgbClr>
                    </a:outerShdw>
                  </a:effectLst>
                </a:rPr>
                <a:t>Functional-level</a:t>
              </a:r>
            </a:p>
          </p:txBody>
        </p:sp>
        <p:sp>
          <p:nvSpPr>
            <p:cNvPr id="27" name="TextBox 26"/>
            <p:cNvSpPr txBox="1"/>
            <p:nvPr/>
          </p:nvSpPr>
          <p:spPr>
            <a:xfrm>
              <a:off x="631190" y="4856162"/>
              <a:ext cx="2243138" cy="400050"/>
            </a:xfrm>
            <a:prstGeom prst="rect">
              <a:avLst/>
            </a:prstGeom>
            <a:noFill/>
          </p:spPr>
          <p:txBody>
            <a:bodyPr>
              <a:spAutoFit/>
            </a:bodyPr>
            <a:lstStyle/>
            <a:p>
              <a:pPr algn="r">
                <a:defRPr/>
              </a:pPr>
              <a:r>
                <a:rPr lang="en-US" b="1" dirty="0">
                  <a:effectLst>
                    <a:outerShdw blurRad="38100" dist="38100" dir="2700000" algn="tl">
                      <a:srgbClr val="000000">
                        <a:alpha val="43137"/>
                      </a:srgbClr>
                    </a:outerShdw>
                  </a:effectLst>
                </a:rPr>
                <a:t>Operational-level</a:t>
              </a:r>
            </a:p>
          </p:txBody>
        </p:sp>
        <p:sp>
          <p:nvSpPr>
            <p:cNvPr id="28" name="Isosceles Triangle 4"/>
            <p:cNvSpPr>
              <a:spLocks noChangeArrowheads="1"/>
            </p:cNvSpPr>
            <p:nvPr/>
          </p:nvSpPr>
          <p:spPr bwMode="auto">
            <a:xfrm>
              <a:off x="4689385" y="1517650"/>
              <a:ext cx="1357948" cy="1058863"/>
            </a:xfrm>
            <a:prstGeom prst="triangle">
              <a:avLst>
                <a:gd name="adj" fmla="val 50000"/>
              </a:avLst>
            </a:prstGeom>
            <a:solidFill>
              <a:srgbClr val="CC6600"/>
            </a:solidFill>
            <a:ln w="9525" algn="ctr">
              <a:noFill/>
              <a:round/>
              <a:headEnd/>
              <a:tailEnd/>
            </a:ln>
            <a:effectLst>
              <a:outerShdw blurRad="50800" dist="38100" dir="2700000" algn="tl" rotWithShape="0">
                <a:prstClr val="black">
                  <a:alpha val="40000"/>
                </a:prstClr>
              </a:outerShdw>
            </a:effectLst>
          </p:spPr>
          <p:txBody>
            <a:bodyPr/>
            <a:lstStyle/>
            <a:p>
              <a:pPr>
                <a:spcBef>
                  <a:spcPct val="20000"/>
                </a:spcBef>
                <a:buClr>
                  <a:srgbClr val="800000"/>
                </a:buClr>
                <a:buFont typeface="Wingdings" pitchFamily="2" charset="2"/>
                <a:buNone/>
              </a:pPr>
              <a:endParaRPr lang="en-US" sz="2600" dirty="0"/>
            </a:p>
          </p:txBody>
        </p:sp>
        <p:sp>
          <p:nvSpPr>
            <p:cNvPr id="29" name="Down Arrow 28"/>
            <p:cNvSpPr/>
            <p:nvPr/>
          </p:nvSpPr>
          <p:spPr bwMode="auto">
            <a:xfrm>
              <a:off x="4711700" y="2584768"/>
              <a:ext cx="458788" cy="3144837"/>
            </a:xfrm>
            <a:prstGeom prst="downArrow">
              <a:avLst/>
            </a:prstGeom>
            <a:solidFill>
              <a:schemeClr val="accent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spcBef>
                  <a:spcPct val="20000"/>
                </a:spcBef>
                <a:buClr>
                  <a:srgbClr val="800000"/>
                </a:buClr>
                <a:buFont typeface="Wingdings" pitchFamily="2" charset="2"/>
                <a:buNone/>
                <a:defRPr/>
              </a:pPr>
              <a:endParaRPr lang="en-US" sz="2600" dirty="0"/>
            </a:p>
          </p:txBody>
        </p:sp>
        <p:sp>
          <p:nvSpPr>
            <p:cNvPr id="30" name="Down Arrow 29"/>
            <p:cNvSpPr/>
            <p:nvPr/>
          </p:nvSpPr>
          <p:spPr bwMode="auto">
            <a:xfrm flipV="1">
              <a:off x="5356225" y="2578100"/>
              <a:ext cx="458788" cy="3144838"/>
            </a:xfrm>
            <a:prstGeom prst="downArrow">
              <a:avLst/>
            </a:prstGeom>
            <a:solidFill>
              <a:schemeClr val="accent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spcBef>
                  <a:spcPct val="20000"/>
                </a:spcBef>
                <a:buClr>
                  <a:srgbClr val="800000"/>
                </a:buClr>
                <a:buFont typeface="Wingdings" pitchFamily="2" charset="2"/>
                <a:buNone/>
                <a:defRPr/>
              </a:pPr>
              <a:endParaRPr lang="en-US" sz="2600" dirty="0"/>
            </a:p>
          </p:txBody>
        </p:sp>
      </p:grpSp>
      <p:sp>
        <p:nvSpPr>
          <p:cNvPr id="19" name="Text Placeholder 18"/>
          <p:cNvSpPr>
            <a:spLocks noGrp="1"/>
          </p:cNvSpPr>
          <p:nvPr>
            <p:ph type="body" sz="quarter" idx="16"/>
          </p:nvPr>
        </p:nvSpPr>
        <p:spPr>
          <a:xfrm>
            <a:off x="1" y="6306457"/>
            <a:ext cx="9070108" cy="503281"/>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rId2" action="ppaction://hlinksldjump"/>
              </a:rPr>
              <a:t>Jump to Appendix 4 long image description</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0"/>
            <a:r>
              <a:rPr lang="en-US" sz="3600" dirty="0"/>
              <a:t>STRATEGIC MANAGEMENT PRINCIPLE </a:t>
            </a:r>
            <a:r>
              <a:rPr lang="en-US" sz="2200" dirty="0"/>
              <a:t>(5 of 7)</a:t>
            </a:r>
          </a:p>
        </p:txBody>
      </p:sp>
      <p:sp>
        <p:nvSpPr>
          <p:cNvPr id="2" name="Text Placeholder 1"/>
          <p:cNvSpPr>
            <a:spLocks noGrp="1"/>
          </p:cNvSpPr>
          <p:nvPr>
            <p:ph idx="1"/>
          </p:nvPr>
        </p:nvSpPr>
        <p:spPr/>
        <p:txBody>
          <a:bodyPr/>
          <a:lstStyle/>
          <a:p>
            <a:r>
              <a:rPr lang="en-US" dirty="0"/>
              <a:t>A firm's strategy is at full power only when many pieces of the strategy are united. </a:t>
            </a:r>
          </a:p>
          <a:p>
            <a:pPr lvl="1"/>
            <a:r>
              <a:rPr lang="en-US" dirty="0"/>
              <a:t>Anything less than a unified collection of strategies weakens the overall strategy and is likely to impair company performance.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STRATEGIC MANAGEMENT PRINCIPLE </a:t>
            </a:r>
            <a:r>
              <a:rPr lang="en-US" sz="2200" dirty="0"/>
              <a:t>(1 of 7)</a:t>
            </a:r>
          </a:p>
        </p:txBody>
      </p:sp>
      <p:sp>
        <p:nvSpPr>
          <p:cNvPr id="2" name="Text Placeholder 1"/>
          <p:cNvSpPr>
            <a:spLocks noGrp="1"/>
          </p:cNvSpPr>
          <p:nvPr>
            <p:ph idx="1"/>
          </p:nvPr>
        </p:nvSpPr>
        <p:spPr/>
        <p:txBody>
          <a:bodyPr/>
          <a:lstStyle/>
          <a:p>
            <a:pPr marL="0" indent="0">
              <a:buNone/>
              <a:defRPr/>
            </a:pPr>
            <a:r>
              <a:rPr dirty="0"/>
              <a:t>A company’s </a:t>
            </a:r>
            <a:r>
              <a:rPr b="1" dirty="0"/>
              <a:t>strategic plan </a:t>
            </a:r>
            <a:r>
              <a:rPr dirty="0"/>
              <a:t>lays out its future direction, performance targets, and strategy.</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a:xfrm>
            <a:off x="0" y="5399"/>
            <a:ext cx="9144000" cy="967057"/>
          </a:xfrm>
        </p:spPr>
        <p:txBody>
          <a:bodyPr>
            <a:normAutofit/>
          </a:bodyPr>
          <a:lstStyle/>
          <a:p>
            <a:pPr>
              <a:defRPr/>
            </a:pPr>
            <a:r>
              <a:rPr sz="2800" dirty="0"/>
              <a:t>A STRATEGIC VISION</a:t>
            </a:r>
            <a:r>
              <a:rPr lang="en-US" sz="2800" dirty="0"/>
              <a:t> </a:t>
            </a:r>
            <a:r>
              <a:rPr sz="2800" dirty="0"/>
              <a:t>+ MISSION + OBJECTIVES + STRATEGY = A </a:t>
            </a:r>
            <a:r>
              <a:rPr lang="en-US" sz="2800" dirty="0"/>
              <a:t>STRATEGIC </a:t>
            </a:r>
            <a:r>
              <a:rPr sz="2800" dirty="0"/>
              <a:t>PLAN</a:t>
            </a:r>
          </a:p>
        </p:txBody>
      </p:sp>
      <p:grpSp>
        <p:nvGrpSpPr>
          <p:cNvPr id="2" name="Group 1" descr="A graphic lists the elements of a firm's strategic plan."/>
          <p:cNvGrpSpPr/>
          <p:nvPr/>
        </p:nvGrpSpPr>
        <p:grpSpPr>
          <a:xfrm>
            <a:off x="1897742" y="1290819"/>
            <a:ext cx="5348515" cy="4944017"/>
            <a:chOff x="1717675" y="1487805"/>
            <a:chExt cx="5249545" cy="4660900"/>
          </a:xfrm>
        </p:grpSpPr>
        <p:sp>
          <p:nvSpPr>
            <p:cNvPr id="99333" name="Text Box 5"/>
            <p:cNvSpPr txBox="1">
              <a:spLocks noChangeArrowheads="1"/>
            </p:cNvSpPr>
            <p:nvPr/>
          </p:nvSpPr>
          <p:spPr bwMode="auto">
            <a:xfrm>
              <a:off x="3198813" y="3116580"/>
              <a:ext cx="3762057" cy="876300"/>
            </a:xfrm>
            <a:prstGeom prst="roundRect">
              <a:avLst/>
            </a:prstGeom>
            <a:blipFill>
              <a:blip r:embed="rId3" cstate="print"/>
              <a:stretch>
                <a:fillRect/>
              </a:stretch>
            </a:bli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sz="1800" b="1" dirty="0">
                  <a:solidFill>
                    <a:schemeClr val="bg1"/>
                  </a:solidFill>
                  <a:cs typeface="+mn-cs"/>
                </a:rPr>
                <a:t>Its strategic vision, business mission, and core values</a:t>
              </a:r>
            </a:p>
          </p:txBody>
        </p:sp>
        <p:sp>
          <p:nvSpPr>
            <p:cNvPr id="99334" name="Text Box 6"/>
            <p:cNvSpPr txBox="1">
              <a:spLocks noChangeArrowheads="1"/>
            </p:cNvSpPr>
            <p:nvPr/>
          </p:nvSpPr>
          <p:spPr bwMode="auto">
            <a:xfrm>
              <a:off x="3198813" y="4196080"/>
              <a:ext cx="3762057" cy="876300"/>
            </a:xfrm>
            <a:prstGeom prst="roundRect">
              <a:avLst/>
            </a:prstGeom>
            <a:solidFill>
              <a:srgbClr val="6699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sz="1800" b="1" dirty="0">
                  <a:solidFill>
                    <a:schemeClr val="bg1"/>
                  </a:solidFill>
                  <a:cs typeface="+mn-cs"/>
                </a:rPr>
                <a:t>Its strategic and financial objectives</a:t>
              </a:r>
            </a:p>
          </p:txBody>
        </p:sp>
        <p:sp>
          <p:nvSpPr>
            <p:cNvPr id="99335" name="Text Box 7"/>
            <p:cNvSpPr txBox="1">
              <a:spLocks noChangeArrowheads="1"/>
            </p:cNvSpPr>
            <p:nvPr/>
          </p:nvSpPr>
          <p:spPr bwMode="auto">
            <a:xfrm>
              <a:off x="3205163" y="5272405"/>
              <a:ext cx="3762057" cy="876300"/>
            </a:xfrm>
            <a:prstGeom prst="roundRect">
              <a:avLst/>
            </a:prstGeom>
            <a:solidFill>
              <a:srgbClr val="996633"/>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anchor="ctr"/>
            <a:lstStyle/>
            <a:p>
              <a:pPr algn="ctr">
                <a:spcBef>
                  <a:spcPct val="50000"/>
                </a:spcBef>
                <a:defRPr/>
              </a:pPr>
              <a:r>
                <a:rPr lang="en-US" sz="1800" b="1" dirty="0">
                  <a:solidFill>
                    <a:schemeClr val="bg1"/>
                  </a:solidFill>
                  <a:cs typeface="+mn-cs"/>
                </a:rPr>
                <a:t>Its chosen strategy</a:t>
              </a:r>
            </a:p>
          </p:txBody>
        </p:sp>
        <p:cxnSp>
          <p:nvCxnSpPr>
            <p:cNvPr id="101381" name="AutoShape 8"/>
            <p:cNvCxnSpPr>
              <a:cxnSpLocks noChangeShapeType="1"/>
              <a:stCxn id="101384" idx="3"/>
            </p:cNvCxnSpPr>
            <p:nvPr/>
          </p:nvCxnSpPr>
          <p:spPr bwMode="auto">
            <a:xfrm rot="16200000" flipH="1">
              <a:off x="2328069" y="2683986"/>
              <a:ext cx="841375" cy="900113"/>
            </a:xfrm>
            <a:prstGeom prst="bentConnector2">
              <a:avLst/>
            </a:prstGeom>
            <a:noFill/>
            <a:ln w="38100">
              <a:solidFill>
                <a:schemeClr val="tx1"/>
              </a:solidFill>
              <a:miter lim="800000"/>
              <a:headEnd type="none" w="med" len="med"/>
              <a:tailEnd type="none" w="med" len="med"/>
            </a:ln>
          </p:spPr>
        </p:cxnSp>
        <p:cxnSp>
          <p:nvCxnSpPr>
            <p:cNvPr id="101382" name="AutoShape 9"/>
            <p:cNvCxnSpPr>
              <a:cxnSpLocks noChangeShapeType="1"/>
              <a:stCxn id="101384" idx="3"/>
            </p:cNvCxnSpPr>
            <p:nvPr/>
          </p:nvCxnSpPr>
          <p:spPr bwMode="auto">
            <a:xfrm rot="16200000" flipH="1">
              <a:off x="1253332" y="3758723"/>
              <a:ext cx="2997200" cy="906463"/>
            </a:xfrm>
            <a:prstGeom prst="bentConnector2">
              <a:avLst/>
            </a:prstGeom>
            <a:noFill/>
            <a:ln w="38100">
              <a:solidFill>
                <a:schemeClr val="tx1"/>
              </a:solidFill>
              <a:miter lim="800000"/>
              <a:headEnd type="none" w="med" len="med"/>
              <a:tailEnd type="none" w="med" len="med"/>
            </a:ln>
          </p:spPr>
        </p:cxnSp>
        <p:cxnSp>
          <p:nvCxnSpPr>
            <p:cNvPr id="101383" name="AutoShape 8"/>
            <p:cNvCxnSpPr>
              <a:cxnSpLocks noChangeShapeType="1"/>
              <a:stCxn id="101384" idx="3"/>
            </p:cNvCxnSpPr>
            <p:nvPr/>
          </p:nvCxnSpPr>
          <p:spPr bwMode="auto">
            <a:xfrm rot="16200000" flipH="1">
              <a:off x="1788319" y="3223736"/>
              <a:ext cx="1920875" cy="900113"/>
            </a:xfrm>
            <a:prstGeom prst="bentConnector2">
              <a:avLst/>
            </a:prstGeom>
            <a:noFill/>
            <a:ln w="38100">
              <a:solidFill>
                <a:schemeClr val="tx1"/>
              </a:solidFill>
              <a:miter lim="800000"/>
              <a:headEnd type="none" w="med" len="med"/>
              <a:tailEnd type="none" w="med" len="med"/>
            </a:ln>
          </p:spPr>
        </p:cxnSp>
        <p:sp>
          <p:nvSpPr>
            <p:cNvPr id="101384" name="Text Box 4"/>
            <p:cNvSpPr>
              <a:spLocks noChangeArrowheads="1"/>
            </p:cNvSpPr>
            <p:nvPr/>
          </p:nvSpPr>
          <p:spPr bwMode="auto">
            <a:xfrm>
              <a:off x="1717675" y="1487805"/>
              <a:ext cx="3965575" cy="1435100"/>
            </a:xfrm>
            <a:prstGeom prst="ellipse">
              <a:avLst/>
            </a:prstGeom>
            <a:blipFill dpi="0" rotWithShape="1">
              <a:blip r:embed="rId4" cstate="print"/>
              <a:srcRect/>
              <a:stretch>
                <a:fillRect/>
              </a:stretch>
            </a:blipFill>
            <a:ln w="9525">
              <a:noFill/>
              <a:round/>
              <a:headEnd/>
              <a:tailEnd/>
            </a:ln>
            <a:scene3d>
              <a:camera prst="orthographicFront"/>
              <a:lightRig rig="threePt" dir="t"/>
            </a:scene3d>
            <a:sp3d>
              <a:bevelT/>
            </a:sp3d>
          </p:spPr>
          <p:txBody>
            <a:bodyPr anchor="ctr" anchorCtr="1"/>
            <a:lstStyle/>
            <a:p>
              <a:pPr algn="ctr">
                <a:spcBef>
                  <a:spcPct val="50000"/>
                </a:spcBef>
              </a:pPr>
              <a:r>
                <a:rPr lang="en-US" b="1" dirty="0"/>
                <a:t>Elements of a Firm’s Strategic Plan</a:t>
              </a:r>
            </a:p>
          </p:txBody>
        </p:sp>
      </p:grpSp>
      <p:sp>
        <p:nvSpPr>
          <p:cNvPr id="16" name="Text Placeholder 15"/>
          <p:cNvSpPr>
            <a:spLocks noGrp="1"/>
          </p:cNvSpPr>
          <p:nvPr>
            <p:ph type="body" sz="quarter" idx="16"/>
          </p:nvPr>
        </p:nvSpPr>
        <p:spPr>
          <a:xfrm>
            <a:off x="2365829" y="6553200"/>
            <a:ext cx="4412342" cy="99950"/>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rId5" action="ppaction://hlinksldjump"/>
              </a:rPr>
              <a:t>Jump to Appendix 5 long image description</a:t>
            </a:r>
            <a:endParaRPr lang="en-US"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 </a:t>
            </a:r>
            <a:r>
              <a:rPr lang="en-US" sz="2000" dirty="0"/>
              <a:t>(8 of 8)</a:t>
            </a:r>
          </a:p>
        </p:txBody>
      </p:sp>
      <p:sp>
        <p:nvSpPr>
          <p:cNvPr id="3" name="Content Placeholder 2"/>
          <p:cNvSpPr>
            <a:spLocks noGrp="1"/>
          </p:cNvSpPr>
          <p:nvPr>
            <p:ph idx="1"/>
          </p:nvPr>
        </p:nvSpPr>
        <p:spPr/>
        <p:txBody>
          <a:bodyPr/>
          <a:lstStyle/>
          <a:p>
            <a:r>
              <a:rPr lang="en-US" dirty="0"/>
              <a:t>A company’s </a:t>
            </a:r>
            <a:r>
              <a:rPr lang="en-US" b="1" dirty="0"/>
              <a:t>strategic plan </a:t>
            </a:r>
            <a:r>
              <a:rPr lang="en-US" dirty="0"/>
              <a:t>lays out its future direction, business model, performance targets, and competitive strategy.</a:t>
            </a:r>
          </a:p>
        </p:txBody>
      </p:sp>
    </p:spTree>
    <p:extLst>
      <p:ext uri="{BB962C8B-B14F-4D97-AF65-F5344CB8AC3E}">
        <p14:creationId xmlns:p14="http://schemas.microsoft.com/office/powerpoint/2010/main" val="218949055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9"/>
          <p:cNvSpPr>
            <a:spLocks noGrp="1" noChangeArrowheads="1"/>
          </p:cNvSpPr>
          <p:nvPr>
            <p:ph type="title" idx="4294967295"/>
          </p:nvPr>
        </p:nvSpPr>
        <p:spPr>
          <a:xfrm>
            <a:off x="0" y="0"/>
            <a:ext cx="9144000" cy="669600"/>
          </a:xfrm>
        </p:spPr>
        <p:txBody>
          <a:bodyPr/>
          <a:lstStyle/>
          <a:p>
            <a:r>
              <a:rPr lang="en-US" dirty="0"/>
              <a:t>STAGE 4:	 EXECUTING THE STRATEGY</a:t>
            </a:r>
          </a:p>
        </p:txBody>
      </p:sp>
      <p:sp>
        <p:nvSpPr>
          <p:cNvPr id="82947" name="Rectangle 10"/>
          <p:cNvSpPr>
            <a:spLocks noGrp="1" noChangeArrowheads="1"/>
          </p:cNvSpPr>
          <p:nvPr>
            <p:ph idx="1"/>
          </p:nvPr>
        </p:nvSpPr>
        <p:spPr/>
        <p:txBody>
          <a:bodyPr/>
          <a:lstStyle/>
          <a:p>
            <a:pPr>
              <a:spcAft>
                <a:spcPts val="0"/>
              </a:spcAft>
            </a:pPr>
            <a:r>
              <a:rPr lang="en-US" dirty="0"/>
              <a:t>Converting strategic plans into actions requires:</a:t>
            </a:r>
          </a:p>
          <a:p>
            <a:pPr lvl="1">
              <a:spcAft>
                <a:spcPts val="0"/>
              </a:spcAft>
            </a:pPr>
            <a:r>
              <a:rPr lang="en-US" dirty="0"/>
              <a:t>Directing organizational action</a:t>
            </a:r>
          </a:p>
          <a:p>
            <a:pPr lvl="1">
              <a:spcAft>
                <a:spcPts val="0"/>
              </a:spcAft>
            </a:pPr>
            <a:r>
              <a:rPr lang="en-US" dirty="0"/>
              <a:t>Motivating people</a:t>
            </a:r>
          </a:p>
          <a:p>
            <a:pPr lvl="1">
              <a:spcAft>
                <a:spcPts val="0"/>
              </a:spcAft>
            </a:pPr>
            <a:r>
              <a:rPr lang="en-US" dirty="0"/>
              <a:t>Building and strengthening the firm’s competencies and competitive capabilities</a:t>
            </a:r>
          </a:p>
          <a:p>
            <a:pPr lvl="1">
              <a:spcAft>
                <a:spcPts val="0"/>
              </a:spcAft>
            </a:pPr>
            <a:r>
              <a:rPr lang="en-US" dirty="0"/>
              <a:t>Creating and nurturing a strategy-supportive work climate</a:t>
            </a:r>
          </a:p>
          <a:p>
            <a:pPr lvl="1">
              <a:spcAft>
                <a:spcPts val="0"/>
              </a:spcAft>
            </a:pPr>
            <a:r>
              <a:rPr lang="en-US" dirty="0"/>
              <a:t>Meeting or beating performance targets</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0" y="4075"/>
            <a:ext cx="9143999" cy="1186096"/>
          </a:xfrm>
        </p:spPr>
        <p:txBody>
          <a:bodyPr>
            <a:noAutofit/>
          </a:bodyPr>
          <a:lstStyle/>
          <a:p>
            <a:r>
              <a:rPr lang="en-US" sz="3600" dirty="0"/>
              <a:t>MANAGING THE STRATEGY </a:t>
            </a:r>
            <a:br>
              <a:rPr lang="en-US" sz="3600" dirty="0"/>
            </a:br>
            <a:r>
              <a:rPr lang="en-US" sz="3600" dirty="0"/>
              <a:t>EXECUTION PROCESS </a:t>
            </a:r>
            <a:r>
              <a:rPr lang="en-US" sz="2000" dirty="0"/>
              <a:t>(1 of 2)</a:t>
            </a:r>
          </a:p>
        </p:txBody>
      </p:sp>
      <p:sp>
        <p:nvSpPr>
          <p:cNvPr id="84995" name="Rectangle 3"/>
          <p:cNvSpPr>
            <a:spLocks noGrp="1" noChangeArrowheads="1"/>
          </p:cNvSpPr>
          <p:nvPr>
            <p:ph idx="1"/>
          </p:nvPr>
        </p:nvSpPr>
        <p:spPr>
          <a:xfrm>
            <a:off x="405720" y="1345716"/>
            <a:ext cx="8331880" cy="4983874"/>
          </a:xfrm>
        </p:spPr>
        <p:txBody>
          <a:bodyPr/>
          <a:lstStyle/>
          <a:p>
            <a:pPr>
              <a:spcBef>
                <a:spcPts val="900"/>
              </a:spcBef>
            </a:pPr>
            <a:r>
              <a:rPr lang="en-US" dirty="0"/>
              <a:t>Creating a strategy-supporting structure</a:t>
            </a:r>
          </a:p>
          <a:p>
            <a:pPr>
              <a:spcBef>
                <a:spcPts val="900"/>
              </a:spcBef>
            </a:pPr>
            <a:r>
              <a:rPr lang="en-US" dirty="0"/>
              <a:t>Staffing the firm with the needed skills and expertise</a:t>
            </a:r>
          </a:p>
          <a:p>
            <a:pPr>
              <a:spcBef>
                <a:spcPts val="900"/>
              </a:spcBef>
            </a:pPr>
            <a:r>
              <a:rPr lang="en-US" dirty="0"/>
              <a:t>Developing and strengthening strategy-supporting resources and capabilities</a:t>
            </a:r>
          </a:p>
          <a:p>
            <a:pPr>
              <a:spcBef>
                <a:spcPts val="900"/>
              </a:spcBef>
            </a:pPr>
            <a:r>
              <a:rPr lang="en-US" dirty="0"/>
              <a:t>Allocating ample resources to the activities critical to strategic success</a:t>
            </a:r>
          </a:p>
          <a:p>
            <a:pPr>
              <a:spcBef>
                <a:spcPts val="900"/>
              </a:spcBef>
            </a:pPr>
            <a:r>
              <a:rPr lang="en-US" dirty="0"/>
              <a:t>Ensuring that policies and procedures facilitate effective strategy execution</a:t>
            </a:r>
          </a:p>
          <a:p>
            <a:pPr>
              <a:spcBef>
                <a:spcPts val="900"/>
              </a:spcBef>
            </a:pPr>
            <a:r>
              <a:rPr lang="en-US" dirty="0"/>
              <a:t>Organizing work effort to achieve best practices</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0" y="4075"/>
            <a:ext cx="9143999" cy="1244154"/>
          </a:xfrm>
        </p:spPr>
        <p:txBody>
          <a:bodyPr>
            <a:noAutofit/>
          </a:bodyPr>
          <a:lstStyle/>
          <a:p>
            <a:r>
              <a:rPr lang="en-US" sz="3600" dirty="0"/>
              <a:t>MANAGING THE STRATEGY EXECUTION PROCESS </a:t>
            </a:r>
            <a:r>
              <a:rPr lang="en-US" sz="2000" dirty="0"/>
              <a:t>(2 of 2)</a:t>
            </a:r>
          </a:p>
        </p:txBody>
      </p:sp>
      <p:sp>
        <p:nvSpPr>
          <p:cNvPr id="87043" name="Rectangle 3"/>
          <p:cNvSpPr>
            <a:spLocks noGrp="1" noChangeArrowheads="1"/>
          </p:cNvSpPr>
          <p:nvPr>
            <p:ph idx="1"/>
          </p:nvPr>
        </p:nvSpPr>
        <p:spPr/>
        <p:txBody>
          <a:bodyPr/>
          <a:lstStyle/>
          <a:p>
            <a:r>
              <a:rPr lang="en-US" dirty="0"/>
              <a:t>Installing information and operating systems that enable company personnel to perform essential activities</a:t>
            </a:r>
          </a:p>
          <a:p>
            <a:r>
              <a:rPr lang="en-US" dirty="0"/>
              <a:t>Motivating people and tying rewards and incentives directly to the achievement of performance objectives</a:t>
            </a:r>
          </a:p>
          <a:p>
            <a:r>
              <a:rPr lang="en-US" dirty="0"/>
              <a:t>Creating a company culture conducive to successful strategy execution</a:t>
            </a:r>
          </a:p>
          <a:p>
            <a:r>
              <a:rPr lang="en-US" dirty="0"/>
              <a:t>Exerting the internal leadership needed to propel implementation forward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9"/>
          <p:cNvSpPr>
            <a:spLocks noGrp="1" noChangeArrowheads="1"/>
          </p:cNvSpPr>
          <p:nvPr>
            <p:ph type="title" idx="4294967295"/>
          </p:nvPr>
        </p:nvSpPr>
        <p:spPr>
          <a:xfrm>
            <a:off x="0" y="4074"/>
            <a:ext cx="9143999" cy="1556211"/>
          </a:xfrm>
        </p:spPr>
        <p:txBody>
          <a:bodyPr>
            <a:noAutofit/>
          </a:bodyPr>
          <a:lstStyle/>
          <a:p>
            <a:r>
              <a:rPr lang="en-US" sz="3600" dirty="0"/>
              <a:t>STAGE 5:	 EVALUATING PERFORMANCE AND INITIATING CORRECTIVE ADJUSTMENTS</a:t>
            </a:r>
          </a:p>
        </p:txBody>
      </p:sp>
      <p:sp>
        <p:nvSpPr>
          <p:cNvPr id="89091" name="Rectangle 10"/>
          <p:cNvSpPr>
            <a:spLocks noGrp="1" noChangeArrowheads="1"/>
          </p:cNvSpPr>
          <p:nvPr>
            <p:ph idx="1"/>
          </p:nvPr>
        </p:nvSpPr>
        <p:spPr>
          <a:xfrm>
            <a:off x="508792" y="1874126"/>
            <a:ext cx="8126413" cy="4983874"/>
          </a:xfrm>
        </p:spPr>
        <p:txBody>
          <a:bodyPr/>
          <a:lstStyle/>
          <a:p>
            <a:r>
              <a:rPr lang="en-US" dirty="0"/>
              <a:t>Evaluating performance</a:t>
            </a:r>
          </a:p>
          <a:p>
            <a:pPr lvl="1"/>
            <a:r>
              <a:rPr lang="en-US" dirty="0"/>
              <a:t>Deciding whether the enterprise is passing the three tests of a winning strategy—good fit, competitive advantage, strong performance.</a:t>
            </a:r>
          </a:p>
          <a:p>
            <a:r>
              <a:rPr lang="en-US" dirty="0"/>
              <a:t>Initiating corrective adjustment</a:t>
            </a:r>
          </a:p>
          <a:p>
            <a:pPr lvl="1"/>
            <a:r>
              <a:rPr lang="en-US" dirty="0"/>
              <a:t>Deciding whether to continue or change the firm’s vision and mission, objectives, strategy, and strategy execution methods</a:t>
            </a:r>
          </a:p>
          <a:p>
            <a:pPr lvl="1"/>
            <a:r>
              <a:rPr lang="en-US" dirty="0"/>
              <a:t>Applying lessons based on organizational learning</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
            <a:ext cx="9144000" cy="841829"/>
          </a:xfrm>
        </p:spPr>
        <p:txBody>
          <a:bodyPr>
            <a:normAutofit fontScale="90000"/>
          </a:bodyPr>
          <a:lstStyle/>
          <a:p>
            <a:r>
              <a:rPr lang="en-US" sz="3600" dirty="0"/>
              <a:t>STRATEGIC MANAGEMENT PRINCIPLE </a:t>
            </a:r>
            <a:r>
              <a:rPr lang="en-US" sz="2200" dirty="0"/>
              <a:t>(6 of 7)</a:t>
            </a:r>
          </a:p>
        </p:txBody>
      </p:sp>
      <p:sp>
        <p:nvSpPr>
          <p:cNvPr id="2" name="Text Placeholder 1"/>
          <p:cNvSpPr>
            <a:spLocks noGrp="1"/>
          </p:cNvSpPr>
          <p:nvPr>
            <p:ph idx="1"/>
          </p:nvPr>
        </p:nvSpPr>
        <p:spPr>
          <a:xfrm>
            <a:off x="457200" y="1295400"/>
            <a:ext cx="8229600" cy="5562600"/>
          </a:xfrm>
        </p:spPr>
        <p:txBody>
          <a:bodyPr/>
          <a:lstStyle/>
          <a:p>
            <a:pPr marL="0" indent="0">
              <a:buNone/>
              <a:defRPr/>
            </a:pPr>
            <a:r>
              <a:rPr lang="en-US" dirty="0"/>
              <a:t>A company’s vision, mission, objectives, strategy, and approach to strategy execution are never final; reviewing whether and when to make revisions is an ongoing process.</a:t>
            </a:r>
            <a:endParaRPr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0" y="4075"/>
            <a:ext cx="9143999" cy="1527182"/>
          </a:xfrm>
        </p:spPr>
        <p:txBody>
          <a:bodyPr lIns="274320" rIns="274320">
            <a:noAutofit/>
          </a:bodyPr>
          <a:lstStyle/>
          <a:p>
            <a:r>
              <a:rPr lang="en-US" sz="3600" dirty="0"/>
              <a:t>THE ROLE OF THE BOARD OF DIRECTORS IN CORPORATE GOVERNANCE</a:t>
            </a:r>
          </a:p>
        </p:txBody>
      </p:sp>
      <p:sp>
        <p:nvSpPr>
          <p:cNvPr id="109571" name="Rectangle 3"/>
          <p:cNvSpPr>
            <a:spLocks noGrp="1" noChangeArrowheads="1"/>
          </p:cNvSpPr>
          <p:nvPr>
            <p:ph idx="1"/>
          </p:nvPr>
        </p:nvSpPr>
        <p:spPr>
          <a:xfrm>
            <a:off x="504825" y="1676399"/>
            <a:ext cx="8126413" cy="4740275"/>
          </a:xfrm>
        </p:spPr>
        <p:txBody>
          <a:bodyPr/>
          <a:lstStyle/>
          <a:p>
            <a:r>
              <a:rPr lang="en-US" dirty="0"/>
              <a:t>Obligations of the board of directors:</a:t>
            </a:r>
          </a:p>
          <a:p>
            <a:pPr lvl="1"/>
            <a:r>
              <a:rPr lang="en-US" dirty="0"/>
              <a:t>Oversee the firm’s financial accounting and reporting practices compliance with GAAP principles</a:t>
            </a:r>
          </a:p>
          <a:p>
            <a:pPr lvl="1"/>
            <a:r>
              <a:rPr lang="en-US" dirty="0"/>
              <a:t>Critically appraise the firm’s direction, strategy, and business approaches</a:t>
            </a:r>
          </a:p>
          <a:p>
            <a:pPr lvl="1"/>
            <a:r>
              <a:rPr lang="en-US" dirty="0"/>
              <a:t>Evaluate the caliber of senior executives’ strategic leadership skills</a:t>
            </a:r>
          </a:p>
          <a:p>
            <a:pPr lvl="1"/>
            <a:r>
              <a:rPr lang="en-US" dirty="0"/>
              <a:t>Institute a compensation plan that rewards top executives for actions and results that serve stakeholder interests—especially shareholders.</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0" y="4075"/>
            <a:ext cx="9143999" cy="1193354"/>
          </a:xfrm>
        </p:spPr>
        <p:txBody>
          <a:bodyPr lIns="1097280" rIns="1097280">
            <a:noAutofit/>
          </a:bodyPr>
          <a:lstStyle/>
          <a:p>
            <a:r>
              <a:rPr lang="en-US" sz="3600" dirty="0"/>
              <a:t>ACHIEVING EFFECTIVE CORPORATE GOVERNANCE</a:t>
            </a:r>
          </a:p>
        </p:txBody>
      </p:sp>
      <p:sp>
        <p:nvSpPr>
          <p:cNvPr id="93187" name="Rectangle 3"/>
          <p:cNvSpPr>
            <a:spLocks noGrp="1" noChangeArrowheads="1"/>
          </p:cNvSpPr>
          <p:nvPr>
            <p:ph idx="1"/>
          </p:nvPr>
        </p:nvSpPr>
        <p:spPr/>
        <p:txBody>
          <a:bodyPr/>
          <a:lstStyle/>
          <a:p>
            <a:pPr>
              <a:spcBef>
                <a:spcPts val="1200"/>
              </a:spcBef>
            </a:pPr>
            <a:r>
              <a:rPr lang="en-US" dirty="0"/>
              <a:t>A strong, independent board of directors:</a:t>
            </a:r>
          </a:p>
          <a:p>
            <a:pPr lvl="1">
              <a:spcBef>
                <a:spcPts val="1200"/>
              </a:spcBef>
            </a:pPr>
            <a:r>
              <a:rPr lang="en-US" dirty="0"/>
              <a:t>Is well informed about the firm’s performance</a:t>
            </a:r>
          </a:p>
          <a:p>
            <a:pPr lvl="1">
              <a:spcBef>
                <a:spcPts val="1200"/>
              </a:spcBef>
            </a:pPr>
            <a:r>
              <a:rPr lang="en-US" dirty="0"/>
              <a:t>Guides and judges the CEO and other executives</a:t>
            </a:r>
          </a:p>
          <a:p>
            <a:pPr lvl="1">
              <a:spcBef>
                <a:spcPts val="1200"/>
              </a:spcBef>
            </a:pPr>
            <a:r>
              <a:rPr lang="en-US" dirty="0"/>
              <a:t>Can curb management actions the board believes are inappropriate or unduly risky</a:t>
            </a:r>
          </a:p>
          <a:p>
            <a:pPr lvl="1">
              <a:spcBef>
                <a:spcPts val="1200"/>
              </a:spcBef>
            </a:pPr>
            <a:r>
              <a:rPr lang="en-US" dirty="0"/>
              <a:t>Can certify to shareholders that the CEO is doing what the board expects</a:t>
            </a:r>
          </a:p>
          <a:p>
            <a:pPr lvl="1">
              <a:spcBef>
                <a:spcPts val="1200"/>
              </a:spcBef>
            </a:pPr>
            <a:r>
              <a:rPr lang="en-US" dirty="0"/>
              <a:t>Provides insight and advice to top management</a:t>
            </a:r>
          </a:p>
          <a:p>
            <a:pPr lvl="1">
              <a:spcBef>
                <a:spcPts val="1200"/>
              </a:spcBef>
            </a:pPr>
            <a:r>
              <a:rPr lang="en-US" dirty="0"/>
              <a:t>Is intensely involved in debating the pros and cons of key strategic decisions and actions</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9144000" cy="669600"/>
          </a:xfrm>
        </p:spPr>
        <p:txBody>
          <a:bodyPr>
            <a:normAutofit/>
          </a:bodyPr>
          <a:lstStyle/>
          <a:p>
            <a:r>
              <a:rPr lang="en-US" sz="3200" dirty="0"/>
              <a:t>STRATEGIC MANAGEMENT PRINCIPLE </a:t>
            </a:r>
            <a:r>
              <a:rPr lang="en-US" sz="2200" dirty="0"/>
              <a:t>(7 of 7)</a:t>
            </a:r>
          </a:p>
        </p:txBody>
      </p:sp>
      <p:sp>
        <p:nvSpPr>
          <p:cNvPr id="2" name="Text Placeholder 1"/>
          <p:cNvSpPr>
            <a:spLocks noGrp="1"/>
          </p:cNvSpPr>
          <p:nvPr>
            <p:ph idx="1"/>
          </p:nvPr>
        </p:nvSpPr>
        <p:spPr>
          <a:xfrm>
            <a:off x="457200" y="990600"/>
            <a:ext cx="8318500" cy="5562600"/>
          </a:xfrm>
        </p:spPr>
        <p:txBody>
          <a:bodyPr/>
          <a:lstStyle/>
          <a:p>
            <a:pPr marL="0" indent="0">
              <a:buNone/>
              <a:defRPr/>
            </a:pPr>
            <a:r>
              <a:rPr dirty="0"/>
              <a:t>Effective corporate governance requires the board of directors to oversee the company’s strategic direction, evaluate its senior executives, handle executive compensation, and oversee</a:t>
            </a:r>
            <a:r>
              <a:rPr lang="en-US" dirty="0"/>
              <a:t> </a:t>
            </a:r>
            <a:r>
              <a:rPr dirty="0"/>
              <a:t>financial reporting practices.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4"/>
          <p:cNvSpPr>
            <a:spLocks noGrp="1" noChangeArrowheads="1"/>
          </p:cNvSpPr>
          <p:nvPr>
            <p:ph type="title" idx="4294967295"/>
          </p:nvPr>
        </p:nvSpPr>
        <p:spPr>
          <a:xfrm>
            <a:off x="0" y="4074"/>
            <a:ext cx="9143999" cy="1532118"/>
          </a:xfrm>
        </p:spPr>
        <p:txBody>
          <a:bodyPr lIns="731520" rIns="731520">
            <a:noAutofit/>
          </a:bodyPr>
          <a:lstStyle/>
          <a:p>
            <a:pPr>
              <a:defRPr/>
            </a:pPr>
            <a:r>
              <a:rPr dirty="0"/>
              <a:t>STAGE 1:</a:t>
            </a:r>
            <a:r>
              <a:rPr lang="en-US" dirty="0"/>
              <a:t> </a:t>
            </a:r>
            <a:r>
              <a:rPr dirty="0"/>
              <a:t>DEVELOPING A STRATEGIC VISION, A MISSION STATEMENT, AND A SET OF CORE VALUES</a:t>
            </a:r>
          </a:p>
        </p:txBody>
      </p:sp>
      <p:sp>
        <p:nvSpPr>
          <p:cNvPr id="107525" name="Rectangle 5"/>
          <p:cNvSpPr>
            <a:spLocks noGrp="1" noChangeArrowheads="1"/>
          </p:cNvSpPr>
          <p:nvPr>
            <p:ph idx="1"/>
          </p:nvPr>
        </p:nvSpPr>
        <p:spPr>
          <a:xfrm>
            <a:off x="504825" y="1709927"/>
            <a:ext cx="8126413" cy="4706747"/>
          </a:xfrm>
        </p:spPr>
        <p:txBody>
          <a:bodyPr/>
          <a:lstStyle/>
          <a:p>
            <a:pPr>
              <a:buNone/>
              <a:defRPr/>
            </a:pPr>
            <a:r>
              <a:rPr lang="en-US" dirty="0"/>
              <a:t>Developing a strategic vision</a:t>
            </a:r>
            <a:endParaRPr dirty="0"/>
          </a:p>
          <a:p>
            <a:pPr lvl="1">
              <a:spcBef>
                <a:spcPts val="1200"/>
              </a:spcBef>
              <a:defRPr/>
            </a:pPr>
            <a:r>
              <a:rPr dirty="0"/>
              <a:t>Delineates management’s aspirations for the firm to its stakeholders</a:t>
            </a:r>
          </a:p>
          <a:p>
            <a:pPr lvl="1">
              <a:defRPr/>
            </a:pPr>
            <a:r>
              <a:rPr dirty="0"/>
              <a:t>Provides direction: “where we are going”</a:t>
            </a:r>
          </a:p>
          <a:p>
            <a:pPr lvl="1">
              <a:defRPr/>
            </a:pPr>
            <a:r>
              <a:rPr dirty="0"/>
              <a:t>Sets out the compelling rationale (strategic soundness) for the firm’s direction</a:t>
            </a:r>
          </a:p>
          <a:p>
            <a:pPr lvl="1">
              <a:defRPr/>
            </a:pPr>
            <a:r>
              <a:rPr dirty="0"/>
              <a:t>Uses </a:t>
            </a:r>
            <a:r>
              <a:rPr i="1" dirty="0"/>
              <a:t>distinctive</a:t>
            </a:r>
            <a:r>
              <a:rPr dirty="0"/>
              <a:t> and </a:t>
            </a:r>
            <a:r>
              <a:rPr i="1" dirty="0"/>
              <a:t>specific</a:t>
            </a:r>
            <a:r>
              <a:rPr dirty="0"/>
              <a:t> language to set the firm apart from its rivals</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074"/>
            <a:ext cx="9143999" cy="1200611"/>
          </a:xfrm>
          <a:solidFill>
            <a:srgbClr val="439CBF"/>
          </a:solidFill>
        </p:spPr>
        <p:txBody>
          <a:bodyPr lIns="640080" rIns="640080">
            <a:noAutofit/>
          </a:bodyPr>
          <a:lstStyle/>
          <a:p>
            <a:r>
              <a:rPr lang="en-US" sz="3600" dirty="0"/>
              <a:t>CORPORATE GOVERNANCE FAILURE AT VOLKSWAGEN</a:t>
            </a:r>
          </a:p>
        </p:txBody>
      </p:sp>
      <p:sp>
        <p:nvSpPr>
          <p:cNvPr id="8" name="Content Placeholder 7"/>
          <p:cNvSpPr>
            <a:spLocks noGrp="1"/>
          </p:cNvSpPr>
          <p:nvPr>
            <p:ph idx="1"/>
          </p:nvPr>
        </p:nvSpPr>
        <p:spPr>
          <a:xfrm>
            <a:off x="925745" y="1411030"/>
            <a:ext cx="7303861" cy="4983874"/>
          </a:xfrm>
        </p:spPr>
        <p:txBody>
          <a:bodyPr/>
          <a:lstStyle/>
          <a:p>
            <a:r>
              <a:rPr lang="en-US" dirty="0"/>
              <a:t>Why does the VW advisory board refuse to accept responsibility for the continuing series of management scandals that have plagued the firm for the past two decades?</a:t>
            </a:r>
          </a:p>
          <a:p>
            <a:r>
              <a:rPr lang="en-US" dirty="0"/>
              <a:t>How has the government-mandated two-tier governance structure promoted misconduct in the organization?</a:t>
            </a:r>
          </a:p>
          <a:p>
            <a:r>
              <a:rPr lang="en-US" dirty="0"/>
              <a:t>What must be changed at VW to restore stakeholder confidence in the firm? </a:t>
            </a:r>
          </a:p>
        </p:txBody>
      </p:sp>
    </p:spTree>
    <p:extLst>
      <p:ext uri="{BB962C8B-B14F-4D97-AF65-F5344CB8AC3E}">
        <p14:creationId xmlns:p14="http://schemas.microsoft.com/office/powerpoint/2010/main" val="217639203"/>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400"/>
            <a:ext cx="9144000" cy="1246458"/>
          </a:xfrm>
        </p:spPr>
        <p:txBody>
          <a:bodyPr>
            <a:noAutofit/>
          </a:bodyPr>
          <a:lstStyle/>
          <a:p>
            <a:r>
              <a:rPr lang="en-US" sz="3200" dirty="0"/>
              <a:t>Appendix 1 Figure 2.1 The Strategy-Making, Strategy-Executing Process</a:t>
            </a:r>
          </a:p>
        </p:txBody>
      </p:sp>
      <p:sp>
        <p:nvSpPr>
          <p:cNvPr id="3" name="Content Placeholder 2"/>
          <p:cNvSpPr>
            <a:spLocks noGrp="1"/>
          </p:cNvSpPr>
          <p:nvPr>
            <p:ph idx="1"/>
          </p:nvPr>
        </p:nvSpPr>
        <p:spPr>
          <a:xfrm>
            <a:off x="457200" y="1386114"/>
            <a:ext cx="8229600" cy="4731657"/>
          </a:xfrm>
        </p:spPr>
        <p:txBody>
          <a:bodyPr/>
          <a:lstStyle/>
          <a:p>
            <a:pPr>
              <a:spcBef>
                <a:spcPts val="900"/>
              </a:spcBef>
              <a:spcAft>
                <a:spcPts val="0"/>
              </a:spcAft>
            </a:pPr>
            <a:r>
              <a:rPr lang="en-US" sz="2400" dirty="0"/>
              <a:t>The five stages of the process are:</a:t>
            </a:r>
          </a:p>
          <a:p>
            <a:pPr lvl="1">
              <a:spcBef>
                <a:spcPts val="900"/>
              </a:spcBef>
              <a:spcAft>
                <a:spcPts val="0"/>
              </a:spcAft>
              <a:buSzPct val="100000"/>
              <a:buFont typeface="+mj-lt"/>
              <a:buAutoNum type="arabicPeriod"/>
            </a:pPr>
            <a:r>
              <a:rPr lang="en-US" sz="2000" dirty="0"/>
              <a:t>Developing a strategic vision, mission, and core values</a:t>
            </a:r>
          </a:p>
          <a:p>
            <a:pPr lvl="1">
              <a:spcBef>
                <a:spcPts val="900"/>
              </a:spcBef>
              <a:spcAft>
                <a:spcPts val="0"/>
              </a:spcAft>
              <a:buSzPct val="100000"/>
              <a:buFont typeface="+mj-lt"/>
              <a:buAutoNum type="arabicPeriod"/>
            </a:pPr>
            <a:r>
              <a:rPr lang="en-US" sz="2000" dirty="0"/>
              <a:t>Setting objectives</a:t>
            </a:r>
          </a:p>
          <a:p>
            <a:pPr lvl="1">
              <a:spcBef>
                <a:spcPts val="900"/>
              </a:spcBef>
              <a:spcAft>
                <a:spcPts val="0"/>
              </a:spcAft>
              <a:buSzPct val="100000"/>
              <a:buFont typeface="+mj-lt"/>
              <a:buAutoNum type="arabicPeriod"/>
            </a:pPr>
            <a:r>
              <a:rPr lang="en-US" sz="2000" dirty="0"/>
              <a:t>Crafting a strategy to achieve the objectives and the firm’s vision</a:t>
            </a:r>
          </a:p>
          <a:p>
            <a:pPr lvl="1">
              <a:spcBef>
                <a:spcPts val="900"/>
              </a:spcBef>
              <a:spcAft>
                <a:spcPts val="0"/>
              </a:spcAft>
              <a:buSzPct val="100000"/>
              <a:buFont typeface="+mj-lt"/>
              <a:buAutoNum type="arabicPeriod"/>
            </a:pPr>
            <a:r>
              <a:rPr lang="en-US" sz="2000" dirty="0"/>
              <a:t>Executing the strategy</a:t>
            </a:r>
          </a:p>
          <a:p>
            <a:pPr lvl="1">
              <a:spcBef>
                <a:spcPts val="900"/>
              </a:spcBef>
              <a:spcAft>
                <a:spcPts val="0"/>
              </a:spcAft>
              <a:buSzPct val="100000"/>
              <a:buFont typeface="+mj-lt"/>
              <a:buAutoNum type="arabicPeriod"/>
            </a:pPr>
            <a:r>
              <a:rPr lang="en-US" sz="2000" dirty="0"/>
              <a:t>Monitoring developments, evaluating performance, and initiating corrective adjustments</a:t>
            </a:r>
          </a:p>
          <a:p>
            <a:pPr>
              <a:spcBef>
                <a:spcPts val="900"/>
              </a:spcBef>
              <a:spcAft>
                <a:spcPts val="0"/>
              </a:spcAft>
            </a:pPr>
            <a:r>
              <a:rPr lang="en-US" sz="2000" dirty="0"/>
              <a:t>Stages 1, 2 and 3 are considered strategy making.</a:t>
            </a:r>
          </a:p>
          <a:p>
            <a:pPr>
              <a:spcBef>
                <a:spcPts val="900"/>
              </a:spcBef>
              <a:spcAft>
                <a:spcPts val="0"/>
              </a:spcAft>
            </a:pPr>
            <a:r>
              <a:rPr lang="en-US" sz="2000" dirty="0"/>
              <a:t>Stages 4 and 5 are where strategy execution occurs.</a:t>
            </a:r>
          </a:p>
          <a:p>
            <a:pPr>
              <a:spcBef>
                <a:spcPts val="900"/>
              </a:spcBef>
              <a:spcAft>
                <a:spcPts val="0"/>
              </a:spcAft>
            </a:pPr>
            <a:r>
              <a:rPr lang="en-US" sz="2000" dirty="0"/>
              <a:t>Additionally, stages 1 through 4 must be revised as needed in light of the firm's actual performance, changing conditions, new opportunities, and new ideas.</a:t>
            </a:r>
          </a:p>
        </p:txBody>
      </p:sp>
      <p:sp>
        <p:nvSpPr>
          <p:cNvPr id="4" name="Text Placeholder 3"/>
          <p:cNvSpPr>
            <a:spLocks noGrp="1"/>
          </p:cNvSpPr>
          <p:nvPr>
            <p:ph type="body" sz="quarter" idx="16"/>
          </p:nvPr>
        </p:nvSpPr>
        <p:spPr>
          <a:xfrm>
            <a:off x="3499200" y="6553200"/>
            <a:ext cx="2145600" cy="304800"/>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rId2" action="ppaction://hlinksldjump"/>
              </a:rPr>
              <a:t>Return to slide</a:t>
            </a:r>
            <a:endParaRPr lang="en-US" dirty="0">
              <a:hlinkClick r:id="" action="ppaction://noaction"/>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400"/>
            <a:ext cx="9144000" cy="1712892"/>
          </a:xfrm>
        </p:spPr>
        <p:txBody>
          <a:bodyPr>
            <a:noAutofit/>
          </a:bodyPr>
          <a:lstStyle/>
          <a:p>
            <a:r>
              <a:rPr lang="en-US" sz="3200" dirty="0"/>
              <a:t>Appendix 2: Converting the Vision and Mission into Specific Performance Targets</a:t>
            </a:r>
          </a:p>
        </p:txBody>
      </p:sp>
      <p:sp>
        <p:nvSpPr>
          <p:cNvPr id="3" name="Content Placeholder 2"/>
          <p:cNvSpPr>
            <a:spLocks noGrp="1"/>
          </p:cNvSpPr>
          <p:nvPr>
            <p:ph idx="1"/>
          </p:nvPr>
        </p:nvSpPr>
        <p:spPr>
          <a:xfrm>
            <a:off x="457200" y="1770742"/>
            <a:ext cx="8229600" cy="4782457"/>
          </a:xfrm>
        </p:spPr>
        <p:txBody>
          <a:bodyPr/>
          <a:lstStyle/>
          <a:p>
            <a:r>
              <a:rPr lang="en-US" dirty="0"/>
              <a:t>Characteristics of well-stated objectives:</a:t>
            </a:r>
          </a:p>
          <a:p>
            <a:pPr lvl="1"/>
            <a:r>
              <a:rPr lang="en-US" dirty="0"/>
              <a:t>Quantifiable (measurable)</a:t>
            </a:r>
          </a:p>
          <a:p>
            <a:pPr lvl="1"/>
            <a:r>
              <a:rPr lang="en-US" dirty="0"/>
              <a:t>Specific (what must be done)</a:t>
            </a:r>
          </a:p>
          <a:p>
            <a:pPr lvl="1"/>
            <a:r>
              <a:rPr lang="en-US" dirty="0"/>
              <a:t>Challenging (motivating)</a:t>
            </a:r>
          </a:p>
          <a:p>
            <a:pPr lvl="1"/>
            <a:r>
              <a:rPr lang="en-US" dirty="0"/>
              <a:t>Deadline for achievement</a:t>
            </a:r>
          </a:p>
        </p:txBody>
      </p:sp>
      <p:sp>
        <p:nvSpPr>
          <p:cNvPr id="4" name="Text Placeholder 3"/>
          <p:cNvSpPr>
            <a:spLocks noGrp="1"/>
          </p:cNvSpPr>
          <p:nvPr>
            <p:ph type="body" sz="quarter" idx="16"/>
          </p:nvPr>
        </p:nvSpPr>
        <p:spPr>
          <a:xfrm>
            <a:off x="3499200" y="6373091"/>
            <a:ext cx="2145600" cy="280059"/>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rId2" action="ppaction://hlinksldjump"/>
              </a:rPr>
              <a:t>Return to slide</a:t>
            </a:r>
          </a:p>
        </p:txBody>
      </p:sp>
    </p:spTree>
    <p:extLst>
      <p:ext uri="{BB962C8B-B14F-4D97-AF65-F5344CB8AC3E}">
        <p14:creationId xmlns:p14="http://schemas.microsoft.com/office/powerpoint/2010/main" val="215523424"/>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400"/>
            <a:ext cx="9144000" cy="1155743"/>
          </a:xfrm>
        </p:spPr>
        <p:txBody>
          <a:bodyPr>
            <a:noAutofit/>
          </a:bodyPr>
          <a:lstStyle/>
          <a:p>
            <a:r>
              <a:rPr lang="en-US" sz="3200" dirty="0"/>
              <a:t>Appendix 3: Figure 2.2 </a:t>
            </a:r>
            <a:br>
              <a:rPr lang="en-US" sz="3200" dirty="0"/>
            </a:br>
            <a:r>
              <a:rPr lang="en-US" sz="3200" dirty="0"/>
              <a:t>A Company’s Strategy-Making Hierarchy</a:t>
            </a:r>
          </a:p>
        </p:txBody>
      </p:sp>
      <p:sp>
        <p:nvSpPr>
          <p:cNvPr id="3" name="Content Placeholder 2"/>
          <p:cNvSpPr>
            <a:spLocks noGrp="1"/>
          </p:cNvSpPr>
          <p:nvPr>
            <p:ph idx="1"/>
          </p:nvPr>
        </p:nvSpPr>
        <p:spPr>
          <a:xfrm>
            <a:off x="457200" y="1255486"/>
            <a:ext cx="8229600" cy="5210628"/>
          </a:xfrm>
        </p:spPr>
        <p:txBody>
          <a:bodyPr/>
          <a:lstStyle/>
          <a:p>
            <a:pPr marL="0" indent="0">
              <a:buNone/>
            </a:pPr>
            <a:r>
              <a:rPr lang="en-US" sz="1400" dirty="0"/>
              <a:t>Each level has influence with the level above and below it.</a:t>
            </a:r>
          </a:p>
          <a:p>
            <a:r>
              <a:rPr lang="en-US" sz="1400" dirty="0"/>
              <a:t>Corporate strategy (for the business as a whole)</a:t>
            </a:r>
          </a:p>
          <a:p>
            <a:pPr lvl="1"/>
            <a:r>
              <a:rPr lang="en-US" sz="1200" dirty="0"/>
              <a:t>Corporate strategy is orchestrated by the CEO and other senior executives.</a:t>
            </a:r>
          </a:p>
          <a:p>
            <a:r>
              <a:rPr lang="en-US" sz="1400" dirty="0"/>
              <a:t>Business strategy (one for each business the company has diversified into)</a:t>
            </a:r>
          </a:p>
          <a:p>
            <a:pPr lvl="1"/>
            <a:r>
              <a:rPr lang="en-US" sz="1200" dirty="0"/>
              <a:t>Business strategy is orchestrated by the senior executives of each line of business, often with advice from the heads of functional areas within the business and other key people.</a:t>
            </a:r>
          </a:p>
          <a:p>
            <a:r>
              <a:rPr lang="en-US" sz="1400" dirty="0"/>
              <a:t>Functional area strategies (within each business)	</a:t>
            </a:r>
          </a:p>
          <a:p>
            <a:pPr lvl="1"/>
            <a:r>
              <a:rPr lang="en-US" sz="1200" dirty="0"/>
              <a:t>Functional area strategies are orchestrated by the heads of the major functional activities within a particular business, often in collaboration with other key people.</a:t>
            </a:r>
          </a:p>
          <a:p>
            <a:r>
              <a:rPr lang="en-US" sz="1400" dirty="0"/>
              <a:t>Operating strategies (within each functional area)	</a:t>
            </a:r>
          </a:p>
          <a:p>
            <a:pPr lvl="1"/>
            <a:r>
              <a:rPr lang="en-US" sz="1200" dirty="0"/>
              <a:t>Operating strategies are orchestrated by brand managers, plant managers, and the heads of other strategically important activities, such as distribution, purchasing, and website operations, often with input from other key people.</a:t>
            </a:r>
          </a:p>
          <a:p>
            <a:pPr marL="0" indent="0">
              <a:buNone/>
            </a:pPr>
            <a:r>
              <a:rPr lang="en-US" sz="1400" dirty="0"/>
              <a:t>In the case of a single-business company, corporate and business merge into one level.</a:t>
            </a:r>
          </a:p>
          <a:p>
            <a:endParaRPr lang="en-US" sz="1400" dirty="0"/>
          </a:p>
        </p:txBody>
      </p:sp>
      <p:sp>
        <p:nvSpPr>
          <p:cNvPr id="4" name="Text Placeholder 3"/>
          <p:cNvSpPr>
            <a:spLocks noGrp="1"/>
          </p:cNvSpPr>
          <p:nvPr>
            <p:ph type="body" sz="quarter" idx="16"/>
          </p:nvPr>
        </p:nvSpPr>
        <p:spPr>
          <a:xfrm>
            <a:off x="3499200" y="6466115"/>
            <a:ext cx="2145600" cy="257958"/>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rId2" action="ppaction://hlinksldjump"/>
              </a:rPr>
              <a:t>Return to slide</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99"/>
            <a:ext cx="9144000" cy="1104943"/>
          </a:xfrm>
        </p:spPr>
        <p:txBody>
          <a:bodyPr>
            <a:noAutofit/>
          </a:bodyPr>
          <a:lstStyle/>
          <a:p>
            <a:r>
              <a:rPr lang="en-US" sz="3200" dirty="0"/>
              <a:t>Appendix 4: Uniting the Strategy-Making Hierarchy</a:t>
            </a:r>
          </a:p>
        </p:txBody>
      </p:sp>
      <p:sp>
        <p:nvSpPr>
          <p:cNvPr id="3" name="Content Placeholder 2"/>
          <p:cNvSpPr>
            <a:spLocks noGrp="1"/>
          </p:cNvSpPr>
          <p:nvPr>
            <p:ph idx="1"/>
          </p:nvPr>
        </p:nvSpPr>
        <p:spPr>
          <a:xfrm>
            <a:off x="457200" y="1458688"/>
            <a:ext cx="8229600" cy="4978400"/>
          </a:xfrm>
        </p:spPr>
        <p:txBody>
          <a:bodyPr/>
          <a:lstStyle/>
          <a:p>
            <a:r>
              <a:rPr lang="en-US" dirty="0"/>
              <a:t>A pyramid is shown with operational level at the bottom, progressing upward to functional level, business level, and at the top, corporate level.</a:t>
            </a:r>
          </a:p>
          <a:p>
            <a:r>
              <a:rPr lang="en-US" dirty="0"/>
              <a:t>In the center of the pyramid are two arrows, one pointing up and the other pointing down indicating the participation of managers at all levels in the organization in the strategy-making process.</a:t>
            </a:r>
          </a:p>
        </p:txBody>
      </p:sp>
      <p:sp>
        <p:nvSpPr>
          <p:cNvPr id="4" name="Text Placeholder 3"/>
          <p:cNvSpPr>
            <a:spLocks noGrp="1"/>
          </p:cNvSpPr>
          <p:nvPr>
            <p:ph type="body" sz="quarter" idx="16"/>
          </p:nvPr>
        </p:nvSpPr>
        <p:spPr>
          <a:xfrm>
            <a:off x="3759200" y="6455373"/>
            <a:ext cx="1625600" cy="266864"/>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rId2" action="ppaction://hlinksldjump"/>
              </a:rPr>
              <a:t>Return to slide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3126"/>
            <a:ext cx="9161086" cy="1140726"/>
          </a:xfrm>
        </p:spPr>
        <p:txBody>
          <a:bodyPr>
            <a:noAutofit/>
          </a:bodyPr>
          <a:lstStyle/>
          <a:p>
            <a:r>
              <a:rPr lang="en-US" sz="3200" dirty="0"/>
              <a:t>Appendix 5: A Strategic Vision + Mission + Objectives + Strategy = A Strategic Plan</a:t>
            </a:r>
          </a:p>
        </p:txBody>
      </p:sp>
      <p:sp>
        <p:nvSpPr>
          <p:cNvPr id="3" name="Content Placeholder 2"/>
          <p:cNvSpPr>
            <a:spLocks noGrp="1"/>
          </p:cNvSpPr>
          <p:nvPr>
            <p:ph idx="1"/>
          </p:nvPr>
        </p:nvSpPr>
        <p:spPr/>
        <p:txBody>
          <a:bodyPr/>
          <a:lstStyle/>
          <a:p>
            <a:pPr>
              <a:spcBef>
                <a:spcPts val="1200"/>
              </a:spcBef>
              <a:spcAft>
                <a:spcPts val="0"/>
              </a:spcAft>
            </a:pPr>
            <a:r>
              <a:rPr lang="en-US" sz="3200" dirty="0"/>
              <a:t>The elements of a firm's strategic plan are:</a:t>
            </a:r>
          </a:p>
          <a:p>
            <a:pPr lvl="1">
              <a:spcBef>
                <a:spcPts val="1200"/>
              </a:spcBef>
              <a:spcAft>
                <a:spcPts val="0"/>
              </a:spcAft>
            </a:pPr>
            <a:r>
              <a:rPr lang="en-US" sz="2800" dirty="0"/>
              <a:t>Its strategic vision, business mission, and core values</a:t>
            </a:r>
          </a:p>
          <a:p>
            <a:pPr lvl="1">
              <a:spcBef>
                <a:spcPts val="1200"/>
              </a:spcBef>
              <a:spcAft>
                <a:spcPts val="0"/>
              </a:spcAft>
            </a:pPr>
            <a:r>
              <a:rPr lang="en-US" sz="2800" dirty="0"/>
              <a:t>Its strategic and financial objectives</a:t>
            </a:r>
          </a:p>
          <a:p>
            <a:pPr lvl="1">
              <a:spcBef>
                <a:spcPts val="1200"/>
              </a:spcBef>
              <a:spcAft>
                <a:spcPts val="0"/>
              </a:spcAft>
            </a:pPr>
            <a:r>
              <a:rPr lang="en-US" sz="2800" dirty="0"/>
              <a:t>Its chosen strategy</a:t>
            </a:r>
          </a:p>
        </p:txBody>
      </p:sp>
      <p:sp>
        <p:nvSpPr>
          <p:cNvPr id="4" name="Text Placeholder 3"/>
          <p:cNvSpPr>
            <a:spLocks noGrp="1"/>
          </p:cNvSpPr>
          <p:nvPr>
            <p:ph type="body" sz="quarter" idx="4294967295"/>
          </p:nvPr>
        </p:nvSpPr>
        <p:spPr>
          <a:xfrm>
            <a:off x="0" y="6553200"/>
            <a:ext cx="9144000" cy="251197"/>
          </a:xfrm>
          <a:noFill/>
          <a:ln w="9525">
            <a:noFill/>
            <a:miter lim="800000"/>
            <a:headEnd/>
            <a:tailEnd/>
          </a:ln>
        </p:spPr>
        <p:txBody>
          <a:bodyPr vert="horz" wrap="square" lIns="0" tIns="0" rIns="0" bIns="0" numCol="1" anchor="ctr" anchorCtr="0" compatLnSpc="1">
            <a:prstTxWarp prst="textNoShape">
              <a:avLst/>
            </a:prstTxWarp>
          </a:bodyPr>
          <a:lstStyle/>
          <a:p>
            <a:pPr marL="0" indent="0" algn="ctr">
              <a:buNone/>
            </a:pPr>
            <a:r>
              <a:rPr lang="en-US" sz="800" dirty="0">
                <a:hlinkClick r:id="rId2" action="ppaction://hlinksldjump"/>
              </a:rPr>
              <a:t>Return to slide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0" y="-1857"/>
            <a:ext cx="9144000" cy="678600"/>
          </a:xfrm>
        </p:spPr>
        <p:txBody>
          <a:bodyPr>
            <a:normAutofit/>
          </a:bodyPr>
          <a:lstStyle/>
          <a:p>
            <a:r>
              <a:rPr lang="en-US" dirty="0"/>
              <a:t>CORE CONCEPT </a:t>
            </a:r>
            <a:r>
              <a:rPr lang="en-US" sz="2000" dirty="0"/>
              <a:t>(1 of 8)</a:t>
            </a:r>
          </a:p>
        </p:txBody>
      </p:sp>
      <p:sp>
        <p:nvSpPr>
          <p:cNvPr id="2" name="Text Placeholder 1"/>
          <p:cNvSpPr>
            <a:spLocks noGrp="1"/>
          </p:cNvSpPr>
          <p:nvPr>
            <p:ph idx="1"/>
          </p:nvPr>
        </p:nvSpPr>
        <p:spPr/>
        <p:txBody>
          <a:bodyPr/>
          <a:lstStyle/>
          <a:p>
            <a:pPr>
              <a:defRPr/>
            </a:pPr>
            <a:r>
              <a:rPr lang="en-US" dirty="0"/>
              <a:t>A </a:t>
            </a:r>
            <a:r>
              <a:rPr lang="en-US" b="1" dirty="0"/>
              <a:t>strategic vision</a:t>
            </a:r>
            <a:r>
              <a:rPr lang="en-US" dirty="0"/>
              <a:t> describes management’s aspirations for the company’s future and the course and direction charted to achieve them.</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207"/>
            <a:ext cx="9144000" cy="694269"/>
          </a:xfrm>
          <a:solidFill>
            <a:srgbClr val="84B0AE"/>
          </a:solidFill>
          <a:ln>
            <a:noFill/>
          </a:ln>
        </p:spPr>
        <p:txBody>
          <a:bodyPr>
            <a:normAutofit fontScale="90000"/>
          </a:bodyPr>
          <a:lstStyle/>
          <a:p>
            <a:r>
              <a:rPr lang="en-US" sz="2400" dirty="0"/>
              <a:t>TABLE 2.1 Wording a Vision Statement—the Dos and Don’ts </a:t>
            </a:r>
            <a:r>
              <a:rPr lang="en-US" sz="2200" dirty="0"/>
              <a:t>(1 of 2)</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2295981"/>
              </p:ext>
            </p:extLst>
          </p:nvPr>
        </p:nvGraphicFramePr>
        <p:xfrm>
          <a:off x="457200" y="990600"/>
          <a:ext cx="8228976" cy="5150345"/>
        </p:xfrm>
        <a:graphic>
          <a:graphicData uri="http://schemas.openxmlformats.org/drawingml/2006/table">
            <a:tbl>
              <a:tblPr firstRow="1" bandRow="1">
                <a:tableStyleId>{5C22544A-7EE6-4342-B048-85BDC9FD1C3A}</a:tableStyleId>
              </a:tblPr>
              <a:tblGrid>
                <a:gridCol w="4114488">
                  <a:extLst>
                    <a:ext uri="{9D8B030D-6E8A-4147-A177-3AD203B41FA5}">
                      <a16:colId xmlns:a16="http://schemas.microsoft.com/office/drawing/2014/main" val="20000"/>
                    </a:ext>
                  </a:extLst>
                </a:gridCol>
                <a:gridCol w="4114488">
                  <a:extLst>
                    <a:ext uri="{9D8B030D-6E8A-4147-A177-3AD203B41FA5}">
                      <a16:colId xmlns:a16="http://schemas.microsoft.com/office/drawing/2014/main" val="20001"/>
                    </a:ext>
                  </a:extLst>
                </a:gridCol>
              </a:tblGrid>
              <a:tr h="468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rPr>
                        <a:t>The Dos</a:t>
                      </a:r>
                      <a:endParaRPr lang="en-US" dirty="0">
                        <a:latin typeface="Arial" panose="020B0604020202020204" pitchFamily="34" charset="0"/>
                      </a:endParaRPr>
                    </a:p>
                  </a:txBody>
                  <a:tcPr marL="85502" marR="855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rPr>
                        <a:t>The Don’ts</a:t>
                      </a:r>
                      <a:endParaRPr lang="en-US" dirty="0">
                        <a:latin typeface="Arial" panose="020B0604020202020204" pitchFamily="34" charset="0"/>
                      </a:endParaRPr>
                    </a:p>
                  </a:txBody>
                  <a:tcPr marL="85502" marR="85502"/>
                </a:tc>
                <a:extLst>
                  <a:ext uri="{0D108BD9-81ED-4DB2-BD59-A6C34878D82A}">
                    <a16:rowId xmlns:a16="http://schemas.microsoft.com/office/drawing/2014/main" val="10000"/>
                  </a:ext>
                </a:extLst>
              </a:tr>
              <a:tr h="1137092">
                <a:tc>
                  <a:txBody>
                    <a:bodyPr/>
                    <a:lstStyle/>
                    <a:p>
                      <a:r>
                        <a:rPr lang="en-US" sz="1600" b="1" u="none" strike="noStrike" kern="1200" baseline="0" dirty="0">
                          <a:latin typeface="Arial" panose="020B0604020202020204" pitchFamily="34" charset="0"/>
                        </a:rPr>
                        <a:t>Be graphic. </a:t>
                      </a:r>
                      <a:r>
                        <a:rPr lang="en-US" sz="1600" u="none" strike="noStrike" kern="1200" baseline="0" dirty="0">
                          <a:latin typeface="Arial" panose="020B0604020202020204" pitchFamily="34" charset="0"/>
                        </a:rPr>
                        <a:t>Paint a clear picture of where the company is headed and the market position(s) the company is striving to stake out.</a:t>
                      </a:r>
                      <a:endParaRPr lang="en-US" sz="1600" dirty="0">
                        <a:latin typeface="Arial" panose="020B0604020202020204" pitchFamily="34" charset="0"/>
                      </a:endParaRPr>
                    </a:p>
                  </a:txBody>
                  <a:tcPr marL="85502" marR="85502"/>
                </a:tc>
                <a:tc>
                  <a:txBody>
                    <a:bodyPr/>
                    <a:lstStyle/>
                    <a:p>
                      <a:r>
                        <a:rPr lang="en-US" sz="1600" b="1" u="none" strike="noStrike" kern="1200" baseline="0" dirty="0">
                          <a:solidFill>
                            <a:schemeClr val="tx1"/>
                          </a:solidFill>
                          <a:latin typeface="Arial" panose="020B0604020202020204" pitchFamily="34" charset="0"/>
                        </a:rPr>
                        <a:t>Don’t be vague or incomplete. </a:t>
                      </a:r>
                      <a:r>
                        <a:rPr lang="en-US" sz="1600" u="none" strike="noStrike" kern="1200" baseline="0" dirty="0">
                          <a:latin typeface="Arial" panose="020B0604020202020204" pitchFamily="34" charset="0"/>
                        </a:rPr>
                        <a:t>Never skimp on specifics about where the company is headed or how the company intends to prepare for the future.</a:t>
                      </a:r>
                      <a:endParaRPr lang="en-US" sz="1600" dirty="0">
                        <a:latin typeface="Arial" panose="020B0604020202020204" pitchFamily="34" charset="0"/>
                      </a:endParaRPr>
                    </a:p>
                  </a:txBody>
                  <a:tcPr marL="85502" marR="85502"/>
                </a:tc>
                <a:extLst>
                  <a:ext uri="{0D108BD9-81ED-4DB2-BD59-A6C34878D82A}">
                    <a16:rowId xmlns:a16="http://schemas.microsoft.com/office/drawing/2014/main" val="10001"/>
                  </a:ext>
                </a:extLst>
              </a:tr>
              <a:tr h="923887">
                <a:tc>
                  <a:txBody>
                    <a:bodyPr/>
                    <a:lstStyle/>
                    <a:p>
                      <a:r>
                        <a:rPr lang="en-US" sz="1600" b="1" u="none" strike="noStrike" kern="1200" baseline="0" dirty="0">
                          <a:latin typeface="Arial" panose="020B0604020202020204" pitchFamily="34" charset="0"/>
                        </a:rPr>
                        <a:t>Be forward-looking and directional. </a:t>
                      </a:r>
                      <a:r>
                        <a:rPr lang="en-US" sz="1600" u="none" strike="noStrike" kern="1200" baseline="0" dirty="0">
                          <a:latin typeface="Arial" panose="020B0604020202020204" pitchFamily="34" charset="0"/>
                        </a:rPr>
                        <a:t>Describe the strategic course that will help the company prepare for the future.</a:t>
                      </a:r>
                      <a:endParaRPr lang="en-US" sz="1600" dirty="0">
                        <a:latin typeface="Arial" panose="020B0604020202020204" pitchFamily="34" charset="0"/>
                      </a:endParaRPr>
                    </a:p>
                  </a:txBody>
                  <a:tcPr marL="85502" marR="85502"/>
                </a:tc>
                <a:tc>
                  <a:txBody>
                    <a:bodyPr/>
                    <a:lstStyle/>
                    <a:p>
                      <a:r>
                        <a:rPr lang="en-US" sz="1600" b="1" u="none" strike="noStrike" kern="1200" baseline="0" dirty="0">
                          <a:latin typeface="Arial" panose="020B0604020202020204" pitchFamily="34" charset="0"/>
                        </a:rPr>
                        <a:t>Don’t dwell on the present. </a:t>
                      </a:r>
                      <a:r>
                        <a:rPr lang="en-US" sz="1600" u="none" strike="noStrike" kern="1200" baseline="0" dirty="0">
                          <a:latin typeface="Arial" panose="020B0604020202020204" pitchFamily="34" charset="0"/>
                        </a:rPr>
                        <a:t>A vision is not about what a company once did or does now; it’s about “where we are going.”</a:t>
                      </a:r>
                      <a:endParaRPr lang="en-US" sz="1600" dirty="0">
                        <a:latin typeface="Arial" panose="020B0604020202020204" pitchFamily="34" charset="0"/>
                      </a:endParaRPr>
                    </a:p>
                  </a:txBody>
                  <a:tcPr marL="85502" marR="85502"/>
                </a:tc>
                <a:extLst>
                  <a:ext uri="{0D108BD9-81ED-4DB2-BD59-A6C34878D82A}">
                    <a16:rowId xmlns:a16="http://schemas.microsoft.com/office/drawing/2014/main" val="10002"/>
                  </a:ext>
                </a:extLst>
              </a:tr>
              <a:tr h="1066800">
                <a:tc>
                  <a:txBody>
                    <a:bodyPr/>
                    <a:lstStyle/>
                    <a:p>
                      <a:r>
                        <a:rPr lang="en-US" sz="1600" b="1" u="none" strike="noStrike" kern="1200" baseline="0" dirty="0">
                          <a:latin typeface="Arial" panose="020B0604020202020204" pitchFamily="34" charset="0"/>
                        </a:rPr>
                        <a:t>Keep it focused. </a:t>
                      </a:r>
                      <a:r>
                        <a:rPr lang="en-US" sz="1600" u="none" strike="noStrike" kern="1200" baseline="0" dirty="0">
                          <a:latin typeface="Arial" panose="020B0604020202020204" pitchFamily="34" charset="0"/>
                        </a:rPr>
                        <a:t>Focus on providing managers with guidance in making decisions and allocating resources.</a:t>
                      </a:r>
                      <a:endParaRPr lang="en-US" sz="1600" dirty="0">
                        <a:latin typeface="Arial" panose="020B0604020202020204" pitchFamily="34" charset="0"/>
                      </a:endParaRPr>
                    </a:p>
                  </a:txBody>
                  <a:tcPr marL="85502" marR="85502"/>
                </a:tc>
                <a:tc>
                  <a:txBody>
                    <a:bodyPr/>
                    <a:lstStyle/>
                    <a:p>
                      <a:r>
                        <a:rPr lang="en-US" sz="1600" b="1" u="none" strike="noStrike" kern="1200" baseline="0" dirty="0">
                          <a:latin typeface="Arial" panose="020B0604020202020204" pitchFamily="34" charset="0"/>
                        </a:rPr>
                        <a:t>Don’t use overly broad language. </a:t>
                      </a:r>
                      <a:r>
                        <a:rPr lang="en-US" sz="1600" u="none" strike="noStrike" kern="1200" baseline="0" dirty="0">
                          <a:latin typeface="Arial" panose="020B0604020202020204" pitchFamily="34" charset="0"/>
                        </a:rPr>
                        <a:t>All-inclusive language that gives the company license to pursue any opportunity must be avoided.</a:t>
                      </a:r>
                      <a:endParaRPr lang="en-US" sz="1600" dirty="0">
                        <a:latin typeface="Arial" panose="020B0604020202020204" pitchFamily="34" charset="0"/>
                      </a:endParaRPr>
                    </a:p>
                  </a:txBody>
                  <a:tcPr marL="85502" marR="85502"/>
                </a:tc>
                <a:extLst>
                  <a:ext uri="{0D108BD9-81ED-4DB2-BD59-A6C34878D82A}">
                    <a16:rowId xmlns:a16="http://schemas.microsoft.com/office/drawing/2014/main" val="10003"/>
                  </a:ext>
                </a:extLst>
              </a:tr>
              <a:tr h="1554480">
                <a:tc>
                  <a:txBody>
                    <a:bodyPr/>
                    <a:lstStyle/>
                    <a:p>
                      <a:r>
                        <a:rPr lang="en-US" sz="1600" b="1" u="none" strike="noStrike" kern="1200" baseline="0" dirty="0">
                          <a:latin typeface="Arial" panose="020B0604020202020204" pitchFamily="34" charset="0"/>
                        </a:rPr>
                        <a:t>Have some wiggle room. </a:t>
                      </a:r>
                      <a:r>
                        <a:rPr lang="en-US" sz="1600" u="none" strike="noStrike" kern="1200" baseline="0" dirty="0">
                          <a:latin typeface="Arial" panose="020B0604020202020204" pitchFamily="34" charset="0"/>
                        </a:rPr>
                        <a:t>Language that allows some flexibility allows the directional course to be adjusted as market, customer, technology circumstances change.</a:t>
                      </a:r>
                      <a:endParaRPr lang="en-US" sz="1600" dirty="0">
                        <a:latin typeface="Arial" panose="020B0604020202020204" pitchFamily="34" charset="0"/>
                      </a:endParaRPr>
                    </a:p>
                  </a:txBody>
                  <a:tcPr marL="85502" marR="85502"/>
                </a:tc>
                <a:tc>
                  <a:txBody>
                    <a:bodyPr/>
                    <a:lstStyle/>
                    <a:p>
                      <a:r>
                        <a:rPr lang="en-US" sz="1600" b="1" u="none" strike="noStrike" kern="1200" baseline="0" dirty="0">
                          <a:latin typeface="Arial" panose="020B0604020202020204" pitchFamily="34" charset="0"/>
                        </a:rPr>
                        <a:t>Don’t state the vision in bland or uninspiring terms</a:t>
                      </a:r>
                      <a:r>
                        <a:rPr lang="en-US" sz="1600" u="none" strike="noStrike" kern="1200" baseline="0" dirty="0">
                          <a:latin typeface="Arial" panose="020B0604020202020204" pitchFamily="34" charset="0"/>
                        </a:rPr>
                        <a:t>. The best vision statements have the power to motivate company personnel and inspire shareholder confidence about the company’s future.</a:t>
                      </a:r>
                      <a:endParaRPr lang="en-US" sz="1600" dirty="0">
                        <a:latin typeface="Arial" panose="020B0604020202020204" pitchFamily="34" charset="0"/>
                      </a:endParaRPr>
                    </a:p>
                  </a:txBody>
                  <a:tcPr marL="85502" marR="85502"/>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5514"/>
            <a:ext cx="9144000" cy="678600"/>
          </a:xfrm>
          <a:solidFill>
            <a:srgbClr val="84B0AE"/>
          </a:solidFill>
        </p:spPr>
        <p:txBody>
          <a:bodyPr>
            <a:normAutofit fontScale="90000"/>
          </a:bodyPr>
          <a:lstStyle/>
          <a:p>
            <a:r>
              <a:rPr lang="en-US" sz="2400" dirty="0"/>
              <a:t>TABLE 2.1 Wording a Vision Statement—the Dos and Don’ts </a:t>
            </a:r>
            <a:r>
              <a:rPr lang="en-US" sz="2200" dirty="0"/>
              <a:t>(2 of 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09729238"/>
              </p:ext>
            </p:extLst>
          </p:nvPr>
        </p:nvGraphicFramePr>
        <p:xfrm>
          <a:off x="457200" y="990600"/>
          <a:ext cx="8228976" cy="4864100"/>
        </p:xfrm>
        <a:graphic>
          <a:graphicData uri="http://schemas.openxmlformats.org/drawingml/2006/table">
            <a:tbl>
              <a:tblPr firstRow="1" bandRow="1">
                <a:tableStyleId>{5C22544A-7EE6-4342-B048-85BDC9FD1C3A}</a:tableStyleId>
              </a:tblPr>
              <a:tblGrid>
                <a:gridCol w="4114488">
                  <a:extLst>
                    <a:ext uri="{9D8B030D-6E8A-4147-A177-3AD203B41FA5}">
                      <a16:colId xmlns:a16="http://schemas.microsoft.com/office/drawing/2014/main" val="20000"/>
                    </a:ext>
                  </a:extLst>
                </a:gridCol>
                <a:gridCol w="4114488">
                  <a:extLst>
                    <a:ext uri="{9D8B030D-6E8A-4147-A177-3AD203B41FA5}">
                      <a16:colId xmlns:a16="http://schemas.microsoft.com/office/drawing/2014/main" val="20001"/>
                    </a:ext>
                  </a:extLst>
                </a:gridCol>
              </a:tblGrid>
              <a:tr h="444500">
                <a:tc>
                  <a:txBody>
                    <a:bodyPr/>
                    <a:lstStyle/>
                    <a:p>
                      <a:r>
                        <a:rPr lang="en-US" dirty="0">
                          <a:solidFill>
                            <a:schemeClr val="tx1"/>
                          </a:solidFill>
                          <a:latin typeface="Arial" panose="020B0604020202020204" pitchFamily="34" charset="0"/>
                        </a:rPr>
                        <a:t>The Dos</a:t>
                      </a:r>
                    </a:p>
                  </a:txBody>
                  <a:tcPr marL="85502" marR="85502"/>
                </a:tc>
                <a:tc>
                  <a:txBody>
                    <a:bodyPr/>
                    <a:lstStyle/>
                    <a:p>
                      <a:r>
                        <a:rPr lang="en-US" dirty="0">
                          <a:solidFill>
                            <a:schemeClr val="tx1"/>
                          </a:solidFill>
                          <a:latin typeface="Arial" panose="020B0604020202020204" pitchFamily="34" charset="0"/>
                        </a:rPr>
                        <a:t>The Don’ts</a:t>
                      </a:r>
                    </a:p>
                  </a:txBody>
                  <a:tcPr marL="85502" marR="85502"/>
                </a:tc>
                <a:extLst>
                  <a:ext uri="{0D108BD9-81ED-4DB2-BD59-A6C34878D82A}">
                    <a16:rowId xmlns:a16="http://schemas.microsoft.com/office/drawing/2014/main" val="10000"/>
                  </a:ext>
                </a:extLst>
              </a:tr>
              <a:tr h="1554480">
                <a:tc>
                  <a:txBody>
                    <a:bodyPr/>
                    <a:lstStyle/>
                    <a:p>
                      <a:r>
                        <a:rPr lang="en-US" sz="1600" b="1" u="none" strike="noStrike" kern="1200" baseline="0" dirty="0">
                          <a:latin typeface="Arial" panose="020B0604020202020204" pitchFamily="34" charset="0"/>
                        </a:rPr>
                        <a:t>Be sure the journey is feasible. </a:t>
                      </a:r>
                      <a:r>
                        <a:rPr lang="en-US" sz="1600" u="none" strike="noStrike" kern="1200" baseline="0" dirty="0">
                          <a:latin typeface="Arial" panose="020B0604020202020204" pitchFamily="34" charset="0"/>
                        </a:rPr>
                        <a:t>The path and direction should be within the realm of what the company can accomplish; over time, a company should be able to demonstrate measurable progress in achieving the vision.</a:t>
                      </a:r>
                      <a:endParaRPr lang="en-US" sz="1600" dirty="0">
                        <a:latin typeface="Arial" panose="020B0604020202020204" pitchFamily="34" charset="0"/>
                      </a:endParaRPr>
                    </a:p>
                  </a:txBody>
                  <a:tcPr marL="85502" marR="85502"/>
                </a:tc>
                <a:tc>
                  <a:txBody>
                    <a:bodyPr/>
                    <a:lstStyle/>
                    <a:p>
                      <a:r>
                        <a:rPr lang="en-US" sz="1600" b="1" u="none" strike="noStrike" kern="1200" baseline="0" dirty="0">
                          <a:latin typeface="Arial" panose="020B0604020202020204" pitchFamily="34" charset="0"/>
                        </a:rPr>
                        <a:t>Don’t be generic</a:t>
                      </a:r>
                      <a:r>
                        <a:rPr lang="en-US" sz="1600" u="none" strike="noStrike" kern="1200" baseline="0" dirty="0">
                          <a:latin typeface="Arial" panose="020B0604020202020204" pitchFamily="34" charset="0"/>
                        </a:rPr>
                        <a:t>. A vision statement that could apply to companies in any of several industries (or to any of several companies in the same industry) is not specific enough to provide any guidance.</a:t>
                      </a:r>
                      <a:endParaRPr lang="en-US" sz="1600" dirty="0">
                        <a:latin typeface="Arial" panose="020B0604020202020204" pitchFamily="34" charset="0"/>
                      </a:endParaRPr>
                    </a:p>
                  </a:txBody>
                  <a:tcPr marL="85502" marR="85502"/>
                </a:tc>
                <a:extLst>
                  <a:ext uri="{0D108BD9-81ED-4DB2-BD59-A6C34878D82A}">
                    <a16:rowId xmlns:a16="http://schemas.microsoft.com/office/drawing/2014/main" val="10001"/>
                  </a:ext>
                </a:extLst>
              </a:tr>
              <a:tr h="1310640">
                <a:tc>
                  <a:txBody>
                    <a:bodyPr/>
                    <a:lstStyle/>
                    <a:p>
                      <a:r>
                        <a:rPr lang="en-US" sz="1600" b="1" u="none" strike="noStrike" kern="1200" baseline="0" dirty="0">
                          <a:latin typeface="Arial" panose="020B0604020202020204" pitchFamily="34" charset="0"/>
                        </a:rPr>
                        <a:t>Indicate why the directional path makes good business sense. </a:t>
                      </a:r>
                      <a:r>
                        <a:rPr lang="en-US" sz="1600" u="none" strike="noStrike" kern="1200" baseline="0" dirty="0">
                          <a:latin typeface="Arial" panose="020B0604020202020204" pitchFamily="34" charset="0"/>
                        </a:rPr>
                        <a:t>The directional path should be in the long-term interests of stakeholders, especially shareowners, employees, and suppliers.</a:t>
                      </a:r>
                      <a:endParaRPr lang="en-US" sz="1600" dirty="0">
                        <a:latin typeface="Arial" panose="020B0604020202020204" pitchFamily="34" charset="0"/>
                      </a:endParaRPr>
                    </a:p>
                  </a:txBody>
                  <a:tcPr marL="85502" marR="85502"/>
                </a:tc>
                <a:tc>
                  <a:txBody>
                    <a:bodyPr/>
                    <a:lstStyle/>
                    <a:p>
                      <a:r>
                        <a:rPr lang="en-US" sz="1600" b="1" u="none" strike="noStrike" kern="1200" baseline="0" dirty="0">
                          <a:latin typeface="Arial" panose="020B0604020202020204" pitchFamily="34" charset="0"/>
                        </a:rPr>
                        <a:t>Don’t rely on superlatives. </a:t>
                      </a:r>
                      <a:r>
                        <a:rPr lang="en-US" sz="1600" u="none" strike="noStrike" kern="1200" baseline="0" dirty="0">
                          <a:latin typeface="Arial" panose="020B0604020202020204" pitchFamily="34" charset="0"/>
                        </a:rPr>
                        <a:t>Visions that claim the company’s strategic course is one of being the “best” or “most successful” usually lack specifics about the path the company is taking to get there.</a:t>
                      </a:r>
                      <a:endParaRPr lang="en-US" sz="1600" dirty="0">
                        <a:latin typeface="Arial" panose="020B0604020202020204" pitchFamily="34" charset="0"/>
                      </a:endParaRPr>
                    </a:p>
                  </a:txBody>
                  <a:tcPr marL="85502" marR="85502"/>
                </a:tc>
                <a:extLst>
                  <a:ext uri="{0D108BD9-81ED-4DB2-BD59-A6C34878D82A}">
                    <a16:rowId xmlns:a16="http://schemas.microsoft.com/office/drawing/2014/main" val="10002"/>
                  </a:ext>
                </a:extLst>
              </a:tr>
              <a:tr h="1554480">
                <a:tc>
                  <a:txBody>
                    <a:bodyPr/>
                    <a:lstStyle/>
                    <a:p>
                      <a:r>
                        <a:rPr lang="en-US" sz="1600" b="1" u="none" strike="noStrike" kern="1200" baseline="0" dirty="0">
                          <a:latin typeface="Arial" panose="020B0604020202020204" pitchFamily="34" charset="0"/>
                        </a:rPr>
                        <a:t>Make it memorable. </a:t>
                      </a:r>
                      <a:r>
                        <a:rPr lang="en-US" sz="1600" u="none" strike="noStrike" kern="1200" baseline="0" dirty="0">
                          <a:latin typeface="Arial" panose="020B0604020202020204" pitchFamily="34" charset="0"/>
                        </a:rPr>
                        <a:t>To give the organization a sense of direction and purpose, the vision needs to be easily communicated. Ideally, it should be reducible to a few choice lines or a memorable “slogan.”</a:t>
                      </a:r>
                      <a:endParaRPr lang="en-US" sz="1600" dirty="0">
                        <a:latin typeface="Arial" panose="020B0604020202020204" pitchFamily="34" charset="0"/>
                      </a:endParaRPr>
                    </a:p>
                  </a:txBody>
                  <a:tcPr marL="85502" marR="85502"/>
                </a:tc>
                <a:tc>
                  <a:txBody>
                    <a:bodyPr/>
                    <a:lstStyle/>
                    <a:p>
                      <a:r>
                        <a:rPr lang="en-US" sz="1600" b="1" u="none" strike="noStrike" kern="1200" baseline="0" dirty="0">
                          <a:latin typeface="Arial" panose="020B0604020202020204" pitchFamily="34" charset="0"/>
                        </a:rPr>
                        <a:t>Don’t run on and on. </a:t>
                      </a:r>
                      <a:r>
                        <a:rPr lang="en-US" sz="1600" u="none" strike="noStrike" kern="1200" baseline="0" dirty="0">
                          <a:latin typeface="Arial" panose="020B0604020202020204" pitchFamily="34" charset="0"/>
                        </a:rPr>
                        <a:t>A vision statement that is not short and to the point will tend to lose its audience.</a:t>
                      </a:r>
                      <a:endParaRPr lang="en-US" sz="1600" dirty="0">
                        <a:latin typeface="Arial" panose="020B0604020202020204" pitchFamily="34" charset="0"/>
                      </a:endParaRPr>
                    </a:p>
                  </a:txBody>
                  <a:tcPr marL="85502" marR="8550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57808575"/>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6.0&quot;&gt;&lt;object type=&quot;1&quot; unique_id=&quot;10001&quot;&gt;&lt;object type=&quot;8&quot; unique_id=&quot;488275&quot;&gt;&lt;/object&gt;&lt;object type=&quot;2&quot; unique_id=&quot;488276&quot;&gt;&lt;object type=&quot;3&quot; unique_id=&quot;488277&quot;&gt;&lt;property id=&quot;20148&quot; value=&quot;5&quot;/&gt;&lt;property id=&quot;20300&quot; value=&quot;Slide 1&quot;/&gt;&lt;property id=&quot;20307&quot; value=&quot;585&quot;/&gt;&lt;/object&gt;&lt;object type=&quot;3&quot; unique_id=&quot;488278&quot;&gt;&lt;property id=&quot;20148&quot; value=&quot;5&quot;/&gt;&lt;property id=&quot;20300&quot; value=&quot;Slide 2&quot;/&gt;&lt;property id=&quot;20307&quot; value=&quot;583&quot;/&gt;&lt;/object&gt;&lt;object type=&quot;3&quot; unique_id=&quot;488279&quot;&gt;&lt;property id=&quot;20148&quot; value=&quot;5&quot;/&gt;&lt;property id=&quot;20300&quot; value=&quot;Slide 3 - &amp;quot;WHAT DOES THE STRATEGY-MAKING, &amp;#x0D;&amp;#x0A;STRATEGY-EXECUTING PROCESS ENTAIL?&amp;quot;&quot;/&gt;&lt;property id=&quot;20307&quot; value=&quot;524&quot;/&gt;&lt;/object&gt;&lt;object type=&quot;3&quot; unique_id=&quot;488280&quot;&gt;&lt;property id=&quot;20148&quot; value=&quot;5&quot;/&gt;&lt;property id=&quot;20300&quot; value=&quot;Slide 4&quot;/&gt;&lt;property id=&quot;20307&quot; value=&quot;509&quot;/&gt;&lt;/object&gt;&lt;object type=&quot;3&quot; unique_id=&quot;488281&quot;&gt;&lt;property id=&quot;20148&quot; value=&quot;5&quot;/&gt;&lt;property id=&quot;20300&quot; value=&quot;Slide 5&quot;/&gt;&lt;property id=&quot;20307&quot; value=&quot;565&quot;/&gt;&lt;/object&gt;&lt;object type=&quot;3&quot; unique_id=&quot;488282&quot;&gt;&lt;property id=&quot;20148&quot; value=&quot;5&quot;/&gt;&lt;property id=&quot;20300&quot; value=&quot;Slide 6 - &amp;quot;STAGE 1:&amp;amp;#x09;DEVELOPING A STRATEGIC VISION, &amp;#x0D;&amp;#x0A;A MISSION STATEMENT, AND A SET&amp;#x0D;&amp;#x0A;OF CORE VALUES&amp;quot;&quot;/&gt;&lt;property id=&quot;20307&quot; value=&quot;526&quot;/&gt;&lt;/object&gt;&lt;object type=&quot;3&quot; unique_id=&quot;488283&quot;&gt;&lt;property id=&quot;20148&quot; value=&quot;5&quot;/&gt;&lt;property id=&quot;20300&quot; value=&quot;Slide 7&quot;/&gt;&lt;property id=&quot;20307&quot; value=&quot;566&quot;/&gt;&lt;/object&gt;&lt;object type=&quot;3&quot; unique_id=&quot;488284&quot;&gt;&lt;property id=&quot;20148&quot; value=&quot;5&quot;/&gt;&lt;property id=&quot;20300&quot; value=&quot;Slide 8&quot;/&gt;&lt;property id=&quot;20307&quot; value=&quot;523&quot;/&gt;&lt;/object&gt;&lt;object type=&quot;3&quot; unique_id=&quot;488285&quot;&gt;&lt;property id=&quot;20148&quot; value=&quot;5&quot;/&gt;&lt;property id=&quot;20300&quot; value=&quot;Slide 9 - &amp;quot;Examples of Strategic Visions—How Well Do They Measure Up?&amp;#x0D;&amp;#x0A;&amp;quot;&quot;/&gt;&lt;property id=&quot;20307&quot; value=&quot;528&quot;/&gt;&lt;/object&gt;&lt;object type=&quot;3&quot; unique_id=&quot;488286&quot;&gt;&lt;property id=&quot;20148&quot; value=&quot;5&quot;/&gt;&lt;property id=&quot;20300&quot; value=&quot;Slide 10 - &amp;quot;Examples of Strategic Visions—How Well Do They Measure Up?&amp;#x0D;&amp;#x0A;&amp;quot;&quot;/&gt;&lt;property id=&quot;20307&quot; value=&quot;586&quot;/&gt;&lt;/object&gt;&lt;object type=&quot;3&quot; unique_id=&quot;488287&quot;&gt;&lt;property id=&quot;20148&quot; value=&quot;5&quot;/&gt;&lt;property id=&quot;20300&quot; value=&quot;Slide 11 - &amp;quot;Examples of Strategic Visions—How Well Do They Measure Up?&amp;#x0D;&amp;#x0A;&amp;quot;&quot;/&gt;&lt;property id=&quot;20307&quot; value=&quot;587&quot;/&gt;&lt;/object&gt;&lt;object type=&quot;3&quot; unique_id=&quot;488288&quot;&gt;&lt;property id=&quot;20148&quot; value=&quot;5&quot;/&gt;&lt;property id=&quot;20300&quot; value=&quot;Slide 12 - &amp;quot;Examples of Strategic Visions—How Well Do They Measure Up?&amp;#x0D;&amp;#x0A;&amp;quot;&quot;/&gt;&lt;property id=&quot;20307&quot; value=&quot;588&quot;/&gt;&lt;/object&gt;&lt;object type=&quot;3&quot; unique_id=&quot;488289&quot;&gt;&lt;property id=&quot;20148&quot; value=&quot;5&quot;/&gt;&lt;property id=&quot;20300&quot; value=&quot;Slide 13 - &amp;quot;COMMUNICATING THE STRATEGIC VISION&amp;quot;&quot;/&gt;&lt;property id=&quot;20307&quot; value=&quot;532&quot;/&gt;&lt;/object&gt;&lt;object type=&quot;3&quot; unique_id=&quot;488290&quot;&gt;&lt;property id=&quot;20148&quot; value=&quot;5&quot;/&gt;&lt;property id=&quot;20300&quot; value=&quot;Slide 14&quot;/&gt;&lt;property id=&quot;20307&quot; value=&quot;567&quot;/&gt;&lt;/object&gt;&lt;object type=&quot;3&quot; unique_id=&quot;488291&quot;&gt;&lt;property id=&quot;20148&quot; value=&quot;5&quot;/&gt;&lt;property id=&quot;20300&quot; value=&quot;Slide 15 - &amp;quot;PUTTING THE STRATEGIC VISION IN PLACE&amp;quot;&quot;/&gt;&lt;property id=&quot;20307&quot; value=&quot;533&quot;/&gt;&lt;/object&gt;&lt;object type=&quot;3&quot; unique_id=&quot;488292&quot;&gt;&lt;property id=&quot;20148&quot; value=&quot;5&quot;/&gt;&lt;property id=&quot;20300&quot; value=&quot;Slide 16 - &amp;quot;WHY A SOUND, WELL-COMMUNICATED STRATEGIC VISION MATTERS&amp;quot;&quot;/&gt;&lt;property id=&quot;20307&quot; value=&quot;568&quot;/&gt;&lt;/object&gt;&lt;object type=&quot;3&quot; unique_id=&quot;488293&quot;&gt;&lt;property id=&quot;20148&quot; value=&quot;5&quot;/&gt;&lt;property id=&quot;20300&quot; value=&quot;Slide 17 - &amp;quot;DEVELOPING A COMPANY MISSION STATEMENT&amp;quot;&quot;/&gt;&lt;property id=&quot;20307&quot; value=&quot;534&quot;/&gt;&lt;/object&gt;&lt;object type=&quot;3&quot; unique_id=&quot;488294&quot;&gt;&lt;property id=&quot;20148&quot; value=&quot;5&quot;/&gt;&lt;property id=&quot;20300&quot; value=&quot;Slide 18&quot;/&gt;&lt;property id=&quot;20307&quot; value=&quot;569&quot;/&gt;&lt;/object&gt;&lt;object type=&quot;3&quot; unique_id=&quot;488295&quot;&gt;&lt;property id=&quot;20148&quot; value=&quot;5&quot;/&gt;&lt;property id=&quot;20300&quot; value=&quot;Slide 19 - &amp;quot;THE IDEAL MISSION STATEMENT&amp;quot;&quot;/&gt;&lt;property id=&quot;20307&quot; value=&quot;535&quot;/&gt;&lt;/object&gt;&lt;object type=&quot;3&quot; unique_id=&quot;488296&quot;&gt;&lt;property id=&quot;20148&quot; value=&quot;5&quot;/&gt;&lt;property id=&quot;20300&quot; value=&quot;Slide 20 - &amp;quot;LINKING THE VISION AND MISSION &amp;#x0D;&amp;#x0A;WITH CORE VALUES&amp;quot;&quot;/&gt;&lt;property id=&quot;20307&quot; value=&quot;536&quot;/&gt;&lt;/object&gt;&lt;object type=&quot;3&quot; unique_id=&quot;488297&quot;&gt;&lt;property id=&quot;20148&quot; value=&quot;5&quot;/&gt;&lt;property id=&quot;20300&quot; value=&quot;Slide 21&quot;/&gt;&lt;property id=&quot;20307&quot; value=&quot;570&quot;/&gt;&lt;/object&gt;&lt;object type=&quot;3&quot; unique_id=&quot;488298&quot;&gt;&lt;property id=&quot;20148&quot; value=&quot;5&quot;/&gt;&lt;property id=&quot;20300&quot; value=&quot;Slide 22 - &amp;quot;Patagonia, Inc.: &amp;#x0D;&amp;#x0A;A Values-Driven Company&amp;quot;&quot;/&gt;&lt;property id=&quot;20307&quot; value=&quot;590&quot;/&gt;&lt;/object&gt;&lt;object type=&quot;3&quot; unique_id=&quot;488299&quot;&gt;&lt;property id=&quot;20148&quot; value=&quot;5&quot;/&gt;&lt;property id=&quot;20300&quot; value=&quot;Slide 23 - &amp;quot;Patagonia, Inc.: &amp;#x0D;&amp;#x0A;A Values-Driven Company&amp;quot;&quot;/&gt;&lt;property id=&quot;20307&quot; value=&quot;591&quot;/&gt;&lt;/object&gt;&lt;object type=&quot;3&quot; unique_id=&quot;488300&quot;&gt;&lt;property id=&quot;20148&quot; value=&quot;5&quot;/&gt;&lt;property id=&quot;20300&quot; value=&quot;Slide 24 - &amp;quot;STAGE 2: SETTING OBJECTIVES&amp;quot;&quot;/&gt;&lt;property id=&quot;20307&quot; value=&quot;540&quot;/&gt;&lt;/object&gt;&lt;object type=&quot;3&quot; unique_id=&quot;488301&quot;&gt;&lt;property id=&quot;20148&quot; value=&quot;5&quot;/&gt;&lt;property id=&quot;20300&quot; value=&quot;Slide 25 - &amp;quot;CONVERTING THE VISION AND MISSION&amp;#x0D;&amp;#x0A;INTO SPECIFIC PERFORMANCE TARGETS&amp;quot;&quot;/&gt;&lt;property id=&quot;20307&quot; value=&quot;593&quot;/&gt;&lt;/object&gt;&lt;object type=&quot;3&quot; unique_id=&quot;488302&quot;&gt;&lt;property id=&quot;20148&quot; value=&quot;5&quot;/&gt;&lt;property id=&quot;20300&quot; value=&quot;Slide 26&quot;/&gt;&lt;property id=&quot;20307&quot; value=&quot;571&quot;/&gt;&lt;/object&gt;&lt;object type=&quot;3&quot; unique_id=&quot;488303&quot;&gt;&lt;property id=&quot;20148&quot; value=&quot;5&quot;/&gt;&lt;property id=&quot;20300&quot; value=&quot;Slide 27&quot;/&gt;&lt;property id=&quot;20307&quot; value=&quot;572&quot;/&gt;&lt;/object&gt;&lt;object type=&quot;3&quot; unique_id=&quot;488304&quot;&gt;&lt;property id=&quot;20148&quot; value=&quot;5&quot;/&gt;&lt;property id=&quot;20300&quot; value=&quot;Slide 28 - &amp;quot;CHARACTERISTICS OF STRATEGIC INTENT&amp;quot;&quot;/&gt;&lt;property id=&quot;20307&quot; value=&quot;556&quot;/&gt;&lt;/object&gt;&lt;object type=&quot;3&quot; unique_id=&quot;488305&quot;&gt;&lt;property id=&quot;20148&quot; value=&quot;5&quot;/&gt;&lt;property id=&quot;20300&quot; value=&quot;Slide 29 - &amp;quot;THE IMPERATIVE OF SETTING &amp;#x0D;&amp;#x0A;STRETCH OBJECTIVES&amp;quot;&quot;/&gt;&lt;property id=&quot;20307&quot; value=&quot;546&quot;/&gt;&lt;/object&gt;&lt;object type=&quot;3&quot; unique_id=&quot;488306&quot;&gt;&lt;property id=&quot;20148&quot; value=&quot;5&quot;/&gt;&lt;property id=&quot;20300&quot; value=&quot;Slide 30 - &amp;quot;THE NEED FOR SHORT-TERM AND &amp;#x0D;&amp;#x0A;LONG-TERM OBJECTIVES&amp;quot;&quot;/&gt;&lt;property id=&quot;20307&quot; value=&quot;547&quot;/&gt;&lt;/object&gt;&lt;object type=&quot;3&quot; unique_id=&quot;488307&quot;&gt;&lt;property id=&quot;20148&quot; value=&quot;5&quot;/&gt;&lt;property id=&quot;20300&quot; value=&quot;Slide 31&quot;/&gt;&lt;property id=&quot;20307&quot; value=&quot;573&quot;/&gt;&lt;/object&gt;&lt;object type=&quot;3&quot; unique_id=&quot;488308&quot;&gt;&lt;property id=&quot;20148&quot; value=&quot;5&quot;/&gt;&lt;property id=&quot;20300&quot; value=&quot;Slide 32 - &amp;quot;WHAT KINDS OF OBJECTIVES TO SET&amp;quot;&quot;/&gt;&lt;property id=&quot;20307&quot; value=&quot;541&quot;/&gt;&lt;/object&gt;&lt;object type=&quot;3&quot; unique_id=&quot;488309&quot;&gt;&lt;property id=&quot;20148&quot; value=&quot;5&quot;/&gt;&lt;property id=&quot;20300&quot; value=&quot;Slide 33 - &amp;quot;SETTING FINANCIAL OBJECTIVES&amp;quot;&quot;/&gt;&lt;property id=&quot;20307&quot; value=&quot;542&quot;/&gt;&lt;/object&gt;&lt;object type=&quot;3&quot; unique_id=&quot;488310&quot;&gt;&lt;property id=&quot;20148&quot; value=&quot;5&quot;/&gt;&lt;property id=&quot;20300&quot; value=&quot;Slide 34 - &amp;quot;SETTING STRATEGIC OBJECTIVES&amp;quot;&quot;/&gt;&lt;property id=&quot;20307&quot; value=&quot;543&quot;/&gt;&lt;/object&gt;&lt;object type=&quot;3&quot; unique_id=&quot;488311&quot;&gt;&lt;property id=&quot;20148&quot; value=&quot;5&quot;/&gt;&lt;property id=&quot;20300&quot; value=&quot;Slide 35&quot;/&gt;&lt;property id=&quot;20307&quot; value=&quot;574&quot;/&gt;&lt;/object&gt;&lt;object type=&quot;3&quot; unique_id=&quot;488312&quot;&gt;&lt;property id=&quot;20148&quot; value=&quot;5&quot;/&gt;&lt;property id=&quot;20300&quot; value=&quot;Slide 36 - &amp;quot;THE NEED FOR A BALANCED APPROACH &amp;#x0D;&amp;#x0A;TO OBJECTIVE SETTING&amp;quot;&quot;/&gt;&lt;property id=&quot;20307&quot; value=&quot;545&quot;/&gt;&lt;/object&gt;&lt;object type=&quot;3&quot; unique_id=&quot;488313&quot;&gt;&lt;property id=&quot;20148&quot; value=&quot;5&quot;/&gt;&lt;property id=&quot;20300&quot; value=&quot;Slide 37 - &amp;quot;GOOD STRATEGIC PERFORMANCE IS THE KEY &amp;#x0D;&amp;#x0A;TO BETTER FINANCIAL PERFORMANCE&amp;quot;&quot;/&gt;&lt;property id=&quot;20307&quot; value=&quot;544&quot;/&gt;&lt;/object&gt;&lt;object type=&quot;3&quot; unique_id=&quot;488314&quot;&gt;&lt;property id=&quot;20148&quot; value=&quot;5&quot;/&gt;&lt;property id=&quot;20300&quot; value=&quot;Slide 38 - &amp;quot;SETTING OBJECTIVES FOR EVERY ORGANIZATIONAL LEVEL&amp;quot;&quot;/&gt;&lt;property id=&quot;20307&quot; value=&quot;548&quot;/&gt;&lt;/object&gt;&lt;object type=&quot;3&quot; unique_id=&quot;488315&quot;&gt;&lt;property id=&quot;20148&quot; value=&quot;5&quot;/&gt;&lt;property id=&quot;20300&quot; value=&quot;Slide 39 - &amp;quot;Examples of Company Objectives&amp;quot;&quot;/&gt;&lt;property id=&quot;20307&quot; value=&quot;549&quot;/&gt;&lt;/object&gt;&lt;object type=&quot;3&quot; unique_id=&quot;488316&quot;&gt;&lt;property id=&quot;20148&quot; value=&quot;5&quot;/&gt;&lt;property id=&quot;20300&quot; value=&quot;Slide 40 - &amp;quot;STAGE 3: CRAFTING A STRATEGY&amp;quot;&quot;/&gt;&lt;property id=&quot;20307&quot; value=&quot;550&quot;/&gt;&lt;/object&gt;&lt;object type=&quot;3&quot; unique_id=&quot;488317&quot;&gt;&lt;property id=&quot;20148&quot; value=&quot;5&quot;/&gt;&lt;property id=&quot;20300&quot; value=&quot;Slide 41 - &amp;quot;STRATEGY MAKING INVOLVES MANAGERS&amp;#x0D;&amp;#x0A;AT ALL ORGANIZATIONAL LEVELS&amp;quot;&quot;/&gt;&lt;property id=&quot;20307&quot; value=&quot;551&quot;/&gt;&lt;/object&gt;&lt;object type=&quot;3&quot; unique_id=&quot;488318&quot;&gt;&lt;property id=&quot;20148&quot; value=&quot;5&quot;/&gt;&lt;property id=&quot;20300&quot; value=&quot;Slide 42&quot;/&gt;&lt;property id=&quot;20307&quot; value=&quot;579&quot;/&gt;&lt;/object&gt;&lt;object type=&quot;3&quot; unique_id=&quot;488319&quot;&gt;&lt;property id=&quot;20148&quot; value=&quot;5&quot;/&gt;&lt;property id=&quot;20300&quot; value=&quot;Slide 43 - &amp;quot;WHY IS STRATEGY-MAKING OFTEN &amp;#x0D;&amp;#x0A;A COLLABORATIVE PROCESS?&amp;quot;&quot;/&gt;&lt;property id=&quot;20307&quot; value=&quot;552&quot;/&gt;&lt;/object&gt;&lt;object type=&quot;3&quot; unique_id=&quot;488320&quot;&gt;&lt;property id=&quot;20148&quot; value=&quot;5&quot;/&gt;&lt;property id=&quot;20300&quot; value=&quot;Slide 44 - &amp;quot;A FIRM’S STRATEGY-MAKING HIERARCHY&amp;quot;&quot;/&gt;&lt;property id=&quot;20307&quot; value=&quot;553&quot;/&gt;&lt;/object&gt;&lt;object type=&quot;3&quot; unique_id=&quot;488321&quot;&gt;&lt;property id=&quot;20148&quot; value=&quot;5&quot;/&gt;&lt;property id=&quot;20300&quot; value=&quot;Slide 45&quot;/&gt;&lt;property id=&quot;20307&quot; value=&quot;584&quot;/&gt;&lt;/object&gt;&lt;object type=&quot;3&quot; unique_id=&quot;488322&quot;&gt;&lt;property id=&quot;20148&quot; value=&quot;5&quot;/&gt;&lt;property id=&quot;20300&quot; value=&quot;Slide 46&quot;/&gt;&lt;property id=&quot;20307&quot; value=&quot;576&quot;/&gt;&lt;/object&gt;&lt;object type=&quot;3&quot; unique_id=&quot;488323&quot;&gt;&lt;property id=&quot;20148&quot; value=&quot;5&quot;/&gt;&lt;property id=&quot;20300&quot; value=&quot;Slide 47 - &amp;quot;UNITING THE STRATEGY-MAKING HIERARCHY&amp;quot;&quot;/&gt;&lt;property id=&quot;20307&quot; value=&quot;581&quot;/&gt;&lt;/object&gt;&lt;object type=&quot;3&quot; unique_id=&quot;488324&quot;&gt;&lt;property id=&quot;20148&quot; value=&quot;5&quot;/&gt;&lt;property id=&quot;20300&quot; value=&quot;Slide 48&quot;/&gt;&lt;property id=&quot;20307&quot; value=&quot;580&quot;/&gt;&lt;/object&gt;&lt;object type=&quot;3&quot; unique_id=&quot;488325&quot;&gt;&lt;property id=&quot;20148&quot; value=&quot;5&quot;/&gt;&lt;property id=&quot;20300&quot; value=&quot;Slide 49 - &amp;quot;A STRATEGIC VISION + OBJECTIVES + STRATEGY = A STRATEGIC PLAN&amp;quot;&quot;/&gt;&lt;property id=&quot;20307&quot; value=&quot;564&quot;/&gt;&lt;/object&gt;&lt;object type=&quot;3&quot; unique_id=&quot;488326&quot;&gt;&lt;property id=&quot;20148&quot; value=&quot;5&quot;/&gt;&lt;property id=&quot;20300&quot; value=&quot;Slide 50 - &amp;quot;STAGE 4: EXECUTING THE STRATEGY&amp;quot;&quot;/&gt;&lt;property id=&quot;20307&quot; value=&quot;558&quot;/&gt;&lt;/object&gt;&lt;object type=&quot;3&quot; unique_id=&quot;488327&quot;&gt;&lt;property id=&quot;20148&quot; value=&quot;5&quot;/&gt;&lt;property id=&quot;20300&quot; value=&quot;Slide 51 - &amp;quot;MANAGING THE STRATEGY EXECUTION PROCESS&amp;quot;&quot;/&gt;&lt;property id=&quot;20307&quot; value=&quot;559&quot;/&gt;&lt;/object&gt;&lt;object type=&quot;3&quot; unique_id=&quot;488328&quot;&gt;&lt;property id=&quot;20148&quot; value=&quot;5&quot;/&gt;&lt;property id=&quot;20300&quot; value=&quot;Slide 52 - &amp;quot;MANAGING THE STRATEGY EXECUTION PROCESS (CONT’D)&amp;quot;&quot;/&gt;&lt;property id=&quot;20307&quot; value=&quot;560&quot;/&gt;&lt;/object&gt;&lt;object type=&quot;3&quot; unique_id=&quot;488329&quot;&gt;&lt;property id=&quot;20148&quot; value=&quot;5&quot;/&gt;&lt;property id=&quot;20300&quot; value=&quot;Slide 53 - &amp;quot;STAGE 5:&amp;amp;#x09;EVALUATING PERFORMANCE AND INITIATING CORRECTIVE AJUSTMENTS&amp;quot;&quot;/&gt;&lt;property id=&quot;20307&quot; value=&quot;561&quot;/&gt;&lt;/object&gt;&lt;object type=&quot;3&quot; unique_id=&quot;488330&quot;&gt;&lt;property id=&quot;20148&quot; value=&quot;5&quot;/&gt;&lt;property id=&quot;20300&quot; value=&quot;Slide 54&quot;/&gt;&lt;property id=&quot;20307&quot; value=&quot;577&quot;/&gt;&lt;/object&gt;&lt;object type=&quot;3&quot; unique_id=&quot;488331&quot;&gt;&lt;property id=&quot;20148&quot; value=&quot;5&quot;/&gt;&lt;property id=&quot;20300&quot; value=&quot;Slide 55 - &amp;quot;THE ROLE OF THE BOARD OF DIRECTORS &amp;#x0D;&amp;#x0A;IN CORPORATE GOVERNANCE&amp;quot;&quot;/&gt;&lt;property id=&quot;20307&quot; value=&quot;562&quot;/&gt;&lt;/object&gt;&lt;object type=&quot;3&quot; unique_id=&quot;488332&quot;&gt;&lt;property id=&quot;20148&quot; value=&quot;5&quot;/&gt;&lt;property id=&quot;20300&quot; value=&quot;Slide 56 - &amp;quot;ACHIEVING EFFECTIVE &amp;#x0D;&amp;#x0A;CORPORATE GOVERNANCE&amp;quot;&quot;/&gt;&lt;property id=&quot;20307&quot; value=&quot;563&quot;/&gt;&lt;/object&gt;&lt;object type=&quot;3&quot; unique_id=&quot;488333&quot;&gt;&lt;property id=&quot;20148&quot; value=&quot;5&quot;/&gt;&lt;property id=&quot;20300&quot; value=&quot;Slide 57&quot;/&gt;&lt;property id=&quot;20307&quot; value=&quot;578&quot;/&gt;&lt;/object&gt;&lt;object type=&quot;3&quot; unique_id=&quot;488334&quot;&gt;&lt;property id=&quot;20148&quot; value=&quot;5&quot;/&gt;&lt;property id=&quot;20300&quot; value=&quot;Slide 58 - &amp;quot;Corporate Governance Failures at Fannie Mae and Freddie Mac&amp;#x0D;&amp;#x0A;&amp;quot;&quot;/&gt;&lt;property id=&quot;20307&quot; value=&quot;592&quot;/&gt;&lt;/object&gt;&lt;/object&gt;&lt;/object&gt;&lt;/database&gt;"/>
</p:tagLst>
</file>

<file path=ppt/theme/theme1.xml><?xml version="1.0" encoding="utf-8"?>
<a:theme xmlns:a="http://schemas.openxmlformats.org/drawingml/2006/main" name="Crafting and Executing Strategy 21e">
  <a:themeElements>
    <a:clrScheme name="Custom 4">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7724</TotalTime>
  <Words>4088</Words>
  <Application>Microsoft Office PowerPoint</Application>
  <PresentationFormat>On-screen Show (4:3)</PresentationFormat>
  <Paragraphs>373</Paragraphs>
  <Slides>65</Slides>
  <Notes>41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Times New Roman</vt:lpstr>
      <vt:lpstr>Wingdings</vt:lpstr>
      <vt:lpstr>Wingdings 3</vt:lpstr>
      <vt:lpstr>Crafting and Executing Strategy 21e</vt:lpstr>
      <vt:lpstr>CHAPTER 2 Charting a Company’s Direction:  Its Vision, Mission, Objectives, and Strategy</vt:lpstr>
      <vt:lpstr>LEARNING OBJECTIVES</vt:lpstr>
      <vt:lpstr>WHAT DOES THE STRATEGY-MAKING,  STRATEGY-EXECUTING PROCESS ENTAIL?</vt:lpstr>
      <vt:lpstr>FIGURE 2.1 The Strategy-Making,  Strategy-Executing Process</vt:lpstr>
      <vt:lpstr>STRATEGIC MANAGEMENT PRINCIPLE (1 of 7)</vt:lpstr>
      <vt:lpstr>STAGE 1: DEVELOPING A STRATEGIC VISION, A MISSION STATEMENT, AND A SET OF CORE VALUES</vt:lpstr>
      <vt:lpstr>CORE CONCEPT (1 of 8)</vt:lpstr>
      <vt:lpstr>TABLE 2.1 Wording a Vision Statement—the Dos and Don’ts (1 of 2)</vt:lpstr>
      <vt:lpstr>TABLE 2.1 Wording a Vision Statement—the Dos and Don’ts (2 of 2)</vt:lpstr>
      <vt:lpstr>Examples of Strategic Visions—How Well Do They Measure Up? (1 of 2)</vt:lpstr>
      <vt:lpstr>Examples of Strategic Visions—How Well Do They Measure Up? (2 of 2)</vt:lpstr>
      <vt:lpstr>Strategic Vision Examples—How Well Do They Measure Up? </vt:lpstr>
      <vt:lpstr>COMMUNICATING THE STRATEGIC VISION</vt:lpstr>
      <vt:lpstr>STRATEGIC MANAGEMENT PRINCIPLE (2 of 7)</vt:lpstr>
      <vt:lpstr>PUTTING THE STRATEGIC VISION IN PLACE</vt:lpstr>
      <vt:lpstr>WHY A SOUND, WELL-COMMUNICATED STRATEGIC VISION MATTERS</vt:lpstr>
      <vt:lpstr>DEVELOPING A COMPANY  MISSION STATEMENT</vt:lpstr>
      <vt:lpstr>STRATEGIC MANAGEMENT PRINCIPLE (3 of 7)</vt:lpstr>
      <vt:lpstr>THE IDEAL MISSION STATEMENT</vt:lpstr>
      <vt:lpstr>LINKING THE VISION AND MISSION WITH CORE VALUES</vt:lpstr>
      <vt:lpstr>CORE CONCEPT (2 of 8)</vt:lpstr>
      <vt:lpstr>Patagonia, Inc.: A Values-Driven Company (1 of 2)</vt:lpstr>
      <vt:lpstr>Patagonia, Inc.: A Values-Driven Company (2 of 2)</vt:lpstr>
      <vt:lpstr>STAGE 2: SETTING OBJECTIVES</vt:lpstr>
      <vt:lpstr>CONVERTING THE VISION AND MISSION INTO SPECIFIC PERFORMANCE TARGETS</vt:lpstr>
      <vt:lpstr>CORE CONCEPTS (3 of 8)</vt:lpstr>
      <vt:lpstr>CORE CONCEPT (4 of 8)</vt:lpstr>
      <vt:lpstr>CHARACTERISTICS OF STRATEGIC INTENT</vt:lpstr>
      <vt:lpstr>THE IMPERATIVE OF SETTING STRETCH OBJECTIVES</vt:lpstr>
      <vt:lpstr>THE NEED FOR SHORT-TERM AND  LONG-TERM OBJECTIVES</vt:lpstr>
      <vt:lpstr>CORE CONCEPTS (5 of 8)</vt:lpstr>
      <vt:lpstr>WHAT KINDS OF OBJECTIVES TO SET</vt:lpstr>
      <vt:lpstr>SETTING FINANCIAL OBJECTIVES</vt:lpstr>
      <vt:lpstr>SETTING STRATEGIC OBJECTIVES</vt:lpstr>
      <vt:lpstr>CORE CONCEPT (6 of 8)</vt:lpstr>
      <vt:lpstr>THE NEED FOR A BALANCED APPROACH TO OBJECTIVE SETTING</vt:lpstr>
      <vt:lpstr>GOOD STRATEGIC PERFORMANCE IS THE KEY TO BETTER FINANCIAL PERFORMANCE</vt:lpstr>
      <vt:lpstr>SETTING OBJECTIVES FOR EVERY ORGANIZATIONAL LEVEL</vt:lpstr>
      <vt:lpstr>EXAMPLES OF COMPANY OBJECTIVES</vt:lpstr>
      <vt:lpstr>STAGE 3: CRAFTING A STRATEGY</vt:lpstr>
      <vt:lpstr>FIGURE 2.2 A Company’s Strategy-Making Hierarchy</vt:lpstr>
      <vt:lpstr>STRATEGY MAKING INVOLVES MANAGERS AT ALL ORGANIZATIONAL LEVELS</vt:lpstr>
      <vt:lpstr>STRATEGIC MANAGEMENT PRINCIPLE (4 of 7)</vt:lpstr>
      <vt:lpstr>WHY IS STRATEGY-MAKING OFTEN A COLLABORATIVE PROCESS?</vt:lpstr>
      <vt:lpstr>A FIRM’S STRATEGY-MAKING HIERARCHY (1 of 2)</vt:lpstr>
      <vt:lpstr>A FIRM’S STRATEGY-MAKING HIERARCHY (2 of 2)</vt:lpstr>
      <vt:lpstr>CORE CONCEPTS (7 of 8)</vt:lpstr>
      <vt:lpstr>UNITING THE STRATEGY-MAKING HIERARCHY</vt:lpstr>
      <vt:lpstr>STRATEGIC MANAGEMENT PRINCIPLE (5 of 7)</vt:lpstr>
      <vt:lpstr>A STRATEGIC VISION + MISSION + OBJECTIVES + STRATEGY = A STRATEGIC PLAN</vt:lpstr>
      <vt:lpstr>CORE CONCEPT (8 of 8)</vt:lpstr>
      <vt:lpstr>STAGE 4:  EXECUTING THE STRATEGY</vt:lpstr>
      <vt:lpstr>MANAGING THE STRATEGY  EXECUTION PROCESS (1 of 2)</vt:lpstr>
      <vt:lpstr>MANAGING THE STRATEGY EXECUTION PROCESS (2 of 2)</vt:lpstr>
      <vt:lpstr>STAGE 5:  EVALUATING PERFORMANCE AND INITIATING CORRECTIVE ADJUSTMENTS</vt:lpstr>
      <vt:lpstr>STRATEGIC MANAGEMENT PRINCIPLE (6 of 7)</vt:lpstr>
      <vt:lpstr>THE ROLE OF THE BOARD OF DIRECTORS IN CORPORATE GOVERNANCE</vt:lpstr>
      <vt:lpstr>ACHIEVING EFFECTIVE CORPORATE GOVERNANCE</vt:lpstr>
      <vt:lpstr>STRATEGIC MANAGEMENT PRINCIPLE (7 of 7)</vt:lpstr>
      <vt:lpstr>CORPORATE GOVERNANCE FAILURE AT VOLKSWAGEN</vt:lpstr>
      <vt:lpstr>Appendix 1 Figure 2.1 The Strategy-Making, Strategy-Executing Process</vt:lpstr>
      <vt:lpstr>Appendix 2: Converting the Vision and Mission into Specific Performance Targets</vt:lpstr>
      <vt:lpstr>Appendix 3: Figure 2.2  A Company’s Strategy-Making Hierarchy</vt:lpstr>
      <vt:lpstr>Appendix 4: Uniting the Strategy-Making Hierarchy</vt:lpstr>
      <vt:lpstr>Appendix 5: A Strategic Vision + Mission + Objectives + Strategy = A Strategic Plan</vt:lpstr>
    </vt:vector>
  </TitlesOfParts>
  <Manager/>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2</dc:subject>
  <dc:creator>Charlie Cook,;ccook@uwa.edu</dc:creator>
  <cp:lastModifiedBy>teresaward</cp:lastModifiedBy>
  <cp:revision>695</cp:revision>
  <dcterms:created xsi:type="dcterms:W3CDTF">2008-06-25T14:33:31Z</dcterms:created>
  <dcterms:modified xsi:type="dcterms:W3CDTF">2016-12-02T16:45:00Z</dcterms:modified>
</cp:coreProperties>
</file>