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37" r:id="rId1"/>
  </p:sldMasterIdLst>
  <p:notesMasterIdLst>
    <p:notesMasterId r:id="rId61"/>
  </p:notesMasterIdLst>
  <p:handoutMasterIdLst>
    <p:handoutMasterId r:id="rId62"/>
  </p:handoutMasterIdLst>
  <p:sldIdLst>
    <p:sldId id="605" r:id="rId2"/>
    <p:sldId id="604" r:id="rId3"/>
    <p:sldId id="563" r:id="rId4"/>
    <p:sldId id="564" r:id="rId5"/>
    <p:sldId id="509" r:id="rId6"/>
    <p:sldId id="565" r:id="rId7"/>
    <p:sldId id="585" r:id="rId8"/>
    <p:sldId id="593" r:id="rId9"/>
    <p:sldId id="566" r:id="rId10"/>
    <p:sldId id="594" r:id="rId11"/>
    <p:sldId id="567" r:id="rId12"/>
    <p:sldId id="517" r:id="rId13"/>
    <p:sldId id="595" r:id="rId14"/>
    <p:sldId id="596" r:id="rId15"/>
    <p:sldId id="568" r:id="rId16"/>
    <p:sldId id="606" r:id="rId17"/>
    <p:sldId id="616" r:id="rId18"/>
    <p:sldId id="586" r:id="rId19"/>
    <p:sldId id="597" r:id="rId20"/>
    <p:sldId id="569" r:id="rId21"/>
    <p:sldId id="570" r:id="rId22"/>
    <p:sldId id="598" r:id="rId23"/>
    <p:sldId id="599" r:id="rId24"/>
    <p:sldId id="600" r:id="rId25"/>
    <p:sldId id="571" r:id="rId26"/>
    <p:sldId id="601" r:id="rId27"/>
    <p:sldId id="587" r:id="rId28"/>
    <p:sldId id="572" r:id="rId29"/>
    <p:sldId id="518" r:id="rId30"/>
    <p:sldId id="588" r:id="rId31"/>
    <p:sldId id="573" r:id="rId32"/>
    <p:sldId id="590" r:id="rId33"/>
    <p:sldId id="608" r:id="rId34"/>
    <p:sldId id="602" r:id="rId35"/>
    <p:sldId id="591" r:id="rId36"/>
    <p:sldId id="574" r:id="rId37"/>
    <p:sldId id="575" r:id="rId38"/>
    <p:sldId id="576" r:id="rId39"/>
    <p:sldId id="607" r:id="rId40"/>
    <p:sldId id="577" r:id="rId41"/>
    <p:sldId id="578" r:id="rId42"/>
    <p:sldId id="603" r:id="rId43"/>
    <p:sldId id="579" r:id="rId44"/>
    <p:sldId id="592" r:id="rId45"/>
    <p:sldId id="580" r:id="rId46"/>
    <p:sldId id="581" r:id="rId47"/>
    <p:sldId id="549" r:id="rId48"/>
    <p:sldId id="583" r:id="rId49"/>
    <p:sldId id="523" r:id="rId50"/>
    <p:sldId id="562" r:id="rId51"/>
    <p:sldId id="584" r:id="rId52"/>
    <p:sldId id="508" r:id="rId53"/>
    <p:sldId id="609" r:id="rId54"/>
    <p:sldId id="610" r:id="rId55"/>
    <p:sldId id="611" r:id="rId56"/>
    <p:sldId id="612" r:id="rId57"/>
    <p:sldId id="613" r:id="rId58"/>
    <p:sldId id="614" r:id="rId59"/>
    <p:sldId id="615" r:id="rId60"/>
  </p:sldIdLst>
  <p:sldSz cx="9144000" cy="6858000" type="screen4x3"/>
  <p:notesSz cx="6858000" cy="9144000"/>
  <p:custDataLst>
    <p:tags r:id="rId6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m" initials="P" lastIdx="27" clrIdx="0">
    <p:extLst>
      <p:ext uri="{19B8F6BF-5375-455C-9EA6-DF929625EA0E}">
        <p15:presenceInfo xmlns:p15="http://schemas.microsoft.com/office/powerpoint/2012/main" userId="Pam" providerId="None"/>
      </p:ext>
    </p:extLst>
  </p:cmAuthor>
  <p:cmAuthor id="2" name="teresaward" initials="t" lastIdx="1" clrIdx="1">
    <p:extLst>
      <p:ext uri="{19B8F6BF-5375-455C-9EA6-DF929625EA0E}">
        <p15:presenceInfo xmlns:p15="http://schemas.microsoft.com/office/powerpoint/2012/main" userId="teresawar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80"/>
    <a:srgbClr val="CC6600"/>
    <a:srgbClr val="F8F8F8"/>
    <a:srgbClr val="FFFFFF"/>
    <a:srgbClr val="F2F0EC"/>
    <a:srgbClr val="990033"/>
    <a:srgbClr val="C3D39F"/>
    <a:srgbClr val="648E5F"/>
    <a:srgbClr val="009999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02" autoAdjust="0"/>
  </p:normalViewPr>
  <p:slideViewPr>
    <p:cSldViewPr snapToGrid="0">
      <p:cViewPr varScale="1">
        <p:scale>
          <a:sx n="97" d="100"/>
          <a:sy n="97" d="100"/>
        </p:scale>
        <p:origin x="932" y="68"/>
      </p:cViewPr>
      <p:guideLst>
        <p:guide orient="horz" pos="2160"/>
        <p:guide pos="5759"/>
      </p:guideLst>
    </p:cSldViewPr>
  </p:slideViewPr>
  <p:outlineViewPr>
    <p:cViewPr>
      <p:scale>
        <a:sx n="33" d="100"/>
        <a:sy n="33" d="100"/>
      </p:scale>
      <p:origin x="0" y="-268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2616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8E9AEBF5-3332-4CFD-9AB8-FFECC3BE32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69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092FA760-E475-4EAB-8A2B-15785001B6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87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FA760-E475-4EAB-8A2B-15785001B6F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75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79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21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32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79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67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07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25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38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25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80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98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040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52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530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077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615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91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862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31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77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364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728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801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463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91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22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2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19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05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9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7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hapter Title">
    <p:bg>
      <p:bgPr>
        <a:solidFill>
          <a:srgbClr val="439C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699" y="0"/>
            <a:ext cx="9144699" cy="6853844"/>
            <a:chOff x="-699" y="0"/>
            <a:chExt cx="9144699" cy="6853844"/>
          </a:xfrm>
        </p:grpSpPr>
        <p:sp>
          <p:nvSpPr>
            <p:cNvPr id="13" name="Rectangle 12"/>
            <p:cNvSpPr/>
            <p:nvPr userDrawn="1"/>
          </p:nvSpPr>
          <p:spPr bwMode="auto">
            <a:xfrm>
              <a:off x="5040000" y="0"/>
              <a:ext cx="4096800" cy="6534210"/>
            </a:xfrm>
            <a:prstGeom prst="rect">
              <a:avLst/>
            </a:prstGeom>
            <a:solidFill>
              <a:srgbClr val="BFBFB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00000"/>
                </a:buClr>
                <a:buSzTx/>
                <a:buFont typeface="Wingdings" pitchFamily="2" charset="2"/>
                <a:buNone/>
                <a:tabLst/>
              </a:pPr>
              <a:endPara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 userDrawn="1"/>
          </p:nvSpPr>
          <p:spPr bwMode="auto">
            <a:xfrm>
              <a:off x="0" y="6062758"/>
              <a:ext cx="5047200" cy="47145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00000"/>
                </a:buClr>
                <a:buSzTx/>
                <a:buFont typeface="Wingdings" pitchFamily="2" charset="2"/>
                <a:buNone/>
                <a:tabLst/>
              </a:pPr>
              <a:endPara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699" y="0"/>
              <a:ext cx="5047899" cy="606275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072150"/>
              <a:ext cx="454485" cy="46206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600" y="6072150"/>
              <a:ext cx="3268800" cy="44071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0" y="6543602"/>
              <a:ext cx="9144000" cy="310242"/>
            </a:xfrm>
            <a:prstGeom prst="rect">
              <a:avLst/>
            </a:prstGeom>
            <a:solidFill>
              <a:srgbClr val="439CBF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Copyright © McGraw-Hill Education. Permission required for reproduction or display.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6241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2800"/>
          </a:xfrm>
          <a:prstGeom prst="rect">
            <a:avLst/>
          </a:prstGeom>
        </p:spPr>
        <p:txBody>
          <a:bodyPr/>
          <a:lstStyle>
            <a:lvl1pPr marL="0" indent="0"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6651692"/>
            <a:ext cx="12301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McGraw-Hill Education.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36626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1800"/>
            <a:ext cx="9144000" cy="678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spcBef>
                <a:spcPts val="0"/>
              </a:spcBef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  <a:lvl2pPr>
              <a:defRPr lang="en-US" sz="2400" dirty="0">
                <a:solidFill>
                  <a:schemeClr val="tx1"/>
                </a:solidFill>
              </a:defRPr>
            </a:lvl2pPr>
            <a:lvl3pPr>
              <a:defRPr lang="en-US" sz="2400" dirty="0"/>
            </a:lvl3pPr>
            <a:lvl4pPr>
              <a:defRPr lang="en-US" sz="2400" dirty="0">
                <a:solidFill>
                  <a:schemeClr val="tx1"/>
                </a:solidFill>
              </a:defRPr>
            </a:lvl4pPr>
            <a:lvl5pPr>
              <a:defRPr lang="en-US" sz="2000" dirty="0">
                <a:solidFill>
                  <a:schemeClr val="tx1"/>
                </a:solidFill>
              </a:defRPr>
            </a:lvl5pPr>
          </a:lstStyle>
          <a:p>
            <a:pPr marL="349250" lvl="0" indent="-349250">
              <a:spcBef>
                <a:spcPts val="1200"/>
              </a:spcBef>
              <a:buClrTx/>
              <a:buSzPct val="65000"/>
              <a:buFont typeface="Wingdings" pitchFamily="2" charset="2"/>
              <a:buChar char=""/>
            </a:pPr>
            <a:r>
              <a:rPr lang="en-US" dirty="0"/>
              <a:t>Click to edit Master text styles</a:t>
            </a:r>
          </a:p>
          <a:p>
            <a:pPr lvl="1" indent="-279400">
              <a:spcBef>
                <a:spcPts val="1200"/>
              </a:spcBef>
              <a:buClrTx/>
              <a:buFont typeface="Arial" pitchFamily="34" charset="0"/>
            </a:pPr>
            <a:r>
              <a:rPr lang="en-US" dirty="0"/>
              <a:t>Second level</a:t>
            </a:r>
          </a:p>
          <a:p>
            <a:pPr marL="1035050" lvl="2" indent="-349250">
              <a:spcBef>
                <a:spcPts val="1200"/>
              </a:spcBef>
              <a:buClrTx/>
              <a:buSzPct val="80000"/>
              <a:buFont typeface="Wingdings" pitchFamily="2" charset="2"/>
              <a:buChar char="v"/>
            </a:pPr>
            <a:r>
              <a:rPr lang="en-US" dirty="0"/>
              <a:t>Third level</a:t>
            </a:r>
          </a:p>
          <a:p>
            <a:pPr lvl="3">
              <a:spcBef>
                <a:spcPts val="1200"/>
              </a:spcBef>
              <a:buClrTx/>
            </a:pPr>
            <a:r>
              <a:rPr lang="en-US" dirty="0"/>
              <a:t>Fourth level</a:t>
            </a:r>
          </a:p>
          <a:p>
            <a:pPr lvl="4">
              <a:spcBef>
                <a:spcPts val="1200"/>
              </a:spcBef>
              <a:buClrTx/>
            </a:pPr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651692"/>
            <a:ext cx="12301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McGraw-Hill Education.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2030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/>
          <p:nvPr/>
        </p:nvCxnSpPr>
        <p:spPr bwMode="auto">
          <a:xfrm rot="16200000" flipH="1">
            <a:off x="1143000" y="3048000"/>
            <a:ext cx="1676400" cy="914400"/>
          </a:xfrm>
          <a:prstGeom prst="line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12"/>
          <p:cNvCxnSpPr/>
          <p:nvPr/>
        </p:nvCxnSpPr>
        <p:spPr bwMode="auto">
          <a:xfrm rot="5400000" flipH="1" flipV="1">
            <a:off x="647700" y="5067300"/>
            <a:ext cx="2667000" cy="914400"/>
          </a:xfrm>
          <a:prstGeom prst="line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964"/>
            <a:ext cx="9140332" cy="815404"/>
          </a:xfrm>
          <a:prstGeom prst="rect">
            <a:avLst/>
          </a:prstGeom>
          <a:solidFill>
            <a:srgbClr val="717A8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2800" b="0" dirty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marL="457200" lvl="0" indent="0"/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651692"/>
            <a:ext cx="12301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McGraw-Hill Education.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74585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/>
          <p:nvPr/>
        </p:nvCxnSpPr>
        <p:spPr bwMode="auto">
          <a:xfrm rot="16200000" flipH="1">
            <a:off x="1143000" y="3048000"/>
            <a:ext cx="1676400" cy="914400"/>
          </a:xfrm>
          <a:prstGeom prst="line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12"/>
          <p:cNvCxnSpPr/>
          <p:nvPr/>
        </p:nvCxnSpPr>
        <p:spPr bwMode="auto">
          <a:xfrm rot="5400000" flipH="1" flipV="1">
            <a:off x="647700" y="5067300"/>
            <a:ext cx="2667000" cy="914400"/>
          </a:xfrm>
          <a:prstGeom prst="line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0554"/>
            <a:ext cx="9140332" cy="1098698"/>
          </a:xfrm>
          <a:prstGeom prst="rect">
            <a:avLst/>
          </a:prstGeom>
          <a:solidFill>
            <a:srgbClr val="717A8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457200" algn="l">
              <a:lnSpc>
                <a:spcPct val="100000"/>
              </a:lnSpc>
              <a:defRPr lang="en-US" sz="2800" b="0" dirty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marL="457200" lvl="0" indent="0"/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651692"/>
            <a:ext cx="12301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McGraw-Hill Education.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16011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9000"/>
            <a:ext cx="9144000" cy="678600"/>
          </a:xfrm>
          <a:prstGeom prst="rect">
            <a:avLst/>
          </a:prstGeom>
          <a:solidFill>
            <a:srgbClr val="717A8B"/>
          </a:solidFill>
        </p:spPr>
        <p:txBody>
          <a:bodyPr anchor="ctr" anchorCtr="1">
            <a:normAutofit/>
          </a:bodyPr>
          <a:lstStyle>
            <a:lvl1pPr marL="0" indent="0"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  <a:lvl2pPr>
              <a:defRPr lang="en-US" sz="2400" dirty="0">
                <a:solidFill>
                  <a:schemeClr val="tx1"/>
                </a:solidFill>
              </a:defRPr>
            </a:lvl2pPr>
            <a:lvl3pPr>
              <a:defRPr lang="en-US" sz="2400" dirty="0"/>
            </a:lvl3pPr>
            <a:lvl4pPr>
              <a:defRPr lang="en-US" sz="2400" dirty="0">
                <a:solidFill>
                  <a:schemeClr val="tx1"/>
                </a:solidFill>
              </a:defRPr>
            </a:lvl4pPr>
            <a:lvl5pPr>
              <a:defRPr lang="en-US" sz="2000" dirty="0">
                <a:solidFill>
                  <a:schemeClr val="tx1"/>
                </a:solidFill>
              </a:defRPr>
            </a:lvl5pPr>
          </a:lstStyle>
          <a:p>
            <a:pPr marL="349250" lvl="0" indent="-349250">
              <a:spcBef>
                <a:spcPts val="1200"/>
              </a:spcBef>
              <a:buClrTx/>
              <a:buSzPct val="65000"/>
              <a:buFont typeface="Wingdings" pitchFamily="2" charset="2"/>
              <a:buChar char=""/>
            </a:pPr>
            <a:r>
              <a:rPr lang="en-US" dirty="0"/>
              <a:t>Click to edit Master text styles</a:t>
            </a:r>
          </a:p>
          <a:p>
            <a:pPr lvl="1" indent="-279400">
              <a:spcBef>
                <a:spcPts val="1200"/>
              </a:spcBef>
              <a:buClrTx/>
              <a:buFont typeface="Arial" pitchFamily="34" charset="0"/>
            </a:pPr>
            <a:r>
              <a:rPr lang="en-US" dirty="0"/>
              <a:t>Second level</a:t>
            </a:r>
          </a:p>
          <a:p>
            <a:pPr marL="1035050" lvl="2" indent="-349250">
              <a:spcBef>
                <a:spcPts val="1200"/>
              </a:spcBef>
              <a:buClrTx/>
              <a:buSzPct val="80000"/>
              <a:buFont typeface="Wingdings" pitchFamily="2" charset="2"/>
              <a:buChar char="v"/>
            </a:pPr>
            <a:r>
              <a:rPr lang="en-US" dirty="0"/>
              <a:t>Third level</a:t>
            </a:r>
          </a:p>
          <a:p>
            <a:pPr lvl="3">
              <a:spcBef>
                <a:spcPts val="1200"/>
              </a:spcBef>
              <a:buClrTx/>
            </a:pPr>
            <a:r>
              <a:rPr lang="en-US" dirty="0"/>
              <a:t>Fourth level</a:t>
            </a:r>
          </a:p>
          <a:p>
            <a:pPr lvl="4">
              <a:spcBef>
                <a:spcPts val="1200"/>
              </a:spcBef>
              <a:buClrTx/>
            </a:pPr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651692"/>
            <a:ext cx="12301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McGraw-Hill Education.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619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  <a:lvl2pPr>
              <a:defRPr lang="en-US" sz="2400" dirty="0">
                <a:solidFill>
                  <a:schemeClr val="tx1"/>
                </a:solidFill>
              </a:defRPr>
            </a:lvl2pPr>
            <a:lvl3pPr>
              <a:defRPr lang="en-US" sz="2400" dirty="0"/>
            </a:lvl3pPr>
            <a:lvl4pPr>
              <a:defRPr lang="en-US" sz="2400" dirty="0">
                <a:solidFill>
                  <a:schemeClr val="tx1"/>
                </a:solidFill>
              </a:defRPr>
            </a:lvl4pPr>
            <a:lvl5pPr>
              <a:defRPr lang="en-US" sz="2000" dirty="0">
                <a:solidFill>
                  <a:schemeClr val="tx1"/>
                </a:solidFill>
              </a:defRPr>
            </a:lvl5pPr>
          </a:lstStyle>
          <a:p>
            <a:pPr marL="349250" lvl="0" indent="-349250">
              <a:spcBef>
                <a:spcPts val="1200"/>
              </a:spcBef>
              <a:buClrTx/>
              <a:buSzPct val="65000"/>
              <a:buFont typeface="Wingdings" pitchFamily="2" charset="2"/>
              <a:buChar char=""/>
            </a:pPr>
            <a:r>
              <a:rPr lang="en-US" dirty="0"/>
              <a:t>Click to edit Master text styles</a:t>
            </a:r>
          </a:p>
          <a:p>
            <a:pPr lvl="1" indent="-279400">
              <a:spcBef>
                <a:spcPts val="1200"/>
              </a:spcBef>
              <a:buClrTx/>
              <a:buFont typeface="Arial" pitchFamily="34" charset="0"/>
            </a:pPr>
            <a:r>
              <a:rPr lang="en-US" dirty="0"/>
              <a:t>Second level</a:t>
            </a:r>
          </a:p>
          <a:p>
            <a:pPr marL="1035050" lvl="2" indent="-349250">
              <a:spcBef>
                <a:spcPts val="1200"/>
              </a:spcBef>
              <a:buClrTx/>
              <a:buSzPct val="80000"/>
              <a:buFont typeface="Wingdings" pitchFamily="2" charset="2"/>
              <a:buChar char="v"/>
            </a:pPr>
            <a:r>
              <a:rPr lang="en-US" dirty="0"/>
              <a:t>Third level</a:t>
            </a:r>
          </a:p>
          <a:p>
            <a:pPr lvl="3">
              <a:spcBef>
                <a:spcPts val="1200"/>
              </a:spcBef>
              <a:buClrTx/>
            </a:pPr>
            <a:r>
              <a:rPr lang="en-US" dirty="0"/>
              <a:t>Fourth level</a:t>
            </a:r>
          </a:p>
          <a:p>
            <a:pPr lvl="4">
              <a:spcBef>
                <a:spcPts val="1200"/>
              </a:spcBef>
              <a:buClrTx/>
            </a:pPr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2613600" y="6572750"/>
            <a:ext cx="3916800" cy="20485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6651692"/>
            <a:ext cx="12301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McGraw-Hill Education.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0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  <a:lvl2pPr>
              <a:defRPr lang="en-US" sz="2400" dirty="0">
                <a:solidFill>
                  <a:schemeClr val="tx1"/>
                </a:solidFill>
              </a:defRPr>
            </a:lvl2pPr>
            <a:lvl3pPr>
              <a:defRPr lang="en-US" sz="2400" dirty="0"/>
            </a:lvl3pPr>
            <a:lvl4pPr>
              <a:defRPr lang="en-US" sz="2400" dirty="0">
                <a:solidFill>
                  <a:schemeClr val="tx1"/>
                </a:solidFill>
              </a:defRPr>
            </a:lvl4pPr>
            <a:lvl5pPr>
              <a:defRPr lang="en-US" sz="2000" dirty="0">
                <a:solidFill>
                  <a:schemeClr val="tx1"/>
                </a:solidFill>
              </a:defRPr>
            </a:lvl5pPr>
          </a:lstStyle>
          <a:p>
            <a:pPr marL="349250" lvl="0" indent="-349250">
              <a:spcBef>
                <a:spcPts val="1200"/>
              </a:spcBef>
              <a:buClrTx/>
              <a:buSzPct val="65000"/>
              <a:buFont typeface="Wingdings" pitchFamily="2" charset="2"/>
              <a:buChar char=""/>
            </a:pPr>
            <a:r>
              <a:rPr lang="en-US" dirty="0"/>
              <a:t>Click to edit Master text styles</a:t>
            </a:r>
          </a:p>
          <a:p>
            <a:pPr lvl="1" indent="-279400">
              <a:spcBef>
                <a:spcPts val="1200"/>
              </a:spcBef>
              <a:buClrTx/>
              <a:buFont typeface="Arial" pitchFamily="34" charset="0"/>
            </a:pPr>
            <a:r>
              <a:rPr lang="en-US" dirty="0"/>
              <a:t>Second level</a:t>
            </a:r>
          </a:p>
          <a:p>
            <a:pPr marL="1035050" lvl="2" indent="-349250">
              <a:spcBef>
                <a:spcPts val="1200"/>
              </a:spcBef>
              <a:buClrTx/>
              <a:buSzPct val="80000"/>
              <a:buFont typeface="Wingdings" pitchFamily="2" charset="2"/>
              <a:buChar char="v"/>
            </a:pPr>
            <a:r>
              <a:rPr lang="en-US" dirty="0"/>
              <a:t>Third level</a:t>
            </a:r>
          </a:p>
          <a:p>
            <a:pPr lvl="3">
              <a:spcBef>
                <a:spcPts val="1200"/>
              </a:spcBef>
              <a:buClrTx/>
            </a:pPr>
            <a:r>
              <a:rPr lang="en-US" dirty="0"/>
              <a:t>Fourth level</a:t>
            </a:r>
          </a:p>
          <a:p>
            <a:pPr lvl="4">
              <a:spcBef>
                <a:spcPts val="1200"/>
              </a:spcBef>
              <a:buClrTx/>
            </a:pPr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651692"/>
            <a:ext cx="12301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McGraw-Hill Education.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3076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-1800"/>
            <a:ext cx="9144000" cy="910144"/>
          </a:xfrm>
          <a:prstGeom prst="rect">
            <a:avLst/>
          </a:prstGeom>
          <a:solidFill>
            <a:srgbClr val="439CBF"/>
          </a:solidFill>
        </p:spPr>
        <p:txBody>
          <a:bodyPr/>
          <a:lstStyle>
            <a:lvl1pPr marL="0" indent="0" algn="ctr">
              <a:spcBef>
                <a:spcPts val="0"/>
              </a:spcBef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3225" indent="0">
              <a:spcBef>
                <a:spcPts val="12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0425" indent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17625" indent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84350" indent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651692"/>
            <a:ext cx="12301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McGraw-Hill Education.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60691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/>
          <p:nvPr/>
        </p:nvCxnSpPr>
        <p:spPr bwMode="auto">
          <a:xfrm rot="16200000" flipH="1">
            <a:off x="1143000" y="3048000"/>
            <a:ext cx="1676400" cy="914400"/>
          </a:xfrm>
          <a:prstGeom prst="line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12"/>
          <p:cNvCxnSpPr/>
          <p:nvPr/>
        </p:nvCxnSpPr>
        <p:spPr bwMode="auto">
          <a:xfrm rot="5400000" flipH="1" flipV="1">
            <a:off x="647700" y="5067300"/>
            <a:ext cx="2667000" cy="914400"/>
          </a:xfrm>
          <a:prstGeom prst="line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964"/>
            <a:ext cx="9140332" cy="815404"/>
          </a:xfrm>
          <a:prstGeom prst="rect">
            <a:avLst/>
          </a:prstGeom>
          <a:solidFill>
            <a:srgbClr val="439CB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2800" b="0" dirty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marL="457200" lvl="0" indent="0"/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651692"/>
            <a:ext cx="12301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McGraw-Hill Education.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8248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Line Title and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2800"/>
          </a:xfrm>
          <a:prstGeom prst="rect">
            <a:avLst/>
          </a:prstGeom>
          <a:solidFill>
            <a:srgbClr val="84B0AE"/>
          </a:solidFill>
        </p:spPr>
        <p:txBody>
          <a:bodyPr/>
          <a:lstStyle>
            <a:lvl1pPr marL="0" indent="0"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6651692"/>
            <a:ext cx="12301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McGraw-Hill Education.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49240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/>
          <p:nvPr/>
        </p:nvCxnSpPr>
        <p:spPr bwMode="auto">
          <a:xfrm rot="16200000" flipH="1">
            <a:off x="1143000" y="3048000"/>
            <a:ext cx="1676400" cy="914400"/>
          </a:xfrm>
          <a:prstGeom prst="line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12"/>
          <p:cNvCxnSpPr/>
          <p:nvPr/>
        </p:nvCxnSpPr>
        <p:spPr bwMode="auto">
          <a:xfrm rot="5400000" flipH="1" flipV="1">
            <a:off x="647700" y="5067300"/>
            <a:ext cx="2667000" cy="914400"/>
          </a:xfrm>
          <a:prstGeom prst="line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" y="-3126"/>
            <a:ext cx="9143999" cy="1148695"/>
          </a:xfrm>
          <a:prstGeom prst="rect">
            <a:avLst/>
          </a:prstGeom>
          <a:solidFill>
            <a:srgbClr val="717A8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-457200" algn="ctr">
              <a:spcBef>
                <a:spcPts val="0"/>
              </a:spcBef>
              <a:defRPr lang="en-US" sz="3200" b="0" dirty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marL="457200" lvl="0" indent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432801"/>
            <a:ext cx="8126413" cy="498387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  <a:lvl2pPr>
              <a:defRPr lang="en-US" sz="2400" dirty="0">
                <a:solidFill>
                  <a:schemeClr val="tx1"/>
                </a:solidFill>
              </a:defRPr>
            </a:lvl2pPr>
            <a:lvl3pPr>
              <a:defRPr lang="en-US" sz="2400" dirty="0"/>
            </a:lvl3pPr>
            <a:lvl4pPr>
              <a:defRPr lang="en-US" sz="2400" dirty="0">
                <a:solidFill>
                  <a:schemeClr val="tx1"/>
                </a:solidFill>
              </a:defRPr>
            </a:lvl4pPr>
            <a:lvl5pPr>
              <a:defRPr lang="en-US" sz="2000" dirty="0">
                <a:solidFill>
                  <a:schemeClr val="tx1"/>
                </a:solidFill>
              </a:defRPr>
            </a:lvl5pPr>
          </a:lstStyle>
          <a:p>
            <a:pPr marL="349250" lvl="0" indent="-349250">
              <a:spcBef>
                <a:spcPts val="1200"/>
              </a:spcBef>
              <a:buClrTx/>
              <a:buSzPct val="65000"/>
              <a:buFont typeface="Wingdings" pitchFamily="2" charset="2"/>
              <a:buChar char=""/>
            </a:pPr>
            <a:r>
              <a:rPr lang="en-US" dirty="0"/>
              <a:t>Click to edit Master text styles</a:t>
            </a:r>
          </a:p>
          <a:p>
            <a:pPr lvl="1" indent="-279400">
              <a:spcBef>
                <a:spcPts val="1200"/>
              </a:spcBef>
              <a:buClrTx/>
              <a:buFont typeface="Arial" pitchFamily="34" charset="0"/>
            </a:pPr>
            <a:r>
              <a:rPr lang="en-US" dirty="0"/>
              <a:t>Second level</a:t>
            </a:r>
          </a:p>
          <a:p>
            <a:pPr marL="1035050" lvl="2" indent="-349250">
              <a:spcBef>
                <a:spcPts val="1200"/>
              </a:spcBef>
              <a:buClrTx/>
              <a:buSzPct val="80000"/>
              <a:buFont typeface="Wingdings" pitchFamily="2" charset="2"/>
              <a:buChar char="v"/>
            </a:pPr>
            <a:r>
              <a:rPr lang="en-US" dirty="0"/>
              <a:t>Third level</a:t>
            </a:r>
          </a:p>
          <a:p>
            <a:pPr lvl="3">
              <a:spcBef>
                <a:spcPts val="1200"/>
              </a:spcBef>
              <a:buClrTx/>
            </a:pPr>
            <a:r>
              <a:rPr lang="en-US" dirty="0"/>
              <a:t>Fourth level</a:t>
            </a:r>
          </a:p>
          <a:p>
            <a:pPr lvl="4">
              <a:spcBef>
                <a:spcPts val="1200"/>
              </a:spcBef>
              <a:buClrTx/>
            </a:pPr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651692"/>
            <a:ext cx="12301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McGraw-Hill Education.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20389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3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/>
          <p:nvPr/>
        </p:nvCxnSpPr>
        <p:spPr bwMode="auto">
          <a:xfrm rot="16200000" flipH="1">
            <a:off x="1143000" y="3048000"/>
            <a:ext cx="1676400" cy="914400"/>
          </a:xfrm>
          <a:prstGeom prst="line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12"/>
          <p:cNvCxnSpPr/>
          <p:nvPr/>
        </p:nvCxnSpPr>
        <p:spPr bwMode="auto">
          <a:xfrm rot="5400000" flipH="1" flipV="1">
            <a:off x="647700" y="5067300"/>
            <a:ext cx="2667000" cy="914400"/>
          </a:xfrm>
          <a:prstGeom prst="line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74"/>
            <a:ext cx="9143999" cy="1425260"/>
          </a:xfrm>
          <a:prstGeom prst="rect">
            <a:avLst/>
          </a:prstGeom>
          <a:solidFill>
            <a:srgbClr val="717A8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-457200" algn="ctr">
              <a:spcBef>
                <a:spcPts val="0"/>
              </a:spcBef>
              <a:defRPr lang="en-US" sz="3200" b="0" dirty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marL="457200" lvl="0" indent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605599"/>
            <a:ext cx="8126413" cy="4811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  <a:lvl2pPr>
              <a:defRPr lang="en-US" sz="2400" dirty="0">
                <a:solidFill>
                  <a:schemeClr val="tx1"/>
                </a:solidFill>
              </a:defRPr>
            </a:lvl2pPr>
            <a:lvl3pPr>
              <a:defRPr lang="en-US" sz="2400" dirty="0"/>
            </a:lvl3pPr>
            <a:lvl4pPr>
              <a:defRPr lang="en-US" sz="2400" dirty="0">
                <a:solidFill>
                  <a:schemeClr val="tx1"/>
                </a:solidFill>
              </a:defRPr>
            </a:lvl4pPr>
            <a:lvl5pPr>
              <a:defRPr lang="en-US" sz="2000" dirty="0">
                <a:solidFill>
                  <a:schemeClr val="tx1"/>
                </a:solidFill>
              </a:defRPr>
            </a:lvl5pPr>
          </a:lstStyle>
          <a:p>
            <a:pPr marL="349250" lvl="0" indent="-349250">
              <a:spcBef>
                <a:spcPts val="1200"/>
              </a:spcBef>
              <a:buClrTx/>
              <a:buSzPct val="65000"/>
              <a:buFont typeface="Wingdings" pitchFamily="2" charset="2"/>
              <a:buChar char=""/>
            </a:pPr>
            <a:r>
              <a:rPr lang="en-US" dirty="0"/>
              <a:t>Click to edit Master text styles</a:t>
            </a:r>
          </a:p>
          <a:p>
            <a:pPr lvl="1" indent="-279400">
              <a:spcBef>
                <a:spcPts val="1200"/>
              </a:spcBef>
              <a:buClrTx/>
              <a:buFont typeface="Arial" pitchFamily="34" charset="0"/>
            </a:pPr>
            <a:r>
              <a:rPr lang="en-US" dirty="0"/>
              <a:t>Second level</a:t>
            </a:r>
          </a:p>
          <a:p>
            <a:pPr marL="1035050" lvl="2" indent="-349250">
              <a:spcBef>
                <a:spcPts val="1200"/>
              </a:spcBef>
              <a:buClrTx/>
              <a:buSzPct val="80000"/>
              <a:buFont typeface="Wingdings" pitchFamily="2" charset="2"/>
              <a:buChar char="v"/>
            </a:pPr>
            <a:r>
              <a:rPr lang="en-US" dirty="0"/>
              <a:t>Third level</a:t>
            </a:r>
          </a:p>
          <a:p>
            <a:pPr lvl="3">
              <a:spcBef>
                <a:spcPts val="1200"/>
              </a:spcBef>
              <a:buClrTx/>
            </a:pPr>
            <a:r>
              <a:rPr lang="en-US" dirty="0"/>
              <a:t>Fourth level</a:t>
            </a:r>
          </a:p>
          <a:p>
            <a:pPr lvl="4">
              <a:spcBef>
                <a:spcPts val="1200"/>
              </a:spcBef>
              <a:buClrTx/>
            </a:pPr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651692"/>
            <a:ext cx="12301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McGraw-Hill Education.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7219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447799"/>
            <a:ext cx="8126413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rot="16200000" flipH="1">
            <a:off x="1143000" y="3048000"/>
            <a:ext cx="1676400" cy="914400"/>
          </a:xfrm>
          <a:prstGeom prst="line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 flipH="1" flipV="1">
            <a:off x="647700" y="5067300"/>
            <a:ext cx="2667000" cy="914400"/>
          </a:xfrm>
          <a:prstGeom prst="line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5125"/>
            <a:ext cx="9144000" cy="1325563"/>
          </a:xfrm>
          <a:prstGeom prst="rect">
            <a:avLst/>
          </a:prstGeom>
          <a:solidFill>
            <a:srgbClr val="717A8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118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5" r:id="rId2"/>
    <p:sldLayoutId id="2147483870" r:id="rId3"/>
    <p:sldLayoutId id="2147483846" r:id="rId4"/>
    <p:sldLayoutId id="2147483872" r:id="rId5"/>
    <p:sldLayoutId id="2147483873" r:id="rId6"/>
    <p:sldLayoutId id="2147483871" r:id="rId7"/>
    <p:sldLayoutId id="2147483847" r:id="rId8"/>
    <p:sldLayoutId id="2147483848" r:id="rId9"/>
    <p:sldLayoutId id="2147483849" r:id="rId10"/>
    <p:sldLayoutId id="2147483851" r:id="rId11"/>
    <p:sldLayoutId id="2147483852" r:id="rId12"/>
    <p:sldLayoutId id="2147483853" r:id="rId13"/>
  </p:sldLayoutIdLst>
  <p:transition spd="med"/>
  <p:hf hdr="0" dt="0"/>
  <p:txStyles>
    <p:titleStyle>
      <a:lvl1pPr marL="0" indent="-457200" algn="ctr" defTabSz="0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lang="en-US" sz="3200" b="0" smtClean="0">
          <a:solidFill>
            <a:schemeClr val="bg1"/>
          </a:solidFill>
          <a:effectLst/>
          <a:latin typeface="+mn-lt"/>
          <a:ea typeface="+mj-ea"/>
          <a:cs typeface="+mj-cs"/>
        </a:defRPr>
      </a:lvl1pPr>
      <a:lvl2pPr marL="461963" indent="-476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marL="461963" indent="-476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marL="461963" indent="-476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marL="461963" indent="-476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216471"/>
          </a:solidFill>
          <a:latin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216471"/>
          </a:solidFill>
          <a:latin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216471"/>
          </a:solidFill>
          <a:latin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216471"/>
          </a:solidFill>
          <a:latin typeface="Arial" charset="0"/>
        </a:defRPr>
      </a:lvl9pPr>
    </p:titleStyle>
    <p:bodyStyle>
      <a:lvl1pPr marL="288925" indent="-288925" algn="l" rtl="0" eaLnBrk="0" fontAlgn="base" hangingPunct="0">
        <a:spcBef>
          <a:spcPct val="20000"/>
        </a:spcBef>
        <a:spcAft>
          <a:spcPct val="0"/>
        </a:spcAft>
        <a:buClrTx/>
        <a:buSzPct val="100000"/>
        <a:buFont typeface="Arial" charset="0"/>
        <a:buChar char="♦"/>
        <a:defRPr lang="en-US" sz="2400" dirty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82575" algn="l" rtl="0" eaLnBrk="0" fontAlgn="base" hangingPunct="0">
        <a:spcBef>
          <a:spcPct val="20000"/>
        </a:spcBef>
        <a:spcAft>
          <a:spcPct val="0"/>
        </a:spcAft>
        <a:buClrTx/>
        <a:buSzPct val="80000"/>
        <a:buFont typeface="Arial" charset="0"/>
        <a:buChar char="●"/>
        <a:defRPr lang="en-US" sz="2000" dirty="0">
          <a:solidFill>
            <a:schemeClr val="tx1"/>
          </a:solidFill>
          <a:effectLst/>
          <a:latin typeface="+mn-lt"/>
        </a:defRPr>
      </a:lvl2pPr>
      <a:lvl3pPr marL="1143000" indent="-282575" algn="l" rtl="0" eaLnBrk="0" fontAlgn="base" hangingPunct="0">
        <a:spcBef>
          <a:spcPct val="20000"/>
        </a:spcBef>
        <a:spcAft>
          <a:spcPct val="0"/>
        </a:spcAft>
        <a:buClrTx/>
        <a:buSzPct val="65000"/>
        <a:buFont typeface="Wingdings 3" pitchFamily="18" charset="2"/>
        <a:buChar char="u"/>
        <a:defRPr lang="en-US" sz="1800" dirty="0">
          <a:solidFill>
            <a:schemeClr val="tx1"/>
          </a:solidFill>
          <a:effectLst/>
          <a:latin typeface="+mn-lt"/>
        </a:defRPr>
      </a:lvl3pPr>
      <a:lvl4pPr marL="1600200" indent="-282575" algn="l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SzPct val="65000"/>
        <a:buFont typeface="Wingdings 3" pitchFamily="18" charset="2"/>
        <a:buChar char="u"/>
        <a:defRPr lang="en-US" sz="1800" dirty="0">
          <a:solidFill>
            <a:schemeClr val="tx1"/>
          </a:solidFill>
          <a:effectLst/>
          <a:latin typeface="+mn-lt"/>
        </a:defRPr>
      </a:lvl4pPr>
      <a:lvl5pPr marL="2068513" indent="-284163" algn="l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SzPct val="65000"/>
        <a:buFont typeface="Wingdings 3" pitchFamily="18" charset="2"/>
        <a:buChar char="u"/>
        <a:defRPr lang="en-US" sz="1600" dirty="0">
          <a:solidFill>
            <a:schemeClr val="tx1"/>
          </a:solidFill>
          <a:effectLst/>
          <a:latin typeface="+mn-lt"/>
        </a:defRPr>
      </a:lvl5pPr>
      <a:lvl6pPr marL="2692400" indent="-290513" algn="l" rtl="0" fontAlgn="base">
        <a:spcBef>
          <a:spcPct val="20000"/>
        </a:spcBef>
        <a:spcAft>
          <a:spcPct val="0"/>
        </a:spcAft>
        <a:buClr>
          <a:srgbClr val="CC6C18"/>
        </a:buClr>
        <a:buFont typeface="Arial" charset="0"/>
        <a:buChar char="»"/>
        <a:defRPr sz="2000">
          <a:solidFill>
            <a:srgbClr val="216471"/>
          </a:solidFill>
          <a:latin typeface="+mn-lt"/>
        </a:defRPr>
      </a:lvl6pPr>
      <a:lvl7pPr marL="3149600" indent="-290513" algn="l" rtl="0" fontAlgn="base">
        <a:spcBef>
          <a:spcPct val="20000"/>
        </a:spcBef>
        <a:spcAft>
          <a:spcPct val="0"/>
        </a:spcAft>
        <a:buClr>
          <a:srgbClr val="CC6C18"/>
        </a:buClr>
        <a:buFont typeface="Arial" charset="0"/>
        <a:buChar char="»"/>
        <a:defRPr sz="2000">
          <a:solidFill>
            <a:srgbClr val="216471"/>
          </a:solidFill>
          <a:latin typeface="+mn-lt"/>
        </a:defRPr>
      </a:lvl7pPr>
      <a:lvl8pPr marL="3606800" indent="-290513" algn="l" rtl="0" fontAlgn="base">
        <a:spcBef>
          <a:spcPct val="20000"/>
        </a:spcBef>
        <a:spcAft>
          <a:spcPct val="0"/>
        </a:spcAft>
        <a:buClr>
          <a:srgbClr val="CC6C18"/>
        </a:buClr>
        <a:buFont typeface="Arial" charset="0"/>
        <a:buChar char="»"/>
        <a:defRPr sz="2000">
          <a:solidFill>
            <a:srgbClr val="216471"/>
          </a:solidFill>
          <a:latin typeface="+mn-lt"/>
        </a:defRPr>
      </a:lvl8pPr>
      <a:lvl9pPr marL="4064000" indent="-290513" algn="l" rtl="0" fontAlgn="base">
        <a:spcBef>
          <a:spcPct val="20000"/>
        </a:spcBef>
        <a:spcAft>
          <a:spcPct val="0"/>
        </a:spcAft>
        <a:buClr>
          <a:srgbClr val="CC6C18"/>
        </a:buClr>
        <a:buFont typeface="Arial" charset="0"/>
        <a:buChar char="»"/>
        <a:defRPr sz="2000">
          <a:solidFill>
            <a:srgbClr val="21647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57.xml"/><Relationship Id="rId4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slide" Target="slide5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9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4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046663" y="0"/>
            <a:ext cx="4097337" cy="6534150"/>
          </a:xfrm>
          <a:noFill/>
        </p:spPr>
        <p:txBody>
          <a:bodyPr lIns="365760" rIns="365760" anchor="ctr" anchorCtr="1"/>
          <a:lstStyle/>
          <a:p>
            <a:pPr marL="0" indent="0"/>
            <a:r>
              <a:rPr lang="en-US" sz="4000" b="1" dirty="0">
                <a:solidFill>
                  <a:schemeClr val="tx1"/>
                </a:solidFill>
              </a:rPr>
              <a:t>CHAPTER 5</a:t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  <a:cs typeface="Tahoma" pitchFamily="34" charset="0"/>
              </a:rPr>
              <a:t>The Five Generic Competitive Strategies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9855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Core Concept </a:t>
            </a:r>
            <a:r>
              <a:rPr lang="en-US" sz="2000" dirty="0"/>
              <a:t>(2 of 5)</a:t>
            </a:r>
            <a:endParaRPr lang="en-US" sz="2000" cap="al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76745" y="978725"/>
            <a:ext cx="7190509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cost driver </a:t>
            </a:r>
            <a:r>
              <a:rPr lang="en-US" dirty="0"/>
              <a:t>is a factor that has a strong influence on a company’s costs.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097280" rIns="1097280">
            <a:normAutofit/>
          </a:bodyPr>
          <a:lstStyle/>
          <a:p>
            <a:pPr>
              <a:defRPr/>
            </a:pPr>
            <a:r>
              <a:rPr dirty="0"/>
              <a:t>COST-EFFICIENT MANAGEMENT OF VALUE CHAIN ACTIVITIES</a:t>
            </a:r>
            <a:endParaRPr sz="24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Cost driver</a:t>
            </a:r>
          </a:p>
          <a:p>
            <a:pPr lvl="1">
              <a:defRPr/>
            </a:pPr>
            <a:r>
              <a:rPr dirty="0"/>
              <a:t>A factor with a strong influence on a firm’s costs</a:t>
            </a:r>
          </a:p>
          <a:p>
            <a:pPr lvl="1">
              <a:defRPr/>
            </a:pPr>
            <a:r>
              <a:rPr dirty="0"/>
              <a:t>Can be asset-based or activity-based</a:t>
            </a:r>
          </a:p>
          <a:p>
            <a:pPr>
              <a:defRPr/>
            </a:pPr>
            <a:r>
              <a:rPr lang="en-US" dirty="0"/>
              <a:t>Securing a cost advantage</a:t>
            </a:r>
            <a:endParaRPr dirty="0"/>
          </a:p>
          <a:p>
            <a:pPr lvl="1">
              <a:defRPr/>
            </a:pPr>
            <a:r>
              <a:rPr dirty="0"/>
              <a:t>Use lower-cost inputs and hold minimal assets</a:t>
            </a:r>
          </a:p>
          <a:p>
            <a:pPr lvl="1">
              <a:defRPr/>
            </a:pPr>
            <a:r>
              <a:rPr dirty="0"/>
              <a:t>Offer only “essential” product features or services</a:t>
            </a:r>
          </a:p>
          <a:p>
            <a:pPr lvl="1">
              <a:defRPr/>
            </a:pPr>
            <a:r>
              <a:rPr dirty="0"/>
              <a:t>Offer only limited product lines</a:t>
            </a:r>
          </a:p>
          <a:p>
            <a:pPr lvl="1">
              <a:defRPr/>
            </a:pPr>
            <a:r>
              <a:rPr dirty="0"/>
              <a:t>Use low-cost distribution channels</a:t>
            </a:r>
          </a:p>
          <a:p>
            <a:pPr lvl="1">
              <a:defRPr/>
            </a:pPr>
            <a:r>
              <a:rPr dirty="0"/>
              <a:t>Use the most economical delivery methods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lIns="731520" rIns="1645920">
            <a:noAutofit/>
          </a:bodyPr>
          <a:lstStyle/>
          <a:p>
            <a:r>
              <a:rPr lang="en-US" sz="2800" dirty="0"/>
              <a:t>FIGURE 5.2 Cost Drivers: The Keys to Driving Down Company Costs</a:t>
            </a:r>
          </a:p>
        </p:txBody>
      </p:sp>
      <p:pic>
        <p:nvPicPr>
          <p:cNvPr id="2" name="Content Placeholder 1" descr="Graphic show the keys to driving down company costs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60618"/>
            <a:ext cx="8229600" cy="48641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500813"/>
            <a:ext cx="9185031" cy="2873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z="800" kern="1200" dirty="0">
                <a:hlinkClick r:id="rId4" action="ppaction://hlinksldjump"/>
              </a:rPr>
              <a:t>Jump to Appendix 3 long image description</a:t>
            </a:r>
            <a:endParaRPr lang="en-US" sz="800" kern="1200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z="3600" dirty="0"/>
              <a:t>COST-CUTTING METHODS </a:t>
            </a:r>
            <a:r>
              <a:rPr sz="2000" dirty="0"/>
              <a:t>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  <a:defRPr/>
            </a:pPr>
            <a:r>
              <a:rPr sz="2400" dirty="0"/>
              <a:t>Capturing all available economies of scale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  <a:defRPr/>
            </a:pPr>
            <a:r>
              <a:rPr sz="2400" dirty="0"/>
              <a:t>Taking full advantage of experience and learning-curve effects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  <a:defRPr/>
            </a:pPr>
            <a:r>
              <a:rPr sz="2400" dirty="0"/>
              <a:t>Operating facilities at full or near-full capacity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  <a:defRPr/>
            </a:pPr>
            <a:r>
              <a:rPr sz="2400" dirty="0"/>
              <a:t>Improving supply chain efficiency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  <a:defRPr/>
            </a:pPr>
            <a:r>
              <a:rPr lang="en-US" sz="2400" dirty="0"/>
              <a:t>Substituting lower-cost inputs wherever there is little or no sacrifice in product quality or performance</a:t>
            </a:r>
            <a:endParaRPr sz="2400" dirty="0"/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  <a:defRPr/>
            </a:pPr>
            <a:r>
              <a:rPr sz="2400" dirty="0"/>
              <a:t>Using the firm’s bargaining power vis-à-vis suppliers or others in the value chain system to gain concessions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  <a:defRPr/>
            </a:pPr>
            <a:r>
              <a:rPr lang="en-US" sz="2400" dirty="0"/>
              <a:t>Using online systems and sophisticated software to achieve operating efficiencies</a:t>
            </a:r>
            <a:endParaRPr sz="2400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z="3600" dirty="0"/>
              <a:t>COST-CUTTING METHODS </a:t>
            </a:r>
            <a:r>
              <a:rPr sz="2000" dirty="0"/>
              <a:t>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Aft>
                <a:spcPts val="0"/>
              </a:spcAft>
              <a:buSzPct val="100000"/>
              <a:buFont typeface="+mj-lt"/>
              <a:buAutoNum type="arabicPeriod" startAt="8"/>
              <a:defRPr/>
            </a:pPr>
            <a:r>
              <a:rPr lang="en-US" sz="2400" dirty="0"/>
              <a:t>Improving process design and employing advanced production technology</a:t>
            </a:r>
            <a:endParaRPr sz="2400" dirty="0"/>
          </a:p>
          <a:p>
            <a:pPr marL="457200" indent="-457200">
              <a:spcAft>
                <a:spcPts val="0"/>
              </a:spcAft>
              <a:buSzPct val="100000"/>
              <a:buFont typeface="+mj-lt"/>
              <a:buAutoNum type="arabicPeriod" startAt="8"/>
              <a:defRPr/>
            </a:pPr>
            <a:r>
              <a:rPr sz="2400" dirty="0"/>
              <a:t>Being alert to the cost advantages of outsourcing or vertical integration</a:t>
            </a:r>
          </a:p>
          <a:p>
            <a:pPr marL="457200" indent="-457200">
              <a:spcAft>
                <a:spcPts val="0"/>
              </a:spcAft>
              <a:buSzPct val="100000"/>
              <a:buFont typeface="+mj-lt"/>
              <a:buAutoNum type="arabicPeriod" startAt="8"/>
              <a:defRPr/>
            </a:pPr>
            <a:r>
              <a:rPr sz="2400" dirty="0"/>
              <a:t>Motivating employees through incentives and company culture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457200" rIns="457200">
            <a:noAutofit/>
          </a:bodyPr>
          <a:lstStyle/>
          <a:p>
            <a:pPr>
              <a:defRPr/>
            </a:pPr>
            <a:r>
              <a:rPr dirty="0"/>
              <a:t>REVAMPING THE VALUE CHAIN SYSTEM TO LOWER COSTS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Selling direct to consumers and bypassing the activities and costs of distributors and dealers by using</a:t>
            </a:r>
            <a:r>
              <a:rPr dirty="0"/>
              <a:t> a direct sales force and a company website</a:t>
            </a:r>
          </a:p>
          <a:p>
            <a:pPr>
              <a:defRPr/>
            </a:pPr>
            <a:r>
              <a:rPr dirty="0"/>
              <a:t>Streamlining operations to eliminate low value-added or unnecessary work steps and activities</a:t>
            </a:r>
          </a:p>
          <a:p>
            <a:pPr>
              <a:defRPr/>
            </a:pPr>
            <a:r>
              <a:rPr dirty="0"/>
              <a:t>Reduce materials handling and shipping costs by having suppliers locate their plants or warehouses close to the firm’s own facilities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3964"/>
            <a:ext cx="9140332" cy="1549344"/>
          </a:xfrm>
        </p:spPr>
        <p:txBody>
          <a:bodyPr lIns="914400" rIns="914400">
            <a:noAutofit/>
          </a:bodyPr>
          <a:lstStyle/>
          <a:p>
            <a:r>
              <a:rPr lang="en-US" dirty="0"/>
              <a:t>How Walmart Managed Its Value Chain to Achieve a Huge Low-Cost Advantage over Rival Supermarket Chains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03738" y="1870075"/>
            <a:ext cx="7522675" cy="4546600"/>
          </a:xfrm>
        </p:spPr>
        <p:txBody>
          <a:bodyPr/>
          <a:lstStyle/>
          <a:p>
            <a:r>
              <a:rPr lang="en-US" sz="2400" dirty="0"/>
              <a:t>Which Walmart value chain activity would be most easily overcome by rival supermarket chains?</a:t>
            </a:r>
          </a:p>
          <a:p>
            <a:r>
              <a:rPr lang="en-US" sz="2400" dirty="0"/>
              <a:t>Which Walmart value chain activities would be the most difficult to overcome by rival supermarket chains?</a:t>
            </a:r>
          </a:p>
          <a:p>
            <a:r>
              <a:rPr lang="en-US" sz="2400" dirty="0"/>
              <a:t>Assume you have been tasked to revamp a rival supermarket’s value chain activities to better compete with Walmart. In what order of expected payoff should you attempt to revamp its value chain activities?</a:t>
            </a:r>
          </a:p>
        </p:txBody>
      </p:sp>
    </p:spTree>
    <p:extLst>
      <p:ext uri="{BB962C8B-B14F-4D97-AF65-F5344CB8AC3E}">
        <p14:creationId xmlns:p14="http://schemas.microsoft.com/office/powerpoint/2010/main" val="88369985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3964"/>
            <a:ext cx="9140332" cy="1162482"/>
          </a:xfrm>
        </p:spPr>
        <p:txBody>
          <a:bodyPr lIns="914400" rIns="914400">
            <a:noAutofit/>
          </a:bodyPr>
          <a:lstStyle/>
          <a:p>
            <a:r>
              <a:rPr lang="en-US" sz="3600" dirty="0"/>
              <a:t>Amazon’s Path to Becoming the Low-Cost Provider in E-Commerce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79939" y="1433513"/>
            <a:ext cx="8126413" cy="4983162"/>
          </a:xfrm>
        </p:spPr>
        <p:txBody>
          <a:bodyPr/>
          <a:lstStyle/>
          <a:p>
            <a:r>
              <a:rPr lang="en-US" sz="2400" dirty="0"/>
              <a:t>Describe the business segment in which Amazon competes.</a:t>
            </a:r>
          </a:p>
          <a:p>
            <a:r>
              <a:rPr lang="en-US" sz="2400" dirty="0"/>
              <a:t>How well are Amazon’s competitive strengths matched to the five forces in its competitive environment?  </a:t>
            </a:r>
          </a:p>
          <a:p>
            <a:r>
              <a:rPr lang="en-US" sz="2400" dirty="0"/>
              <a:t>Which of Amazon’s value chain activities would be most easily overcome by rivals?</a:t>
            </a:r>
          </a:p>
          <a:p>
            <a:r>
              <a:rPr lang="en-US" sz="2400" dirty="0"/>
              <a:t>Which Amazon value chain activity would be the most difficult to overcome by rivals?</a:t>
            </a:r>
          </a:p>
          <a:p>
            <a:r>
              <a:rPr lang="en-US" sz="2400" dirty="0"/>
              <a:t>Assume you have been tasked to revamp a rival’s value chain activities to better compete with Amazon. In what order of expected payoff should you attempt to revamp its value chain activities?</a:t>
            </a:r>
          </a:p>
        </p:txBody>
      </p:sp>
    </p:spTree>
    <p:extLst>
      <p:ext uri="{BB962C8B-B14F-4D97-AF65-F5344CB8AC3E}">
        <p14:creationId xmlns:p14="http://schemas.microsoft.com/office/powerpoint/2010/main" val="249124498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0" rIns="457200">
            <a:normAutofit/>
          </a:bodyPr>
          <a:lstStyle/>
          <a:p>
            <a:pPr>
              <a:defRPr/>
            </a:pPr>
            <a:r>
              <a:rPr dirty="0"/>
              <a:t>THE KEYS TO BEING A SUCCESSFUL LOW-COST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  <a:defRPr/>
            </a:pPr>
            <a:r>
              <a:rPr dirty="0"/>
              <a:t>Success in achieving a low-cost edge over rivals comes from out-managing rivals in finding ways to perform value chain activities faster, more accurately, and more cost-effectively by:</a:t>
            </a:r>
          </a:p>
          <a:p>
            <a:pPr lvl="1">
              <a:spcBef>
                <a:spcPts val="1200"/>
              </a:spcBef>
              <a:defRPr/>
            </a:pPr>
            <a:r>
              <a:rPr dirty="0"/>
              <a:t>Spending aggressively on resources and capabilities that promise to drive costs out of the business</a:t>
            </a:r>
          </a:p>
          <a:p>
            <a:pPr lvl="1">
              <a:spcBef>
                <a:spcPts val="1200"/>
              </a:spcBef>
              <a:defRPr/>
            </a:pPr>
            <a:r>
              <a:rPr dirty="0"/>
              <a:t>Carefully estimating the cost savings of new technologies before investing in them</a:t>
            </a:r>
          </a:p>
          <a:p>
            <a:pPr lvl="1">
              <a:spcBef>
                <a:spcPts val="1200"/>
              </a:spcBef>
              <a:defRPr/>
            </a:pPr>
            <a:r>
              <a:rPr dirty="0"/>
              <a:t>Constantly reviewing cost-saving resources to ensure they remain competitively superior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all" dirty="0"/>
              <a:t>Strategic Management Principle </a:t>
            </a:r>
            <a:r>
              <a:rPr lang="en-US" sz="2200" dirty="0"/>
              <a:t>(2 of 7)</a:t>
            </a:r>
            <a:endParaRPr lang="en-US" sz="2200" cap="al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Success in achieving a low-cost edge over rivals comes from out-managing rivals in finding ways to perform value chain activities faster, more accurately, and more cost-effectively.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LEARNING OBJECTIVES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Clr>
                <a:srgbClr val="663300"/>
              </a:buClr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THIS CHAPTER WILL HELP YOU UNDERSTAND:</a:t>
            </a:r>
          </a:p>
          <a:p>
            <a:pPr marL="457200" indent="-457200">
              <a:spcBef>
                <a:spcPct val="50000"/>
              </a:spcBef>
              <a:buClr>
                <a:srgbClr val="663300"/>
              </a:buClr>
              <a:buFont typeface="+mj-lt"/>
              <a:buAutoNum type="arabicPeriod"/>
            </a:pPr>
            <a:r>
              <a:rPr lang="en-US" sz="2400" dirty="0"/>
              <a:t>What distinguishes each of the five generic strategies and why some of these strategies work better in certain kinds of competitive conditions than in others</a:t>
            </a:r>
          </a:p>
          <a:p>
            <a:pPr marL="457200" indent="-457200">
              <a:spcBef>
                <a:spcPct val="50000"/>
              </a:spcBef>
              <a:buClr>
                <a:srgbClr val="663300"/>
              </a:buClr>
              <a:buFont typeface="+mj-lt"/>
              <a:buAutoNum type="arabicPeriod"/>
            </a:pPr>
            <a:r>
              <a:rPr lang="en-US" sz="2400" dirty="0"/>
              <a:t>The major avenues for achieving a competitive advantage based on lower costs</a:t>
            </a:r>
          </a:p>
          <a:p>
            <a:pPr marL="457200" indent="-457200">
              <a:spcBef>
                <a:spcPct val="50000"/>
              </a:spcBef>
              <a:buClr>
                <a:srgbClr val="663300"/>
              </a:buClr>
              <a:buFont typeface="+mj-lt"/>
              <a:buAutoNum type="arabicPeriod"/>
            </a:pPr>
            <a:r>
              <a:rPr lang="en-US" sz="2400" dirty="0"/>
              <a:t>The major avenues to a competitive advantage based on differentiating a company’s product or service offering from the offerings of rivals</a:t>
            </a:r>
          </a:p>
          <a:p>
            <a:pPr marL="457200" indent="-457200">
              <a:spcBef>
                <a:spcPct val="50000"/>
              </a:spcBef>
              <a:buClr>
                <a:srgbClr val="663300"/>
              </a:buClr>
              <a:buFont typeface="+mj-lt"/>
              <a:buAutoNum type="arabicPeriod"/>
            </a:pPr>
            <a:r>
              <a:rPr lang="en-US" sz="2400" dirty="0"/>
              <a:t>The attributes of a best-cost provider strategy—a hybrid of low-cost provider and differentiation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225093244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/>
              <a:t>WHEN A LOW-COST PROVIDER STRATEGY</a:t>
            </a:r>
            <a:r>
              <a:rPr lang="en-US" dirty="0"/>
              <a:t> </a:t>
            </a:r>
            <a:r>
              <a:rPr dirty="0"/>
              <a:t>WORKS BEST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90286" y="1432801"/>
            <a:ext cx="8556171" cy="4983874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  <a:defRPr/>
            </a:pPr>
            <a:r>
              <a:rPr sz="2800" dirty="0"/>
              <a:t>Price competition among rival sellers is vigorous.</a:t>
            </a:r>
          </a:p>
          <a:p>
            <a:pPr marL="457200" indent="-457200">
              <a:buSzPct val="100000"/>
              <a:buFont typeface="+mj-lt"/>
              <a:buAutoNum type="arabicPeriod"/>
              <a:defRPr/>
            </a:pPr>
            <a:r>
              <a:rPr sz="2800" dirty="0"/>
              <a:t>Identical products are available from many sellers.</a:t>
            </a:r>
          </a:p>
          <a:p>
            <a:pPr marL="457200" indent="-457200">
              <a:buSzPct val="100000"/>
              <a:buFont typeface="+mj-lt"/>
              <a:buAutoNum type="arabicPeriod"/>
              <a:defRPr/>
            </a:pPr>
            <a:r>
              <a:rPr sz="2800" dirty="0"/>
              <a:t>There are few ways to differentiate industry products.</a:t>
            </a:r>
          </a:p>
          <a:p>
            <a:pPr marL="457200" indent="-457200">
              <a:buSzPct val="100000"/>
              <a:buFont typeface="+mj-lt"/>
              <a:buAutoNum type="arabicPeriod"/>
              <a:defRPr/>
            </a:pPr>
            <a:r>
              <a:rPr sz="2800" dirty="0"/>
              <a:t>Most buyers use the product in the same ways.</a:t>
            </a:r>
          </a:p>
          <a:p>
            <a:pPr marL="457200" indent="-457200">
              <a:buSzPct val="100000"/>
              <a:buFont typeface="+mj-lt"/>
              <a:buAutoNum type="arabicPeriod"/>
              <a:defRPr/>
            </a:pPr>
            <a:r>
              <a:rPr sz="2800" dirty="0"/>
              <a:t>Buyers incur low costs in switching among sellers.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0" rIns="914400">
            <a:normAutofit/>
          </a:bodyPr>
          <a:lstStyle/>
          <a:p>
            <a:pPr>
              <a:defRPr/>
            </a:pPr>
            <a:r>
              <a:rPr dirty="0"/>
              <a:t>PITFALLS TO AVOID IN PURSUING A LOW-COST PROVIDER STRATEGY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sz="2400" dirty="0"/>
              <a:t>Engaging in overly aggressive price cutting that does not result in unit sales gains large enough to recoup forgone profits</a:t>
            </a:r>
          </a:p>
          <a:p>
            <a:pPr>
              <a:defRPr/>
            </a:pPr>
            <a:r>
              <a:rPr sz="2400" dirty="0"/>
              <a:t>Relying on a cost advantage that is not sustainable because rival firms can easily copy or overcome it</a:t>
            </a:r>
          </a:p>
          <a:p>
            <a:pPr>
              <a:defRPr/>
            </a:pPr>
            <a:r>
              <a:rPr sz="2400" dirty="0"/>
              <a:t>Becoming too fixated on cost reduction such that the firm’s offering is too features-poor to gain the interest of buyers</a:t>
            </a:r>
          </a:p>
          <a:p>
            <a:pPr>
              <a:defRPr/>
            </a:pPr>
            <a:r>
              <a:rPr sz="2400" dirty="0"/>
              <a:t>Having a rival discover a new lower-cost value chain approach or develop a cost-saving technological breakthrough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STRATEGIC MANAGEMENT PRINCIPLE </a:t>
            </a:r>
            <a:br>
              <a:rPr lang="en-US" sz="3600" dirty="0"/>
            </a:br>
            <a:r>
              <a:rPr lang="en-US" sz="2000" dirty="0"/>
              <a:t>(3 of 7)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low-cost provider is in the best position to win the business of price-sensitive buyers, set the floor on market price, and still earn a profit.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cap="all" dirty="0"/>
              <a:t>Strategic Management Principle </a:t>
            </a:r>
            <a:r>
              <a:rPr lang="en-US" sz="2200" dirty="0"/>
              <a:t>(4 of 7)</a:t>
            </a:r>
            <a:endParaRPr lang="en-US" sz="2200" cap="al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Reducing price does not lead to higher total profits unless the added gains in unit sales are large enough to bring in a bigger total profit despite lower margins per unit sold.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/>
            <a:r>
              <a:rPr lang="en-US" cap="all" dirty="0"/>
              <a:t>Strategic Management Principle </a:t>
            </a:r>
            <a:r>
              <a:rPr lang="en-US" sz="2200" dirty="0"/>
              <a:t>(5 of 7) </a:t>
            </a:r>
            <a:endParaRPr lang="en-US" sz="2200" cap="al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low-cost provider’s product offering must always contain enough attributes to be attractive to prospective buyers. Low price, by itself, is not always appealing to buyers.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z="3600" dirty="0"/>
              <a:t>BROAD DIFFERENTIATION STRATEGIES</a:t>
            </a:r>
          </a:p>
        </p:txBody>
      </p:sp>
      <p:sp>
        <p:nvSpPr>
          <p:cNvPr id="52227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835478"/>
            <a:ext cx="8229600" cy="5562600"/>
          </a:xfrm>
        </p:spPr>
        <p:txBody>
          <a:bodyPr/>
          <a:lstStyle/>
          <a:p>
            <a:pPr>
              <a:spcAft>
                <a:spcPts val="0"/>
              </a:spcAft>
              <a:defRPr/>
            </a:pPr>
            <a:r>
              <a:rPr dirty="0"/>
              <a:t>Effective Differentiation Approaches</a:t>
            </a:r>
          </a:p>
          <a:p>
            <a:pPr lvl="1">
              <a:spcAft>
                <a:spcPts val="0"/>
              </a:spcAft>
              <a:defRPr/>
            </a:pPr>
            <a:r>
              <a:rPr dirty="0"/>
              <a:t>Carefully study buyer needs and behaviors, values, and willingness to pay for a </a:t>
            </a:r>
            <a:r>
              <a:rPr i="1" dirty="0"/>
              <a:t>unique</a:t>
            </a:r>
            <a:r>
              <a:rPr dirty="0"/>
              <a:t> product or service</a:t>
            </a:r>
          </a:p>
          <a:p>
            <a:pPr lvl="1">
              <a:spcAft>
                <a:spcPts val="0"/>
              </a:spcAft>
              <a:defRPr/>
            </a:pPr>
            <a:r>
              <a:rPr dirty="0"/>
              <a:t>Incorporate features that both appeal to buyers and create a sustainably distinctive product offering</a:t>
            </a:r>
          </a:p>
          <a:p>
            <a:pPr lvl="1">
              <a:spcAft>
                <a:spcPts val="0"/>
              </a:spcAft>
              <a:defRPr/>
            </a:pPr>
            <a:r>
              <a:rPr dirty="0"/>
              <a:t>Use higher prices to recoup differentiation costs</a:t>
            </a:r>
          </a:p>
          <a:p>
            <a:pPr>
              <a:spcAft>
                <a:spcPts val="0"/>
              </a:spcAft>
              <a:defRPr/>
            </a:pPr>
            <a:r>
              <a:rPr dirty="0"/>
              <a:t>Advantages of Differentiation</a:t>
            </a:r>
          </a:p>
          <a:p>
            <a:pPr lvl="1">
              <a:spcAft>
                <a:spcPts val="0"/>
              </a:spcAft>
              <a:defRPr/>
            </a:pPr>
            <a:r>
              <a:rPr dirty="0"/>
              <a:t>Command premium prices for the firm’s products</a:t>
            </a:r>
          </a:p>
          <a:p>
            <a:pPr lvl="1">
              <a:spcAft>
                <a:spcPts val="0"/>
              </a:spcAft>
              <a:defRPr/>
            </a:pPr>
            <a:r>
              <a:rPr dirty="0"/>
              <a:t>Increased unit sales due to attractive differentiation</a:t>
            </a:r>
          </a:p>
          <a:p>
            <a:pPr lvl="1">
              <a:spcAft>
                <a:spcPts val="0"/>
              </a:spcAft>
              <a:defRPr/>
            </a:pPr>
            <a:r>
              <a:rPr dirty="0"/>
              <a:t>Brand loyalty that bonds buyers to the differentiating features of the firm’s products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Core Concept </a:t>
            </a:r>
            <a:r>
              <a:rPr lang="en-US" sz="2000" dirty="0"/>
              <a:t>(3 of 5)</a:t>
            </a:r>
            <a:endParaRPr lang="en-US" sz="2000" cap="all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Differentiation</a:t>
            </a:r>
            <a:r>
              <a:rPr lang="en-US" dirty="0"/>
              <a:t> enhances profitability whenever a company’s product can command a sufficiently higher price or produce sufficiently greater unit sales to more than cover</a:t>
            </a:r>
            <a:r>
              <a:rPr lang="en-US" b="1" dirty="0"/>
              <a:t> </a:t>
            </a:r>
            <a:r>
              <a:rPr lang="en-US" dirty="0"/>
              <a:t>the added costs of achieving the differentiation.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Core Concepts </a:t>
            </a:r>
            <a:r>
              <a:rPr lang="en-US" sz="2000" dirty="0"/>
              <a:t>(4 of 5)</a:t>
            </a:r>
            <a:endParaRPr lang="en-US" sz="2000" cap="al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99160"/>
            <a:ext cx="8229600" cy="55626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/>
              <a:t>The essence of a </a:t>
            </a:r>
            <a:r>
              <a:rPr lang="en-US" b="1" dirty="0"/>
              <a:t>broad differentiation strategy </a:t>
            </a:r>
            <a:r>
              <a:rPr lang="en-US" dirty="0"/>
              <a:t>is to offer unique product attributes that a wide range of buyers find appealing and worth paying for.</a:t>
            </a:r>
          </a:p>
          <a:p>
            <a:pPr marL="0" indent="0">
              <a:buNone/>
              <a:defRPr/>
            </a:pPr>
            <a:r>
              <a:rPr lang="en-US" dirty="0"/>
              <a:t>A </a:t>
            </a:r>
            <a:r>
              <a:rPr lang="en-US" b="1" dirty="0"/>
              <a:t>uniqueness driver </a:t>
            </a:r>
            <a:r>
              <a:rPr lang="en-US" dirty="0"/>
              <a:t>is a factor that can have a strong differentiating effect.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097280" rIns="1097280"/>
          <a:lstStyle/>
          <a:p>
            <a:r>
              <a:rPr lang="en-US" dirty="0"/>
              <a:t>COST-EFFICIENT MANAGEMENT OF VALUE CHAIN ACTIVITIES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uniqueness driver can</a:t>
            </a:r>
          </a:p>
          <a:p>
            <a:pPr lvl="1"/>
            <a:r>
              <a:rPr lang="en-US" dirty="0"/>
              <a:t>Have a strong differentiating effect</a:t>
            </a:r>
          </a:p>
          <a:p>
            <a:pPr lvl="1"/>
            <a:r>
              <a:rPr lang="en-US" dirty="0"/>
              <a:t>Be based on physical as well as functional attributes of a firm’s products</a:t>
            </a:r>
          </a:p>
          <a:p>
            <a:pPr lvl="1"/>
            <a:r>
              <a:rPr lang="en-US" dirty="0"/>
              <a:t>Be the result of superior performance capabilities of the firm’s human capital</a:t>
            </a:r>
          </a:p>
          <a:p>
            <a:pPr lvl="1"/>
            <a:r>
              <a:rPr lang="en-US" dirty="0"/>
              <a:t>Have an effect on more than one of the firm’s value chain activities</a:t>
            </a:r>
          </a:p>
          <a:p>
            <a:pPr lvl="1"/>
            <a:r>
              <a:rPr lang="en-US" dirty="0"/>
              <a:t>Create a perception of value (brand loyalty) in buyers where there is little reason for it to exist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FIGURE 5.3 		Value Drivers: The Keys to Creating a Differentiation Advantage</a:t>
            </a:r>
          </a:p>
        </p:txBody>
      </p:sp>
      <p:pic>
        <p:nvPicPr>
          <p:cNvPr id="3" name="Content Placeholder 2" descr="Graphic showing the keys to creating a differentiation advantage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44" y="1594469"/>
            <a:ext cx="8229600" cy="429577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0" y="6411913"/>
            <a:ext cx="9144000" cy="3825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/>
          <a:p>
            <a:pPr marL="0" indent="0" algn="l">
              <a:buNone/>
            </a:pPr>
            <a:r>
              <a:rPr lang="en-US" sz="800" kern="1200" dirty="0">
                <a:hlinkClick r:id="rId4" action="ppaction://hlinksldjump"/>
              </a:rPr>
              <a:t>Jump to Appendix 4 long image description</a:t>
            </a:r>
            <a:endParaRPr lang="en-US" sz="800" kern="12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z="3600" dirty="0"/>
              <a:t>WHY DO STRATEGIES DIFFER?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 firm’s competitive strategy deals exclusively with the specifics of its efforts to position itself in the market-place, please customers, ward off competitive threats, and achieve a particular kind of competitive advantage.</a:t>
            </a:r>
          </a:p>
        </p:txBody>
      </p:sp>
      <p:grpSp>
        <p:nvGrpSpPr>
          <p:cNvPr id="4" name="Group 3" descr="A graphic denotes the two key factors that distinguish one strategy from another."/>
          <p:cNvGrpSpPr/>
          <p:nvPr/>
        </p:nvGrpSpPr>
        <p:grpSpPr>
          <a:xfrm>
            <a:off x="647698" y="2816453"/>
            <a:ext cx="7848600" cy="2822575"/>
            <a:chOff x="476250" y="3102202"/>
            <a:chExt cx="7848600" cy="2822575"/>
          </a:xfrm>
        </p:grpSpPr>
        <p:sp>
          <p:nvSpPr>
            <p:cNvPr id="103429" name="Text Box 5" descr="Graphic showing the key factors of how to distinguish one strategy from another"/>
            <p:cNvSpPr txBox="1">
              <a:spLocks noChangeArrowheads="1"/>
            </p:cNvSpPr>
            <p:nvPr/>
          </p:nvSpPr>
          <p:spPr bwMode="blackWhite">
            <a:xfrm>
              <a:off x="4395446" y="4819877"/>
              <a:ext cx="3926229" cy="1104900"/>
            </a:xfrm>
            <a:prstGeom prst="roundRect">
              <a:avLst/>
            </a:prstGeom>
            <a:solidFill>
              <a:srgbClr val="009999"/>
            </a:solid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Is the competitive advantage</a:t>
              </a:r>
              <a:br>
                <a:rPr lang="en-US" b="1" dirty="0">
                  <a:solidFill>
                    <a:schemeClr val="bg1"/>
                  </a:solidFill>
                </a:rPr>
              </a:br>
              <a:r>
                <a:rPr lang="en-US" b="1" dirty="0">
                  <a:solidFill>
                    <a:schemeClr val="bg1"/>
                  </a:solidFill>
                </a:rPr>
                <a:t>pursued linked to low costs </a:t>
              </a:r>
              <a:br>
                <a:rPr lang="en-US" b="1" dirty="0">
                  <a:solidFill>
                    <a:schemeClr val="bg1"/>
                  </a:solidFill>
                </a:rPr>
              </a:br>
              <a:r>
                <a:rPr lang="en-US" b="1" dirty="0">
                  <a:solidFill>
                    <a:schemeClr val="bg1"/>
                  </a:solidFill>
                </a:rPr>
                <a:t>or product differentiation?</a:t>
              </a:r>
            </a:p>
          </p:txBody>
        </p:sp>
        <p:sp>
          <p:nvSpPr>
            <p:cNvPr id="103430" name="Text Box 6"/>
            <p:cNvSpPr txBox="1">
              <a:spLocks noChangeArrowheads="1"/>
            </p:cNvSpPr>
            <p:nvPr/>
          </p:nvSpPr>
          <p:spPr bwMode="blackWhite">
            <a:xfrm>
              <a:off x="4408714" y="3102202"/>
              <a:ext cx="3916136" cy="1104900"/>
            </a:xfrm>
            <a:prstGeom prst="roundRect">
              <a:avLst/>
            </a:prstGeom>
            <a:solidFill>
              <a:srgbClr val="990033"/>
            </a:solid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Is the firm’s market target </a:t>
              </a:r>
              <a:br>
                <a:rPr lang="en-US" b="1" dirty="0">
                  <a:solidFill>
                    <a:schemeClr val="bg1"/>
                  </a:solidFill>
                </a:rPr>
              </a:br>
              <a:r>
                <a:rPr lang="en-US" b="1" dirty="0">
                  <a:solidFill>
                    <a:schemeClr val="bg1"/>
                  </a:solidFill>
                </a:rPr>
                <a:t>broad or narrow?</a:t>
              </a:r>
            </a:p>
          </p:txBody>
        </p:sp>
        <p:cxnSp>
          <p:nvCxnSpPr>
            <p:cNvPr id="23560" name="AutoShape 7"/>
            <p:cNvCxnSpPr>
              <a:cxnSpLocks noChangeShapeType="1"/>
            </p:cNvCxnSpPr>
            <p:nvPr/>
          </p:nvCxnSpPr>
          <p:spPr bwMode="auto">
            <a:xfrm flipH="1">
              <a:off x="476250" y="3654652"/>
              <a:ext cx="3932464" cy="83502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3561" name="AutoShape 8"/>
            <p:cNvCxnSpPr>
              <a:cxnSpLocks noChangeShapeType="1"/>
            </p:cNvCxnSpPr>
            <p:nvPr/>
          </p:nvCxnSpPr>
          <p:spPr bwMode="auto">
            <a:xfrm flipH="1" flipV="1">
              <a:off x="476250" y="4489678"/>
              <a:ext cx="3919196" cy="882649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03433" name="Oval 9"/>
            <p:cNvSpPr>
              <a:spLocks noChangeArrowheads="1"/>
            </p:cNvSpPr>
            <p:nvPr/>
          </p:nvSpPr>
          <p:spPr bwMode="auto">
            <a:xfrm>
              <a:off x="476250" y="3672114"/>
              <a:ext cx="3468688" cy="1635125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lIns="0" tIns="0" rIns="0" bIns="0" anchor="ctr" anchorCtr="1"/>
            <a:lstStyle/>
            <a:p>
              <a:pPr algn="ctr">
                <a:defRPr/>
              </a:pPr>
              <a:r>
                <a:rPr lang="en-US" b="1" dirty="0"/>
                <a:t>Key factors that </a:t>
              </a:r>
              <a:br>
                <a:rPr lang="en-US" b="1" dirty="0"/>
              </a:br>
              <a:r>
                <a:rPr lang="en-US" b="1" dirty="0"/>
                <a:t>distinguish one strategy </a:t>
              </a:r>
              <a:br>
                <a:rPr lang="en-US" b="1" dirty="0"/>
              </a:br>
              <a:r>
                <a:rPr lang="en-US" b="1" dirty="0"/>
                <a:t>from another</a:t>
              </a:r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514600" y="6324487"/>
            <a:ext cx="4131128" cy="304800"/>
          </a:xfrm>
        </p:spPr>
        <p:txBody>
          <a:bodyPr anchor="b"/>
          <a:lstStyle/>
          <a:p>
            <a:pPr marL="0" indent="0" algn="ctr">
              <a:buNone/>
            </a:pPr>
            <a:r>
              <a:rPr lang="en-US" sz="800" dirty="0">
                <a:hlinkClick r:id="rId3" action="ppaction://hlinksldjump"/>
              </a:rPr>
              <a:t>Jump to Appendix 1 long image description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MANAGING THE VALUE CHAIN TO CREATE THE DIFFERENTIATING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381183"/>
            <a:ext cx="8126413" cy="4983874"/>
          </a:xfrm>
        </p:spPr>
        <p:txBody>
          <a:bodyPr/>
          <a:lstStyle/>
          <a:p>
            <a:pPr marL="457200" indent="-457200">
              <a:spcBef>
                <a:spcPts val="900"/>
              </a:spcBef>
              <a:buSzPct val="100000"/>
              <a:buFont typeface="+mj-lt"/>
              <a:buAutoNum type="arabicPeriod"/>
              <a:defRPr/>
            </a:pPr>
            <a:r>
              <a:rPr lang="en-US" sz="2400" dirty="0"/>
              <a:t>Create product features and performance attributes that appeal to a wide range of buyers.</a:t>
            </a:r>
            <a:endParaRPr sz="2400" dirty="0"/>
          </a:p>
          <a:p>
            <a:pPr marL="457200" indent="-457200">
              <a:spcBef>
                <a:spcPts val="900"/>
              </a:spcBef>
              <a:buSzPct val="100000"/>
              <a:buFont typeface="+mj-lt"/>
              <a:buAutoNum type="arabicPeriod"/>
              <a:defRPr/>
            </a:pPr>
            <a:r>
              <a:rPr sz="2400" dirty="0"/>
              <a:t>Improve customer service or add extra services.</a:t>
            </a:r>
          </a:p>
          <a:p>
            <a:pPr marL="457200" indent="-457200">
              <a:spcBef>
                <a:spcPts val="900"/>
              </a:spcBef>
              <a:buSzPct val="100000"/>
              <a:buFont typeface="+mj-lt"/>
              <a:buAutoNum type="arabicPeriod"/>
              <a:defRPr/>
            </a:pPr>
            <a:r>
              <a:rPr sz="2400" dirty="0"/>
              <a:t>Invest in production-related R&amp;D activities.</a:t>
            </a:r>
          </a:p>
          <a:p>
            <a:pPr marL="457200" indent="-457200">
              <a:spcBef>
                <a:spcPts val="900"/>
              </a:spcBef>
              <a:buSzPct val="100000"/>
              <a:buFont typeface="+mj-lt"/>
              <a:buAutoNum type="arabicPeriod"/>
              <a:defRPr/>
            </a:pPr>
            <a:r>
              <a:rPr sz="2400" dirty="0"/>
              <a:t>Strive for innovation and technological advances.</a:t>
            </a:r>
          </a:p>
          <a:p>
            <a:pPr marL="457200" indent="-457200">
              <a:spcBef>
                <a:spcPts val="900"/>
              </a:spcBef>
              <a:buSzPct val="100000"/>
              <a:buFont typeface="+mj-lt"/>
              <a:buAutoNum type="arabicPeriod"/>
              <a:defRPr/>
            </a:pPr>
            <a:r>
              <a:rPr sz="2400" dirty="0"/>
              <a:t>Pursue continuous quality improvement.</a:t>
            </a:r>
          </a:p>
          <a:p>
            <a:pPr marL="457200" indent="-457200">
              <a:spcBef>
                <a:spcPts val="900"/>
              </a:spcBef>
              <a:buSzPct val="100000"/>
              <a:buFont typeface="+mj-lt"/>
              <a:buAutoNum type="arabicPeriod"/>
              <a:defRPr/>
            </a:pPr>
            <a:r>
              <a:rPr sz="2400" dirty="0"/>
              <a:t>Increase marketing and brand-building activities.</a:t>
            </a:r>
          </a:p>
          <a:p>
            <a:pPr marL="457200" indent="-457200">
              <a:spcBef>
                <a:spcPts val="900"/>
              </a:spcBef>
              <a:buSzPct val="100000"/>
              <a:buFont typeface="+mj-lt"/>
              <a:buAutoNum type="arabicPeriod"/>
              <a:defRPr/>
            </a:pPr>
            <a:r>
              <a:rPr sz="2400" dirty="0"/>
              <a:t>Seek out high-quality inputs.</a:t>
            </a:r>
          </a:p>
          <a:p>
            <a:pPr marL="457200" indent="-457200">
              <a:spcBef>
                <a:spcPts val="900"/>
              </a:spcBef>
              <a:buSzPct val="100000"/>
              <a:buFont typeface="+mj-lt"/>
              <a:buAutoNum type="arabicPeriod"/>
              <a:defRPr/>
            </a:pPr>
            <a:r>
              <a:rPr sz="2400" dirty="0"/>
              <a:t>Emphasize human resource management activities that improve the skills, expertise, and knowledge of company personnel.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274320" rIns="274320">
            <a:normAutofit/>
          </a:bodyPr>
          <a:lstStyle/>
          <a:p>
            <a:pPr indent="0" algn="ctr">
              <a:defRPr/>
            </a:pPr>
            <a:r>
              <a:rPr sz="3200" dirty="0"/>
              <a:t>REVAMPING THE VALUE CHAIN SYSTEM</a:t>
            </a:r>
            <a:r>
              <a:rPr lang="en-US" sz="3200" dirty="0"/>
              <a:t> </a:t>
            </a:r>
            <a:r>
              <a:rPr sz="3200" dirty="0"/>
              <a:t>TO INCREASE DIFFERENTIATION</a:t>
            </a:r>
          </a:p>
        </p:txBody>
      </p:sp>
      <p:grpSp>
        <p:nvGrpSpPr>
          <p:cNvPr id="4" name="Group 3" descr="An illustration lists two approaches to enhancing differentiation through changes in the value chain system. "/>
          <p:cNvGrpSpPr/>
          <p:nvPr/>
        </p:nvGrpSpPr>
        <p:grpSpPr>
          <a:xfrm>
            <a:off x="251791" y="1948071"/>
            <a:ext cx="8640418" cy="3500230"/>
            <a:chOff x="595313" y="2403475"/>
            <a:chExt cx="7559675" cy="3044825"/>
          </a:xfrm>
        </p:grpSpPr>
        <p:sp>
          <p:nvSpPr>
            <p:cNvPr id="103429" name="Text Box 5"/>
            <p:cNvSpPr txBox="1">
              <a:spLocks noChangeArrowheads="1"/>
            </p:cNvSpPr>
            <p:nvPr/>
          </p:nvSpPr>
          <p:spPr bwMode="blackWhite">
            <a:xfrm>
              <a:off x="4616450" y="4121150"/>
              <a:ext cx="3535363" cy="1327150"/>
            </a:xfrm>
            <a:prstGeom prst="roundRect">
              <a:avLst/>
            </a:prstGeom>
            <a:blipFill dpi="0" rotWithShape="1">
              <a:blip r:embed="rId3" cstate="print">
                <a:extLst/>
              </a:blip>
              <a:srcRect/>
              <a:stretch>
                <a:fillRect/>
              </a:stretch>
            </a:blipFill>
            <a:ln w="317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 anchorCtr="1"/>
            <a:lstStyle/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Coordinating with suppliers </a:t>
              </a:r>
              <a:br>
                <a:rPr lang="en-US" b="1" dirty="0">
                  <a:solidFill>
                    <a:schemeClr val="bg1"/>
                  </a:solidFill>
                </a:rPr>
              </a:br>
              <a:r>
                <a:rPr lang="en-US" b="1" dirty="0">
                  <a:solidFill>
                    <a:schemeClr val="bg1"/>
                  </a:solidFill>
                </a:rPr>
                <a:t>to better address customer needs</a:t>
              </a:r>
            </a:p>
          </p:txBody>
        </p:sp>
        <p:sp>
          <p:nvSpPr>
            <p:cNvPr id="103430" name="Text Box 6" descr="Graphic of the approaches to enhancing differentiation through changes in the value chain system"/>
            <p:cNvSpPr txBox="1">
              <a:spLocks noChangeArrowheads="1"/>
            </p:cNvSpPr>
            <p:nvPr/>
          </p:nvSpPr>
          <p:spPr bwMode="blackWhite">
            <a:xfrm>
              <a:off x="4629150" y="2403475"/>
              <a:ext cx="3525838" cy="1327150"/>
            </a:xfrm>
            <a:prstGeom prst="roundRect">
              <a:avLst/>
            </a:prstGeom>
            <a:blipFill dpi="0" rotWithShape="1">
              <a:blip r:embed="rId4" cstate="print">
                <a:extLst/>
              </a:blip>
              <a:srcRect/>
              <a:stretch>
                <a:fillRect/>
              </a:stretch>
            </a:blipFill>
            <a:ln w="317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 anchorCtr="1"/>
            <a:lstStyle/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Coordinating with channel </a:t>
              </a:r>
              <a:br>
                <a:rPr lang="en-US" b="1" dirty="0">
                  <a:solidFill>
                    <a:schemeClr val="bg1"/>
                  </a:solidFill>
                </a:rPr>
              </a:br>
              <a:r>
                <a:rPr lang="en-US" b="1" dirty="0">
                  <a:solidFill>
                    <a:schemeClr val="bg1"/>
                  </a:solidFill>
                </a:rPr>
                <a:t>allies to enhance customer perceptions of value</a:t>
              </a:r>
            </a:p>
          </p:txBody>
        </p:sp>
        <p:cxnSp>
          <p:nvCxnSpPr>
            <p:cNvPr id="103431" name="AutoShape 7"/>
            <p:cNvCxnSpPr>
              <a:cxnSpLocks noChangeShapeType="1"/>
              <a:endCxn id="65542" idx="2"/>
            </p:cNvCxnSpPr>
            <p:nvPr/>
          </p:nvCxnSpPr>
          <p:spPr bwMode="auto">
            <a:xfrm flipH="1">
              <a:off x="595313" y="3067050"/>
              <a:ext cx="4033837" cy="835025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03432" name="AutoShape 8"/>
            <p:cNvCxnSpPr>
              <a:cxnSpLocks noChangeShapeType="1"/>
              <a:endCxn id="65542" idx="2"/>
            </p:cNvCxnSpPr>
            <p:nvPr/>
          </p:nvCxnSpPr>
          <p:spPr bwMode="auto">
            <a:xfrm flipH="1" flipV="1">
              <a:off x="595313" y="3902075"/>
              <a:ext cx="4021137" cy="88265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65542" name="Oval 9"/>
            <p:cNvSpPr>
              <a:spLocks noChangeArrowheads="1"/>
            </p:cNvSpPr>
            <p:nvPr/>
          </p:nvSpPr>
          <p:spPr bwMode="auto">
            <a:xfrm>
              <a:off x="595313" y="2593975"/>
              <a:ext cx="3130550" cy="261461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/>
              <a:r>
                <a:rPr lang="en-US" sz="2400" b="1" dirty="0"/>
                <a:t>Approaches</a:t>
              </a:r>
              <a:br>
                <a:rPr lang="en-US" sz="2400" b="1" dirty="0"/>
              </a:br>
              <a:r>
                <a:rPr lang="en-US" sz="2400" b="1" dirty="0"/>
                <a:t>to enhancing differentiation through changes in the value chain system</a:t>
              </a:r>
            </a:p>
          </p:txBody>
        </p:sp>
      </p:grp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492828" y="6379028"/>
            <a:ext cx="4172906" cy="31568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800" dirty="0">
                <a:hlinkClick r:id="rId5" action="ppaction://hlinksldjump"/>
              </a:rPr>
              <a:t>Jump to Appendix 5 long image description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274320" rIns="274320">
            <a:noAutofit/>
          </a:bodyPr>
          <a:lstStyle/>
          <a:p>
            <a:pPr indent="0" algn="ctr">
              <a:defRPr/>
            </a:pPr>
            <a:r>
              <a:rPr lang="en-US" sz="3200" dirty="0"/>
              <a:t>DELIVERING SUPERIOR VALUE VIA A BROAD DIFFERENTIATION STRATEGY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468218"/>
              </p:ext>
            </p:extLst>
          </p:nvPr>
        </p:nvGraphicFramePr>
        <p:xfrm>
          <a:off x="159026" y="1338470"/>
          <a:ext cx="8840571" cy="46666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7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9098">
                <a:tc gridSpan="2">
                  <a:txBody>
                    <a:bodyPr/>
                    <a:lstStyle/>
                    <a:p>
                      <a:pPr algn="ctr" eaLnBrk="0" hangingPunct="0">
                        <a:defRPr/>
                      </a:pPr>
                      <a:r>
                        <a:rPr lang="en-US" sz="2800" dirty="0"/>
                        <a:t>Broad Differentiation:</a:t>
                      </a:r>
                    </a:p>
                    <a:p>
                      <a:pPr algn="ctr" eaLnBrk="0" hangingPunct="0">
                        <a:defRPr/>
                      </a:pPr>
                      <a:r>
                        <a:rPr lang="en-US" sz="2400" dirty="0"/>
                        <a:t>Offering Customers Something That Rivals Cannot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39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Incorporate product attributes and user features that lower the buyer’s overall costs of using the firm’s product</a:t>
                      </a:r>
                    </a:p>
                  </a:txBody>
                  <a:tcPr>
                    <a:lnL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439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Incorporate tangible features (e.g., styling) that increase customer satisfaction with the product</a:t>
                      </a:r>
                    </a:p>
                  </a:txBody>
                  <a:tcPr>
                    <a:lnL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439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Incorporate intangible features (e.g., buyer image) that enhance buyer satisfaction in noneconomic ways</a:t>
                      </a:r>
                    </a:p>
                  </a:txBody>
                  <a:tcPr>
                    <a:lnL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439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Signal the value of the firm’s product offering to buyers (e.g., price, packaging, placement, advertising)</a:t>
                      </a:r>
                    </a:p>
                  </a:txBody>
                  <a:tcPr>
                    <a:lnL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DIFFERENTIATION: SIGNALING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Signaling value is important when:</a:t>
            </a:r>
          </a:p>
          <a:p>
            <a:pPr lvl="1"/>
            <a:r>
              <a:rPr lang="en-US" dirty="0"/>
              <a:t>The nature of differentiation is based on intangible features and is therefore subjective or hard to quantify by the buyer.</a:t>
            </a:r>
          </a:p>
          <a:p>
            <a:pPr lvl="1"/>
            <a:r>
              <a:rPr lang="en-US" dirty="0"/>
              <a:t>Buyers are making a first-time purchase and are unsure what their experience will be with the product.</a:t>
            </a:r>
          </a:p>
          <a:p>
            <a:pPr lvl="1"/>
            <a:r>
              <a:rPr lang="en-US" dirty="0"/>
              <a:t>Product or service repurchase by buyers is infrequent.</a:t>
            </a:r>
          </a:p>
          <a:p>
            <a:pPr lvl="1"/>
            <a:r>
              <a:rPr lang="en-US" dirty="0"/>
              <a:t>Buyers are unsophisticated.</a:t>
            </a:r>
          </a:p>
        </p:txBody>
      </p:sp>
    </p:spTree>
    <p:extLst>
      <p:ext uri="{BB962C8B-B14F-4D97-AF65-F5344CB8AC3E}">
        <p14:creationId xmlns:p14="http://schemas.microsoft.com/office/powerpoint/2010/main" val="3602492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STRATEGIC MANAGEMENT PRINCIPLES </a:t>
            </a:r>
            <a:r>
              <a:rPr lang="en-US" sz="2200" dirty="0"/>
              <a:t>(6 of 7)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Differentiation can be based on tangible or intangible attributes.</a:t>
            </a:r>
          </a:p>
          <a:p>
            <a:pPr>
              <a:spcBef>
                <a:spcPts val="1200"/>
              </a:spcBef>
            </a:pPr>
            <a:r>
              <a:rPr lang="en-US" dirty="0"/>
              <a:t>Easy-to-copy differentiating features cannot produce a sustainable competitive advantage.</a:t>
            </a:r>
          </a:p>
          <a:p>
            <a:pPr>
              <a:spcBef>
                <a:spcPts val="1200"/>
              </a:spcBef>
            </a:pPr>
            <a:r>
              <a:rPr lang="en-US" dirty="0"/>
              <a:t>Any differentiating feature that works well is a magnet for imitators.</a:t>
            </a:r>
          </a:p>
          <a:p>
            <a:pPr>
              <a:spcBef>
                <a:spcPts val="1200"/>
              </a:spcBef>
            </a:pPr>
            <a:r>
              <a:rPr lang="en-US" dirty="0"/>
              <a:t>Overdifferentiating and overcharging are fatal strategy mistakes.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SUCCESSFUL APPROACHES TO SUSTAINABLE DIFFERENTIATION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Differentiation that is difficult for rivals to duplicate or imitate</a:t>
            </a:r>
          </a:p>
          <a:p>
            <a:pPr lvl="1"/>
            <a:r>
              <a:rPr lang="en-US" dirty="0"/>
              <a:t>Company reputation</a:t>
            </a:r>
          </a:p>
          <a:p>
            <a:pPr lvl="1"/>
            <a:r>
              <a:rPr lang="en-US" dirty="0"/>
              <a:t>Long-standing relationships with buyers</a:t>
            </a:r>
          </a:p>
          <a:p>
            <a:pPr lvl="1"/>
            <a:r>
              <a:rPr lang="en-US" dirty="0"/>
              <a:t>A unique product or service image</a:t>
            </a:r>
          </a:p>
          <a:p>
            <a:r>
              <a:rPr lang="en-US" dirty="0"/>
              <a:t>Differentiation that creates substantial switching costs that lock in buyers</a:t>
            </a:r>
          </a:p>
          <a:p>
            <a:pPr lvl="1"/>
            <a:r>
              <a:rPr lang="en-US" dirty="0"/>
              <a:t>Patent-protected product innovation</a:t>
            </a:r>
          </a:p>
          <a:p>
            <a:pPr lvl="1"/>
            <a:r>
              <a:rPr lang="en-US" dirty="0"/>
              <a:t>Relationship-based customer service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70432"/>
          </a:xfrm>
        </p:spPr>
        <p:txBody>
          <a:bodyPr lIns="274320" rIns="182880" anchor="ctr" anchorCtr="1">
            <a:noAutofit/>
          </a:bodyPr>
          <a:lstStyle/>
          <a:p>
            <a:pPr>
              <a:defRPr/>
            </a:pPr>
            <a:r>
              <a:rPr dirty="0"/>
              <a:t>WHEN A DIFFERENTIATION STRATEGY</a:t>
            </a:r>
            <a:r>
              <a:rPr lang="en-US" dirty="0"/>
              <a:t> </a:t>
            </a:r>
            <a:r>
              <a:rPr dirty="0"/>
              <a:t>WORKS BEST</a:t>
            </a:r>
          </a:p>
        </p:txBody>
      </p:sp>
      <p:grpSp>
        <p:nvGrpSpPr>
          <p:cNvPr id="71682" name="Group 14" descr="A graphic lists four market circumstances favoring differentiation."/>
          <p:cNvGrpSpPr>
            <a:grpSpLocks/>
          </p:cNvGrpSpPr>
          <p:nvPr/>
        </p:nvGrpSpPr>
        <p:grpSpPr bwMode="auto">
          <a:xfrm>
            <a:off x="304800" y="1364974"/>
            <a:ext cx="8587409" cy="4303989"/>
            <a:chOff x="403" y="1081"/>
            <a:chExt cx="4896" cy="2349"/>
          </a:xfrm>
        </p:grpSpPr>
        <p:sp>
          <p:nvSpPr>
            <p:cNvPr id="71684" name="Text Box 5"/>
            <p:cNvSpPr txBox="1">
              <a:spLocks noChangeArrowheads="1"/>
            </p:cNvSpPr>
            <p:nvPr/>
          </p:nvSpPr>
          <p:spPr bwMode="blackWhite">
            <a:xfrm>
              <a:off x="403" y="2474"/>
              <a:ext cx="1094" cy="956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rIns="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/>
                <a:t>Buyer needs </a:t>
              </a:r>
              <a:br>
                <a:rPr lang="en-US" sz="1600" b="1" dirty="0"/>
              </a:br>
              <a:r>
                <a:rPr lang="en-US" sz="1600" b="1" dirty="0"/>
                <a:t>and uses for</a:t>
              </a:r>
              <a:br>
                <a:rPr lang="en-US" sz="1600" b="1" dirty="0"/>
              </a:br>
              <a:r>
                <a:rPr lang="en-US" sz="1600" b="1" dirty="0"/>
                <a:t>the product are diverse.</a:t>
              </a:r>
            </a:p>
          </p:txBody>
        </p:sp>
        <p:sp>
          <p:nvSpPr>
            <p:cNvPr id="71685" name="Text Box 6"/>
            <p:cNvSpPr txBox="1">
              <a:spLocks noChangeArrowheads="1"/>
            </p:cNvSpPr>
            <p:nvPr/>
          </p:nvSpPr>
          <p:spPr bwMode="blackWhite">
            <a:xfrm>
              <a:off x="1670" y="2474"/>
              <a:ext cx="1094" cy="956"/>
            </a:xfrm>
            <a:prstGeom prst="roundRect">
              <a:avLst/>
            </a:prstGeom>
            <a:blipFill dpi="0" rotWithShape="0">
              <a:blip r:embed="rId4" cstate="print"/>
              <a:srcRect/>
              <a:stretch>
                <a:fillRect/>
              </a:stretch>
            </a:blip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rIns="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/>
                <a:t>There are many ways that differentiation </a:t>
              </a:r>
              <a:br>
                <a:rPr lang="en-US" sz="1600" b="1" dirty="0"/>
              </a:br>
              <a:r>
                <a:rPr lang="en-US" sz="1600" b="1" dirty="0"/>
                <a:t>can have value</a:t>
              </a:r>
              <a:br>
                <a:rPr lang="en-US" sz="1600" b="1" dirty="0"/>
              </a:br>
              <a:r>
                <a:rPr lang="en-US" sz="1600" b="1" dirty="0"/>
                <a:t>to buyers.</a:t>
              </a:r>
            </a:p>
          </p:txBody>
        </p:sp>
        <p:sp>
          <p:nvSpPr>
            <p:cNvPr id="71686" name="Text Box 7" descr="Chart showing when a differentiation strategy works best"/>
            <p:cNvSpPr txBox="1">
              <a:spLocks noChangeArrowheads="1"/>
            </p:cNvSpPr>
            <p:nvPr/>
          </p:nvSpPr>
          <p:spPr bwMode="blackWhite">
            <a:xfrm>
              <a:off x="2937" y="2474"/>
              <a:ext cx="1094" cy="953"/>
            </a:xfrm>
            <a:prstGeom prst="roundRect">
              <a:avLst/>
            </a:prstGeom>
            <a:blipFill dpi="0" rotWithShape="1">
              <a:blip r:embed="rId5" cstate="print"/>
              <a:srcRect/>
              <a:stretch>
                <a:fillRect/>
              </a:stretch>
            </a:blip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rIns="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/>
                <a:t>Few rival firms are following </a:t>
              </a:r>
              <a:br>
                <a:rPr lang="en-US" sz="1600" b="1" dirty="0"/>
              </a:br>
              <a:r>
                <a:rPr lang="en-US" sz="1600" b="1" dirty="0"/>
                <a:t>a similar differentiation approach</a:t>
              </a:r>
            </a:p>
          </p:txBody>
        </p:sp>
        <p:sp>
          <p:nvSpPr>
            <p:cNvPr id="71687" name="Text Box 8"/>
            <p:cNvSpPr txBox="1">
              <a:spLocks noChangeArrowheads="1"/>
            </p:cNvSpPr>
            <p:nvPr/>
          </p:nvSpPr>
          <p:spPr bwMode="blackWhite">
            <a:xfrm>
              <a:off x="4205" y="2474"/>
              <a:ext cx="1094" cy="956"/>
            </a:xfrm>
            <a:prstGeom prst="roundRect">
              <a:avLst/>
            </a:prstGeom>
            <a:blipFill dpi="0" rotWithShape="1">
              <a:blip r:embed="rId6" cstate="print"/>
              <a:srcRect/>
              <a:stretch>
                <a:fillRect/>
              </a:stretch>
            </a:blip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rIns="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/>
                <a:t>There is rapid change in the product’s technology and features</a:t>
              </a:r>
            </a:p>
          </p:txBody>
        </p:sp>
        <p:cxnSp>
          <p:nvCxnSpPr>
            <p:cNvPr id="71688" name="AutoShape 9"/>
            <p:cNvCxnSpPr>
              <a:cxnSpLocks noChangeShapeType="1"/>
              <a:stCxn id="71689" idx="4"/>
            </p:cNvCxnSpPr>
            <p:nvPr/>
          </p:nvCxnSpPr>
          <p:spPr bwMode="blackWhite">
            <a:xfrm rot="5400000">
              <a:off x="1585" y="1179"/>
              <a:ext cx="660" cy="1930"/>
            </a:xfrm>
            <a:prstGeom prst="bentConnector3">
              <a:avLst>
                <a:gd name="adj1" fmla="val 49847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71689" name="Oval 10"/>
            <p:cNvSpPr>
              <a:spLocks noChangeArrowheads="1"/>
            </p:cNvSpPr>
            <p:nvPr/>
          </p:nvSpPr>
          <p:spPr bwMode="blackWhite">
            <a:xfrm>
              <a:off x="1551" y="1081"/>
              <a:ext cx="2658" cy="73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anchor="ctr" anchorCtr="1"/>
            <a:lstStyle/>
            <a:p>
              <a:pPr algn="ctr"/>
              <a:r>
                <a:rPr lang="en-US" sz="2400" b="1" dirty="0"/>
                <a:t>Market Circumstances </a:t>
              </a:r>
              <a:br>
                <a:rPr lang="en-US" sz="2400" b="1" dirty="0"/>
              </a:br>
              <a:r>
                <a:rPr lang="en-US" sz="2400" b="1" dirty="0"/>
                <a:t>Favoring Differentiation </a:t>
              </a:r>
            </a:p>
          </p:txBody>
        </p:sp>
        <p:cxnSp>
          <p:nvCxnSpPr>
            <p:cNvPr id="71690" name="AutoShape 11"/>
            <p:cNvCxnSpPr>
              <a:cxnSpLocks noChangeShapeType="1"/>
              <a:stCxn id="71689" idx="4"/>
            </p:cNvCxnSpPr>
            <p:nvPr/>
          </p:nvCxnSpPr>
          <p:spPr bwMode="blackWhite">
            <a:xfrm rot="16200000" flipH="1">
              <a:off x="3486" y="1208"/>
              <a:ext cx="660" cy="1872"/>
            </a:xfrm>
            <a:prstGeom prst="bentConnector3">
              <a:avLst>
                <a:gd name="adj1" fmla="val 49847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71691" name="AutoShape 12"/>
            <p:cNvCxnSpPr>
              <a:cxnSpLocks noChangeShapeType="1"/>
              <a:stCxn id="71689" idx="4"/>
            </p:cNvCxnSpPr>
            <p:nvPr/>
          </p:nvCxnSpPr>
          <p:spPr bwMode="blackWhite">
            <a:xfrm rot="5400000">
              <a:off x="2219" y="1812"/>
              <a:ext cx="660" cy="663"/>
            </a:xfrm>
            <a:prstGeom prst="bentConnector3">
              <a:avLst>
                <a:gd name="adj1" fmla="val 49847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71692" name="AutoShape 13"/>
            <p:cNvCxnSpPr>
              <a:cxnSpLocks noChangeShapeType="1"/>
              <a:stCxn id="71689" idx="4"/>
            </p:cNvCxnSpPr>
            <p:nvPr/>
          </p:nvCxnSpPr>
          <p:spPr bwMode="blackWhite">
            <a:xfrm rot="16200000" flipH="1">
              <a:off x="2852" y="1842"/>
              <a:ext cx="660" cy="604"/>
            </a:xfrm>
            <a:prstGeom prst="bentConnector3">
              <a:avLst>
                <a:gd name="adj1" fmla="val 49847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</p:grp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623455" y="6270171"/>
            <a:ext cx="3899424" cy="3701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800" dirty="0">
                <a:hlinkClick r:id="rId7" action="ppaction://hlinksldjump"/>
              </a:rPr>
              <a:t>Jump to Appendix 6 long image description</a:t>
            </a:r>
            <a:endParaRPr lang="en-US" sz="800" dirty="0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dirty="0"/>
              <a:t>PITFALLS TO AVOID IN PURSUING A DIFFERENTIATION STRATEGY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sz="2400" dirty="0"/>
              <a:t>Relying on product attributes easily copied by rivals</a:t>
            </a:r>
          </a:p>
          <a:p>
            <a:pPr>
              <a:spcBef>
                <a:spcPts val="1200"/>
              </a:spcBef>
              <a:defRPr/>
            </a:pPr>
            <a:r>
              <a:rPr sz="2400" dirty="0"/>
              <a:t>Introducing product attributes that do not evoke an enthusiastic buyer response</a:t>
            </a:r>
          </a:p>
          <a:p>
            <a:pPr>
              <a:spcBef>
                <a:spcPts val="1200"/>
              </a:spcBef>
              <a:defRPr/>
            </a:pPr>
            <a:r>
              <a:rPr sz="2400" dirty="0"/>
              <a:t>Eroding profitability by overspending on efforts to differentiate the firm’s product offering</a:t>
            </a:r>
          </a:p>
          <a:p>
            <a:pPr>
              <a:spcBef>
                <a:spcPts val="1200"/>
              </a:spcBef>
              <a:defRPr/>
            </a:pPr>
            <a:r>
              <a:rPr lang="en-US" sz="2400" dirty="0"/>
              <a:t>Offering only trivial improvements in quality, service, or performance features vis-à-vis the products of rivals</a:t>
            </a:r>
          </a:p>
          <a:p>
            <a:pPr>
              <a:spcBef>
                <a:spcPts val="1200"/>
              </a:spcBef>
              <a:defRPr/>
            </a:pPr>
            <a:r>
              <a:rPr lang="en-US" sz="2400" dirty="0"/>
              <a:t>Over-differentiating the product quality, features, or service levels exceeds the needs of most buyers</a:t>
            </a:r>
          </a:p>
          <a:p>
            <a:pPr>
              <a:spcBef>
                <a:spcPts val="1200"/>
              </a:spcBef>
              <a:defRPr/>
            </a:pPr>
            <a:r>
              <a:rPr lang="en-US" sz="2400" dirty="0"/>
              <a:t>Charging too high a price premium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z="3200" dirty="0"/>
              <a:t>FOCUSED (OR MARKET NICHE) STRATEGIES</a:t>
            </a:r>
          </a:p>
        </p:txBody>
      </p:sp>
      <p:grpSp>
        <p:nvGrpSpPr>
          <p:cNvPr id="4" name="Group 3" descr="Two focused strategy approaches are focused low-cost strategy and focused market niche strategy."/>
          <p:cNvGrpSpPr/>
          <p:nvPr/>
        </p:nvGrpSpPr>
        <p:grpSpPr>
          <a:xfrm>
            <a:off x="1652588" y="1772440"/>
            <a:ext cx="5845175" cy="3797297"/>
            <a:chOff x="1652588" y="1772440"/>
            <a:chExt cx="5845175" cy="3797297"/>
          </a:xfrm>
        </p:grpSpPr>
        <p:sp>
          <p:nvSpPr>
            <p:cNvPr id="75778" name="Text Box 5"/>
            <p:cNvSpPr txBox="1">
              <a:spLocks noChangeArrowheads="1"/>
            </p:cNvSpPr>
            <p:nvPr/>
          </p:nvSpPr>
          <p:spPr bwMode="blackWhite">
            <a:xfrm>
              <a:off x="5481638" y="4026687"/>
              <a:ext cx="2016125" cy="1543050"/>
            </a:xfrm>
            <a:prstGeom prst="roundRect">
              <a:avLst/>
            </a:prstGeom>
            <a:blipFill dpi="0" rotWithShape="0">
              <a:blip r:embed="rId3" cstate="print"/>
              <a:srcRect/>
              <a:stretch>
                <a:fillRect/>
              </a:stretch>
            </a:blipFill>
            <a:ln w="317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solidFill>
                    <a:schemeClr val="bg1"/>
                  </a:solidFill>
                </a:rPr>
                <a:t>Focused Market Niche Strategy</a:t>
              </a:r>
            </a:p>
          </p:txBody>
        </p:sp>
        <p:sp>
          <p:nvSpPr>
            <p:cNvPr id="75779" name="Text Box 6"/>
            <p:cNvSpPr txBox="1">
              <a:spLocks noChangeArrowheads="1"/>
            </p:cNvSpPr>
            <p:nvPr/>
          </p:nvSpPr>
          <p:spPr bwMode="blackWhite">
            <a:xfrm>
              <a:off x="1652588" y="3999700"/>
              <a:ext cx="2011362" cy="1543050"/>
            </a:xfrm>
            <a:prstGeom prst="round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 w="3175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rIns="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b="1" dirty="0"/>
                <a:t>Focused </a:t>
              </a:r>
              <a:br>
                <a:rPr lang="en-US" b="1" dirty="0"/>
              </a:br>
              <a:r>
                <a:rPr lang="en-US" b="1" dirty="0"/>
                <a:t>Low-Cost </a:t>
              </a:r>
              <a:br>
                <a:rPr lang="en-US" b="1" dirty="0"/>
              </a:br>
              <a:r>
                <a:rPr lang="en-US" b="1" dirty="0"/>
                <a:t>Strategy</a:t>
              </a:r>
            </a:p>
          </p:txBody>
        </p:sp>
        <p:cxnSp>
          <p:nvCxnSpPr>
            <p:cNvPr id="75780" name="AutoShape 7"/>
            <p:cNvCxnSpPr>
              <a:cxnSpLocks noChangeShapeType="1"/>
              <a:endCxn id="75782" idx="0"/>
            </p:cNvCxnSpPr>
            <p:nvPr/>
          </p:nvCxnSpPr>
          <p:spPr bwMode="auto">
            <a:xfrm flipV="1">
              <a:off x="2658269" y="1772440"/>
              <a:ext cx="1902619" cy="22272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75781" name="AutoShape 8"/>
            <p:cNvCxnSpPr>
              <a:cxnSpLocks noChangeShapeType="1"/>
              <a:endCxn id="75782" idx="0"/>
            </p:cNvCxnSpPr>
            <p:nvPr/>
          </p:nvCxnSpPr>
          <p:spPr bwMode="auto">
            <a:xfrm flipH="1" flipV="1">
              <a:off x="4560888" y="1772440"/>
              <a:ext cx="1928813" cy="225424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75782" name="Oval 9"/>
            <p:cNvSpPr>
              <a:spLocks noChangeArrowheads="1"/>
            </p:cNvSpPr>
            <p:nvPr/>
          </p:nvSpPr>
          <p:spPr bwMode="auto">
            <a:xfrm>
              <a:off x="2179638" y="1772440"/>
              <a:ext cx="4762500" cy="1435100"/>
            </a:xfrm>
            <a:prstGeom prst="ellipse">
              <a:avLst/>
            </a:prstGeom>
            <a:gradFill>
              <a:gsLst>
                <a:gs pos="0">
                  <a:schemeClr val="accent6">
                    <a:shade val="51000"/>
                    <a:satMod val="130000"/>
                  </a:schemeClr>
                </a:gs>
                <a:gs pos="72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</a:gra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lIns="0" tIns="0" rIns="0" bIns="0" anchor="ctr" anchorCtr="1"/>
            <a:lstStyle/>
            <a:p>
              <a:pPr algn="ctr"/>
              <a:r>
                <a:rPr lang="en-US" sz="2400" b="1" dirty="0"/>
                <a:t>Focused Strategy </a:t>
              </a:r>
              <a:br>
                <a:rPr lang="en-US" sz="2400" b="1" dirty="0"/>
              </a:br>
              <a:r>
                <a:rPr lang="en-US" sz="2400" b="1" dirty="0"/>
                <a:t>Approaches</a:t>
              </a:r>
            </a:p>
          </p:txBody>
        </p:sp>
      </p:grp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3963"/>
            <a:ext cx="9140332" cy="1121451"/>
          </a:xfrm>
        </p:spPr>
        <p:txBody>
          <a:bodyPr lIns="1737360" rIns="1737360">
            <a:normAutofit fontScale="90000"/>
          </a:bodyPr>
          <a:lstStyle/>
          <a:p>
            <a:r>
              <a:rPr lang="en-US" sz="3600" dirty="0"/>
              <a:t>Clinícas del Azúcar’s Focused Low-Cost Strategy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506959" y="1374897"/>
            <a:ext cx="8126413" cy="4983162"/>
          </a:xfrm>
        </p:spPr>
        <p:txBody>
          <a:bodyPr/>
          <a:lstStyle/>
          <a:p>
            <a:r>
              <a:rPr lang="en-US" dirty="0"/>
              <a:t>Which uniqueness drivers are responsible for the success of Clinícas del Azúcar?</a:t>
            </a:r>
          </a:p>
          <a:p>
            <a:r>
              <a:rPr lang="en-US" dirty="0"/>
              <a:t>Which competitive conditions would mitigate against successful entry of the Clinícas del Azúcar into the U.S. diabetes care market?</a:t>
            </a:r>
          </a:p>
          <a:p>
            <a:r>
              <a:rPr lang="en-US" dirty="0"/>
              <a:t>What part do customer expectations about patient-doctor relationships play in the delivery of health care in the U.S.?</a:t>
            </a:r>
          </a:p>
        </p:txBody>
      </p:sp>
    </p:spTree>
    <p:extLst>
      <p:ext uri="{BB962C8B-B14F-4D97-AF65-F5344CB8AC3E}">
        <p14:creationId xmlns:p14="http://schemas.microsoft.com/office/powerpoint/2010/main" val="17012878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3964"/>
            <a:ext cx="9140332" cy="663693"/>
          </a:xfrm>
        </p:spPr>
        <p:txBody>
          <a:bodyPr/>
          <a:lstStyle/>
          <a:p>
            <a:pPr>
              <a:defRPr/>
            </a:pPr>
            <a:r>
              <a:rPr sz="2800" dirty="0"/>
              <a:t>THE FIVE GENERIC COMPETITIVE STRATEGIES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742558"/>
              </p:ext>
            </p:extLst>
          </p:nvPr>
        </p:nvGraphicFramePr>
        <p:xfrm>
          <a:off x="205883" y="1004206"/>
          <a:ext cx="8746435" cy="439239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1887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8478">
                <a:tc>
                  <a:txBody>
                    <a:bodyPr/>
                    <a:lstStyle/>
                    <a:p>
                      <a:r>
                        <a:rPr lang="en-US" sz="2000" dirty="0"/>
                        <a:t>Low-cost</a:t>
                      </a:r>
                      <a:r>
                        <a:rPr lang="en-US" sz="2000" baseline="0" dirty="0"/>
                        <a:t> provider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Striving to achieve lower overall costs than rivals on products that attract a broad spectrum of buyers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478">
                <a:tc>
                  <a:txBody>
                    <a:bodyPr/>
                    <a:lstStyle/>
                    <a:p>
                      <a:r>
                        <a:rPr lang="en-US" sz="2000" dirty="0"/>
                        <a:t>Broad</a:t>
                      </a:r>
                      <a:r>
                        <a:rPr lang="en-US" sz="2000" baseline="0" dirty="0"/>
                        <a:t> differentiation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Differentiating the firm’s product offering from rivals’ with attributes that appeal to a broad spectrum of buyers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8478">
                <a:tc>
                  <a:txBody>
                    <a:bodyPr/>
                    <a:lstStyle/>
                    <a:p>
                      <a:r>
                        <a:rPr lang="en-US" sz="2000" dirty="0"/>
                        <a:t>Focused low-cost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Concentrating on a narrow price-sensitive buyer segment and on costs to offer a lower-priced product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8478">
                <a:tc>
                  <a:txBody>
                    <a:bodyPr/>
                    <a:lstStyle/>
                    <a:p>
                      <a:r>
                        <a:rPr lang="en-US" sz="2000" dirty="0"/>
                        <a:t>Focused differentiation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Concentrating on a narrow buyer segment by meeting specific tastes and requirements of niche members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8478">
                <a:tc>
                  <a:txBody>
                    <a:bodyPr/>
                    <a:lstStyle/>
                    <a:p>
                      <a:r>
                        <a:rPr lang="en-US" sz="2000" dirty="0"/>
                        <a:t>Best-cost</a:t>
                      </a:r>
                      <a:r>
                        <a:rPr lang="en-US" sz="2000" baseline="0" dirty="0"/>
                        <a:t> provider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Giving customers more value for the money by offering upscale product attributes at a lower cost than rivals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183"/>
            <a:ext cx="9143999" cy="1799326"/>
          </a:xfrm>
        </p:spPr>
        <p:txBody>
          <a:bodyPr>
            <a:noAutofit/>
          </a:bodyPr>
          <a:lstStyle/>
          <a:p>
            <a:pPr>
              <a:defRPr/>
            </a:pPr>
            <a:r>
              <a:rPr sz="3600" dirty="0"/>
              <a:t>WHEN A FOCUSED LOW-COST OR FOCUSED</a:t>
            </a:r>
            <a:r>
              <a:rPr lang="en-US" sz="3600" dirty="0"/>
              <a:t> </a:t>
            </a:r>
            <a:r>
              <a:rPr sz="3600" dirty="0"/>
              <a:t>DIFFERENTIATION STRATEGY IS ATTRACTIVE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504825" y="1948543"/>
            <a:ext cx="8126413" cy="4468132"/>
          </a:xfrm>
        </p:spPr>
        <p:txBody>
          <a:bodyPr/>
          <a:lstStyle/>
          <a:p>
            <a:pPr marL="457200">
              <a:spcBef>
                <a:spcPts val="1200"/>
              </a:spcBef>
              <a:defRPr/>
            </a:pPr>
            <a:r>
              <a:rPr sz="2400" dirty="0"/>
              <a:t>The target market niche is big enough to be profitable and offers good growth potential.</a:t>
            </a:r>
          </a:p>
          <a:p>
            <a:pPr marL="457200">
              <a:spcBef>
                <a:spcPts val="1200"/>
              </a:spcBef>
              <a:defRPr/>
            </a:pPr>
            <a:r>
              <a:rPr sz="2400" dirty="0"/>
              <a:t>Industry leaders chose not to compete in the niche; focusers avoid competing against strong competitors.</a:t>
            </a:r>
          </a:p>
          <a:p>
            <a:pPr marL="457200">
              <a:spcBef>
                <a:spcPts val="1200"/>
              </a:spcBef>
              <a:defRPr/>
            </a:pPr>
            <a:r>
              <a:rPr sz="2400" dirty="0"/>
              <a:t>It is costly or difficult for multi-segment competitors to meet the specialized needs of niche buyers.</a:t>
            </a:r>
          </a:p>
          <a:p>
            <a:pPr marL="457200">
              <a:spcBef>
                <a:spcPts val="1200"/>
              </a:spcBef>
              <a:defRPr/>
            </a:pPr>
            <a:r>
              <a:rPr sz="2400" dirty="0"/>
              <a:t>The industry has many different niches and segments.</a:t>
            </a:r>
          </a:p>
          <a:p>
            <a:pPr marL="457200">
              <a:spcBef>
                <a:spcPts val="1200"/>
              </a:spcBef>
              <a:defRPr/>
            </a:pPr>
            <a:r>
              <a:rPr sz="2400" dirty="0"/>
              <a:t>Rivals have little or no entry interest in the target segment.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dirty="0"/>
              <a:t>THE RISKS OF A FOCUSED LOW-COST OR FOCUSED DIFFERENTIATION STRATEGY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04813" indent="-404813">
              <a:buSzPct val="100000"/>
              <a:buFont typeface="+mj-lt"/>
              <a:buAutoNum type="arabicPeriod"/>
              <a:defRPr/>
            </a:pPr>
            <a:r>
              <a:rPr dirty="0"/>
              <a:t>Competitors will find ways to match the focused firm’s capabilities in serving the target niche.</a:t>
            </a:r>
          </a:p>
          <a:p>
            <a:pPr marL="404813" indent="-404813">
              <a:buSzPct val="100000"/>
              <a:buFont typeface="+mj-lt"/>
              <a:buAutoNum type="arabicPeriod"/>
              <a:defRPr/>
            </a:pPr>
            <a:r>
              <a:rPr dirty="0"/>
              <a:t>The specialized preferences and needs of niche members shift over time toward the product attributes desired by the majority of buyers.</a:t>
            </a:r>
          </a:p>
          <a:p>
            <a:pPr marL="404813" indent="-404813">
              <a:buSzPct val="100000"/>
              <a:buFont typeface="+mj-lt"/>
              <a:buAutoNum type="arabicPeriod"/>
              <a:defRPr/>
            </a:pPr>
            <a:r>
              <a:rPr dirty="0"/>
              <a:t>As attractiveness of the segment increases, it draws in more competitors, intensifying rivalry and splintering segment profits.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lIns="0" rIns="0">
            <a:noAutofit/>
          </a:bodyPr>
          <a:lstStyle/>
          <a:p>
            <a:r>
              <a:rPr lang="en-US" dirty="0"/>
              <a:t>Canada Goose’s Focused Differentiation Strategy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09600" y="1055077"/>
            <a:ext cx="8229600" cy="5562600"/>
          </a:xfrm>
        </p:spPr>
        <p:txBody>
          <a:bodyPr/>
          <a:lstStyle/>
          <a:p>
            <a:r>
              <a:rPr lang="en-US" dirty="0"/>
              <a:t>Which decisions did CEO Dani Reiss make that launched Canada Goods on its chosen strategic path?</a:t>
            </a:r>
          </a:p>
          <a:p>
            <a:r>
              <a:rPr lang="en-US" dirty="0"/>
              <a:t>Which uniqueness drivers are responsible for the success of Canada Goose?</a:t>
            </a:r>
          </a:p>
          <a:p>
            <a:r>
              <a:rPr lang="en-US" dirty="0"/>
              <a:t>Which of Canada Goose’s uniqueness drivers are competitors likely to attempt to copy first?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z="3200" dirty="0"/>
              <a:t>BEST-COST PROVIDER STRATEGIES</a:t>
            </a:r>
          </a:p>
        </p:txBody>
      </p:sp>
      <p:grpSp>
        <p:nvGrpSpPr>
          <p:cNvPr id="4" name="Group 3" descr="A graphic details the components of the best-cost provider hybrid approach, which connects with the value-conscious buyer."/>
          <p:cNvGrpSpPr/>
          <p:nvPr/>
        </p:nvGrpSpPr>
        <p:grpSpPr>
          <a:xfrm>
            <a:off x="693738" y="1270794"/>
            <a:ext cx="7764462" cy="4349750"/>
            <a:chOff x="693738" y="1524789"/>
            <a:chExt cx="7764462" cy="4349750"/>
          </a:xfrm>
        </p:grpSpPr>
        <p:sp>
          <p:nvSpPr>
            <p:cNvPr id="86017" name="AutoShape 2"/>
            <p:cNvSpPr>
              <a:spLocks noChangeArrowheads="1"/>
            </p:cNvSpPr>
            <p:nvPr/>
          </p:nvSpPr>
          <p:spPr bwMode="auto">
            <a:xfrm>
              <a:off x="2901950" y="5230014"/>
              <a:ext cx="3371850" cy="644525"/>
            </a:xfrm>
            <a:prstGeom prst="roundRect">
              <a:avLst/>
            </a:prstGeom>
            <a:solidFill>
              <a:srgbClr val="CC9900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b="1" dirty="0"/>
                <a:t>Value-Conscious Buyer</a:t>
              </a:r>
            </a:p>
          </p:txBody>
        </p:sp>
        <p:cxnSp>
          <p:nvCxnSpPr>
            <p:cNvPr id="86019" name="AutoShape 7"/>
            <p:cNvCxnSpPr>
              <a:cxnSpLocks noChangeShapeType="1"/>
              <a:stCxn id="86021" idx="1"/>
            </p:cNvCxnSpPr>
            <p:nvPr/>
          </p:nvCxnSpPr>
          <p:spPr bwMode="auto">
            <a:xfrm flipH="1" flipV="1">
              <a:off x="2352675" y="1524789"/>
              <a:ext cx="855663" cy="201771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86020" name="AutoShape 8"/>
            <p:cNvCxnSpPr>
              <a:cxnSpLocks noChangeShapeType="1"/>
              <a:stCxn id="86021" idx="7"/>
            </p:cNvCxnSpPr>
            <p:nvPr/>
          </p:nvCxnSpPr>
          <p:spPr bwMode="auto">
            <a:xfrm flipV="1">
              <a:off x="5938838" y="1524789"/>
              <a:ext cx="860425" cy="201771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86021" name="Oval 9"/>
            <p:cNvSpPr>
              <a:spLocks noChangeArrowheads="1"/>
            </p:cNvSpPr>
            <p:nvPr/>
          </p:nvSpPr>
          <p:spPr bwMode="auto">
            <a:xfrm>
              <a:off x="2643188" y="3332951"/>
              <a:ext cx="3860800" cy="14351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anchor="ctr" anchorCtr="1"/>
            <a:lstStyle/>
            <a:p>
              <a:pPr algn="ctr"/>
              <a:r>
                <a:rPr lang="en-US" sz="2400" b="1" dirty="0"/>
                <a:t>Best-Cost Provider </a:t>
              </a:r>
              <a:br>
                <a:rPr lang="en-US" sz="2400" b="1" dirty="0"/>
              </a:br>
              <a:r>
                <a:rPr lang="en-US" sz="2400" b="1" dirty="0"/>
                <a:t>Hybrid Approach</a:t>
              </a:r>
            </a:p>
          </p:txBody>
        </p:sp>
        <p:cxnSp>
          <p:nvCxnSpPr>
            <p:cNvPr id="86022" name="AutoShape 7"/>
            <p:cNvCxnSpPr>
              <a:cxnSpLocks noChangeShapeType="1"/>
              <a:endCxn id="86021" idx="4"/>
            </p:cNvCxnSpPr>
            <p:nvPr/>
          </p:nvCxnSpPr>
          <p:spPr bwMode="auto">
            <a:xfrm flipH="1" flipV="1">
              <a:off x="4573588" y="4768051"/>
              <a:ext cx="14287" cy="4619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86023" name="Text Box 6"/>
            <p:cNvSpPr txBox="1">
              <a:spLocks noChangeArrowheads="1"/>
            </p:cNvSpPr>
            <p:nvPr/>
          </p:nvSpPr>
          <p:spPr bwMode="blackWhite">
            <a:xfrm>
              <a:off x="693738" y="1524789"/>
              <a:ext cx="3317875" cy="1462087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317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rIns="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sz="1800" b="1" dirty="0"/>
                <a:t>Differentiation:</a:t>
              </a:r>
              <a:br>
                <a:rPr lang="en-US" sz="1800" b="1" dirty="0"/>
              </a:br>
              <a:r>
                <a:rPr lang="en-US" sz="1800" b="1" dirty="0"/>
                <a:t>Providing desired quality,  features, performance, </a:t>
              </a:r>
              <a:br>
                <a:rPr lang="en-US" sz="1800" b="1" dirty="0"/>
              </a:br>
              <a:r>
                <a:rPr lang="en-US" sz="1800" b="1" dirty="0"/>
                <a:t>service attributes</a:t>
              </a:r>
            </a:p>
          </p:txBody>
        </p:sp>
        <p:sp>
          <p:nvSpPr>
            <p:cNvPr id="103429" name="Text Box 5" descr="Graphic showing best-cost provider strategies"/>
            <p:cNvSpPr txBox="1">
              <a:spLocks noChangeArrowheads="1"/>
            </p:cNvSpPr>
            <p:nvPr/>
          </p:nvSpPr>
          <p:spPr bwMode="blackWhite">
            <a:xfrm>
              <a:off x="5140325" y="1524789"/>
              <a:ext cx="3317875" cy="1462087"/>
            </a:xfrm>
            <a:prstGeom prst="roundRect">
              <a:avLst/>
            </a:prstGeom>
            <a:blipFill dpi="0" rotWithShape="0">
              <a:blip r:embed="rId4" cstate="print"/>
              <a:srcRect/>
              <a:stretch>
                <a:fillRect/>
              </a:stretch>
            </a:blipFill>
            <a:ln w="317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Low Cost Provider:</a:t>
              </a:r>
              <a:br>
                <a:rPr lang="en-US" sz="1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Charging a lower price </a:t>
              </a:r>
              <a:br>
                <a:rPr lang="en-US" sz="1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than rivals with similar </a:t>
              </a:r>
              <a:br>
                <a:rPr lang="en-US" sz="1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caliber product offerings</a:t>
              </a:r>
            </a:p>
          </p:txBody>
        </p:sp>
      </p:grp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2514600" y="6302829"/>
            <a:ext cx="4114800" cy="35032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/>
          <a:p>
            <a:pPr algn="l"/>
            <a:r>
              <a:rPr lang="en-US" sz="800" b="0" dirty="0">
                <a:hlinkClick r:id="rId5" action="ppaction://hlinksldjump"/>
              </a:rPr>
              <a:t>Jump to Appendix 7 long image description</a:t>
            </a:r>
            <a:endParaRPr lang="en-US" sz="800" b="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Core Concept </a:t>
            </a:r>
            <a:r>
              <a:rPr lang="en-US" sz="2000" dirty="0"/>
              <a:t>(5 of 5)</a:t>
            </a:r>
            <a:endParaRPr lang="en-US" sz="2000" cap="al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Best-cost provider strategies </a:t>
            </a:r>
            <a:r>
              <a:rPr lang="en-US" dirty="0"/>
              <a:t>are a hybrid of low-cost provider and differentiation strategies that aim at providing more desirable attributes (quality, features, performance, service) while beating rivals on price.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457200" rIns="457200"/>
          <a:lstStyle/>
          <a:p>
            <a:pPr>
              <a:defRPr/>
            </a:pPr>
            <a:r>
              <a:rPr dirty="0"/>
              <a:t>WHEN A BEST-COST PROVIDER STRATEGY WORKS BEST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dirty="0"/>
              <a:t>Product differentiation is the market norm.</a:t>
            </a:r>
          </a:p>
          <a:p>
            <a:pPr>
              <a:spcBef>
                <a:spcPts val="1200"/>
              </a:spcBef>
              <a:defRPr/>
            </a:pPr>
            <a:r>
              <a:rPr dirty="0"/>
              <a:t>There are a large number of value-conscious buyers who prefer mid-range products.</a:t>
            </a:r>
          </a:p>
          <a:p>
            <a:pPr>
              <a:spcBef>
                <a:spcPts val="1200"/>
              </a:spcBef>
              <a:defRPr/>
            </a:pPr>
            <a:r>
              <a:rPr dirty="0"/>
              <a:t>There is competitive space near the middle of the market for a competitor with either a medium-quality product at a below-average price or a high-quality product at an average or slightly higher price.</a:t>
            </a:r>
          </a:p>
          <a:p>
            <a:pPr>
              <a:spcBef>
                <a:spcPts val="1200"/>
              </a:spcBef>
              <a:defRPr/>
            </a:pPr>
            <a:r>
              <a:rPr dirty="0"/>
              <a:t>Economic conditions have caused more buyers to become value-conscious.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11086"/>
          </a:xfrm>
        </p:spPr>
        <p:txBody>
          <a:bodyPr lIns="457200" rIns="457200">
            <a:noAutofit/>
          </a:bodyPr>
          <a:lstStyle/>
          <a:p>
            <a:pPr marL="0">
              <a:defRPr/>
            </a:pPr>
            <a:r>
              <a:rPr sz="3200" dirty="0"/>
              <a:t>THE RISK OF A BEST-COST PROVIDER STRATEGY—GETTING SQUEEZED ON BOTH SIDES</a:t>
            </a:r>
          </a:p>
        </p:txBody>
      </p:sp>
      <p:grpSp>
        <p:nvGrpSpPr>
          <p:cNvPr id="4" name="Group 3" descr="A graphic shows best-cost provider strategy squeezed by low-cost providers on one end and high-end differentiators on the other."/>
          <p:cNvGrpSpPr/>
          <p:nvPr/>
        </p:nvGrpSpPr>
        <p:grpSpPr>
          <a:xfrm>
            <a:off x="317241" y="2071725"/>
            <a:ext cx="8490468" cy="2719137"/>
            <a:chOff x="717550" y="2071725"/>
            <a:chExt cx="7689850" cy="2719137"/>
          </a:xfrm>
        </p:grpSpPr>
        <p:grpSp>
          <p:nvGrpSpPr>
            <p:cNvPr id="91138" name="Group 10"/>
            <p:cNvGrpSpPr>
              <a:grpSpLocks/>
            </p:cNvGrpSpPr>
            <p:nvPr/>
          </p:nvGrpSpPr>
          <p:grpSpPr bwMode="auto">
            <a:xfrm>
              <a:off x="717550" y="2867025"/>
              <a:ext cx="7689850" cy="1135063"/>
              <a:chOff x="573" y="1806"/>
              <a:chExt cx="4602" cy="715"/>
            </a:xfrm>
          </p:grpSpPr>
          <p:sp>
            <p:nvSpPr>
              <p:cNvPr id="74757" name="Text Box 5" descr="Graphic shows Best-Cost Provider Strategy being squeezed by Low-Cost Providers on one side and High-End Differentiators on the other side"/>
              <p:cNvSpPr txBox="1">
                <a:spLocks noChangeArrowheads="1"/>
              </p:cNvSpPr>
              <p:nvPr/>
            </p:nvSpPr>
            <p:spPr bwMode="blackWhite">
              <a:xfrm>
                <a:off x="3831" y="1806"/>
                <a:ext cx="1344" cy="715"/>
              </a:xfrm>
              <a:prstGeom prst="roundRect">
                <a:avLst/>
              </a:prstGeom>
              <a:blipFill dpi="0" rotWithShape="0">
                <a:blip r:embed="rId3" cstate="print"/>
                <a:srcRect/>
                <a:stretch>
                  <a:fillRect/>
                </a:stretch>
              </a:blipFill>
              <a:ln w="3175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lIns="0" rIns="0" anchor="ctr" anchorCtr="1"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High-End</a:t>
                </a:r>
                <a:br>
                  <a:rPr lang="en-US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:r>
                  <a:rPr lang="en-US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Differentiators</a:t>
                </a:r>
              </a:p>
            </p:txBody>
          </p:sp>
          <p:sp>
            <p:nvSpPr>
              <p:cNvPr id="74758" name="Text Box 6"/>
              <p:cNvSpPr txBox="1">
                <a:spLocks noChangeArrowheads="1"/>
              </p:cNvSpPr>
              <p:nvPr/>
            </p:nvSpPr>
            <p:spPr bwMode="blackWhite">
              <a:xfrm>
                <a:off x="573" y="1806"/>
                <a:ext cx="1340" cy="715"/>
              </a:xfrm>
              <a:prstGeom prst="roundRect">
                <a:avLst/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3175" algn="ctr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lIns="0" rIns="0" anchor="ctr" anchorCtr="1"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Low-Cost </a:t>
                </a:r>
                <a:b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Providers</a:t>
                </a:r>
              </a:p>
            </p:txBody>
          </p:sp>
          <p:cxnSp>
            <p:nvCxnSpPr>
              <p:cNvPr id="74759" name="AutoShape 7"/>
              <p:cNvCxnSpPr>
                <a:cxnSpLocks noChangeShapeType="1"/>
                <a:stCxn id="7" idx="1"/>
                <a:endCxn id="74758" idx="3"/>
              </p:cNvCxnSpPr>
              <p:nvPr/>
            </p:nvCxnSpPr>
            <p:spPr bwMode="auto">
              <a:xfrm flipH="1" flipV="1">
                <a:off x="1913" y="2164"/>
                <a:ext cx="192" cy="1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AutoShape 7"/>
              <p:cNvCxnSpPr>
                <a:cxnSpLocks noChangeShapeType="1"/>
                <a:stCxn id="74757" idx="1"/>
                <a:endCxn id="15" idx="1"/>
              </p:cNvCxnSpPr>
              <p:nvPr/>
            </p:nvCxnSpPr>
            <p:spPr bwMode="auto">
              <a:xfrm flipH="1" flipV="1">
                <a:off x="3608" y="2159"/>
                <a:ext cx="223" cy="5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7" name="Left Bracket 6"/>
            <p:cNvSpPr/>
            <p:nvPr/>
          </p:nvSpPr>
          <p:spPr bwMode="auto">
            <a:xfrm>
              <a:off x="3278317" y="2080319"/>
              <a:ext cx="838200" cy="2710543"/>
            </a:xfrm>
            <a:prstGeom prst="leftBracket">
              <a:avLst>
                <a:gd name="adj" fmla="val 99379"/>
              </a:avLst>
            </a:prstGeom>
            <a:noFill/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00000"/>
                </a:buClr>
                <a:buSzTx/>
                <a:buFont typeface="Wingdings" pitchFamily="2" charset="2"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Left Bracket 14"/>
            <p:cNvSpPr/>
            <p:nvPr/>
          </p:nvSpPr>
          <p:spPr bwMode="auto">
            <a:xfrm flipH="1">
              <a:off x="4950133" y="2071725"/>
              <a:ext cx="838200" cy="2710543"/>
            </a:xfrm>
            <a:prstGeom prst="leftBracket">
              <a:avLst>
                <a:gd name="adj" fmla="val 99379"/>
              </a:avLst>
            </a:prstGeom>
            <a:noFill/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00000"/>
                </a:buClr>
                <a:buSzTx/>
                <a:buFont typeface="Wingdings" pitchFamily="2" charset="2"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433" name="Oval 9"/>
            <p:cNvSpPr>
              <a:spLocks noChangeArrowheads="1"/>
            </p:cNvSpPr>
            <p:nvPr/>
          </p:nvSpPr>
          <p:spPr bwMode="auto">
            <a:xfrm>
              <a:off x="3540642" y="2409825"/>
              <a:ext cx="2024505" cy="2032000"/>
            </a:xfrm>
            <a:prstGeom prst="ellipse">
              <a:avLst/>
            </a:prstGeom>
            <a:solidFill>
              <a:srgbClr val="006699"/>
            </a:solidFill>
            <a:ln w="9525">
              <a:solidFill>
                <a:schemeClr val="bg2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0" tIns="0" rIns="0" bIns="0" anchor="ctr" anchorCtr="1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Best-Cost</a:t>
              </a:r>
              <a:b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Provider</a:t>
              </a:r>
              <a:b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Strategy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963"/>
            <a:ext cx="9140332" cy="1250405"/>
          </a:xfrm>
        </p:spPr>
        <p:txBody>
          <a:bodyPr lIns="0" rIns="0">
            <a:noAutofit/>
          </a:bodyPr>
          <a:lstStyle/>
          <a:p>
            <a:r>
              <a:rPr lang="en-US" sz="3200" dirty="0"/>
              <a:t>American Giant’s Best-Cost </a:t>
            </a:r>
            <a:br>
              <a:rPr lang="en-US" sz="3200" dirty="0"/>
            </a:br>
            <a:r>
              <a:rPr lang="en-US" sz="3200" dirty="0"/>
              <a:t>Provider Strategy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580293" y="1530106"/>
            <a:ext cx="8229600" cy="50990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How can product quality lower product costs?</a:t>
            </a:r>
          </a:p>
          <a:p>
            <a:pPr>
              <a:spcBef>
                <a:spcPts val="1200"/>
              </a:spcBef>
            </a:pPr>
            <a:r>
              <a:rPr lang="en-US" dirty="0"/>
              <a:t>In which stages of an industry life cycle are low-cost leadership, differentiation, focused niche, and best-cost provider strategies most appropriate?</a:t>
            </a:r>
          </a:p>
          <a:p>
            <a:pPr>
              <a:spcBef>
                <a:spcPts val="1200"/>
              </a:spcBef>
            </a:pPr>
            <a:r>
              <a:rPr lang="en-US" dirty="0"/>
              <a:t>Could the higher-selling prices of American Giant’s clothing versus its competitors be used as a proxy for measuring the strength of its best-cost strategy?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" y="-3126"/>
            <a:ext cx="9143999" cy="1621469"/>
          </a:xfrm>
        </p:spPr>
        <p:txBody>
          <a:bodyPr lIns="182880" rIns="182880"/>
          <a:lstStyle/>
          <a:p>
            <a:pPr>
              <a:defRPr/>
            </a:pPr>
            <a:r>
              <a:rPr dirty="0"/>
              <a:t>THE CONTRASTING FEATURES OF THE FIVE GENERIC COMPETITIVE STRATEGIES: </a:t>
            </a:r>
            <a:br>
              <a:rPr dirty="0"/>
            </a:br>
            <a:r>
              <a:rPr dirty="0"/>
              <a:t>A SUMMARY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504825" y="1683657"/>
            <a:ext cx="8126413" cy="4733018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  <a:defRPr/>
            </a:pPr>
            <a:r>
              <a:rPr lang="en-US" sz="2800" dirty="0"/>
              <a:t>Each generic strategy</a:t>
            </a:r>
            <a:r>
              <a:rPr sz="2800" dirty="0"/>
              <a:t>:</a:t>
            </a:r>
          </a:p>
          <a:p>
            <a:pPr lvl="1">
              <a:spcBef>
                <a:spcPts val="1200"/>
              </a:spcBef>
              <a:defRPr/>
            </a:pPr>
            <a:r>
              <a:rPr sz="2800" dirty="0"/>
              <a:t>Positions the firm differently in its market</a:t>
            </a:r>
          </a:p>
          <a:p>
            <a:pPr lvl="1">
              <a:spcBef>
                <a:spcPts val="1200"/>
              </a:spcBef>
              <a:defRPr/>
            </a:pPr>
            <a:r>
              <a:rPr sz="2800" dirty="0"/>
              <a:t>Establishes a central theme for how the firm intends to outcompete rivals</a:t>
            </a:r>
          </a:p>
          <a:p>
            <a:pPr lvl="1">
              <a:spcBef>
                <a:spcPts val="1200"/>
              </a:spcBef>
              <a:defRPr/>
            </a:pPr>
            <a:r>
              <a:rPr sz="2800" dirty="0"/>
              <a:t>Creates boundaries or guidelines for strategic change as market circumstances unfold</a:t>
            </a:r>
          </a:p>
          <a:p>
            <a:pPr lvl="1">
              <a:spcBef>
                <a:spcPts val="1200"/>
              </a:spcBef>
              <a:defRPr/>
            </a:pPr>
            <a:r>
              <a:rPr sz="2800" dirty="0"/>
              <a:t>Entails different ways and means of maintaining the basic strategy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Table 5.1 Distinguishing Features of the Five Generic Competitive Strategies </a:t>
            </a:r>
            <a:r>
              <a:rPr lang="en-US" sz="2000" dirty="0"/>
              <a:t>(1 of 2)</a:t>
            </a:r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52186839"/>
              </p:ext>
            </p:extLst>
          </p:nvPr>
        </p:nvGraphicFramePr>
        <p:xfrm>
          <a:off x="127000" y="1325684"/>
          <a:ext cx="8889999" cy="502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1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Low-Cost Provider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Broad Differentiation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Focused low-cost provider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Focused differentiation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Best-Cost Provider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1200" b="1" dirty="0"/>
                        <a:t>Strategic 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broad cross-section</a:t>
                      </a:r>
                      <a:r>
                        <a:rPr lang="en-US" sz="1200" baseline="0" dirty="0"/>
                        <a:t> of the market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broad cross-section</a:t>
                      </a:r>
                      <a:r>
                        <a:rPr lang="en-US" sz="1200" baseline="0" dirty="0"/>
                        <a:t> of the market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narrow market niche where buyer needs and preferences</a:t>
                      </a:r>
                      <a:r>
                        <a:rPr lang="en-US" sz="1200" baseline="0" dirty="0"/>
                        <a:t> are distinctively different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narrow market niche where buyer needs and</a:t>
                      </a:r>
                      <a:r>
                        <a:rPr lang="en-US" sz="1200" baseline="0" dirty="0"/>
                        <a:t> preferences are distinctively different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Value-conscious</a:t>
                      </a:r>
                      <a:r>
                        <a:rPr lang="en-US" sz="1200" baseline="0" dirty="0"/>
                        <a:t> buyers. Or, a middle-market range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r>
                        <a:rPr lang="en-US" sz="1200" b="1" dirty="0"/>
                        <a:t>Basis of competitive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Lower overall costs than competitors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Ability to offer buyers something attractively different from competitors’ offerings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Lower overall cost than rivals in serving niche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Attributes</a:t>
                      </a:r>
                      <a:r>
                        <a:rPr lang="en-US" sz="1200" baseline="0" dirty="0"/>
                        <a:t> that appeal specifically to niche members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Ability to offer better goods at attractive prices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r>
                        <a:rPr lang="en-US" sz="1200" b="1" dirty="0"/>
                        <a:t>Product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good basic product with few frills (acceptable quality and limited selection)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Many product variations,</a:t>
                      </a:r>
                      <a:r>
                        <a:rPr lang="en-US" sz="1200" baseline="0" dirty="0"/>
                        <a:t> wide selection, emphasis on differentiating features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Features and attributes tailored to the</a:t>
                      </a:r>
                      <a:r>
                        <a:rPr lang="en-US" sz="1200" baseline="0" dirty="0"/>
                        <a:t> tastes and requirements of niche members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Features and attributes tailored to the tastes and requirements of niche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Items with appealing attributes and assorted features; better quality, not 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sz="1200" b="1" dirty="0"/>
                        <a:t>Production emphasis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continuous search for cost reduction without sacrificing acceptable quality and essential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Build in whatever differentiating features buyers are willing to pay for; strive for product superiority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continuous search</a:t>
                      </a:r>
                      <a:r>
                        <a:rPr lang="en-US" sz="1200" baseline="0" dirty="0"/>
                        <a:t> for cost reduction for products that meet basic needs of niche members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Small-scale</a:t>
                      </a:r>
                      <a:r>
                        <a:rPr lang="en-US" sz="1200" baseline="0" dirty="0"/>
                        <a:t> production or custom-made products that match the tastes and requirements of niche members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Build in appealing features and better quality at lower cost than rivals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FIGURE 5.1 </a:t>
            </a:r>
            <a:r>
              <a:rPr lang="en-US" sz="2800" dirty="0">
                <a:solidFill>
                  <a:srgbClr val="648E5F"/>
                </a:solidFill>
              </a:rPr>
              <a:t>	</a:t>
            </a:r>
            <a:r>
              <a:rPr lang="en-US" sz="2800" dirty="0"/>
              <a:t>The Five Generic Competitive Strategies</a:t>
            </a:r>
          </a:p>
        </p:txBody>
      </p:sp>
      <p:pic>
        <p:nvPicPr>
          <p:cNvPr id="3" name="Content Placeholder 2" descr="Graphic displaying the five generic competitive strategies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3" y="1305902"/>
            <a:ext cx="7751763" cy="4984750"/>
          </a:xfrm>
        </p:spPr>
      </p:pic>
      <p:sp>
        <p:nvSpPr>
          <p:cNvPr id="8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0" y="6335713"/>
            <a:ext cx="9144000" cy="293687"/>
          </a:xfrm>
        </p:spPr>
        <p:txBody>
          <a:bodyPr anchor="b" anchorCtr="1"/>
          <a:lstStyle/>
          <a:p>
            <a:pPr marL="0" indent="0" algn="ctr">
              <a:buNone/>
            </a:pPr>
            <a:r>
              <a:rPr lang="en-US" sz="800" dirty="0">
                <a:hlinkClick r:id="rId4" action="ppaction://hlinksldjump"/>
              </a:rPr>
              <a:t>Jump to Appendix 2 long image description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Table 5.1 Distinguishing Features of the Five Generic Competitive Strategies </a:t>
            </a:r>
            <a:r>
              <a:rPr lang="en-US" sz="2000" dirty="0"/>
              <a:t>(2 of 2)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8287270"/>
              </p:ext>
            </p:extLst>
          </p:nvPr>
        </p:nvGraphicFramePr>
        <p:xfrm>
          <a:off x="97971" y="1266093"/>
          <a:ext cx="8948058" cy="492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6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7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5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7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Low-Cost Provider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Broad Differentiation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Focused low-cost provider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Focused differentiation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Best-Cost Provider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4920">
                <a:tc>
                  <a:txBody>
                    <a:bodyPr/>
                    <a:lstStyle/>
                    <a:p>
                      <a:r>
                        <a:rPr lang="en-US" sz="1200" b="1" dirty="0"/>
                        <a:t>Marketing emphasis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Low prices, good value</a:t>
                      </a:r>
                    </a:p>
                    <a:p>
                      <a:r>
                        <a:rPr lang="en-US" sz="1100" dirty="0"/>
                        <a:t>Also, try to make a virtue out of product features that lead to low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Tout differentiating features.</a:t>
                      </a:r>
                      <a:r>
                        <a:rPr lang="en-US" sz="1100" baseline="0" dirty="0"/>
                        <a:t> </a:t>
                      </a:r>
                    </a:p>
                    <a:p>
                      <a:r>
                        <a:rPr lang="en-US" sz="1100" baseline="0" dirty="0"/>
                        <a:t>Also, charge a premium price to cover the extra costs of differentiating features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Communicate attractive features of a budget-priced</a:t>
                      </a:r>
                      <a:r>
                        <a:rPr lang="en-US" sz="1100" baseline="0" dirty="0"/>
                        <a:t> product offering that fits niche buyers’ expectations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Communicate how product offering does the best job of meeting niche buyers’ expectations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Emphasize</a:t>
                      </a:r>
                      <a:r>
                        <a:rPr lang="en-US" sz="1100" baseline="0" dirty="0"/>
                        <a:t> delivery of best value for the money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r>
                        <a:rPr lang="en-US" sz="1200" b="1" dirty="0"/>
                        <a:t>Keys to maintaining the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Economical prices, good value</a:t>
                      </a:r>
                    </a:p>
                    <a:p>
                      <a:r>
                        <a:rPr lang="en-US" sz="1100" dirty="0"/>
                        <a:t>Also, strive to manage costs down, year after year, in every area of the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Stress constant innovation</a:t>
                      </a:r>
                      <a:r>
                        <a:rPr lang="en-US" sz="1100" baseline="0" dirty="0"/>
                        <a:t> to stay ahead of imitative competitors</a:t>
                      </a:r>
                    </a:p>
                    <a:p>
                      <a:r>
                        <a:rPr lang="en-US" sz="1100" baseline="0" dirty="0"/>
                        <a:t>Also, concentrate on a few key differentiating features.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Stay committed to serving the niche at the lowest overall cost; don’t blur</a:t>
                      </a:r>
                      <a:r>
                        <a:rPr lang="en-US" sz="1100" baseline="0" dirty="0"/>
                        <a:t> the firm’s image by entering other market segments or adding other products to widen market appeal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Stay committed to serving the niche better than rivals; don’t blur</a:t>
                      </a:r>
                      <a:r>
                        <a:rPr lang="en-US" sz="1100" baseline="0" dirty="0"/>
                        <a:t> the firm’s image by entering other market segments or adding other products to widen market appeal.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Unique expertise in simultaneously managing costs down while incorporating upscale features and 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r>
                        <a:rPr lang="en-US" sz="1200" b="1" dirty="0"/>
                        <a:t>Resources and capabilities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Capabilities</a:t>
                      </a:r>
                      <a:r>
                        <a:rPr lang="en-US" sz="1100" baseline="0" dirty="0"/>
                        <a:t> for driving costs out of the value chain </a:t>
                      </a:r>
                      <a:r>
                        <a:rPr lang="en-US" sz="1100" baseline="0" dirty="0" err="1"/>
                        <a:t>syste</a:t>
                      </a:r>
                      <a:r>
                        <a:rPr lang="en-US" sz="1100" baseline="0" dirty="0"/>
                        <a:t>.</a:t>
                      </a:r>
                    </a:p>
                    <a:p>
                      <a:r>
                        <a:rPr lang="en-US" sz="1100" baseline="0" dirty="0"/>
                        <a:t>Examples: large-scale automated plants, an efficiency-oriented culture, bargaining power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Capabilities concerning quality, design, intangibles, and innovation Examples: marketing capabilities, R&amp;D teams,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Capabilities to lower costs on niche goods Examples: Lower input costs</a:t>
                      </a:r>
                      <a:r>
                        <a:rPr lang="en-US" sz="1100" baseline="0" dirty="0"/>
                        <a:t> for the specific product desired by the niche, batch production capabilities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Capabilities to meet the highly specific needs of niche members</a:t>
                      </a:r>
                    </a:p>
                    <a:p>
                      <a:r>
                        <a:rPr lang="en-US" sz="1100" dirty="0"/>
                        <a:t>Examples: custom production, close customer relations.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Capabilities to simultaneously deliver</a:t>
                      </a:r>
                      <a:r>
                        <a:rPr lang="en-US" sz="1100" baseline="0" dirty="0"/>
                        <a:t> lower cost and higher-quality or differentiated feature</a:t>
                      </a:r>
                    </a:p>
                    <a:p>
                      <a:r>
                        <a:rPr lang="en-US" sz="1100" baseline="0" dirty="0"/>
                        <a:t>Examples: TQM practices, mass customization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" y="-3126"/>
            <a:ext cx="9143999" cy="1435927"/>
          </a:xfrm>
        </p:spPr>
        <p:txBody>
          <a:bodyPr lIns="274320" rIns="274320">
            <a:noAutofit/>
          </a:bodyPr>
          <a:lstStyle/>
          <a:p>
            <a:pPr>
              <a:defRPr/>
            </a:pPr>
            <a:r>
              <a:rPr sz="3600" dirty="0"/>
              <a:t>SUCCESSFUL COMPETITIVE STRATEGIES ARE RESOURCE-BASED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504825" y="1616529"/>
            <a:ext cx="8126413" cy="4800146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dirty="0"/>
              <a:t>A firm’s competitive strategy is most likely to succeed if it is predicated on leveraging a competitively valuable collection of resources and capabilities that match the strategy.</a:t>
            </a:r>
          </a:p>
          <a:p>
            <a:pPr>
              <a:spcBef>
                <a:spcPts val="1200"/>
              </a:spcBef>
              <a:defRPr/>
            </a:pPr>
            <a:r>
              <a:rPr dirty="0"/>
              <a:t>Sustaining a firm’s competitive advantage depends on its resources, capabilities, and competences that are difficult for rivals to duplicate and have no good substitutes.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cap="all" dirty="0"/>
              <a:t>Strategic Management Principle </a:t>
            </a:r>
            <a:r>
              <a:rPr lang="en-US" sz="2200" dirty="0"/>
              <a:t>(7 of 7)</a:t>
            </a:r>
            <a:endParaRPr lang="en-US" sz="2200" cap="al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company’s competitive strategy should be well-matched to its internal situation and predicated on leveraging its collection of competitively valuable resources and capabilities.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1 Why Do Strategies Differ?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Two key factors that distinguish one strategy from another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Is the firm's market target broad or narrow?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Is the competitive advantage pursued linked to low costs or product differentiation?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722918" y="6317345"/>
            <a:ext cx="1712684" cy="32294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800" dirty="0">
                <a:hlinkClick r:id="rId2" action="ppaction://hlinksldjump"/>
              </a:rPr>
              <a:t>Return to slide</a:t>
            </a:r>
          </a:p>
        </p:txBody>
      </p:sp>
    </p:spTree>
    <p:extLst>
      <p:ext uri="{BB962C8B-B14F-4D97-AF65-F5344CB8AC3E}">
        <p14:creationId xmlns:p14="http://schemas.microsoft.com/office/powerpoint/2010/main" val="31786226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7512"/>
          </a:xfrm>
        </p:spPr>
        <p:txBody>
          <a:bodyPr lIns="640080" rIns="640080">
            <a:noAutofit/>
          </a:bodyPr>
          <a:lstStyle/>
          <a:p>
            <a:r>
              <a:rPr lang="en-US" sz="3200" dirty="0"/>
              <a:t>Appendix 2 Figure 5.1 The Five Generic Competitive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5012"/>
            <a:ext cx="8229600" cy="5018317"/>
          </a:xfrm>
        </p:spPr>
        <p:txBody>
          <a:bodyPr/>
          <a:lstStyle/>
          <a:p>
            <a:pPr marL="0" indent="0">
              <a:spcBef>
                <a:spcPts val="900"/>
              </a:spcBef>
              <a:buNone/>
            </a:pPr>
            <a:r>
              <a:rPr lang="en-US" sz="2000" dirty="0"/>
              <a:t>The illustration lists two types of competitive advantages being pursued: lower cost and differentiation. It also lists two market targets: a broad cross-section of buyers, and a narrow buyer segment (or market niche). The combination of these types creates the five generic strategies:</a:t>
            </a:r>
          </a:p>
          <a:p>
            <a:pPr marL="282575" indent="-282575">
              <a:spcBef>
                <a:spcPts val="900"/>
              </a:spcBef>
              <a:buFont typeface="+mj-lt"/>
              <a:buAutoNum type="arabicPeriod"/>
            </a:pPr>
            <a:r>
              <a:rPr lang="en-US" sz="2000" dirty="0"/>
              <a:t>Overall low-cost provider strategy (lower cost or a broad cross-section of buyers)</a:t>
            </a:r>
          </a:p>
          <a:p>
            <a:pPr marL="282575" indent="-282575">
              <a:spcBef>
                <a:spcPts val="900"/>
              </a:spcBef>
              <a:buFont typeface="+mj-lt"/>
              <a:buAutoNum type="arabicPeriod"/>
            </a:pPr>
            <a:r>
              <a:rPr lang="en-US" sz="2000" dirty="0"/>
              <a:t>Focused low-cost strategy (lower cost or a narrow buyer segment)</a:t>
            </a:r>
          </a:p>
          <a:p>
            <a:pPr marL="282575" indent="-282575">
              <a:spcBef>
                <a:spcPts val="900"/>
              </a:spcBef>
              <a:buFont typeface="+mj-lt"/>
              <a:buAutoNum type="arabicPeriod"/>
            </a:pPr>
            <a:r>
              <a:rPr lang="en-US" sz="2000" dirty="0"/>
              <a:t>Broad differentiation strategy (differentiation or a broad cross-section of buyers)</a:t>
            </a:r>
          </a:p>
          <a:p>
            <a:pPr marL="282575" indent="-282575">
              <a:spcBef>
                <a:spcPts val="900"/>
              </a:spcBef>
              <a:buFont typeface="+mj-lt"/>
              <a:buAutoNum type="arabicPeriod"/>
            </a:pPr>
            <a:r>
              <a:rPr lang="en-US" sz="2000" dirty="0"/>
              <a:t>Focused differentiation strategy (differentiation or a narrow buyer segment)</a:t>
            </a:r>
          </a:p>
          <a:p>
            <a:pPr marL="282575" indent="-282575">
              <a:spcBef>
                <a:spcPts val="900"/>
              </a:spcBef>
              <a:buFont typeface="+mj-lt"/>
              <a:buAutoNum type="arabicPeriod"/>
            </a:pPr>
            <a:r>
              <a:rPr lang="en-US" sz="2000" dirty="0"/>
              <a:t>Best-Cost Provider strategy (an equal balance of competitive advantages and market targets)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788229" y="6342741"/>
            <a:ext cx="1567542" cy="31040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/>
          <a:p>
            <a:pPr algn="l"/>
            <a:r>
              <a:rPr lang="en-US" sz="800" b="0" dirty="0">
                <a:hlinkClick r:id="rId2" action="ppaction://hlinksldjump"/>
              </a:rPr>
              <a:t>Return to slide</a:t>
            </a:r>
          </a:p>
        </p:txBody>
      </p:sp>
    </p:spTree>
    <p:extLst>
      <p:ext uri="{BB962C8B-B14F-4D97-AF65-F5344CB8AC3E}">
        <p14:creationId xmlns:p14="http://schemas.microsoft.com/office/powerpoint/2010/main" val="10724865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32114"/>
          </a:xfrm>
        </p:spPr>
        <p:txBody>
          <a:bodyPr lIns="731520" rIns="731520">
            <a:noAutofit/>
          </a:bodyPr>
          <a:lstStyle/>
          <a:p>
            <a:pPr marL="0"/>
            <a:r>
              <a:rPr lang="en-US" sz="3200" dirty="0"/>
              <a:t>Appendix 3 Figure 5.2 Cost Drivers: The Keys to Driving Down Company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6114"/>
            <a:ext cx="8229600" cy="5167086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The cost drivers listed are: </a:t>
            </a:r>
          </a:p>
          <a:p>
            <a:pPr>
              <a:spcBef>
                <a:spcPts val="1200"/>
              </a:spcBef>
            </a:pPr>
            <a:r>
              <a:rPr lang="en-US" dirty="0"/>
              <a:t>Incentive systems and culture; economies of scale; learning and experience; capacity utilization; supply chain efficiencies; input costs; production technology and design; communication systems and information technology; bargaining power; and outsourcing or vertical integration.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788229" y="6324600"/>
            <a:ext cx="1567542" cy="3285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/>
          <a:p>
            <a:pPr algn="l"/>
            <a:r>
              <a:rPr lang="en-US" sz="800" b="0" dirty="0">
                <a:hlinkClick r:id="rId2" action="ppaction://hlinksldjump"/>
              </a:rPr>
              <a:t>Return to slide</a:t>
            </a:r>
          </a:p>
        </p:txBody>
      </p:sp>
    </p:spTree>
    <p:extLst>
      <p:ext uri="{BB962C8B-B14F-4D97-AF65-F5344CB8AC3E}">
        <p14:creationId xmlns:p14="http://schemas.microsoft.com/office/powerpoint/2010/main" val="5636429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0" rIns="457200">
            <a:noAutofit/>
          </a:bodyPr>
          <a:lstStyle/>
          <a:p>
            <a:pPr marL="0"/>
            <a:r>
              <a:rPr lang="en-US" dirty="0"/>
              <a:t>Appendix 4 Figure 5.3 Value Drivers: The Keys to Creating a Differentiation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value drivers listed are: quality control processes; product features and performance; customer services; production R&amp;D; technology and innovation; input quality; employee skill, training, experience; and sales and marketing.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788229" y="6324600"/>
            <a:ext cx="1567542" cy="32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marL="288925" indent="-28892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charset="0"/>
              <a:buChar char="♦"/>
              <a:defRPr lang="en-US" sz="24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charset="0"/>
              <a:buChar char="●"/>
              <a:defRPr lang="en-US" sz="2000" dirty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Wingdings 3" pitchFamily="18" charset="2"/>
              <a:buChar char="u"/>
              <a:defRPr lang="en-US" sz="1800" dirty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Pct val="65000"/>
              <a:buFont typeface="Wingdings 3" pitchFamily="18" charset="2"/>
              <a:buChar char="u"/>
              <a:defRPr lang="en-US" sz="1800" dirty="0">
                <a:solidFill>
                  <a:schemeClr val="tx1"/>
                </a:solidFill>
                <a:effectLst/>
                <a:latin typeface="+mn-lt"/>
              </a:defRPr>
            </a:lvl4pPr>
            <a:lvl5pPr marL="206851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Pct val="65000"/>
              <a:buFont typeface="Wingdings 3" pitchFamily="18" charset="2"/>
              <a:buChar char="u"/>
              <a:defRPr lang="en-US" sz="1600" dirty="0">
                <a:solidFill>
                  <a:schemeClr val="tx1"/>
                </a:solidFill>
                <a:effectLst/>
                <a:latin typeface="+mn-lt"/>
              </a:defRPr>
            </a:lvl5pPr>
            <a:lvl6pPr marL="2692400" indent="-290513" algn="l" rtl="0" fontAlgn="base">
              <a:spcBef>
                <a:spcPct val="20000"/>
              </a:spcBef>
              <a:spcAft>
                <a:spcPct val="0"/>
              </a:spcAft>
              <a:buClr>
                <a:srgbClr val="CC6C18"/>
              </a:buClr>
              <a:buFont typeface="Arial" charset="0"/>
              <a:buChar char="»"/>
              <a:defRPr sz="2000">
                <a:solidFill>
                  <a:srgbClr val="216471"/>
                </a:solidFill>
                <a:latin typeface="+mn-lt"/>
              </a:defRPr>
            </a:lvl6pPr>
            <a:lvl7pPr marL="3149600" indent="-290513" algn="l" rtl="0" fontAlgn="base">
              <a:spcBef>
                <a:spcPct val="20000"/>
              </a:spcBef>
              <a:spcAft>
                <a:spcPct val="0"/>
              </a:spcAft>
              <a:buClr>
                <a:srgbClr val="CC6C18"/>
              </a:buClr>
              <a:buFont typeface="Arial" charset="0"/>
              <a:buChar char="»"/>
              <a:defRPr sz="2000">
                <a:solidFill>
                  <a:srgbClr val="216471"/>
                </a:solidFill>
                <a:latin typeface="+mn-lt"/>
              </a:defRPr>
            </a:lvl7pPr>
            <a:lvl8pPr marL="3606800" indent="-290513" algn="l" rtl="0" fontAlgn="base">
              <a:spcBef>
                <a:spcPct val="20000"/>
              </a:spcBef>
              <a:spcAft>
                <a:spcPct val="0"/>
              </a:spcAft>
              <a:buClr>
                <a:srgbClr val="CC6C18"/>
              </a:buClr>
              <a:buFont typeface="Arial" charset="0"/>
              <a:buChar char="»"/>
              <a:defRPr sz="2000">
                <a:solidFill>
                  <a:srgbClr val="216471"/>
                </a:solidFill>
                <a:latin typeface="+mn-lt"/>
              </a:defRPr>
            </a:lvl8pPr>
            <a:lvl9pPr marL="4064000" indent="-290513" algn="l" rtl="0" fontAlgn="base">
              <a:spcBef>
                <a:spcPct val="20000"/>
              </a:spcBef>
              <a:spcAft>
                <a:spcPct val="0"/>
              </a:spcAft>
              <a:buClr>
                <a:srgbClr val="CC6C18"/>
              </a:buClr>
              <a:buFont typeface="Arial" charset="0"/>
              <a:buChar char="»"/>
              <a:defRPr sz="2000">
                <a:solidFill>
                  <a:srgbClr val="21647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800" kern="0" dirty="0">
                <a:hlinkClick r:id="rId2" action="ppaction://hlinksldjump"/>
              </a:rPr>
              <a:t>Return to slide</a:t>
            </a:r>
            <a:endParaRPr lang="en-US" sz="800" kern="0" dirty="0">
              <a:hlinkClick r:id="rId3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15779398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17A8B"/>
          </a:solidFill>
          <a:ln w="9525">
            <a:noFill/>
            <a:miter lim="800000"/>
            <a:headEnd/>
            <a:tailEnd/>
          </a:ln>
        </p:spPr>
        <p:txBody>
          <a:bodyPr vert="horz" wrap="square" lIns="548640" tIns="45720" rIns="5486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indent="-457200">
              <a:spcBef>
                <a:spcPts val="0"/>
              </a:spcBef>
            </a:pPr>
            <a:r>
              <a:rPr lang="en-US" dirty="0"/>
              <a:t>Appendix 5 Revamping the Value Chain System to Increase Differentiation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two approaches to enhancing differentiation through changes in the value chain system are: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Coordinating with channel allies to enhance customer perceptions of value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Coordinating with suppliers to better address customer needs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788229" y="6324600"/>
            <a:ext cx="1567542" cy="32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marL="288925" indent="-28892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charset="0"/>
              <a:buChar char="♦"/>
              <a:defRPr lang="en-US" sz="24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charset="0"/>
              <a:buChar char="●"/>
              <a:defRPr lang="en-US" sz="2000" dirty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Wingdings 3" pitchFamily="18" charset="2"/>
              <a:buChar char="u"/>
              <a:defRPr lang="en-US" sz="1800" dirty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Pct val="65000"/>
              <a:buFont typeface="Wingdings 3" pitchFamily="18" charset="2"/>
              <a:buChar char="u"/>
              <a:defRPr lang="en-US" sz="1800" dirty="0">
                <a:solidFill>
                  <a:schemeClr val="tx1"/>
                </a:solidFill>
                <a:effectLst/>
                <a:latin typeface="+mn-lt"/>
              </a:defRPr>
            </a:lvl4pPr>
            <a:lvl5pPr marL="206851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Pct val="65000"/>
              <a:buFont typeface="Wingdings 3" pitchFamily="18" charset="2"/>
              <a:buChar char="u"/>
              <a:defRPr lang="en-US" sz="1600" dirty="0">
                <a:solidFill>
                  <a:schemeClr val="tx1"/>
                </a:solidFill>
                <a:effectLst/>
                <a:latin typeface="+mn-lt"/>
              </a:defRPr>
            </a:lvl5pPr>
            <a:lvl6pPr marL="2692400" indent="-290513" algn="l" rtl="0" fontAlgn="base">
              <a:spcBef>
                <a:spcPct val="20000"/>
              </a:spcBef>
              <a:spcAft>
                <a:spcPct val="0"/>
              </a:spcAft>
              <a:buClr>
                <a:srgbClr val="CC6C18"/>
              </a:buClr>
              <a:buFont typeface="Arial" charset="0"/>
              <a:buChar char="»"/>
              <a:defRPr sz="2000">
                <a:solidFill>
                  <a:srgbClr val="216471"/>
                </a:solidFill>
                <a:latin typeface="+mn-lt"/>
              </a:defRPr>
            </a:lvl6pPr>
            <a:lvl7pPr marL="3149600" indent="-290513" algn="l" rtl="0" fontAlgn="base">
              <a:spcBef>
                <a:spcPct val="20000"/>
              </a:spcBef>
              <a:spcAft>
                <a:spcPct val="0"/>
              </a:spcAft>
              <a:buClr>
                <a:srgbClr val="CC6C18"/>
              </a:buClr>
              <a:buFont typeface="Arial" charset="0"/>
              <a:buChar char="»"/>
              <a:defRPr sz="2000">
                <a:solidFill>
                  <a:srgbClr val="216471"/>
                </a:solidFill>
                <a:latin typeface="+mn-lt"/>
              </a:defRPr>
            </a:lvl7pPr>
            <a:lvl8pPr marL="3606800" indent="-290513" algn="l" rtl="0" fontAlgn="base">
              <a:spcBef>
                <a:spcPct val="20000"/>
              </a:spcBef>
              <a:spcAft>
                <a:spcPct val="0"/>
              </a:spcAft>
              <a:buClr>
                <a:srgbClr val="CC6C18"/>
              </a:buClr>
              <a:buFont typeface="Arial" charset="0"/>
              <a:buChar char="»"/>
              <a:defRPr sz="2000">
                <a:solidFill>
                  <a:srgbClr val="216471"/>
                </a:solidFill>
                <a:latin typeface="+mn-lt"/>
              </a:defRPr>
            </a:lvl8pPr>
            <a:lvl9pPr marL="4064000" indent="-290513" algn="l" rtl="0" fontAlgn="base">
              <a:spcBef>
                <a:spcPct val="20000"/>
              </a:spcBef>
              <a:spcAft>
                <a:spcPct val="0"/>
              </a:spcAft>
              <a:buClr>
                <a:srgbClr val="CC6C18"/>
              </a:buClr>
              <a:buFont typeface="Arial" charset="0"/>
              <a:buChar char="»"/>
              <a:defRPr sz="2000">
                <a:solidFill>
                  <a:srgbClr val="21647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800" kern="0" dirty="0">
                <a:hlinkClick r:id="rId2" action="ppaction://hlinksldjump"/>
              </a:rPr>
              <a:t>Return to slide</a:t>
            </a:r>
            <a:endParaRPr lang="en-US" sz="800" kern="0" dirty="0">
              <a:hlinkClick r:id="rId3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10043047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0" rIns="457200" anchor="ctr" anchorCtr="1">
            <a:noAutofit/>
          </a:bodyPr>
          <a:lstStyle/>
          <a:p>
            <a:pPr marL="0"/>
            <a:r>
              <a:rPr lang="en-US" sz="3200" dirty="0"/>
              <a:t>Appendix 6 When a Differentiation Strategy Works Best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432801"/>
            <a:ext cx="8126413" cy="34875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four market circumstances that favor differentiation are:</a:t>
            </a:r>
          </a:p>
          <a:p>
            <a:pPr marL="911225" lvl="1" indent="-514350">
              <a:buSzPct val="100000"/>
              <a:buFont typeface="+mj-lt"/>
              <a:buAutoNum type="arabicPeriod"/>
            </a:pPr>
            <a:r>
              <a:rPr lang="en-US" dirty="0"/>
              <a:t>Diversity of buyer needs and uses for the product</a:t>
            </a:r>
          </a:p>
          <a:p>
            <a:pPr marL="911225" lvl="1" indent="-514350">
              <a:buSzPct val="100000"/>
              <a:buFont typeface="+mj-lt"/>
              <a:buAutoNum type="arabicPeriod"/>
            </a:pPr>
            <a:r>
              <a:rPr lang="en-US" dirty="0"/>
              <a:t>Many ways that differentiation can have value to buyers</a:t>
            </a:r>
          </a:p>
          <a:p>
            <a:pPr marL="911225" lvl="1" indent="-514350">
              <a:buSzPct val="100000"/>
              <a:buFont typeface="+mj-lt"/>
              <a:buAutoNum type="arabicPeriod"/>
            </a:pPr>
            <a:r>
              <a:rPr lang="en-US" dirty="0"/>
              <a:t>Few rival firms follow a similar differentiation approach</a:t>
            </a:r>
          </a:p>
          <a:p>
            <a:pPr marL="911225" lvl="1" indent="-514350">
              <a:buSzPct val="100000"/>
              <a:buFont typeface="+mj-lt"/>
              <a:buAutoNum type="arabicPeriod"/>
            </a:pPr>
            <a:r>
              <a:rPr lang="en-US" dirty="0"/>
              <a:t>Rapid change in technology and product features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483429" y="6411688"/>
            <a:ext cx="2190976" cy="28801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800" dirty="0">
                <a:hlinkClick r:id="rId2" action="ppaction://hlinksldjump"/>
              </a:rPr>
              <a:t>Return to slide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461853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n-US" sz="3200" dirty="0"/>
              <a:t>Appendix 7 Best-Cost Provider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combination of differentiation (providing desired quality, features, performance, service attributes) and low-cost provider (charging a lower price than rivals with similar caliber product offerings) leads to the best-cost provider hybrid approach, which connects with the value-conscious buyer.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800" b="0" dirty="0">
                <a:hlinkClick r:id="rId2" action="ppaction://hlinksldjump"/>
              </a:rPr>
              <a:t>Return to slide</a:t>
            </a:r>
            <a:endParaRPr lang="en-US" sz="800" b="0" dirty="0">
              <a:hlinkClick r:id="rId3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416352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z="3600" dirty="0"/>
              <a:t>LOW-COST PROVIDER STRATEGIES</a:t>
            </a:r>
          </a:p>
        </p:txBody>
      </p:sp>
      <p:sp>
        <p:nvSpPr>
          <p:cNvPr id="37891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  <a:defRPr/>
            </a:pPr>
            <a:r>
              <a:rPr lang="en-US" dirty="0"/>
              <a:t>Effective low-cost approaches</a:t>
            </a:r>
          </a:p>
          <a:p>
            <a:pPr lvl="1">
              <a:spcBef>
                <a:spcPts val="900"/>
              </a:spcBef>
              <a:defRPr/>
            </a:pPr>
            <a:r>
              <a:rPr dirty="0"/>
              <a:t>Pursue cost savings that are difficult to imitate</a:t>
            </a:r>
          </a:p>
          <a:p>
            <a:pPr lvl="1">
              <a:spcBef>
                <a:spcPts val="900"/>
              </a:spcBef>
              <a:defRPr/>
            </a:pPr>
            <a:r>
              <a:rPr dirty="0"/>
              <a:t>Avoid reducing product quality to unacceptable levels</a:t>
            </a:r>
          </a:p>
          <a:p>
            <a:pPr>
              <a:spcBef>
                <a:spcPts val="900"/>
              </a:spcBef>
              <a:defRPr/>
            </a:pPr>
            <a:r>
              <a:rPr dirty="0"/>
              <a:t> </a:t>
            </a:r>
            <a:r>
              <a:rPr lang="en-US" dirty="0"/>
              <a:t>Competitive advantages and risks</a:t>
            </a:r>
          </a:p>
          <a:p>
            <a:pPr lvl="1">
              <a:spcBef>
                <a:spcPts val="900"/>
              </a:spcBef>
              <a:defRPr/>
            </a:pPr>
            <a:r>
              <a:rPr dirty="0"/>
              <a:t>Greater total profits and increased market share gained from underpricing competitors</a:t>
            </a:r>
          </a:p>
          <a:p>
            <a:pPr lvl="1">
              <a:spcBef>
                <a:spcPts val="900"/>
              </a:spcBef>
              <a:defRPr/>
            </a:pPr>
            <a:r>
              <a:rPr dirty="0"/>
              <a:t>Larger profit margins when selling products at prices comparable to and competitive with rivals</a:t>
            </a:r>
          </a:p>
          <a:p>
            <a:pPr lvl="1">
              <a:spcBef>
                <a:spcPts val="900"/>
              </a:spcBef>
              <a:defRPr/>
            </a:pPr>
            <a:r>
              <a:rPr dirty="0"/>
              <a:t>Low pricing does not attract enough new buyers</a:t>
            </a:r>
          </a:p>
          <a:p>
            <a:pPr lvl="1">
              <a:spcBef>
                <a:spcPts val="900"/>
              </a:spcBef>
              <a:defRPr/>
            </a:pPr>
            <a:r>
              <a:rPr dirty="0"/>
              <a:t>Rival’s retaliatory price-cutting sets off a price war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Core CONCEPTS </a:t>
            </a:r>
            <a:r>
              <a:rPr lang="en-US" sz="2000" dirty="0"/>
              <a:t>(1 of 5)</a:t>
            </a:r>
            <a:endParaRPr lang="en-US" sz="2000" cap="al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b="1" dirty="0"/>
              <a:t>low-cost provider’s </a:t>
            </a:r>
            <a:r>
              <a:rPr lang="en-US" dirty="0"/>
              <a:t>basis for competitive advantage is lower overall costs than competitors. </a:t>
            </a:r>
          </a:p>
          <a:p>
            <a:pPr>
              <a:defRPr/>
            </a:pPr>
            <a:r>
              <a:rPr lang="en-US" dirty="0"/>
              <a:t>Successful </a:t>
            </a:r>
            <a:r>
              <a:rPr lang="en-US" b="1" dirty="0"/>
              <a:t>low-cost leaders</a:t>
            </a:r>
            <a:r>
              <a:rPr lang="en-US" dirty="0"/>
              <a:t>, who have the lowest industry costs, are exceptionally good at finding ways to drive costs out of their businesses and still provide a product or service that buyers find acceptable.</a:t>
            </a:r>
          </a:p>
          <a:p>
            <a:pPr>
              <a:defRPr/>
            </a:pPr>
            <a:r>
              <a:rPr lang="en-US" dirty="0"/>
              <a:t>A </a:t>
            </a:r>
            <a:r>
              <a:rPr lang="en-US" b="1" dirty="0"/>
              <a:t>cost driver </a:t>
            </a:r>
            <a:r>
              <a:rPr lang="en-US" dirty="0"/>
              <a:t>is a factor that has a strong influence on a firm’s costs.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STRATEGIC MANAGEMENT PRINCIPLE </a:t>
            </a:r>
            <a:r>
              <a:rPr lang="en-US" sz="2200" dirty="0"/>
              <a:t>(1 of 7)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low-cost advantage over rivals can translate into better profitability than rivals attain.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097280" rIns="1097280">
            <a:normAutofit/>
          </a:bodyPr>
          <a:lstStyle/>
          <a:p>
            <a:pPr>
              <a:defRPr/>
            </a:pPr>
            <a:r>
              <a:rPr dirty="0"/>
              <a:t>MAJOR AVENUES FOR ACHIEVING A COST ADVANTAGE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Low-cost advantage</a:t>
            </a:r>
          </a:p>
          <a:p>
            <a:pPr lvl="1">
              <a:defRPr/>
            </a:pPr>
            <a:r>
              <a:rPr dirty="0"/>
              <a:t>Cumulative costs across the overall value chain must be lower than competitors’ cumulative costs.</a:t>
            </a:r>
          </a:p>
          <a:p>
            <a:pPr>
              <a:defRPr/>
            </a:pPr>
            <a:r>
              <a:rPr lang="en-US" dirty="0"/>
              <a:t>How to gain a low-cost advantage</a:t>
            </a:r>
            <a:endParaRPr dirty="0"/>
          </a:p>
          <a:p>
            <a:pPr marL="863600" lvl="1" indent="-457200">
              <a:buSzPct val="100000"/>
              <a:defRPr/>
            </a:pPr>
            <a:r>
              <a:rPr dirty="0"/>
              <a:t>Perform value-chain activities more cost-effectively than rivals</a:t>
            </a:r>
          </a:p>
          <a:p>
            <a:pPr marL="863600" lvl="1" indent="-457200">
              <a:buSzPct val="100000"/>
              <a:defRPr/>
            </a:pPr>
            <a:r>
              <a:rPr dirty="0"/>
              <a:t>Revamp the firm’s overall value chain to eliminate or bypass cost-producing activities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6"/>
  <p:tag name="MMPROD_UIDATA" val="&lt;database version=&quot;6.0&quot;&gt;&lt;object type=&quot;1&quot; unique_id=&quot;10001&quot;&gt;&lt;object type=&quot;8&quot; unique_id=&quot;13349&quot;&gt;&lt;/object&gt;&lt;object type=&quot;2&quot; unique_id=&quot;13350&quot;&gt;&lt;object type=&quot;3&quot; unique_id=&quot;13351&quot;&gt;&lt;property id=&quot;20148&quot; value=&quot;5&quot;/&gt;&lt;property id=&quot;20300&quot; value=&quot;Slide 1&quot;/&gt;&lt;property id=&quot;20307&quot; value=&quot;605&quot;/&gt;&lt;/object&gt;&lt;object type=&quot;3&quot; unique_id=&quot;13352&quot;&gt;&lt;property id=&quot;20148&quot; value=&quot;5&quot;/&gt;&lt;property id=&quot;20300&quot; value=&quot;Slide 2&quot;/&gt;&lt;property id=&quot;20307&quot; value=&quot;604&quot;/&gt;&lt;/object&gt;&lt;object type=&quot;3&quot; unique_id=&quot;13353&quot;&gt;&lt;property id=&quot;20148&quot; value=&quot;5&quot;/&gt;&lt;property id=&quot;20300&quot; value=&quot;Slide 3 - &amp;quot;WHY DO STRATEGIES DIFFER?&amp;quot;&quot;/&gt;&lt;property id=&quot;20307&quot; value=&quot;563&quot;/&gt;&lt;/object&gt;&lt;object type=&quot;3&quot; unique_id=&quot;13354&quot;&gt;&lt;property id=&quot;20148&quot; value=&quot;5&quot;/&gt;&lt;property id=&quot;20300&quot; value=&quot;Slide 4 - &amp;quot;THE FIVE GENERIC COMPETITIVE STRATEGIES&amp;quot;&quot;/&gt;&lt;property id=&quot;20307&quot; value=&quot;564&quot;/&gt;&lt;/object&gt;&lt;object type=&quot;3&quot; unique_id=&quot;13355&quot;&gt;&lt;property id=&quot;20148&quot; value=&quot;5&quot;/&gt;&lt;property id=&quot;20300&quot; value=&quot;Slide 5&quot;/&gt;&lt;property id=&quot;20307&quot; value=&quot;509&quot;/&gt;&lt;/object&gt;&lt;object type=&quot;3&quot; unique_id=&quot;13356&quot;&gt;&lt;property id=&quot;20148&quot; value=&quot;5&quot;/&gt;&lt;property id=&quot;20300&quot; value=&quot;Slide 6 - &amp;quot;LOW-COST PROVIDER STRATEGIES&amp;quot;&quot;/&gt;&lt;property id=&quot;20307&quot; value=&quot;565&quot;/&gt;&lt;/object&gt;&lt;object type=&quot;3&quot; unique_id=&quot;13357&quot;&gt;&lt;property id=&quot;20148&quot; value=&quot;5&quot;/&gt;&lt;property id=&quot;20300&quot; value=&quot;Slide 7&quot;/&gt;&lt;property id=&quot;20307&quot; value=&quot;585&quot;/&gt;&lt;/object&gt;&lt;object type=&quot;3&quot; unique_id=&quot;13358&quot;&gt;&lt;property id=&quot;20148&quot; value=&quot;5&quot;/&gt;&lt;property id=&quot;20300&quot; value=&quot;Slide 8&quot;/&gt;&lt;property id=&quot;20307&quot; value=&quot;593&quot;/&gt;&lt;/object&gt;&lt;object type=&quot;3&quot; unique_id=&quot;13359&quot;&gt;&lt;property id=&quot;20148&quot; value=&quot;5&quot;/&gt;&lt;property id=&quot;20300&quot; value=&quot;Slide 9 - &amp;quot;MAJOR AVENUES FOR ACHIEVING &amp;#x0D;&amp;#x0A;A COST ADVANTAGE&amp;quot;&quot;/&gt;&lt;property id=&quot;20307&quot; value=&quot;566&quot;/&gt;&lt;/object&gt;&lt;object type=&quot;3&quot; unique_id=&quot;13360&quot;&gt;&lt;property id=&quot;20148&quot; value=&quot;5&quot;/&gt;&lt;property id=&quot;20300&quot; value=&quot;Slide 10&quot;/&gt;&lt;property id=&quot;20307&quot; value=&quot;594&quot;/&gt;&lt;/object&gt;&lt;object type=&quot;3&quot; unique_id=&quot;13361&quot;&gt;&lt;property id=&quot;20148&quot; value=&quot;5&quot;/&gt;&lt;property id=&quot;20300&quot; value=&quot;Slide 11 - &amp;quot;COST-EFFICIENT MANAGEMENT &amp;#x0D;&amp;#x0A;OF VALUE CHAIN ACTIVITIES&amp;quot;&quot;/&gt;&lt;property id=&quot;20307&quot; value=&quot;567&quot;/&gt;&lt;/object&gt;&lt;object type=&quot;3&quot; unique_id=&quot;13362&quot;&gt;&lt;property id=&quot;20148&quot; value=&quot;5&quot;/&gt;&lt;property id=&quot;20300&quot; value=&quot;Slide 12&quot;/&gt;&lt;property id=&quot;20307&quot; value=&quot;517&quot;/&gt;&lt;/object&gt;&lt;object type=&quot;3&quot; unique_id=&quot;13363&quot;&gt;&lt;property id=&quot;20148&quot; value=&quot;5&quot;/&gt;&lt;property id=&quot;20300&quot; value=&quot;Slide 13 - &amp;quot;COST-CUTTING METHODS&amp;quot;&quot;/&gt;&lt;property id=&quot;20307&quot; value=&quot;595&quot;/&gt;&lt;/object&gt;&lt;object type=&quot;3&quot; unique_id=&quot;13364&quot;&gt;&lt;property id=&quot;20148&quot; value=&quot;5&quot;/&gt;&lt;property id=&quot;20300&quot; value=&quot;Slide 14 - &amp;quot;COST-CUTTING METHODS (cont’d)&amp;quot;&quot;/&gt;&lt;property id=&quot;20307&quot; value=&quot;596&quot;/&gt;&lt;/object&gt;&lt;object type=&quot;3&quot; unique_id=&quot;13365&quot;&gt;&lt;property id=&quot;20148&quot; value=&quot;5&quot;/&gt;&lt;property id=&quot;20300&quot; value=&quot;Slide 15 - &amp;quot;REVAMPING THE VALUE CHAIN SYSTEM &amp;#x0D;&amp;#x0A;TO LOWER COSTS&amp;quot;&quot;/&gt;&lt;property id=&quot;20307&quot; value=&quot;568&quot;/&gt;&lt;/object&gt;&lt;object type=&quot;3&quot; unique_id=&quot;13366&quot;&gt;&lt;property id=&quot;20148&quot; value=&quot;5&quot;/&gt;&lt;property id=&quot;20300&quot; value=&quot;Slide 16 - &amp;quot;How Walmart Managed Its Value Chain to Achieve a Huge Low-Cost Advantage over Rival Supermarket Chains&amp;#x0D;&amp;#x0A;&amp;quot;&quot;/&gt;&lt;property id=&quot;20307&quot; value=&quot;606&quot;/&gt;&lt;/object&gt;&lt;object type=&quot;3&quot; unique_id=&quot;13367&quot;&gt;&lt;property id=&quot;20148&quot; value=&quot;5&quot;/&gt;&lt;property id=&quot;20300&quot; value=&quot;Slide 17 - &amp;quot;THE KEYS TO BEING A SUCCESSFUL &amp;#x0D;&amp;#x0A;LOW-COST PROVIDER&amp;quot;&quot;/&gt;&lt;property id=&quot;20307&quot; value=&quot;586&quot;/&gt;&lt;/object&gt;&lt;object type=&quot;3&quot; unique_id=&quot;13368&quot;&gt;&lt;property id=&quot;20148&quot; value=&quot;5&quot;/&gt;&lt;property id=&quot;20300&quot; value=&quot;Slide 18&quot;/&gt;&lt;property id=&quot;20307&quot; value=&quot;597&quot;/&gt;&lt;/object&gt;&lt;object type=&quot;3&quot; unique_id=&quot;13369&quot;&gt;&lt;property id=&quot;20148&quot; value=&quot;5&quot;/&gt;&lt;property id=&quot;20300&quot; value=&quot;Slide 19 - &amp;quot;WHEN A LOW-COST PROVIDER STRATEGY WORKS BEST&amp;quot;&quot;/&gt;&lt;property id=&quot;20307&quot; value=&quot;569&quot;/&gt;&lt;/object&gt;&lt;object type=&quot;3&quot; unique_id=&quot;13370&quot;&gt;&lt;property id=&quot;20148&quot; value=&quot;5&quot;/&gt;&lt;property id=&quot;20300&quot; value=&quot;Slide 20 - &amp;quot;PITFALLS TO AVOID IN PURSUING &amp;#x0D;&amp;#x0A;A LOW-COST PROVIDER STRATEGY&amp;quot;&quot;/&gt;&lt;property id=&quot;20307&quot; value=&quot;570&quot;/&gt;&lt;/object&gt;&lt;object type=&quot;3&quot; unique_id=&quot;13371&quot;&gt;&lt;property id=&quot;20148&quot; value=&quot;5&quot;/&gt;&lt;property id=&quot;20300&quot; value=&quot;Slide 21&quot;/&gt;&lt;property id=&quot;20307&quot; value=&quot;598&quot;/&gt;&lt;/object&gt;&lt;object type=&quot;3&quot; unique_id=&quot;13372&quot;&gt;&lt;property id=&quot;20148&quot; value=&quot;5&quot;/&gt;&lt;property id=&quot;20300&quot; value=&quot;Slide 22&quot;/&gt;&lt;property id=&quot;20307&quot; value=&quot;599&quot;/&gt;&lt;/object&gt;&lt;object type=&quot;3&quot; unique_id=&quot;13373&quot;&gt;&lt;property id=&quot;20148&quot; value=&quot;5&quot;/&gt;&lt;property id=&quot;20300&quot; value=&quot;Slide 23&quot;/&gt;&lt;property id=&quot;20307&quot; value=&quot;600&quot;/&gt;&lt;/object&gt;&lt;object type=&quot;3&quot; unique_id=&quot;13374&quot;&gt;&lt;property id=&quot;20148&quot; value=&quot;5&quot;/&gt;&lt;property id=&quot;20300&quot; value=&quot;Slide 24 - &amp;quot;BROAD DIFFERENTIATION STRATEGIES&amp;quot;&quot;/&gt;&lt;property id=&quot;20307&quot; value=&quot;571&quot;/&gt;&lt;/object&gt;&lt;object type=&quot;3&quot; unique_id=&quot;13375&quot;&gt;&lt;property id=&quot;20148&quot; value=&quot;5&quot;/&gt;&lt;property id=&quot;20300&quot; value=&quot;Slide 25&quot;/&gt;&lt;property id=&quot;20307&quot; value=&quot;601&quot;/&gt;&lt;/object&gt;&lt;object type=&quot;3&quot; unique_id=&quot;13376&quot;&gt;&lt;property id=&quot;20148&quot; value=&quot;5&quot;/&gt;&lt;property id=&quot;20300&quot; value=&quot;Slide 26&quot;/&gt;&lt;property id=&quot;20307&quot; value=&quot;587&quot;/&gt;&lt;/object&gt;&lt;object type=&quot;3&quot; unique_id=&quot;13377&quot;&gt;&lt;property id=&quot;20148&quot; value=&quot;5&quot;/&gt;&lt;property id=&quot;20300&quot; value=&quot;Slide 27 - &amp;quot;COST-EFFICIENT MANAGEMENT &amp;#x0D;&amp;#x0A;OF VALUE CHAIN ACTIVITIES&amp;quot;&quot;/&gt;&lt;property id=&quot;20307&quot; value=&quot;572&quot;/&gt;&lt;/object&gt;&lt;object type=&quot;3&quot; unique_id=&quot;13378&quot;&gt;&lt;property id=&quot;20148&quot; value=&quot;5&quot;/&gt;&lt;property id=&quot;20300&quot; value=&quot;Slide 28&quot;/&gt;&lt;property id=&quot;20307&quot; value=&quot;518&quot;/&gt;&lt;/object&gt;&lt;object type=&quot;3&quot; unique_id=&quot;13379&quot;&gt;&lt;property id=&quot;20148&quot; value=&quot;5&quot;/&gt;&lt;property id=&quot;20300&quot; value=&quot;Slide 29 - &amp;quot;MANAGING THE VALUE CHAIN TO CREATE&amp;#x0D;&amp;#x0A;THE DIFFERENTIATING ATTRIBUTES&amp;quot;&quot;/&gt;&lt;property id=&quot;20307&quot; value=&quot;588&quot;/&gt;&lt;/object&gt;&lt;object type=&quot;3&quot; unique_id=&quot;13380&quot;&gt;&lt;property id=&quot;20148&quot; value=&quot;5&quot;/&gt;&lt;property id=&quot;20300&quot; value=&quot;Slide 30 - &amp;quot;REVAMPING THE VALUE CHAIN SYSTEM &amp;#x0D;&amp;#x0A;TO INCREASE DIFFERENTIATION&amp;quot;&quot;/&gt;&lt;property id=&quot;20307&quot; value=&quot;573&quot;/&gt;&lt;/object&gt;&lt;object type=&quot;3&quot; unique_id=&quot;13381&quot;&gt;&lt;property id=&quot;20148&quot; value=&quot;5&quot;/&gt;&lt;property id=&quot;20300&quot; value=&quot;Slide 31 - &amp;quot;DELIVERING SUPERIOR VALUE VIA &amp;#x0D;&amp;#x0A;A BROAD DIFFERENTIATION STRATEGY&amp;quot;&quot;/&gt;&lt;property id=&quot;20307&quot; value=&quot;590&quot;/&gt;&lt;/object&gt;&lt;object type=&quot;3&quot; unique_id=&quot;13382&quot;&gt;&lt;property id=&quot;20148&quot; value=&quot;5&quot;/&gt;&lt;property id=&quot;20300&quot; value=&quot;Slide 32 - &amp;quot;DIFFERENTIATION: SIGNALING VALUE&amp;quot;&quot;/&gt;&lt;property id=&quot;20307&quot; value=&quot;608&quot;/&gt;&lt;/object&gt;&lt;object type=&quot;3&quot; unique_id=&quot;13383&quot;&gt;&lt;property id=&quot;20148&quot; value=&quot;5&quot;/&gt;&lt;property id=&quot;20300&quot; value=&quot;Slide 33&quot;/&gt;&lt;property id=&quot;20307&quot; value=&quot;602&quot;/&gt;&lt;/object&gt;&lt;object type=&quot;3&quot; unique_id=&quot;13384&quot;&gt;&lt;property id=&quot;20148&quot; value=&quot;5&quot;/&gt;&lt;property id=&quot;20300&quot; value=&quot;Slide 34 - &amp;quot;SUCCESSFUL APPROACHES &amp;#x0D;&amp;#x0A;TO SUSTAINABLE DIFFERENTIATION&amp;quot;&quot;/&gt;&lt;property id=&quot;20307&quot; value=&quot;591&quot;/&gt;&lt;/object&gt;&lt;object type=&quot;3&quot; unique_id=&quot;13385&quot;&gt;&lt;property id=&quot;20148&quot; value=&quot;5&quot;/&gt;&lt;property id=&quot;20300&quot; value=&quot;Slide 35 - &amp;quot;WHEN A DIFFERENTIATION STRATEGY &amp;#x0D;&amp;#x0A;WORKS BEST&amp;quot;&quot;/&gt;&lt;property id=&quot;20307&quot; value=&quot;574&quot;/&gt;&lt;/object&gt;&lt;object type=&quot;3&quot; unique_id=&quot;13386&quot;&gt;&lt;property id=&quot;20148&quot; value=&quot;5&quot;/&gt;&lt;property id=&quot;20300&quot; value=&quot;Slide 36 - &amp;quot;PITFALLS TO AVOID IN PURSUING &amp;#x0D;&amp;#x0A;A DIFFERENTIATION STRATEGY&amp;quot;&quot;/&gt;&lt;property id=&quot;20307&quot; value=&quot;575&quot;/&gt;&lt;/object&gt;&lt;object type=&quot;3&quot; unique_id=&quot;13387&quot;&gt;&lt;property id=&quot;20148&quot; value=&quot;5&quot;/&gt;&lt;property id=&quot;20300&quot; value=&quot;Slide 37 - &amp;quot;FOCUSED (OR MARKET NICHE) STRATEGIES&amp;quot;&quot;/&gt;&lt;property id=&quot;20307&quot; value=&quot;576&quot;/&gt;&lt;/object&gt;&lt;object type=&quot;3&quot; unique_id=&quot;13388&quot;&gt;&lt;property id=&quot;20148&quot; value=&quot;5&quot;/&gt;&lt;property id=&quot;20300&quot; value=&quot;Slide 38 - &amp;quot;Aravind Eye Care System’s &amp;#x0D;&amp;#x0A;Focused Low-Cost Strategy&amp;quot;&quot;/&gt;&lt;property id=&quot;20307&quot; value=&quot;607&quot;/&gt;&lt;/object&gt;&lt;object type=&quot;3&quot; unique_id=&quot;13389&quot;&gt;&lt;property id=&quot;20148&quot; value=&quot;5&quot;/&gt;&lt;property id=&quot;20300&quot; value=&quot;Slide 39 - &amp;quot;WHEN A FOCUSED LOW-COST OR FOCUSED DIFFERENTIATION STRATEGY IS ATTRACTIVE&amp;quot;&quot;/&gt;&lt;property id=&quot;20307&quot; value=&quot;577&quot;/&gt;&lt;/object&gt;&lt;object type=&quot;3&quot; unique_id=&quot;13390&quot;&gt;&lt;property id=&quot;20148&quot; value=&quot;5&quot;/&gt;&lt;property id=&quot;20300&quot; value=&quot;Slide 40 - &amp;quot;THE RISKS OF A FOCUSED LOW-COST OR FOCUSED DIFFERENTIATION STRATEGY&amp;quot;&quot;/&gt;&lt;property id=&quot;20307&quot; value=&quot;578&quot;/&gt;&lt;/object&gt;&lt;object type=&quot;3&quot; unique_id=&quot;13391&quot;&gt;&lt;property id=&quot;20148&quot; value=&quot;5&quot;/&gt;&lt;property id=&quot;20300&quot; value=&quot;Slide 41 - &amp;quot;Popchips’ Focused Differentiation Strategy&amp;quot;&quot;/&gt;&lt;property id=&quot;20307&quot; value=&quot;603&quot;/&gt;&lt;/object&gt;&lt;object type=&quot;3&quot; unique_id=&quot;13392&quot;&gt;&lt;property id=&quot;20148&quot; value=&quot;5&quot;/&gt;&lt;property id=&quot;20300&quot; value=&quot;Slide 42 - &amp;quot;BEST-COST PROVIDER STRATEGIES&amp;quot;&quot;/&gt;&lt;property id=&quot;20307&quot; value=&quot;579&quot;/&gt;&lt;/object&gt;&lt;object type=&quot;3&quot; unique_id=&quot;13393&quot;&gt;&lt;property id=&quot;20148&quot; value=&quot;5&quot;/&gt;&lt;property id=&quot;20300&quot; value=&quot;Slide 43&quot;/&gt;&lt;property id=&quot;20307&quot; value=&quot;592&quot;/&gt;&lt;/object&gt;&lt;object type=&quot;3&quot; unique_id=&quot;13394&quot;&gt;&lt;property id=&quot;20148&quot; value=&quot;5&quot;/&gt;&lt;property id=&quot;20300&quot; value=&quot;Slide 44 - &amp;quot;WHEN A BEST-COST PROVIDER STRATEGY WORKS BEST&amp;quot;&quot;/&gt;&lt;property id=&quot;20307&quot; value=&quot;580&quot;/&gt;&lt;/object&gt;&lt;object type=&quot;3&quot; unique_id=&quot;13395&quot;&gt;&lt;property id=&quot;20148&quot; value=&quot;5&quot;/&gt;&lt;property id=&quot;20300&quot; value=&quot;Slide 45 - &amp;quot;THE BIG RISK OF A BEST-COST PROVIDER STRATEGY—GETTING SQUEEZED ON BOTH SIDES&amp;quot;&quot;/&gt;&lt;property id=&quot;20307&quot; value=&quot;581&quot;/&gt;&lt;/object&gt;&lt;object type=&quot;3&quot; unique_id=&quot;13396&quot;&gt;&lt;property id=&quot;20148&quot; value=&quot;5&quot;/&gt;&lt;property id=&quot;20300&quot; value=&quot;Slide 46 - &amp;quot;American Giant’s Best-Cost Provider Strategy&amp;quot;&quot;/&gt;&lt;property id=&quot;20307&quot; value=&quot;549&quot;/&gt;&lt;/object&gt;&lt;object type=&quot;3&quot; unique_id=&quot;13397&quot;&gt;&lt;property id=&quot;20148&quot; value=&quot;5&quot;/&gt;&lt;property id=&quot;20300&quot; value=&quot;Slide 47 - &amp;quot;THE CONTRASTING FEATURES OF THE FIVE GENERIC COMPETITIVE STRATEGIES: &amp;#x0D;&amp;#x0A;A SUMMARY&amp;quot;&quot;/&gt;&lt;property id=&quot;20307&quot; value=&quot;583&quot;/&gt;&lt;/object&gt;&lt;object type=&quot;3&quot; unique_id=&quot;13398&quot;&gt;&lt;property id=&quot;20148&quot; value=&quot;5&quot;/&gt;&lt;property id=&quot;20300&quot; value=&quot;Slide 48&quot;/&gt;&lt;property id=&quot;20307&quot; value=&quot;523&quot;/&gt;&lt;/object&gt;&lt;object type=&quot;3&quot; unique_id=&quot;13399&quot;&gt;&lt;property id=&quot;20148&quot; value=&quot;5&quot;/&gt;&lt;property id=&quot;20300&quot; value=&quot;Slide 49&quot;/&gt;&lt;property id=&quot;20307&quot; value=&quot;562&quot;/&gt;&lt;/object&gt;&lt;object type=&quot;3&quot; unique_id=&quot;13400&quot;&gt;&lt;property id=&quot;20148&quot; value=&quot;5&quot;/&gt;&lt;property id=&quot;20300&quot; value=&quot;Slide 50 - &amp;quot;SUCCESSFUL COMPETITIVE STRATEGIES ARE RESOURCE-BASED&amp;quot;&quot;/&gt;&lt;property id=&quot;20307&quot; value=&quot;584&quot;/&gt;&lt;/object&gt;&lt;object type=&quot;3&quot; unique_id=&quot;13401&quot;&gt;&lt;property id=&quot;20148&quot; value=&quot;5&quot;/&gt;&lt;property id=&quot;20300&quot; value=&quot;Slide 51&quot;/&gt;&lt;property id=&quot;20307&quot; value=&quot;508&quot;/&gt;&lt;/object&gt;&lt;/object&gt;&lt;/object&gt;&lt;/database&gt;"/>
</p:tagLst>
</file>

<file path=ppt/theme/theme1.xml><?xml version="1.0" encoding="utf-8"?>
<a:theme xmlns:a="http://schemas.openxmlformats.org/drawingml/2006/main" name="Crafting and Executing Strategy 21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216471"/>
      </a:accent2>
      <a:accent3>
        <a:srgbClr val="FFFFFF"/>
      </a:accent3>
      <a:accent4>
        <a:srgbClr val="000000"/>
      </a:accent4>
      <a:accent5>
        <a:srgbClr val="DAEDEF"/>
      </a:accent5>
      <a:accent6>
        <a:srgbClr val="1D5A66"/>
      </a:accent6>
      <a:hlink>
        <a:srgbClr val="000000"/>
      </a:hlink>
      <a:folHlink>
        <a:srgbClr val="002060"/>
      </a:folHlink>
    </a:clrScheme>
    <a:fontScheme name="3_PPT0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5D5B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00000"/>
          </a:buClr>
          <a:buSzTx/>
          <a:buFont typeface="Wingdings" pitchFamily="2" charset="2"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5D5B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00000"/>
          </a:buClr>
          <a:buSzTx/>
          <a:buFont typeface="Wingdings" pitchFamily="2" charset="2"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PPT0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PT0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PT0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PT0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PT0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PT0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PT0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PT0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PT0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PT0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PT0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PT0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PT007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216471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1D5A66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7776</TotalTime>
  <Words>3645</Words>
  <Application>Microsoft Office PowerPoint</Application>
  <PresentationFormat>On-screen Show (4:3)</PresentationFormat>
  <Paragraphs>343</Paragraphs>
  <Slides>59</Slides>
  <Notes>33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Tahoma</vt:lpstr>
      <vt:lpstr>Times New Roman</vt:lpstr>
      <vt:lpstr>Wingdings</vt:lpstr>
      <vt:lpstr>Wingdings 3</vt:lpstr>
      <vt:lpstr>Crafting and Executing Strategy 21e</vt:lpstr>
      <vt:lpstr>CHAPTER 5 The Five Generic Competitive Strategies</vt:lpstr>
      <vt:lpstr>LEARNING OBJECTIVES</vt:lpstr>
      <vt:lpstr>WHY DO STRATEGIES DIFFER?</vt:lpstr>
      <vt:lpstr>THE FIVE GENERIC COMPETITIVE STRATEGIES</vt:lpstr>
      <vt:lpstr>FIGURE 5.1  The Five Generic Competitive Strategies</vt:lpstr>
      <vt:lpstr>LOW-COST PROVIDER STRATEGIES</vt:lpstr>
      <vt:lpstr>Core CONCEPTS (1 of 5)</vt:lpstr>
      <vt:lpstr>STRATEGIC MANAGEMENT PRINCIPLE (1 of 7)</vt:lpstr>
      <vt:lpstr>MAJOR AVENUES FOR ACHIEVING A COST ADVANTAGE</vt:lpstr>
      <vt:lpstr>Core Concept (2 of 5)</vt:lpstr>
      <vt:lpstr>COST-EFFICIENT MANAGEMENT OF VALUE CHAIN ACTIVITIES</vt:lpstr>
      <vt:lpstr>FIGURE 5.2 Cost Drivers: The Keys to Driving Down Company Costs</vt:lpstr>
      <vt:lpstr>COST-CUTTING METHODS (1 of 2)</vt:lpstr>
      <vt:lpstr>COST-CUTTING METHODS (2 of 2)</vt:lpstr>
      <vt:lpstr>REVAMPING THE VALUE CHAIN SYSTEM TO LOWER COSTS</vt:lpstr>
      <vt:lpstr>How Walmart Managed Its Value Chain to Achieve a Huge Low-Cost Advantage over Rival Supermarket Chains</vt:lpstr>
      <vt:lpstr>Amazon’s Path to Becoming the Low-Cost Provider in E-Commerce</vt:lpstr>
      <vt:lpstr>THE KEYS TO BEING A SUCCESSFUL LOW-COST PROVIDER</vt:lpstr>
      <vt:lpstr>Strategic Management Principle (2 of 7)</vt:lpstr>
      <vt:lpstr>WHEN A LOW-COST PROVIDER STRATEGY WORKS BEST</vt:lpstr>
      <vt:lpstr>PITFALLS TO AVOID IN PURSUING A LOW-COST PROVIDER STRATEGY</vt:lpstr>
      <vt:lpstr>STRATEGIC MANAGEMENT PRINCIPLE  (3 of 7)</vt:lpstr>
      <vt:lpstr>Strategic Management Principle (4 of 7)</vt:lpstr>
      <vt:lpstr>Strategic Management Principle (5 of 7) </vt:lpstr>
      <vt:lpstr>BROAD DIFFERENTIATION STRATEGIES</vt:lpstr>
      <vt:lpstr>Core Concept (3 of 5)</vt:lpstr>
      <vt:lpstr>Core Concepts (4 of 5)</vt:lpstr>
      <vt:lpstr>COST-EFFICIENT MANAGEMENT OF VALUE CHAIN ACTIVITIES</vt:lpstr>
      <vt:lpstr>FIGURE 5.3   Value Drivers: The Keys to Creating a Differentiation Advantage</vt:lpstr>
      <vt:lpstr>MANAGING THE VALUE CHAIN TO CREATE THE DIFFERENTIATING ATTRIBUTES</vt:lpstr>
      <vt:lpstr>REVAMPING THE VALUE CHAIN SYSTEM TO INCREASE DIFFERENTIATION</vt:lpstr>
      <vt:lpstr>DELIVERING SUPERIOR VALUE VIA A BROAD DIFFERENTIATION STRATEGY</vt:lpstr>
      <vt:lpstr>DIFFERENTIATION: SIGNALING VALUE</vt:lpstr>
      <vt:lpstr>STRATEGIC MANAGEMENT PRINCIPLES (6 of 7)</vt:lpstr>
      <vt:lpstr>SUCCESSFUL APPROACHES TO SUSTAINABLE DIFFERENTIATION</vt:lpstr>
      <vt:lpstr>WHEN A DIFFERENTIATION STRATEGY WORKS BEST</vt:lpstr>
      <vt:lpstr>PITFALLS TO AVOID IN PURSUING A DIFFERENTIATION STRATEGY</vt:lpstr>
      <vt:lpstr>FOCUSED (OR MARKET NICHE) STRATEGIES</vt:lpstr>
      <vt:lpstr>Clinícas del Azúcar’s Focused Low-Cost Strategy</vt:lpstr>
      <vt:lpstr>WHEN A FOCUSED LOW-COST OR FOCUSED DIFFERENTIATION STRATEGY IS ATTRACTIVE</vt:lpstr>
      <vt:lpstr>THE RISKS OF A FOCUSED LOW-COST OR FOCUSED DIFFERENTIATION STRATEGY</vt:lpstr>
      <vt:lpstr>Canada Goose’s Focused Differentiation Strategy</vt:lpstr>
      <vt:lpstr>BEST-COST PROVIDER STRATEGIES</vt:lpstr>
      <vt:lpstr>Core Concept (5 of 5)</vt:lpstr>
      <vt:lpstr>WHEN A BEST-COST PROVIDER STRATEGY WORKS BEST</vt:lpstr>
      <vt:lpstr>THE RISK OF A BEST-COST PROVIDER STRATEGY—GETTING SQUEEZED ON BOTH SIDES</vt:lpstr>
      <vt:lpstr>American Giant’s Best-Cost  Provider Strategy</vt:lpstr>
      <vt:lpstr>THE CONTRASTING FEATURES OF THE FIVE GENERIC COMPETITIVE STRATEGIES:  A SUMMARY</vt:lpstr>
      <vt:lpstr>Table 5.1 Distinguishing Features of the Five Generic Competitive Strategies (1 of 2)</vt:lpstr>
      <vt:lpstr>Table 5.1 Distinguishing Features of the Five Generic Competitive Strategies (2 of 2)</vt:lpstr>
      <vt:lpstr>SUCCESSFUL COMPETITIVE STRATEGIES ARE RESOURCE-BASED</vt:lpstr>
      <vt:lpstr>Strategic Management Principle (7 of 7)</vt:lpstr>
      <vt:lpstr>Appendix 1 Why Do Strategies Differ?</vt:lpstr>
      <vt:lpstr>Appendix 2 Figure 5.1 The Five Generic Competitive Strategies</vt:lpstr>
      <vt:lpstr>Appendix 3 Figure 5.2 Cost Drivers: The Keys to Driving Down Company Costs</vt:lpstr>
      <vt:lpstr>Appendix 4 Figure 5.3 Value Drivers: The Keys to Creating a Differentiation Advantage</vt:lpstr>
      <vt:lpstr>Appendix 5 Revamping the Value Chain System to Increase Differentiation</vt:lpstr>
      <vt:lpstr>Appendix 6 When a Differentiation Strategy Works Best</vt:lpstr>
      <vt:lpstr>Appendix 7 Best-Cost Provider Strategies</vt:lpstr>
    </vt:vector>
  </TitlesOfParts>
  <Manager/>
  <Company>The McGraw-Hill Companies,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Crafting &amp; Executing Strategy 21e</dc:title>
  <dc:subject>Chapter 5</dc:subject>
  <dc:creator>Charlie Cook,;ccook@uwa.edu</dc:creator>
  <cp:lastModifiedBy>teresaward</cp:lastModifiedBy>
  <cp:revision>698</cp:revision>
  <dcterms:created xsi:type="dcterms:W3CDTF">2008-06-25T14:33:31Z</dcterms:created>
  <dcterms:modified xsi:type="dcterms:W3CDTF">2016-12-02T16:49:31Z</dcterms:modified>
</cp:coreProperties>
</file>