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8" r:id="rId1"/>
  </p:sldMasterIdLst>
  <p:notesMasterIdLst>
    <p:notesMasterId r:id="rId62"/>
  </p:notesMasterIdLst>
  <p:handoutMasterIdLst>
    <p:handoutMasterId r:id="rId63"/>
  </p:handoutMasterIdLst>
  <p:sldIdLst>
    <p:sldId id="606" r:id="rId2"/>
    <p:sldId id="607" r:id="rId3"/>
    <p:sldId id="563" r:id="rId4"/>
    <p:sldId id="564" r:id="rId5"/>
    <p:sldId id="610" r:id="rId6"/>
    <p:sldId id="517" r:id="rId7"/>
    <p:sldId id="594" r:id="rId8"/>
    <p:sldId id="567" r:id="rId9"/>
    <p:sldId id="568" r:id="rId10"/>
    <p:sldId id="595" r:id="rId11"/>
    <p:sldId id="569" r:id="rId12"/>
    <p:sldId id="596" r:id="rId13"/>
    <p:sldId id="608" r:id="rId14"/>
    <p:sldId id="571" r:id="rId15"/>
    <p:sldId id="597" r:id="rId16"/>
    <p:sldId id="572" r:id="rId17"/>
    <p:sldId id="598" r:id="rId18"/>
    <p:sldId id="573" r:id="rId19"/>
    <p:sldId id="599" r:id="rId20"/>
    <p:sldId id="575" r:id="rId21"/>
    <p:sldId id="576" r:id="rId22"/>
    <p:sldId id="577" r:id="rId23"/>
    <p:sldId id="578" r:id="rId24"/>
    <p:sldId id="579" r:id="rId25"/>
    <p:sldId id="609" r:id="rId26"/>
    <p:sldId id="600" r:id="rId27"/>
    <p:sldId id="580" r:id="rId28"/>
    <p:sldId id="611" r:id="rId29"/>
    <p:sldId id="581" r:id="rId30"/>
    <p:sldId id="582" r:id="rId31"/>
    <p:sldId id="601" r:id="rId32"/>
    <p:sldId id="549" r:id="rId33"/>
    <p:sldId id="583" r:id="rId34"/>
    <p:sldId id="602" r:id="rId35"/>
    <p:sldId id="584" r:id="rId36"/>
    <p:sldId id="592" r:id="rId37"/>
    <p:sldId id="593" r:id="rId38"/>
    <p:sldId id="585" r:id="rId39"/>
    <p:sldId id="586" r:id="rId40"/>
    <p:sldId id="587" r:id="rId41"/>
    <p:sldId id="588" r:id="rId42"/>
    <p:sldId id="603" r:id="rId43"/>
    <p:sldId id="589" r:id="rId44"/>
    <p:sldId id="604" r:id="rId45"/>
    <p:sldId id="590" r:id="rId46"/>
    <p:sldId id="605" r:id="rId47"/>
    <p:sldId id="591" r:id="rId48"/>
    <p:sldId id="566" r:id="rId49"/>
    <p:sldId id="612" r:id="rId50"/>
    <p:sldId id="614" r:id="rId51"/>
    <p:sldId id="616" r:id="rId52"/>
    <p:sldId id="617" r:id="rId53"/>
    <p:sldId id="618" r:id="rId54"/>
    <p:sldId id="619" r:id="rId55"/>
    <p:sldId id="620" r:id="rId56"/>
    <p:sldId id="621" r:id="rId57"/>
    <p:sldId id="622" r:id="rId58"/>
    <p:sldId id="623" r:id="rId59"/>
    <p:sldId id="624" r:id="rId60"/>
    <p:sldId id="625" r:id="rId61"/>
  </p:sldIdLst>
  <p:sldSz cx="9144000" cy="6858000" type="screen4x3"/>
  <p:notesSz cx="6858000" cy="9144000"/>
  <p:custDataLst>
    <p:tags r:id="rId64"/>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57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24" clrIdx="0">
    <p:extLst>
      <p:ext uri="{19B8F6BF-5375-455C-9EA6-DF929625EA0E}">
        <p15:presenceInfo xmlns:p15="http://schemas.microsoft.com/office/powerpoint/2012/main" userId="P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48280"/>
    <a:srgbClr val="540000"/>
    <a:srgbClr val="800000"/>
    <a:srgbClr val="F4F0EF"/>
    <a:srgbClr val="C3D39F"/>
    <a:srgbClr val="008000"/>
    <a:srgbClr val="009999"/>
    <a:srgbClr val="CC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96426" autoAdjust="0"/>
  </p:normalViewPr>
  <p:slideViewPr>
    <p:cSldViewPr snapToGrid="0">
      <p:cViewPr varScale="1">
        <p:scale>
          <a:sx n="109" d="100"/>
          <a:sy n="109" d="100"/>
        </p:scale>
        <p:origin x="592" y="72"/>
      </p:cViewPr>
      <p:guideLst>
        <p:guide orient="horz" pos="2160"/>
        <p:guide pos="5760"/>
      </p:guideLst>
    </p:cSldViewPr>
  </p:slideViewPr>
  <p:outlineViewPr>
    <p:cViewPr>
      <p:scale>
        <a:sx n="33" d="100"/>
        <a:sy n="33" d="100"/>
      </p:scale>
      <p:origin x="0" y="-22616"/>
    </p:cViewPr>
  </p:outlineViewPr>
  <p:notesTextViewPr>
    <p:cViewPr>
      <p:scale>
        <a:sx n="100" d="100"/>
        <a:sy n="100" d="100"/>
      </p:scale>
      <p:origin x="0" y="0"/>
    </p:cViewPr>
  </p:notesTextViewPr>
  <p:sorterViewPr>
    <p:cViewPr>
      <p:scale>
        <a:sx n="68" d="100"/>
        <a:sy n="68" d="100"/>
      </p:scale>
      <p:origin x="0" y="-2412"/>
    </p:cViewPr>
  </p:sorterViewPr>
  <p:notesViewPr>
    <p:cSldViewPr snapToGrid="0">
      <p:cViewPr varScale="1">
        <p:scale>
          <a:sx n="100" d="100"/>
          <a:sy n="100" d="100"/>
        </p:scale>
        <p:origin x="34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3620DF28-898F-48A1-8462-F5BDD70EAC32}" type="slidenum">
              <a:rPr lang="en-US"/>
              <a:pPr>
                <a:defRPr/>
              </a:pPr>
              <a:t>‹#›</a:t>
            </a:fld>
            <a:endParaRPr lang="en-US" dirty="0"/>
          </a:p>
        </p:txBody>
      </p:sp>
    </p:spTree>
    <p:extLst>
      <p:ext uri="{BB962C8B-B14F-4D97-AF65-F5344CB8AC3E}">
        <p14:creationId xmlns:p14="http://schemas.microsoft.com/office/powerpoint/2010/main" val="2481136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E96F1458-27E9-4BD9-91EB-298BA709527A}" type="slidenum">
              <a:rPr lang="en-US"/>
              <a:pPr>
                <a:defRPr/>
              </a:pPr>
              <a:t>‹#›</a:t>
            </a:fld>
            <a:endParaRPr lang="en-US" dirty="0"/>
          </a:p>
        </p:txBody>
      </p:sp>
    </p:spTree>
    <p:extLst>
      <p:ext uri="{BB962C8B-B14F-4D97-AF65-F5344CB8AC3E}">
        <p14:creationId xmlns:p14="http://schemas.microsoft.com/office/powerpoint/2010/main" val="2475362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1</a:t>
            </a:fld>
            <a:endParaRPr lang="en-US" dirty="0"/>
          </a:p>
        </p:txBody>
      </p:sp>
    </p:spTree>
    <p:extLst>
      <p:ext uri="{BB962C8B-B14F-4D97-AF65-F5344CB8AC3E}">
        <p14:creationId xmlns:p14="http://schemas.microsoft.com/office/powerpoint/2010/main" val="223665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76804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17752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79588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7061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3507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4433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0084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76979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28</a:t>
            </a:fld>
            <a:endParaRPr lang="en-US" dirty="0"/>
          </a:p>
        </p:txBody>
      </p:sp>
    </p:spTree>
    <p:extLst>
      <p:ext uri="{BB962C8B-B14F-4D97-AF65-F5344CB8AC3E}">
        <p14:creationId xmlns:p14="http://schemas.microsoft.com/office/powerpoint/2010/main" val="1298133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5880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83255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67503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31</a:t>
            </a:fld>
            <a:endParaRPr lang="en-US" dirty="0"/>
          </a:p>
        </p:txBody>
      </p:sp>
    </p:spTree>
    <p:extLst>
      <p:ext uri="{BB962C8B-B14F-4D97-AF65-F5344CB8AC3E}">
        <p14:creationId xmlns:p14="http://schemas.microsoft.com/office/powerpoint/2010/main" val="1198668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185104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34049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34</a:t>
            </a:fld>
            <a:endParaRPr lang="en-US" dirty="0"/>
          </a:p>
        </p:txBody>
      </p:sp>
    </p:spTree>
    <p:extLst>
      <p:ext uri="{BB962C8B-B14F-4D97-AF65-F5344CB8AC3E}">
        <p14:creationId xmlns:p14="http://schemas.microsoft.com/office/powerpoint/2010/main" val="3459939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32399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36</a:t>
            </a:fld>
            <a:endParaRPr lang="en-US" dirty="0"/>
          </a:p>
        </p:txBody>
      </p:sp>
    </p:spTree>
    <p:extLst>
      <p:ext uri="{BB962C8B-B14F-4D97-AF65-F5344CB8AC3E}">
        <p14:creationId xmlns:p14="http://schemas.microsoft.com/office/powerpoint/2010/main" val="974196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37</a:t>
            </a:fld>
            <a:endParaRPr lang="en-US" dirty="0"/>
          </a:p>
        </p:txBody>
      </p:sp>
    </p:spTree>
    <p:extLst>
      <p:ext uri="{BB962C8B-B14F-4D97-AF65-F5344CB8AC3E}">
        <p14:creationId xmlns:p14="http://schemas.microsoft.com/office/powerpoint/2010/main" val="547481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60640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0175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36444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08940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82466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42</a:t>
            </a:fld>
            <a:endParaRPr lang="en-US" dirty="0"/>
          </a:p>
        </p:txBody>
      </p:sp>
    </p:spTree>
    <p:extLst>
      <p:ext uri="{BB962C8B-B14F-4D97-AF65-F5344CB8AC3E}">
        <p14:creationId xmlns:p14="http://schemas.microsoft.com/office/powerpoint/2010/main" val="1412667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96688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44</a:t>
            </a:fld>
            <a:endParaRPr lang="en-US" dirty="0"/>
          </a:p>
        </p:txBody>
      </p:sp>
    </p:spTree>
    <p:extLst>
      <p:ext uri="{BB962C8B-B14F-4D97-AF65-F5344CB8AC3E}">
        <p14:creationId xmlns:p14="http://schemas.microsoft.com/office/powerpoint/2010/main" val="3166162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74328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46</a:t>
            </a:fld>
            <a:endParaRPr lang="en-US" dirty="0"/>
          </a:p>
        </p:txBody>
      </p:sp>
    </p:spTree>
    <p:extLst>
      <p:ext uri="{BB962C8B-B14F-4D97-AF65-F5344CB8AC3E}">
        <p14:creationId xmlns:p14="http://schemas.microsoft.com/office/powerpoint/2010/main" val="1513099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ln/>
        </p:spPr>
      </p:sp>
      <p:sp>
        <p:nvSpPr>
          <p:cNvPr id="931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79215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55299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49</a:t>
            </a:fld>
            <a:endParaRPr lang="en-US" dirty="0"/>
          </a:p>
        </p:txBody>
      </p:sp>
    </p:spTree>
    <p:extLst>
      <p:ext uri="{BB962C8B-B14F-4D97-AF65-F5344CB8AC3E}">
        <p14:creationId xmlns:p14="http://schemas.microsoft.com/office/powerpoint/2010/main" val="2806150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467080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50</a:t>
            </a:fld>
            <a:endParaRPr lang="en-US" dirty="0"/>
          </a:p>
        </p:txBody>
      </p:sp>
    </p:spTree>
    <p:extLst>
      <p:ext uri="{BB962C8B-B14F-4D97-AF65-F5344CB8AC3E}">
        <p14:creationId xmlns:p14="http://schemas.microsoft.com/office/powerpoint/2010/main" val="3359289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6F1458-27E9-4BD9-91EB-298BA709527A}" type="slidenum">
              <a:rPr lang="en-US" smtClean="0"/>
              <a:pPr>
                <a:defRPr/>
              </a:pPr>
              <a:t>51</a:t>
            </a:fld>
            <a:endParaRPr lang="en-US" dirty="0"/>
          </a:p>
        </p:txBody>
      </p:sp>
    </p:spTree>
    <p:extLst>
      <p:ext uri="{BB962C8B-B14F-4D97-AF65-F5344CB8AC3E}">
        <p14:creationId xmlns:p14="http://schemas.microsoft.com/office/powerpoint/2010/main" val="1027264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5424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85923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2733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5437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85998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with Bk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107293"/>
      </p:ext>
    </p:extLst>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600"/>
            </a:lvl4pPr>
            <a:lvl5pPr>
              <a:spcBef>
                <a:spcPts val="600"/>
              </a:spcBef>
              <a:spcAft>
                <a:spcPts val="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25536249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lstStyle>
            <a:lvl1pPr marL="280988"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400"/>
            </a:lvl1pPr>
            <a:lvl2pPr marL="568325" indent="-165100">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58130121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84B0AE"/>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97220147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prstGeom prst="rect">
            <a:avLst/>
          </a:prstGeom>
          <a:solidFill>
            <a:srgbClr val="439CBF"/>
          </a:solidFill>
          <a:ln w="9525">
            <a:noFill/>
            <a:miter lim="800000"/>
            <a:headEnd/>
            <a:tailEnd/>
          </a:ln>
        </p:spPr>
        <p:txBody>
          <a:bodyPr vert="horz" wrap="square" lIns="91440" tIns="45720" rIns="91440" bIns="45720" numCol="1" anchor="ctr" anchorCtr="0" compatLnSpc="1">
            <a:prstTxWarp prst="textNoShape">
              <a:avLst/>
            </a:prstTxWarp>
          </a:bodyPr>
          <a:lstStyle>
            <a:lvl1pPr>
              <a:defRPr lang="en-US" sz="2800" b="0" dirty="0">
                <a:solidFill>
                  <a:schemeClr val="bg1"/>
                </a:solidFill>
                <a:effectLst/>
                <a:latin typeface="+mn-lt"/>
              </a:defRPr>
            </a:lvl1pPr>
          </a:lstStyle>
          <a:p>
            <a:pPr marL="457200" lvl="0" indent="0"/>
            <a:r>
              <a:rPr lang="en-US"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94245457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439CBF"/>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78228197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marL="280988"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8" name="TextBox 7"/>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1318317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a:solidFill>
            <a:srgbClr val="84B0AE"/>
          </a:solidFill>
        </p:spPr>
        <p:txBody>
          <a:bodyPr/>
          <a:lstStyle>
            <a:lvl1pPr marL="0" indent="0" algn="ctr">
              <a:defRPr sz="3600">
                <a:solidFill>
                  <a:schemeClr val="bg1"/>
                </a:solidFill>
              </a:defRPr>
            </a:lvl1pPr>
          </a:lstStyle>
          <a:p>
            <a:r>
              <a:rPr lang="en-US" dirty="0"/>
              <a:t>Click to edit Master title style</a:t>
            </a:r>
          </a:p>
        </p:txBody>
      </p:sp>
      <p:sp>
        <p:nvSpPr>
          <p:cNvPr id="3" name="TextBox 2"/>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74762274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NoBar-Two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5957855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Line Title, Content, Hyper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400"/>
            </a:lvl1pPr>
            <a:lvl2pPr marL="571500" indent="-168275">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620736" y="6566062"/>
            <a:ext cx="3902528" cy="2048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7336"/>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39987476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ine 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400"/>
            </a:lvl1pPr>
            <a:lvl2pPr marL="571500" indent="-168275">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52910270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Line 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800" dirty="0">
                <a:solidFill>
                  <a:schemeClr val="tx1"/>
                </a:solidFill>
              </a:defRPr>
            </a:lvl1pPr>
            <a:lvl2pPr>
              <a:defRPr lang="en-US" sz="2400" dirty="0">
                <a:solidFill>
                  <a:schemeClr val="tx1"/>
                </a:solidFill>
              </a:defRPr>
            </a:lvl2pPr>
            <a:lvl3pPr>
              <a:defRPr lang="en-US" sz="2400" dirty="0"/>
            </a:lvl3pPr>
            <a:lvl4pPr>
              <a:defRPr lang="en-US" sz="2400" dirty="0">
                <a:solidFill>
                  <a:schemeClr val="tx1"/>
                </a:solidFill>
              </a:defRPr>
            </a:lvl4pPr>
            <a:lvl5pPr>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20718354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hasCustomPrompt="1"/>
          </p:nvPr>
        </p:nvSpPr>
        <p:spPr>
          <a:xfrm>
            <a:off x="7200" y="1"/>
            <a:ext cx="9143999" cy="1137543"/>
          </a:xfrm>
          <a:prstGeom prst="rect">
            <a:avLst/>
          </a:prstGeom>
          <a:solidFill>
            <a:srgbClr val="717A8B"/>
          </a:solidFill>
          <a:ln w="9525">
            <a:noFill/>
            <a:miter lim="800000"/>
            <a:headEnd/>
            <a:tailEnd/>
          </a:ln>
        </p:spPr>
        <p:txBody>
          <a:bodyPr vert="horz" wrap="square" lIns="0" tIns="0" rIns="0" bIns="0" numCol="1" anchor="ctr" anchorCtr="1" compatLnSpc="1">
            <a:prstTxWarp prst="textNoShape">
              <a:avLst/>
            </a:prstTxWarp>
            <a:noAutofit/>
          </a:bodyPr>
          <a:lstStyle>
            <a:lvl1pPr marL="0" indent="-457200" algn="ctr">
              <a:spcBef>
                <a:spcPts val="0"/>
              </a:spcBef>
              <a:defRPr lang="en-US" sz="32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432801"/>
            <a:ext cx="8126413" cy="4983874"/>
          </a:xfrm>
          <a:noFill/>
          <a:ln w="9525">
            <a:noFill/>
            <a:miter lim="800000"/>
            <a:headEnd/>
            <a:tailEnd/>
          </a:ln>
        </p:spPr>
        <p:txBody>
          <a:bodyPr vert="horz" wrap="square" lIns="91440" tIns="45720" rIns="91440" bIns="45720" numCol="1" anchor="t" anchorCtr="0" compatLnSpc="1">
            <a:prstTxWarp prst="textNoShape">
              <a:avLst/>
            </a:prstTxWarp>
          </a:bodyPr>
          <a:lstStyle>
            <a:lvl1pPr>
              <a:spcBef>
                <a:spcPts val="900"/>
              </a:spcBef>
              <a:defRPr lang="en-US" sz="2800" dirty="0">
                <a:solidFill>
                  <a:schemeClr val="tx1"/>
                </a:solidFill>
              </a:defRPr>
            </a:lvl1pPr>
            <a:lvl2pPr>
              <a:spcBef>
                <a:spcPts val="900"/>
              </a:spcBef>
              <a:defRPr lang="en-US" sz="2400" dirty="0">
                <a:solidFill>
                  <a:schemeClr val="tx1"/>
                </a:solidFill>
              </a:defRPr>
            </a:lvl2pPr>
            <a:lvl3pPr>
              <a:spcBef>
                <a:spcPts val="900"/>
              </a:spcBef>
              <a:defRPr lang="en-US" sz="2400" dirty="0"/>
            </a:lvl3pPr>
            <a:lvl4pPr>
              <a:spcBef>
                <a:spcPts val="900"/>
              </a:spcBef>
              <a:defRPr lang="en-US" sz="2400" dirty="0">
                <a:solidFill>
                  <a:schemeClr val="tx1"/>
                </a:solidFill>
              </a:defRPr>
            </a:lvl4pPr>
            <a:lvl5pPr>
              <a:spcBef>
                <a:spcPts val="900"/>
              </a:spcBef>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18205072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5"/>
            <a:ext cx="9144000" cy="1536961"/>
          </a:xfrm>
        </p:spPr>
        <p:txBody>
          <a:bodyPr/>
          <a:lstStyle/>
          <a:p>
            <a:r>
              <a:rPr lang="en-US" dirty="0"/>
              <a:t>CLICK TO EDIT MASTER TITLE STYLE</a:t>
            </a:r>
          </a:p>
        </p:txBody>
      </p:sp>
      <p:sp>
        <p:nvSpPr>
          <p:cNvPr id="4" name="Content Placeholder 3"/>
          <p:cNvSpPr>
            <a:spLocks noGrp="1"/>
          </p:cNvSpPr>
          <p:nvPr>
            <p:ph sz="quarter" idx="10"/>
          </p:nvPr>
        </p:nvSpPr>
        <p:spPr>
          <a:xfrm>
            <a:off x="474662" y="1641600"/>
            <a:ext cx="8287737" cy="4852799"/>
          </a:xfrm>
        </p:spPr>
        <p:txBody>
          <a:bodyPr/>
          <a:lstStyle>
            <a:lvl1pPr>
              <a:defRPr sz="2800"/>
            </a:lvl1pPr>
            <a:lvl2pPr>
              <a:defRPr sz="2400"/>
            </a:lvl2pPr>
            <a:lvl3pPr>
              <a:defRPr sz="2000"/>
            </a:lvl3pPr>
            <a:lvl4pPr>
              <a:defRPr sz="20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9064209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800"/>
            <a:ext cx="9144000" cy="6786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FontTx/>
              <a:buNone/>
              <a:defRPr lang="en-US" sz="2800" dirty="0">
                <a:solidFill>
                  <a:schemeClr val="tx1"/>
                </a:solidFill>
              </a:defRPr>
            </a:lvl1pPr>
            <a:lvl2pPr marL="190500" indent="0">
              <a:buFont typeface="Arial" panose="020B0604020202020204" pitchFamily="34" charset="0"/>
              <a:buNone/>
              <a:defRPr lang="en-US" sz="2400" dirty="0">
                <a:solidFill>
                  <a:schemeClr val="tx1"/>
                </a:solidFill>
              </a:defRPr>
            </a:lvl2pPr>
            <a:lvl3pPr marL="685800" indent="0">
              <a:buNone/>
              <a:defRPr lang="en-US" sz="2400" dirty="0"/>
            </a:lvl3pPr>
            <a:lvl4pPr marL="1317625" indent="0">
              <a:buFont typeface="Arial" panose="020B0604020202020204" pitchFamily="34" charset="0"/>
              <a:buNone/>
              <a:defRPr lang="en-US" sz="2400" dirty="0">
                <a:solidFill>
                  <a:schemeClr val="tx1"/>
                </a:solidFill>
              </a:defRPr>
            </a:lvl4pPr>
            <a:lvl5pPr marL="1784350" indent="0">
              <a:buFont typeface="Arial" panose="020B0604020202020204" pitchFamily="34" charset="0"/>
              <a:buNone/>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33386053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Line Title and Jump 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
            <a:ext cx="9144000" cy="882485"/>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800"/>
            </a:lvl1pPr>
            <a:lvl2pPr>
              <a:spcAft>
                <a:spcPts val="800"/>
              </a:spcAft>
              <a:defRPr sz="2400">
                <a:solidFill>
                  <a:schemeClr val="tx1"/>
                </a:solidFill>
              </a:defRPr>
            </a:lvl2pPr>
            <a:lvl3pPr>
              <a:spcAft>
                <a:spcPts val="800"/>
              </a:spcAft>
              <a:defRPr sz="2000"/>
            </a:lvl3pPr>
            <a:lvl4pPr>
              <a:spcAft>
                <a:spcPts val="800"/>
              </a:spcAft>
              <a:defRPr sz="1800"/>
            </a:lvl4pPr>
            <a:lvl5pPr>
              <a:spcAft>
                <a:spcPts val="8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718707" y="6553200"/>
            <a:ext cx="3706586" cy="2476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85338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64195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Placeholder 1"/>
          <p:cNvSpPr>
            <a:spLocks noGrp="1"/>
          </p:cNvSpPr>
          <p:nvPr>
            <p:ph type="title"/>
          </p:nvPr>
        </p:nvSpPr>
        <p:spPr>
          <a:xfrm>
            <a:off x="0" y="5125"/>
            <a:ext cx="9144000" cy="1325563"/>
          </a:xfrm>
          <a:prstGeom prst="rect">
            <a:avLst/>
          </a:prstGeom>
          <a:solidFill>
            <a:srgbClr val="717A8B"/>
          </a:solidFill>
          <a:ln>
            <a:noFill/>
          </a:ln>
        </p:spPr>
        <p:txBody>
          <a:bodyPr vert="horz" lIns="91440" tIns="45720" rIns="91440" bIns="45720" rtlCol="0" anchor="ctr" anchorCtr="1">
            <a:normAutofit/>
          </a:bodyPr>
          <a:lstStyle/>
          <a:p>
            <a:r>
              <a:rPr lang="en-US" dirty="0"/>
              <a:t>Click to edit Master title style</a:t>
            </a:r>
          </a:p>
        </p:txBody>
      </p:sp>
    </p:spTree>
    <p:extLst>
      <p:ext uri="{BB962C8B-B14F-4D97-AF65-F5344CB8AC3E}">
        <p14:creationId xmlns:p14="http://schemas.microsoft.com/office/powerpoint/2010/main" val="117804574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3" r:id="rId12"/>
    <p:sldLayoutId id="2147483845" r:id="rId13"/>
    <p:sldLayoutId id="2147483844" r:id="rId14"/>
    <p:sldLayoutId id="2147483840" r:id="rId15"/>
    <p:sldLayoutId id="2147483842" r:id="rId16"/>
    <p:sldLayoutId id="2147483841" r:id="rId17"/>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chemeClr val="tx1"/>
          </a:solidFill>
          <a:effectLst/>
          <a:latin typeface="+mn-lt"/>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5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slide" Target="slide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slide" Target="slide5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slide" Target="slide5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slide" Target="slide5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image" Target="../media/image14.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slide" Target="slide49.xml"/><Relationship Id="rId4" Type="http://schemas.openxmlformats.org/officeDocument/2006/relationships/slide" Target="slide48.xml"/></Relationships>
</file>

<file path=ppt/slides/_rels/slide60.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slide" Target="slide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029200" y="8164"/>
            <a:ext cx="4114799" cy="6539593"/>
          </a:xfrm>
          <a:solidFill>
            <a:srgbClr val="BFBFBF"/>
          </a:solidFill>
        </p:spPr>
        <p:txBody>
          <a:bodyPr lIns="182880" rIns="182880">
            <a:noAutofit/>
          </a:bodyPr>
          <a:lstStyle/>
          <a:p>
            <a:pPr marL="0" indent="0"/>
            <a:r>
              <a:rPr lang="en-US" sz="4000" b="1" dirty="0">
                <a:solidFill>
                  <a:schemeClr val="tx1"/>
                </a:solidFill>
              </a:rPr>
              <a:t>CHAPTER 10 </a:t>
            </a:r>
            <a:r>
              <a:rPr lang="en-US" dirty="0">
                <a:solidFill>
                  <a:schemeClr val="tx1"/>
                </a:solidFill>
                <a:cs typeface="Tahoma" pitchFamily="34" charset="0"/>
              </a:rPr>
              <a:t>Building an Organization Capable of Good Strategy Execution: People, Capabilities, and Structure</a:t>
            </a:r>
            <a:endParaRPr lang="en-US" dirty="0">
              <a:solidFill>
                <a:schemeClr val="tx1"/>
              </a:solidFill>
            </a:endParaRPr>
          </a:p>
        </p:txBody>
      </p:sp>
    </p:spTree>
    <p:extLst>
      <p:ext uri="{BB962C8B-B14F-4D97-AF65-F5344CB8AC3E}">
        <p14:creationId xmlns:p14="http://schemas.microsoft.com/office/powerpoint/2010/main" val="86317102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(2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Putting together a talented management team with the right mix of experiences, skills, and abilities to get things done is one of the first steps to take in launching the strategy-executing process.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STAFFING THE ORGANIZATION</a:t>
            </a:r>
          </a:p>
        </p:txBody>
      </p:sp>
      <p:sp>
        <p:nvSpPr>
          <p:cNvPr id="44035" name="Rectangle 3"/>
          <p:cNvSpPr>
            <a:spLocks noGrp="1" noChangeArrowheads="1"/>
          </p:cNvSpPr>
          <p:nvPr>
            <p:ph idx="1"/>
          </p:nvPr>
        </p:nvSpPr>
        <p:spPr>
          <a:xfrm>
            <a:off x="554475" y="990600"/>
            <a:ext cx="7889132" cy="5562600"/>
          </a:xfrm>
        </p:spPr>
        <p:txBody>
          <a:bodyPr/>
          <a:lstStyle/>
          <a:p>
            <a:r>
              <a:rPr lang="en-US" sz="2800" dirty="0"/>
              <a:t>Putting together a strong management team</a:t>
            </a:r>
          </a:p>
          <a:p>
            <a:pPr marL="681038" lvl="1" indent="-277813"/>
            <a:r>
              <a:rPr lang="en-US" sz="2400" dirty="0"/>
              <a:t>Planners who ask tough questions and figure out what needs to be done</a:t>
            </a:r>
          </a:p>
          <a:p>
            <a:pPr marL="681038" lvl="1" indent="-277813"/>
            <a:r>
              <a:rPr lang="en-US" sz="2400" dirty="0"/>
              <a:t>Implementers who can select, manage, and lead the right people</a:t>
            </a:r>
          </a:p>
          <a:p>
            <a:pPr marL="681038" lvl="1" indent="-277813"/>
            <a:r>
              <a:rPr lang="en-US" sz="2400" dirty="0"/>
              <a:t>Executors who turn decisions into actions that drive the changes that produce sustainable competitive advantage</a:t>
            </a:r>
          </a:p>
          <a:p>
            <a:r>
              <a:rPr lang="en-US" sz="2800" dirty="0"/>
              <a:t>Key takeaway</a:t>
            </a:r>
          </a:p>
          <a:p>
            <a:pPr marL="681038" lvl="1" indent="-277813"/>
            <a:r>
              <a:rPr lang="en-US" sz="2400" dirty="0"/>
              <a:t>A critical mass of talented activist managers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(3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In many industries, adding to a company’s talent base and building intellectual capital are more important to good strategy execution than additional investments in capital projects.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a:t>Management Development at Deloitte Touche Tohmatsu Limited</a:t>
            </a:r>
            <a:endParaRPr lang="en-US" sz="2000" dirty="0"/>
          </a:p>
        </p:txBody>
      </p:sp>
      <p:grpSp>
        <p:nvGrpSpPr>
          <p:cNvPr id="6" name="Group 15" descr="A graphic lists four components that contribute to Deloitte’s successful execution of its talent strategy."/>
          <p:cNvGrpSpPr>
            <a:grpSpLocks/>
          </p:cNvGrpSpPr>
          <p:nvPr/>
        </p:nvGrpSpPr>
        <p:grpSpPr bwMode="auto">
          <a:xfrm>
            <a:off x="678987" y="1343250"/>
            <a:ext cx="7565571" cy="4507148"/>
            <a:chOff x="594" y="1081"/>
            <a:chExt cx="4758" cy="2603"/>
          </a:xfrm>
        </p:grpSpPr>
        <p:pic>
          <p:nvPicPr>
            <p:cNvPr id="7" name="Picture 9"/>
            <p:cNvPicPr>
              <a:picLocks noChangeAspect="1" noChangeArrowheads="1"/>
            </p:cNvPicPr>
            <p:nvPr/>
          </p:nvPicPr>
          <p:blipFill>
            <a:blip r:embed="rId2" cstate="print"/>
            <a:srcRect/>
            <a:stretch>
              <a:fillRect/>
            </a:stretch>
          </p:blipFill>
          <p:spPr bwMode="auto">
            <a:xfrm flipH="1">
              <a:off x="594" y="1081"/>
              <a:ext cx="4758" cy="2603"/>
            </a:xfrm>
            <a:prstGeom prst="rect">
              <a:avLst/>
            </a:prstGeom>
            <a:noFill/>
            <a:ln w="9525">
              <a:noFill/>
              <a:miter lim="800000"/>
              <a:headEnd/>
              <a:tailEnd/>
            </a:ln>
          </p:spPr>
        </p:pic>
        <p:sp>
          <p:nvSpPr>
            <p:cNvPr id="8" name="Rectangle 10"/>
            <p:cNvSpPr>
              <a:spLocks noChangeArrowheads="1"/>
            </p:cNvSpPr>
            <p:nvPr/>
          </p:nvSpPr>
          <p:spPr bwMode="auto">
            <a:xfrm>
              <a:off x="2198" y="1200"/>
              <a:ext cx="3010" cy="252"/>
            </a:xfrm>
            <a:prstGeom prst="rect">
              <a:avLst/>
            </a:prstGeom>
            <a:noFill/>
            <a:ln w="9525">
              <a:noFill/>
              <a:miter lim="800000"/>
              <a:headEnd/>
              <a:tailEnd/>
            </a:ln>
          </p:spPr>
          <p:txBody>
            <a:bodyPr wrap="square" anchor="ctr" anchorCtr="1">
              <a:spAutoFit/>
            </a:bodyPr>
            <a:lstStyle/>
            <a:p>
              <a:pPr algn="ctr">
                <a:spcBef>
                  <a:spcPct val="50000"/>
                </a:spcBef>
              </a:pPr>
              <a:r>
                <a:rPr lang="en-US" b="1" dirty="0"/>
                <a:t>Clear path to partnership</a:t>
              </a:r>
            </a:p>
          </p:txBody>
        </p:sp>
        <p:sp>
          <p:nvSpPr>
            <p:cNvPr id="9" name="Rectangle 11"/>
            <p:cNvSpPr>
              <a:spLocks noChangeArrowheads="1"/>
            </p:cNvSpPr>
            <p:nvPr/>
          </p:nvSpPr>
          <p:spPr bwMode="auto">
            <a:xfrm>
              <a:off x="2198" y="1888"/>
              <a:ext cx="3010" cy="252"/>
            </a:xfrm>
            <a:prstGeom prst="rect">
              <a:avLst/>
            </a:prstGeom>
            <a:noFill/>
            <a:ln w="9525">
              <a:noFill/>
              <a:miter lim="800000"/>
              <a:headEnd/>
              <a:tailEnd/>
            </a:ln>
          </p:spPr>
          <p:txBody>
            <a:bodyPr wrap="square" anchor="ctr" anchorCtr="1">
              <a:spAutoFit/>
            </a:bodyPr>
            <a:lstStyle/>
            <a:p>
              <a:pPr algn="ctr">
                <a:spcBef>
                  <a:spcPct val="50000"/>
                </a:spcBef>
              </a:pPr>
              <a:r>
                <a:rPr lang="en-US" b="1" dirty="0"/>
                <a:t>Formal training programs</a:t>
              </a:r>
            </a:p>
          </p:txBody>
        </p:sp>
        <p:sp>
          <p:nvSpPr>
            <p:cNvPr id="10" name="Rectangle 12"/>
            <p:cNvSpPr>
              <a:spLocks noChangeArrowheads="1"/>
            </p:cNvSpPr>
            <p:nvPr/>
          </p:nvSpPr>
          <p:spPr bwMode="auto">
            <a:xfrm>
              <a:off x="2198" y="2482"/>
              <a:ext cx="3129" cy="446"/>
            </a:xfrm>
            <a:prstGeom prst="rect">
              <a:avLst/>
            </a:prstGeom>
            <a:noFill/>
            <a:ln w="9525">
              <a:noFill/>
              <a:miter lim="800000"/>
              <a:headEnd/>
              <a:tailEnd/>
            </a:ln>
          </p:spPr>
          <p:txBody>
            <a:bodyPr wrap="square" anchor="ctr" anchorCtr="1">
              <a:spAutoFit/>
            </a:bodyPr>
            <a:lstStyle/>
            <a:p>
              <a:pPr algn="ctr">
                <a:spcBef>
                  <a:spcPct val="50000"/>
                </a:spcBef>
              </a:pPr>
              <a:r>
                <a:rPr lang="en-US" b="1" dirty="0"/>
                <a:t>Special programs </a:t>
              </a:r>
              <a:br>
                <a:rPr lang="en-US" b="1" dirty="0"/>
              </a:br>
              <a:r>
                <a:rPr lang="en-US" b="1" dirty="0"/>
                <a:t>for high performers</a:t>
              </a:r>
            </a:p>
          </p:txBody>
        </p:sp>
        <p:sp>
          <p:nvSpPr>
            <p:cNvPr id="11" name="Rectangle 13"/>
            <p:cNvSpPr>
              <a:spLocks noChangeArrowheads="1"/>
            </p:cNvSpPr>
            <p:nvPr/>
          </p:nvSpPr>
          <p:spPr bwMode="auto">
            <a:xfrm>
              <a:off x="2198" y="3286"/>
              <a:ext cx="3010" cy="252"/>
            </a:xfrm>
            <a:prstGeom prst="rect">
              <a:avLst/>
            </a:prstGeom>
            <a:noFill/>
            <a:ln w="9525">
              <a:noFill/>
              <a:miter lim="800000"/>
              <a:headEnd/>
              <a:tailEnd/>
            </a:ln>
          </p:spPr>
          <p:txBody>
            <a:bodyPr wrap="square" anchor="ctr" anchorCtr="1">
              <a:spAutoFit/>
            </a:bodyPr>
            <a:lstStyle/>
            <a:p>
              <a:pPr algn="ctr">
                <a:spcBef>
                  <a:spcPct val="50000"/>
                </a:spcBef>
              </a:pPr>
              <a:r>
                <a:rPr lang="en-US" b="1" dirty="0"/>
                <a:t>Sponsorship, not mentorship</a:t>
              </a:r>
            </a:p>
          </p:txBody>
        </p:sp>
        <p:sp>
          <p:nvSpPr>
            <p:cNvPr id="12" name="Text Box 14"/>
            <p:cNvSpPr txBox="1">
              <a:spLocks noChangeArrowheads="1"/>
            </p:cNvSpPr>
            <p:nvPr/>
          </p:nvSpPr>
          <p:spPr bwMode="auto">
            <a:xfrm>
              <a:off x="650" y="1307"/>
              <a:ext cx="1313" cy="1653"/>
            </a:xfrm>
            <a:prstGeom prst="rect">
              <a:avLst/>
            </a:prstGeom>
            <a:noFill/>
            <a:ln w="9525">
              <a:noFill/>
              <a:miter lim="800000"/>
              <a:headEnd/>
              <a:tailEnd/>
            </a:ln>
          </p:spPr>
          <p:txBody>
            <a:bodyPr wrap="square">
              <a:spAutoFit/>
            </a:bodyPr>
            <a:lstStyle/>
            <a:p>
              <a:pPr algn="ctr">
                <a:spcBef>
                  <a:spcPct val="50000"/>
                </a:spcBef>
                <a:defRPr/>
              </a:pPr>
              <a:r>
                <a:rPr lang="en-US" b="1" dirty="0">
                  <a:solidFill>
                    <a:schemeClr val="bg1"/>
                  </a:solidFill>
                  <a:effectLst>
                    <a:outerShdw blurRad="38100" dist="38100" dir="2700000" algn="tl">
                      <a:srgbClr val="000000">
                        <a:alpha val="43137"/>
                      </a:srgbClr>
                    </a:outerShdw>
                  </a:effectLst>
                </a:rPr>
                <a:t>Learning and development programs that contribute </a:t>
              </a:r>
              <a:br>
                <a:rPr lang="en-US" b="1" dirty="0">
                  <a:solidFill>
                    <a:schemeClr val="bg1"/>
                  </a:solidFill>
                  <a:effectLst>
                    <a:outerShdw blurRad="38100" dist="38100" dir="2700000" algn="tl">
                      <a:srgbClr val="000000">
                        <a:alpha val="43137"/>
                      </a:srgbClr>
                    </a:outerShdw>
                  </a:effectLst>
                </a:rPr>
              </a:br>
              <a:r>
                <a:rPr lang="en-US" b="1" dirty="0">
                  <a:solidFill>
                    <a:schemeClr val="bg1"/>
                  </a:solidFill>
                  <a:effectLst>
                    <a:outerShdw blurRad="38100" dist="38100" dir="2700000" algn="tl">
                      <a:srgbClr val="000000">
                        <a:alpha val="43137"/>
                      </a:srgbClr>
                    </a:outerShdw>
                  </a:effectLst>
                </a:rPr>
                <a:t>to Deloitte’s successful execution </a:t>
              </a:r>
              <a:br>
                <a:rPr lang="en-US" b="1" dirty="0">
                  <a:solidFill>
                    <a:schemeClr val="bg1"/>
                  </a:solidFill>
                  <a:effectLst>
                    <a:outerShdw blurRad="38100" dist="38100" dir="2700000" algn="tl">
                      <a:srgbClr val="000000">
                        <a:alpha val="43137"/>
                      </a:srgbClr>
                    </a:outerShdw>
                  </a:effectLst>
                </a:rPr>
              </a:br>
              <a:r>
                <a:rPr lang="en-US" b="1" dirty="0">
                  <a:solidFill>
                    <a:schemeClr val="bg1"/>
                  </a:solidFill>
                  <a:effectLst>
                    <a:outerShdw blurRad="38100" dist="38100" dir="2700000" algn="tl">
                      <a:srgbClr val="000000">
                        <a:alpha val="43137"/>
                      </a:srgbClr>
                    </a:outerShdw>
                  </a:effectLst>
                </a:rPr>
                <a:t>of its talent strategy</a:t>
              </a:r>
              <a:endParaRPr lang="en-US" sz="1800" b="1" dirty="0">
                <a:solidFill>
                  <a:srgbClr val="FFFFCC"/>
                </a:solidFill>
                <a:effectLst>
                  <a:outerShdw blurRad="38100" dist="38100" dir="2700000" algn="tl">
                    <a:srgbClr val="000000">
                      <a:alpha val="43137"/>
                    </a:srgbClr>
                  </a:outerShdw>
                </a:effectLst>
              </a:endParaRPr>
            </a:p>
          </p:txBody>
        </p:sp>
      </p:grpSp>
      <p:sp>
        <p:nvSpPr>
          <p:cNvPr id="14" name="Text Placeholder 13"/>
          <p:cNvSpPr>
            <a:spLocks noGrp="1"/>
          </p:cNvSpPr>
          <p:nvPr>
            <p:ph type="body" sz="quarter" idx="4294967295"/>
          </p:nvPr>
        </p:nvSpPr>
        <p:spPr>
          <a:xfrm>
            <a:off x="0" y="6565900"/>
            <a:ext cx="9140332" cy="292100"/>
          </a:xfrm>
        </p:spPr>
        <p:txBody>
          <a:bodyPr/>
          <a:lstStyle/>
          <a:p>
            <a:pPr marL="0" indent="0" algn="ctr">
              <a:buNone/>
            </a:pPr>
            <a:r>
              <a:rPr lang="en-US" sz="800" dirty="0">
                <a:hlinkClick r:id="rId3" action="ppaction://hlinksldjump"/>
              </a:rPr>
              <a:t>Jump to Appendix 3 long image description</a:t>
            </a:r>
          </a:p>
        </p:txBody>
      </p:sp>
    </p:spTree>
    <p:extLst>
      <p:ext uri="{BB962C8B-B14F-4D97-AF65-F5344CB8AC3E}">
        <p14:creationId xmlns:p14="http://schemas.microsoft.com/office/powerpoint/2010/main" val="145279844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Autofit/>
          </a:bodyPr>
          <a:lstStyle/>
          <a:p>
            <a:r>
              <a:rPr lang="en-US" dirty="0"/>
              <a:t>RECRUITING, TRAINING, AND RETAINING CAPABLE EMPLOYEES</a:t>
            </a:r>
          </a:p>
        </p:txBody>
      </p:sp>
      <p:sp>
        <p:nvSpPr>
          <p:cNvPr id="48131" name="Rectangle 3"/>
          <p:cNvSpPr>
            <a:spLocks noGrp="1" noChangeArrowheads="1"/>
          </p:cNvSpPr>
          <p:nvPr>
            <p:ph idx="1"/>
          </p:nvPr>
        </p:nvSpPr>
        <p:spPr/>
        <p:txBody>
          <a:bodyPr/>
          <a:lstStyle/>
          <a:p>
            <a:r>
              <a:rPr lang="en-US" sz="2000" dirty="0"/>
              <a:t>Intensively screen and evaluate applicants to ensure selecting those who are best-suited and best-fitted</a:t>
            </a:r>
          </a:p>
          <a:p>
            <a:r>
              <a:rPr lang="en-US" sz="2000" dirty="0"/>
              <a:t>Provide training programs throughout employee careers</a:t>
            </a:r>
          </a:p>
          <a:p>
            <a:r>
              <a:rPr lang="en-US" sz="2000" dirty="0"/>
              <a:t>Offer challenging, interesting, and skill-stretching assignments</a:t>
            </a:r>
          </a:p>
          <a:p>
            <a:r>
              <a:rPr lang="en-US" sz="2000" dirty="0"/>
              <a:t>Rotating people through jobs that span functional or geographic boundaries</a:t>
            </a:r>
          </a:p>
          <a:p>
            <a:r>
              <a:rPr lang="en-US" sz="2000" dirty="0"/>
              <a:t>Make the work environment stimulating and engaging so that the firm is considered a great place to work</a:t>
            </a:r>
          </a:p>
          <a:p>
            <a:r>
              <a:rPr lang="en-US" sz="2000" dirty="0"/>
              <a:t>Encourage employees to propose creative ways of operating better, and to push ideas for new products or businesses</a:t>
            </a:r>
          </a:p>
          <a:p>
            <a:r>
              <a:rPr lang="en-US" sz="2000" dirty="0"/>
              <a:t>Use assorted financial incentives and perks to retain employees</a:t>
            </a:r>
          </a:p>
          <a:p>
            <a:r>
              <a:rPr lang="en-US" sz="2000" dirty="0"/>
              <a:t>Coach average performers to improve their skills and capabilities, while weeding out underperformers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(4 of 11)</a:t>
            </a:r>
            <a:endParaRPr lang="en-US" sz="1800" cap="all" dirty="0"/>
          </a:p>
        </p:txBody>
      </p:sp>
      <p:sp>
        <p:nvSpPr>
          <p:cNvPr id="6" name="Content Placeholder 5"/>
          <p:cNvSpPr>
            <a:spLocks noGrp="1"/>
          </p:cNvSpPr>
          <p:nvPr>
            <p:ph idx="1"/>
          </p:nvPr>
        </p:nvSpPr>
        <p:spPr/>
        <p:txBody>
          <a:bodyPr/>
          <a:lstStyle/>
          <a:p>
            <a:pPr marL="0" indent="0">
              <a:buNone/>
              <a:tabLst>
                <a:tab pos="53975" algn="l"/>
              </a:tabLst>
            </a:pPr>
            <a:r>
              <a:rPr lang="en-US" sz="2800" dirty="0"/>
              <a:t>The best companies make a point of recruiting and retaining talented employees; the objective is to make the firm’s entire workforce (managers and rank-and-file employees) a genuine competitive asset.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0"/>
            <a:ext cx="9144000" cy="990600"/>
          </a:xfrm>
        </p:spPr>
        <p:txBody>
          <a:bodyPr>
            <a:normAutofit fontScale="90000"/>
          </a:bodyPr>
          <a:lstStyle/>
          <a:p>
            <a:r>
              <a:rPr lang="en-US" dirty="0"/>
              <a:t>DEVELOPING AND BUILDING CRITICAL RESOURCES AND CAPABILITIES</a:t>
            </a:r>
          </a:p>
        </p:txBody>
      </p:sp>
      <p:grpSp>
        <p:nvGrpSpPr>
          <p:cNvPr id="12" name="Group 11" descr="A graphic shows three approaches to building and strengthening capabilities."/>
          <p:cNvGrpSpPr/>
          <p:nvPr/>
        </p:nvGrpSpPr>
        <p:grpSpPr>
          <a:xfrm>
            <a:off x="900113" y="1807029"/>
            <a:ext cx="7315200" cy="3447025"/>
            <a:chOff x="900113" y="1807029"/>
            <a:chExt cx="7315200" cy="3447025"/>
          </a:xfrm>
        </p:grpSpPr>
        <p:cxnSp>
          <p:nvCxnSpPr>
            <p:cNvPr id="40962" name="AutoShape 4"/>
            <p:cNvCxnSpPr>
              <a:cxnSpLocks noChangeShapeType="1"/>
              <a:stCxn id="40968" idx="0"/>
            </p:cNvCxnSpPr>
            <p:nvPr/>
          </p:nvCxnSpPr>
          <p:spPr bwMode="auto">
            <a:xfrm flipH="1">
              <a:off x="2019301" y="1807029"/>
              <a:ext cx="2540000" cy="2358571"/>
            </a:xfrm>
            <a:prstGeom prst="straightConnector1">
              <a:avLst/>
            </a:prstGeom>
            <a:noFill/>
            <a:ln w="38100">
              <a:solidFill>
                <a:schemeClr val="tx1"/>
              </a:solidFill>
              <a:round/>
              <a:headEnd type="none" w="med" len="med"/>
              <a:tailEnd type="none" w="med" len="med"/>
            </a:ln>
          </p:spPr>
        </p:cxnSp>
        <p:cxnSp>
          <p:nvCxnSpPr>
            <p:cNvPr id="40963" name="AutoShape 5"/>
            <p:cNvCxnSpPr>
              <a:cxnSpLocks noChangeShapeType="1"/>
              <a:stCxn id="40968" idx="0"/>
            </p:cNvCxnSpPr>
            <p:nvPr/>
          </p:nvCxnSpPr>
          <p:spPr bwMode="auto">
            <a:xfrm flipH="1">
              <a:off x="4557715" y="1807029"/>
              <a:ext cx="1586" cy="2358571"/>
            </a:xfrm>
            <a:prstGeom prst="straightConnector1">
              <a:avLst/>
            </a:prstGeom>
            <a:noFill/>
            <a:ln w="38100">
              <a:solidFill>
                <a:schemeClr val="tx1"/>
              </a:solidFill>
              <a:round/>
              <a:headEnd type="none" w="med" len="med"/>
              <a:tailEnd type="none" w="med" len="med"/>
            </a:ln>
          </p:spPr>
        </p:cxnSp>
        <p:cxnSp>
          <p:nvCxnSpPr>
            <p:cNvPr id="40964" name="AutoShape 6"/>
            <p:cNvCxnSpPr>
              <a:cxnSpLocks noChangeShapeType="1"/>
              <a:stCxn id="40968" idx="0"/>
            </p:cNvCxnSpPr>
            <p:nvPr/>
          </p:nvCxnSpPr>
          <p:spPr bwMode="auto">
            <a:xfrm>
              <a:off x="4559301" y="1807029"/>
              <a:ext cx="2536824" cy="2358571"/>
            </a:xfrm>
            <a:prstGeom prst="straightConnector1">
              <a:avLst/>
            </a:prstGeom>
            <a:noFill/>
            <a:ln w="38100">
              <a:solidFill>
                <a:schemeClr val="tx1"/>
              </a:solidFill>
              <a:round/>
              <a:headEnd type="none" w="med" len="med"/>
              <a:tailEnd type="none" w="med" len="med"/>
            </a:ln>
          </p:spPr>
        </p:cxnSp>
        <p:sp>
          <p:nvSpPr>
            <p:cNvPr id="50183" name="Text Box 5"/>
            <p:cNvSpPr txBox="1">
              <a:spLocks noChangeArrowheads="1"/>
            </p:cNvSpPr>
            <p:nvPr/>
          </p:nvSpPr>
          <p:spPr bwMode="blackWhite">
            <a:xfrm>
              <a:off x="900113" y="3715540"/>
              <a:ext cx="2238375" cy="1538514"/>
            </a:xfrm>
            <a:prstGeom prst="roundRect">
              <a:avLst/>
            </a:prstGeom>
            <a:blipFill dpi="0" rotWithShape="1">
              <a:blip r:embed="rId3"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defRPr/>
              </a:pPr>
              <a:r>
                <a:rPr lang="en-US" b="1" dirty="0">
                  <a:solidFill>
                    <a:schemeClr val="bg1"/>
                  </a:solidFill>
                </a:rPr>
                <a:t>Develop</a:t>
              </a:r>
              <a:br>
                <a:rPr lang="en-US" b="1" dirty="0">
                  <a:solidFill>
                    <a:schemeClr val="bg1"/>
                  </a:solidFill>
                </a:rPr>
              </a:br>
              <a:r>
                <a:rPr lang="en-US" b="1" dirty="0">
                  <a:solidFill>
                    <a:schemeClr val="bg1"/>
                  </a:solidFill>
                </a:rPr>
                <a:t>capabilities </a:t>
              </a:r>
              <a:br>
                <a:rPr lang="en-US" b="1" dirty="0">
                  <a:solidFill>
                    <a:schemeClr val="bg1"/>
                  </a:solidFill>
                </a:rPr>
              </a:br>
              <a:r>
                <a:rPr lang="en-US" b="1" dirty="0">
                  <a:solidFill>
                    <a:schemeClr val="bg1"/>
                  </a:solidFill>
                </a:rPr>
                <a:t>internally</a:t>
              </a:r>
            </a:p>
          </p:txBody>
        </p:sp>
        <p:sp>
          <p:nvSpPr>
            <p:cNvPr id="40966" name="Text Box 6"/>
            <p:cNvSpPr txBox="1">
              <a:spLocks noChangeArrowheads="1"/>
            </p:cNvSpPr>
            <p:nvPr/>
          </p:nvSpPr>
          <p:spPr bwMode="blackWhite">
            <a:xfrm>
              <a:off x="3438525" y="3715540"/>
              <a:ext cx="2238375" cy="1538514"/>
            </a:xfrm>
            <a:prstGeom prst="roundRect">
              <a:avLst/>
            </a:prstGeom>
            <a:blipFill dpi="0" rotWithShape="0">
              <a:blip r:embed="rId4"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b="1" dirty="0"/>
                <a:t>Acquire capabilities through mergers </a:t>
              </a:r>
              <a:br>
                <a:rPr lang="en-US" b="1" dirty="0"/>
              </a:br>
              <a:r>
                <a:rPr lang="en-US" b="1" dirty="0"/>
                <a:t>and acquisitions</a:t>
              </a:r>
            </a:p>
          </p:txBody>
        </p:sp>
        <p:sp>
          <p:nvSpPr>
            <p:cNvPr id="40967" name="Text Box 7"/>
            <p:cNvSpPr txBox="1">
              <a:spLocks noChangeArrowheads="1"/>
            </p:cNvSpPr>
            <p:nvPr/>
          </p:nvSpPr>
          <p:spPr bwMode="blackWhite">
            <a:xfrm>
              <a:off x="5976938" y="3715540"/>
              <a:ext cx="2238375" cy="1532588"/>
            </a:xfrm>
            <a:prstGeom prst="roundRect">
              <a:avLst/>
            </a:prstGeom>
            <a:blipFill dpi="0" rotWithShape="1">
              <a:blip r:embed="rId5"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b="1" dirty="0"/>
                <a:t>Access capabilities via collaborative partnerships</a:t>
              </a:r>
            </a:p>
          </p:txBody>
        </p:sp>
        <p:sp>
          <p:nvSpPr>
            <p:cNvPr id="40968" name="Oval 10"/>
            <p:cNvSpPr>
              <a:spLocks noChangeArrowheads="1"/>
            </p:cNvSpPr>
            <p:nvPr/>
          </p:nvSpPr>
          <p:spPr bwMode="blackWhite">
            <a:xfrm>
              <a:off x="1957388" y="1807029"/>
              <a:ext cx="5203825" cy="1494971"/>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400" b="1" dirty="0"/>
                <a:t>Approaches to Building and </a:t>
              </a:r>
              <a:br>
                <a:rPr lang="en-US" sz="2400" b="1" dirty="0"/>
              </a:br>
              <a:r>
                <a:rPr lang="en-US" sz="2400" b="1" dirty="0"/>
                <a:t>Strengthening Capabilities</a:t>
              </a:r>
            </a:p>
          </p:txBody>
        </p:sp>
      </p:grpSp>
      <p:sp>
        <p:nvSpPr>
          <p:cNvPr id="6" name="Text Placeholder 5"/>
          <p:cNvSpPr>
            <a:spLocks noGrp="1"/>
          </p:cNvSpPr>
          <p:nvPr>
            <p:ph type="body" sz="quarter" idx="16"/>
          </p:nvPr>
        </p:nvSpPr>
        <p:spPr/>
        <p:txBody>
          <a:bodyPr/>
          <a:lstStyle/>
          <a:p>
            <a:r>
              <a:rPr lang="en-US" sz="800" b="0" dirty="0">
                <a:hlinkClick r:id="rId6" action="ppaction://hlinksldjump"/>
              </a:rPr>
              <a:t>Jump to Appendix 4 long image description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(5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Building new competencies and capabilities is a multistage process that occurs over a period of months and years. It is not something that is accomplished overnight.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dirty="0"/>
              <a:t>DEVELOPING CAPABILITIES INTERNALLY</a:t>
            </a:r>
          </a:p>
        </p:txBody>
      </p:sp>
      <p:grpSp>
        <p:nvGrpSpPr>
          <p:cNvPr id="10" name="Group 9" descr="A graphic shows two actions managers should take in order to develop competencies and capabilities internally."/>
          <p:cNvGrpSpPr/>
          <p:nvPr/>
        </p:nvGrpSpPr>
        <p:grpSpPr>
          <a:xfrm>
            <a:off x="1183361" y="1460020"/>
            <a:ext cx="6732588" cy="3898900"/>
            <a:chOff x="1209675" y="1565275"/>
            <a:chExt cx="6732588" cy="3898900"/>
          </a:xfrm>
        </p:grpSpPr>
        <p:sp>
          <p:nvSpPr>
            <p:cNvPr id="103429" name="Text Box 5"/>
            <p:cNvSpPr txBox="1">
              <a:spLocks noChangeArrowheads="1"/>
            </p:cNvSpPr>
            <p:nvPr/>
          </p:nvSpPr>
          <p:spPr bwMode="blackWhite">
            <a:xfrm>
              <a:off x="5037138" y="3724275"/>
              <a:ext cx="2905125" cy="1739900"/>
            </a:xfrm>
            <a:prstGeom prst="roundRect">
              <a:avLst/>
            </a:prstGeom>
            <a:blipFill dpi="0" rotWithShape="0">
              <a:blip r:embed="rId3" cstate="print"/>
              <a:srcRect/>
              <a:stretch>
                <a:fillRect/>
              </a:stretch>
            </a:blipFill>
            <a:ln w="3175">
              <a:noFill/>
              <a:miter lim="800000"/>
              <a:headEnd/>
              <a:tailEnd/>
            </a:ln>
            <a:scene3d>
              <a:camera prst="orthographicFront"/>
              <a:lightRig rig="threePt" dir="t"/>
            </a:scene3d>
            <a:sp3d>
              <a:bevelT/>
            </a:sp3d>
          </p:spPr>
          <p:txBody>
            <a:bodyPr anchor="ctr" anchorCtr="1"/>
            <a:lstStyle/>
            <a:p>
              <a:pPr algn="ctr">
                <a:spcBef>
                  <a:spcPct val="50000"/>
                </a:spcBef>
                <a:defRPr/>
              </a:pPr>
              <a:r>
                <a:rPr lang="en-US" b="1" dirty="0">
                  <a:solidFill>
                    <a:schemeClr val="bg1"/>
                  </a:solidFill>
                  <a:effectLst>
                    <a:outerShdw blurRad="38100" dist="38100" dir="2700000" algn="tl">
                      <a:srgbClr val="000000">
                        <a:alpha val="43137"/>
                      </a:srgbClr>
                    </a:outerShdw>
                  </a:effectLst>
                </a:rPr>
                <a:t>Coordinate and integrate the efforts </a:t>
              </a:r>
              <a:br>
                <a:rPr lang="en-US" b="1" dirty="0">
                  <a:solidFill>
                    <a:schemeClr val="bg1"/>
                  </a:solidFill>
                  <a:effectLst>
                    <a:outerShdw blurRad="38100" dist="38100" dir="2700000" algn="tl">
                      <a:srgbClr val="000000">
                        <a:alpha val="43137"/>
                      </a:srgbClr>
                    </a:outerShdw>
                  </a:effectLst>
                </a:rPr>
              </a:br>
              <a:r>
                <a:rPr lang="en-US" b="1" dirty="0">
                  <a:solidFill>
                    <a:schemeClr val="bg1"/>
                  </a:solidFill>
                  <a:effectLst>
                    <a:outerShdw blurRad="38100" dist="38100" dir="2700000" algn="tl">
                      <a:srgbClr val="000000">
                        <a:alpha val="43137"/>
                      </a:srgbClr>
                    </a:outerShdw>
                  </a:effectLst>
                </a:rPr>
                <a:t>of work groups and departments</a:t>
              </a:r>
            </a:p>
          </p:txBody>
        </p:sp>
        <p:sp>
          <p:nvSpPr>
            <p:cNvPr id="44035" name="Text Box 6"/>
            <p:cNvSpPr txBox="1">
              <a:spLocks noChangeArrowheads="1"/>
            </p:cNvSpPr>
            <p:nvPr/>
          </p:nvSpPr>
          <p:spPr bwMode="blackWhite">
            <a:xfrm>
              <a:off x="1209675" y="3697288"/>
              <a:ext cx="2895600" cy="1739900"/>
            </a:xfrm>
            <a:prstGeom prst="roundRect">
              <a:avLst/>
            </a:prstGeom>
            <a:blipFill dpi="0" rotWithShape="1">
              <a:blip r:embed="rId4" cstate="print"/>
              <a:srcRect/>
              <a:stretch>
                <a:fillRect/>
              </a:stretch>
            </a:blipFill>
            <a:ln w="3175" algn="ctr">
              <a:noFill/>
              <a:miter lim="800000"/>
              <a:headEnd/>
              <a:tailEnd/>
            </a:ln>
            <a:scene3d>
              <a:camera prst="orthographicFront"/>
              <a:lightRig rig="threePt" dir="t"/>
            </a:scene3d>
            <a:sp3d>
              <a:bevelT/>
            </a:sp3d>
          </p:spPr>
          <p:txBody>
            <a:bodyPr lIns="0" rIns="0" anchor="ctr" anchorCtr="1"/>
            <a:lstStyle/>
            <a:p>
              <a:pPr algn="ctr">
                <a:spcBef>
                  <a:spcPct val="50000"/>
                </a:spcBef>
              </a:pPr>
              <a:r>
                <a:rPr lang="en-US" b="1" dirty="0"/>
                <a:t>Strengthen the </a:t>
              </a:r>
              <a:br>
                <a:rPr lang="en-US" b="1" dirty="0"/>
              </a:br>
              <a:r>
                <a:rPr lang="en-US" b="1" dirty="0"/>
                <a:t>firm’s base of skills, knowledge, and intellect</a:t>
              </a:r>
            </a:p>
          </p:txBody>
        </p:sp>
        <p:cxnSp>
          <p:nvCxnSpPr>
            <p:cNvPr id="44036" name="AutoShape 7"/>
            <p:cNvCxnSpPr>
              <a:cxnSpLocks noChangeShapeType="1"/>
              <a:endCxn id="44038" idx="0"/>
            </p:cNvCxnSpPr>
            <p:nvPr/>
          </p:nvCxnSpPr>
          <p:spPr bwMode="auto">
            <a:xfrm flipV="1">
              <a:off x="2657475" y="1565275"/>
              <a:ext cx="1903413" cy="2132013"/>
            </a:xfrm>
            <a:prstGeom prst="straightConnector1">
              <a:avLst/>
            </a:prstGeom>
            <a:noFill/>
            <a:ln w="41275">
              <a:solidFill>
                <a:schemeClr val="tx1"/>
              </a:solidFill>
              <a:round/>
              <a:headEnd type="none" w="med" len="med"/>
              <a:tailEnd type="none" w="med" len="med"/>
            </a:ln>
          </p:spPr>
        </p:cxnSp>
        <p:cxnSp>
          <p:nvCxnSpPr>
            <p:cNvPr id="44037" name="AutoShape 8"/>
            <p:cNvCxnSpPr>
              <a:cxnSpLocks noChangeShapeType="1"/>
            </p:cNvCxnSpPr>
            <p:nvPr/>
          </p:nvCxnSpPr>
          <p:spPr bwMode="auto">
            <a:xfrm flipH="1" flipV="1">
              <a:off x="4560888" y="1565275"/>
              <a:ext cx="1928812" cy="2159000"/>
            </a:xfrm>
            <a:prstGeom prst="straightConnector1">
              <a:avLst/>
            </a:prstGeom>
            <a:noFill/>
            <a:ln w="41275">
              <a:solidFill>
                <a:schemeClr val="tx1"/>
              </a:solidFill>
              <a:round/>
              <a:headEnd type="none" w="med" len="med"/>
              <a:tailEnd type="none" w="med" len="med"/>
            </a:ln>
          </p:spPr>
        </p:cxnSp>
        <p:sp>
          <p:nvSpPr>
            <p:cNvPr id="44038" name="Oval 9"/>
            <p:cNvSpPr>
              <a:spLocks noChangeArrowheads="1"/>
            </p:cNvSpPr>
            <p:nvPr/>
          </p:nvSpPr>
          <p:spPr bwMode="auto">
            <a:xfrm>
              <a:off x="1560513" y="1565275"/>
              <a:ext cx="6000750" cy="14351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400" b="1" dirty="0"/>
                <a:t>Managerial Actions to Develop </a:t>
              </a:r>
              <a:br>
                <a:rPr lang="en-US" sz="2400" b="1" dirty="0"/>
              </a:br>
              <a:r>
                <a:rPr lang="en-US" sz="2400" b="1" dirty="0"/>
                <a:t>Competencies and Capabilities</a:t>
              </a:r>
            </a:p>
          </p:txBody>
        </p:sp>
      </p:grpSp>
      <p:sp>
        <p:nvSpPr>
          <p:cNvPr id="6" name="Text Placeholder 5"/>
          <p:cNvSpPr>
            <a:spLocks noGrp="1"/>
          </p:cNvSpPr>
          <p:nvPr>
            <p:ph type="body" sz="quarter" idx="16"/>
          </p:nvPr>
        </p:nvSpPr>
        <p:spPr/>
        <p:txBody>
          <a:bodyPr/>
          <a:lstStyle/>
          <a:p>
            <a:r>
              <a:rPr lang="en-US" sz="800" b="0" dirty="0">
                <a:hlinkClick r:id="rId5" action="ppaction://hlinksldjump"/>
              </a:rPr>
              <a:t>Jump to Appendix 5 long image description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(6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A company’s capabilities must be continually refreshed and renewed to remain aligned with changing customer expectations, altered competitive conditions, and new strategic initiatives.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t>LEARNING OBJECTIVES</a:t>
            </a:r>
          </a:p>
        </p:txBody>
      </p:sp>
      <p:sp>
        <p:nvSpPr>
          <p:cNvPr id="9" name="Content Placeholder 8"/>
          <p:cNvSpPr>
            <a:spLocks noGrp="1"/>
          </p:cNvSpPr>
          <p:nvPr>
            <p:ph idx="1"/>
          </p:nvPr>
        </p:nvSpPr>
        <p:spPr>
          <a:xfrm>
            <a:off x="489858" y="990600"/>
            <a:ext cx="8471262" cy="5562600"/>
          </a:xfrm>
        </p:spPr>
        <p:txBody>
          <a:bodyPr/>
          <a:lstStyle/>
          <a:p>
            <a:pPr marL="0" indent="0">
              <a:spcBef>
                <a:spcPts val="600"/>
              </a:spcBef>
              <a:spcAft>
                <a:spcPts val="0"/>
              </a:spcAft>
              <a:buClr>
                <a:srgbClr val="663300"/>
              </a:buClr>
              <a:buNone/>
            </a:pPr>
            <a:r>
              <a:rPr lang="en-US" b="1" dirty="0">
                <a:solidFill>
                  <a:schemeClr val="accent1">
                    <a:lumMod val="50000"/>
                  </a:schemeClr>
                </a:solidFill>
              </a:rPr>
              <a:t>THIS CHAPTER WILL HELP YOU UNDERSTAND:</a:t>
            </a:r>
          </a:p>
          <a:p>
            <a:pPr marL="457200" indent="-457200">
              <a:spcBef>
                <a:spcPts val="600"/>
              </a:spcBef>
              <a:spcAft>
                <a:spcPts val="0"/>
              </a:spcAft>
              <a:buClr>
                <a:srgbClr val="663300"/>
              </a:buClr>
              <a:buFont typeface="+mj-lt"/>
              <a:buAutoNum type="arabicPeriod"/>
            </a:pPr>
            <a:r>
              <a:rPr lang="en-US" dirty="0"/>
              <a:t>What managers must do to execute strategy successfully</a:t>
            </a:r>
          </a:p>
          <a:p>
            <a:pPr marL="457200" indent="-457200">
              <a:spcBef>
                <a:spcPts val="600"/>
              </a:spcBef>
              <a:spcAft>
                <a:spcPts val="0"/>
              </a:spcAft>
              <a:buClr>
                <a:srgbClr val="663300"/>
              </a:buClr>
              <a:buFont typeface="+mj-lt"/>
              <a:buAutoNum type="arabicPeriod"/>
            </a:pPr>
            <a:r>
              <a:rPr lang="en-US" dirty="0"/>
              <a:t>Why hiring, training, and retaining the right people constitute a key component of the strategy execution process</a:t>
            </a:r>
          </a:p>
          <a:p>
            <a:pPr marL="457200" indent="-457200">
              <a:spcBef>
                <a:spcPts val="600"/>
              </a:spcBef>
              <a:spcAft>
                <a:spcPts val="0"/>
              </a:spcAft>
              <a:buClr>
                <a:srgbClr val="663300"/>
              </a:buClr>
              <a:buFont typeface="+mj-lt"/>
              <a:buAutoNum type="arabicPeriod"/>
            </a:pPr>
            <a:r>
              <a:rPr lang="en-US" dirty="0"/>
              <a:t>That good strategy execution requires continuously building and upgrading the organization’s resources and capabilities</a:t>
            </a:r>
          </a:p>
          <a:p>
            <a:pPr marL="457200" indent="-457200">
              <a:spcBef>
                <a:spcPts val="600"/>
              </a:spcBef>
              <a:spcAft>
                <a:spcPts val="0"/>
              </a:spcAft>
              <a:buClr>
                <a:srgbClr val="663300"/>
              </a:buClr>
              <a:buFont typeface="+mj-lt"/>
              <a:buAutoNum type="arabicPeriod"/>
            </a:pPr>
            <a:r>
              <a:rPr lang="en-US" dirty="0"/>
              <a:t>What issues to consider in establishing a strategy-supportive organizational structure and organizing the work effort</a:t>
            </a:r>
          </a:p>
          <a:p>
            <a:pPr marL="457200" indent="-457200">
              <a:spcBef>
                <a:spcPts val="600"/>
              </a:spcBef>
              <a:spcAft>
                <a:spcPts val="0"/>
              </a:spcAft>
              <a:buClr>
                <a:srgbClr val="663300"/>
              </a:buClr>
              <a:buFont typeface="+mj-lt"/>
              <a:buAutoNum type="arabicPeriod"/>
            </a:pPr>
            <a:r>
              <a:rPr lang="en-US" dirty="0"/>
              <a:t>The pros and cons of centralized and decentralized decision making in implementing the chosen strategy</a:t>
            </a:r>
          </a:p>
        </p:txBody>
      </p:sp>
    </p:spTree>
    <p:extLst>
      <p:ext uri="{BB962C8B-B14F-4D97-AF65-F5344CB8AC3E}">
        <p14:creationId xmlns:p14="http://schemas.microsoft.com/office/powerpoint/2010/main" val="203364499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1"/>
            <a:ext cx="9144000" cy="1100137"/>
          </a:xfrm>
        </p:spPr>
        <p:txBody>
          <a:bodyPr/>
          <a:lstStyle/>
          <a:p>
            <a:r>
              <a:rPr lang="en-US" dirty="0"/>
              <a:t>SETTING STRETCH GOALS: FROM CAPABILITY TO COMPETENCE</a:t>
            </a:r>
          </a:p>
        </p:txBody>
      </p:sp>
      <p:grpSp>
        <p:nvGrpSpPr>
          <p:cNvPr id="14" name="Group 13" descr="A graphic charts the path of taking a stretch goal from capability to competence."/>
          <p:cNvGrpSpPr/>
          <p:nvPr/>
        </p:nvGrpSpPr>
        <p:grpSpPr>
          <a:xfrm>
            <a:off x="842963" y="1682750"/>
            <a:ext cx="7215187" cy="4241800"/>
            <a:chOff x="842963" y="1682750"/>
            <a:chExt cx="7215187" cy="4241800"/>
          </a:xfrm>
        </p:grpSpPr>
        <p:sp>
          <p:nvSpPr>
            <p:cNvPr id="47106" name="AutoShape 7"/>
            <p:cNvSpPr>
              <a:spLocks noChangeArrowheads="1"/>
            </p:cNvSpPr>
            <p:nvPr/>
          </p:nvSpPr>
          <p:spPr bwMode="blackWhite">
            <a:xfrm>
              <a:off x="842963" y="1682750"/>
              <a:ext cx="1919287" cy="1828800"/>
            </a:xfrm>
            <a:prstGeom prst="roundRect">
              <a:avLst/>
            </a:prstGeom>
            <a:gradFill rotWithShape="1">
              <a:gsLst>
                <a:gs pos="0">
                  <a:srgbClr val="336600"/>
                </a:gs>
                <a:gs pos="100000">
                  <a:srgbClr val="5D8635"/>
                </a:gs>
              </a:gsLst>
              <a:path path="rect">
                <a:fillToRect t="100000" r="100000"/>
              </a:path>
            </a:gradFill>
            <a:ln w="3175">
              <a:solidFill>
                <a:srgbClr val="336600"/>
              </a:solidFill>
              <a:miter lim="800000"/>
              <a:headEnd/>
              <a:tailEnd/>
            </a:ln>
            <a:scene3d>
              <a:camera prst="orthographicFront"/>
              <a:lightRig rig="threePt" dir="t"/>
            </a:scene3d>
            <a:sp3d>
              <a:bevelT/>
            </a:sp3d>
          </p:spPr>
          <p:txBody>
            <a:bodyPr wrap="none" anchor="ctr"/>
            <a:lstStyle/>
            <a:p>
              <a:pPr algn="ctr"/>
              <a:r>
                <a:rPr lang="en-US" sz="1600" b="1" dirty="0">
                  <a:solidFill>
                    <a:schemeClr val="bg1"/>
                  </a:solidFill>
                </a:rPr>
                <a:t>Thinking</a:t>
              </a:r>
            </a:p>
            <a:p>
              <a:pPr algn="ctr"/>
              <a:r>
                <a:rPr lang="en-US" sz="1600" b="1" dirty="0">
                  <a:solidFill>
                    <a:schemeClr val="bg1"/>
                  </a:solidFill>
                </a:rPr>
                <a:t>strategically</a:t>
              </a:r>
            </a:p>
            <a:p>
              <a:pPr algn="ctr"/>
              <a:r>
                <a:rPr lang="en-US" sz="1600" b="1" dirty="0">
                  <a:solidFill>
                    <a:schemeClr val="bg1"/>
                  </a:solidFill>
                </a:rPr>
                <a:t>about a firm’s</a:t>
              </a:r>
            </a:p>
            <a:p>
              <a:pPr algn="ctr"/>
              <a:r>
                <a:rPr lang="en-US" sz="1600" b="1" dirty="0">
                  <a:solidFill>
                    <a:schemeClr val="bg1"/>
                  </a:solidFill>
                </a:rPr>
                <a:t>knowledge and </a:t>
              </a:r>
              <a:br>
                <a:rPr lang="en-US" sz="1600" b="1" dirty="0">
                  <a:solidFill>
                    <a:schemeClr val="bg1"/>
                  </a:solidFill>
                </a:rPr>
              </a:br>
              <a:r>
                <a:rPr lang="en-US" sz="1600" b="1" dirty="0">
                  <a:solidFill>
                    <a:schemeClr val="bg1"/>
                  </a:solidFill>
                </a:rPr>
                <a:t>skills base</a:t>
              </a:r>
            </a:p>
          </p:txBody>
        </p:sp>
        <p:sp>
          <p:nvSpPr>
            <p:cNvPr id="47107" name="AutoShape 8"/>
            <p:cNvSpPr>
              <a:spLocks noChangeArrowheads="1"/>
            </p:cNvSpPr>
            <p:nvPr/>
          </p:nvSpPr>
          <p:spPr bwMode="blackWhite">
            <a:xfrm>
              <a:off x="1954213" y="4094163"/>
              <a:ext cx="1919287" cy="1828800"/>
            </a:xfrm>
            <a:prstGeom prst="roundRect">
              <a:avLst/>
            </a:prstGeom>
            <a:gradFill rotWithShape="1">
              <a:gsLst>
                <a:gs pos="0">
                  <a:srgbClr val="CC6C18"/>
                </a:gs>
                <a:gs pos="100000">
                  <a:srgbClr val="954F11"/>
                </a:gs>
              </a:gsLst>
              <a:path path="rect">
                <a:fillToRect t="100000" r="100000"/>
              </a:path>
            </a:gradFill>
            <a:ln w="3175">
              <a:solidFill>
                <a:srgbClr val="993300"/>
              </a:solidFill>
              <a:miter lim="800000"/>
              <a:headEnd/>
              <a:tailEnd/>
            </a:ln>
            <a:scene3d>
              <a:camera prst="orthographicFront"/>
              <a:lightRig rig="threePt" dir="t"/>
            </a:scene3d>
            <a:sp3d>
              <a:bevelT/>
            </a:sp3d>
          </p:spPr>
          <p:txBody>
            <a:bodyPr wrap="none" anchor="ctr"/>
            <a:lstStyle/>
            <a:p>
              <a:pPr algn="ctr"/>
              <a:r>
                <a:rPr lang="en-US" sz="1600" b="1" dirty="0">
                  <a:solidFill>
                    <a:schemeClr val="bg1"/>
                  </a:solidFill>
                </a:rPr>
                <a:t>Thinking </a:t>
              </a:r>
              <a:br>
                <a:rPr lang="en-US" sz="1600" b="1" dirty="0">
                  <a:solidFill>
                    <a:schemeClr val="bg1"/>
                  </a:solidFill>
                </a:rPr>
              </a:br>
              <a:r>
                <a:rPr lang="en-US" sz="1600" b="1" dirty="0">
                  <a:solidFill>
                    <a:schemeClr val="bg1"/>
                  </a:solidFill>
                </a:rPr>
                <a:t>strategically</a:t>
              </a:r>
            </a:p>
            <a:p>
              <a:pPr algn="ctr"/>
              <a:r>
                <a:rPr lang="en-US" sz="1600" b="1" dirty="0">
                  <a:solidFill>
                    <a:schemeClr val="bg1"/>
                  </a:solidFill>
                </a:rPr>
                <a:t>about a firm’s</a:t>
              </a:r>
            </a:p>
            <a:p>
              <a:pPr algn="ctr"/>
              <a:r>
                <a:rPr lang="en-US" sz="1600" b="1" dirty="0">
                  <a:solidFill>
                    <a:schemeClr val="bg1"/>
                  </a:solidFill>
                </a:rPr>
                <a:t>opportunities</a:t>
              </a:r>
              <a:br>
                <a:rPr lang="en-US" sz="1600" b="1" dirty="0">
                  <a:solidFill>
                    <a:schemeClr val="bg1"/>
                  </a:solidFill>
                </a:rPr>
              </a:br>
              <a:r>
                <a:rPr lang="en-US" sz="1600" b="1" dirty="0">
                  <a:solidFill>
                    <a:schemeClr val="bg1"/>
                  </a:solidFill>
                </a:rPr>
                <a:t>and challenges</a:t>
              </a:r>
            </a:p>
          </p:txBody>
        </p:sp>
        <p:sp>
          <p:nvSpPr>
            <p:cNvPr id="47108" name="AutoShape 9"/>
            <p:cNvSpPr>
              <a:spLocks noChangeArrowheads="1"/>
            </p:cNvSpPr>
            <p:nvPr/>
          </p:nvSpPr>
          <p:spPr bwMode="blackWhite">
            <a:xfrm>
              <a:off x="3254375" y="1682750"/>
              <a:ext cx="2101850" cy="1828800"/>
            </a:xfrm>
            <a:prstGeom prst="roundRect">
              <a:avLst/>
            </a:prstGeom>
            <a:gradFill rotWithShape="1">
              <a:gsLst>
                <a:gs pos="0">
                  <a:schemeClr val="accent2"/>
                </a:gs>
                <a:gs pos="100000">
                  <a:srgbClr val="1B525D"/>
                </a:gs>
              </a:gsLst>
              <a:path path="rect">
                <a:fillToRect t="100000" r="100000"/>
              </a:path>
            </a:gradFill>
            <a:ln w="3175">
              <a:solidFill>
                <a:srgbClr val="336600"/>
              </a:solidFill>
              <a:miter lim="800000"/>
              <a:headEnd/>
              <a:tailEnd/>
            </a:ln>
            <a:scene3d>
              <a:camera prst="orthographicFront"/>
              <a:lightRig rig="threePt" dir="t"/>
            </a:scene3d>
            <a:sp3d>
              <a:bevelT/>
            </a:sp3d>
          </p:spPr>
          <p:txBody>
            <a:bodyPr anchor="ctr"/>
            <a:lstStyle/>
            <a:p>
              <a:pPr algn="ctr"/>
              <a:r>
                <a:rPr lang="en-US" sz="1600" b="1" dirty="0">
                  <a:solidFill>
                    <a:schemeClr val="bg1"/>
                  </a:solidFill>
                </a:rPr>
                <a:t>Setting a stretch goal of developing an organizational ability to do something well</a:t>
              </a:r>
            </a:p>
          </p:txBody>
        </p:sp>
        <p:sp>
          <p:nvSpPr>
            <p:cNvPr id="47109" name="AutoShape 10"/>
            <p:cNvSpPr>
              <a:spLocks noChangeArrowheads="1"/>
            </p:cNvSpPr>
            <p:nvPr/>
          </p:nvSpPr>
          <p:spPr bwMode="blackWhite">
            <a:xfrm>
              <a:off x="5772150" y="1682750"/>
              <a:ext cx="2286000" cy="1828800"/>
            </a:xfrm>
            <a:prstGeom prst="roundRect">
              <a:avLst/>
            </a:prstGeom>
            <a:gradFill rotWithShape="1">
              <a:gsLst>
                <a:gs pos="0">
                  <a:srgbClr val="CC9900"/>
                </a:gs>
                <a:gs pos="100000">
                  <a:srgbClr val="886600"/>
                </a:gs>
              </a:gsLst>
              <a:path path="rect">
                <a:fillToRect t="100000" r="100000"/>
              </a:path>
            </a:gradFill>
            <a:ln w="3175">
              <a:solidFill>
                <a:srgbClr val="996633"/>
              </a:solidFill>
              <a:miter lim="800000"/>
              <a:headEnd/>
              <a:tailEnd/>
            </a:ln>
            <a:scene3d>
              <a:camera prst="orthographicFront"/>
              <a:lightRig rig="threePt" dir="t"/>
            </a:scene3d>
            <a:sp3d>
              <a:bevelT/>
            </a:sp3d>
          </p:spPr>
          <p:txBody>
            <a:bodyPr anchor="ctr"/>
            <a:lstStyle/>
            <a:p>
              <a:pPr algn="ctr"/>
              <a:r>
                <a:rPr lang="en-US" sz="1600" b="1" dirty="0">
                  <a:solidFill>
                    <a:schemeClr val="bg1"/>
                  </a:solidFill>
                </a:rPr>
                <a:t>Evolving the ability into a competence </a:t>
              </a:r>
              <a:br>
                <a:rPr lang="en-US" sz="1600" b="1" dirty="0">
                  <a:solidFill>
                    <a:schemeClr val="bg1"/>
                  </a:solidFill>
                </a:rPr>
              </a:br>
              <a:r>
                <a:rPr lang="en-US" sz="1600" b="1" dirty="0">
                  <a:solidFill>
                    <a:schemeClr val="bg1"/>
                  </a:solidFill>
                </a:rPr>
                <a:t>or capability by performing it well</a:t>
              </a:r>
              <a:br>
                <a:rPr lang="en-US" sz="1600" b="1" dirty="0">
                  <a:solidFill>
                    <a:schemeClr val="bg1"/>
                  </a:solidFill>
                </a:rPr>
              </a:br>
              <a:r>
                <a:rPr lang="en-US" sz="1600" b="1" dirty="0">
                  <a:solidFill>
                    <a:schemeClr val="bg1"/>
                  </a:solidFill>
                </a:rPr>
                <a:t>and at an acceptable cost</a:t>
              </a:r>
            </a:p>
          </p:txBody>
        </p:sp>
        <p:sp>
          <p:nvSpPr>
            <p:cNvPr id="47110" name="AutoShape 11"/>
            <p:cNvSpPr>
              <a:spLocks noChangeArrowheads="1"/>
            </p:cNvSpPr>
            <p:nvPr/>
          </p:nvSpPr>
          <p:spPr bwMode="blackWhite">
            <a:xfrm>
              <a:off x="4329113" y="4095750"/>
              <a:ext cx="3290887" cy="1828800"/>
            </a:xfrm>
            <a:prstGeom prst="roundRect">
              <a:avLst/>
            </a:prstGeom>
            <a:gradFill rotWithShape="1">
              <a:gsLst>
                <a:gs pos="0">
                  <a:srgbClr val="660066"/>
                </a:gs>
                <a:gs pos="100000">
                  <a:srgbClr val="5E005E"/>
                </a:gs>
              </a:gsLst>
              <a:path path="rect">
                <a:fillToRect t="100000" r="100000"/>
              </a:path>
            </a:gradFill>
            <a:ln w="3175">
              <a:solidFill>
                <a:srgbClr val="660066"/>
              </a:solidFill>
              <a:miter lim="800000"/>
              <a:headEnd/>
              <a:tailEnd/>
            </a:ln>
            <a:scene3d>
              <a:camera prst="orthographicFront"/>
              <a:lightRig rig="threePt" dir="t"/>
            </a:scene3d>
            <a:sp3d>
              <a:bevelT/>
            </a:sp3d>
          </p:spPr>
          <p:txBody>
            <a:bodyPr anchor="ctr"/>
            <a:lstStyle/>
            <a:p>
              <a:pPr algn="ctr"/>
              <a:r>
                <a:rPr lang="en-US" sz="1600" b="1" dirty="0">
                  <a:solidFill>
                    <a:schemeClr val="bg1"/>
                  </a:solidFill>
                </a:rPr>
                <a:t>Refreshing, updating, and upgrading competencies and capabilities as necessary </a:t>
              </a:r>
              <a:br>
                <a:rPr lang="en-US" sz="1600" b="1" dirty="0">
                  <a:solidFill>
                    <a:schemeClr val="bg1"/>
                  </a:solidFill>
                </a:rPr>
              </a:br>
              <a:r>
                <a:rPr lang="en-US" sz="1600" b="1" dirty="0">
                  <a:solidFill>
                    <a:schemeClr val="bg1"/>
                  </a:solidFill>
                </a:rPr>
                <a:t>to gain and maintain competitive advantage</a:t>
              </a:r>
            </a:p>
          </p:txBody>
        </p:sp>
        <p:cxnSp>
          <p:nvCxnSpPr>
            <p:cNvPr id="47111" name="AutoShape 15"/>
            <p:cNvCxnSpPr>
              <a:cxnSpLocks noChangeShapeType="1"/>
            </p:cNvCxnSpPr>
            <p:nvPr/>
          </p:nvCxnSpPr>
          <p:spPr bwMode="blackWhite">
            <a:xfrm>
              <a:off x="5356225" y="2597150"/>
              <a:ext cx="415925" cy="0"/>
            </a:xfrm>
            <a:prstGeom prst="straightConnector1">
              <a:avLst/>
            </a:prstGeom>
            <a:noFill/>
            <a:ln w="38100">
              <a:solidFill>
                <a:schemeClr val="tx1"/>
              </a:solidFill>
              <a:round/>
              <a:headEnd/>
              <a:tailEnd type="stealth" w="lg" len="lg"/>
            </a:ln>
          </p:spPr>
        </p:cxnSp>
        <p:cxnSp>
          <p:nvCxnSpPr>
            <p:cNvPr id="47112" name="AutoShape 15"/>
            <p:cNvCxnSpPr>
              <a:cxnSpLocks noChangeShapeType="1"/>
            </p:cNvCxnSpPr>
            <p:nvPr/>
          </p:nvCxnSpPr>
          <p:spPr bwMode="blackWhite">
            <a:xfrm>
              <a:off x="3873500" y="5008563"/>
              <a:ext cx="455613" cy="1587"/>
            </a:xfrm>
            <a:prstGeom prst="straightConnector1">
              <a:avLst/>
            </a:prstGeom>
            <a:noFill/>
            <a:ln w="38100">
              <a:solidFill>
                <a:schemeClr val="tx1"/>
              </a:solidFill>
              <a:round/>
              <a:headEnd/>
              <a:tailEnd type="stealth" w="lg" len="lg"/>
            </a:ln>
          </p:spPr>
        </p:cxnSp>
        <p:cxnSp>
          <p:nvCxnSpPr>
            <p:cNvPr id="47113" name="AutoShape 20"/>
            <p:cNvCxnSpPr>
              <a:cxnSpLocks noChangeShapeType="1"/>
            </p:cNvCxnSpPr>
            <p:nvPr/>
          </p:nvCxnSpPr>
          <p:spPr bwMode="auto">
            <a:xfrm flipH="1">
              <a:off x="2914650" y="2597150"/>
              <a:ext cx="5143500" cy="1497013"/>
            </a:xfrm>
            <a:prstGeom prst="bentConnector4">
              <a:avLst>
                <a:gd name="adj1" fmla="val -4444"/>
                <a:gd name="adj2" fmla="val 80486"/>
              </a:avLst>
            </a:prstGeom>
            <a:noFill/>
            <a:ln w="38100">
              <a:solidFill>
                <a:schemeClr val="tx1"/>
              </a:solidFill>
              <a:miter lim="800000"/>
              <a:headEnd/>
              <a:tailEnd type="stealth" w="lg" len="lg"/>
            </a:ln>
          </p:spPr>
        </p:cxnSp>
        <p:cxnSp>
          <p:nvCxnSpPr>
            <p:cNvPr id="47114" name="AutoShape 18"/>
            <p:cNvCxnSpPr>
              <a:cxnSpLocks noChangeShapeType="1"/>
            </p:cNvCxnSpPr>
            <p:nvPr/>
          </p:nvCxnSpPr>
          <p:spPr bwMode="auto">
            <a:xfrm>
              <a:off x="2762250" y="2597150"/>
              <a:ext cx="492125" cy="0"/>
            </a:xfrm>
            <a:prstGeom prst="straightConnector1">
              <a:avLst/>
            </a:prstGeom>
            <a:noFill/>
            <a:ln w="38100">
              <a:solidFill>
                <a:schemeClr val="tx1"/>
              </a:solidFill>
              <a:round/>
              <a:headEnd/>
              <a:tailEnd type="stealth" w="lg" len="lg"/>
            </a:ln>
          </p:spPr>
        </p:cxnSp>
      </p:grpSp>
      <p:sp>
        <p:nvSpPr>
          <p:cNvPr id="6" name="Text Placeholder 5"/>
          <p:cNvSpPr>
            <a:spLocks noGrp="1"/>
          </p:cNvSpPr>
          <p:nvPr>
            <p:ph type="body" sz="quarter" idx="16"/>
          </p:nvPr>
        </p:nvSpPr>
        <p:spPr/>
        <p:txBody>
          <a:bodyPr/>
          <a:lstStyle/>
          <a:p>
            <a:r>
              <a:rPr lang="en-US" sz="800" b="0" dirty="0">
                <a:hlinkClick r:id="rId3" action="ppaction://hlinksldjump"/>
              </a:rPr>
              <a:t>Jump to Appendix 6 long image description</a:t>
            </a:r>
            <a:endParaRPr lang="en-US" sz="800" b="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9144000" cy="1132114"/>
          </a:xfrm>
        </p:spPr>
        <p:txBody>
          <a:bodyPr/>
          <a:lstStyle/>
          <a:p>
            <a:r>
              <a:rPr lang="en-US" dirty="0"/>
              <a:t>ACQUIRING CAPABILITIES THROUGH MERGERS AND ACQUISITIONS</a:t>
            </a:r>
          </a:p>
        </p:txBody>
      </p:sp>
      <p:graphicFrame>
        <p:nvGraphicFramePr>
          <p:cNvPr id="11" name="Table 10"/>
          <p:cNvGraphicFramePr>
            <a:graphicFrameLocks noGrp="1"/>
          </p:cNvGraphicFramePr>
          <p:nvPr>
            <p:extLst>
              <p:ext uri="{D42A27DB-BD31-4B8C-83A1-F6EECF244321}">
                <p14:modId xmlns:p14="http://schemas.microsoft.com/office/powerpoint/2010/main" val="2606911252"/>
              </p:ext>
            </p:extLst>
          </p:nvPr>
        </p:nvGraphicFramePr>
        <p:xfrm>
          <a:off x="635000" y="1361112"/>
          <a:ext cx="8026400" cy="4642122"/>
        </p:xfrm>
        <a:graphic>
          <a:graphicData uri="http://schemas.openxmlformats.org/drawingml/2006/table">
            <a:tbl>
              <a:tblPr bandRow="1">
                <a:tableStyleId>{21E4AEA4-8DFA-4A89-87EB-49C32662AFE0}</a:tableStyleId>
              </a:tblPr>
              <a:tblGrid>
                <a:gridCol w="2426252">
                  <a:extLst>
                    <a:ext uri="{9D8B030D-6E8A-4147-A177-3AD203B41FA5}">
                      <a16:colId xmlns:a16="http://schemas.microsoft.com/office/drawing/2014/main" val="20000"/>
                    </a:ext>
                  </a:extLst>
                </a:gridCol>
                <a:gridCol w="5600148">
                  <a:extLst>
                    <a:ext uri="{9D8B030D-6E8A-4147-A177-3AD203B41FA5}">
                      <a16:colId xmlns:a16="http://schemas.microsoft.com/office/drawing/2014/main" val="20001"/>
                    </a:ext>
                  </a:extLst>
                </a:gridCol>
              </a:tblGrid>
              <a:tr h="1547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A question of </a:t>
                      </a:r>
                      <a:br>
                        <a:rPr lang="en-US" sz="2400" b="1" dirty="0"/>
                      </a:br>
                      <a:r>
                        <a:rPr lang="en-US" sz="2400" b="1" dirty="0"/>
                        <a:t>market opportunity </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When a market opportunity can slip by faster than a needed capability can be created internally</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47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A question of </a:t>
                      </a:r>
                      <a:br>
                        <a:rPr lang="en-US" sz="2400" b="1" dirty="0"/>
                      </a:br>
                      <a:r>
                        <a:rPr lang="en-US" sz="2400" b="1" dirty="0"/>
                        <a:t>competitive necessity</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When industry conditions, technology, or competitors are moving at such a rapid clip that time is of the essence</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47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A question of </a:t>
                      </a:r>
                      <a:br>
                        <a:rPr lang="en-US" sz="2400" b="1" dirty="0"/>
                      </a:br>
                      <a:r>
                        <a:rPr lang="en-US" sz="2400" b="1" dirty="0"/>
                        <a:t>successful integration</a:t>
                      </a:r>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Tacit knowledge and complex routines may not transfer readily from one organizational unit to another</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0"/>
            <a:ext cx="9144000" cy="990600"/>
          </a:xfrm>
        </p:spPr>
        <p:txBody>
          <a:bodyPr>
            <a:noAutofit/>
          </a:bodyPr>
          <a:lstStyle/>
          <a:p>
            <a:pPr>
              <a:defRPr/>
            </a:pPr>
            <a:r>
              <a:rPr sz="2800" dirty="0"/>
              <a:t>ACCESSING CAPABILITIES THROUGH</a:t>
            </a:r>
            <a:r>
              <a:rPr lang="en-US" sz="2800" dirty="0"/>
              <a:t> </a:t>
            </a:r>
            <a:r>
              <a:rPr sz="2800" dirty="0"/>
              <a:t>COLLABORATIVE PARTNERSHIPS</a:t>
            </a:r>
          </a:p>
        </p:txBody>
      </p:sp>
      <p:grpSp>
        <p:nvGrpSpPr>
          <p:cNvPr id="12" name="Group 11" descr="A graphic shows how acquiring capabilities from an external source can be done in three ways."/>
          <p:cNvGrpSpPr/>
          <p:nvPr/>
        </p:nvGrpSpPr>
        <p:grpSpPr>
          <a:xfrm>
            <a:off x="900113" y="1477062"/>
            <a:ext cx="7315200" cy="3898898"/>
            <a:chOff x="900113" y="1789113"/>
            <a:chExt cx="7315200" cy="3898898"/>
          </a:xfrm>
        </p:grpSpPr>
        <p:cxnSp>
          <p:nvCxnSpPr>
            <p:cNvPr id="53250" name="AutoShape 4"/>
            <p:cNvCxnSpPr>
              <a:cxnSpLocks noChangeShapeType="1"/>
              <a:stCxn id="53256" idx="0"/>
            </p:cNvCxnSpPr>
            <p:nvPr/>
          </p:nvCxnSpPr>
          <p:spPr bwMode="auto">
            <a:xfrm flipH="1">
              <a:off x="2019300" y="1789113"/>
              <a:ext cx="2540000" cy="2198687"/>
            </a:xfrm>
            <a:prstGeom prst="straightConnector1">
              <a:avLst/>
            </a:prstGeom>
            <a:noFill/>
            <a:ln w="38100">
              <a:solidFill>
                <a:schemeClr val="tx1"/>
              </a:solidFill>
              <a:round/>
              <a:headEnd type="none" w="med" len="med"/>
              <a:tailEnd type="none" w="med" len="med"/>
            </a:ln>
          </p:spPr>
        </p:cxnSp>
        <p:cxnSp>
          <p:nvCxnSpPr>
            <p:cNvPr id="53251" name="AutoShape 5"/>
            <p:cNvCxnSpPr>
              <a:cxnSpLocks noChangeShapeType="1"/>
              <a:stCxn id="53256" idx="0"/>
            </p:cNvCxnSpPr>
            <p:nvPr/>
          </p:nvCxnSpPr>
          <p:spPr bwMode="auto">
            <a:xfrm flipH="1">
              <a:off x="4557713" y="1789113"/>
              <a:ext cx="1587" cy="2198687"/>
            </a:xfrm>
            <a:prstGeom prst="straightConnector1">
              <a:avLst/>
            </a:prstGeom>
            <a:noFill/>
            <a:ln w="38100">
              <a:solidFill>
                <a:schemeClr val="tx1"/>
              </a:solidFill>
              <a:round/>
              <a:headEnd type="none" w="med" len="med"/>
              <a:tailEnd type="none" w="med" len="med"/>
            </a:ln>
          </p:spPr>
        </p:cxnSp>
        <p:cxnSp>
          <p:nvCxnSpPr>
            <p:cNvPr id="53252" name="AutoShape 6"/>
            <p:cNvCxnSpPr>
              <a:cxnSpLocks noChangeShapeType="1"/>
              <a:stCxn id="53256" idx="0"/>
            </p:cNvCxnSpPr>
            <p:nvPr/>
          </p:nvCxnSpPr>
          <p:spPr bwMode="auto">
            <a:xfrm>
              <a:off x="4559300" y="1789113"/>
              <a:ext cx="2536825" cy="2198687"/>
            </a:xfrm>
            <a:prstGeom prst="straightConnector1">
              <a:avLst/>
            </a:prstGeom>
            <a:noFill/>
            <a:ln w="38100">
              <a:solidFill>
                <a:schemeClr val="tx1"/>
              </a:solidFill>
              <a:round/>
              <a:headEnd type="none" w="med" len="med"/>
              <a:tailEnd type="none" w="med" len="med"/>
            </a:ln>
          </p:spPr>
        </p:cxnSp>
        <p:sp>
          <p:nvSpPr>
            <p:cNvPr id="50183" name="Text Box 5"/>
            <p:cNvSpPr txBox="1">
              <a:spLocks noChangeArrowheads="1"/>
            </p:cNvSpPr>
            <p:nvPr/>
          </p:nvSpPr>
          <p:spPr bwMode="blackWhite">
            <a:xfrm>
              <a:off x="900113" y="3730623"/>
              <a:ext cx="2238375" cy="1957388"/>
            </a:xfrm>
            <a:prstGeom prst="roundRect">
              <a:avLst/>
            </a:prstGeom>
            <a:blipFill dpi="0" rotWithShape="1">
              <a:blip r:embed="rId3"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defRPr/>
              </a:pPr>
              <a:r>
                <a:rPr lang="en-US" sz="1600" b="1" dirty="0">
                  <a:solidFill>
                    <a:schemeClr val="bg1"/>
                  </a:solidFill>
                </a:rPr>
                <a:t>Outsource the </a:t>
              </a:r>
              <a:br>
                <a:rPr lang="en-US" sz="1600" b="1" dirty="0">
                  <a:solidFill>
                    <a:schemeClr val="bg1"/>
                  </a:solidFill>
                </a:rPr>
              </a:br>
              <a:r>
                <a:rPr lang="en-US" sz="1600" b="1" dirty="0">
                  <a:solidFill>
                    <a:schemeClr val="bg1"/>
                  </a:solidFill>
                </a:rPr>
                <a:t>function requiring </a:t>
              </a:r>
              <a:br>
                <a:rPr lang="en-US" sz="1600" b="1" dirty="0">
                  <a:solidFill>
                    <a:schemeClr val="bg1"/>
                  </a:solidFill>
                </a:rPr>
              </a:br>
              <a:r>
                <a:rPr lang="en-US" sz="1600" b="1" dirty="0">
                  <a:solidFill>
                    <a:schemeClr val="bg1"/>
                  </a:solidFill>
                </a:rPr>
                <a:t>the capabilities to </a:t>
              </a:r>
              <a:br>
                <a:rPr lang="en-US" sz="1600" b="1" dirty="0">
                  <a:solidFill>
                    <a:schemeClr val="bg1"/>
                  </a:solidFill>
                </a:rPr>
              </a:br>
              <a:r>
                <a:rPr lang="en-US" sz="1600" b="1" dirty="0">
                  <a:solidFill>
                    <a:schemeClr val="bg1"/>
                  </a:solidFill>
                </a:rPr>
                <a:t>a key supplier or another provider</a:t>
              </a:r>
            </a:p>
          </p:txBody>
        </p:sp>
        <p:sp>
          <p:nvSpPr>
            <p:cNvPr id="53254" name="Text Box 6"/>
            <p:cNvSpPr txBox="1">
              <a:spLocks noChangeArrowheads="1"/>
            </p:cNvSpPr>
            <p:nvPr/>
          </p:nvSpPr>
          <p:spPr bwMode="blackWhite">
            <a:xfrm>
              <a:off x="3438525" y="3730623"/>
              <a:ext cx="2238375" cy="1957388"/>
            </a:xfrm>
            <a:prstGeom prst="roundRect">
              <a:avLst/>
            </a:prstGeom>
            <a:blipFill dpi="0" rotWithShape="0">
              <a:blip r:embed="rId4"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600" b="1" dirty="0"/>
                <a:t>Collaborate with </a:t>
              </a:r>
              <a:br>
                <a:rPr lang="en-US" sz="1600" b="1" dirty="0"/>
              </a:br>
              <a:r>
                <a:rPr lang="en-US" sz="1600" b="1" dirty="0"/>
                <a:t>a firm that has complementary resources and capabilities</a:t>
              </a:r>
            </a:p>
          </p:txBody>
        </p:sp>
        <p:sp>
          <p:nvSpPr>
            <p:cNvPr id="53255" name="Text Box 7"/>
            <p:cNvSpPr txBox="1">
              <a:spLocks noChangeArrowheads="1"/>
            </p:cNvSpPr>
            <p:nvPr/>
          </p:nvSpPr>
          <p:spPr bwMode="blackWhite">
            <a:xfrm>
              <a:off x="5976938" y="3730623"/>
              <a:ext cx="2238375" cy="1949450"/>
            </a:xfrm>
            <a:prstGeom prst="roundRect">
              <a:avLst/>
            </a:prstGeom>
            <a:blipFill dpi="0" rotWithShape="1">
              <a:blip r:embed="rId5"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600" b="1" dirty="0"/>
                <a:t>Engage in a collaborative partnership for the purpose of learning how the partner </a:t>
              </a:r>
              <a:br>
                <a:rPr lang="en-US" sz="1600" b="1" dirty="0"/>
              </a:br>
              <a:r>
                <a:rPr lang="en-US" sz="1600" b="1" dirty="0"/>
                <a:t>does things </a:t>
              </a:r>
            </a:p>
          </p:txBody>
        </p:sp>
        <p:sp>
          <p:nvSpPr>
            <p:cNvPr id="53256" name="Oval 10"/>
            <p:cNvSpPr>
              <a:spLocks noChangeArrowheads="1"/>
            </p:cNvSpPr>
            <p:nvPr/>
          </p:nvSpPr>
          <p:spPr bwMode="blackWhite">
            <a:xfrm>
              <a:off x="1662113" y="1789113"/>
              <a:ext cx="5794375" cy="1370012"/>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731520" tIns="0" rIns="731520" bIns="182880" anchor="ctr" anchorCtr="1"/>
            <a:lstStyle/>
            <a:p>
              <a:pPr algn="ctr"/>
              <a:r>
                <a:rPr lang="en-US" sz="2400" b="1" dirty="0"/>
                <a:t>Approaches to Acquiring </a:t>
              </a:r>
              <a:br>
                <a:rPr lang="en-US" sz="2400" b="1" dirty="0"/>
              </a:br>
              <a:r>
                <a:rPr lang="en-US" sz="2400" b="1" dirty="0"/>
                <a:t>Capabilities from an External Source</a:t>
              </a:r>
            </a:p>
          </p:txBody>
        </p:sp>
      </p:grpSp>
      <p:sp>
        <p:nvSpPr>
          <p:cNvPr id="6" name="Text Placeholder 5"/>
          <p:cNvSpPr>
            <a:spLocks noGrp="1"/>
          </p:cNvSpPr>
          <p:nvPr>
            <p:ph type="body" sz="quarter" idx="16"/>
          </p:nvPr>
        </p:nvSpPr>
        <p:spPr/>
        <p:txBody>
          <a:bodyPr/>
          <a:lstStyle/>
          <a:p>
            <a:r>
              <a:rPr lang="en-US" sz="800" b="0" dirty="0">
                <a:hlinkClick r:id="rId6" action="ppaction://hlinksldjump"/>
              </a:rPr>
              <a:t>Jump to Appendix 7 long image description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lIns="914400" rIns="914400"/>
          <a:lstStyle/>
          <a:p>
            <a:r>
              <a:rPr lang="en-US" dirty="0"/>
              <a:t>THE STRATEGIC ROLE OF EMPLOYEE TRAINING</a:t>
            </a:r>
          </a:p>
        </p:txBody>
      </p:sp>
      <p:sp>
        <p:nvSpPr>
          <p:cNvPr id="3" name="Content Placeholder 2"/>
          <p:cNvSpPr>
            <a:spLocks noGrp="1"/>
          </p:cNvSpPr>
          <p:nvPr>
            <p:ph idx="1"/>
          </p:nvPr>
        </p:nvSpPr>
        <p:spPr/>
        <p:txBody>
          <a:bodyPr/>
          <a:lstStyle/>
          <a:p>
            <a:r>
              <a:rPr lang="en-US" dirty="0"/>
              <a:t>Training is important in:</a:t>
            </a:r>
          </a:p>
          <a:p>
            <a:pPr lvl="1"/>
            <a:r>
              <a:rPr lang="en-US" dirty="0"/>
              <a:t>Executing a strategy that requires different skills, competitive capabilities, and operating methods</a:t>
            </a:r>
          </a:p>
          <a:p>
            <a:pPr lvl="1"/>
            <a:r>
              <a:rPr lang="en-US" dirty="0"/>
              <a:t>Organizational efforts to build skills-based competencies</a:t>
            </a:r>
          </a:p>
          <a:p>
            <a:pPr lvl="1"/>
            <a:r>
              <a:rPr lang="en-US" dirty="0"/>
              <a:t>Supplying technical know-how to employees when rapidly changing technology puts a firm in danger of losing its ability to compete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365760" rIns="365760"/>
          <a:lstStyle/>
          <a:p>
            <a:pPr>
              <a:defRPr/>
            </a:pPr>
            <a:r>
              <a:rPr dirty="0"/>
              <a:t>STRATEGY EXECUTION CAPABILITIES</a:t>
            </a:r>
            <a:r>
              <a:rPr lang="en-US" dirty="0"/>
              <a:t> </a:t>
            </a:r>
            <a:r>
              <a:rPr dirty="0"/>
              <a:t>AND COMPETITIVE ADVANTAGE</a:t>
            </a:r>
          </a:p>
        </p:txBody>
      </p:sp>
      <p:sp>
        <p:nvSpPr>
          <p:cNvPr id="4" name="Content Placeholder 3"/>
          <p:cNvSpPr>
            <a:spLocks noGrp="1"/>
          </p:cNvSpPr>
          <p:nvPr>
            <p:ph idx="1"/>
          </p:nvPr>
        </p:nvSpPr>
        <p:spPr/>
        <p:txBody>
          <a:bodyPr/>
          <a:lstStyle/>
          <a:p>
            <a:pPr>
              <a:buNone/>
              <a:defRPr/>
            </a:pPr>
            <a:r>
              <a:rPr lang="en-US" dirty="0"/>
              <a:t>Superior strategy execution capabilities:</a:t>
            </a:r>
          </a:p>
          <a:p>
            <a:pPr lvl="1">
              <a:defRPr/>
            </a:pPr>
            <a:r>
              <a:rPr dirty="0"/>
              <a:t>Are difficult to imitate and socially complex processes that take a long time to develop.</a:t>
            </a:r>
          </a:p>
          <a:p>
            <a:pPr lvl="1">
              <a:defRPr/>
            </a:pPr>
            <a:r>
              <a:rPr dirty="0"/>
              <a:t>Maximize organizational resources and competitive capabilities in support of the business model</a:t>
            </a:r>
          </a:p>
          <a:p>
            <a:pPr lvl="1">
              <a:defRPr/>
            </a:pPr>
            <a:r>
              <a:rPr dirty="0"/>
              <a:t>Lower costs and permit firms to deliver more value to customers</a:t>
            </a:r>
          </a:p>
          <a:p>
            <a:pPr lvl="1">
              <a:defRPr/>
            </a:pPr>
            <a:r>
              <a:rPr dirty="0"/>
              <a:t>Enable a firm to react more quickly to market changes, beat competitors to market with new products and services, and gain uncontested market dominance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0" y="3964"/>
            <a:ext cx="9140332" cy="1091058"/>
          </a:xfrm>
        </p:spPr>
        <p:txBody>
          <a:bodyPr lIns="914400" rIns="914400">
            <a:normAutofit/>
          </a:bodyPr>
          <a:lstStyle/>
          <a:p>
            <a:r>
              <a:rPr lang="en-US" dirty="0"/>
              <a:t>Zara’s Strategy-Execution Capabilities: Fast Fashion Retailer</a:t>
            </a:r>
          </a:p>
        </p:txBody>
      </p:sp>
      <p:sp>
        <p:nvSpPr>
          <p:cNvPr id="3" name="Content Placeholder 2"/>
          <p:cNvSpPr>
            <a:spLocks noGrp="1"/>
          </p:cNvSpPr>
          <p:nvPr>
            <p:ph idx="4294967295"/>
          </p:nvPr>
        </p:nvSpPr>
        <p:spPr>
          <a:xfrm>
            <a:off x="739422" y="1450446"/>
            <a:ext cx="8126413" cy="4983162"/>
          </a:xfrm>
        </p:spPr>
        <p:txBody>
          <a:bodyPr/>
          <a:lstStyle/>
          <a:p>
            <a:r>
              <a:rPr lang="en-US" dirty="0"/>
              <a:t>Strategy is focused on rapid value chain execution</a:t>
            </a:r>
          </a:p>
          <a:p>
            <a:pPr lvl="1"/>
            <a:r>
              <a:rPr lang="en-US" dirty="0"/>
              <a:t>Quick and flexible design-to-production process</a:t>
            </a:r>
          </a:p>
          <a:p>
            <a:pPr lvl="1"/>
            <a:r>
              <a:rPr lang="en-US" dirty="0"/>
              <a:t>Close proximity to manufacturing factories</a:t>
            </a:r>
          </a:p>
          <a:p>
            <a:pPr lvl="1"/>
            <a:r>
              <a:rPr lang="en-US" dirty="0"/>
              <a:t>Lower percentage of commitment to fashion lines than competitors to keep in-store items fresh</a:t>
            </a:r>
          </a:p>
          <a:p>
            <a:pPr lvl="1"/>
            <a:r>
              <a:rPr lang="en-US" dirty="0"/>
              <a:t>Small lot-size orders reduce retail discounting, and encourage impulse-buying and frequent shopping</a:t>
            </a:r>
          </a:p>
          <a:p>
            <a:pPr lvl="1"/>
            <a:r>
              <a:rPr lang="en-US" dirty="0"/>
              <a:t>Placement of goods in proximity to high-fashion stores as a substitute for advertising</a:t>
            </a:r>
          </a:p>
        </p:txBody>
      </p:sp>
    </p:spTree>
    <p:extLst>
      <p:ext uri="{BB962C8B-B14F-4D97-AF65-F5344CB8AC3E}">
        <p14:creationId xmlns:p14="http://schemas.microsoft.com/office/powerpoint/2010/main" val="190383110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(7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Superior strategy execution capabilities are the only source of sustainable competitive advantage when strategies are easy for rivals to copy.</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MATCHING ORGANIZATIONAL STRUCTURE TO THE STRATEGY</a:t>
            </a:r>
          </a:p>
        </p:txBody>
      </p:sp>
      <p:sp>
        <p:nvSpPr>
          <p:cNvPr id="7" name="Content Placeholder 6"/>
          <p:cNvSpPr>
            <a:spLocks noGrp="1"/>
          </p:cNvSpPr>
          <p:nvPr>
            <p:ph idx="1"/>
          </p:nvPr>
        </p:nvSpPr>
        <p:spPr/>
        <p:txBody>
          <a:bodyPr/>
          <a:lstStyle/>
          <a:p>
            <a:r>
              <a:rPr lang="en-US" dirty="0"/>
              <a:t>Ensuring that structure follows strategy by:</a:t>
            </a:r>
          </a:p>
          <a:p>
            <a:pPr lvl="1"/>
            <a:r>
              <a:rPr lang="en-US" dirty="0"/>
              <a:t>Deciding which value chain activities to perform internally and which to outsource</a:t>
            </a:r>
          </a:p>
          <a:p>
            <a:pPr lvl="1"/>
            <a:r>
              <a:rPr lang="en-US" dirty="0"/>
              <a:t>Aligning the firm’s organizational structure with its strategy</a:t>
            </a:r>
          </a:p>
          <a:p>
            <a:pPr lvl="1"/>
            <a:r>
              <a:rPr lang="en-US" dirty="0"/>
              <a:t>Determining how much authority to delegate</a:t>
            </a:r>
          </a:p>
          <a:p>
            <a:pPr lvl="1"/>
            <a:r>
              <a:rPr lang="en-US" dirty="0"/>
              <a:t>Facilitating collaboration with external partners and strategic allies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(8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A company’s organizational structure should be matched to the particular requirements of implementing the firm’s strategy.</a:t>
            </a:r>
          </a:p>
        </p:txBody>
      </p:sp>
    </p:spTree>
    <p:extLst>
      <p:ext uri="{BB962C8B-B14F-4D97-AF65-F5344CB8AC3E}">
        <p14:creationId xmlns:p14="http://schemas.microsoft.com/office/powerpoint/2010/main" val="40988392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t> FIGURE 10.3 		Structuring the Work Effort to Promote Successful Strategy Execution</a:t>
            </a:r>
          </a:p>
        </p:txBody>
      </p:sp>
      <p:pic>
        <p:nvPicPr>
          <p:cNvPr id="11" name="Content Placeholder 10" descr="A graphic lists the four actions for promoting a successful strategy executio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763" y="990600"/>
            <a:ext cx="7578474" cy="5562600"/>
          </a:xfrm>
        </p:spPr>
      </p:pic>
      <p:sp>
        <p:nvSpPr>
          <p:cNvPr id="7" name="Text Placeholder 6"/>
          <p:cNvSpPr>
            <a:spLocks noGrp="1"/>
          </p:cNvSpPr>
          <p:nvPr>
            <p:ph type="body" sz="quarter" idx="4294967295"/>
          </p:nvPr>
        </p:nvSpPr>
        <p:spPr>
          <a:xfrm>
            <a:off x="0" y="6565900"/>
            <a:ext cx="9144000" cy="292100"/>
          </a:xfrm>
        </p:spPr>
        <p:txBody>
          <a:bodyPr/>
          <a:lstStyle/>
          <a:p>
            <a:pPr marL="0" indent="0" algn="ctr">
              <a:buNone/>
            </a:pPr>
            <a:r>
              <a:rPr lang="en-US" sz="800" dirty="0">
                <a:hlinkClick r:id="rId4" action="ppaction://hlinksldjump"/>
              </a:rPr>
              <a:t>Jump to Appendix 8 long image description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Autofit/>
          </a:bodyPr>
          <a:lstStyle/>
          <a:p>
            <a:r>
              <a:rPr lang="en-US" dirty="0"/>
              <a:t>EXECUTING STRATEGY</a:t>
            </a:r>
          </a:p>
        </p:txBody>
      </p:sp>
      <p:sp>
        <p:nvSpPr>
          <p:cNvPr id="31747" name="Rectangle 3"/>
          <p:cNvSpPr>
            <a:spLocks noGrp="1" noChangeArrowheads="1"/>
          </p:cNvSpPr>
          <p:nvPr>
            <p:ph idx="1"/>
          </p:nvPr>
        </p:nvSpPr>
        <p:spPr>
          <a:xfrm>
            <a:off x="1136065" y="1004455"/>
            <a:ext cx="6899564" cy="5562600"/>
          </a:xfrm>
        </p:spPr>
        <p:txBody>
          <a:bodyPr/>
          <a:lstStyle/>
          <a:p>
            <a:r>
              <a:rPr lang="en-US" sz="2800" dirty="0"/>
              <a:t>Strategy execution</a:t>
            </a:r>
          </a:p>
          <a:p>
            <a:pPr lvl="1"/>
            <a:r>
              <a:rPr lang="en-US" sz="2400" dirty="0"/>
              <a:t>Is operations-driven, involving management of both people and business processes</a:t>
            </a:r>
          </a:p>
          <a:p>
            <a:pPr lvl="1"/>
            <a:r>
              <a:rPr lang="en-US" sz="2400" dirty="0"/>
              <a:t>Is a job for the whole management team, not just a few senior managers</a:t>
            </a:r>
          </a:p>
          <a:p>
            <a:pPr lvl="1"/>
            <a:r>
              <a:rPr lang="en-US" sz="2400" dirty="0"/>
              <a:t>Can take many more years to develop as a real proficiency than </a:t>
            </a:r>
            <a:r>
              <a:rPr lang="en-US" sz="2400" i="1" dirty="0"/>
              <a:t>implementing</a:t>
            </a:r>
            <a:r>
              <a:rPr lang="en-US" sz="2400" dirty="0"/>
              <a:t> strategy</a:t>
            </a:r>
          </a:p>
          <a:p>
            <a:pPr lvl="1"/>
            <a:r>
              <a:rPr lang="en-US" sz="2400" dirty="0"/>
              <a:t>Requires a determined commitment to change, action, and performance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dirty="0"/>
              <a:t>DECIDING WHICH VALUE CHAIN ACTIVITIES TO PERFORM INTERNALLY AND WHICH TO OUTSOURCE</a:t>
            </a:r>
          </a:p>
        </p:txBody>
      </p:sp>
      <p:sp>
        <p:nvSpPr>
          <p:cNvPr id="68611" name="Rectangle 3"/>
          <p:cNvSpPr>
            <a:spLocks noGrp="1" noChangeArrowheads="1"/>
          </p:cNvSpPr>
          <p:nvPr>
            <p:ph sz="quarter" idx="10"/>
          </p:nvPr>
        </p:nvSpPr>
        <p:spPr>
          <a:xfrm>
            <a:off x="428131" y="1534886"/>
            <a:ext cx="8287737" cy="4852799"/>
          </a:xfrm>
        </p:spPr>
        <p:txBody>
          <a:bodyPr/>
          <a:lstStyle/>
          <a:p>
            <a:r>
              <a:rPr lang="en-US" dirty="0"/>
              <a:t>Outsourcing’s execution-related benefits</a:t>
            </a:r>
          </a:p>
          <a:p>
            <a:pPr lvl="1"/>
            <a:r>
              <a:rPr lang="en-US" dirty="0"/>
              <a:t>Helps in outperforming rivals in strategy-critical activities and in turning a competence into a distinctive competence</a:t>
            </a:r>
          </a:p>
          <a:p>
            <a:pPr lvl="1"/>
            <a:r>
              <a:rPr lang="en-US" dirty="0"/>
              <a:t>Decreases bureaucracies, flattens structure, speeds decision making, and shortens response time to changing market conditions</a:t>
            </a:r>
          </a:p>
          <a:p>
            <a:pPr lvl="1"/>
            <a:r>
              <a:rPr lang="en-US" dirty="0"/>
              <a:t>Adds to a firm’s capabilities and contributes to better strategy execution through partnerships with suppliers and channel partners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(9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Wisely choosing which activities to perform internally and which to outsource can lead to several strategy-executing advantages: lower costs, heightened strategic focus, less internal bureaucracy, speedier decision making, and a better arsenal of organizational capabilities.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3964"/>
            <a:ext cx="9140332" cy="1141858"/>
          </a:xfrm>
        </p:spPr>
        <p:txBody>
          <a:bodyPr lIns="1371600" rIns="1554480">
            <a:normAutofit/>
          </a:bodyPr>
          <a:lstStyle/>
          <a:p>
            <a:r>
              <a:rPr lang="en-US" dirty="0"/>
              <a:t>Which Value Chain Activities Does Apple Outsource and Why?</a:t>
            </a:r>
          </a:p>
        </p:txBody>
      </p:sp>
      <p:sp>
        <p:nvSpPr>
          <p:cNvPr id="2" name="Content Placeholder 1"/>
          <p:cNvSpPr>
            <a:spLocks noGrp="1"/>
          </p:cNvSpPr>
          <p:nvPr>
            <p:ph idx="4294967295"/>
          </p:nvPr>
        </p:nvSpPr>
        <p:spPr>
          <a:xfrm>
            <a:off x="1016000" y="1529469"/>
            <a:ext cx="7704138" cy="4983162"/>
          </a:xfrm>
        </p:spPr>
        <p:txBody>
          <a:bodyPr/>
          <a:lstStyle/>
          <a:p>
            <a:r>
              <a:rPr lang="en-US" dirty="0"/>
              <a:t>How important is outsourcing to Apple’s marketplace success?</a:t>
            </a:r>
          </a:p>
          <a:p>
            <a:r>
              <a:rPr lang="en-US" dirty="0"/>
              <a:t>Is outsourcing to low-wage overseas manufacturers to avoid paying higher wages in markets where it sells the majority of its products a failure of corporate social responsibility by Apple?</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ALIGNING THE FIRM’S ORGANIZATIONAL STRUCTURE WITH ITS STRATEGY</a:t>
            </a:r>
          </a:p>
        </p:txBody>
      </p:sp>
      <p:sp>
        <p:nvSpPr>
          <p:cNvPr id="70659" name="Rectangle 3"/>
          <p:cNvSpPr>
            <a:spLocks noGrp="1" noChangeArrowheads="1"/>
          </p:cNvSpPr>
          <p:nvPr>
            <p:ph idx="1"/>
          </p:nvPr>
        </p:nvSpPr>
        <p:spPr/>
        <p:txBody>
          <a:bodyPr/>
          <a:lstStyle/>
          <a:p>
            <a:r>
              <a:rPr lang="en-US" dirty="0"/>
              <a:t>Organizational structure</a:t>
            </a:r>
          </a:p>
          <a:p>
            <a:pPr lvl="1"/>
            <a:r>
              <a:rPr lang="en-US" dirty="0"/>
              <a:t>Comprises the formal and informal arrangement </a:t>
            </a:r>
            <a:br>
              <a:rPr lang="en-US" dirty="0"/>
            </a:br>
            <a:r>
              <a:rPr lang="en-US" dirty="0"/>
              <a:t>of tasks, responsibilities, lines of authority, and reporting relationships for the firm</a:t>
            </a:r>
          </a:p>
          <a:p>
            <a:r>
              <a:rPr lang="en-US" dirty="0"/>
              <a:t>Structure is aligned with strategy when:</a:t>
            </a:r>
          </a:p>
          <a:p>
            <a:pPr lvl="1"/>
            <a:r>
              <a:rPr lang="en-US" dirty="0"/>
              <a:t>Its design contributes to the creation of value for customers</a:t>
            </a:r>
          </a:p>
          <a:p>
            <a:pPr lvl="1"/>
            <a:r>
              <a:rPr lang="en-US" dirty="0"/>
              <a:t>Its parts are aligned with one another and also matched to the requirements of the strategy</a:t>
            </a:r>
          </a:p>
          <a:p>
            <a:pPr lvl="1"/>
            <a:r>
              <a:rPr lang="en-US" dirty="0"/>
              <a:t>It lowers operating costs through lower bureaucratic costs and operational efficiencies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1800" dirty="0"/>
              <a:t>(2 of 5)</a:t>
            </a:r>
            <a:endParaRPr lang="en-US" sz="1800" cap="all" dirty="0"/>
          </a:p>
        </p:txBody>
      </p:sp>
      <p:sp>
        <p:nvSpPr>
          <p:cNvPr id="6" name="Content Placeholder 5"/>
          <p:cNvSpPr>
            <a:spLocks noGrp="1"/>
          </p:cNvSpPr>
          <p:nvPr>
            <p:ph idx="1"/>
          </p:nvPr>
        </p:nvSpPr>
        <p:spPr/>
        <p:txBody>
          <a:bodyPr/>
          <a:lstStyle/>
          <a:p>
            <a:pPr marL="0" indent="0">
              <a:buNone/>
            </a:pPr>
            <a:r>
              <a:rPr lang="en-US" dirty="0"/>
              <a:t>A firm’s </a:t>
            </a:r>
            <a:r>
              <a:rPr lang="en-US" b="1" dirty="0"/>
              <a:t>organizational structure </a:t>
            </a:r>
            <a:r>
              <a:rPr lang="en-US" dirty="0"/>
              <a:t>comprises the formal and informal arrangement of tasks, responsibilities, lines of authority, and reporting relationships by which the firm is administered.</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lIns="457200" rIns="457200">
            <a:normAutofit/>
          </a:bodyPr>
          <a:lstStyle/>
          <a:p>
            <a:pPr>
              <a:defRPr/>
            </a:pPr>
            <a:r>
              <a:rPr sz="2400" dirty="0"/>
              <a:t>MATCHING TYPE OF ORGANIZATIONAL STRUCTURE TO STRATEGY EXECUTION REQUIREMENTS</a:t>
            </a:r>
          </a:p>
        </p:txBody>
      </p:sp>
      <p:grpSp>
        <p:nvGrpSpPr>
          <p:cNvPr id="72706" name="Group 10" descr="A graphic lists four types of organizational structures and three strategy execution requirements."/>
          <p:cNvGrpSpPr>
            <a:grpSpLocks/>
          </p:cNvGrpSpPr>
          <p:nvPr/>
        </p:nvGrpSpPr>
        <p:grpSpPr bwMode="auto">
          <a:xfrm>
            <a:off x="1242561" y="1248824"/>
            <a:ext cx="6569075" cy="4578351"/>
            <a:chOff x="817" y="946"/>
            <a:chExt cx="4138" cy="2884"/>
          </a:xfrm>
        </p:grpSpPr>
        <p:pic>
          <p:nvPicPr>
            <p:cNvPr id="72708" name="Picture 8"/>
            <p:cNvPicPr>
              <a:picLocks noChangeAspect="1" noChangeArrowheads="1"/>
            </p:cNvPicPr>
            <p:nvPr/>
          </p:nvPicPr>
          <p:blipFill>
            <a:blip r:embed="rId3" cstate="print"/>
            <a:srcRect/>
            <a:stretch>
              <a:fillRect/>
            </a:stretch>
          </p:blipFill>
          <p:spPr bwMode="auto">
            <a:xfrm>
              <a:off x="817" y="946"/>
              <a:ext cx="4138" cy="2884"/>
            </a:xfrm>
            <a:prstGeom prst="rect">
              <a:avLst/>
            </a:prstGeom>
            <a:noFill/>
            <a:ln w="9525">
              <a:noFill/>
              <a:miter lim="800000"/>
              <a:headEnd/>
              <a:tailEnd/>
            </a:ln>
          </p:spPr>
        </p:pic>
        <p:sp>
          <p:nvSpPr>
            <p:cNvPr id="72709" name="Text Box 4"/>
            <p:cNvSpPr txBox="1">
              <a:spLocks noChangeArrowheads="1"/>
            </p:cNvSpPr>
            <p:nvPr/>
          </p:nvSpPr>
          <p:spPr bwMode="auto">
            <a:xfrm>
              <a:off x="1195" y="1042"/>
              <a:ext cx="2072" cy="366"/>
            </a:xfrm>
            <a:prstGeom prst="rect">
              <a:avLst/>
            </a:prstGeom>
            <a:noFill/>
            <a:ln w="9525">
              <a:noFill/>
              <a:miter lim="800000"/>
              <a:headEnd/>
              <a:tailEnd/>
            </a:ln>
          </p:spPr>
          <p:txBody>
            <a:bodyPr>
              <a:spAutoFit/>
            </a:bodyPr>
            <a:lstStyle/>
            <a:p>
              <a:pPr algn="ctr">
                <a:spcBef>
                  <a:spcPct val="50000"/>
                </a:spcBef>
              </a:pPr>
              <a:r>
                <a:rPr lang="en-US" sz="1600" b="1" dirty="0"/>
                <a:t>Simple Structure</a:t>
              </a:r>
              <a:br>
                <a:rPr lang="en-US" sz="1600" b="1" dirty="0"/>
              </a:br>
              <a:r>
                <a:rPr lang="en-US" sz="1600" b="1" dirty="0"/>
                <a:t>(Line-and-Staff)</a:t>
              </a:r>
            </a:p>
          </p:txBody>
        </p:sp>
        <p:sp>
          <p:nvSpPr>
            <p:cNvPr id="72710" name="Text Box 5"/>
            <p:cNvSpPr txBox="1">
              <a:spLocks noChangeArrowheads="1"/>
            </p:cNvSpPr>
            <p:nvPr/>
          </p:nvSpPr>
          <p:spPr bwMode="auto">
            <a:xfrm>
              <a:off x="1195" y="1809"/>
              <a:ext cx="2072" cy="366"/>
            </a:xfrm>
            <a:prstGeom prst="rect">
              <a:avLst/>
            </a:prstGeom>
            <a:noFill/>
            <a:ln w="9525">
              <a:noFill/>
              <a:miter lim="800000"/>
              <a:headEnd/>
              <a:tailEnd/>
            </a:ln>
          </p:spPr>
          <p:txBody>
            <a:bodyPr lIns="0" rIns="0">
              <a:spAutoFit/>
            </a:bodyPr>
            <a:lstStyle/>
            <a:p>
              <a:pPr algn="ctr">
                <a:spcBef>
                  <a:spcPct val="50000"/>
                </a:spcBef>
              </a:pPr>
              <a:r>
                <a:rPr lang="en-US" sz="1600" b="1" dirty="0"/>
                <a:t>Functional Structure</a:t>
              </a:r>
              <a:br>
                <a:rPr lang="en-US" sz="1600" b="1" dirty="0"/>
              </a:br>
              <a:r>
                <a:rPr lang="en-US" sz="1600" b="1" dirty="0"/>
                <a:t>(Departmental or Unitary)</a:t>
              </a:r>
            </a:p>
          </p:txBody>
        </p:sp>
        <p:sp>
          <p:nvSpPr>
            <p:cNvPr id="72711" name="Text Box 6"/>
            <p:cNvSpPr txBox="1">
              <a:spLocks noChangeArrowheads="1"/>
            </p:cNvSpPr>
            <p:nvPr/>
          </p:nvSpPr>
          <p:spPr bwMode="auto">
            <a:xfrm>
              <a:off x="940" y="2577"/>
              <a:ext cx="2582" cy="366"/>
            </a:xfrm>
            <a:prstGeom prst="rect">
              <a:avLst/>
            </a:prstGeom>
            <a:noFill/>
            <a:ln w="9525">
              <a:noFill/>
              <a:miter lim="800000"/>
              <a:headEnd/>
              <a:tailEnd/>
            </a:ln>
          </p:spPr>
          <p:txBody>
            <a:bodyPr lIns="0" rIns="0">
              <a:spAutoFit/>
            </a:bodyPr>
            <a:lstStyle/>
            <a:p>
              <a:pPr algn="ctr">
                <a:spcBef>
                  <a:spcPct val="50000"/>
                </a:spcBef>
              </a:pPr>
              <a:r>
                <a:rPr lang="en-US" sz="1600" b="1" dirty="0"/>
                <a:t>Multidivisional Structure</a:t>
              </a:r>
              <a:br>
                <a:rPr lang="en-US" sz="1600" b="1" dirty="0"/>
              </a:br>
              <a:r>
                <a:rPr lang="en-US" sz="1600" b="1" dirty="0"/>
                <a:t>(Divisional or M-form)</a:t>
              </a:r>
            </a:p>
          </p:txBody>
        </p:sp>
        <p:sp>
          <p:nvSpPr>
            <p:cNvPr id="72712" name="Text Box 7"/>
            <p:cNvSpPr txBox="1">
              <a:spLocks noChangeArrowheads="1"/>
            </p:cNvSpPr>
            <p:nvPr/>
          </p:nvSpPr>
          <p:spPr bwMode="auto">
            <a:xfrm>
              <a:off x="1195" y="3357"/>
              <a:ext cx="2072" cy="366"/>
            </a:xfrm>
            <a:prstGeom prst="rect">
              <a:avLst/>
            </a:prstGeom>
            <a:noFill/>
            <a:ln w="9525">
              <a:noFill/>
              <a:miter lim="800000"/>
              <a:headEnd/>
              <a:tailEnd/>
            </a:ln>
          </p:spPr>
          <p:txBody>
            <a:bodyPr lIns="0" rIns="0">
              <a:spAutoFit/>
            </a:bodyPr>
            <a:lstStyle/>
            <a:p>
              <a:pPr algn="ctr">
                <a:spcBef>
                  <a:spcPct val="50000"/>
                </a:spcBef>
              </a:pPr>
              <a:r>
                <a:rPr lang="en-US" sz="1600" b="1" dirty="0"/>
                <a:t>Matrix Structure</a:t>
              </a:r>
              <a:br>
                <a:rPr lang="en-US" sz="1600" b="1" dirty="0"/>
              </a:br>
              <a:r>
                <a:rPr lang="en-US" sz="1600" b="1" dirty="0"/>
                <a:t>(Composite or Combination) </a:t>
              </a:r>
            </a:p>
          </p:txBody>
        </p:sp>
        <p:sp>
          <p:nvSpPr>
            <p:cNvPr id="72713" name="Text Box 9"/>
            <p:cNvSpPr txBox="1">
              <a:spLocks noChangeArrowheads="1"/>
            </p:cNvSpPr>
            <p:nvPr/>
          </p:nvSpPr>
          <p:spPr bwMode="auto">
            <a:xfrm>
              <a:off x="3762" y="999"/>
              <a:ext cx="1130" cy="2771"/>
            </a:xfrm>
            <a:prstGeom prst="rect">
              <a:avLst/>
            </a:prstGeom>
            <a:noFill/>
            <a:ln w="9525">
              <a:noFill/>
              <a:miter lim="800000"/>
              <a:headEnd/>
              <a:tailEnd/>
            </a:ln>
          </p:spPr>
          <p:txBody>
            <a:bodyPr lIns="0" rIns="0" anchor="ctr" anchorCtr="1"/>
            <a:lstStyle/>
            <a:p>
              <a:pPr algn="ctr">
                <a:spcBef>
                  <a:spcPct val="50000"/>
                </a:spcBef>
              </a:pPr>
              <a:r>
                <a:rPr lang="en-US" sz="1600" b="1" dirty="0">
                  <a:solidFill>
                    <a:schemeClr val="bg1"/>
                  </a:solidFill>
                </a:rPr>
                <a:t>Strategy Execution Requirements:</a:t>
              </a:r>
              <a:br>
                <a:rPr lang="en-US" sz="1600" b="1" dirty="0"/>
              </a:br>
              <a:r>
                <a:rPr lang="en-US" sz="1600" b="1" dirty="0"/>
                <a:t> </a:t>
              </a:r>
              <a:br>
                <a:rPr lang="en-US" sz="1600" b="1" dirty="0"/>
              </a:br>
              <a:r>
                <a:rPr lang="en-US" sz="1600" b="1" dirty="0"/>
                <a:t>Chosen </a:t>
              </a:r>
              <a:br>
                <a:rPr lang="en-US" sz="1600" b="1" dirty="0"/>
              </a:br>
              <a:r>
                <a:rPr lang="en-US" sz="1600" b="1" dirty="0"/>
                <a:t>Strategy</a:t>
              </a:r>
              <a:br>
                <a:rPr lang="en-US" sz="1600" b="1" dirty="0"/>
              </a:br>
              <a:endParaRPr lang="en-US" sz="1600" b="1" dirty="0"/>
            </a:p>
            <a:p>
              <a:pPr algn="ctr">
                <a:spcBef>
                  <a:spcPct val="50000"/>
                </a:spcBef>
              </a:pPr>
              <a:r>
                <a:rPr lang="en-US" sz="1600" b="1" dirty="0"/>
                <a:t>Capabilities </a:t>
              </a:r>
              <a:br>
                <a:rPr lang="en-US" sz="1600" b="1" dirty="0"/>
              </a:br>
              <a:r>
                <a:rPr lang="en-US" sz="1600" b="1" dirty="0"/>
                <a:t>and Competencies</a:t>
              </a:r>
              <a:br>
                <a:rPr lang="en-US" sz="1600" b="1" dirty="0"/>
              </a:br>
              <a:endParaRPr lang="en-US" sz="1600" b="1" dirty="0"/>
            </a:p>
            <a:p>
              <a:pPr algn="ctr">
                <a:spcBef>
                  <a:spcPct val="50000"/>
                </a:spcBef>
              </a:pPr>
              <a:r>
                <a:rPr lang="en-US" sz="1600" b="1" dirty="0"/>
                <a:t>Centralized </a:t>
              </a:r>
              <a:br>
                <a:rPr lang="en-US" sz="1600" b="1" dirty="0"/>
              </a:br>
              <a:r>
                <a:rPr lang="en-US" sz="1600" b="1" dirty="0"/>
                <a:t>or </a:t>
              </a:r>
              <a:br>
                <a:rPr lang="en-US" sz="1600" b="1" dirty="0"/>
              </a:br>
              <a:r>
                <a:rPr lang="en-US" sz="1600" b="1" dirty="0"/>
                <a:t>Decentralized Control</a:t>
              </a:r>
            </a:p>
          </p:txBody>
        </p:sp>
      </p:grpSp>
      <p:sp>
        <p:nvSpPr>
          <p:cNvPr id="6" name="Text Placeholder 5"/>
          <p:cNvSpPr>
            <a:spLocks noGrp="1"/>
          </p:cNvSpPr>
          <p:nvPr>
            <p:ph type="body" sz="quarter" idx="16"/>
          </p:nvPr>
        </p:nvSpPr>
        <p:spPr/>
        <p:txBody>
          <a:bodyPr/>
          <a:lstStyle/>
          <a:p>
            <a:r>
              <a:rPr lang="en-US" sz="800" b="0" dirty="0">
                <a:hlinkClick r:id="rId4" action="ppaction://hlinksldjump"/>
              </a:rPr>
              <a:t>Jump to Appendix 9 long image description</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Concepts </a:t>
            </a:r>
            <a:r>
              <a:rPr lang="en-US" sz="2000" dirty="0"/>
              <a:t>(3 of 5)</a:t>
            </a:r>
            <a:endParaRPr lang="en-US" sz="2000" cap="all" dirty="0"/>
          </a:p>
        </p:txBody>
      </p:sp>
      <p:sp>
        <p:nvSpPr>
          <p:cNvPr id="6" name="Content Placeholder 5"/>
          <p:cNvSpPr>
            <a:spLocks noGrp="1"/>
          </p:cNvSpPr>
          <p:nvPr>
            <p:ph idx="1"/>
          </p:nvPr>
        </p:nvSpPr>
        <p:spPr/>
        <p:txBody>
          <a:bodyPr/>
          <a:lstStyle/>
          <a:p>
            <a:pPr>
              <a:defRPr/>
            </a:pPr>
            <a:r>
              <a:rPr lang="en-US" dirty="0"/>
              <a:t>A </a:t>
            </a:r>
            <a:r>
              <a:rPr lang="en-US" b="1" dirty="0"/>
              <a:t>simple structure</a:t>
            </a:r>
            <a:r>
              <a:rPr lang="en-US" dirty="0"/>
              <a:t> (</a:t>
            </a:r>
            <a:r>
              <a:rPr lang="en-US" b="1" dirty="0"/>
              <a:t>line-and-staff structure</a:t>
            </a:r>
            <a:r>
              <a:rPr lang="en-US" dirty="0"/>
              <a:t>) consists of a central executive (often the owner-manager) who handles all major decisions and oversees all operations with the help of a small staff.</a:t>
            </a:r>
          </a:p>
          <a:p>
            <a:pPr>
              <a:defRPr/>
            </a:pPr>
            <a:r>
              <a:rPr lang="en-US" dirty="0"/>
              <a:t>A </a:t>
            </a:r>
            <a:r>
              <a:rPr lang="en-US" b="1" dirty="0"/>
              <a:t>functional structure</a:t>
            </a:r>
            <a:r>
              <a:rPr lang="en-US" dirty="0"/>
              <a:t> is organized into functional departments, with departmental managers who report to the CEO and small corporate staff.</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678600"/>
          </a:xfrm>
        </p:spPr>
        <p:txBody>
          <a:bodyPr/>
          <a:lstStyle/>
          <a:p>
            <a:r>
              <a:rPr lang="en-US" cap="all" dirty="0"/>
              <a:t>Core Concepts </a:t>
            </a:r>
            <a:r>
              <a:rPr lang="en-US" sz="1800" dirty="0"/>
              <a:t>(4 of 5)</a:t>
            </a:r>
            <a:endParaRPr lang="en-US" sz="1800" cap="all" dirty="0"/>
          </a:p>
        </p:txBody>
      </p:sp>
      <p:sp>
        <p:nvSpPr>
          <p:cNvPr id="6" name="Content Placeholder 5"/>
          <p:cNvSpPr>
            <a:spLocks noGrp="1"/>
          </p:cNvSpPr>
          <p:nvPr>
            <p:ph idx="1"/>
          </p:nvPr>
        </p:nvSpPr>
        <p:spPr/>
        <p:txBody>
          <a:bodyPr/>
          <a:lstStyle/>
          <a:p>
            <a:pPr>
              <a:defRPr/>
            </a:pPr>
            <a:r>
              <a:rPr lang="en-US" dirty="0"/>
              <a:t>A </a:t>
            </a:r>
            <a:r>
              <a:rPr lang="en-US" b="1" dirty="0"/>
              <a:t>multidivisional structure</a:t>
            </a:r>
            <a:r>
              <a:rPr lang="en-US" dirty="0"/>
              <a:t> is a decentralized structure consisting of a set of operating divisions organized along business, product, customer group, or geographic lines, and a central corporate headquarters that allocates resources, provides support functions, and monitors divisional activities.</a:t>
            </a:r>
          </a:p>
          <a:p>
            <a:pPr>
              <a:defRPr/>
            </a:pPr>
            <a:r>
              <a:rPr lang="en-US" dirty="0"/>
              <a:t>A </a:t>
            </a:r>
            <a:r>
              <a:rPr lang="en-US" b="1" dirty="0"/>
              <a:t>matrix structure</a:t>
            </a:r>
            <a:r>
              <a:rPr lang="en-US" dirty="0"/>
              <a:t> combines two or more organizational forms, with multiple reporting relationships. It is used to foster cross-unit collaboration.</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1"/>
            <a:ext cx="9144000" cy="1095829"/>
          </a:xfrm>
        </p:spPr>
        <p:txBody>
          <a:bodyPr lIns="365760" rIns="365760">
            <a:noAutofit/>
          </a:bodyPr>
          <a:lstStyle/>
          <a:p>
            <a:pPr>
              <a:defRPr/>
            </a:pPr>
            <a:r>
              <a:rPr dirty="0"/>
              <a:t>DETERMINING HOW MUCH AUTHORITY TO DELEGATE</a:t>
            </a:r>
          </a:p>
        </p:txBody>
      </p:sp>
      <p:grpSp>
        <p:nvGrpSpPr>
          <p:cNvPr id="14" name="Group 13" descr="A graphic charts the two organizational approaches to decision-making and determining how much authority to delegate."/>
          <p:cNvGrpSpPr/>
          <p:nvPr/>
        </p:nvGrpSpPr>
        <p:grpSpPr>
          <a:xfrm>
            <a:off x="502386" y="1658267"/>
            <a:ext cx="8226143" cy="3070225"/>
            <a:chOff x="502386" y="2159000"/>
            <a:chExt cx="8226143" cy="3070225"/>
          </a:xfrm>
        </p:grpSpPr>
        <p:sp>
          <p:nvSpPr>
            <p:cNvPr id="99333" name="Text Box 5"/>
            <p:cNvSpPr txBox="1">
              <a:spLocks noChangeArrowheads="1"/>
            </p:cNvSpPr>
            <p:nvPr/>
          </p:nvSpPr>
          <p:spPr bwMode="auto">
            <a:xfrm>
              <a:off x="3400425" y="2173288"/>
              <a:ext cx="2336800" cy="1431925"/>
            </a:xfrm>
            <a:prstGeom prst="roundRect">
              <a:avLst/>
            </a:prstGeom>
            <a:ln>
              <a:headEnd/>
              <a:tailEnd/>
            </a:ln>
          </p:spPr>
          <p:style>
            <a:lnRef idx="0">
              <a:schemeClr val="accent2"/>
            </a:lnRef>
            <a:fillRef idx="3">
              <a:schemeClr val="accent2"/>
            </a:fillRef>
            <a:effectRef idx="3">
              <a:schemeClr val="accent2"/>
            </a:effectRef>
            <a:fontRef idx="minor">
              <a:schemeClr val="lt1"/>
            </a:fontRef>
          </p:style>
          <p:txBody>
            <a:bodyPr lIns="182880" anchor="ctr"/>
            <a:lstStyle/>
            <a:p>
              <a:pPr algn="ctr">
                <a:spcBef>
                  <a:spcPct val="50000"/>
                </a:spcBef>
                <a:defRPr/>
              </a:pPr>
              <a:r>
                <a:rPr lang="en-US" b="1" dirty="0">
                  <a:solidFill>
                    <a:schemeClr val="bg1"/>
                  </a:solidFill>
                </a:rPr>
                <a:t>Organizational Approaches </a:t>
              </a:r>
              <a:br>
                <a:rPr lang="en-US" b="1" dirty="0">
                  <a:solidFill>
                    <a:schemeClr val="bg1"/>
                  </a:solidFill>
                </a:rPr>
              </a:br>
              <a:r>
                <a:rPr lang="en-US" b="1" dirty="0">
                  <a:solidFill>
                    <a:schemeClr val="bg1"/>
                  </a:solidFill>
                </a:rPr>
                <a:t>to Decision-Making</a:t>
              </a:r>
            </a:p>
          </p:txBody>
        </p:sp>
        <p:sp>
          <p:nvSpPr>
            <p:cNvPr id="169992" name="Oval 8"/>
            <p:cNvSpPr>
              <a:spLocks noChangeArrowheads="1"/>
            </p:cNvSpPr>
            <p:nvPr/>
          </p:nvSpPr>
          <p:spPr bwMode="auto">
            <a:xfrm>
              <a:off x="6134100" y="2159000"/>
              <a:ext cx="2330450" cy="1462088"/>
            </a:xfrm>
            <a:prstGeom prst="ellipse">
              <a:avLst/>
            </a:prstGeom>
            <a:blipFill dpi="0" rotWithShape="1">
              <a:blip r:embed="rId3" cstate="print"/>
              <a:srcRect/>
              <a:stretch>
                <a:fillRect/>
              </a:stretch>
            </a:blipFill>
            <a:ln w="9525">
              <a:noFill/>
              <a:round/>
              <a:headEnd/>
              <a:tailEnd/>
            </a:ln>
            <a:scene3d>
              <a:camera prst="orthographicFront"/>
              <a:lightRig rig="threePt" dir="t"/>
            </a:scene3d>
            <a:sp3d>
              <a:bevelT/>
            </a:sp3d>
          </p:spPr>
          <p:txBody>
            <a:bodyPr lIns="0" rIns="0" anchor="ctr" anchorCtr="1"/>
            <a:lstStyle/>
            <a:p>
              <a:pPr algn="ctr">
                <a:spcBef>
                  <a:spcPct val="50000"/>
                </a:spcBef>
                <a:defRPr/>
              </a:pPr>
              <a:r>
                <a:rPr lang="en-US" sz="1800" b="1" dirty="0">
                  <a:solidFill>
                    <a:schemeClr val="bg1"/>
                  </a:solidFill>
                </a:rPr>
                <a:t>Decentralized Decision Making</a:t>
              </a:r>
            </a:p>
          </p:txBody>
        </p:sp>
        <p:sp>
          <p:nvSpPr>
            <p:cNvPr id="169993" name="Oval 9"/>
            <p:cNvSpPr>
              <a:spLocks noChangeArrowheads="1"/>
            </p:cNvSpPr>
            <p:nvPr/>
          </p:nvSpPr>
          <p:spPr bwMode="auto">
            <a:xfrm>
              <a:off x="666750" y="2159000"/>
              <a:ext cx="2330450" cy="1462088"/>
            </a:xfrm>
            <a:prstGeom prst="ellipse">
              <a:avLst/>
            </a:prstGeom>
            <a:solidFill>
              <a:srgbClr val="800000"/>
            </a:solidFill>
            <a:ln w="9525">
              <a:noFill/>
              <a:round/>
              <a:headEnd/>
              <a:tailEnd/>
            </a:ln>
            <a:scene3d>
              <a:camera prst="orthographicFront"/>
              <a:lightRig rig="threePt" dir="t"/>
            </a:scene3d>
            <a:sp3d>
              <a:bevelT/>
            </a:sp3d>
          </p:spPr>
          <p:txBody>
            <a:bodyPr lIns="0" rIns="0" anchor="ctr" anchorCtr="1"/>
            <a:lstStyle/>
            <a:p>
              <a:pPr algn="ctr">
                <a:spcBef>
                  <a:spcPct val="50000"/>
                </a:spcBef>
                <a:defRPr/>
              </a:pPr>
              <a:r>
                <a:rPr lang="en-US" sz="1800" b="1" dirty="0">
                  <a:solidFill>
                    <a:schemeClr val="bg1"/>
                  </a:solidFill>
                </a:rPr>
                <a:t>Centralized Decision Making</a:t>
              </a:r>
            </a:p>
          </p:txBody>
        </p:sp>
        <p:cxnSp>
          <p:nvCxnSpPr>
            <p:cNvPr id="76805" name="AutoShape 10"/>
            <p:cNvCxnSpPr>
              <a:cxnSpLocks noChangeShapeType="1"/>
              <a:stCxn id="169992" idx="2"/>
              <a:endCxn id="99333" idx="3"/>
            </p:cNvCxnSpPr>
            <p:nvPr/>
          </p:nvCxnSpPr>
          <p:spPr bwMode="auto">
            <a:xfrm flipH="1" flipV="1">
              <a:off x="5737225" y="2889251"/>
              <a:ext cx="396875" cy="793"/>
            </a:xfrm>
            <a:prstGeom prst="straightConnector1">
              <a:avLst/>
            </a:prstGeom>
            <a:noFill/>
            <a:ln w="41275">
              <a:solidFill>
                <a:schemeClr val="tx1"/>
              </a:solidFill>
              <a:round/>
              <a:headEnd type="none" w="med" len="med"/>
              <a:tailEnd type="none" w="med" len="med"/>
            </a:ln>
          </p:spPr>
        </p:cxnSp>
        <p:cxnSp>
          <p:nvCxnSpPr>
            <p:cNvPr id="76806" name="AutoShape 11"/>
            <p:cNvCxnSpPr>
              <a:cxnSpLocks noChangeShapeType="1"/>
              <a:stCxn id="169993" idx="6"/>
              <a:endCxn id="99333" idx="1"/>
            </p:cNvCxnSpPr>
            <p:nvPr/>
          </p:nvCxnSpPr>
          <p:spPr bwMode="auto">
            <a:xfrm flipV="1">
              <a:off x="2997200" y="2889251"/>
              <a:ext cx="403225" cy="793"/>
            </a:xfrm>
            <a:prstGeom prst="straightConnector1">
              <a:avLst/>
            </a:prstGeom>
            <a:noFill/>
            <a:ln w="41275">
              <a:solidFill>
                <a:schemeClr val="tx1"/>
              </a:solidFill>
              <a:round/>
              <a:headEnd type="none" w="med" len="med"/>
              <a:tailEnd type="none" w="med" len="med"/>
            </a:ln>
          </p:spPr>
        </p:cxnSp>
        <p:sp>
          <p:nvSpPr>
            <p:cNvPr id="76807" name="Oval 9"/>
            <p:cNvSpPr>
              <a:spLocks noChangeArrowheads="1"/>
            </p:cNvSpPr>
            <p:nvPr/>
          </p:nvSpPr>
          <p:spPr bwMode="auto">
            <a:xfrm>
              <a:off x="502386" y="4057650"/>
              <a:ext cx="2665528" cy="1150938"/>
            </a:xfrm>
            <a:prstGeom prst="roundRect">
              <a:avLst/>
            </a:prstGeom>
            <a:blipFill dpi="0" rotWithShape="1">
              <a:blip r:embed="rId4" cstate="print"/>
              <a:srcRect/>
              <a:stretch>
                <a:fillRect/>
              </a:stretch>
            </a:blipFill>
            <a:ln w="952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600" b="1" dirty="0"/>
                <a:t>Authority is retained </a:t>
              </a:r>
              <a:br>
                <a:rPr lang="en-US" sz="1600" b="1" dirty="0"/>
              </a:br>
              <a:r>
                <a:rPr lang="en-US" sz="1600" b="1" dirty="0"/>
                <a:t>by top management</a:t>
              </a:r>
            </a:p>
          </p:txBody>
        </p:sp>
        <p:cxnSp>
          <p:nvCxnSpPr>
            <p:cNvPr id="76808" name="AutoShape 10"/>
            <p:cNvCxnSpPr>
              <a:cxnSpLocks noChangeShapeType="1"/>
              <a:stCxn id="169992" idx="4"/>
            </p:cNvCxnSpPr>
            <p:nvPr/>
          </p:nvCxnSpPr>
          <p:spPr bwMode="auto">
            <a:xfrm>
              <a:off x="1831975" y="3621088"/>
              <a:ext cx="3175" cy="436562"/>
            </a:xfrm>
            <a:prstGeom prst="straightConnector1">
              <a:avLst/>
            </a:prstGeom>
            <a:noFill/>
            <a:ln w="41275">
              <a:solidFill>
                <a:schemeClr val="tx1"/>
              </a:solidFill>
              <a:round/>
              <a:headEnd type="none" w="med" len="med"/>
              <a:tailEnd type="none" w="med" len="med"/>
            </a:ln>
          </p:spPr>
        </p:cxnSp>
        <p:sp>
          <p:nvSpPr>
            <p:cNvPr id="76809" name="Oval 9"/>
            <p:cNvSpPr>
              <a:spLocks noChangeArrowheads="1"/>
            </p:cNvSpPr>
            <p:nvPr/>
          </p:nvSpPr>
          <p:spPr bwMode="auto">
            <a:xfrm>
              <a:off x="5889171" y="4078288"/>
              <a:ext cx="2839358" cy="1150937"/>
            </a:xfrm>
            <a:prstGeom prst="roundRect">
              <a:avLst/>
            </a:prstGeom>
            <a:blipFill dpi="0" rotWithShape="1">
              <a:blip r:embed="rId4" cstate="print"/>
              <a:srcRect/>
              <a:stretch>
                <a:fillRect/>
              </a:stretch>
            </a:blipFill>
            <a:ln w="952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600" b="1" dirty="0"/>
                <a:t>Authority delegated to </a:t>
              </a:r>
              <a:br>
                <a:rPr lang="en-US" sz="1600" b="1" dirty="0"/>
              </a:br>
              <a:r>
                <a:rPr lang="en-US" sz="1600" b="1" dirty="0"/>
                <a:t>lower-level managers </a:t>
              </a:r>
              <a:br>
                <a:rPr lang="en-US" sz="1600" b="1" dirty="0"/>
              </a:br>
              <a:r>
                <a:rPr lang="en-US" sz="1600" b="1" dirty="0"/>
                <a:t>and employees </a:t>
              </a:r>
            </a:p>
          </p:txBody>
        </p:sp>
        <p:cxnSp>
          <p:nvCxnSpPr>
            <p:cNvPr id="76810" name="AutoShape 10"/>
            <p:cNvCxnSpPr>
              <a:cxnSpLocks noChangeShapeType="1"/>
              <a:stCxn id="169992" idx="4"/>
            </p:cNvCxnSpPr>
            <p:nvPr/>
          </p:nvCxnSpPr>
          <p:spPr bwMode="auto">
            <a:xfrm>
              <a:off x="7299325" y="3621088"/>
              <a:ext cx="9525" cy="457200"/>
            </a:xfrm>
            <a:prstGeom prst="straightConnector1">
              <a:avLst/>
            </a:prstGeom>
            <a:noFill/>
            <a:ln w="41275">
              <a:solidFill>
                <a:schemeClr val="tx1"/>
              </a:solidFill>
              <a:round/>
              <a:headEnd type="none" w="med" len="med"/>
              <a:tailEnd type="none" w="med" len="med"/>
            </a:ln>
          </p:spPr>
        </p:cxnSp>
      </p:grpSp>
      <p:sp>
        <p:nvSpPr>
          <p:cNvPr id="6" name="Text Placeholder 5"/>
          <p:cNvSpPr>
            <a:spLocks noGrp="1"/>
          </p:cNvSpPr>
          <p:nvPr>
            <p:ph type="body" sz="quarter" idx="16"/>
          </p:nvPr>
        </p:nvSpPr>
        <p:spPr/>
        <p:txBody>
          <a:bodyPr/>
          <a:lstStyle/>
          <a:p>
            <a:r>
              <a:rPr lang="en-US" sz="800" b="0" dirty="0">
                <a:hlinkClick r:id="rId5" action="ppaction://hlinksldjump"/>
              </a:rPr>
              <a:t>Jump to Appendix 10 long image description</a:t>
            </a:r>
            <a:endParaRPr lang="en-US" sz="800" b="0"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lIns="1188720" rIns="1188720">
            <a:noAutofit/>
          </a:bodyPr>
          <a:lstStyle/>
          <a:p>
            <a:r>
              <a:rPr lang="en-US" sz="2400" dirty="0"/>
              <a:t>	BASIC TENETS OF CENTRALIZED VERSUS DECENTRALIZED DECISION MAKING</a:t>
            </a:r>
          </a:p>
        </p:txBody>
      </p:sp>
      <p:graphicFrame>
        <p:nvGraphicFramePr>
          <p:cNvPr id="7" name="Table 6"/>
          <p:cNvGraphicFramePr>
            <a:graphicFrameLocks noGrp="1"/>
          </p:cNvGraphicFramePr>
          <p:nvPr>
            <p:extLst>
              <p:ext uri="{D42A27DB-BD31-4B8C-83A1-F6EECF244321}">
                <p14:modId xmlns:p14="http://schemas.microsoft.com/office/powerpoint/2010/main" val="2146221463"/>
              </p:ext>
            </p:extLst>
          </p:nvPr>
        </p:nvGraphicFramePr>
        <p:xfrm>
          <a:off x="165100" y="971442"/>
          <a:ext cx="8813800" cy="5186680"/>
        </p:xfrm>
        <a:graphic>
          <a:graphicData uri="http://schemas.openxmlformats.org/drawingml/2006/table">
            <a:tbl>
              <a:tblPr firstRow="1" bandRow="1">
                <a:tableStyleId>{21E4AEA4-8DFA-4A89-87EB-49C32662AFE0}</a:tableStyleId>
              </a:tblPr>
              <a:tblGrid>
                <a:gridCol w="43561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701040">
                <a:tc>
                  <a:txBody>
                    <a:bodyPr/>
                    <a:lstStyle/>
                    <a:p>
                      <a:pPr algn="ctr"/>
                      <a:r>
                        <a:rPr lang="en-US" sz="2000" b="0" dirty="0"/>
                        <a:t>Centralized Organizational Structures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Decentralized Organizational Structures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Basic tenets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Basic tenets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37360">
                <a:tc>
                  <a:txBody>
                    <a:bodyPr/>
                    <a:lstStyle/>
                    <a:p>
                      <a:pPr marL="114300" indent="-114300">
                        <a:buFont typeface="Arial" pitchFamily="34" charset="0"/>
                        <a:buChar char="•"/>
                      </a:pPr>
                      <a:r>
                        <a:rPr lang="en-US" dirty="0"/>
                        <a:t>Decisions on</a:t>
                      </a:r>
                      <a:r>
                        <a:rPr lang="en-US" baseline="0" dirty="0"/>
                        <a:t> most matters of importance should be in the hands of top-level managers who have the experience, expertise, and judgment to decide what is the best course of action.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itchFamily="34" charset="0"/>
                        <a:buChar char="•"/>
                      </a:pPr>
                      <a:r>
                        <a:rPr lang="en-US" dirty="0"/>
                        <a:t>Decision-making</a:t>
                      </a:r>
                      <a:r>
                        <a:rPr lang="en-US" baseline="0" dirty="0"/>
                        <a:t> authority should be put in the hands of the people closest to, and most familiar with, the situation.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88720">
                <a:tc>
                  <a:txBody>
                    <a:bodyPr/>
                    <a:lstStyle/>
                    <a:p>
                      <a:pPr marL="114300" indent="-114300">
                        <a:buFont typeface="Arial" pitchFamily="34" charset="0"/>
                        <a:buChar char="•"/>
                      </a:pPr>
                      <a:r>
                        <a:rPr lang="en-US" dirty="0"/>
                        <a:t>Lower-level personnel have neither</a:t>
                      </a:r>
                      <a:r>
                        <a:rPr lang="en-US" baseline="0" dirty="0"/>
                        <a:t> the knowledge, time, nor inclination to properly manage the tasks they are performing.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itchFamily="34" charset="0"/>
                        <a:buChar char="•"/>
                      </a:pPr>
                      <a:r>
                        <a:rPr lang="en-US" dirty="0"/>
                        <a:t>Those with decision-making authority should be trained to exercise good judgment.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188720">
                <a:tc>
                  <a:txBody>
                    <a:bodyPr/>
                    <a:lstStyle/>
                    <a:p>
                      <a:pPr marL="114300" indent="-114300">
                        <a:buFont typeface="Arial" pitchFamily="34" charset="0"/>
                        <a:buChar char="•"/>
                      </a:pPr>
                      <a:r>
                        <a:rPr lang="en-US" dirty="0"/>
                        <a:t>Strong control from the top is</a:t>
                      </a:r>
                      <a:r>
                        <a:rPr lang="en-US" baseline="0" dirty="0"/>
                        <a:t> a more effective means for coordinating company actions.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itchFamily="34" charset="0"/>
                        <a:buChar char="•"/>
                      </a:pPr>
                      <a:r>
                        <a:rPr lang="en-US" dirty="0"/>
                        <a:t>A company that draws</a:t>
                      </a:r>
                      <a:r>
                        <a:rPr lang="en-US" baseline="0" dirty="0"/>
                        <a:t> on the combined intellectual capital of all its employees can outperform a command-and-control company.</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A FRAMEWORK FOR EXECUTING STRATEGY</a:t>
            </a:r>
          </a:p>
        </p:txBody>
      </p:sp>
      <p:sp>
        <p:nvSpPr>
          <p:cNvPr id="33795" name="Rectangle 3"/>
          <p:cNvSpPr>
            <a:spLocks noGrp="1" noChangeArrowheads="1"/>
          </p:cNvSpPr>
          <p:nvPr>
            <p:ph idx="1"/>
          </p:nvPr>
        </p:nvSpPr>
        <p:spPr/>
        <p:txBody>
          <a:bodyPr/>
          <a:lstStyle/>
          <a:p>
            <a:r>
              <a:rPr lang="en-US" dirty="0"/>
              <a:t>Committing to executing a strategy:</a:t>
            </a:r>
          </a:p>
          <a:p>
            <a:pPr lvl="1"/>
            <a:r>
              <a:rPr lang="en-US" dirty="0"/>
              <a:t>Entails figuring out the specific techniques, actions, and behaviors necessary for a smooth strategy-supportive operation</a:t>
            </a:r>
          </a:p>
          <a:p>
            <a:pPr lvl="1"/>
            <a:r>
              <a:rPr lang="en-US" dirty="0"/>
              <a:t>Following through to get things done and deliver results</a:t>
            </a:r>
          </a:p>
          <a:p>
            <a:pPr lvl="1"/>
            <a:r>
              <a:rPr lang="en-US" dirty="0"/>
              <a:t>Making things happen (leadership) and making them happen right (management)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717A8B"/>
          </a:solidFill>
          <a:ln>
            <a:noFill/>
          </a:ln>
        </p:spPr>
        <p:txBody>
          <a:bodyPr vert="horz" lIns="365760" tIns="45720" rIns="365760" bIns="45720" rtlCol="0" anchor="ctr" anchorCtr="1">
            <a:noAutofit/>
          </a:bodyPr>
          <a:lstStyle/>
          <a:p>
            <a:pPr marL="0"/>
            <a:r>
              <a:rPr lang="en-US" sz="2400" dirty="0"/>
              <a:t>	CHIEF ADVANTAGES OF CENTRALIZED VERSUS DECENTRALIZED DECISION MAKING</a:t>
            </a:r>
          </a:p>
        </p:txBody>
      </p:sp>
      <p:graphicFrame>
        <p:nvGraphicFramePr>
          <p:cNvPr id="5" name="Table 4"/>
          <p:cNvGraphicFramePr>
            <a:graphicFrameLocks noGrp="1"/>
          </p:cNvGraphicFramePr>
          <p:nvPr>
            <p:extLst>
              <p:ext uri="{D42A27DB-BD31-4B8C-83A1-F6EECF244321}">
                <p14:modId xmlns:p14="http://schemas.microsoft.com/office/powerpoint/2010/main" val="3014873822"/>
              </p:ext>
            </p:extLst>
          </p:nvPr>
        </p:nvGraphicFramePr>
        <p:xfrm>
          <a:off x="152400" y="977902"/>
          <a:ext cx="8839200" cy="4277360"/>
        </p:xfrm>
        <a:graphic>
          <a:graphicData uri="http://schemas.openxmlformats.org/drawingml/2006/table">
            <a:tbl>
              <a:tblPr firstRow="1" bandRow="1">
                <a:tableStyleId>{21E4AEA4-8DFA-4A89-87EB-49C32662AFE0}</a:tableStyleId>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701040">
                <a:tc>
                  <a:txBody>
                    <a:bodyPr/>
                    <a:lstStyle/>
                    <a:p>
                      <a:pPr algn="ctr"/>
                      <a:r>
                        <a:rPr lang="en-US" sz="2000" b="0" dirty="0"/>
                        <a:t>Centralized Organizational </a:t>
                      </a:r>
                      <a:br>
                        <a:rPr lang="en-US" sz="2000" b="0" dirty="0"/>
                      </a:br>
                      <a:r>
                        <a:rPr lang="en-US" sz="2000" b="0" dirty="0"/>
                        <a:t>Structures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Decentralized Organizational Structures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Chief</a:t>
                      </a:r>
                      <a:r>
                        <a:rPr lang="en-US" baseline="0" dirty="0"/>
                        <a:t> advantages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Chief Advantages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40080">
                <a:tc>
                  <a:txBody>
                    <a:bodyPr/>
                    <a:lstStyle/>
                    <a:p>
                      <a:pPr marL="114300" marR="0" indent="-1143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Fixes accountability through tight control</a:t>
                      </a:r>
                      <a:r>
                        <a:rPr lang="en-US" baseline="0" dirty="0"/>
                        <a:t> </a:t>
                      </a:r>
                      <a:r>
                        <a:rPr lang="en-US" dirty="0"/>
                        <a:t>from the top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itchFamily="34" charset="0"/>
                        <a:buChar char="•"/>
                      </a:pPr>
                      <a:r>
                        <a:rPr lang="en-US" dirty="0"/>
                        <a:t>Encourages company employees to exercise initiative and act responsibly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14400">
                <a:tc>
                  <a:txBody>
                    <a:bodyPr/>
                    <a:lstStyle/>
                    <a:p>
                      <a:pPr marL="114300" indent="-114300">
                        <a:buFont typeface="Arial" pitchFamily="34" charset="0"/>
                        <a:buChar char="•"/>
                      </a:pPr>
                      <a:r>
                        <a:rPr lang="en-US" dirty="0"/>
                        <a:t>Eliminates potential for conflicting goals and actions on the part of lower-level managers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itchFamily="34" charset="0"/>
                        <a:buChar char="•"/>
                      </a:pPr>
                      <a:r>
                        <a:rPr lang="en-US" dirty="0"/>
                        <a:t>Promotes greater motivation and involvement in the business on the part of more company personnel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0080">
                <a:tc>
                  <a:txBody>
                    <a:bodyPr/>
                    <a:lstStyle/>
                    <a:p>
                      <a:pPr marL="114300" indent="-114300">
                        <a:buFont typeface="Arial" pitchFamily="34" charset="0"/>
                        <a:buChar char="•"/>
                      </a:pPr>
                      <a:r>
                        <a:rPr lang="en-US" dirty="0"/>
                        <a:t>Facilitates quick decision making and strong leadership in crisis situations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itchFamily="34" charset="0"/>
                        <a:buChar char="•"/>
                      </a:pPr>
                      <a:r>
                        <a:rPr lang="en-US" dirty="0"/>
                        <a:t>Spurs new ideas and creative thinking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40080">
                <a:tc>
                  <a:txBody>
                    <a:bodyPr/>
                    <a:lstStyle/>
                    <a:p>
                      <a:pPr>
                        <a:buFont typeface="Arial" pitchFamily="34" charset="0"/>
                        <a:buChar cha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itchFamily="34" charset="0"/>
                        <a:buChar char="•"/>
                      </a:pPr>
                      <a:r>
                        <a:rPr lang="en-US" dirty="0"/>
                        <a:t>Allows for fast</a:t>
                      </a:r>
                      <a:r>
                        <a:rPr lang="en-US" baseline="0" dirty="0"/>
                        <a:t> response to market change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buFont typeface="Arial" pitchFamily="34" charset="0"/>
                        <a:buChar cha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buFont typeface="Arial" pitchFamily="34" charset="0"/>
                        <a:buChar char="•"/>
                      </a:pPr>
                      <a:r>
                        <a:rPr lang="en-US" dirty="0"/>
                        <a:t>Entails fewer layers of management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rgbClr val="717A8B"/>
          </a:solidFill>
          <a:ln>
            <a:noFill/>
          </a:ln>
        </p:spPr>
        <p:txBody>
          <a:bodyPr vert="horz" lIns="457200" tIns="45720" rIns="457200" bIns="45720" rtlCol="0" anchor="ctr" anchorCtr="1">
            <a:noAutofit/>
          </a:bodyPr>
          <a:lstStyle/>
          <a:p>
            <a:pPr marL="0"/>
            <a:r>
              <a:rPr lang="en-US" sz="2400" dirty="0"/>
              <a:t>PRIMARY 	DISADVANTAGES OF CENTRALIZED VERSUS DECENTRALIZED DECISION MAKING</a:t>
            </a:r>
          </a:p>
        </p:txBody>
      </p:sp>
      <p:graphicFrame>
        <p:nvGraphicFramePr>
          <p:cNvPr id="6" name="Table 5"/>
          <p:cNvGraphicFramePr>
            <a:graphicFrameLocks noGrp="1"/>
          </p:cNvGraphicFramePr>
          <p:nvPr>
            <p:extLst>
              <p:ext uri="{D42A27DB-BD31-4B8C-83A1-F6EECF244321}">
                <p14:modId xmlns:p14="http://schemas.microsoft.com/office/powerpoint/2010/main" val="1186864122"/>
              </p:ext>
            </p:extLst>
          </p:nvPr>
        </p:nvGraphicFramePr>
        <p:xfrm>
          <a:off x="148771" y="986971"/>
          <a:ext cx="8724900" cy="4432798"/>
        </p:xfrm>
        <a:graphic>
          <a:graphicData uri="http://schemas.openxmlformats.org/drawingml/2006/table">
            <a:tbl>
              <a:tblPr firstRow="1" bandRow="1">
                <a:tableStyleId>{21E4AEA4-8DFA-4A89-87EB-49C32662AFE0}</a:tableStyleId>
              </a:tblPr>
              <a:tblGrid>
                <a:gridCol w="4362450">
                  <a:extLst>
                    <a:ext uri="{9D8B030D-6E8A-4147-A177-3AD203B41FA5}">
                      <a16:colId xmlns:a16="http://schemas.microsoft.com/office/drawing/2014/main" val="20000"/>
                    </a:ext>
                  </a:extLst>
                </a:gridCol>
                <a:gridCol w="4362450">
                  <a:extLst>
                    <a:ext uri="{9D8B030D-6E8A-4147-A177-3AD203B41FA5}">
                      <a16:colId xmlns:a16="http://schemas.microsoft.com/office/drawing/2014/main" val="20001"/>
                    </a:ext>
                  </a:extLst>
                </a:gridCol>
              </a:tblGrid>
              <a:tr h="714238">
                <a:tc>
                  <a:txBody>
                    <a:bodyPr/>
                    <a:lstStyle/>
                    <a:p>
                      <a:pPr algn="ctr"/>
                      <a:r>
                        <a:rPr lang="en-US" sz="2000" b="0" dirty="0"/>
                        <a:t>Centralized Organizational Structures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Decentralized Organizational Structures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240">
                <a:tc>
                  <a:txBody>
                    <a:bodyPr/>
                    <a:lstStyle/>
                    <a:p>
                      <a:pPr algn="ctr"/>
                      <a:r>
                        <a:rPr lang="en-US" sz="2000" dirty="0"/>
                        <a:t>Primary disadvantages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Primary disadvantages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0640">
                <a:tc>
                  <a:txBody>
                    <a:bodyPr/>
                    <a:lstStyle/>
                    <a:p>
                      <a:pPr marL="114300" indent="-114300" algn="l">
                        <a:buFont typeface="Arial" pitchFamily="34" charset="0"/>
                        <a:buChar char="•"/>
                      </a:pPr>
                      <a:r>
                        <a:rPr lang="en-US" sz="2000" dirty="0"/>
                        <a:t>Lengthens response times by those closest to the market conditions because they must seek approval for their actions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lgn="l">
                        <a:buFont typeface="Arial" pitchFamily="34" charset="0"/>
                        <a:buChar char="•"/>
                      </a:pPr>
                      <a:r>
                        <a:rPr lang="en-US" sz="2000" dirty="0"/>
                        <a:t>May result in higher-level managers being unaware of actions taken by empowered personnel under their supervision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05840">
                <a:tc>
                  <a:txBody>
                    <a:bodyPr/>
                    <a:lstStyle/>
                    <a:p>
                      <a:pPr marL="114300" indent="-114300" algn="l">
                        <a:buFont typeface="Arial" pitchFamily="34" charset="0"/>
                        <a:buChar char="•"/>
                      </a:pPr>
                      <a:r>
                        <a:rPr lang="en-US" sz="2000" dirty="0"/>
                        <a:t>Does not encourage responsibility among lower-level managers and rank-and-file</a:t>
                      </a:r>
                      <a:r>
                        <a:rPr lang="en-US" sz="2000" baseline="0" dirty="0"/>
                        <a:t> employees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lgn="l">
                        <a:buFont typeface="Arial" pitchFamily="34" charset="0"/>
                        <a:buChar char="•"/>
                      </a:pPr>
                      <a:r>
                        <a:rPr lang="en-US" sz="2000" dirty="0"/>
                        <a:t>Can lead to inconsistent or conflicting approaches by different managers and employees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05840">
                <a:tc>
                  <a:txBody>
                    <a:bodyPr/>
                    <a:lstStyle/>
                    <a:p>
                      <a:pPr marL="114300" indent="-114300" algn="l">
                        <a:buFont typeface="Arial" pitchFamily="34" charset="0"/>
                        <a:buChar char="•"/>
                      </a:pPr>
                      <a:r>
                        <a:rPr lang="en-US" sz="2000" dirty="0"/>
                        <a:t>Discourages lower-level managers and rank-and-file employees</a:t>
                      </a:r>
                      <a:r>
                        <a:rPr lang="en-US" sz="2000" baseline="0" dirty="0"/>
                        <a:t> from exercising any initiative</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114300" algn="l">
                        <a:buFont typeface="Arial" pitchFamily="34" charset="0"/>
                        <a:buChar char="•"/>
                      </a:pPr>
                      <a:r>
                        <a:rPr lang="en-US" sz="2000" dirty="0"/>
                        <a:t>Can impair</a:t>
                      </a:r>
                      <a:r>
                        <a:rPr lang="en-US" sz="2000" baseline="0" dirty="0"/>
                        <a:t> cross-unit collaboration</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(10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The ultimate goal of decentralized decision making is to put authority in the hands of those persons closest to and most knowledgeable about the situation.</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1"/>
            <a:ext cx="9144000" cy="1137619"/>
          </a:xfrm>
        </p:spPr>
        <p:txBody>
          <a:bodyPr/>
          <a:lstStyle/>
          <a:p>
            <a:r>
              <a:rPr lang="en-US" dirty="0"/>
              <a:t>CAPTURING CROSS-BUSINESS STRATEGIC FIT IN A DECENTRALIZED STRUCTURE</a:t>
            </a:r>
          </a:p>
        </p:txBody>
      </p:sp>
      <p:grpSp>
        <p:nvGrpSpPr>
          <p:cNvPr id="10" name="Group 9" descr="A graphic shows two actions that must be taken when capturing cross-business strategic fit."/>
          <p:cNvGrpSpPr/>
          <p:nvPr/>
        </p:nvGrpSpPr>
        <p:grpSpPr>
          <a:xfrm>
            <a:off x="315686" y="1948542"/>
            <a:ext cx="8512629" cy="3279549"/>
            <a:chOff x="873125" y="2046288"/>
            <a:chExt cx="7013575" cy="2822575"/>
          </a:xfrm>
        </p:grpSpPr>
        <p:sp>
          <p:nvSpPr>
            <p:cNvPr id="103429" name="Text Box 5"/>
            <p:cNvSpPr txBox="1">
              <a:spLocks noChangeArrowheads="1"/>
            </p:cNvSpPr>
            <p:nvPr/>
          </p:nvSpPr>
          <p:spPr bwMode="blackWhite">
            <a:xfrm>
              <a:off x="4178300" y="3763963"/>
              <a:ext cx="3705225" cy="1104900"/>
            </a:xfrm>
            <a:prstGeom prst="roundRect">
              <a:avLst/>
            </a:prstGeom>
            <a:blipFill dpi="0" rotWithShape="0">
              <a:blip r:embed="rId3" cstate="print"/>
              <a:srcRect/>
              <a:stretch>
                <a:fillRect/>
              </a:stretch>
            </a:blipFill>
            <a:ln w="3175">
              <a:noFill/>
              <a:miter lim="800000"/>
              <a:headEnd/>
              <a:tailEnd/>
            </a:ln>
            <a:scene3d>
              <a:camera prst="orthographicFront"/>
              <a:lightRig rig="threePt" dir="t"/>
            </a:scene3d>
            <a:sp3d>
              <a:bevelT/>
            </a:sp3d>
          </p:spPr>
          <p:txBody>
            <a:bodyPr anchor="ctr" anchorCtr="1"/>
            <a:lstStyle/>
            <a:p>
              <a:pPr algn="ctr">
                <a:spcBef>
                  <a:spcPct val="50000"/>
                </a:spcBef>
                <a:defRPr/>
              </a:pPr>
              <a:r>
                <a:rPr lang="en-US" b="1" dirty="0">
                  <a:solidFill>
                    <a:schemeClr val="bg1"/>
                  </a:solidFill>
                </a:rPr>
                <a:t>Centralizing related functions </a:t>
              </a:r>
              <a:br>
                <a:rPr lang="en-US" b="1" dirty="0">
                  <a:solidFill>
                    <a:schemeClr val="bg1"/>
                  </a:solidFill>
                </a:rPr>
              </a:br>
              <a:r>
                <a:rPr lang="en-US" b="1" dirty="0">
                  <a:solidFill>
                    <a:schemeClr val="bg1"/>
                  </a:solidFill>
                </a:rPr>
                <a:t>requiring close coordination </a:t>
              </a:r>
              <a:br>
                <a:rPr lang="en-US" b="1" dirty="0">
                  <a:solidFill>
                    <a:schemeClr val="bg1"/>
                  </a:solidFill>
                </a:rPr>
              </a:br>
              <a:r>
                <a:rPr lang="en-US" b="1" dirty="0">
                  <a:solidFill>
                    <a:schemeClr val="bg1"/>
                  </a:solidFill>
                </a:rPr>
                <a:t>at the corporate level</a:t>
              </a:r>
            </a:p>
          </p:txBody>
        </p:sp>
        <p:sp>
          <p:nvSpPr>
            <p:cNvPr id="103430" name="Text Box 6"/>
            <p:cNvSpPr txBox="1">
              <a:spLocks noChangeArrowheads="1"/>
            </p:cNvSpPr>
            <p:nvPr/>
          </p:nvSpPr>
          <p:spPr bwMode="blackWhite">
            <a:xfrm>
              <a:off x="4191000" y="2046288"/>
              <a:ext cx="3695700" cy="1104900"/>
            </a:xfrm>
            <a:prstGeom prst="roundRect">
              <a:avLst/>
            </a:prstGeom>
            <a:blipFill dpi="0" rotWithShape="1">
              <a:blip r:embed="rId4" cstate="print"/>
              <a:srcRect/>
              <a:stretch>
                <a:fillRect/>
              </a:stretch>
            </a:blipFill>
            <a:ln w="3175">
              <a:noFill/>
              <a:miter lim="800000"/>
              <a:headEnd/>
              <a:tailEnd/>
            </a:ln>
            <a:scene3d>
              <a:camera prst="orthographicFront"/>
              <a:lightRig rig="threePt" dir="t"/>
            </a:scene3d>
            <a:sp3d>
              <a:bevelT/>
            </a:sp3d>
          </p:spPr>
          <p:txBody>
            <a:bodyPr anchor="ctr" anchorCtr="1"/>
            <a:lstStyle/>
            <a:p>
              <a:pPr algn="ctr">
                <a:spcBef>
                  <a:spcPct val="50000"/>
                </a:spcBef>
                <a:defRPr/>
              </a:pPr>
              <a:r>
                <a:rPr lang="en-US" b="1" dirty="0">
                  <a:solidFill>
                    <a:schemeClr val="bg1"/>
                  </a:solidFill>
                </a:rPr>
                <a:t>Enforcing close cross-</a:t>
              </a:r>
              <a:br>
                <a:rPr lang="en-US" b="1" dirty="0">
                  <a:solidFill>
                    <a:schemeClr val="bg1"/>
                  </a:solidFill>
                </a:rPr>
              </a:br>
              <a:r>
                <a:rPr lang="en-US" b="1" dirty="0">
                  <a:solidFill>
                    <a:schemeClr val="bg1"/>
                  </a:solidFill>
                </a:rPr>
                <a:t>business collaboration to </a:t>
              </a:r>
              <a:br>
                <a:rPr lang="en-US" b="1" dirty="0">
                  <a:solidFill>
                    <a:schemeClr val="bg1"/>
                  </a:solidFill>
                </a:rPr>
              </a:br>
              <a:r>
                <a:rPr lang="en-US" b="1" dirty="0">
                  <a:solidFill>
                    <a:schemeClr val="bg1"/>
                  </a:solidFill>
                </a:rPr>
                <a:t>avoid duplication of effort</a:t>
              </a:r>
            </a:p>
          </p:txBody>
        </p:sp>
        <p:cxnSp>
          <p:nvCxnSpPr>
            <p:cNvPr id="86020" name="AutoShape 7"/>
            <p:cNvCxnSpPr>
              <a:cxnSpLocks noChangeShapeType="1"/>
              <a:endCxn id="86022" idx="2"/>
            </p:cNvCxnSpPr>
            <p:nvPr/>
          </p:nvCxnSpPr>
          <p:spPr bwMode="auto">
            <a:xfrm flipH="1">
              <a:off x="873125" y="2598738"/>
              <a:ext cx="3317875" cy="835025"/>
            </a:xfrm>
            <a:prstGeom prst="straightConnector1">
              <a:avLst/>
            </a:prstGeom>
            <a:noFill/>
            <a:ln w="38100">
              <a:solidFill>
                <a:schemeClr val="tx1"/>
              </a:solidFill>
              <a:round/>
              <a:headEnd type="none" w="med" len="med"/>
              <a:tailEnd type="none" w="med" len="med"/>
            </a:ln>
          </p:spPr>
        </p:cxnSp>
        <p:cxnSp>
          <p:nvCxnSpPr>
            <p:cNvPr id="86021" name="AutoShape 8"/>
            <p:cNvCxnSpPr>
              <a:cxnSpLocks noChangeShapeType="1"/>
              <a:endCxn id="86022" idx="2"/>
            </p:cNvCxnSpPr>
            <p:nvPr/>
          </p:nvCxnSpPr>
          <p:spPr bwMode="auto">
            <a:xfrm flipH="1" flipV="1">
              <a:off x="873125" y="3433763"/>
              <a:ext cx="3305175" cy="882650"/>
            </a:xfrm>
            <a:prstGeom prst="straightConnector1">
              <a:avLst/>
            </a:prstGeom>
            <a:noFill/>
            <a:ln w="38100">
              <a:solidFill>
                <a:schemeClr val="tx1"/>
              </a:solidFill>
              <a:round/>
              <a:headEnd type="none" w="med" len="med"/>
              <a:tailEnd type="none" w="med" len="med"/>
            </a:ln>
          </p:spPr>
        </p:cxnSp>
        <p:sp>
          <p:nvSpPr>
            <p:cNvPr id="86022" name="Oval 9"/>
            <p:cNvSpPr>
              <a:spLocks noChangeArrowheads="1"/>
            </p:cNvSpPr>
            <p:nvPr/>
          </p:nvSpPr>
          <p:spPr bwMode="auto">
            <a:xfrm>
              <a:off x="873125" y="2489200"/>
              <a:ext cx="2633663" cy="188912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800" b="1" dirty="0"/>
                <a:t>Capturing </a:t>
              </a:r>
              <a:br>
                <a:rPr lang="en-US" sz="2800" b="1" dirty="0"/>
              </a:br>
              <a:r>
                <a:rPr lang="en-US" sz="2800" b="1" dirty="0"/>
                <a:t>Cross-Business</a:t>
              </a:r>
              <a:br>
                <a:rPr lang="en-US" sz="2800" b="1" dirty="0"/>
              </a:br>
              <a:r>
                <a:rPr lang="en-US" sz="2800" b="1" dirty="0"/>
                <a:t>Strategic Fit</a:t>
              </a:r>
            </a:p>
          </p:txBody>
        </p:sp>
      </p:grpSp>
      <p:sp>
        <p:nvSpPr>
          <p:cNvPr id="6" name="Text Placeholder 5"/>
          <p:cNvSpPr>
            <a:spLocks noGrp="1"/>
          </p:cNvSpPr>
          <p:nvPr>
            <p:ph type="body" sz="quarter" idx="16"/>
          </p:nvPr>
        </p:nvSpPr>
        <p:spPr/>
        <p:txBody>
          <a:bodyPr/>
          <a:lstStyle/>
          <a:p>
            <a:r>
              <a:rPr lang="en-US" sz="800" b="0" dirty="0">
                <a:hlinkClick r:id="rId5" action="ppaction://hlinksldjump"/>
              </a:rPr>
              <a:t>Jump to Appendix 11 long image description</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1800" dirty="0"/>
              <a:t>(11 of 11)</a:t>
            </a:r>
            <a:endParaRPr lang="en-US" sz="1800" cap="all" dirty="0"/>
          </a:p>
        </p:txBody>
      </p:sp>
      <p:sp>
        <p:nvSpPr>
          <p:cNvPr id="6" name="Content Placeholder 5"/>
          <p:cNvSpPr>
            <a:spLocks noGrp="1"/>
          </p:cNvSpPr>
          <p:nvPr>
            <p:ph idx="1"/>
          </p:nvPr>
        </p:nvSpPr>
        <p:spPr/>
        <p:txBody>
          <a:bodyPr/>
          <a:lstStyle/>
          <a:p>
            <a:pPr marL="0" indent="0">
              <a:buNone/>
            </a:pPr>
            <a:r>
              <a:rPr lang="en-US" sz="2800" dirty="0"/>
              <a:t>Efforts to decentralize decision making and give company personnel some leeway in conducting operations must be tempered with the need to maintain adequate control and cross-unit coordination.</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0" y="0"/>
            <a:ext cx="9144000" cy="977738"/>
          </a:xfrm>
        </p:spPr>
        <p:txBody>
          <a:bodyPr>
            <a:noAutofit/>
          </a:bodyPr>
          <a:lstStyle/>
          <a:p>
            <a:r>
              <a:rPr lang="en-US" sz="2800" dirty="0"/>
              <a:t>FACILITATING COLLABORATION WITH EXTERNAL PARTNERS AND STRATEGIC ALLIES</a:t>
            </a:r>
          </a:p>
        </p:txBody>
      </p:sp>
      <p:grpSp>
        <p:nvGrpSpPr>
          <p:cNvPr id="89090" name="Group 15" descr="A graphic lists the roles of &quot;relationship managers.&quot;"/>
          <p:cNvGrpSpPr>
            <a:grpSpLocks/>
          </p:cNvGrpSpPr>
          <p:nvPr/>
        </p:nvGrpSpPr>
        <p:grpSpPr bwMode="auto">
          <a:xfrm>
            <a:off x="942975" y="1311055"/>
            <a:ext cx="6786563" cy="4132262"/>
            <a:chOff x="594" y="1081"/>
            <a:chExt cx="4275" cy="2603"/>
          </a:xfrm>
        </p:grpSpPr>
        <p:pic>
          <p:nvPicPr>
            <p:cNvPr id="89092" name="Picture 9"/>
            <p:cNvPicPr>
              <a:picLocks noChangeAspect="1" noChangeArrowheads="1"/>
            </p:cNvPicPr>
            <p:nvPr/>
          </p:nvPicPr>
          <p:blipFill>
            <a:blip r:embed="rId3" cstate="print"/>
            <a:srcRect/>
            <a:stretch>
              <a:fillRect/>
            </a:stretch>
          </p:blipFill>
          <p:spPr bwMode="auto">
            <a:xfrm flipH="1">
              <a:off x="594" y="1081"/>
              <a:ext cx="4275" cy="2603"/>
            </a:xfrm>
            <a:prstGeom prst="rect">
              <a:avLst/>
            </a:prstGeom>
            <a:noFill/>
            <a:ln w="9525">
              <a:noFill/>
              <a:miter lim="800000"/>
              <a:headEnd/>
              <a:tailEnd/>
            </a:ln>
          </p:spPr>
        </p:pic>
        <p:sp>
          <p:nvSpPr>
            <p:cNvPr id="89093" name="Rectangle 10"/>
            <p:cNvSpPr>
              <a:spLocks noChangeArrowheads="1"/>
            </p:cNvSpPr>
            <p:nvPr/>
          </p:nvSpPr>
          <p:spPr bwMode="auto">
            <a:xfrm>
              <a:off x="2198" y="1201"/>
              <a:ext cx="2570" cy="250"/>
            </a:xfrm>
            <a:prstGeom prst="rect">
              <a:avLst/>
            </a:prstGeom>
            <a:noFill/>
            <a:ln w="9525">
              <a:noFill/>
              <a:miter lim="800000"/>
              <a:headEnd/>
              <a:tailEnd/>
            </a:ln>
          </p:spPr>
          <p:txBody>
            <a:bodyPr anchor="ctr" anchorCtr="1">
              <a:spAutoFit/>
            </a:bodyPr>
            <a:lstStyle/>
            <a:p>
              <a:pPr algn="ctr">
                <a:spcBef>
                  <a:spcPct val="50000"/>
                </a:spcBef>
              </a:pPr>
              <a:r>
                <a:rPr lang="en-US" b="1" dirty="0"/>
                <a:t>Strategic alliances</a:t>
              </a:r>
            </a:p>
          </p:txBody>
        </p:sp>
        <p:sp>
          <p:nvSpPr>
            <p:cNvPr id="89094" name="Rectangle 11"/>
            <p:cNvSpPr>
              <a:spLocks noChangeArrowheads="1"/>
            </p:cNvSpPr>
            <p:nvPr/>
          </p:nvSpPr>
          <p:spPr bwMode="auto">
            <a:xfrm>
              <a:off x="2198" y="1910"/>
              <a:ext cx="2570" cy="250"/>
            </a:xfrm>
            <a:prstGeom prst="rect">
              <a:avLst/>
            </a:prstGeom>
            <a:noFill/>
            <a:ln w="9525">
              <a:noFill/>
              <a:miter lim="800000"/>
              <a:headEnd/>
              <a:tailEnd/>
            </a:ln>
          </p:spPr>
          <p:txBody>
            <a:bodyPr anchor="ctr" anchorCtr="1">
              <a:spAutoFit/>
            </a:bodyPr>
            <a:lstStyle/>
            <a:p>
              <a:pPr algn="ctr">
                <a:spcBef>
                  <a:spcPct val="50000"/>
                </a:spcBef>
              </a:pPr>
              <a:r>
                <a:rPr lang="en-US" b="1" dirty="0"/>
                <a:t>Outsourcing arrangements</a:t>
              </a:r>
            </a:p>
          </p:txBody>
        </p:sp>
        <p:sp>
          <p:nvSpPr>
            <p:cNvPr id="89095" name="Rectangle 12"/>
            <p:cNvSpPr>
              <a:spLocks noChangeArrowheads="1"/>
            </p:cNvSpPr>
            <p:nvPr/>
          </p:nvSpPr>
          <p:spPr bwMode="auto">
            <a:xfrm>
              <a:off x="2198" y="2601"/>
              <a:ext cx="2570" cy="250"/>
            </a:xfrm>
            <a:prstGeom prst="rect">
              <a:avLst/>
            </a:prstGeom>
            <a:noFill/>
            <a:ln w="9525">
              <a:noFill/>
              <a:miter lim="800000"/>
              <a:headEnd/>
              <a:tailEnd/>
            </a:ln>
          </p:spPr>
          <p:txBody>
            <a:bodyPr anchor="ctr" anchorCtr="1">
              <a:spAutoFit/>
            </a:bodyPr>
            <a:lstStyle/>
            <a:p>
              <a:pPr algn="ctr">
                <a:spcBef>
                  <a:spcPct val="50000"/>
                </a:spcBef>
              </a:pPr>
              <a:r>
                <a:rPr lang="en-US" b="1" dirty="0"/>
                <a:t>Joint ventures </a:t>
              </a:r>
            </a:p>
          </p:txBody>
        </p:sp>
        <p:sp>
          <p:nvSpPr>
            <p:cNvPr id="89096" name="Rectangle 13"/>
            <p:cNvSpPr>
              <a:spLocks noChangeArrowheads="1"/>
            </p:cNvSpPr>
            <p:nvPr/>
          </p:nvSpPr>
          <p:spPr bwMode="auto">
            <a:xfrm>
              <a:off x="2198" y="3287"/>
              <a:ext cx="2570" cy="250"/>
            </a:xfrm>
            <a:prstGeom prst="rect">
              <a:avLst/>
            </a:prstGeom>
            <a:noFill/>
            <a:ln w="9525">
              <a:noFill/>
              <a:miter lim="800000"/>
              <a:headEnd/>
              <a:tailEnd/>
            </a:ln>
          </p:spPr>
          <p:txBody>
            <a:bodyPr anchor="ctr" anchorCtr="1">
              <a:spAutoFit/>
            </a:bodyPr>
            <a:lstStyle/>
            <a:p>
              <a:pPr algn="ctr">
                <a:spcBef>
                  <a:spcPct val="50000"/>
                </a:spcBef>
              </a:pPr>
              <a:r>
                <a:rPr lang="en-US" b="1" dirty="0"/>
                <a:t>Cooperative partnerships</a:t>
              </a:r>
            </a:p>
          </p:txBody>
        </p:sp>
        <p:sp>
          <p:nvSpPr>
            <p:cNvPr id="87049" name="Text Box 14"/>
            <p:cNvSpPr txBox="1">
              <a:spLocks noChangeArrowheads="1"/>
            </p:cNvSpPr>
            <p:nvPr/>
          </p:nvSpPr>
          <p:spPr bwMode="auto">
            <a:xfrm>
              <a:off x="666" y="1251"/>
              <a:ext cx="1165" cy="2191"/>
            </a:xfrm>
            <a:prstGeom prst="rect">
              <a:avLst/>
            </a:prstGeom>
            <a:noFill/>
            <a:ln w="9525">
              <a:noFill/>
              <a:miter lim="800000"/>
              <a:headEnd/>
              <a:tailEnd/>
            </a:ln>
            <a:effectLst/>
          </p:spPr>
          <p:txBody>
            <a:bodyPr>
              <a:spAutoFit/>
            </a:bodyPr>
            <a:lstStyle/>
            <a:p>
              <a:pPr algn="ctr">
                <a:spcBef>
                  <a:spcPct val="50000"/>
                </a:spcBef>
                <a:defRPr/>
              </a:pPr>
              <a:r>
                <a:rPr lang="en-US" b="1" dirty="0">
                  <a:solidFill>
                    <a:schemeClr val="bg1"/>
                  </a:solidFill>
                </a:rPr>
                <a:t>Creating a</a:t>
              </a:r>
              <a:br>
                <a:rPr lang="en-US" b="1" dirty="0">
                  <a:solidFill>
                    <a:schemeClr val="bg1"/>
                  </a:solidFill>
                </a:rPr>
              </a:br>
              <a:r>
                <a:rPr lang="en-US" b="1" dirty="0">
                  <a:solidFill>
                    <a:schemeClr val="bg1"/>
                  </a:solidFill>
                </a:rPr>
                <a:t>Network Structure:</a:t>
              </a:r>
              <a:br>
                <a:rPr lang="en-US" b="1" dirty="0">
                  <a:solidFill>
                    <a:schemeClr val="bg1"/>
                  </a:solidFill>
                </a:rPr>
              </a:br>
              <a:r>
                <a:rPr lang="en-US" sz="1800" b="1" dirty="0">
                  <a:solidFill>
                    <a:srgbClr val="FFFFCC"/>
                  </a:solidFill>
                </a:rPr>
                <a:t>Using “relationship managers” </a:t>
              </a:r>
              <a:br>
                <a:rPr lang="en-US" sz="1800" b="1" dirty="0">
                  <a:solidFill>
                    <a:srgbClr val="FFFFCC"/>
                  </a:solidFill>
                </a:rPr>
              </a:br>
              <a:r>
                <a:rPr lang="en-US" sz="1800" b="1" dirty="0">
                  <a:solidFill>
                    <a:srgbClr val="FFFFCC"/>
                  </a:solidFill>
                </a:rPr>
                <a:t>to build and maintain cooperative</a:t>
              </a:r>
              <a:br>
                <a:rPr lang="en-US" sz="1800" b="1" dirty="0">
                  <a:solidFill>
                    <a:srgbClr val="FFFFCC"/>
                  </a:solidFill>
                </a:rPr>
              </a:br>
              <a:r>
                <a:rPr lang="en-US" sz="1800" b="1" dirty="0">
                  <a:solidFill>
                    <a:srgbClr val="FFFFCC"/>
                  </a:solidFill>
                </a:rPr>
                <a:t>arrangements of value both parties</a:t>
              </a:r>
            </a:p>
          </p:txBody>
        </p:sp>
      </p:grpSp>
      <p:sp>
        <p:nvSpPr>
          <p:cNvPr id="6" name="Text Placeholder 5"/>
          <p:cNvSpPr>
            <a:spLocks noGrp="1"/>
          </p:cNvSpPr>
          <p:nvPr>
            <p:ph type="body" sz="quarter" idx="16"/>
          </p:nvPr>
        </p:nvSpPr>
        <p:spPr/>
        <p:txBody>
          <a:bodyPr/>
          <a:lstStyle/>
          <a:p>
            <a:r>
              <a:rPr lang="en-US" sz="800" b="0" dirty="0">
                <a:hlinkClick r:id="rId4" action="ppaction://hlinksldjump"/>
              </a:rPr>
              <a:t>Jump to Appendix 12 long image description</a:t>
            </a:r>
            <a:endParaRPr lang="en-US" sz="800" b="0"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1800" dirty="0"/>
              <a:t>(5 of 5)</a:t>
            </a:r>
            <a:endParaRPr lang="en-US" sz="1800" cap="all" dirty="0"/>
          </a:p>
        </p:txBody>
      </p:sp>
      <p:sp>
        <p:nvSpPr>
          <p:cNvPr id="6" name="Content Placeholder 5"/>
          <p:cNvSpPr>
            <a:spLocks noGrp="1"/>
          </p:cNvSpPr>
          <p:nvPr>
            <p:ph idx="1"/>
          </p:nvPr>
        </p:nvSpPr>
        <p:spPr/>
        <p:txBody>
          <a:bodyPr/>
          <a:lstStyle/>
          <a:p>
            <a:r>
              <a:rPr lang="en-US" dirty="0"/>
              <a:t>A </a:t>
            </a:r>
            <a:r>
              <a:rPr lang="en-US" b="1" dirty="0"/>
              <a:t>network structure </a:t>
            </a:r>
            <a:r>
              <a:rPr lang="en-US" dirty="0"/>
              <a:t>is a configuration composed of a number of independent organizations engaged in some common undertaking, with one firm typically taking on a more central role.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144000" cy="1081314"/>
          </a:xfrm>
        </p:spPr>
        <p:txBody>
          <a:bodyPr/>
          <a:lstStyle/>
          <a:p>
            <a:r>
              <a:rPr lang="en-US" dirty="0"/>
              <a:t>FURTHER PERSPECTIVES ON STRUCTURING THE WORK EFFORT</a:t>
            </a:r>
          </a:p>
        </p:txBody>
      </p:sp>
      <p:sp>
        <p:nvSpPr>
          <p:cNvPr id="7" name="Content Placeholder 6" descr="A graphic lays out the steps in matching structure to strategy."/>
          <p:cNvSpPr>
            <a:spLocks noGrp="1"/>
          </p:cNvSpPr>
          <p:nvPr>
            <p:ph idx="1"/>
          </p:nvPr>
        </p:nvSpPr>
        <p:spPr>
          <a:xfrm>
            <a:off x="457200" y="1773936"/>
            <a:ext cx="8229600" cy="4779264"/>
          </a:xfrm>
        </p:spPr>
        <p:txBody>
          <a:bodyPr/>
          <a:lstStyle/>
          <a:p>
            <a:pPr marL="0" indent="0" algn="ctr">
              <a:buNone/>
            </a:pPr>
            <a:r>
              <a:rPr lang="en-US" sz="3200" b="1" dirty="0">
                <a:solidFill>
                  <a:srgbClr val="C00000"/>
                </a:solidFill>
              </a:rPr>
              <a:t>Matching Structure to Strategy</a:t>
            </a:r>
          </a:p>
        </p:txBody>
      </p:sp>
      <p:grpSp>
        <p:nvGrpSpPr>
          <p:cNvPr id="15" name="Group 14"/>
          <p:cNvGrpSpPr/>
          <p:nvPr/>
        </p:nvGrpSpPr>
        <p:grpSpPr>
          <a:xfrm>
            <a:off x="736600" y="2633663"/>
            <a:ext cx="7723188" cy="2232025"/>
            <a:chOff x="736600" y="2633663"/>
            <a:chExt cx="7723188" cy="2232025"/>
          </a:xfrm>
        </p:grpSpPr>
        <p:grpSp>
          <p:nvGrpSpPr>
            <p:cNvPr id="92162" name="Group 22"/>
            <p:cNvGrpSpPr>
              <a:grpSpLocks/>
            </p:cNvGrpSpPr>
            <p:nvPr/>
          </p:nvGrpSpPr>
          <p:grpSpPr bwMode="auto">
            <a:xfrm>
              <a:off x="736600" y="2633663"/>
              <a:ext cx="2498725" cy="2232025"/>
              <a:chOff x="464" y="1677"/>
              <a:chExt cx="1574" cy="1406"/>
            </a:xfrm>
          </p:grpSpPr>
          <p:sp>
            <p:nvSpPr>
              <p:cNvPr id="89099" name="AutoShape 10"/>
              <p:cNvSpPr>
                <a:spLocks noChangeArrowheads="1"/>
              </p:cNvSpPr>
              <p:nvPr/>
            </p:nvSpPr>
            <p:spPr bwMode="auto">
              <a:xfrm>
                <a:off x="464" y="1677"/>
                <a:ext cx="1574" cy="1406"/>
              </a:xfrm>
              <a:prstGeom prst="homePlate">
                <a:avLst>
                  <a:gd name="adj" fmla="val 34782"/>
                </a:avLst>
              </a:prstGeom>
              <a:blipFill dpi="0" rotWithShape="1">
                <a:blip r:embed="rId3" cstate="print"/>
                <a:srcRect/>
                <a:stretch>
                  <a:fillRect/>
                </a:stretch>
              </a:blipFill>
              <a:ln w="9525">
                <a:noFill/>
                <a:miter lim="800000"/>
                <a:headEnd/>
                <a:tailEnd/>
              </a:ln>
              <a:scene3d>
                <a:camera prst="orthographicFront"/>
                <a:lightRig rig="threePt" dir="t"/>
              </a:scene3d>
              <a:sp3d>
                <a:bevelT/>
              </a:sp3d>
            </p:spPr>
            <p:txBody>
              <a:bodyPr wrap="none" anchor="ctr"/>
              <a:lstStyle/>
              <a:p>
                <a:pPr>
                  <a:defRPr/>
                </a:pPr>
                <a:endParaRPr lang="en-US" dirty="0">
                  <a:solidFill>
                    <a:schemeClr val="bg1"/>
                  </a:solidFill>
                </a:endParaRPr>
              </a:p>
            </p:txBody>
          </p:sp>
          <p:sp>
            <p:nvSpPr>
              <p:cNvPr id="89100" name="Text Box 13"/>
              <p:cNvSpPr txBox="1">
                <a:spLocks noChangeArrowheads="1"/>
              </p:cNvSpPr>
              <p:nvPr/>
            </p:nvSpPr>
            <p:spPr bwMode="auto">
              <a:xfrm>
                <a:off x="539" y="1775"/>
                <a:ext cx="1407" cy="1210"/>
              </a:xfrm>
              <a:prstGeom prst="rect">
                <a:avLst/>
              </a:prstGeom>
              <a:noFill/>
              <a:ln w="9525">
                <a:noFill/>
                <a:miter lim="800000"/>
                <a:headEnd/>
                <a:tailEnd/>
              </a:ln>
              <a:scene3d>
                <a:camera prst="orthographicFront"/>
                <a:lightRig rig="threePt" dir="t"/>
              </a:scene3d>
              <a:sp3d>
                <a:bevelT/>
              </a:sp3d>
            </p:spPr>
            <p:txBody>
              <a:bodyPr anchor="ctr">
                <a:spAutoFit/>
              </a:bodyPr>
              <a:lstStyle/>
              <a:p>
                <a:pPr>
                  <a:spcBef>
                    <a:spcPct val="50000"/>
                  </a:spcBef>
                  <a:defRPr/>
                </a:pPr>
                <a:r>
                  <a:rPr lang="en-US" b="1" dirty="0">
                    <a:solidFill>
                      <a:schemeClr val="bg1"/>
                    </a:solidFill>
                  </a:rPr>
                  <a:t>Pick a basic organizational design that matches </a:t>
                </a:r>
                <a:br>
                  <a:rPr lang="en-US" b="1" dirty="0">
                    <a:solidFill>
                      <a:schemeClr val="bg1"/>
                    </a:solidFill>
                  </a:rPr>
                </a:br>
                <a:r>
                  <a:rPr lang="en-US" b="1" dirty="0">
                    <a:solidFill>
                      <a:schemeClr val="bg1"/>
                    </a:solidFill>
                  </a:rPr>
                  <a:t>structure to strategy</a:t>
                </a:r>
              </a:p>
            </p:txBody>
          </p:sp>
        </p:grpSp>
        <p:grpSp>
          <p:nvGrpSpPr>
            <p:cNvPr id="92163" name="Group 23"/>
            <p:cNvGrpSpPr>
              <a:grpSpLocks/>
            </p:cNvGrpSpPr>
            <p:nvPr/>
          </p:nvGrpSpPr>
          <p:grpSpPr bwMode="auto">
            <a:xfrm>
              <a:off x="3324225" y="2633663"/>
              <a:ext cx="2498725" cy="2232025"/>
              <a:chOff x="2094" y="1677"/>
              <a:chExt cx="1574" cy="1406"/>
            </a:xfrm>
          </p:grpSpPr>
          <p:sp>
            <p:nvSpPr>
              <p:cNvPr id="92169" name="AutoShape 11"/>
              <p:cNvSpPr>
                <a:spLocks noChangeArrowheads="1"/>
              </p:cNvSpPr>
              <p:nvPr/>
            </p:nvSpPr>
            <p:spPr bwMode="auto">
              <a:xfrm>
                <a:off x="2094" y="1677"/>
                <a:ext cx="1574" cy="1406"/>
              </a:xfrm>
              <a:prstGeom prst="homePlate">
                <a:avLst>
                  <a:gd name="adj" fmla="val 34782"/>
                </a:avLst>
              </a:prstGeom>
              <a:blipFill dpi="0" rotWithShape="1">
                <a:blip r:embed="rId4" cstate="print"/>
                <a:srcRect/>
                <a:stretch>
                  <a:fillRect/>
                </a:stretch>
              </a:blipFill>
              <a:ln w="9525">
                <a:noFill/>
                <a:miter lim="800000"/>
                <a:headEnd/>
                <a:tailEnd/>
              </a:ln>
              <a:scene3d>
                <a:camera prst="orthographicFront"/>
                <a:lightRig rig="threePt" dir="t"/>
              </a:scene3d>
              <a:sp3d>
                <a:bevelT/>
              </a:sp3d>
            </p:spPr>
            <p:txBody>
              <a:bodyPr wrap="none" anchor="ctr"/>
              <a:lstStyle/>
              <a:p>
                <a:endParaRPr lang="en-US" dirty="0"/>
              </a:p>
            </p:txBody>
          </p:sp>
          <p:sp>
            <p:nvSpPr>
              <p:cNvPr id="92170" name="Text Box 14"/>
              <p:cNvSpPr txBox="1">
                <a:spLocks noChangeArrowheads="1"/>
              </p:cNvSpPr>
              <p:nvPr/>
            </p:nvSpPr>
            <p:spPr bwMode="auto">
              <a:xfrm>
                <a:off x="2215" y="1871"/>
                <a:ext cx="1146" cy="1018"/>
              </a:xfrm>
              <a:prstGeom prst="rect">
                <a:avLst/>
              </a:prstGeom>
              <a:noFill/>
              <a:ln w="9525">
                <a:noFill/>
                <a:miter lim="800000"/>
                <a:headEnd/>
                <a:tailEnd/>
              </a:ln>
              <a:scene3d>
                <a:camera prst="orthographicFront"/>
                <a:lightRig rig="threePt" dir="t"/>
              </a:scene3d>
              <a:sp3d>
                <a:bevelT/>
              </a:sp3d>
            </p:spPr>
            <p:txBody>
              <a:bodyPr anchor="ctr">
                <a:spAutoFit/>
              </a:bodyPr>
              <a:lstStyle/>
              <a:p>
                <a:pPr>
                  <a:spcBef>
                    <a:spcPct val="50000"/>
                  </a:spcBef>
                </a:pPr>
                <a:r>
                  <a:rPr lang="en-US" b="1" dirty="0"/>
                  <a:t>Supplement design with appropriate coordinating mechanisms</a:t>
                </a:r>
              </a:p>
            </p:txBody>
          </p:sp>
        </p:grpSp>
        <p:grpSp>
          <p:nvGrpSpPr>
            <p:cNvPr id="92164" name="Group 21"/>
            <p:cNvGrpSpPr>
              <a:grpSpLocks/>
            </p:cNvGrpSpPr>
            <p:nvPr/>
          </p:nvGrpSpPr>
          <p:grpSpPr bwMode="auto">
            <a:xfrm>
              <a:off x="5961063" y="2633663"/>
              <a:ext cx="2498725" cy="2232025"/>
              <a:chOff x="3755" y="1659"/>
              <a:chExt cx="1574" cy="1406"/>
            </a:xfrm>
          </p:grpSpPr>
          <p:sp>
            <p:nvSpPr>
              <p:cNvPr id="92167" name="AutoShape 12"/>
              <p:cNvSpPr>
                <a:spLocks noChangeArrowheads="1"/>
              </p:cNvSpPr>
              <p:nvPr/>
            </p:nvSpPr>
            <p:spPr bwMode="auto">
              <a:xfrm>
                <a:off x="3755" y="1659"/>
                <a:ext cx="1574" cy="1406"/>
              </a:xfrm>
              <a:prstGeom prst="homePlate">
                <a:avLst>
                  <a:gd name="adj" fmla="val 33072"/>
                </a:avLst>
              </a:prstGeom>
              <a:blipFill dpi="0" rotWithShape="1">
                <a:blip r:embed="rId5" cstate="print"/>
                <a:srcRect/>
                <a:stretch>
                  <a:fillRect/>
                </a:stretch>
              </a:blipFill>
              <a:ln w="9525">
                <a:noFill/>
                <a:miter lim="800000"/>
                <a:headEnd/>
                <a:tailEnd/>
              </a:ln>
              <a:scene3d>
                <a:camera prst="orthographicFront"/>
                <a:lightRig rig="threePt" dir="t"/>
              </a:scene3d>
              <a:sp3d>
                <a:bevelT/>
              </a:sp3d>
            </p:spPr>
            <p:txBody>
              <a:bodyPr wrap="none" anchor="ctr"/>
              <a:lstStyle/>
              <a:p>
                <a:endParaRPr lang="en-US" dirty="0"/>
              </a:p>
            </p:txBody>
          </p:sp>
          <p:sp>
            <p:nvSpPr>
              <p:cNvPr id="92168" name="Text Box 16"/>
              <p:cNvSpPr txBox="1">
                <a:spLocks noChangeArrowheads="1"/>
              </p:cNvSpPr>
              <p:nvPr/>
            </p:nvSpPr>
            <p:spPr bwMode="auto">
              <a:xfrm>
                <a:off x="3812" y="1841"/>
                <a:ext cx="1419" cy="1018"/>
              </a:xfrm>
              <a:prstGeom prst="rect">
                <a:avLst/>
              </a:prstGeom>
              <a:noFill/>
              <a:ln w="9525">
                <a:noFill/>
                <a:miter lim="800000"/>
                <a:headEnd/>
                <a:tailEnd/>
              </a:ln>
              <a:scene3d>
                <a:camera prst="orthographicFront"/>
                <a:lightRig rig="threePt" dir="t"/>
              </a:scene3d>
              <a:sp3d>
                <a:bevelT/>
              </a:sp3d>
            </p:spPr>
            <p:txBody>
              <a:bodyPr anchor="ctr">
                <a:spAutoFit/>
              </a:bodyPr>
              <a:lstStyle/>
              <a:p>
                <a:pPr>
                  <a:spcBef>
                    <a:spcPct val="50000"/>
                  </a:spcBef>
                </a:pPr>
                <a:r>
                  <a:rPr lang="en-US" b="1" dirty="0"/>
                  <a:t>Institute collaborative networking and communication arrangements</a:t>
                </a:r>
              </a:p>
            </p:txBody>
          </p:sp>
        </p:grpSp>
      </p:grpSp>
      <p:sp>
        <p:nvSpPr>
          <p:cNvPr id="6" name="Text Placeholder 5"/>
          <p:cNvSpPr>
            <a:spLocks noGrp="1"/>
          </p:cNvSpPr>
          <p:nvPr>
            <p:ph type="body" sz="quarter" idx="16"/>
          </p:nvPr>
        </p:nvSpPr>
        <p:spPr/>
        <p:txBody>
          <a:bodyPr/>
          <a:lstStyle/>
          <a:p>
            <a:r>
              <a:rPr lang="en-US" sz="800" b="0" dirty="0">
                <a:hlinkClick r:id="rId6" action="ppaction://hlinksldjump"/>
              </a:rPr>
              <a:t>Jump to Appendix 13 long image description</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 y="0"/>
            <a:ext cx="9144001" cy="994228"/>
          </a:xfrm>
        </p:spPr>
        <p:txBody>
          <a:bodyPr lIns="365760" rIns="365760">
            <a:noAutofit/>
          </a:bodyPr>
          <a:lstStyle/>
          <a:p>
            <a:r>
              <a:rPr lang="en-US" sz="2400" dirty="0"/>
              <a:t>Appendix 1 Figure 10.1 The 10 Basic Tasks of the Strategy Execution Process</a:t>
            </a:r>
          </a:p>
        </p:txBody>
      </p:sp>
      <p:sp>
        <p:nvSpPr>
          <p:cNvPr id="91139" name="Rectangle 3"/>
          <p:cNvSpPr>
            <a:spLocks noGrp="1" noChangeArrowheads="1"/>
          </p:cNvSpPr>
          <p:nvPr>
            <p:ph sz="half" idx="1"/>
          </p:nvPr>
        </p:nvSpPr>
        <p:spPr>
          <a:xfrm>
            <a:off x="457200" y="994228"/>
            <a:ext cx="3955143" cy="5536111"/>
          </a:xfrm>
        </p:spPr>
        <p:txBody>
          <a:bodyPr/>
          <a:lstStyle/>
          <a:p>
            <a:pPr>
              <a:spcBef>
                <a:spcPts val="600"/>
              </a:spcBef>
              <a:spcAft>
                <a:spcPts val="0"/>
              </a:spcAft>
            </a:pPr>
            <a:r>
              <a:rPr lang="en-US" sz="2000" dirty="0"/>
              <a:t>Staff the organization with managers and employees capable of executing the </a:t>
            </a:r>
            <a:br>
              <a:rPr lang="en-US" sz="2000" dirty="0"/>
            </a:br>
            <a:r>
              <a:rPr lang="en-US" sz="2000" dirty="0"/>
              <a:t>strategy well</a:t>
            </a:r>
          </a:p>
          <a:p>
            <a:pPr>
              <a:spcBef>
                <a:spcPts val="600"/>
              </a:spcBef>
              <a:spcAft>
                <a:spcPts val="0"/>
              </a:spcAft>
            </a:pPr>
            <a:r>
              <a:rPr lang="en-US" sz="2000" dirty="0"/>
              <a:t>Develop the resources and organizational capabilities required for successful strategy execution</a:t>
            </a:r>
          </a:p>
          <a:p>
            <a:pPr>
              <a:spcBef>
                <a:spcPts val="600"/>
              </a:spcBef>
              <a:spcAft>
                <a:spcPts val="0"/>
              </a:spcAft>
            </a:pPr>
            <a:r>
              <a:rPr lang="en-US" sz="2000" dirty="0"/>
              <a:t>Create a strategy-supportive organizational structure</a:t>
            </a:r>
          </a:p>
          <a:p>
            <a:pPr>
              <a:spcBef>
                <a:spcPts val="600"/>
              </a:spcBef>
              <a:spcAft>
                <a:spcPts val="0"/>
              </a:spcAft>
            </a:pPr>
            <a:r>
              <a:rPr lang="en-US" sz="2000" dirty="0"/>
              <a:t>Allocate sufficient resources (budgetary and otherwise) to </a:t>
            </a:r>
            <a:br>
              <a:rPr lang="en-US" sz="2000" dirty="0"/>
            </a:br>
            <a:r>
              <a:rPr lang="en-US" sz="2000" dirty="0"/>
              <a:t>the strategy execution effort.</a:t>
            </a:r>
          </a:p>
          <a:p>
            <a:pPr>
              <a:spcBef>
                <a:spcPts val="600"/>
              </a:spcBef>
              <a:spcAft>
                <a:spcPts val="0"/>
              </a:spcAft>
            </a:pPr>
            <a:r>
              <a:rPr lang="en-US" sz="2000" dirty="0"/>
              <a:t>Institute policies and procedures that facilitate strategy execution.</a:t>
            </a:r>
          </a:p>
        </p:txBody>
      </p:sp>
      <p:sp>
        <p:nvSpPr>
          <p:cNvPr id="6" name="Content Placeholder 5"/>
          <p:cNvSpPr>
            <a:spLocks noGrp="1"/>
          </p:cNvSpPr>
          <p:nvPr>
            <p:ph sz="half" idx="2"/>
          </p:nvPr>
        </p:nvSpPr>
        <p:spPr>
          <a:xfrm>
            <a:off x="4648200" y="994228"/>
            <a:ext cx="4038600" cy="5536111"/>
          </a:xfrm>
        </p:spPr>
        <p:txBody>
          <a:bodyPr/>
          <a:lstStyle/>
          <a:p>
            <a:pPr>
              <a:spcBef>
                <a:spcPts val="600"/>
              </a:spcBef>
              <a:spcAft>
                <a:spcPts val="0"/>
              </a:spcAft>
            </a:pPr>
            <a:r>
              <a:rPr lang="en-US" sz="2000" dirty="0"/>
              <a:t>Adopt best practices and business processes that drive continuous improvement in strategy execution activities.</a:t>
            </a:r>
          </a:p>
          <a:p>
            <a:pPr>
              <a:spcBef>
                <a:spcPts val="600"/>
              </a:spcBef>
              <a:spcAft>
                <a:spcPts val="0"/>
              </a:spcAft>
            </a:pPr>
            <a:r>
              <a:rPr lang="en-US" sz="2000" dirty="0"/>
              <a:t>Install information and operating systems that enable company personnel to carry out their strategic roles proficiently.</a:t>
            </a:r>
          </a:p>
          <a:p>
            <a:pPr>
              <a:spcBef>
                <a:spcPts val="600"/>
              </a:spcBef>
              <a:spcAft>
                <a:spcPts val="0"/>
              </a:spcAft>
            </a:pPr>
            <a:r>
              <a:rPr lang="en-US" sz="2000" dirty="0"/>
              <a:t>Tie rewards and incentives directly to the achievement of strategic and financial targets.</a:t>
            </a:r>
          </a:p>
          <a:p>
            <a:pPr>
              <a:spcBef>
                <a:spcPts val="600"/>
              </a:spcBef>
              <a:spcAft>
                <a:spcPts val="0"/>
              </a:spcAft>
            </a:pPr>
            <a:r>
              <a:rPr lang="en-US" sz="2000" dirty="0"/>
              <a:t>Instill a corporate culture that promotes good strategy execution.</a:t>
            </a:r>
          </a:p>
          <a:p>
            <a:pPr>
              <a:spcBef>
                <a:spcPts val="600"/>
              </a:spcBef>
              <a:spcAft>
                <a:spcPts val="0"/>
              </a:spcAft>
            </a:pPr>
            <a:r>
              <a:rPr lang="en-US" sz="2000" dirty="0"/>
              <a:t>Exercise the internal leadership needed to propel strategy implementation forward.</a:t>
            </a:r>
          </a:p>
        </p:txBody>
      </p:sp>
      <p:sp>
        <p:nvSpPr>
          <p:cNvPr id="5" name="Text Placeholder 3"/>
          <p:cNvSpPr txBox="1">
            <a:spLocks/>
          </p:cNvSpPr>
          <p:nvPr/>
        </p:nvSpPr>
        <p:spPr>
          <a:xfrm>
            <a:off x="2620736" y="6566062"/>
            <a:ext cx="3902528" cy="204850"/>
          </a:xfrm>
          <a:prstGeom prst="rect">
            <a:avLst/>
          </a:prstGeom>
          <a:noFill/>
          <a:ln w="9525">
            <a:noFill/>
            <a:miter lim="800000"/>
            <a:headEnd/>
            <a:tailEnd/>
          </a:ln>
        </p:spPr>
        <p:txBody>
          <a:bodyPr vert="horz" wrap="square" lIns="0" tIns="0" rIns="0" bIns="0" numCol="1" anchor="b" anchorCtr="1" compatLnSpc="1">
            <a:prstTxWarp prst="textNoShape">
              <a:avLst/>
            </a:prstTxWarp>
          </a:bodyPr>
          <a:lstStyle>
            <a:lvl1pPr marL="0" indent="0" algn="ctr" eaLnBrk="0" hangingPunct="0">
              <a:spcBef>
                <a:spcPct val="20000"/>
              </a:spcBef>
              <a:buClrTx/>
              <a:buSzPct val="100000"/>
              <a:buFont typeface="Arial" charset="0"/>
              <a:buNone/>
              <a:defRPr lang="en-US" sz="1400" b="1">
                <a:effectLst/>
                <a:latin typeface="+mn-lt"/>
                <a:cs typeface="+mn-cs"/>
              </a:defRPr>
            </a:lvl1pPr>
            <a:lvl2pPr marL="685800" indent="-282575" eaLnBrk="0" hangingPunct="0">
              <a:spcBef>
                <a:spcPct val="20000"/>
              </a:spcBef>
              <a:buClrTx/>
              <a:buSzPct val="80000"/>
              <a:buFont typeface="Arial" charset="0"/>
              <a:buChar char="●"/>
              <a:defRPr lang="en-US" dirty="0">
                <a:effectLst/>
                <a:latin typeface="+mn-lt"/>
              </a:defRPr>
            </a:lvl2pPr>
            <a:lvl3pPr marL="1143000" indent="-282575" eaLnBrk="0" hangingPunct="0">
              <a:spcBef>
                <a:spcPct val="20000"/>
              </a:spcBef>
              <a:buClrTx/>
              <a:buSzPct val="65000"/>
              <a:buFont typeface="Wingdings 3" pitchFamily="18" charset="2"/>
              <a:buChar char="u"/>
              <a:defRPr lang="en-US" sz="1800" dirty="0">
                <a:effectLst/>
                <a:latin typeface="+mn-lt"/>
              </a:defRPr>
            </a:lvl3pPr>
            <a:lvl4pPr marL="1600200" indent="-282575" eaLnBrk="0" hangingPunct="0">
              <a:spcBef>
                <a:spcPct val="20000"/>
              </a:spcBef>
              <a:buClr>
                <a:srgbClr val="CC6600"/>
              </a:buClr>
              <a:buSzPct val="65000"/>
              <a:buFont typeface="Wingdings 3" pitchFamily="18" charset="2"/>
              <a:buChar char="u"/>
              <a:defRPr lang="en-US" sz="1800" dirty="0">
                <a:effectLst/>
                <a:latin typeface="+mn-lt"/>
              </a:defRPr>
            </a:lvl4pPr>
            <a:lvl5pPr marL="2068513" indent="-284163" eaLnBrk="0" hangingPunct="0">
              <a:spcBef>
                <a:spcPct val="20000"/>
              </a:spcBef>
              <a:buClr>
                <a:srgbClr val="CC6600"/>
              </a:buClr>
              <a:buSzPct val="65000"/>
              <a:buFont typeface="Wingdings 3" pitchFamily="18" charset="2"/>
              <a:buChar char="u"/>
              <a:defRPr lang="en-US" sz="1600" dirty="0">
                <a:effectLst/>
                <a:latin typeface="+mn-lt"/>
              </a:defRPr>
            </a:lvl5pPr>
            <a:lvl6pPr marL="2692400" indent="-290513" fontAlgn="base">
              <a:spcBef>
                <a:spcPct val="20000"/>
              </a:spcBef>
              <a:spcAft>
                <a:spcPct val="0"/>
              </a:spcAft>
              <a:buClr>
                <a:srgbClr val="CC6C18"/>
              </a:buClr>
              <a:buFont typeface="Arial" charset="0"/>
              <a:buChar char="»"/>
              <a:defRPr>
                <a:solidFill>
                  <a:srgbClr val="216471"/>
                </a:solidFill>
                <a:latin typeface="+mn-lt"/>
              </a:defRPr>
            </a:lvl6pPr>
            <a:lvl7pPr marL="3149600" indent="-290513" fontAlgn="base">
              <a:spcBef>
                <a:spcPct val="20000"/>
              </a:spcBef>
              <a:spcAft>
                <a:spcPct val="0"/>
              </a:spcAft>
              <a:buClr>
                <a:srgbClr val="CC6C18"/>
              </a:buClr>
              <a:buFont typeface="Arial" charset="0"/>
              <a:buChar char="»"/>
              <a:defRPr>
                <a:solidFill>
                  <a:srgbClr val="216471"/>
                </a:solidFill>
                <a:latin typeface="+mn-lt"/>
              </a:defRPr>
            </a:lvl7pPr>
            <a:lvl8pPr marL="3606800" indent="-290513" fontAlgn="base">
              <a:spcBef>
                <a:spcPct val="20000"/>
              </a:spcBef>
              <a:spcAft>
                <a:spcPct val="0"/>
              </a:spcAft>
              <a:buClr>
                <a:srgbClr val="CC6C18"/>
              </a:buClr>
              <a:buFont typeface="Arial" charset="0"/>
              <a:buChar char="»"/>
              <a:defRPr>
                <a:solidFill>
                  <a:srgbClr val="216471"/>
                </a:solidFill>
                <a:latin typeface="+mn-lt"/>
              </a:defRPr>
            </a:lvl8pPr>
            <a:lvl9pPr marL="4064000" indent="-290513" fontAlgn="base">
              <a:spcBef>
                <a:spcPct val="20000"/>
              </a:spcBef>
              <a:spcAft>
                <a:spcPct val="0"/>
              </a:spcAft>
              <a:buClr>
                <a:srgbClr val="CC6C18"/>
              </a:buClr>
              <a:buFont typeface="Arial" charset="0"/>
              <a:buChar char="»"/>
              <a:defRPr>
                <a:solidFill>
                  <a:srgbClr val="216471"/>
                </a:solidFill>
                <a:latin typeface="+mn-lt"/>
              </a:defRPr>
            </a:lvl9pPr>
          </a:lstStyle>
          <a:p>
            <a:r>
              <a:rPr lang="en-US" sz="800" b="0" dirty="0">
                <a:hlinkClick r:id="rId3" action="ppaction://hlinksldjump"/>
              </a:rPr>
              <a:t>Return to slide</a:t>
            </a:r>
            <a:endParaRPr lang="en-US" sz="800" b="0"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77738"/>
          </a:xfrm>
        </p:spPr>
        <p:txBody>
          <a:bodyPr>
            <a:noAutofit/>
          </a:bodyPr>
          <a:lstStyle/>
          <a:p>
            <a:r>
              <a:rPr lang="en-US" sz="2400" dirty="0"/>
              <a:t>Appendix 2 Figure 10.2 Building an Organization Capable of Proficient Strategy Execution: Three Types of Paramount Actions</a:t>
            </a:r>
          </a:p>
        </p:txBody>
      </p:sp>
      <p:sp>
        <p:nvSpPr>
          <p:cNvPr id="3" name="Content Placeholder 2"/>
          <p:cNvSpPr>
            <a:spLocks noGrp="1"/>
          </p:cNvSpPr>
          <p:nvPr>
            <p:ph idx="1"/>
          </p:nvPr>
        </p:nvSpPr>
        <p:spPr>
          <a:xfrm>
            <a:off x="397564" y="990600"/>
            <a:ext cx="8388626" cy="5562600"/>
          </a:xfrm>
        </p:spPr>
        <p:txBody>
          <a:bodyPr/>
          <a:lstStyle/>
          <a:p>
            <a:pPr marL="338138" indent="-338138">
              <a:spcBef>
                <a:spcPts val="1200"/>
              </a:spcBef>
              <a:spcAft>
                <a:spcPts val="0"/>
              </a:spcAft>
              <a:buFont typeface="+mj-lt"/>
              <a:buAutoNum type="arabicPeriod"/>
            </a:pPr>
            <a:r>
              <a:rPr lang="en-US" sz="2000" dirty="0"/>
              <a:t>Staffing the organization. This includes putting together a strong management team and recruiting and retaining talented employees.</a:t>
            </a:r>
          </a:p>
          <a:p>
            <a:pPr marL="338138" indent="-338138">
              <a:spcBef>
                <a:spcPts val="1200"/>
              </a:spcBef>
              <a:spcAft>
                <a:spcPts val="0"/>
              </a:spcAft>
              <a:buFont typeface="+mj-lt"/>
              <a:buAutoNum type="arabicPeriod"/>
            </a:pPr>
            <a:r>
              <a:rPr lang="en-US" sz="2000" dirty="0"/>
              <a:t>Acquiring, developing and strengthening key resources and capabilities. This action includes developing a set of resources and capabilities suited to the current strategy; updating resources and capabilities as external conditions and the firm's strategy change; and finally, training and retaining company personnel to maintain knowledge-based and skills-based capabilities.</a:t>
            </a:r>
          </a:p>
          <a:p>
            <a:pPr marL="338138" indent="-338138">
              <a:spcBef>
                <a:spcPts val="1200"/>
              </a:spcBef>
              <a:spcAft>
                <a:spcPts val="0"/>
              </a:spcAft>
              <a:buFont typeface="+mj-lt"/>
              <a:buAutoNum type="arabicPeriod"/>
            </a:pPr>
            <a:r>
              <a:rPr lang="en-US" sz="2000" dirty="0"/>
              <a:t>Structuring the organization and work effort. The steps for this action include instituting organizational arrangements that facilitate good strategy execution; establishing lines of authority and reporting relationships; and deciding how much decision-making authority to delegate.</a:t>
            </a:r>
          </a:p>
          <a:p>
            <a:pPr>
              <a:spcBef>
                <a:spcPts val="1200"/>
              </a:spcBef>
              <a:spcAft>
                <a:spcPts val="0"/>
              </a:spcAft>
            </a:pPr>
            <a:r>
              <a:rPr lang="en-US" sz="2000" dirty="0"/>
              <a:t>These actions will lead to both strategy-supportive resources and capabilities, and a strategy-supportive organizational structure.</a:t>
            </a:r>
          </a:p>
        </p:txBody>
      </p:sp>
      <p:sp>
        <p:nvSpPr>
          <p:cNvPr id="4" name="Text Placeholder 3"/>
          <p:cNvSpPr>
            <a:spLocks noGrp="1"/>
          </p:cNvSpPr>
          <p:nvPr>
            <p:ph type="body" sz="quarter" idx="16"/>
          </p:nvPr>
        </p:nvSpPr>
        <p:spPr/>
        <p:txBody>
          <a:bodyPr/>
          <a:lstStyle/>
          <a:p>
            <a:r>
              <a:rPr lang="en-US" sz="800" b="0" dirty="0">
                <a:hlinkClick r:id="rId3" action="ppaction://hlinksldjump"/>
              </a:rPr>
              <a:t>Return to slide</a:t>
            </a:r>
            <a:endParaRPr lang="en-US" sz="800" b="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2000" dirty="0"/>
              <a:t>(1 of 5)</a:t>
            </a:r>
            <a:endParaRPr lang="en-US" sz="2000" cap="all" dirty="0"/>
          </a:p>
        </p:txBody>
      </p:sp>
      <p:sp>
        <p:nvSpPr>
          <p:cNvPr id="6" name="Content Placeholder 5"/>
          <p:cNvSpPr>
            <a:spLocks noGrp="1"/>
          </p:cNvSpPr>
          <p:nvPr>
            <p:ph idx="1"/>
          </p:nvPr>
        </p:nvSpPr>
        <p:spPr>
          <a:xfrm>
            <a:off x="512064" y="990600"/>
            <a:ext cx="8138160" cy="5562600"/>
          </a:xfrm>
        </p:spPr>
        <p:txBody>
          <a:bodyPr/>
          <a:lstStyle/>
          <a:p>
            <a:pPr marL="0" indent="0">
              <a:buNone/>
            </a:pPr>
            <a:r>
              <a:rPr lang="en-US" dirty="0"/>
              <a:t>Good strategy execution requires a </a:t>
            </a:r>
            <a:r>
              <a:rPr lang="en-US" b="1" dirty="0"/>
              <a:t>team effort</a:t>
            </a:r>
            <a:r>
              <a:rPr lang="en-US" dirty="0"/>
              <a:t>. All managers have strategy-executing responsibility in their areas of authority, and all employees are active participants in the strategy execution process.</a:t>
            </a:r>
          </a:p>
        </p:txBody>
      </p:sp>
    </p:spTree>
    <p:extLst>
      <p:ext uri="{BB962C8B-B14F-4D97-AF65-F5344CB8AC3E}">
        <p14:creationId xmlns:p14="http://schemas.microsoft.com/office/powerpoint/2010/main" val="2221917538"/>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lIns="731520" rIns="731520">
            <a:noAutofit/>
          </a:bodyPr>
          <a:lstStyle/>
          <a:p>
            <a:r>
              <a:rPr lang="en-US" sz="2800" dirty="0"/>
              <a:t>Appendix 3 Management Development at Deloitte Touche Tohmatsu Limited</a:t>
            </a:r>
          </a:p>
        </p:txBody>
      </p:sp>
      <p:sp>
        <p:nvSpPr>
          <p:cNvPr id="3" name="Content Placeholder 2"/>
          <p:cNvSpPr>
            <a:spLocks noGrp="1"/>
          </p:cNvSpPr>
          <p:nvPr>
            <p:ph idx="1"/>
          </p:nvPr>
        </p:nvSpPr>
        <p:spPr>
          <a:xfrm>
            <a:off x="457200" y="1216152"/>
            <a:ext cx="8229600" cy="5337048"/>
          </a:xfrm>
        </p:spPr>
        <p:txBody>
          <a:bodyPr/>
          <a:lstStyle/>
          <a:p>
            <a:pPr marL="0" indent="0">
              <a:buNone/>
            </a:pPr>
            <a:r>
              <a:rPr lang="en-US" dirty="0"/>
              <a:t>In the beginning, the employee gains broad exposure through building a broad consulting experience. Next, an employee will focus in a field of interest, driving delivery and building expertise within this field. Finally, eminence is developed in the chosen field, and it is here that the expertise is broadly applied.</a:t>
            </a:r>
          </a:p>
          <a:p>
            <a:pPr marL="0" indent="0">
              <a:buNone/>
            </a:pPr>
            <a:r>
              <a:rPr lang="en-US" dirty="0"/>
              <a:t>A clear path to partnership, formal training programs, special programs for high performers, and sponsorship, not mentorship, are all learning and development programs that contribute to Deloitte's successful execution of its talent strategy.</a:t>
            </a:r>
          </a:p>
        </p:txBody>
      </p:sp>
      <p:sp>
        <p:nvSpPr>
          <p:cNvPr id="4" name="Text Placeholder 3"/>
          <p:cNvSpPr>
            <a:spLocks noGrp="1"/>
          </p:cNvSpPr>
          <p:nvPr>
            <p:ph type="body" sz="quarter" idx="16"/>
          </p:nvPr>
        </p:nvSpPr>
        <p:spPr/>
        <p:txBody>
          <a:bodyPr/>
          <a:lstStyle/>
          <a:p>
            <a:r>
              <a:rPr lang="en-US" sz="800" b="0" dirty="0">
                <a:hlinkClick r:id="rId3" action="ppaction://hlinksldjump"/>
              </a:rPr>
              <a:t>Return to slide</a:t>
            </a:r>
            <a:endParaRPr lang="en-US" sz="800" b="0"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97280"/>
          </a:xfrm>
        </p:spPr>
        <p:txBody>
          <a:bodyPr/>
          <a:lstStyle/>
          <a:p>
            <a:r>
              <a:rPr lang="en-US" dirty="0"/>
              <a:t>Appendix 4 Developing and Building Critical Resources and Capabilities</a:t>
            </a:r>
          </a:p>
        </p:txBody>
      </p:sp>
      <p:sp>
        <p:nvSpPr>
          <p:cNvPr id="3" name="Content Placeholder 2"/>
          <p:cNvSpPr>
            <a:spLocks noGrp="1"/>
          </p:cNvSpPr>
          <p:nvPr>
            <p:ph idx="1"/>
          </p:nvPr>
        </p:nvSpPr>
        <p:spPr>
          <a:xfrm>
            <a:off x="1512275" y="1294002"/>
            <a:ext cx="6131169" cy="5290457"/>
          </a:xfrm>
        </p:spPr>
        <p:txBody>
          <a:bodyPr/>
          <a:lstStyle/>
          <a:p>
            <a:pPr marL="0" indent="0">
              <a:buNone/>
            </a:pPr>
            <a:r>
              <a:rPr lang="en-US" sz="2800" dirty="0"/>
              <a:t>Three approaches to building and strengthening capabilities are:</a:t>
            </a:r>
          </a:p>
          <a:p>
            <a:pPr marL="860425" lvl="1" indent="-457200">
              <a:buSzPct val="100000"/>
              <a:buFont typeface="+mj-lt"/>
              <a:buAutoNum type="arabicPeriod"/>
            </a:pPr>
            <a:r>
              <a:rPr lang="en-US" sz="2400" dirty="0"/>
              <a:t>Developing capabilities internally</a:t>
            </a:r>
          </a:p>
          <a:p>
            <a:pPr marL="860425" lvl="1" indent="-457200">
              <a:buSzPct val="100000"/>
              <a:buFont typeface="+mj-lt"/>
              <a:buAutoNum type="arabicPeriod"/>
            </a:pPr>
            <a:r>
              <a:rPr lang="en-US" sz="2400" dirty="0"/>
              <a:t>Acquiring capabilities through mergers and acquisitions</a:t>
            </a:r>
          </a:p>
          <a:p>
            <a:pPr marL="860425" lvl="1" indent="-457200">
              <a:buSzPct val="100000"/>
              <a:buFont typeface="+mj-lt"/>
              <a:buAutoNum type="arabicPeriod"/>
            </a:pPr>
            <a:r>
              <a:rPr lang="en-US" sz="2400" dirty="0"/>
              <a:t>Accessing capabilities via collaborative partnerships</a:t>
            </a:r>
          </a:p>
        </p:txBody>
      </p:sp>
      <p:sp>
        <p:nvSpPr>
          <p:cNvPr id="4" name="Text Placeholder 3"/>
          <p:cNvSpPr>
            <a:spLocks noGrp="1"/>
          </p:cNvSpPr>
          <p:nvPr>
            <p:ph type="body" sz="quarter" idx="16"/>
          </p:nvPr>
        </p:nvSpPr>
        <p:spPr/>
        <p:txBody>
          <a:bodyPr/>
          <a:lstStyle/>
          <a:p>
            <a:r>
              <a:rPr lang="en-US" sz="800" b="0" dirty="0">
                <a:hlinkClick r:id="rId3" action="ppaction://hlinksldjump"/>
              </a:rPr>
              <a:t>Return to slide</a:t>
            </a:r>
            <a:endParaRPr lang="en-US" sz="800" b="0"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0704"/>
          </a:xfrm>
        </p:spPr>
        <p:txBody>
          <a:bodyPr>
            <a:noAutofit/>
          </a:bodyPr>
          <a:lstStyle/>
          <a:p>
            <a:r>
              <a:rPr lang="en-US" sz="2800" dirty="0"/>
              <a:t>Appendix 5 Developing Capabilities Internally</a:t>
            </a:r>
          </a:p>
        </p:txBody>
      </p:sp>
      <p:sp>
        <p:nvSpPr>
          <p:cNvPr id="3" name="Content Placeholder 2"/>
          <p:cNvSpPr>
            <a:spLocks noGrp="1"/>
          </p:cNvSpPr>
          <p:nvPr>
            <p:ph idx="1"/>
          </p:nvPr>
        </p:nvSpPr>
        <p:spPr>
          <a:xfrm>
            <a:off x="457200" y="1161288"/>
            <a:ext cx="8229600" cy="5391912"/>
          </a:xfrm>
        </p:spPr>
        <p:txBody>
          <a:bodyPr/>
          <a:lstStyle/>
          <a:p>
            <a:pPr marL="0" indent="0">
              <a:buNone/>
            </a:pPr>
            <a:r>
              <a:rPr lang="en-US" sz="2800" dirty="0"/>
              <a:t>In order to develop competencies and capabilities internally, managers should strengthen the firm's base of skills, knowledge, and intellect. They should also coordinate and integrate the efforts of work groups and departments.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90601"/>
          </a:xfrm>
        </p:spPr>
        <p:txBody>
          <a:bodyPr lIns="822960" rIns="822960">
            <a:noAutofit/>
          </a:bodyPr>
          <a:lstStyle/>
          <a:p>
            <a:r>
              <a:rPr lang="en-US" sz="2800" dirty="0"/>
              <a:t>Appendix 6 Setting Stretch Goals: From Capability to Competence</a:t>
            </a:r>
          </a:p>
        </p:txBody>
      </p:sp>
      <p:sp>
        <p:nvSpPr>
          <p:cNvPr id="3" name="Content Placeholder 2"/>
          <p:cNvSpPr>
            <a:spLocks noGrp="1"/>
          </p:cNvSpPr>
          <p:nvPr>
            <p:ph idx="1"/>
          </p:nvPr>
        </p:nvSpPr>
        <p:spPr>
          <a:xfrm>
            <a:off x="457200" y="1168400"/>
            <a:ext cx="8077200" cy="5384800"/>
          </a:xfrm>
        </p:spPr>
        <p:txBody>
          <a:bodyPr/>
          <a:lstStyle/>
          <a:p>
            <a:pPr marL="0" indent="0">
              <a:buNone/>
            </a:pPr>
            <a:r>
              <a:rPr lang="en-US" dirty="0"/>
              <a:t>Five steps take a stretch goal from capability to competence:</a:t>
            </a:r>
          </a:p>
          <a:p>
            <a:pPr marL="741363" lvl="1" indent="-338138">
              <a:buSzPct val="100000"/>
              <a:buFont typeface="+mj-lt"/>
              <a:buAutoNum type="arabicPeriod"/>
            </a:pPr>
            <a:r>
              <a:rPr lang="en-US" dirty="0"/>
              <a:t>Thinking strategically about a firm's knowledge and skills base</a:t>
            </a:r>
          </a:p>
          <a:p>
            <a:pPr marL="741363" lvl="1" indent="-338138">
              <a:buSzPct val="100000"/>
              <a:buFont typeface="+mj-lt"/>
              <a:buAutoNum type="arabicPeriod"/>
            </a:pPr>
            <a:r>
              <a:rPr lang="en-US" dirty="0"/>
              <a:t>Setting a stretch goal of developing an organizational ability to do something well</a:t>
            </a:r>
          </a:p>
          <a:p>
            <a:pPr marL="741363" lvl="1" indent="-338138">
              <a:buSzPct val="100000"/>
              <a:buFont typeface="+mj-lt"/>
              <a:buAutoNum type="arabicPeriod"/>
            </a:pPr>
            <a:r>
              <a:rPr lang="en-US" dirty="0"/>
              <a:t>Evolving the ability into a competence or capability by performing it well and at an acceptable cost</a:t>
            </a:r>
          </a:p>
          <a:p>
            <a:pPr marL="741363" lvl="1" indent="-338138">
              <a:buSzPct val="100000"/>
              <a:buFont typeface="+mj-lt"/>
              <a:buAutoNum type="arabicPeriod"/>
            </a:pPr>
            <a:r>
              <a:rPr lang="en-US" dirty="0"/>
              <a:t>Thinking strategically about a firm's opportunities and challenges</a:t>
            </a:r>
          </a:p>
          <a:p>
            <a:pPr marL="741363" lvl="1" indent="-338138">
              <a:buSzPct val="100000"/>
              <a:buFont typeface="+mj-lt"/>
              <a:buAutoNum type="arabicPeriod"/>
            </a:pPr>
            <a:r>
              <a:rPr lang="en-US" dirty="0"/>
              <a:t>Refreshing, updating, and upgrading competencies and capabilities as necessary to gain and maintain competitive advantage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r>
              <a:rPr lang="en-US" sz="2800" dirty="0"/>
              <a:t>Appendix 7 Accessing Capabilities Through Collaborative Partnerships</a:t>
            </a:r>
          </a:p>
        </p:txBody>
      </p:sp>
      <p:sp>
        <p:nvSpPr>
          <p:cNvPr id="3" name="Content Placeholder 2"/>
          <p:cNvSpPr>
            <a:spLocks noGrp="1"/>
          </p:cNvSpPr>
          <p:nvPr>
            <p:ph idx="1"/>
          </p:nvPr>
        </p:nvSpPr>
        <p:spPr>
          <a:xfrm>
            <a:off x="1238742" y="1226456"/>
            <a:ext cx="6686062" cy="5326743"/>
          </a:xfrm>
        </p:spPr>
        <p:txBody>
          <a:bodyPr/>
          <a:lstStyle/>
          <a:p>
            <a:pPr marL="0" indent="0">
              <a:buNone/>
            </a:pPr>
            <a:r>
              <a:rPr lang="en-US" dirty="0"/>
              <a:t>Acquiring capabilities from an external source can be done by:</a:t>
            </a:r>
          </a:p>
          <a:p>
            <a:pPr marL="741363" lvl="1" indent="-401638">
              <a:buSzPct val="100000"/>
              <a:buFont typeface="+mj-lt"/>
              <a:buAutoNum type="arabicPeriod"/>
            </a:pPr>
            <a:r>
              <a:rPr lang="en-US" dirty="0"/>
              <a:t>Outsourcing the function requiring the capabilities to a key supplier or another provider</a:t>
            </a:r>
          </a:p>
          <a:p>
            <a:pPr marL="741363" lvl="1" indent="-401638">
              <a:buSzPct val="100000"/>
              <a:buFont typeface="+mj-lt"/>
              <a:buAutoNum type="arabicPeriod"/>
            </a:pPr>
            <a:r>
              <a:rPr lang="en-US" dirty="0"/>
              <a:t>Collaborating with a firm that has complementary resources and capabilities</a:t>
            </a:r>
          </a:p>
          <a:p>
            <a:pPr marL="741363" lvl="1" indent="-401638">
              <a:buSzPct val="100000"/>
              <a:buFont typeface="+mj-lt"/>
              <a:buAutoNum type="arabicPeriod"/>
            </a:pPr>
            <a:r>
              <a:rPr lang="en-US" dirty="0"/>
              <a:t>Engaging in a collaborative partnership for the purpose of learning how the partner does things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43584"/>
          </a:xfrm>
        </p:spPr>
        <p:txBody>
          <a:bodyPr>
            <a:noAutofit/>
          </a:bodyPr>
          <a:lstStyle/>
          <a:p>
            <a:r>
              <a:rPr lang="en-US" dirty="0"/>
              <a:t>Appendix 8 Figure 10.3 Structuring the Work Effort to Promote Successful Strategy Execution</a:t>
            </a:r>
          </a:p>
        </p:txBody>
      </p:sp>
      <p:sp>
        <p:nvSpPr>
          <p:cNvPr id="3" name="Content Placeholder 2"/>
          <p:cNvSpPr>
            <a:spLocks noGrp="1"/>
          </p:cNvSpPr>
          <p:nvPr>
            <p:ph idx="1"/>
          </p:nvPr>
        </p:nvSpPr>
        <p:spPr>
          <a:xfrm>
            <a:off x="457200" y="1426464"/>
            <a:ext cx="8038123" cy="5126736"/>
          </a:xfrm>
        </p:spPr>
        <p:txBody>
          <a:bodyPr/>
          <a:lstStyle/>
          <a:p>
            <a:pPr marL="0" indent="0">
              <a:spcBef>
                <a:spcPts val="1200"/>
              </a:spcBef>
              <a:spcAft>
                <a:spcPts val="0"/>
              </a:spcAft>
              <a:buNone/>
            </a:pPr>
            <a:r>
              <a:rPr lang="en-US" dirty="0"/>
              <a:t>To create an organizational structure that is matched to the requirements of successful strategy execution, the following actions should be taken</a:t>
            </a:r>
          </a:p>
          <a:p>
            <a:pPr marL="860425" lvl="1" indent="-457200">
              <a:spcBef>
                <a:spcPts val="1200"/>
              </a:spcBef>
              <a:spcAft>
                <a:spcPts val="0"/>
              </a:spcAft>
              <a:buSzPct val="100000"/>
              <a:buFont typeface="+mj-lt"/>
              <a:buAutoNum type="arabicPeriod"/>
            </a:pPr>
            <a:r>
              <a:rPr lang="en-US" dirty="0"/>
              <a:t>Decide which value chain activities to perform internally and which ones to outsource</a:t>
            </a:r>
          </a:p>
          <a:p>
            <a:pPr marL="860425" lvl="1" indent="-457200">
              <a:spcBef>
                <a:spcPts val="1200"/>
              </a:spcBef>
              <a:spcAft>
                <a:spcPts val="0"/>
              </a:spcAft>
              <a:buSzPct val="100000"/>
              <a:buFont typeface="+mj-lt"/>
              <a:buAutoNum type="arabicPeriod"/>
            </a:pPr>
            <a:r>
              <a:rPr lang="en-US" dirty="0"/>
              <a:t>Align the organizational structure with the strategy</a:t>
            </a:r>
          </a:p>
          <a:p>
            <a:pPr marL="860425" lvl="1" indent="-457200">
              <a:spcBef>
                <a:spcPts val="1200"/>
              </a:spcBef>
              <a:spcAft>
                <a:spcPts val="0"/>
              </a:spcAft>
              <a:buSzPct val="100000"/>
              <a:buFont typeface="+mj-lt"/>
              <a:buAutoNum type="arabicPeriod"/>
            </a:pPr>
            <a:r>
              <a:rPr lang="en-US" dirty="0"/>
              <a:t>Decide how much authority to centralize at the top and how much to delegate to down-the-line managers and employees</a:t>
            </a:r>
          </a:p>
          <a:p>
            <a:pPr marL="860425" lvl="1" indent="-457200">
              <a:spcBef>
                <a:spcPts val="1200"/>
              </a:spcBef>
              <a:spcAft>
                <a:spcPts val="0"/>
              </a:spcAft>
              <a:buSzPct val="100000"/>
              <a:buFont typeface="+mj-lt"/>
              <a:buAutoNum type="arabicPeriod"/>
            </a:pPr>
            <a:r>
              <a:rPr lang="en-US" dirty="0"/>
              <a:t>Finally, facilitate collaboration with external partners and strategic allies</a:t>
            </a:r>
          </a:p>
          <a:p>
            <a:pPr marL="403225" lvl="1" indent="0">
              <a:spcBef>
                <a:spcPts val="1200"/>
              </a:spcBef>
              <a:spcAft>
                <a:spcPts val="0"/>
              </a:spcAft>
              <a:buSzPct val="100000"/>
              <a:buNone/>
            </a:pPr>
            <a:r>
              <a:rPr lang="en-US" dirty="0"/>
              <a:t>This will structure the work effort to promote successful strategy execution</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342571"/>
          </a:xfrm>
        </p:spPr>
        <p:txBody>
          <a:bodyPr>
            <a:noAutofit/>
          </a:bodyPr>
          <a:lstStyle/>
          <a:p>
            <a:r>
              <a:rPr lang="en-US" sz="2800" dirty="0"/>
              <a:t>Appendix 9 Matching Type of Organizational Structure to Strategy Execution Requirements</a:t>
            </a:r>
          </a:p>
        </p:txBody>
      </p:sp>
      <p:sp>
        <p:nvSpPr>
          <p:cNvPr id="3" name="Content Placeholder 2"/>
          <p:cNvSpPr>
            <a:spLocks noGrp="1"/>
          </p:cNvSpPr>
          <p:nvPr>
            <p:ph idx="1"/>
          </p:nvPr>
        </p:nvSpPr>
        <p:spPr>
          <a:xfrm>
            <a:off x="457200" y="1545770"/>
            <a:ext cx="8229600" cy="5007429"/>
          </a:xfrm>
        </p:spPr>
        <p:txBody>
          <a:bodyPr/>
          <a:lstStyle/>
          <a:p>
            <a:pPr marL="0" indent="0">
              <a:buNone/>
            </a:pPr>
            <a:r>
              <a:rPr lang="en-US" dirty="0"/>
              <a:t>The four types of organizational structures are: simple structure (line-and-staff), functional structure (departmental or unitary), multidivisional structure (divisional or M-form), and matrix structure (composite or combination).</a:t>
            </a:r>
          </a:p>
          <a:p>
            <a:pPr marL="0" indent="0">
              <a:buNone/>
            </a:pPr>
            <a:r>
              <a:rPr lang="en-US" dirty="0"/>
              <a:t>The three strategy execution requirements are: chosen strategy, capabilities and competencies, and centralized or decentralized control.</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28107"/>
          </a:xfrm>
        </p:spPr>
        <p:txBody>
          <a:bodyPr/>
          <a:lstStyle/>
          <a:p>
            <a:r>
              <a:rPr lang="en-US" dirty="0"/>
              <a:t>Appendix 10 Determining How Much </a:t>
            </a:r>
            <a:br>
              <a:rPr lang="en-US" dirty="0"/>
            </a:br>
            <a:r>
              <a:rPr lang="en-US" dirty="0"/>
              <a:t>Authority to Delegate</a:t>
            </a:r>
          </a:p>
        </p:txBody>
      </p:sp>
      <p:sp>
        <p:nvSpPr>
          <p:cNvPr id="3" name="Content Placeholder 2"/>
          <p:cNvSpPr>
            <a:spLocks noGrp="1"/>
          </p:cNvSpPr>
          <p:nvPr>
            <p:ph idx="1"/>
          </p:nvPr>
        </p:nvSpPr>
        <p:spPr>
          <a:xfrm>
            <a:off x="457200" y="1380744"/>
            <a:ext cx="8229600" cy="5172455"/>
          </a:xfrm>
        </p:spPr>
        <p:txBody>
          <a:bodyPr/>
          <a:lstStyle/>
          <a:p>
            <a:pPr marL="0" indent="0">
              <a:buNone/>
            </a:pPr>
            <a:r>
              <a:rPr lang="en-US" sz="2800" dirty="0"/>
              <a:t>In centralized decision making, authority in retained by top management. In decentralized decision making, authority is delegated to lower-level managers and employees.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33765"/>
          </a:xfrm>
        </p:spPr>
        <p:txBody>
          <a:bodyPr>
            <a:normAutofit/>
          </a:bodyPr>
          <a:lstStyle/>
          <a:p>
            <a:r>
              <a:rPr lang="en-US" sz="2800" dirty="0"/>
              <a:t>Appendix 11 Capturing Cross-Business Strategic Fit in a Decentralized Structure</a:t>
            </a:r>
          </a:p>
        </p:txBody>
      </p:sp>
      <p:sp>
        <p:nvSpPr>
          <p:cNvPr id="3" name="Content Placeholder 2"/>
          <p:cNvSpPr>
            <a:spLocks noGrp="1"/>
          </p:cNvSpPr>
          <p:nvPr>
            <p:ph idx="1"/>
          </p:nvPr>
        </p:nvSpPr>
        <p:spPr>
          <a:xfrm>
            <a:off x="457200" y="1271016"/>
            <a:ext cx="8229600" cy="5282183"/>
          </a:xfrm>
        </p:spPr>
        <p:txBody>
          <a:bodyPr/>
          <a:lstStyle/>
          <a:p>
            <a:pPr marL="0" indent="0">
              <a:buNone/>
            </a:pPr>
            <a:r>
              <a:rPr lang="en-US" sz="2800" dirty="0"/>
              <a:t>Capturing cross-business strategic fit includes enforcing close cross-business collaboration to avoid duplication of effort, as well as centralizing related functions requiring close coordination at the corporate level.</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34440"/>
          </a:xfrm>
        </p:spPr>
        <p:txBody>
          <a:bodyPr>
            <a:normAutofit/>
          </a:bodyPr>
          <a:lstStyle/>
          <a:p>
            <a:r>
              <a:rPr lang="en-US" sz="2800" dirty="0"/>
              <a:t>Appendix 12 Facilitating Collaboration with External Partners and Strategic Allies</a:t>
            </a:r>
          </a:p>
        </p:txBody>
      </p:sp>
      <p:sp>
        <p:nvSpPr>
          <p:cNvPr id="3" name="Content Placeholder 2"/>
          <p:cNvSpPr>
            <a:spLocks noGrp="1"/>
          </p:cNvSpPr>
          <p:nvPr>
            <p:ph idx="1"/>
          </p:nvPr>
        </p:nvSpPr>
        <p:spPr>
          <a:xfrm>
            <a:off x="457200" y="1328056"/>
            <a:ext cx="8229600" cy="5225143"/>
          </a:xfrm>
        </p:spPr>
        <p:txBody>
          <a:bodyPr/>
          <a:lstStyle/>
          <a:p>
            <a:pPr marL="0" indent="0">
              <a:buNone/>
            </a:pPr>
            <a:r>
              <a:rPr lang="en-US" sz="2800" dirty="0"/>
              <a:t>"Relationship managers" can be used to build and maintain cooperative arrangements of value to both parties. They facilitate strategic alliances, outsourcing arrangements, joint ventures, and cooperative partnerships. </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1737360" rIns="1737360">
            <a:noAutofit/>
          </a:bodyPr>
          <a:lstStyle/>
          <a:p>
            <a:r>
              <a:rPr lang="en-US" sz="2800" dirty="0"/>
              <a:t>FIGURE 10.1 	The 10 Basic Tasks of the Strategy Execution Process</a:t>
            </a:r>
          </a:p>
        </p:txBody>
      </p:sp>
      <p:pic>
        <p:nvPicPr>
          <p:cNvPr id="3" name="Content Placeholder 2" descr="A graphic displays the 10 basic tasks of the action agenda for executing strateg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6905" y="990600"/>
            <a:ext cx="7050190" cy="5562600"/>
          </a:xfrm>
        </p:spPr>
      </p:pic>
      <p:sp>
        <p:nvSpPr>
          <p:cNvPr id="5" name="Text Placeholder 6"/>
          <p:cNvSpPr>
            <a:spLocks noGrp="1"/>
          </p:cNvSpPr>
          <p:nvPr>
            <p:ph type="body" sz="quarter" idx="4294967295"/>
          </p:nvPr>
        </p:nvSpPr>
        <p:spPr>
          <a:xfrm>
            <a:off x="0" y="6565900"/>
            <a:ext cx="9144000" cy="292100"/>
          </a:xfrm>
        </p:spPr>
        <p:txBody>
          <a:bodyPr/>
          <a:lstStyle/>
          <a:p>
            <a:pPr marL="0" indent="0" algn="ctr">
              <a:buNone/>
            </a:pPr>
            <a:r>
              <a:rPr lang="en-US" sz="800" dirty="0">
                <a:hlinkClick r:id="rId4" action="ppaction://hlinksldjump"/>
              </a:rPr>
              <a:t>Jump to Appendix 1 long image description</a:t>
            </a:r>
            <a:endParaRPr lang="en-US" sz="800" dirty="0">
              <a:hlinkClick r:id="rId5" action="ppaction://hlinksldjump"/>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35365"/>
          </a:xfrm>
        </p:spPr>
        <p:txBody>
          <a:bodyPr lIns="457200" rIns="457200"/>
          <a:lstStyle/>
          <a:p>
            <a:r>
              <a:rPr lang="en-US" dirty="0"/>
              <a:t>Appendix 13 Further Perspectives on Structuring the Work Effort</a:t>
            </a:r>
          </a:p>
        </p:txBody>
      </p:sp>
      <p:sp>
        <p:nvSpPr>
          <p:cNvPr id="3" name="Content Placeholder 2"/>
          <p:cNvSpPr>
            <a:spLocks noGrp="1"/>
          </p:cNvSpPr>
          <p:nvPr>
            <p:ph idx="1"/>
          </p:nvPr>
        </p:nvSpPr>
        <p:spPr>
          <a:xfrm>
            <a:off x="457200" y="1417320"/>
            <a:ext cx="8229600" cy="5135879"/>
          </a:xfrm>
        </p:spPr>
        <p:txBody>
          <a:bodyPr/>
          <a:lstStyle/>
          <a:p>
            <a:pPr marL="0" indent="0">
              <a:buNone/>
            </a:pPr>
            <a:r>
              <a:rPr lang="en-US" dirty="0"/>
              <a:t>The progression of matching structure to strategy first begins by picking a basic organizational design that matches structure to strategy. Next, design is supplemented with appropriate coordinating mechanisms. Finally, collaborative networking and communication arrangements are instituted.</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cap="all" dirty="0"/>
              <a:t>Strategic Management Principle </a:t>
            </a:r>
            <a:r>
              <a:rPr lang="en-US" sz="2200" dirty="0"/>
              <a:t>(1 of 11)</a:t>
            </a:r>
            <a:endParaRPr lang="en-US" sz="2200" cap="all" dirty="0"/>
          </a:p>
        </p:txBody>
      </p:sp>
      <p:sp>
        <p:nvSpPr>
          <p:cNvPr id="6" name="Content Placeholder 5"/>
          <p:cNvSpPr>
            <a:spLocks noGrp="1"/>
          </p:cNvSpPr>
          <p:nvPr>
            <p:ph idx="1"/>
          </p:nvPr>
        </p:nvSpPr>
        <p:spPr/>
        <p:txBody>
          <a:bodyPr/>
          <a:lstStyle/>
          <a:p>
            <a:pPr>
              <a:defRPr/>
            </a:pPr>
            <a:r>
              <a:rPr lang="en-US" sz="2800" dirty="0"/>
              <a:t>When strategies fail, it is often because of poor execution. Strategy execution is therefore a critical managerial endeavor.</a:t>
            </a:r>
          </a:p>
          <a:p>
            <a:pPr>
              <a:defRPr/>
            </a:pPr>
            <a:r>
              <a:rPr lang="en-US" sz="2800" dirty="0"/>
              <a:t>The two best signs of good strategy execution are whether a company is meeting or beating its performance targets and whether they are performing value chain activities in a manner that is conducive to companywide operating excellence.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4000" cy="1052286"/>
          </a:xfrm>
        </p:spPr>
        <p:txBody>
          <a:bodyPr>
            <a:noAutofit/>
          </a:bodyPr>
          <a:lstStyle/>
          <a:p>
            <a:r>
              <a:rPr lang="en-US" sz="2800" dirty="0"/>
              <a:t>BUILDING AN ORGANIZATION CAPABLE OF GOOD STRATEGY EXECUTION: THREE KEY ACTIONS</a:t>
            </a:r>
          </a:p>
        </p:txBody>
      </p:sp>
      <p:sp>
        <p:nvSpPr>
          <p:cNvPr id="39939" name="Rectangle 3"/>
          <p:cNvSpPr>
            <a:spLocks noGrp="1" noChangeArrowheads="1"/>
          </p:cNvSpPr>
          <p:nvPr>
            <p:ph idx="1"/>
          </p:nvPr>
        </p:nvSpPr>
        <p:spPr>
          <a:xfrm>
            <a:off x="597874" y="1233714"/>
            <a:ext cx="7944338" cy="5319486"/>
          </a:xfrm>
        </p:spPr>
        <p:txBody>
          <a:bodyPr/>
          <a:lstStyle/>
          <a:p>
            <a:pPr marL="398463" indent="-398463">
              <a:buFont typeface="+mj-lt"/>
              <a:buAutoNum type="arabicPeriod"/>
            </a:pPr>
            <a:r>
              <a:rPr lang="en-US" dirty="0"/>
              <a:t>Staffing: Assemble a strong management team and a cadre of competent employees</a:t>
            </a:r>
          </a:p>
          <a:p>
            <a:pPr marL="398463" indent="-398463">
              <a:buFont typeface="+mj-lt"/>
              <a:buAutoNum type="arabicPeriod"/>
            </a:pPr>
            <a:r>
              <a:rPr lang="en-US" dirty="0"/>
              <a:t>Developing: Renew, upgrade, and revise resources and capabilities to match chosen strategy</a:t>
            </a:r>
          </a:p>
          <a:p>
            <a:pPr marL="398463" indent="-398463">
              <a:buFont typeface="+mj-lt"/>
              <a:buAutoNum type="arabicPeriod"/>
            </a:pPr>
            <a:r>
              <a:rPr lang="en-US" dirty="0"/>
              <a:t>Structuring: Create strategy-supportive organization capable of good strategy execution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FIGURE 10.2 		Building an Organization Capable of Proficient Strategy Execution: Three Types of Paramount Actions</a:t>
            </a:r>
          </a:p>
        </p:txBody>
      </p:sp>
      <p:pic>
        <p:nvPicPr>
          <p:cNvPr id="3" name="Content Placeholder 2" descr="A graphic shows the three types of paramount actiona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894" y="990600"/>
            <a:ext cx="6126211" cy="5562600"/>
          </a:xfrm>
        </p:spPr>
      </p:pic>
      <p:sp>
        <p:nvSpPr>
          <p:cNvPr id="7" name="Text Placeholder 6"/>
          <p:cNvSpPr>
            <a:spLocks noGrp="1"/>
          </p:cNvSpPr>
          <p:nvPr>
            <p:ph type="body" sz="quarter" idx="4294967295"/>
          </p:nvPr>
        </p:nvSpPr>
        <p:spPr>
          <a:xfrm>
            <a:off x="0" y="6565900"/>
            <a:ext cx="9144000" cy="292100"/>
          </a:xfrm>
        </p:spPr>
        <p:txBody>
          <a:bodyPr/>
          <a:lstStyle/>
          <a:p>
            <a:pPr marL="0" indent="0" algn="ctr">
              <a:buNone/>
            </a:pPr>
            <a:r>
              <a:rPr lang="en-US" sz="800" dirty="0">
                <a:hlinkClick r:id="rId4" action="ppaction://hlinksldjump"/>
              </a:rPr>
              <a:t>Jump to Appendix 2 long image description</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1"/>
  <p:tag name="MMPROD_UIDATA" val="&lt;database version=&quot;6.0&quot;&gt;&lt;object type=&quot;1&quot; unique_id=&quot;10001&quot;&gt;&lt;object type=&quot;8&quot; unique_id=&quot;14542&quot;&gt;&lt;/object&gt;&lt;object type=&quot;2&quot; unique_id=&quot;14543&quot;&gt;&lt;object type=&quot;3&quot; unique_id=&quot;14544&quot;&gt;&lt;property id=&quot;20148&quot; value=&quot;5&quot;/&gt;&lt;property id=&quot;20300&quot; value=&quot;Slide 1&quot;/&gt;&lt;property id=&quot;20307&quot; value=&quot;606&quot;/&gt;&lt;/object&gt;&lt;object type=&quot;3&quot; unique_id=&quot;14545&quot;&gt;&lt;property id=&quot;20148&quot; value=&quot;5&quot;/&gt;&lt;property id=&quot;20300&quot; value=&quot;Slide 2&quot;/&gt;&lt;property id=&quot;20307&quot; value=&quot;607&quot;/&gt;&lt;/object&gt;&lt;object type=&quot;3&quot; unique_id=&quot;14546&quot;&gt;&lt;property id=&quot;20148&quot; value=&quot;5&quot;/&gt;&lt;property id=&quot;20300&quot; value=&quot;Slide 3 - &amp;quot;EXECUTING STRATEGY&amp;quot;&quot;/&gt;&lt;property id=&quot;20307&quot; value=&quot;563&quot;/&gt;&lt;/object&gt;&lt;object type=&quot;3&quot; unique_id=&quot;14547&quot;&gt;&lt;property id=&quot;20148&quot; value=&quot;5&quot;/&gt;&lt;property id=&quot;20300&quot; value=&quot;Slide 4 - &amp;quot;A FRAMEWORK FOR EXECUTING STRATEGY&amp;quot;&quot;/&gt;&lt;property id=&quot;20307&quot; value=&quot;564&quot;/&gt;&lt;/object&gt;&lt;object type=&quot;3&quot; unique_id=&quot;14548&quot;&gt;&lt;property id=&quot;20148&quot; value=&quot;5&quot;/&gt;&lt;property id=&quot;20300&quot; value=&quot;Slide 5&quot;/&gt;&lt;property id=&quot;20307&quot; value=&quot;610&quot;/&gt;&lt;/object&gt;&lt;object type=&quot;3&quot; unique_id=&quot;14549&quot;&gt;&lt;property id=&quot;20148&quot; value=&quot;5&quot;/&gt;&lt;property id=&quot;20300&quot; value=&quot;Slide 6&quot;/&gt;&lt;property id=&quot;20307&quot; value=&quot;517&quot;/&gt;&lt;/object&gt;&lt;object type=&quot;3&quot; unique_id=&quot;14550&quot;&gt;&lt;property id=&quot;20148&quot; value=&quot;5&quot;/&gt;&lt;property id=&quot;20300&quot; value=&quot;Slide 7 - &amp;quot;THE PRINCIPAL COMPONENTS OF &amp;#x0D;&amp;#x0A;THE STRATEGY EXECUTION PROCESS&amp;quot;&quot;/&gt;&lt;property id=&quot;20307&quot; value=&quot;566&quot;/&gt;&lt;/object&gt;&lt;object type=&quot;3&quot; unique_id=&quot;14551&quot;&gt;&lt;property id=&quot;20148&quot; value=&quot;5&quot;/&gt;&lt;property id=&quot;20300&quot; value=&quot;Slide 8&quot;/&gt;&lt;property id=&quot;20307&quot; value=&quot;594&quot;/&gt;&lt;/object&gt;&lt;object type=&quot;3&quot; unique_id=&quot;14552&quot;&gt;&lt;property id=&quot;20148&quot; value=&quot;5&quot;/&gt;&lt;property id=&quot;20300&quot; value=&quot;Slide 9 - &amp;quot;BUILDING AN ORGANIZATION CAPABLE &amp;#x0D;&amp;#x0A;OF GOOD STRATEGY EXECUTION: &amp;#x0D;&amp;#x0A;THREE KEY ACTIONS&amp;quot;&quot;/&gt;&lt;property id=&quot;20307&quot; value=&quot;567&quot;/&gt;&lt;/object&gt;&lt;object type=&quot;3&quot; unique_id=&quot;14553&quot;&gt;&lt;property id=&quot;20148&quot; value=&quot;5&quot;/&gt;&lt;property id=&quot;20300&quot; value=&quot;Slide 10&quot;/&gt;&lt;property id=&quot;20307&quot; value=&quot;568&quot;/&gt;&lt;/object&gt;&lt;object type=&quot;3&quot; unique_id=&quot;14554&quot;&gt;&lt;property id=&quot;20148&quot; value=&quot;5&quot;/&gt;&lt;property id=&quot;20300&quot; value=&quot;Slide 11&quot;/&gt;&lt;property id=&quot;20307&quot; value=&quot;595&quot;/&gt;&lt;/object&gt;&lt;object type=&quot;3&quot; unique_id=&quot;14555&quot;&gt;&lt;property id=&quot;20148&quot; value=&quot;5&quot;/&gt;&lt;property id=&quot;20300&quot; value=&quot;Slide 12 - &amp;quot;STAFFING THE ORGANIZATION&amp;quot;&quot;/&gt;&lt;property id=&quot;20307&quot; value=&quot;569&quot;/&gt;&lt;/object&gt;&lt;object type=&quot;3&quot; unique_id=&quot;14556&quot;&gt;&lt;property id=&quot;20148&quot; value=&quot;5&quot;/&gt;&lt;property id=&quot;20300&quot; value=&quot;Slide 13&quot;/&gt;&lt;property id=&quot;20307&quot; value=&quot;596&quot;/&gt;&lt;/object&gt;&lt;object type=&quot;3&quot; unique_id=&quot;14557&quot;&gt;&lt;property id=&quot;20148&quot; value=&quot;5&quot;/&gt;&lt;property id=&quot;20300&quot; value=&quot;Slide 14 - &amp;quot;RECRUITING, TRAINING, AND RETAINING CAPABLE EMPLOYEES&amp;quot;&quot;/&gt;&lt;property id=&quot;20307&quot; value=&quot;571&quot;/&gt;&lt;/object&gt;&lt;object type=&quot;3&quot; unique_id=&quot;14558&quot;&gt;&lt;property id=&quot;20148&quot; value=&quot;5&quot;/&gt;&lt;property id=&quot;20300&quot; value=&quot;Slide 15 - &amp;quot;Management Development at&amp;#x0D;&amp;#x0A;Deloitte Touche Tohmatsu Limited&amp;quot;&quot;/&gt;&lt;property id=&quot;20307&quot; value=&quot;528&quot;/&gt;&lt;/object&gt;&lt;object type=&quot;3&quot; unique_id=&quot;14559&quot;&gt;&lt;property id=&quot;20148&quot; value=&quot;5&quot;/&gt;&lt;property id=&quot;20300&quot; value=&quot;Slide 16 - &amp;quot;Management Development at&amp;#x0D;&amp;#x0A;Deloitte Touche Tohmatsu Limited&amp;quot;&quot;/&gt;&lt;property id=&quot;20307&quot; value=&quot;608&quot;/&gt;&lt;/object&gt;&lt;object type=&quot;3&quot; unique_id=&quot;14560&quot;&gt;&lt;property id=&quot;20148&quot; value=&quot;5&quot;/&gt;&lt;property id=&quot;20300&quot; value=&quot;Slide 17&quot;/&gt;&lt;property id=&quot;20307&quot; value=&quot;597&quot;/&gt;&lt;/object&gt;&lt;object type=&quot;3&quot; unique_id=&quot;14561&quot;&gt;&lt;property id=&quot;20148&quot; value=&quot;5&quot;/&gt;&lt;property id=&quot;20300&quot; value=&quot;Slide 18 - &amp;quot;DEVELOPING AND BUILDING CRITICAL RESOURCES AND CAPABILITIES&amp;quot;&quot;/&gt;&lt;property id=&quot;20307&quot; value=&quot;572&quot;/&gt;&lt;/object&gt;&lt;object type=&quot;3&quot; unique_id=&quot;14562&quot;&gt;&lt;property id=&quot;20148&quot; value=&quot;5&quot;/&gt;&lt;property id=&quot;20300&quot; value=&quot;Slide 19&quot;/&gt;&lt;property id=&quot;20307&quot; value=&quot;598&quot;/&gt;&lt;/object&gt;&lt;object type=&quot;3&quot; unique_id=&quot;14563&quot;&gt;&lt;property id=&quot;20148&quot; value=&quot;5&quot;/&gt;&lt;property id=&quot;20300&quot; value=&quot;Slide 20 - &amp;quot;DEVELOPING CAPABILITIES INTERNALLY&amp;quot;&quot;/&gt;&lt;property id=&quot;20307&quot; value=&quot;573&quot;/&gt;&lt;/object&gt;&lt;object type=&quot;3&quot; unique_id=&quot;14564&quot;&gt;&lt;property id=&quot;20148&quot; value=&quot;5&quot;/&gt;&lt;property id=&quot;20300&quot; value=&quot;Slide 21&quot;/&gt;&lt;property id=&quot;20307&quot; value=&quot;599&quot;/&gt;&lt;/object&gt;&lt;object type=&quot;3&quot; unique_id=&quot;14565&quot;&gt;&lt;property id=&quot;20148&quot; value=&quot;5&quot;/&gt;&lt;property id=&quot;20300&quot; value=&quot;Slide 22 - &amp;quot;SETTING STRETCH GOALS: &amp;#x0D;&amp;#x0A;FROM CAPABILITY TO COMPETENCE&amp;quot;&quot;/&gt;&lt;property id=&quot;20307&quot; value=&quot;575&quot;/&gt;&lt;/object&gt;&lt;object type=&quot;3&quot; unique_id=&quot;14566&quot;&gt;&lt;property id=&quot;20148&quot; value=&quot;5&quot;/&gt;&lt;property id=&quot;20300&quot; value=&quot;Slide 23 - &amp;quot;ACQUIRING CAPABILITIES THROUGH &amp;#x0D;&amp;#x0A;MERGERS AND ACQUISITIONS&amp;quot;&quot;/&gt;&lt;property id=&quot;20307&quot; value=&quot;576&quot;/&gt;&lt;/object&gt;&lt;object type=&quot;3&quot; unique_id=&quot;14567&quot;&gt;&lt;property id=&quot;20148&quot; value=&quot;5&quot;/&gt;&lt;property id=&quot;20300&quot; value=&quot;Slide 24 - &amp;quot;ACCESSING CAPABILITIES THROUGH COLLABORATIVE PARTNERSHIPS&amp;quot;&quot;/&gt;&lt;property id=&quot;20307&quot; value=&quot;577&quot;/&gt;&lt;/object&gt;&lt;object type=&quot;3&quot; unique_id=&quot;14568&quot;&gt;&lt;property id=&quot;20148&quot; value=&quot;5&quot;/&gt;&lt;property id=&quot;20300&quot; value=&quot;Slide 25 - &amp;quot;THE STRATEGIC ROLE OF EMPLOYEE TRAINING&amp;quot;&quot;/&gt;&lt;property id=&quot;20307&quot; value=&quot;578&quot;/&gt;&lt;/object&gt;&lt;object type=&quot;3&quot; unique_id=&quot;14569&quot;&gt;&lt;property id=&quot;20148&quot; value=&quot;5&quot;/&gt;&lt;property id=&quot;20300&quot; value=&quot;Slide 26 - &amp;quot;STRATEGY EXECUTION CAPABILITIES&amp;#x0D;&amp;#x0A;AND COMPETITIVE ADVANTAGE&amp;quot;&quot;/&gt;&lt;property id=&quot;20307&quot; value=&quot;579&quot;/&gt;&lt;/object&gt;&lt;object type=&quot;3&quot; unique_id=&quot;14570&quot;&gt;&lt;property id=&quot;20148&quot; value=&quot;5&quot;/&gt;&lt;property id=&quot;20300&quot; value=&quot;Slide 27 - &amp;quot;Zara’s Strategy Execution&amp;#x0D;&amp;#x0A;Capabilities: Fast Fashion Retailer&amp;#x0D;&amp;#x0A;&amp;quot;&quot;/&gt;&lt;property id=&quot;20307&quot; value=&quot;609&quot;/&gt;&lt;/object&gt;&lt;object type=&quot;3&quot; unique_id=&quot;14571&quot;&gt;&lt;property id=&quot;20148&quot; value=&quot;5&quot;/&gt;&lt;property id=&quot;20300&quot; value=&quot;Slide 28&quot;/&gt;&lt;property id=&quot;20307&quot; value=&quot;600&quot;/&gt;&lt;/object&gt;&lt;object type=&quot;3&quot; unique_id=&quot;14572&quot;&gt;&lt;property id=&quot;20148&quot; value=&quot;5&quot;/&gt;&lt;property id=&quot;20300&quot; value=&quot;Slide 29 - &amp;quot;MATCHING ORGANIZATIONAL STRUCTURE &amp;#x0D;&amp;#x0A;TO THE STRATEGY&amp;quot;&quot;/&gt;&lt;property id=&quot;20307&quot; value=&quot;580&quot;/&gt;&lt;/object&gt;&lt;object type=&quot;3&quot; unique_id=&quot;14573&quot;&gt;&lt;property id=&quot;20148&quot; value=&quot;5&quot;/&gt;&lt;property id=&quot;20300&quot; value=&quot;Slide 30&quot;/&gt;&lt;property id=&quot;20307&quot; value=&quot;611&quot;/&gt;&lt;/object&gt;&lt;object type=&quot;3&quot; unique_id=&quot;14574&quot;&gt;&lt;property id=&quot;20148&quot; value=&quot;5&quot;/&gt;&lt;property id=&quot;20300&quot; value=&quot;Slide 31&quot;/&gt;&lt;property id=&quot;20307&quot; value=&quot;581&quot;/&gt;&lt;/object&gt;&lt;object type=&quot;3&quot; unique_id=&quot;14575&quot;&gt;&lt;property id=&quot;20148&quot; value=&quot;5&quot;/&gt;&lt;property id=&quot;20300&quot; value=&quot;Slide 32 - &amp;quot;DECIDING WHICH VALUE CHAIN ACTIVITIES &amp;#x0D;&amp;#x0A;TO PERFORM INTERNALLY AND WHICH TO OUTSOURCE&amp;quot;&quot;/&gt;&lt;property id=&quot;20307&quot; value=&quot;582&quot;/&gt;&lt;/object&gt;&lt;object type=&quot;3&quot; unique_id=&quot;14576&quot;&gt;&lt;property id=&quot;20148&quot; value=&quot;5&quot;/&gt;&lt;property id=&quot;20300&quot; value=&quot;Slide 33&quot;/&gt;&lt;property id=&quot;20307&quot; value=&quot;601&quot;/&gt;&lt;/object&gt;&lt;object type=&quot;3&quot; unique_id=&quot;14577&quot;&gt;&lt;property id=&quot;20148&quot; value=&quot;5&quot;/&gt;&lt;property id=&quot;20300&quot; value=&quot;Slide 34 - &amp;quot;Which Value Chain Activities Does Apple Outsource and Why?&amp;quot;&quot;/&gt;&lt;property id=&quot;20307&quot; value=&quot;549&quot;/&gt;&lt;/object&gt;&lt;object type=&quot;3&quot; unique_id=&quot;14578&quot;&gt;&lt;property id=&quot;20148&quot; value=&quot;5&quot;/&gt;&lt;property id=&quot;20300&quot; value=&quot;Slide 35 - &amp;quot;ALIGNING THE FIRM’S ORGANIZATIONAL &amp;#x0D;&amp;#x0A;STRUCTURE WITH ITS STRATEGY&amp;quot;&quot;/&gt;&lt;property id=&quot;20307&quot; value=&quot;583&quot;/&gt;&lt;/object&gt;&lt;object type=&quot;3&quot; unique_id=&quot;14579&quot;&gt;&lt;property id=&quot;20148&quot; value=&quot;5&quot;/&gt;&lt;property id=&quot;20300&quot; value=&quot;Slide 36&quot;/&gt;&lt;property id=&quot;20307&quot; value=&quot;602&quot;/&gt;&lt;/object&gt;&lt;object type=&quot;3&quot; unique_id=&quot;14580&quot;&gt;&lt;property id=&quot;20148&quot; value=&quot;5&quot;/&gt;&lt;property id=&quot;20300&quot; value=&quot;Slide 37 - &amp;quot;MATCHING TYPE OF ORGANIZATIONAL STRUCTURE TO STRATEGY EXECUTION REQUIREMENTS&amp;quot;&quot;/&gt;&lt;property id=&quot;20307&quot; value=&quot;584&quot;/&gt;&lt;/object&gt;&lt;object type=&quot;3&quot; unique_id=&quot;14581&quot;&gt;&lt;property id=&quot;20148&quot; value=&quot;5&quot;/&gt;&lt;property id=&quot;20300&quot; value=&quot;Slide 38&quot;/&gt;&lt;property id=&quot;20307&quot; value=&quot;592&quot;/&gt;&lt;/object&gt;&lt;object type=&quot;3&quot; unique_id=&quot;14582&quot;&gt;&lt;property id=&quot;20148&quot; value=&quot;5&quot;/&gt;&lt;property id=&quot;20300&quot; value=&quot;Slide 39&quot;/&gt;&lt;property id=&quot;20307&quot; value=&quot;593&quot;/&gt;&lt;/object&gt;&lt;object type=&quot;3&quot; unique_id=&quot;14583&quot;&gt;&lt;property id=&quot;20148&quot; value=&quot;5&quot;/&gt;&lt;property id=&quot;20300&quot; value=&quot;Slide 40 - &amp;quot;DETERMINING HOW MUCH AUTHORITY &amp;#x0D;&amp;#x0A;TO DELEGATE&amp;quot;&quot;/&gt;&lt;property id=&quot;20307&quot; value=&quot;585&quot;/&gt;&lt;/object&gt;&lt;object type=&quot;3&quot; unique_id=&quot;14584&quot;&gt;&lt;property id=&quot;20148&quot; value=&quot;5&quot;/&gt;&lt;property id=&quot;20300&quot; value=&quot;Slide 41&quot;/&gt;&lt;property id=&quot;20307&quot; value=&quot;586&quot;/&gt;&lt;/object&gt;&lt;object type=&quot;3&quot; unique_id=&quot;14585&quot;&gt;&lt;property id=&quot;20148&quot; value=&quot;5&quot;/&gt;&lt;property id=&quot;20300&quot; value=&quot;Slide 42&quot;/&gt;&lt;property id=&quot;20307&quot; value=&quot;587&quot;/&gt;&lt;/object&gt;&lt;object type=&quot;3&quot; unique_id=&quot;14586&quot;&gt;&lt;property id=&quot;20148&quot; value=&quot;5&quot;/&gt;&lt;property id=&quot;20300&quot; value=&quot;Slide 43&quot;/&gt;&lt;property id=&quot;20307&quot; value=&quot;588&quot;/&gt;&lt;/object&gt;&lt;object type=&quot;3&quot; unique_id=&quot;14587&quot;&gt;&lt;property id=&quot;20148&quot; value=&quot;5&quot;/&gt;&lt;property id=&quot;20300&quot; value=&quot;Slide 44&quot;/&gt;&lt;property id=&quot;20307&quot; value=&quot;603&quot;/&gt;&lt;/object&gt;&lt;object type=&quot;3&quot; unique_id=&quot;14588&quot;&gt;&lt;property id=&quot;20148&quot; value=&quot;5&quot;/&gt;&lt;property id=&quot;20300&quot; value=&quot;Slide 45 - &amp;quot;CAPTURING CROSS-BUSINESS STRATEGIC FIT IN A DECENTRALIZED STRUCTURE&amp;quot;&quot;/&gt;&lt;property id=&quot;20307&quot; value=&quot;589&quot;/&gt;&lt;/object&gt;&lt;object type=&quot;3&quot; unique_id=&quot;14589&quot;&gt;&lt;property id=&quot;20148&quot; value=&quot;5&quot;/&gt;&lt;property id=&quot;20300&quot; value=&quot;Slide 46&quot;/&gt;&lt;property id=&quot;20307&quot; value=&quot;604&quot;/&gt;&lt;/object&gt;&lt;object type=&quot;3&quot; unique_id=&quot;14590&quot;&gt;&lt;property id=&quot;20148&quot; value=&quot;5&quot;/&gt;&lt;property id=&quot;20300&quot; value=&quot;Slide 47 - &amp;quot;FACILITATING COLLABORATION WITH &amp;#x0D;&amp;#x0A;EXTERNAL PARTNERS AND STRATEGIC ALLIES&amp;quot;&quot;/&gt;&lt;property id=&quot;20307&quot; value=&quot;590&quot;/&gt;&lt;/object&gt;&lt;object type=&quot;3&quot; unique_id=&quot;14591&quot;&gt;&lt;property id=&quot;20148&quot; value=&quot;5&quot;/&gt;&lt;property id=&quot;20300&quot; value=&quot;Slide 48&quot;/&gt;&lt;property id=&quot;20307&quot; value=&quot;605&quot;/&gt;&lt;/object&gt;&lt;object type=&quot;3&quot; unique_id=&quot;14592&quot;&gt;&lt;property id=&quot;20148&quot; value=&quot;5&quot;/&gt;&lt;property id=&quot;20300&quot; value=&quot;Slide 49 - &amp;quot;FURTHER PERSPECTIVES ON &amp;#x0D;&amp;#x0A;STRUCTURING THE WORK EFFORT&amp;quot;&quot;/&gt;&lt;property id=&quot;20307&quot; value=&quot;591&quot;/&gt;&lt;/object&gt;&lt;/object&gt;&lt;/object&gt;&lt;/database&gt;"/>
</p:tagLst>
</file>

<file path=ppt/theme/theme1.xml><?xml version="1.0" encoding="utf-8"?>
<a:theme xmlns:a="http://schemas.openxmlformats.org/drawingml/2006/main" name="Crafting and Executing Strategy 21e">
  <a:themeElements>
    <a:clrScheme name="Custom 8">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11610</TotalTime>
  <Words>3097</Words>
  <Application>Microsoft Office PowerPoint</Application>
  <PresentationFormat>On-screen Show (4:3)</PresentationFormat>
  <Paragraphs>312</Paragraphs>
  <Slides>60</Slides>
  <Notes>41</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Tahoma</vt:lpstr>
      <vt:lpstr>Times New Roman</vt:lpstr>
      <vt:lpstr>Wingdings</vt:lpstr>
      <vt:lpstr>Wingdings 3</vt:lpstr>
      <vt:lpstr>Crafting and Executing Strategy 21e</vt:lpstr>
      <vt:lpstr>CHAPTER 10 Building an Organization Capable of Good Strategy Execution: People, Capabilities, and Structure</vt:lpstr>
      <vt:lpstr>LEARNING OBJECTIVES</vt:lpstr>
      <vt:lpstr>EXECUTING STRATEGY</vt:lpstr>
      <vt:lpstr>A FRAMEWORK FOR EXECUTING STRATEGY</vt:lpstr>
      <vt:lpstr>Core Concept (1 of 5)</vt:lpstr>
      <vt:lpstr>FIGURE 10.1  The 10 Basic Tasks of the Strategy Execution Process</vt:lpstr>
      <vt:lpstr>Strategic Management Principle (1 of 11)</vt:lpstr>
      <vt:lpstr>BUILDING AN ORGANIZATION CAPABLE OF GOOD STRATEGY EXECUTION: THREE KEY ACTIONS</vt:lpstr>
      <vt:lpstr>FIGURE 10.2   Building an Organization Capable of Proficient Strategy Execution: Three Types of Paramount Actions</vt:lpstr>
      <vt:lpstr>Strategic Management Principle (2 of 11)</vt:lpstr>
      <vt:lpstr>STAFFING THE ORGANIZATION</vt:lpstr>
      <vt:lpstr>Strategic Management Principle (3 of 11)</vt:lpstr>
      <vt:lpstr>Management Development at Deloitte Touche Tohmatsu Limited</vt:lpstr>
      <vt:lpstr>RECRUITING, TRAINING, AND RETAINING CAPABLE EMPLOYEES</vt:lpstr>
      <vt:lpstr>Strategic Management Principle (4 of 11)</vt:lpstr>
      <vt:lpstr>DEVELOPING AND BUILDING CRITICAL RESOURCES AND CAPABILITIES</vt:lpstr>
      <vt:lpstr>Strategic Management Principle (5 of 11)</vt:lpstr>
      <vt:lpstr>DEVELOPING CAPABILITIES INTERNALLY</vt:lpstr>
      <vt:lpstr>Strategic Management Principle (6 of 11)</vt:lpstr>
      <vt:lpstr>SETTING STRETCH GOALS: FROM CAPABILITY TO COMPETENCE</vt:lpstr>
      <vt:lpstr>ACQUIRING CAPABILITIES THROUGH MERGERS AND ACQUISITIONS</vt:lpstr>
      <vt:lpstr>ACCESSING CAPABILITIES THROUGH COLLABORATIVE PARTNERSHIPS</vt:lpstr>
      <vt:lpstr>THE STRATEGIC ROLE OF EMPLOYEE TRAINING</vt:lpstr>
      <vt:lpstr>STRATEGY EXECUTION CAPABILITIES AND COMPETITIVE ADVANTAGE</vt:lpstr>
      <vt:lpstr>Zara’s Strategy-Execution Capabilities: Fast Fashion Retailer</vt:lpstr>
      <vt:lpstr>Strategic Management Principle (7 of 11)</vt:lpstr>
      <vt:lpstr>MATCHING ORGANIZATIONAL STRUCTURE TO THE STRATEGY</vt:lpstr>
      <vt:lpstr>Strategic Management Principle (8 of 11)</vt:lpstr>
      <vt:lpstr> FIGURE 10.3   Structuring the Work Effort to Promote Successful Strategy Execution</vt:lpstr>
      <vt:lpstr>DECIDING WHICH VALUE CHAIN ACTIVITIES TO PERFORM INTERNALLY AND WHICH TO OUTSOURCE</vt:lpstr>
      <vt:lpstr>Strategic Management Principle (9 of 11)</vt:lpstr>
      <vt:lpstr>Which Value Chain Activities Does Apple Outsource and Why?</vt:lpstr>
      <vt:lpstr>ALIGNING THE FIRM’S ORGANIZATIONAL STRUCTURE WITH ITS STRATEGY</vt:lpstr>
      <vt:lpstr>Core Concept (2 of 5)</vt:lpstr>
      <vt:lpstr>MATCHING TYPE OF ORGANIZATIONAL STRUCTURE TO STRATEGY EXECUTION REQUIREMENTS</vt:lpstr>
      <vt:lpstr>Core Concepts (3 of 5)</vt:lpstr>
      <vt:lpstr>Core Concepts (4 of 5)</vt:lpstr>
      <vt:lpstr>DETERMINING HOW MUCH AUTHORITY TO DELEGATE</vt:lpstr>
      <vt:lpstr> BASIC TENETS OF CENTRALIZED VERSUS DECENTRALIZED DECISION MAKING</vt:lpstr>
      <vt:lpstr> CHIEF ADVANTAGES OF CENTRALIZED VERSUS DECENTRALIZED DECISION MAKING</vt:lpstr>
      <vt:lpstr>PRIMARY  DISADVANTAGES OF CENTRALIZED VERSUS DECENTRALIZED DECISION MAKING</vt:lpstr>
      <vt:lpstr>Strategic Management Principle (10 of 11)</vt:lpstr>
      <vt:lpstr>CAPTURING CROSS-BUSINESS STRATEGIC FIT IN A DECENTRALIZED STRUCTURE</vt:lpstr>
      <vt:lpstr>Strategic Management Principle (11 of 11)</vt:lpstr>
      <vt:lpstr>FACILITATING COLLABORATION WITH EXTERNAL PARTNERS AND STRATEGIC ALLIES</vt:lpstr>
      <vt:lpstr>Core Concept (5 of 5)</vt:lpstr>
      <vt:lpstr>FURTHER PERSPECTIVES ON STRUCTURING THE WORK EFFORT</vt:lpstr>
      <vt:lpstr>Appendix 1 Figure 10.1 The 10 Basic Tasks of the Strategy Execution Process</vt:lpstr>
      <vt:lpstr>Appendix 2 Figure 10.2 Building an Organization Capable of Proficient Strategy Execution: Three Types of Paramount Actions</vt:lpstr>
      <vt:lpstr>Appendix 3 Management Development at Deloitte Touche Tohmatsu Limited</vt:lpstr>
      <vt:lpstr>Appendix 4 Developing and Building Critical Resources and Capabilities</vt:lpstr>
      <vt:lpstr>Appendix 5 Developing Capabilities Internally</vt:lpstr>
      <vt:lpstr>Appendix 6 Setting Stretch Goals: From Capability to Competence</vt:lpstr>
      <vt:lpstr>Appendix 7 Accessing Capabilities Through Collaborative Partnerships</vt:lpstr>
      <vt:lpstr>Appendix 8 Figure 10.3 Structuring the Work Effort to Promote Successful Strategy Execution</vt:lpstr>
      <vt:lpstr>Appendix 9 Matching Type of Organizational Structure to Strategy Execution Requirements</vt:lpstr>
      <vt:lpstr>Appendix 10 Determining How Much  Authority to Delegate</vt:lpstr>
      <vt:lpstr>Appendix 11 Capturing Cross-Business Strategic Fit in a Decentralized Structure</vt:lpstr>
      <vt:lpstr>Appendix 12 Facilitating Collaboration with External Partners and Strategic Allies</vt:lpstr>
      <vt:lpstr>Appendix 13 Further Perspectives on Structuring the Work Effort</vt:lpstr>
    </vt:vector>
  </TitlesOfParts>
  <Manager/>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10</dc:subject>
  <dc:creator>Charlie Cook,;ccook@uwa.edu</dc:creator>
  <cp:lastModifiedBy>teresaward</cp:lastModifiedBy>
  <cp:revision>686</cp:revision>
  <dcterms:created xsi:type="dcterms:W3CDTF">2008-06-25T14:33:31Z</dcterms:created>
  <dcterms:modified xsi:type="dcterms:W3CDTF">2016-12-02T16:59:16Z</dcterms:modified>
</cp:coreProperties>
</file>