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1"/>
  </p:notesMasterIdLst>
  <p:sldIdLst>
    <p:sldId id="257" r:id="rId5"/>
    <p:sldId id="264" r:id="rId6"/>
    <p:sldId id="263" r:id="rId7"/>
    <p:sldId id="258" r:id="rId8"/>
    <p:sldId id="285" r:id="rId9"/>
    <p:sldId id="266" r:id="rId10"/>
    <p:sldId id="286" r:id="rId11"/>
    <p:sldId id="296" r:id="rId12"/>
    <p:sldId id="297" r:id="rId13"/>
    <p:sldId id="290" r:id="rId14"/>
    <p:sldId id="267" r:id="rId15"/>
    <p:sldId id="280" r:id="rId16"/>
    <p:sldId id="302" r:id="rId17"/>
    <p:sldId id="281" r:id="rId18"/>
    <p:sldId id="301" r:id="rId19"/>
    <p:sldId id="268" r:id="rId20"/>
    <p:sldId id="271" r:id="rId21"/>
    <p:sldId id="272" r:id="rId22"/>
    <p:sldId id="273" r:id="rId23"/>
    <p:sldId id="277" r:id="rId24"/>
    <p:sldId id="278" r:id="rId25"/>
    <p:sldId id="270" r:id="rId26"/>
    <p:sldId id="300" r:id="rId27"/>
    <p:sldId id="293" r:id="rId28"/>
    <p:sldId id="298" r:id="rId29"/>
    <p:sldId id="26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36ECFA-2D3B-C74A-82E7-96D988774852}" v="630" dt="2021-03-25T19:28:39.910"/>
    <p1510:client id="{E4F4A75C-73D0-4A85-B2CE-80ACF124ED93}" v="3911" vWet="3913" dt="2021-03-25T19:14:34.284"/>
  </p1510:revLst>
</p1510:revInfo>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17"/>
    <p:restoredTop sz="92720"/>
  </p:normalViewPr>
  <p:slideViewPr>
    <p:cSldViewPr snapToGrid="0" snapToObjects="1">
      <p:cViewPr varScale="1">
        <p:scale>
          <a:sx n="207" d="100"/>
          <a:sy n="207" d="100"/>
        </p:scale>
        <p:origin x="392" y="160"/>
      </p:cViewPr>
      <p:guideLst/>
    </p:cSldViewPr>
  </p:slideViewPr>
  <p:notesTextViewPr>
    <p:cViewPr>
      <p:scale>
        <a:sx n="1" d="1"/>
        <a:sy n="1" d="1"/>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ata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70F3AB-62A3-4E12-8265-646C0D7B92D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66567E8-418F-44F8-8D61-F27D6930FD45}">
      <dgm:prSet/>
      <dgm:spPr/>
      <dgm:t>
        <a:bodyPr/>
        <a:lstStyle/>
        <a:p>
          <a:pPr>
            <a:lnSpc>
              <a:spcPct val="100000"/>
            </a:lnSpc>
          </a:pPr>
          <a:r>
            <a:rPr lang="en-US"/>
            <a:t>Who is “Atomic Bikes?”</a:t>
          </a:r>
        </a:p>
      </dgm:t>
    </dgm:pt>
    <dgm:pt modelId="{FD27F4EF-EA76-4ADA-9C09-38772CB3C726}" type="parTrans" cxnId="{00D31738-E229-4349-80D9-CC6AFF6E73F1}">
      <dgm:prSet/>
      <dgm:spPr/>
      <dgm:t>
        <a:bodyPr/>
        <a:lstStyle/>
        <a:p>
          <a:endParaRPr lang="en-US"/>
        </a:p>
      </dgm:t>
    </dgm:pt>
    <dgm:pt modelId="{3F2FDC37-256B-491C-8842-D3A3C77D23C0}" type="sibTrans" cxnId="{00D31738-E229-4349-80D9-CC6AFF6E73F1}">
      <dgm:prSet/>
      <dgm:spPr/>
      <dgm:t>
        <a:bodyPr/>
        <a:lstStyle/>
        <a:p>
          <a:endParaRPr lang="en-US"/>
        </a:p>
      </dgm:t>
    </dgm:pt>
    <dgm:pt modelId="{36066653-2DA5-4278-98D1-23AAF89D035C}">
      <dgm:prSet custT="1"/>
      <dgm:spPr/>
      <dgm:t>
        <a:bodyPr/>
        <a:lstStyle/>
        <a:p>
          <a:pPr>
            <a:lnSpc>
              <a:spcPct val="100000"/>
            </a:lnSpc>
          </a:pPr>
          <a:r>
            <a:rPr lang="en-US" sz="2000"/>
            <a:t>Three Stellar Products in Strategic Locations</a:t>
          </a:r>
        </a:p>
      </dgm:t>
    </dgm:pt>
    <dgm:pt modelId="{518D0C43-E0A4-455A-84DF-621481134A73}" type="parTrans" cxnId="{7928B039-2E3C-4F3F-AD74-CC864A38AD5F}">
      <dgm:prSet/>
      <dgm:spPr/>
      <dgm:t>
        <a:bodyPr/>
        <a:lstStyle/>
        <a:p>
          <a:endParaRPr lang="en-US"/>
        </a:p>
      </dgm:t>
    </dgm:pt>
    <dgm:pt modelId="{FF6B2710-ED32-4886-B049-C9596CCD4A96}" type="sibTrans" cxnId="{7928B039-2E3C-4F3F-AD74-CC864A38AD5F}">
      <dgm:prSet/>
      <dgm:spPr/>
      <dgm:t>
        <a:bodyPr/>
        <a:lstStyle/>
        <a:p>
          <a:endParaRPr lang="en-US"/>
        </a:p>
      </dgm:t>
    </dgm:pt>
    <dgm:pt modelId="{24EEB280-519D-449E-AA53-013AEDBB65BC}">
      <dgm:prSet/>
      <dgm:spPr/>
      <dgm:t>
        <a:bodyPr/>
        <a:lstStyle/>
        <a:p>
          <a:pPr>
            <a:lnSpc>
              <a:spcPct val="100000"/>
            </a:lnSpc>
          </a:pPr>
          <a:r>
            <a:rPr lang="en-US"/>
            <a:t>Strong Marketing Approach</a:t>
          </a:r>
        </a:p>
      </dgm:t>
    </dgm:pt>
    <dgm:pt modelId="{00B1F592-F5F9-4934-818E-06DB06216421}" type="parTrans" cxnId="{0F72D30B-E5F5-4361-A6E8-1509E26B4F4B}">
      <dgm:prSet/>
      <dgm:spPr/>
      <dgm:t>
        <a:bodyPr/>
        <a:lstStyle/>
        <a:p>
          <a:endParaRPr lang="en-US"/>
        </a:p>
      </dgm:t>
    </dgm:pt>
    <dgm:pt modelId="{2D93650C-C0F4-46DD-A2A8-C4297EBE2D10}" type="sibTrans" cxnId="{0F72D30B-E5F5-4361-A6E8-1509E26B4F4B}">
      <dgm:prSet/>
      <dgm:spPr/>
      <dgm:t>
        <a:bodyPr/>
        <a:lstStyle/>
        <a:p>
          <a:endParaRPr lang="en-US"/>
        </a:p>
      </dgm:t>
    </dgm:pt>
    <dgm:pt modelId="{3809BB38-4A7B-4DA9-BC85-566F617A4C04}">
      <dgm:prSet/>
      <dgm:spPr/>
      <dgm:t>
        <a:bodyPr/>
        <a:lstStyle/>
        <a:p>
          <a:pPr>
            <a:lnSpc>
              <a:spcPct val="100000"/>
            </a:lnSpc>
          </a:pPr>
          <a:r>
            <a:rPr lang="en-US"/>
            <a:t>Operationally Efficient</a:t>
          </a:r>
        </a:p>
      </dgm:t>
    </dgm:pt>
    <dgm:pt modelId="{AA86D167-7116-4281-B876-B74B62B929DB}" type="parTrans" cxnId="{68D64822-879F-447E-BBB0-4476EF07D915}">
      <dgm:prSet/>
      <dgm:spPr/>
      <dgm:t>
        <a:bodyPr/>
        <a:lstStyle/>
        <a:p>
          <a:endParaRPr lang="en-US"/>
        </a:p>
      </dgm:t>
    </dgm:pt>
    <dgm:pt modelId="{4169C99B-A1DB-4CEF-9870-E411BC873C3B}" type="sibTrans" cxnId="{68D64822-879F-447E-BBB0-4476EF07D915}">
      <dgm:prSet/>
      <dgm:spPr/>
      <dgm:t>
        <a:bodyPr/>
        <a:lstStyle/>
        <a:p>
          <a:endParaRPr lang="en-US"/>
        </a:p>
      </dgm:t>
    </dgm:pt>
    <dgm:pt modelId="{775FF983-B439-4BF5-99DD-48FAAF3F3E2E}">
      <dgm:prSet/>
      <dgm:spPr/>
      <dgm:t>
        <a:bodyPr/>
        <a:lstStyle/>
        <a:p>
          <a:pPr>
            <a:lnSpc>
              <a:spcPct val="100000"/>
            </a:lnSpc>
          </a:pPr>
          <a:r>
            <a:rPr lang="en-US"/>
            <a:t>Strong Finances + Our Request</a:t>
          </a:r>
        </a:p>
      </dgm:t>
    </dgm:pt>
    <dgm:pt modelId="{4640DB43-F82A-4FEF-8A40-6C4E43F65730}" type="parTrans" cxnId="{7B010965-1AE7-4887-AA55-1F6E1AC6EA79}">
      <dgm:prSet/>
      <dgm:spPr/>
      <dgm:t>
        <a:bodyPr/>
        <a:lstStyle/>
        <a:p>
          <a:endParaRPr lang="en-US"/>
        </a:p>
      </dgm:t>
    </dgm:pt>
    <dgm:pt modelId="{7A48AE98-309D-4305-BAE6-8029984A4157}" type="sibTrans" cxnId="{7B010965-1AE7-4887-AA55-1F6E1AC6EA79}">
      <dgm:prSet/>
      <dgm:spPr/>
      <dgm:t>
        <a:bodyPr/>
        <a:lstStyle/>
        <a:p>
          <a:endParaRPr lang="en-US"/>
        </a:p>
      </dgm:t>
    </dgm:pt>
    <dgm:pt modelId="{1385A86F-9774-4947-BC73-12866AA152BE}" type="pres">
      <dgm:prSet presAssocID="{6970F3AB-62A3-4E12-8265-646C0D7B92D0}" presName="root" presStyleCnt="0">
        <dgm:presLayoutVars>
          <dgm:dir/>
          <dgm:resizeHandles val="exact"/>
        </dgm:presLayoutVars>
      </dgm:prSet>
      <dgm:spPr/>
    </dgm:pt>
    <dgm:pt modelId="{ACE1F57C-ABDA-497B-B3B9-4D312CCDBDC3}" type="pres">
      <dgm:prSet presAssocID="{966567E8-418F-44F8-8D61-F27D6930FD45}" presName="compNode" presStyleCnt="0"/>
      <dgm:spPr/>
    </dgm:pt>
    <dgm:pt modelId="{36D68FBD-D73B-4BD1-9457-3C5A5BBA778F}" type="pres">
      <dgm:prSet presAssocID="{966567E8-418F-44F8-8D61-F27D6930FD4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tom"/>
        </a:ext>
      </dgm:extLst>
    </dgm:pt>
    <dgm:pt modelId="{C5C24B7B-4498-451C-B0DE-5BD6A73BDE78}" type="pres">
      <dgm:prSet presAssocID="{966567E8-418F-44F8-8D61-F27D6930FD45}" presName="spaceRect" presStyleCnt="0"/>
      <dgm:spPr/>
    </dgm:pt>
    <dgm:pt modelId="{DDDFE425-23F3-4F84-A6C1-1EFD1C129FF4}" type="pres">
      <dgm:prSet presAssocID="{966567E8-418F-44F8-8D61-F27D6930FD45}" presName="textRect" presStyleLbl="revTx" presStyleIdx="0" presStyleCnt="5">
        <dgm:presLayoutVars>
          <dgm:chMax val="1"/>
          <dgm:chPref val="1"/>
        </dgm:presLayoutVars>
      </dgm:prSet>
      <dgm:spPr/>
    </dgm:pt>
    <dgm:pt modelId="{8E864368-791C-44A3-9A86-C6B49782401D}" type="pres">
      <dgm:prSet presAssocID="{3F2FDC37-256B-491C-8842-D3A3C77D23C0}" presName="sibTrans" presStyleCnt="0"/>
      <dgm:spPr/>
    </dgm:pt>
    <dgm:pt modelId="{613FC4A8-F1B0-4889-BFCD-C689C04FA5D8}" type="pres">
      <dgm:prSet presAssocID="{36066653-2DA5-4278-98D1-23AAF89D035C}" presName="compNode" presStyleCnt="0"/>
      <dgm:spPr/>
    </dgm:pt>
    <dgm:pt modelId="{629A68C6-92B3-4694-AA50-2760DAA084E1}" type="pres">
      <dgm:prSet presAssocID="{36066653-2DA5-4278-98D1-23AAF89D035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rker"/>
        </a:ext>
      </dgm:extLst>
    </dgm:pt>
    <dgm:pt modelId="{223A76BF-9F66-4B00-82AD-A87C5B018246}" type="pres">
      <dgm:prSet presAssocID="{36066653-2DA5-4278-98D1-23AAF89D035C}" presName="spaceRect" presStyleCnt="0"/>
      <dgm:spPr/>
    </dgm:pt>
    <dgm:pt modelId="{80248AB0-7DED-49CA-BA4A-086EF9A27CE1}" type="pres">
      <dgm:prSet presAssocID="{36066653-2DA5-4278-98D1-23AAF89D035C}" presName="textRect" presStyleLbl="revTx" presStyleIdx="1" presStyleCnt="5">
        <dgm:presLayoutVars>
          <dgm:chMax val="1"/>
          <dgm:chPref val="1"/>
        </dgm:presLayoutVars>
      </dgm:prSet>
      <dgm:spPr/>
    </dgm:pt>
    <dgm:pt modelId="{CB946F42-7E49-4806-B36B-5CA6E84E8734}" type="pres">
      <dgm:prSet presAssocID="{FF6B2710-ED32-4886-B049-C9596CCD4A96}" presName="sibTrans" presStyleCnt="0"/>
      <dgm:spPr/>
    </dgm:pt>
    <dgm:pt modelId="{71BAA9A9-4F4E-436E-A39A-34390B17F433}" type="pres">
      <dgm:prSet presAssocID="{24EEB280-519D-449E-AA53-013AEDBB65BC}" presName="compNode" presStyleCnt="0"/>
      <dgm:spPr/>
    </dgm:pt>
    <dgm:pt modelId="{DF57AC9A-0141-4BE8-9D79-29CAFE1BB3E0}" type="pres">
      <dgm:prSet presAssocID="{24EEB280-519D-449E-AA53-013AEDBB65B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gaphone"/>
        </a:ext>
      </dgm:extLst>
    </dgm:pt>
    <dgm:pt modelId="{28A629A7-3449-4CD1-93D2-AAD5D21A5F25}" type="pres">
      <dgm:prSet presAssocID="{24EEB280-519D-449E-AA53-013AEDBB65BC}" presName="spaceRect" presStyleCnt="0"/>
      <dgm:spPr/>
    </dgm:pt>
    <dgm:pt modelId="{E7CA071E-C190-4A94-A9C6-5262E49A8BBB}" type="pres">
      <dgm:prSet presAssocID="{24EEB280-519D-449E-AA53-013AEDBB65BC}" presName="textRect" presStyleLbl="revTx" presStyleIdx="2" presStyleCnt="5">
        <dgm:presLayoutVars>
          <dgm:chMax val="1"/>
          <dgm:chPref val="1"/>
        </dgm:presLayoutVars>
      </dgm:prSet>
      <dgm:spPr/>
    </dgm:pt>
    <dgm:pt modelId="{E5EEAC08-133A-4125-B982-9BDB5D8F3611}" type="pres">
      <dgm:prSet presAssocID="{2D93650C-C0F4-46DD-A2A8-C4297EBE2D10}" presName="sibTrans" presStyleCnt="0"/>
      <dgm:spPr/>
    </dgm:pt>
    <dgm:pt modelId="{D6F21346-DC47-44A7-B580-956714B516D1}" type="pres">
      <dgm:prSet presAssocID="{3809BB38-4A7B-4DA9-BC85-566F617A4C04}" presName="compNode" presStyleCnt="0"/>
      <dgm:spPr/>
    </dgm:pt>
    <dgm:pt modelId="{276EB8D8-BD03-4F31-B3DA-06E2EF80DF9F}" type="pres">
      <dgm:prSet presAssocID="{3809BB38-4A7B-4DA9-BC85-566F617A4C0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ears"/>
        </a:ext>
      </dgm:extLst>
    </dgm:pt>
    <dgm:pt modelId="{9E1218F9-E6A5-499A-B114-4438BA49B6BD}" type="pres">
      <dgm:prSet presAssocID="{3809BB38-4A7B-4DA9-BC85-566F617A4C04}" presName="spaceRect" presStyleCnt="0"/>
      <dgm:spPr/>
    </dgm:pt>
    <dgm:pt modelId="{D180B841-8700-4008-BDA2-0DAEFBA631B7}" type="pres">
      <dgm:prSet presAssocID="{3809BB38-4A7B-4DA9-BC85-566F617A4C04}" presName="textRect" presStyleLbl="revTx" presStyleIdx="3" presStyleCnt="5">
        <dgm:presLayoutVars>
          <dgm:chMax val="1"/>
          <dgm:chPref val="1"/>
        </dgm:presLayoutVars>
      </dgm:prSet>
      <dgm:spPr/>
    </dgm:pt>
    <dgm:pt modelId="{0D572C92-F548-4FEC-B5B7-A8F2008960FD}" type="pres">
      <dgm:prSet presAssocID="{4169C99B-A1DB-4CEF-9870-E411BC873C3B}" presName="sibTrans" presStyleCnt="0"/>
      <dgm:spPr/>
    </dgm:pt>
    <dgm:pt modelId="{46A312D8-0B66-47FD-935A-9F169105B987}" type="pres">
      <dgm:prSet presAssocID="{775FF983-B439-4BF5-99DD-48FAAF3F3E2E}" presName="compNode" presStyleCnt="0"/>
      <dgm:spPr/>
    </dgm:pt>
    <dgm:pt modelId="{397A247E-4B5F-4CF7-A92D-2A314870D590}" type="pres">
      <dgm:prSet presAssocID="{775FF983-B439-4BF5-99DD-48FAAF3F3E2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oney"/>
        </a:ext>
      </dgm:extLst>
    </dgm:pt>
    <dgm:pt modelId="{76A966CA-947B-414B-99FC-2B63BEA9922F}" type="pres">
      <dgm:prSet presAssocID="{775FF983-B439-4BF5-99DD-48FAAF3F3E2E}" presName="spaceRect" presStyleCnt="0"/>
      <dgm:spPr/>
    </dgm:pt>
    <dgm:pt modelId="{09B0D711-B11F-4717-BCE9-5E0D03238602}" type="pres">
      <dgm:prSet presAssocID="{775FF983-B439-4BF5-99DD-48FAAF3F3E2E}" presName="textRect" presStyleLbl="revTx" presStyleIdx="4" presStyleCnt="5">
        <dgm:presLayoutVars>
          <dgm:chMax val="1"/>
          <dgm:chPref val="1"/>
        </dgm:presLayoutVars>
      </dgm:prSet>
      <dgm:spPr/>
    </dgm:pt>
  </dgm:ptLst>
  <dgm:cxnLst>
    <dgm:cxn modelId="{0F72D30B-E5F5-4361-A6E8-1509E26B4F4B}" srcId="{6970F3AB-62A3-4E12-8265-646C0D7B92D0}" destId="{24EEB280-519D-449E-AA53-013AEDBB65BC}" srcOrd="2" destOrd="0" parTransId="{00B1F592-F5F9-4934-818E-06DB06216421}" sibTransId="{2D93650C-C0F4-46DD-A2A8-C4297EBE2D10}"/>
    <dgm:cxn modelId="{FFA65610-086E-4DB8-84B4-3115E6F04F91}" type="presOf" srcId="{966567E8-418F-44F8-8D61-F27D6930FD45}" destId="{DDDFE425-23F3-4F84-A6C1-1EFD1C129FF4}" srcOrd="0" destOrd="0" presId="urn:microsoft.com/office/officeart/2018/2/layout/IconLabelList"/>
    <dgm:cxn modelId="{68D64822-879F-447E-BBB0-4476EF07D915}" srcId="{6970F3AB-62A3-4E12-8265-646C0D7B92D0}" destId="{3809BB38-4A7B-4DA9-BC85-566F617A4C04}" srcOrd="3" destOrd="0" parTransId="{AA86D167-7116-4281-B876-B74B62B929DB}" sibTransId="{4169C99B-A1DB-4CEF-9870-E411BC873C3B}"/>
    <dgm:cxn modelId="{00D31738-E229-4349-80D9-CC6AFF6E73F1}" srcId="{6970F3AB-62A3-4E12-8265-646C0D7B92D0}" destId="{966567E8-418F-44F8-8D61-F27D6930FD45}" srcOrd="0" destOrd="0" parTransId="{FD27F4EF-EA76-4ADA-9C09-38772CB3C726}" sibTransId="{3F2FDC37-256B-491C-8842-D3A3C77D23C0}"/>
    <dgm:cxn modelId="{7928B039-2E3C-4F3F-AD74-CC864A38AD5F}" srcId="{6970F3AB-62A3-4E12-8265-646C0D7B92D0}" destId="{36066653-2DA5-4278-98D1-23AAF89D035C}" srcOrd="1" destOrd="0" parTransId="{518D0C43-E0A4-455A-84DF-621481134A73}" sibTransId="{FF6B2710-ED32-4886-B049-C9596CCD4A96}"/>
    <dgm:cxn modelId="{95DCFB4E-6371-4085-8439-D47D51BB9F29}" type="presOf" srcId="{6970F3AB-62A3-4E12-8265-646C0D7B92D0}" destId="{1385A86F-9774-4947-BC73-12866AA152BE}" srcOrd="0" destOrd="0" presId="urn:microsoft.com/office/officeart/2018/2/layout/IconLabelList"/>
    <dgm:cxn modelId="{7B010965-1AE7-4887-AA55-1F6E1AC6EA79}" srcId="{6970F3AB-62A3-4E12-8265-646C0D7B92D0}" destId="{775FF983-B439-4BF5-99DD-48FAAF3F3E2E}" srcOrd="4" destOrd="0" parTransId="{4640DB43-F82A-4FEF-8A40-6C4E43F65730}" sibTransId="{7A48AE98-309D-4305-BAE6-8029984A4157}"/>
    <dgm:cxn modelId="{63A46383-896D-4705-B555-B74DDDB0B824}" type="presOf" srcId="{775FF983-B439-4BF5-99DD-48FAAF3F3E2E}" destId="{09B0D711-B11F-4717-BCE9-5E0D03238602}" srcOrd="0" destOrd="0" presId="urn:microsoft.com/office/officeart/2018/2/layout/IconLabelList"/>
    <dgm:cxn modelId="{7986A291-7FE2-4C90-807A-C6EAC04774B9}" type="presOf" srcId="{36066653-2DA5-4278-98D1-23AAF89D035C}" destId="{80248AB0-7DED-49CA-BA4A-086EF9A27CE1}" srcOrd="0" destOrd="0" presId="urn:microsoft.com/office/officeart/2018/2/layout/IconLabelList"/>
    <dgm:cxn modelId="{FCE99AAD-5FCE-4956-9FA7-F0E978C4E61F}" type="presOf" srcId="{3809BB38-4A7B-4DA9-BC85-566F617A4C04}" destId="{D180B841-8700-4008-BDA2-0DAEFBA631B7}" srcOrd="0" destOrd="0" presId="urn:microsoft.com/office/officeart/2018/2/layout/IconLabelList"/>
    <dgm:cxn modelId="{B4242BE4-4D2B-48E5-90B2-0282DB0095CD}" type="presOf" srcId="{24EEB280-519D-449E-AA53-013AEDBB65BC}" destId="{E7CA071E-C190-4A94-A9C6-5262E49A8BBB}" srcOrd="0" destOrd="0" presId="urn:microsoft.com/office/officeart/2018/2/layout/IconLabelList"/>
    <dgm:cxn modelId="{6727EBFF-5C83-4AE6-B4D7-F610D4A3F6F5}" type="presParOf" srcId="{1385A86F-9774-4947-BC73-12866AA152BE}" destId="{ACE1F57C-ABDA-497B-B3B9-4D312CCDBDC3}" srcOrd="0" destOrd="0" presId="urn:microsoft.com/office/officeart/2018/2/layout/IconLabelList"/>
    <dgm:cxn modelId="{43347329-29F1-4B77-858E-772C897868C8}" type="presParOf" srcId="{ACE1F57C-ABDA-497B-B3B9-4D312CCDBDC3}" destId="{36D68FBD-D73B-4BD1-9457-3C5A5BBA778F}" srcOrd="0" destOrd="0" presId="urn:microsoft.com/office/officeart/2018/2/layout/IconLabelList"/>
    <dgm:cxn modelId="{9582E5B7-1B6F-475F-A494-827F04E8F0A2}" type="presParOf" srcId="{ACE1F57C-ABDA-497B-B3B9-4D312CCDBDC3}" destId="{C5C24B7B-4498-451C-B0DE-5BD6A73BDE78}" srcOrd="1" destOrd="0" presId="urn:microsoft.com/office/officeart/2018/2/layout/IconLabelList"/>
    <dgm:cxn modelId="{53C127B2-C786-432F-9EDF-A5D382D1237B}" type="presParOf" srcId="{ACE1F57C-ABDA-497B-B3B9-4D312CCDBDC3}" destId="{DDDFE425-23F3-4F84-A6C1-1EFD1C129FF4}" srcOrd="2" destOrd="0" presId="urn:microsoft.com/office/officeart/2018/2/layout/IconLabelList"/>
    <dgm:cxn modelId="{FDD45C50-50F2-4C8A-AC97-F7194CDDAF27}" type="presParOf" srcId="{1385A86F-9774-4947-BC73-12866AA152BE}" destId="{8E864368-791C-44A3-9A86-C6B49782401D}" srcOrd="1" destOrd="0" presId="urn:microsoft.com/office/officeart/2018/2/layout/IconLabelList"/>
    <dgm:cxn modelId="{92641729-E55B-4070-B071-BDE87C7B1747}" type="presParOf" srcId="{1385A86F-9774-4947-BC73-12866AA152BE}" destId="{613FC4A8-F1B0-4889-BFCD-C689C04FA5D8}" srcOrd="2" destOrd="0" presId="urn:microsoft.com/office/officeart/2018/2/layout/IconLabelList"/>
    <dgm:cxn modelId="{327B28D5-047C-4331-8778-AA1FDC82B356}" type="presParOf" srcId="{613FC4A8-F1B0-4889-BFCD-C689C04FA5D8}" destId="{629A68C6-92B3-4694-AA50-2760DAA084E1}" srcOrd="0" destOrd="0" presId="urn:microsoft.com/office/officeart/2018/2/layout/IconLabelList"/>
    <dgm:cxn modelId="{77392127-0BF6-40E2-A8DA-5F546BCD3689}" type="presParOf" srcId="{613FC4A8-F1B0-4889-BFCD-C689C04FA5D8}" destId="{223A76BF-9F66-4B00-82AD-A87C5B018246}" srcOrd="1" destOrd="0" presId="urn:microsoft.com/office/officeart/2018/2/layout/IconLabelList"/>
    <dgm:cxn modelId="{7AB244D4-B1F4-4BD4-95A2-24F61E5EB87E}" type="presParOf" srcId="{613FC4A8-F1B0-4889-BFCD-C689C04FA5D8}" destId="{80248AB0-7DED-49CA-BA4A-086EF9A27CE1}" srcOrd="2" destOrd="0" presId="urn:microsoft.com/office/officeart/2018/2/layout/IconLabelList"/>
    <dgm:cxn modelId="{EB40D748-C2D4-4823-84F4-463B90EBA7EC}" type="presParOf" srcId="{1385A86F-9774-4947-BC73-12866AA152BE}" destId="{CB946F42-7E49-4806-B36B-5CA6E84E8734}" srcOrd="3" destOrd="0" presId="urn:microsoft.com/office/officeart/2018/2/layout/IconLabelList"/>
    <dgm:cxn modelId="{238B4AE9-66E7-40AA-BBB2-222F7D02215C}" type="presParOf" srcId="{1385A86F-9774-4947-BC73-12866AA152BE}" destId="{71BAA9A9-4F4E-436E-A39A-34390B17F433}" srcOrd="4" destOrd="0" presId="urn:microsoft.com/office/officeart/2018/2/layout/IconLabelList"/>
    <dgm:cxn modelId="{7668FE9A-780D-4519-9FED-85FB5ECDC17B}" type="presParOf" srcId="{71BAA9A9-4F4E-436E-A39A-34390B17F433}" destId="{DF57AC9A-0141-4BE8-9D79-29CAFE1BB3E0}" srcOrd="0" destOrd="0" presId="urn:microsoft.com/office/officeart/2018/2/layout/IconLabelList"/>
    <dgm:cxn modelId="{1C244490-74F5-4C7D-AD4A-EE200FB971EE}" type="presParOf" srcId="{71BAA9A9-4F4E-436E-A39A-34390B17F433}" destId="{28A629A7-3449-4CD1-93D2-AAD5D21A5F25}" srcOrd="1" destOrd="0" presId="urn:microsoft.com/office/officeart/2018/2/layout/IconLabelList"/>
    <dgm:cxn modelId="{AE1512E7-3D2D-4D1D-A008-275075847829}" type="presParOf" srcId="{71BAA9A9-4F4E-436E-A39A-34390B17F433}" destId="{E7CA071E-C190-4A94-A9C6-5262E49A8BBB}" srcOrd="2" destOrd="0" presId="urn:microsoft.com/office/officeart/2018/2/layout/IconLabelList"/>
    <dgm:cxn modelId="{B3FF0DC7-13CE-4935-A45A-2523401433E3}" type="presParOf" srcId="{1385A86F-9774-4947-BC73-12866AA152BE}" destId="{E5EEAC08-133A-4125-B982-9BDB5D8F3611}" srcOrd="5" destOrd="0" presId="urn:microsoft.com/office/officeart/2018/2/layout/IconLabelList"/>
    <dgm:cxn modelId="{4E5F3CCD-D2F5-4E89-A3F1-0DD26884F1F2}" type="presParOf" srcId="{1385A86F-9774-4947-BC73-12866AA152BE}" destId="{D6F21346-DC47-44A7-B580-956714B516D1}" srcOrd="6" destOrd="0" presId="urn:microsoft.com/office/officeart/2018/2/layout/IconLabelList"/>
    <dgm:cxn modelId="{A7E45E06-5578-4DD5-ACA5-B5500B91E401}" type="presParOf" srcId="{D6F21346-DC47-44A7-B580-956714B516D1}" destId="{276EB8D8-BD03-4F31-B3DA-06E2EF80DF9F}" srcOrd="0" destOrd="0" presId="urn:microsoft.com/office/officeart/2018/2/layout/IconLabelList"/>
    <dgm:cxn modelId="{8565E105-84A9-47C1-913F-3C710AEADF51}" type="presParOf" srcId="{D6F21346-DC47-44A7-B580-956714B516D1}" destId="{9E1218F9-E6A5-499A-B114-4438BA49B6BD}" srcOrd="1" destOrd="0" presId="urn:microsoft.com/office/officeart/2018/2/layout/IconLabelList"/>
    <dgm:cxn modelId="{1781ECBB-B7B9-4139-80BB-D682F00DFCAB}" type="presParOf" srcId="{D6F21346-DC47-44A7-B580-956714B516D1}" destId="{D180B841-8700-4008-BDA2-0DAEFBA631B7}" srcOrd="2" destOrd="0" presId="urn:microsoft.com/office/officeart/2018/2/layout/IconLabelList"/>
    <dgm:cxn modelId="{649F0F4A-E41B-4386-93DA-1AC7C4B28B1F}" type="presParOf" srcId="{1385A86F-9774-4947-BC73-12866AA152BE}" destId="{0D572C92-F548-4FEC-B5B7-A8F2008960FD}" srcOrd="7" destOrd="0" presId="urn:microsoft.com/office/officeart/2018/2/layout/IconLabelList"/>
    <dgm:cxn modelId="{E58551C8-4F1E-45B0-85B4-6B569EE75FDC}" type="presParOf" srcId="{1385A86F-9774-4947-BC73-12866AA152BE}" destId="{46A312D8-0B66-47FD-935A-9F169105B987}" srcOrd="8" destOrd="0" presId="urn:microsoft.com/office/officeart/2018/2/layout/IconLabelList"/>
    <dgm:cxn modelId="{769EFE35-0731-4837-8810-5A9A4E8C0D83}" type="presParOf" srcId="{46A312D8-0B66-47FD-935A-9F169105B987}" destId="{397A247E-4B5F-4CF7-A92D-2A314870D590}" srcOrd="0" destOrd="0" presId="urn:microsoft.com/office/officeart/2018/2/layout/IconLabelList"/>
    <dgm:cxn modelId="{78D96993-64F6-4813-BF99-D8F2E2E7720A}" type="presParOf" srcId="{46A312D8-0B66-47FD-935A-9F169105B987}" destId="{76A966CA-947B-414B-99FC-2B63BEA9922F}" srcOrd="1" destOrd="0" presId="urn:microsoft.com/office/officeart/2018/2/layout/IconLabelList"/>
    <dgm:cxn modelId="{3D36FA76-1988-47D6-AD3D-338388F48F52}" type="presParOf" srcId="{46A312D8-0B66-47FD-935A-9F169105B987}" destId="{09B0D711-B11F-4717-BCE9-5E0D0323860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5D2193-229A-4B94-97DB-A6DF5768B4B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22EA1621-70C0-4757-94AA-C278247468DD}">
      <dgm:prSet custT="1"/>
      <dgm:spPr/>
      <dgm:t>
        <a:bodyPr/>
        <a:lstStyle/>
        <a:p>
          <a:r>
            <a:rPr lang="en-US" sz="3500"/>
            <a:t>Brick-and-Mortar:</a:t>
          </a:r>
        </a:p>
      </dgm:t>
    </dgm:pt>
    <dgm:pt modelId="{57BF618A-7769-4494-8CE6-59139E3C408D}" type="parTrans" cxnId="{AE344E7C-F4CF-47ED-BBB5-4D5991ED4135}">
      <dgm:prSet/>
      <dgm:spPr/>
      <dgm:t>
        <a:bodyPr/>
        <a:lstStyle/>
        <a:p>
          <a:endParaRPr lang="en-US"/>
        </a:p>
      </dgm:t>
    </dgm:pt>
    <dgm:pt modelId="{B7DC5978-A8AA-4363-BCED-607F0FC373BE}" type="sibTrans" cxnId="{AE344E7C-F4CF-47ED-BBB5-4D5991ED4135}">
      <dgm:prSet/>
      <dgm:spPr/>
      <dgm:t>
        <a:bodyPr/>
        <a:lstStyle/>
        <a:p>
          <a:endParaRPr lang="en-US"/>
        </a:p>
      </dgm:t>
    </dgm:pt>
    <dgm:pt modelId="{030DBC2C-E4A8-4EF2-BA61-CD24BA5C1C55}">
      <dgm:prSet custT="1"/>
      <dgm:spPr/>
      <dgm:t>
        <a:bodyPr/>
        <a:lstStyle/>
        <a:p>
          <a:r>
            <a:rPr lang="en-US" sz="2200" baseline="0"/>
            <a:t>New York City</a:t>
          </a:r>
          <a:endParaRPr lang="en-US" sz="2200"/>
        </a:p>
      </dgm:t>
    </dgm:pt>
    <dgm:pt modelId="{94DE3C09-80CC-42B6-947E-647AA15D7828}" type="parTrans" cxnId="{264494F6-A2CF-4EAB-B8F9-DCF3F58F9518}">
      <dgm:prSet/>
      <dgm:spPr/>
      <dgm:t>
        <a:bodyPr/>
        <a:lstStyle/>
        <a:p>
          <a:endParaRPr lang="en-US"/>
        </a:p>
      </dgm:t>
    </dgm:pt>
    <dgm:pt modelId="{1572AD20-0BAA-4D36-8936-2B25C73FEEE1}" type="sibTrans" cxnId="{264494F6-A2CF-4EAB-B8F9-DCF3F58F9518}">
      <dgm:prSet/>
      <dgm:spPr/>
      <dgm:t>
        <a:bodyPr/>
        <a:lstStyle/>
        <a:p>
          <a:endParaRPr lang="en-US"/>
        </a:p>
      </dgm:t>
    </dgm:pt>
    <dgm:pt modelId="{46AB3067-A723-4836-A057-6B625387FD67}">
      <dgm:prSet custT="1"/>
      <dgm:spPr/>
      <dgm:t>
        <a:bodyPr/>
        <a:lstStyle/>
        <a:p>
          <a:r>
            <a:rPr lang="en-US" sz="2200" baseline="0"/>
            <a:t>Rio de Janeiro</a:t>
          </a:r>
          <a:endParaRPr lang="en-US" sz="2200"/>
        </a:p>
      </dgm:t>
    </dgm:pt>
    <dgm:pt modelId="{E820D819-E433-44A7-9B76-9641110D5B12}" type="parTrans" cxnId="{57589624-1215-4887-987D-B8F568117D6B}">
      <dgm:prSet/>
      <dgm:spPr/>
      <dgm:t>
        <a:bodyPr/>
        <a:lstStyle/>
        <a:p>
          <a:endParaRPr lang="en-US"/>
        </a:p>
      </dgm:t>
    </dgm:pt>
    <dgm:pt modelId="{08CB59D7-804C-41A5-A279-F2D67AF29019}" type="sibTrans" cxnId="{57589624-1215-4887-987D-B8F568117D6B}">
      <dgm:prSet/>
      <dgm:spPr/>
      <dgm:t>
        <a:bodyPr/>
        <a:lstStyle/>
        <a:p>
          <a:endParaRPr lang="en-US"/>
        </a:p>
      </dgm:t>
    </dgm:pt>
    <dgm:pt modelId="{24AF913E-7315-442C-8743-14A2EC705403}">
      <dgm:prSet custT="1"/>
      <dgm:spPr/>
      <dgm:t>
        <a:bodyPr/>
        <a:lstStyle/>
        <a:p>
          <a:r>
            <a:rPr lang="en-US" sz="2200" baseline="0"/>
            <a:t>Amsterdam</a:t>
          </a:r>
          <a:endParaRPr lang="en-US" sz="2200"/>
        </a:p>
      </dgm:t>
    </dgm:pt>
    <dgm:pt modelId="{FDE58046-0250-4DBF-B311-C2D9A23C45AF}" type="parTrans" cxnId="{2B2F3156-991B-4134-A252-8523DBBEF357}">
      <dgm:prSet/>
      <dgm:spPr/>
      <dgm:t>
        <a:bodyPr/>
        <a:lstStyle/>
        <a:p>
          <a:endParaRPr lang="en-US"/>
        </a:p>
      </dgm:t>
    </dgm:pt>
    <dgm:pt modelId="{019BBA50-F92A-4ADB-9A8C-705BB3D1EFEB}" type="sibTrans" cxnId="{2B2F3156-991B-4134-A252-8523DBBEF357}">
      <dgm:prSet/>
      <dgm:spPr/>
      <dgm:t>
        <a:bodyPr/>
        <a:lstStyle/>
        <a:p>
          <a:endParaRPr lang="en-US"/>
        </a:p>
      </dgm:t>
    </dgm:pt>
    <dgm:pt modelId="{C351D92B-DFE0-4289-AFA9-2BAC29DBDDF4}">
      <dgm:prSet custT="1"/>
      <dgm:spPr/>
      <dgm:t>
        <a:bodyPr/>
        <a:lstStyle/>
        <a:p>
          <a:r>
            <a:rPr lang="en-US" sz="3500"/>
            <a:t>Online: </a:t>
          </a:r>
        </a:p>
      </dgm:t>
    </dgm:pt>
    <dgm:pt modelId="{4CF64618-08DD-465C-B31A-59F922B60915}" type="parTrans" cxnId="{79C30D3D-C120-4E08-B944-E08B5E7F6334}">
      <dgm:prSet/>
      <dgm:spPr/>
      <dgm:t>
        <a:bodyPr/>
        <a:lstStyle/>
        <a:p>
          <a:endParaRPr lang="en-US"/>
        </a:p>
      </dgm:t>
    </dgm:pt>
    <dgm:pt modelId="{B0EC3054-18CE-4B16-BF16-AA3EED360712}" type="sibTrans" cxnId="{79C30D3D-C120-4E08-B944-E08B5E7F6334}">
      <dgm:prSet/>
      <dgm:spPr/>
      <dgm:t>
        <a:bodyPr/>
        <a:lstStyle/>
        <a:p>
          <a:endParaRPr lang="en-US"/>
        </a:p>
      </dgm:t>
    </dgm:pt>
    <dgm:pt modelId="{FBB4C3B6-341B-4519-A1A7-CB34DE04F14B}">
      <dgm:prSet custT="1"/>
      <dgm:spPr/>
      <dgm:t>
        <a:bodyPr/>
        <a:lstStyle/>
        <a:p>
          <a:r>
            <a:rPr lang="en-US" sz="2200" baseline="0"/>
            <a:t>Bangalore</a:t>
          </a:r>
          <a:endParaRPr lang="en-US" sz="2200"/>
        </a:p>
      </dgm:t>
    </dgm:pt>
    <dgm:pt modelId="{27EC4061-72E9-4E70-AE11-AA724B1CA8EF}" type="parTrans" cxnId="{41AE5A11-72F9-4497-BC7A-5D99FBFC2FD1}">
      <dgm:prSet/>
      <dgm:spPr/>
      <dgm:t>
        <a:bodyPr/>
        <a:lstStyle/>
        <a:p>
          <a:endParaRPr lang="en-US"/>
        </a:p>
      </dgm:t>
    </dgm:pt>
    <dgm:pt modelId="{CB953FEA-B94C-41B9-8127-AE559CD42D1B}" type="sibTrans" cxnId="{41AE5A11-72F9-4497-BC7A-5D99FBFC2FD1}">
      <dgm:prSet/>
      <dgm:spPr/>
      <dgm:t>
        <a:bodyPr/>
        <a:lstStyle/>
        <a:p>
          <a:endParaRPr lang="en-US"/>
        </a:p>
      </dgm:t>
    </dgm:pt>
    <dgm:pt modelId="{8880C95C-A6C7-E841-B343-F13692EFBFEC}" type="pres">
      <dgm:prSet presAssocID="{BA5D2193-229A-4B94-97DB-A6DF5768B4B3}" presName="linear" presStyleCnt="0">
        <dgm:presLayoutVars>
          <dgm:dir/>
          <dgm:animLvl val="lvl"/>
          <dgm:resizeHandles val="exact"/>
        </dgm:presLayoutVars>
      </dgm:prSet>
      <dgm:spPr/>
    </dgm:pt>
    <dgm:pt modelId="{75B2E65F-C1AC-8B41-A9F2-453131667C81}" type="pres">
      <dgm:prSet presAssocID="{22EA1621-70C0-4757-94AA-C278247468DD}" presName="parentLin" presStyleCnt="0"/>
      <dgm:spPr/>
    </dgm:pt>
    <dgm:pt modelId="{15170E85-A234-3443-804B-D1B549683A78}" type="pres">
      <dgm:prSet presAssocID="{22EA1621-70C0-4757-94AA-C278247468DD}" presName="parentLeftMargin" presStyleLbl="node1" presStyleIdx="0" presStyleCnt="2"/>
      <dgm:spPr/>
    </dgm:pt>
    <dgm:pt modelId="{E38416C0-4152-564C-99D8-3F3C0DF36D30}" type="pres">
      <dgm:prSet presAssocID="{22EA1621-70C0-4757-94AA-C278247468DD}" presName="parentText" presStyleLbl="node1" presStyleIdx="0" presStyleCnt="2">
        <dgm:presLayoutVars>
          <dgm:chMax val="0"/>
          <dgm:bulletEnabled val="1"/>
        </dgm:presLayoutVars>
      </dgm:prSet>
      <dgm:spPr/>
    </dgm:pt>
    <dgm:pt modelId="{4EFC49D6-417B-E644-9685-F17BFF04E926}" type="pres">
      <dgm:prSet presAssocID="{22EA1621-70C0-4757-94AA-C278247468DD}" presName="negativeSpace" presStyleCnt="0"/>
      <dgm:spPr/>
    </dgm:pt>
    <dgm:pt modelId="{7A8438F2-E6D3-D242-88AB-48D182060A17}" type="pres">
      <dgm:prSet presAssocID="{22EA1621-70C0-4757-94AA-C278247468DD}" presName="childText" presStyleLbl="conFgAcc1" presStyleIdx="0" presStyleCnt="2">
        <dgm:presLayoutVars>
          <dgm:bulletEnabled val="1"/>
        </dgm:presLayoutVars>
      </dgm:prSet>
      <dgm:spPr/>
    </dgm:pt>
    <dgm:pt modelId="{290779E4-EEDE-894D-9BCB-5A735131C38A}" type="pres">
      <dgm:prSet presAssocID="{B7DC5978-A8AA-4363-BCED-607F0FC373BE}" presName="spaceBetweenRectangles" presStyleCnt="0"/>
      <dgm:spPr/>
    </dgm:pt>
    <dgm:pt modelId="{6C705BEA-39C4-5049-800C-89ED4987D81B}" type="pres">
      <dgm:prSet presAssocID="{C351D92B-DFE0-4289-AFA9-2BAC29DBDDF4}" presName="parentLin" presStyleCnt="0"/>
      <dgm:spPr/>
    </dgm:pt>
    <dgm:pt modelId="{19B91F79-7A75-0C49-BAD4-6834E5B2D619}" type="pres">
      <dgm:prSet presAssocID="{C351D92B-DFE0-4289-AFA9-2BAC29DBDDF4}" presName="parentLeftMargin" presStyleLbl="node1" presStyleIdx="0" presStyleCnt="2"/>
      <dgm:spPr/>
    </dgm:pt>
    <dgm:pt modelId="{739D0BA9-8D88-5641-ADE5-18A425DA0818}" type="pres">
      <dgm:prSet presAssocID="{C351D92B-DFE0-4289-AFA9-2BAC29DBDDF4}" presName="parentText" presStyleLbl="node1" presStyleIdx="1" presStyleCnt="2">
        <dgm:presLayoutVars>
          <dgm:chMax val="0"/>
          <dgm:bulletEnabled val="1"/>
        </dgm:presLayoutVars>
      </dgm:prSet>
      <dgm:spPr/>
    </dgm:pt>
    <dgm:pt modelId="{83F7C83E-8423-654E-8458-78FF866670B3}" type="pres">
      <dgm:prSet presAssocID="{C351D92B-DFE0-4289-AFA9-2BAC29DBDDF4}" presName="negativeSpace" presStyleCnt="0"/>
      <dgm:spPr/>
    </dgm:pt>
    <dgm:pt modelId="{E9C4F319-4B34-554B-A4E2-17DB5E89C88F}" type="pres">
      <dgm:prSet presAssocID="{C351D92B-DFE0-4289-AFA9-2BAC29DBDDF4}" presName="childText" presStyleLbl="conFgAcc1" presStyleIdx="1" presStyleCnt="2">
        <dgm:presLayoutVars>
          <dgm:bulletEnabled val="1"/>
        </dgm:presLayoutVars>
      </dgm:prSet>
      <dgm:spPr/>
    </dgm:pt>
  </dgm:ptLst>
  <dgm:cxnLst>
    <dgm:cxn modelId="{41AE5A11-72F9-4497-BC7A-5D99FBFC2FD1}" srcId="{C351D92B-DFE0-4289-AFA9-2BAC29DBDDF4}" destId="{FBB4C3B6-341B-4519-A1A7-CB34DE04F14B}" srcOrd="0" destOrd="0" parTransId="{27EC4061-72E9-4E70-AE11-AA724B1CA8EF}" sibTransId="{CB953FEA-B94C-41B9-8127-AE559CD42D1B}"/>
    <dgm:cxn modelId="{57589624-1215-4887-987D-B8F568117D6B}" srcId="{22EA1621-70C0-4757-94AA-C278247468DD}" destId="{46AB3067-A723-4836-A057-6B625387FD67}" srcOrd="1" destOrd="0" parTransId="{E820D819-E433-44A7-9B76-9641110D5B12}" sibTransId="{08CB59D7-804C-41A5-A279-F2D67AF29019}"/>
    <dgm:cxn modelId="{7DD72F2D-414C-D645-BE57-EFC759AA6A56}" type="presOf" srcId="{22EA1621-70C0-4757-94AA-C278247468DD}" destId="{E38416C0-4152-564C-99D8-3F3C0DF36D30}" srcOrd="1" destOrd="0" presId="urn:microsoft.com/office/officeart/2005/8/layout/list1"/>
    <dgm:cxn modelId="{B8F2F035-89BD-5E47-8241-F4E27C3658E2}" type="presOf" srcId="{BA5D2193-229A-4B94-97DB-A6DF5768B4B3}" destId="{8880C95C-A6C7-E841-B343-F13692EFBFEC}" srcOrd="0" destOrd="0" presId="urn:microsoft.com/office/officeart/2005/8/layout/list1"/>
    <dgm:cxn modelId="{79C30D3D-C120-4E08-B944-E08B5E7F6334}" srcId="{BA5D2193-229A-4B94-97DB-A6DF5768B4B3}" destId="{C351D92B-DFE0-4289-AFA9-2BAC29DBDDF4}" srcOrd="1" destOrd="0" parTransId="{4CF64618-08DD-465C-B31A-59F922B60915}" sibTransId="{B0EC3054-18CE-4B16-BF16-AA3EED360712}"/>
    <dgm:cxn modelId="{F2452F4D-7FEA-E240-8960-0288D70AF0AB}" type="presOf" srcId="{46AB3067-A723-4836-A057-6B625387FD67}" destId="{7A8438F2-E6D3-D242-88AB-48D182060A17}" srcOrd="0" destOrd="1" presId="urn:microsoft.com/office/officeart/2005/8/layout/list1"/>
    <dgm:cxn modelId="{B9D7644F-9DE7-8842-827A-6E83BCEB257A}" type="presOf" srcId="{22EA1621-70C0-4757-94AA-C278247468DD}" destId="{15170E85-A234-3443-804B-D1B549683A78}" srcOrd="0" destOrd="0" presId="urn:microsoft.com/office/officeart/2005/8/layout/list1"/>
    <dgm:cxn modelId="{BD416853-BDBF-D441-9BBC-3122FB55711A}" type="presOf" srcId="{C351D92B-DFE0-4289-AFA9-2BAC29DBDDF4}" destId="{739D0BA9-8D88-5641-ADE5-18A425DA0818}" srcOrd="1" destOrd="0" presId="urn:microsoft.com/office/officeart/2005/8/layout/list1"/>
    <dgm:cxn modelId="{2B2F3156-991B-4134-A252-8523DBBEF357}" srcId="{22EA1621-70C0-4757-94AA-C278247468DD}" destId="{24AF913E-7315-442C-8743-14A2EC705403}" srcOrd="2" destOrd="0" parTransId="{FDE58046-0250-4DBF-B311-C2D9A23C45AF}" sibTransId="{019BBA50-F92A-4ADB-9A8C-705BB3D1EFEB}"/>
    <dgm:cxn modelId="{4083BB60-3291-B543-AEA1-D26E1D648B84}" type="presOf" srcId="{24AF913E-7315-442C-8743-14A2EC705403}" destId="{7A8438F2-E6D3-D242-88AB-48D182060A17}" srcOrd="0" destOrd="2" presId="urn:microsoft.com/office/officeart/2005/8/layout/list1"/>
    <dgm:cxn modelId="{2FC8E67B-F8E3-CE40-AA99-0CA67CD7B991}" type="presOf" srcId="{C351D92B-DFE0-4289-AFA9-2BAC29DBDDF4}" destId="{19B91F79-7A75-0C49-BAD4-6834E5B2D619}" srcOrd="0" destOrd="0" presId="urn:microsoft.com/office/officeart/2005/8/layout/list1"/>
    <dgm:cxn modelId="{AE344E7C-F4CF-47ED-BBB5-4D5991ED4135}" srcId="{BA5D2193-229A-4B94-97DB-A6DF5768B4B3}" destId="{22EA1621-70C0-4757-94AA-C278247468DD}" srcOrd="0" destOrd="0" parTransId="{57BF618A-7769-4494-8CE6-59139E3C408D}" sibTransId="{B7DC5978-A8AA-4363-BCED-607F0FC373BE}"/>
    <dgm:cxn modelId="{62868B8D-1176-2E4A-ABC2-92EDE7DEF4C6}" type="presOf" srcId="{FBB4C3B6-341B-4519-A1A7-CB34DE04F14B}" destId="{E9C4F319-4B34-554B-A4E2-17DB5E89C88F}" srcOrd="0" destOrd="0" presId="urn:microsoft.com/office/officeart/2005/8/layout/list1"/>
    <dgm:cxn modelId="{E5D2C494-906D-8B44-92AE-C57467D36502}" type="presOf" srcId="{030DBC2C-E4A8-4EF2-BA61-CD24BA5C1C55}" destId="{7A8438F2-E6D3-D242-88AB-48D182060A17}" srcOrd="0" destOrd="0" presId="urn:microsoft.com/office/officeart/2005/8/layout/list1"/>
    <dgm:cxn modelId="{264494F6-A2CF-4EAB-B8F9-DCF3F58F9518}" srcId="{22EA1621-70C0-4757-94AA-C278247468DD}" destId="{030DBC2C-E4A8-4EF2-BA61-CD24BA5C1C55}" srcOrd="0" destOrd="0" parTransId="{94DE3C09-80CC-42B6-947E-647AA15D7828}" sibTransId="{1572AD20-0BAA-4D36-8936-2B25C73FEEE1}"/>
    <dgm:cxn modelId="{C0F13286-03DE-EF4B-BA3E-3ED8536CFCE7}" type="presParOf" srcId="{8880C95C-A6C7-E841-B343-F13692EFBFEC}" destId="{75B2E65F-C1AC-8B41-A9F2-453131667C81}" srcOrd="0" destOrd="0" presId="urn:microsoft.com/office/officeart/2005/8/layout/list1"/>
    <dgm:cxn modelId="{BE81965A-416D-884C-A7E0-78444E018CC1}" type="presParOf" srcId="{75B2E65F-C1AC-8B41-A9F2-453131667C81}" destId="{15170E85-A234-3443-804B-D1B549683A78}" srcOrd="0" destOrd="0" presId="urn:microsoft.com/office/officeart/2005/8/layout/list1"/>
    <dgm:cxn modelId="{1EA1CA17-7C5C-0E4A-977F-E22D18A7E409}" type="presParOf" srcId="{75B2E65F-C1AC-8B41-A9F2-453131667C81}" destId="{E38416C0-4152-564C-99D8-3F3C0DF36D30}" srcOrd="1" destOrd="0" presId="urn:microsoft.com/office/officeart/2005/8/layout/list1"/>
    <dgm:cxn modelId="{83AFF8A7-7EC8-3745-BAC0-102E727EF1B0}" type="presParOf" srcId="{8880C95C-A6C7-E841-B343-F13692EFBFEC}" destId="{4EFC49D6-417B-E644-9685-F17BFF04E926}" srcOrd="1" destOrd="0" presId="urn:microsoft.com/office/officeart/2005/8/layout/list1"/>
    <dgm:cxn modelId="{E5475018-3B96-3343-979F-60C0E74306CF}" type="presParOf" srcId="{8880C95C-A6C7-E841-B343-F13692EFBFEC}" destId="{7A8438F2-E6D3-D242-88AB-48D182060A17}" srcOrd="2" destOrd="0" presId="urn:microsoft.com/office/officeart/2005/8/layout/list1"/>
    <dgm:cxn modelId="{EBE279FA-0D92-324C-9C56-0B2F0C59E703}" type="presParOf" srcId="{8880C95C-A6C7-E841-B343-F13692EFBFEC}" destId="{290779E4-EEDE-894D-9BCB-5A735131C38A}" srcOrd="3" destOrd="0" presId="urn:microsoft.com/office/officeart/2005/8/layout/list1"/>
    <dgm:cxn modelId="{3FBBBF2E-8B3B-A947-AE3B-E696B9627949}" type="presParOf" srcId="{8880C95C-A6C7-E841-B343-F13692EFBFEC}" destId="{6C705BEA-39C4-5049-800C-89ED4987D81B}" srcOrd="4" destOrd="0" presId="urn:microsoft.com/office/officeart/2005/8/layout/list1"/>
    <dgm:cxn modelId="{648EEA18-7FD3-4D4E-98CD-A8E6778FF402}" type="presParOf" srcId="{6C705BEA-39C4-5049-800C-89ED4987D81B}" destId="{19B91F79-7A75-0C49-BAD4-6834E5B2D619}" srcOrd="0" destOrd="0" presId="urn:microsoft.com/office/officeart/2005/8/layout/list1"/>
    <dgm:cxn modelId="{A0F64C2D-7A4D-3040-B592-4F0DCBB563E2}" type="presParOf" srcId="{6C705BEA-39C4-5049-800C-89ED4987D81B}" destId="{739D0BA9-8D88-5641-ADE5-18A425DA0818}" srcOrd="1" destOrd="0" presId="urn:microsoft.com/office/officeart/2005/8/layout/list1"/>
    <dgm:cxn modelId="{EB1B9D20-CC20-2B49-A724-8D7EEFCDAA3A}" type="presParOf" srcId="{8880C95C-A6C7-E841-B343-F13692EFBFEC}" destId="{83F7C83E-8423-654E-8458-78FF866670B3}" srcOrd="5" destOrd="0" presId="urn:microsoft.com/office/officeart/2005/8/layout/list1"/>
    <dgm:cxn modelId="{2E7AB881-CAF3-0E48-B4CE-B77FDF0E0F9E}" type="presParOf" srcId="{8880C95C-A6C7-E841-B343-F13692EFBFEC}" destId="{E9C4F319-4B34-554B-A4E2-17DB5E89C88F}"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F6CA4D-6712-4778-BA25-DE7259776176}"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ACBCA861-A7D3-4093-A36C-178C54C0B645}">
      <dgm:prSet/>
      <dgm:spPr/>
      <dgm:t>
        <a:bodyPr/>
        <a:lstStyle/>
        <a:p>
          <a:pPr>
            <a:lnSpc>
              <a:spcPct val="100000"/>
            </a:lnSpc>
          </a:pPr>
          <a:r>
            <a:rPr lang="en-US"/>
            <a:t>The best bike in the market is the bike that fits the customers needs!</a:t>
          </a:r>
        </a:p>
      </dgm:t>
    </dgm:pt>
    <dgm:pt modelId="{5184F1D8-1388-4711-8BBD-AC4137858860}" type="parTrans" cxnId="{C015069C-11F6-4680-B44E-61FF8ADB4702}">
      <dgm:prSet/>
      <dgm:spPr/>
      <dgm:t>
        <a:bodyPr/>
        <a:lstStyle/>
        <a:p>
          <a:endParaRPr lang="en-US"/>
        </a:p>
      </dgm:t>
    </dgm:pt>
    <dgm:pt modelId="{D55DA0B5-46E8-4B51-A808-D174E6AB8890}" type="sibTrans" cxnId="{C015069C-11F6-4680-B44E-61FF8ADB4702}">
      <dgm:prSet/>
      <dgm:spPr/>
      <dgm:t>
        <a:bodyPr/>
        <a:lstStyle/>
        <a:p>
          <a:endParaRPr lang="en-US"/>
        </a:p>
      </dgm:t>
    </dgm:pt>
    <dgm:pt modelId="{29164CDF-6350-4ACE-A8B3-1788439E7AE1}">
      <dgm:prSet/>
      <dgm:spPr/>
      <dgm:t>
        <a:bodyPr/>
        <a:lstStyle/>
        <a:p>
          <a:pPr>
            <a:lnSpc>
              <a:spcPct val="100000"/>
            </a:lnSpc>
          </a:pPr>
          <a:r>
            <a:rPr lang="en-US"/>
            <a:t>We focused our market research on what our customers want under each market segment</a:t>
          </a:r>
        </a:p>
      </dgm:t>
    </dgm:pt>
    <dgm:pt modelId="{720B12C0-6003-4140-BAD7-30029EF7D4DD}" type="parTrans" cxnId="{B7CEBE97-A9A9-43D4-AC23-DFF90763661D}">
      <dgm:prSet/>
      <dgm:spPr/>
      <dgm:t>
        <a:bodyPr/>
        <a:lstStyle/>
        <a:p>
          <a:endParaRPr lang="en-US"/>
        </a:p>
      </dgm:t>
    </dgm:pt>
    <dgm:pt modelId="{33E2CC7B-946F-4A79-851C-280978BABA26}" type="sibTrans" cxnId="{B7CEBE97-A9A9-43D4-AC23-DFF90763661D}">
      <dgm:prSet/>
      <dgm:spPr/>
      <dgm:t>
        <a:bodyPr/>
        <a:lstStyle/>
        <a:p>
          <a:endParaRPr lang="en-US"/>
        </a:p>
      </dgm:t>
    </dgm:pt>
    <dgm:pt modelId="{772645D6-497C-4CE7-AE97-4ECB8FBAE604}" type="pres">
      <dgm:prSet presAssocID="{29F6CA4D-6712-4778-BA25-DE7259776176}" presName="root" presStyleCnt="0">
        <dgm:presLayoutVars>
          <dgm:dir/>
          <dgm:resizeHandles val="exact"/>
        </dgm:presLayoutVars>
      </dgm:prSet>
      <dgm:spPr/>
    </dgm:pt>
    <dgm:pt modelId="{E83F05A7-8FE3-4576-9707-24F88D806396}" type="pres">
      <dgm:prSet presAssocID="{ACBCA861-A7D3-4093-A36C-178C54C0B645}" presName="compNode" presStyleCnt="0"/>
      <dgm:spPr/>
    </dgm:pt>
    <dgm:pt modelId="{04166273-E39B-445F-BA1F-A7206994B554}" type="pres">
      <dgm:prSet presAssocID="{ACBCA861-A7D3-4093-A36C-178C54C0B64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ke"/>
        </a:ext>
      </dgm:extLst>
    </dgm:pt>
    <dgm:pt modelId="{B2284973-7D63-42E0-B7D5-85C9D14D3C59}" type="pres">
      <dgm:prSet presAssocID="{ACBCA861-A7D3-4093-A36C-178C54C0B645}" presName="spaceRect" presStyleCnt="0"/>
      <dgm:spPr/>
    </dgm:pt>
    <dgm:pt modelId="{4F7B5B12-F12D-4DE4-883A-C03285B9F83B}" type="pres">
      <dgm:prSet presAssocID="{ACBCA861-A7D3-4093-A36C-178C54C0B645}" presName="textRect" presStyleLbl="revTx" presStyleIdx="0" presStyleCnt="2">
        <dgm:presLayoutVars>
          <dgm:chMax val="1"/>
          <dgm:chPref val="1"/>
        </dgm:presLayoutVars>
      </dgm:prSet>
      <dgm:spPr/>
    </dgm:pt>
    <dgm:pt modelId="{B21C6A70-F417-4458-9C15-2F179EF8A3FB}" type="pres">
      <dgm:prSet presAssocID="{D55DA0B5-46E8-4B51-A808-D174E6AB8890}" presName="sibTrans" presStyleCnt="0"/>
      <dgm:spPr/>
    </dgm:pt>
    <dgm:pt modelId="{B399ACAD-E9F2-4682-8C8B-C781A8CED95B}" type="pres">
      <dgm:prSet presAssocID="{29164CDF-6350-4ACE-A8B3-1788439E7AE1}" presName="compNode" presStyleCnt="0"/>
      <dgm:spPr/>
    </dgm:pt>
    <dgm:pt modelId="{A1C6737E-EFCF-458F-9AFE-E972B83F542E}" type="pres">
      <dgm:prSet presAssocID="{29164CDF-6350-4ACE-A8B3-1788439E7AE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CE55C4C3-F95D-4D1A-BDD8-AAEF723AD735}" type="pres">
      <dgm:prSet presAssocID="{29164CDF-6350-4ACE-A8B3-1788439E7AE1}" presName="spaceRect" presStyleCnt="0"/>
      <dgm:spPr/>
    </dgm:pt>
    <dgm:pt modelId="{4FCD1C20-6092-4BD9-827E-D494EC265015}" type="pres">
      <dgm:prSet presAssocID="{29164CDF-6350-4ACE-A8B3-1788439E7AE1}" presName="textRect" presStyleLbl="revTx" presStyleIdx="1" presStyleCnt="2">
        <dgm:presLayoutVars>
          <dgm:chMax val="1"/>
          <dgm:chPref val="1"/>
        </dgm:presLayoutVars>
      </dgm:prSet>
      <dgm:spPr/>
    </dgm:pt>
  </dgm:ptLst>
  <dgm:cxnLst>
    <dgm:cxn modelId="{8C2CA704-2B4A-4A57-BFDD-C126448CB084}" type="presOf" srcId="{29164CDF-6350-4ACE-A8B3-1788439E7AE1}" destId="{4FCD1C20-6092-4BD9-827E-D494EC265015}" srcOrd="0" destOrd="0" presId="urn:microsoft.com/office/officeart/2018/2/layout/IconLabelList"/>
    <dgm:cxn modelId="{55A7E92C-EDFC-4013-8FEE-47D70E68B423}" type="presOf" srcId="{29F6CA4D-6712-4778-BA25-DE7259776176}" destId="{772645D6-497C-4CE7-AE97-4ECB8FBAE604}" srcOrd="0" destOrd="0" presId="urn:microsoft.com/office/officeart/2018/2/layout/IconLabelList"/>
    <dgm:cxn modelId="{77B06D90-14AD-4578-AE68-0CC3D6180225}" type="presOf" srcId="{ACBCA861-A7D3-4093-A36C-178C54C0B645}" destId="{4F7B5B12-F12D-4DE4-883A-C03285B9F83B}" srcOrd="0" destOrd="0" presId="urn:microsoft.com/office/officeart/2018/2/layout/IconLabelList"/>
    <dgm:cxn modelId="{B7CEBE97-A9A9-43D4-AC23-DFF90763661D}" srcId="{29F6CA4D-6712-4778-BA25-DE7259776176}" destId="{29164CDF-6350-4ACE-A8B3-1788439E7AE1}" srcOrd="1" destOrd="0" parTransId="{720B12C0-6003-4140-BAD7-30029EF7D4DD}" sibTransId="{33E2CC7B-946F-4A79-851C-280978BABA26}"/>
    <dgm:cxn modelId="{C015069C-11F6-4680-B44E-61FF8ADB4702}" srcId="{29F6CA4D-6712-4778-BA25-DE7259776176}" destId="{ACBCA861-A7D3-4093-A36C-178C54C0B645}" srcOrd="0" destOrd="0" parTransId="{5184F1D8-1388-4711-8BBD-AC4137858860}" sibTransId="{D55DA0B5-46E8-4B51-A808-D174E6AB8890}"/>
    <dgm:cxn modelId="{01F7F73D-FBFF-4E9C-9750-92D0CE81EC02}" type="presParOf" srcId="{772645D6-497C-4CE7-AE97-4ECB8FBAE604}" destId="{E83F05A7-8FE3-4576-9707-24F88D806396}" srcOrd="0" destOrd="0" presId="urn:microsoft.com/office/officeart/2018/2/layout/IconLabelList"/>
    <dgm:cxn modelId="{A3A691B4-AA7B-48CE-B82B-8049E6E4A8C0}" type="presParOf" srcId="{E83F05A7-8FE3-4576-9707-24F88D806396}" destId="{04166273-E39B-445F-BA1F-A7206994B554}" srcOrd="0" destOrd="0" presId="urn:microsoft.com/office/officeart/2018/2/layout/IconLabelList"/>
    <dgm:cxn modelId="{48912234-AB5A-4AC4-AF6F-5F8947DD1539}" type="presParOf" srcId="{E83F05A7-8FE3-4576-9707-24F88D806396}" destId="{B2284973-7D63-42E0-B7D5-85C9D14D3C59}" srcOrd="1" destOrd="0" presId="urn:microsoft.com/office/officeart/2018/2/layout/IconLabelList"/>
    <dgm:cxn modelId="{027AC3A8-5078-4F14-AAD4-B1359F8F2180}" type="presParOf" srcId="{E83F05A7-8FE3-4576-9707-24F88D806396}" destId="{4F7B5B12-F12D-4DE4-883A-C03285B9F83B}" srcOrd="2" destOrd="0" presId="urn:microsoft.com/office/officeart/2018/2/layout/IconLabelList"/>
    <dgm:cxn modelId="{C6EF6A45-8DDD-45D0-88C1-305873F41312}" type="presParOf" srcId="{772645D6-497C-4CE7-AE97-4ECB8FBAE604}" destId="{B21C6A70-F417-4458-9C15-2F179EF8A3FB}" srcOrd="1" destOrd="0" presId="urn:microsoft.com/office/officeart/2018/2/layout/IconLabelList"/>
    <dgm:cxn modelId="{FC087A39-0781-4855-8699-E87071F8C2E8}" type="presParOf" srcId="{772645D6-497C-4CE7-AE97-4ECB8FBAE604}" destId="{B399ACAD-E9F2-4682-8C8B-C781A8CED95B}" srcOrd="2" destOrd="0" presId="urn:microsoft.com/office/officeart/2018/2/layout/IconLabelList"/>
    <dgm:cxn modelId="{7E314FD3-6EFB-4769-8A1C-FB75AA14ED75}" type="presParOf" srcId="{B399ACAD-E9F2-4682-8C8B-C781A8CED95B}" destId="{A1C6737E-EFCF-458F-9AFE-E972B83F542E}" srcOrd="0" destOrd="0" presId="urn:microsoft.com/office/officeart/2018/2/layout/IconLabelList"/>
    <dgm:cxn modelId="{2E405747-4627-426B-BB2F-784EAC2D32EE}" type="presParOf" srcId="{B399ACAD-E9F2-4682-8C8B-C781A8CED95B}" destId="{CE55C4C3-F95D-4D1A-BDD8-AAEF723AD735}" srcOrd="1" destOrd="0" presId="urn:microsoft.com/office/officeart/2018/2/layout/IconLabelList"/>
    <dgm:cxn modelId="{BEAE5CB4-6B6C-4503-9A78-0C89409F82B7}" type="presParOf" srcId="{B399ACAD-E9F2-4682-8C8B-C781A8CED95B}" destId="{4FCD1C20-6092-4BD9-827E-D494EC26501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E46CE4-D26D-4435-B8E2-A33DDA3D1B0A}" type="doc">
      <dgm:prSet loTypeId="urn:microsoft.com/office/officeart/2018/2/layout/IconLabelDescriptionList" loCatId="icon" qsTypeId="urn:microsoft.com/office/officeart/2005/8/quickstyle/simple1" qsCatId="simple" csTypeId="urn:microsoft.com/office/officeart/2018/5/colors/Iconchunking_neutralbg_accent6_2" csCatId="accent6" phldr="1"/>
      <dgm:spPr/>
      <dgm:t>
        <a:bodyPr/>
        <a:lstStyle/>
        <a:p>
          <a:endParaRPr lang="en-US"/>
        </a:p>
      </dgm:t>
    </dgm:pt>
    <dgm:pt modelId="{C3AAA4B3-105C-4D3B-9DC0-1C896A6B134D}">
      <dgm:prSet/>
      <dgm:spPr/>
      <dgm:t>
        <a:bodyPr/>
        <a:lstStyle/>
        <a:p>
          <a:pPr>
            <a:lnSpc>
              <a:spcPct val="100000"/>
            </a:lnSpc>
            <a:defRPr b="1"/>
          </a:pPr>
          <a:r>
            <a:rPr lang="en-US"/>
            <a:t>Major Media Platforms</a:t>
          </a:r>
        </a:p>
      </dgm:t>
    </dgm:pt>
    <dgm:pt modelId="{DF47761B-1B2E-4AEA-AA61-A2503D886D95}" type="parTrans" cxnId="{9D517E88-5C70-4C34-824D-CC0A007D01BA}">
      <dgm:prSet/>
      <dgm:spPr/>
      <dgm:t>
        <a:bodyPr/>
        <a:lstStyle/>
        <a:p>
          <a:endParaRPr lang="en-US"/>
        </a:p>
      </dgm:t>
    </dgm:pt>
    <dgm:pt modelId="{E6325BB1-6A6B-43EE-9253-3CBACE520333}" type="sibTrans" cxnId="{9D517E88-5C70-4C34-824D-CC0A007D01BA}">
      <dgm:prSet/>
      <dgm:spPr/>
      <dgm:t>
        <a:bodyPr/>
        <a:lstStyle/>
        <a:p>
          <a:endParaRPr lang="en-US"/>
        </a:p>
      </dgm:t>
    </dgm:pt>
    <dgm:pt modelId="{F04798C5-6866-43AD-BD82-482D68461C95}">
      <dgm:prSet/>
      <dgm:spPr/>
      <dgm:t>
        <a:bodyPr/>
        <a:lstStyle/>
        <a:p>
          <a:pPr>
            <a:lnSpc>
              <a:spcPct val="100000"/>
            </a:lnSpc>
          </a:pPr>
          <a:r>
            <a:rPr lang="en-US"/>
            <a:t>Verity of Magazines, depending on the segments interest </a:t>
          </a:r>
        </a:p>
      </dgm:t>
    </dgm:pt>
    <dgm:pt modelId="{C82D7529-AA74-4078-82B9-666AF93E2811}" type="parTrans" cxnId="{51F317B6-930F-480D-A485-9101DAA7EC66}">
      <dgm:prSet/>
      <dgm:spPr/>
      <dgm:t>
        <a:bodyPr/>
        <a:lstStyle/>
        <a:p>
          <a:endParaRPr lang="en-US"/>
        </a:p>
      </dgm:t>
    </dgm:pt>
    <dgm:pt modelId="{7F65A9D9-C32C-46B9-B2BF-7E8C9D94D9C1}" type="sibTrans" cxnId="{51F317B6-930F-480D-A485-9101DAA7EC66}">
      <dgm:prSet/>
      <dgm:spPr/>
      <dgm:t>
        <a:bodyPr/>
        <a:lstStyle/>
        <a:p>
          <a:endParaRPr lang="en-US"/>
        </a:p>
      </dgm:t>
    </dgm:pt>
    <dgm:pt modelId="{D2B075F6-3DE5-4145-8260-CCA26DE25375}">
      <dgm:prSet/>
      <dgm:spPr/>
      <dgm:t>
        <a:bodyPr/>
        <a:lstStyle/>
        <a:p>
          <a:pPr>
            <a:lnSpc>
              <a:spcPct val="100000"/>
            </a:lnSpc>
            <a:defRPr b="1"/>
          </a:pPr>
          <a:r>
            <a:rPr lang="en-US"/>
            <a:t>Social Media</a:t>
          </a:r>
        </a:p>
      </dgm:t>
    </dgm:pt>
    <dgm:pt modelId="{A969CA8D-6922-448E-9A64-79BB39554752}" type="parTrans" cxnId="{2527BBD6-27EF-41E4-AD44-F2578C534A09}">
      <dgm:prSet/>
      <dgm:spPr/>
      <dgm:t>
        <a:bodyPr/>
        <a:lstStyle/>
        <a:p>
          <a:endParaRPr lang="en-US"/>
        </a:p>
      </dgm:t>
    </dgm:pt>
    <dgm:pt modelId="{F3992C57-2A92-445A-8959-B37EA9B153D5}" type="sibTrans" cxnId="{2527BBD6-27EF-41E4-AD44-F2578C534A09}">
      <dgm:prSet/>
      <dgm:spPr/>
      <dgm:t>
        <a:bodyPr/>
        <a:lstStyle/>
        <a:p>
          <a:endParaRPr lang="en-US"/>
        </a:p>
      </dgm:t>
    </dgm:pt>
    <dgm:pt modelId="{F72D758F-D6D4-423F-B348-80AF0A10338A}">
      <dgm:prSet/>
      <dgm:spPr/>
      <dgm:t>
        <a:bodyPr/>
        <a:lstStyle/>
        <a:p>
          <a:pPr>
            <a:lnSpc>
              <a:spcPct val="100000"/>
            </a:lnSpc>
          </a:pPr>
          <a:r>
            <a:rPr lang="en-US"/>
            <a:t>Social Networking</a:t>
          </a:r>
        </a:p>
      </dgm:t>
    </dgm:pt>
    <dgm:pt modelId="{BD67C6F7-2FBB-46BF-8E98-670FB463ADEA}" type="parTrans" cxnId="{ADC5EBD6-0FE1-4D6F-935B-1F73877EF67B}">
      <dgm:prSet/>
      <dgm:spPr/>
      <dgm:t>
        <a:bodyPr/>
        <a:lstStyle/>
        <a:p>
          <a:endParaRPr lang="en-US"/>
        </a:p>
      </dgm:t>
    </dgm:pt>
    <dgm:pt modelId="{33534C22-5770-4BD6-ADCD-D4F8DE19809B}" type="sibTrans" cxnId="{ADC5EBD6-0FE1-4D6F-935B-1F73877EF67B}">
      <dgm:prSet/>
      <dgm:spPr/>
      <dgm:t>
        <a:bodyPr/>
        <a:lstStyle/>
        <a:p>
          <a:endParaRPr lang="en-US"/>
        </a:p>
      </dgm:t>
    </dgm:pt>
    <dgm:pt modelId="{287246D2-48E2-477C-BF98-C8B11B848FFA}">
      <dgm:prSet/>
      <dgm:spPr/>
      <dgm:t>
        <a:bodyPr/>
        <a:lstStyle/>
        <a:p>
          <a:pPr>
            <a:lnSpc>
              <a:spcPct val="100000"/>
            </a:lnSpc>
          </a:pPr>
          <a:r>
            <a:rPr lang="en-US"/>
            <a:t>Blogs &amp; Newsletters</a:t>
          </a:r>
        </a:p>
      </dgm:t>
    </dgm:pt>
    <dgm:pt modelId="{389766B3-7031-46D3-8EDE-4BCD1ED7A300}" type="parTrans" cxnId="{B5FC6B85-707E-4C2A-8CFB-FD6F05F6494E}">
      <dgm:prSet/>
      <dgm:spPr/>
      <dgm:t>
        <a:bodyPr/>
        <a:lstStyle/>
        <a:p>
          <a:endParaRPr lang="en-US"/>
        </a:p>
      </dgm:t>
    </dgm:pt>
    <dgm:pt modelId="{153FED55-22AB-4085-BA7B-514394BD4CF4}" type="sibTrans" cxnId="{B5FC6B85-707E-4C2A-8CFB-FD6F05F6494E}">
      <dgm:prSet/>
      <dgm:spPr/>
      <dgm:t>
        <a:bodyPr/>
        <a:lstStyle/>
        <a:p>
          <a:endParaRPr lang="en-US"/>
        </a:p>
      </dgm:t>
    </dgm:pt>
    <dgm:pt modelId="{28CFF93E-ABDC-4FD5-8191-87B09AA369E1}">
      <dgm:prSet/>
      <dgm:spPr/>
      <dgm:t>
        <a:bodyPr/>
        <a:lstStyle/>
        <a:p>
          <a:pPr>
            <a:lnSpc>
              <a:spcPct val="100000"/>
            </a:lnSpc>
            <a:defRPr b="1"/>
          </a:pPr>
          <a:r>
            <a:rPr lang="en-US"/>
            <a:t>Online</a:t>
          </a:r>
        </a:p>
      </dgm:t>
    </dgm:pt>
    <dgm:pt modelId="{CC693849-8AB4-4626-A8E4-45930ADA9301}" type="parTrans" cxnId="{B8ABA77A-989C-423E-9875-126B3C00DC56}">
      <dgm:prSet/>
      <dgm:spPr/>
      <dgm:t>
        <a:bodyPr/>
        <a:lstStyle/>
        <a:p>
          <a:endParaRPr lang="en-US"/>
        </a:p>
      </dgm:t>
    </dgm:pt>
    <dgm:pt modelId="{338E295A-00BB-4C46-B3B5-D63827CBAE72}" type="sibTrans" cxnId="{B8ABA77A-989C-423E-9875-126B3C00DC56}">
      <dgm:prSet/>
      <dgm:spPr/>
      <dgm:t>
        <a:bodyPr/>
        <a:lstStyle/>
        <a:p>
          <a:endParaRPr lang="en-US"/>
        </a:p>
      </dgm:t>
    </dgm:pt>
    <dgm:pt modelId="{0ADDEC6C-3762-44F7-A984-2D025D7E0E7A}">
      <dgm:prSet/>
      <dgm:spPr/>
      <dgm:t>
        <a:bodyPr/>
        <a:lstStyle/>
        <a:p>
          <a:pPr>
            <a:lnSpc>
              <a:spcPct val="100000"/>
            </a:lnSpc>
          </a:pPr>
          <a:r>
            <a:rPr lang="en-US"/>
            <a:t>Search Engine Optimization</a:t>
          </a:r>
        </a:p>
        <a:p>
          <a:pPr>
            <a:lnSpc>
              <a:spcPct val="100000"/>
            </a:lnSpc>
          </a:pPr>
          <a:r>
            <a:rPr lang="en-US"/>
            <a:t>SEM Biding</a:t>
          </a:r>
        </a:p>
      </dgm:t>
    </dgm:pt>
    <dgm:pt modelId="{ACCB2243-DE81-4703-8A2B-790A7D595839}" type="parTrans" cxnId="{66F9A95F-D34D-4075-88C0-79F67D5B5488}">
      <dgm:prSet/>
      <dgm:spPr/>
      <dgm:t>
        <a:bodyPr/>
        <a:lstStyle/>
        <a:p>
          <a:endParaRPr lang="en-US"/>
        </a:p>
      </dgm:t>
    </dgm:pt>
    <dgm:pt modelId="{29331EA4-9F05-4A10-AECC-7F40A9C47D4D}" type="sibTrans" cxnId="{66F9A95F-D34D-4075-88C0-79F67D5B5488}">
      <dgm:prSet/>
      <dgm:spPr/>
      <dgm:t>
        <a:bodyPr/>
        <a:lstStyle/>
        <a:p>
          <a:endParaRPr lang="en-US"/>
        </a:p>
      </dgm:t>
    </dgm:pt>
    <dgm:pt modelId="{1EB4B548-0C8D-4033-9FCC-840DA1D43741}" type="pres">
      <dgm:prSet presAssocID="{6CE46CE4-D26D-4435-B8E2-A33DDA3D1B0A}" presName="root" presStyleCnt="0">
        <dgm:presLayoutVars>
          <dgm:dir/>
          <dgm:resizeHandles val="exact"/>
        </dgm:presLayoutVars>
      </dgm:prSet>
      <dgm:spPr/>
    </dgm:pt>
    <dgm:pt modelId="{3626A14E-83CF-4F7D-930B-2BA9AF4C7E85}" type="pres">
      <dgm:prSet presAssocID="{C3AAA4B3-105C-4D3B-9DC0-1C896A6B134D}" presName="compNode" presStyleCnt="0"/>
      <dgm:spPr/>
    </dgm:pt>
    <dgm:pt modelId="{A33AFC0A-5A62-4A7B-B60C-28594E6BD6D8}" type="pres">
      <dgm:prSet presAssocID="{C3AAA4B3-105C-4D3B-9DC0-1C896A6B134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wspaper"/>
        </a:ext>
      </dgm:extLst>
    </dgm:pt>
    <dgm:pt modelId="{6F055A29-7CF5-46B7-890D-CBB60664E264}" type="pres">
      <dgm:prSet presAssocID="{C3AAA4B3-105C-4D3B-9DC0-1C896A6B134D}" presName="iconSpace" presStyleCnt="0"/>
      <dgm:spPr/>
    </dgm:pt>
    <dgm:pt modelId="{CBDD220C-71F0-4F45-B500-50F8D27741BD}" type="pres">
      <dgm:prSet presAssocID="{C3AAA4B3-105C-4D3B-9DC0-1C896A6B134D}" presName="parTx" presStyleLbl="revTx" presStyleIdx="0" presStyleCnt="6">
        <dgm:presLayoutVars>
          <dgm:chMax val="0"/>
          <dgm:chPref val="0"/>
        </dgm:presLayoutVars>
      </dgm:prSet>
      <dgm:spPr/>
    </dgm:pt>
    <dgm:pt modelId="{8FDAE349-E865-47E9-A594-301075DD248E}" type="pres">
      <dgm:prSet presAssocID="{C3AAA4B3-105C-4D3B-9DC0-1C896A6B134D}" presName="txSpace" presStyleCnt="0"/>
      <dgm:spPr/>
    </dgm:pt>
    <dgm:pt modelId="{1D86E013-A0AD-4696-AD20-43A125D823B8}" type="pres">
      <dgm:prSet presAssocID="{C3AAA4B3-105C-4D3B-9DC0-1C896A6B134D}" presName="desTx" presStyleLbl="revTx" presStyleIdx="1" presStyleCnt="6">
        <dgm:presLayoutVars/>
      </dgm:prSet>
      <dgm:spPr/>
    </dgm:pt>
    <dgm:pt modelId="{1032E5E6-3683-47A2-9354-473B2B5B1F76}" type="pres">
      <dgm:prSet presAssocID="{E6325BB1-6A6B-43EE-9253-3CBACE520333}" presName="sibTrans" presStyleCnt="0"/>
      <dgm:spPr/>
    </dgm:pt>
    <dgm:pt modelId="{BE02339A-29EC-45A2-8D2F-8DF462ECC217}" type="pres">
      <dgm:prSet presAssocID="{D2B075F6-3DE5-4145-8260-CCA26DE25375}" presName="compNode" presStyleCnt="0"/>
      <dgm:spPr/>
    </dgm:pt>
    <dgm:pt modelId="{16F92110-9AB4-468B-8E67-32C043E82896}" type="pres">
      <dgm:prSet presAssocID="{D2B075F6-3DE5-4145-8260-CCA26DE2537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230E95FF-4BF9-434C-8063-1703782523FA}" type="pres">
      <dgm:prSet presAssocID="{D2B075F6-3DE5-4145-8260-CCA26DE25375}" presName="iconSpace" presStyleCnt="0"/>
      <dgm:spPr/>
    </dgm:pt>
    <dgm:pt modelId="{4DA4F744-E617-4025-BABA-141A7985DA11}" type="pres">
      <dgm:prSet presAssocID="{D2B075F6-3DE5-4145-8260-CCA26DE25375}" presName="parTx" presStyleLbl="revTx" presStyleIdx="2" presStyleCnt="6">
        <dgm:presLayoutVars>
          <dgm:chMax val="0"/>
          <dgm:chPref val="0"/>
        </dgm:presLayoutVars>
      </dgm:prSet>
      <dgm:spPr/>
    </dgm:pt>
    <dgm:pt modelId="{715ABD63-37E5-48AE-A810-48194CEBD73B}" type="pres">
      <dgm:prSet presAssocID="{D2B075F6-3DE5-4145-8260-CCA26DE25375}" presName="txSpace" presStyleCnt="0"/>
      <dgm:spPr/>
    </dgm:pt>
    <dgm:pt modelId="{CA2040BF-CE3F-4BAA-AA51-A74DBF0E2350}" type="pres">
      <dgm:prSet presAssocID="{D2B075F6-3DE5-4145-8260-CCA26DE25375}" presName="desTx" presStyleLbl="revTx" presStyleIdx="3" presStyleCnt="6">
        <dgm:presLayoutVars/>
      </dgm:prSet>
      <dgm:spPr/>
    </dgm:pt>
    <dgm:pt modelId="{09EF3E4D-CAD2-4673-9DA0-98C728105F07}" type="pres">
      <dgm:prSet presAssocID="{F3992C57-2A92-445A-8959-B37EA9B153D5}" presName="sibTrans" presStyleCnt="0"/>
      <dgm:spPr/>
    </dgm:pt>
    <dgm:pt modelId="{676E8036-6CC0-4610-8E36-1A9D474785A2}" type="pres">
      <dgm:prSet presAssocID="{28CFF93E-ABDC-4FD5-8191-87B09AA369E1}" presName="compNode" presStyleCnt="0"/>
      <dgm:spPr/>
    </dgm:pt>
    <dgm:pt modelId="{909F6B41-678D-4ED2-91C4-7B237F885274}" type="pres">
      <dgm:prSet presAssocID="{28CFF93E-ABDC-4FD5-8191-87B09AA369E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3178FCCB-9610-4B5E-A79A-921539F3F5B4}" type="pres">
      <dgm:prSet presAssocID="{28CFF93E-ABDC-4FD5-8191-87B09AA369E1}" presName="iconSpace" presStyleCnt="0"/>
      <dgm:spPr/>
    </dgm:pt>
    <dgm:pt modelId="{F6EF83DF-2E63-47F0-BC8F-363E992C2EAE}" type="pres">
      <dgm:prSet presAssocID="{28CFF93E-ABDC-4FD5-8191-87B09AA369E1}" presName="parTx" presStyleLbl="revTx" presStyleIdx="4" presStyleCnt="6">
        <dgm:presLayoutVars>
          <dgm:chMax val="0"/>
          <dgm:chPref val="0"/>
        </dgm:presLayoutVars>
      </dgm:prSet>
      <dgm:spPr/>
    </dgm:pt>
    <dgm:pt modelId="{9CA2BD40-F4CE-43F1-AECE-998051349EDD}" type="pres">
      <dgm:prSet presAssocID="{28CFF93E-ABDC-4FD5-8191-87B09AA369E1}" presName="txSpace" presStyleCnt="0"/>
      <dgm:spPr/>
    </dgm:pt>
    <dgm:pt modelId="{589D359F-6658-41F0-BE0F-671F88B2CF71}" type="pres">
      <dgm:prSet presAssocID="{28CFF93E-ABDC-4FD5-8191-87B09AA369E1}" presName="desTx" presStyleLbl="revTx" presStyleIdx="5" presStyleCnt="6">
        <dgm:presLayoutVars/>
      </dgm:prSet>
      <dgm:spPr/>
    </dgm:pt>
  </dgm:ptLst>
  <dgm:cxnLst>
    <dgm:cxn modelId="{53D49E00-9599-43FD-AE65-499D74A6A71E}" type="presOf" srcId="{F04798C5-6866-43AD-BD82-482D68461C95}" destId="{1D86E013-A0AD-4696-AD20-43A125D823B8}" srcOrd="0" destOrd="0" presId="urn:microsoft.com/office/officeart/2018/2/layout/IconLabelDescriptionList"/>
    <dgm:cxn modelId="{FC04B612-D666-41A4-8F19-F4951308B08C}" type="presOf" srcId="{0ADDEC6C-3762-44F7-A984-2D025D7E0E7A}" destId="{589D359F-6658-41F0-BE0F-671F88B2CF71}" srcOrd="0" destOrd="0" presId="urn:microsoft.com/office/officeart/2018/2/layout/IconLabelDescriptionList"/>
    <dgm:cxn modelId="{4A4B723A-66FD-426D-B49C-17B70ED5C91F}" type="presOf" srcId="{F72D758F-D6D4-423F-B348-80AF0A10338A}" destId="{CA2040BF-CE3F-4BAA-AA51-A74DBF0E2350}" srcOrd="0" destOrd="0" presId="urn:microsoft.com/office/officeart/2018/2/layout/IconLabelDescriptionList"/>
    <dgm:cxn modelId="{66F9A95F-D34D-4075-88C0-79F67D5B5488}" srcId="{28CFF93E-ABDC-4FD5-8191-87B09AA369E1}" destId="{0ADDEC6C-3762-44F7-A984-2D025D7E0E7A}" srcOrd="0" destOrd="0" parTransId="{ACCB2243-DE81-4703-8A2B-790A7D595839}" sibTransId="{29331EA4-9F05-4A10-AECC-7F40A9C47D4D}"/>
    <dgm:cxn modelId="{B8ABA77A-989C-423E-9875-126B3C00DC56}" srcId="{6CE46CE4-D26D-4435-B8E2-A33DDA3D1B0A}" destId="{28CFF93E-ABDC-4FD5-8191-87B09AA369E1}" srcOrd="2" destOrd="0" parTransId="{CC693849-8AB4-4626-A8E4-45930ADA9301}" sibTransId="{338E295A-00BB-4C46-B3B5-D63827CBAE72}"/>
    <dgm:cxn modelId="{B5FC6B85-707E-4C2A-8CFB-FD6F05F6494E}" srcId="{D2B075F6-3DE5-4145-8260-CCA26DE25375}" destId="{287246D2-48E2-477C-BF98-C8B11B848FFA}" srcOrd="1" destOrd="0" parTransId="{389766B3-7031-46D3-8EDE-4BCD1ED7A300}" sibTransId="{153FED55-22AB-4085-BA7B-514394BD4CF4}"/>
    <dgm:cxn modelId="{9D517E88-5C70-4C34-824D-CC0A007D01BA}" srcId="{6CE46CE4-D26D-4435-B8E2-A33DDA3D1B0A}" destId="{C3AAA4B3-105C-4D3B-9DC0-1C896A6B134D}" srcOrd="0" destOrd="0" parTransId="{DF47761B-1B2E-4AEA-AA61-A2503D886D95}" sibTransId="{E6325BB1-6A6B-43EE-9253-3CBACE520333}"/>
    <dgm:cxn modelId="{51F317B6-930F-480D-A485-9101DAA7EC66}" srcId="{C3AAA4B3-105C-4D3B-9DC0-1C896A6B134D}" destId="{F04798C5-6866-43AD-BD82-482D68461C95}" srcOrd="0" destOrd="0" parTransId="{C82D7529-AA74-4078-82B9-666AF93E2811}" sibTransId="{7F65A9D9-C32C-46B9-B2BF-7E8C9D94D9C1}"/>
    <dgm:cxn modelId="{9FE33EB9-70D1-420D-BC3C-211E94E4825A}" type="presOf" srcId="{C3AAA4B3-105C-4D3B-9DC0-1C896A6B134D}" destId="{CBDD220C-71F0-4F45-B500-50F8D27741BD}" srcOrd="0" destOrd="0" presId="urn:microsoft.com/office/officeart/2018/2/layout/IconLabelDescriptionList"/>
    <dgm:cxn modelId="{72CDBBBE-D708-4C99-9377-2C076AAF82F6}" type="presOf" srcId="{287246D2-48E2-477C-BF98-C8B11B848FFA}" destId="{CA2040BF-CE3F-4BAA-AA51-A74DBF0E2350}" srcOrd="0" destOrd="1" presId="urn:microsoft.com/office/officeart/2018/2/layout/IconLabelDescriptionList"/>
    <dgm:cxn modelId="{848B94C5-8A37-4303-BCB0-A01247F51B5D}" type="presOf" srcId="{D2B075F6-3DE5-4145-8260-CCA26DE25375}" destId="{4DA4F744-E617-4025-BABA-141A7985DA11}" srcOrd="0" destOrd="0" presId="urn:microsoft.com/office/officeart/2018/2/layout/IconLabelDescriptionList"/>
    <dgm:cxn modelId="{2527BBD6-27EF-41E4-AD44-F2578C534A09}" srcId="{6CE46CE4-D26D-4435-B8E2-A33DDA3D1B0A}" destId="{D2B075F6-3DE5-4145-8260-CCA26DE25375}" srcOrd="1" destOrd="0" parTransId="{A969CA8D-6922-448E-9A64-79BB39554752}" sibTransId="{F3992C57-2A92-445A-8959-B37EA9B153D5}"/>
    <dgm:cxn modelId="{ADC5EBD6-0FE1-4D6F-935B-1F73877EF67B}" srcId="{D2B075F6-3DE5-4145-8260-CCA26DE25375}" destId="{F72D758F-D6D4-423F-B348-80AF0A10338A}" srcOrd="0" destOrd="0" parTransId="{BD67C6F7-2FBB-46BF-8E98-670FB463ADEA}" sibTransId="{33534C22-5770-4BD6-ADCD-D4F8DE19809B}"/>
    <dgm:cxn modelId="{3D0D6DF1-1A74-441A-A72A-8F7321D901C7}" type="presOf" srcId="{6CE46CE4-D26D-4435-B8E2-A33DDA3D1B0A}" destId="{1EB4B548-0C8D-4033-9FCC-840DA1D43741}" srcOrd="0" destOrd="0" presId="urn:microsoft.com/office/officeart/2018/2/layout/IconLabelDescriptionList"/>
    <dgm:cxn modelId="{AE934BFA-9BB7-4DD9-A3A7-E1C851CC3618}" type="presOf" srcId="{28CFF93E-ABDC-4FD5-8191-87B09AA369E1}" destId="{F6EF83DF-2E63-47F0-BC8F-363E992C2EAE}" srcOrd="0" destOrd="0" presId="urn:microsoft.com/office/officeart/2018/2/layout/IconLabelDescriptionList"/>
    <dgm:cxn modelId="{42C75D05-1431-4A38-8729-1FE3F31003F4}" type="presParOf" srcId="{1EB4B548-0C8D-4033-9FCC-840DA1D43741}" destId="{3626A14E-83CF-4F7D-930B-2BA9AF4C7E85}" srcOrd="0" destOrd="0" presId="urn:microsoft.com/office/officeart/2018/2/layout/IconLabelDescriptionList"/>
    <dgm:cxn modelId="{544613D9-D985-483B-A00C-FF3CFB99AE5B}" type="presParOf" srcId="{3626A14E-83CF-4F7D-930B-2BA9AF4C7E85}" destId="{A33AFC0A-5A62-4A7B-B60C-28594E6BD6D8}" srcOrd="0" destOrd="0" presId="urn:microsoft.com/office/officeart/2018/2/layout/IconLabelDescriptionList"/>
    <dgm:cxn modelId="{C12098B9-4D3A-4FC1-B8A9-8B084C34BD2C}" type="presParOf" srcId="{3626A14E-83CF-4F7D-930B-2BA9AF4C7E85}" destId="{6F055A29-7CF5-46B7-890D-CBB60664E264}" srcOrd="1" destOrd="0" presId="urn:microsoft.com/office/officeart/2018/2/layout/IconLabelDescriptionList"/>
    <dgm:cxn modelId="{14919CFE-C91B-429C-926E-BF63B8EC5955}" type="presParOf" srcId="{3626A14E-83CF-4F7D-930B-2BA9AF4C7E85}" destId="{CBDD220C-71F0-4F45-B500-50F8D27741BD}" srcOrd="2" destOrd="0" presId="urn:microsoft.com/office/officeart/2018/2/layout/IconLabelDescriptionList"/>
    <dgm:cxn modelId="{9D656E36-E56D-43AA-8CFE-55AFAEDD2BFD}" type="presParOf" srcId="{3626A14E-83CF-4F7D-930B-2BA9AF4C7E85}" destId="{8FDAE349-E865-47E9-A594-301075DD248E}" srcOrd="3" destOrd="0" presId="urn:microsoft.com/office/officeart/2018/2/layout/IconLabelDescriptionList"/>
    <dgm:cxn modelId="{23E5BF71-15BF-4E17-B832-42EB768003F1}" type="presParOf" srcId="{3626A14E-83CF-4F7D-930B-2BA9AF4C7E85}" destId="{1D86E013-A0AD-4696-AD20-43A125D823B8}" srcOrd="4" destOrd="0" presId="urn:microsoft.com/office/officeart/2018/2/layout/IconLabelDescriptionList"/>
    <dgm:cxn modelId="{BA761884-3D80-41F5-8B04-F0C5C767F6EB}" type="presParOf" srcId="{1EB4B548-0C8D-4033-9FCC-840DA1D43741}" destId="{1032E5E6-3683-47A2-9354-473B2B5B1F76}" srcOrd="1" destOrd="0" presId="urn:microsoft.com/office/officeart/2018/2/layout/IconLabelDescriptionList"/>
    <dgm:cxn modelId="{676AD55D-7C98-4B65-A15D-26256202B5A7}" type="presParOf" srcId="{1EB4B548-0C8D-4033-9FCC-840DA1D43741}" destId="{BE02339A-29EC-45A2-8D2F-8DF462ECC217}" srcOrd="2" destOrd="0" presId="urn:microsoft.com/office/officeart/2018/2/layout/IconLabelDescriptionList"/>
    <dgm:cxn modelId="{391F8F5E-04B9-48BA-BA11-2C696C95E04B}" type="presParOf" srcId="{BE02339A-29EC-45A2-8D2F-8DF462ECC217}" destId="{16F92110-9AB4-468B-8E67-32C043E82896}" srcOrd="0" destOrd="0" presId="urn:microsoft.com/office/officeart/2018/2/layout/IconLabelDescriptionList"/>
    <dgm:cxn modelId="{85B3BCD7-9E27-4342-9020-BF2FCE47BB96}" type="presParOf" srcId="{BE02339A-29EC-45A2-8D2F-8DF462ECC217}" destId="{230E95FF-4BF9-434C-8063-1703782523FA}" srcOrd="1" destOrd="0" presId="urn:microsoft.com/office/officeart/2018/2/layout/IconLabelDescriptionList"/>
    <dgm:cxn modelId="{494CC239-A044-46FA-B1D2-0AFE7891C26E}" type="presParOf" srcId="{BE02339A-29EC-45A2-8D2F-8DF462ECC217}" destId="{4DA4F744-E617-4025-BABA-141A7985DA11}" srcOrd="2" destOrd="0" presId="urn:microsoft.com/office/officeart/2018/2/layout/IconLabelDescriptionList"/>
    <dgm:cxn modelId="{739E7462-6791-481C-A63A-9C16599974CC}" type="presParOf" srcId="{BE02339A-29EC-45A2-8D2F-8DF462ECC217}" destId="{715ABD63-37E5-48AE-A810-48194CEBD73B}" srcOrd="3" destOrd="0" presId="urn:microsoft.com/office/officeart/2018/2/layout/IconLabelDescriptionList"/>
    <dgm:cxn modelId="{0CF39FF2-B226-4052-A066-0C628B58472E}" type="presParOf" srcId="{BE02339A-29EC-45A2-8D2F-8DF462ECC217}" destId="{CA2040BF-CE3F-4BAA-AA51-A74DBF0E2350}" srcOrd="4" destOrd="0" presId="urn:microsoft.com/office/officeart/2018/2/layout/IconLabelDescriptionList"/>
    <dgm:cxn modelId="{17EC53D7-E290-4133-A7FB-6F19FAC856DF}" type="presParOf" srcId="{1EB4B548-0C8D-4033-9FCC-840DA1D43741}" destId="{09EF3E4D-CAD2-4673-9DA0-98C728105F07}" srcOrd="3" destOrd="0" presId="urn:microsoft.com/office/officeart/2018/2/layout/IconLabelDescriptionList"/>
    <dgm:cxn modelId="{57D6682B-A8F3-4438-AEFF-2E072A5BD5D9}" type="presParOf" srcId="{1EB4B548-0C8D-4033-9FCC-840DA1D43741}" destId="{676E8036-6CC0-4610-8E36-1A9D474785A2}" srcOrd="4" destOrd="0" presId="urn:microsoft.com/office/officeart/2018/2/layout/IconLabelDescriptionList"/>
    <dgm:cxn modelId="{19E8C906-E794-4623-AB70-0C6925EDE4F6}" type="presParOf" srcId="{676E8036-6CC0-4610-8E36-1A9D474785A2}" destId="{909F6B41-678D-4ED2-91C4-7B237F885274}" srcOrd="0" destOrd="0" presId="urn:microsoft.com/office/officeart/2018/2/layout/IconLabelDescriptionList"/>
    <dgm:cxn modelId="{1C91B357-4E43-4AC8-9BFE-895C09A71874}" type="presParOf" srcId="{676E8036-6CC0-4610-8E36-1A9D474785A2}" destId="{3178FCCB-9610-4B5E-A79A-921539F3F5B4}" srcOrd="1" destOrd="0" presId="urn:microsoft.com/office/officeart/2018/2/layout/IconLabelDescriptionList"/>
    <dgm:cxn modelId="{5AC15FBF-7892-4A92-9AD1-F9425A9AADDD}" type="presParOf" srcId="{676E8036-6CC0-4610-8E36-1A9D474785A2}" destId="{F6EF83DF-2E63-47F0-BC8F-363E992C2EAE}" srcOrd="2" destOrd="0" presId="urn:microsoft.com/office/officeart/2018/2/layout/IconLabelDescriptionList"/>
    <dgm:cxn modelId="{DFA6D3B0-2E14-469E-812F-D882E13AC749}" type="presParOf" srcId="{676E8036-6CC0-4610-8E36-1A9D474785A2}" destId="{9CA2BD40-F4CE-43F1-AECE-998051349EDD}" srcOrd="3" destOrd="0" presId="urn:microsoft.com/office/officeart/2018/2/layout/IconLabelDescriptionList"/>
    <dgm:cxn modelId="{8C3685FF-D49F-45F4-B9CD-439692FACB75}" type="presParOf" srcId="{676E8036-6CC0-4610-8E36-1A9D474785A2}" destId="{589D359F-6658-41F0-BE0F-671F88B2CF71}"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C721EDB-ADDB-6F46-9A61-42F79E38B408}" type="doc">
      <dgm:prSet loTypeId="urn:microsoft.com/office/officeart/2005/8/layout/arrow2" loCatId="" qsTypeId="urn:microsoft.com/office/officeart/2005/8/quickstyle/simple1" qsCatId="simple" csTypeId="urn:microsoft.com/office/officeart/2005/8/colors/colorful1" csCatId="colorful" phldr="1"/>
      <dgm:spPr/>
      <dgm:t>
        <a:bodyPr/>
        <a:lstStyle/>
        <a:p>
          <a:endParaRPr lang="en-US"/>
        </a:p>
      </dgm:t>
    </dgm:pt>
    <dgm:pt modelId="{F617B004-BC52-DE4D-9D3C-E0781CD307D7}">
      <dgm:prSet phldrT="[Text]"/>
      <dgm:spPr/>
      <dgm:t>
        <a:bodyPr/>
        <a:lstStyle/>
        <a:p>
          <a:r>
            <a:rPr lang="en-US"/>
            <a:t>Human Resources</a:t>
          </a:r>
        </a:p>
      </dgm:t>
    </dgm:pt>
    <dgm:pt modelId="{A4AB1431-D0AE-434A-B740-5FD640CFD376}" type="parTrans" cxnId="{BED71EC1-F6C0-9340-A1FF-86E7DC63A4EC}">
      <dgm:prSet/>
      <dgm:spPr/>
      <dgm:t>
        <a:bodyPr/>
        <a:lstStyle/>
        <a:p>
          <a:endParaRPr lang="en-US"/>
        </a:p>
      </dgm:t>
    </dgm:pt>
    <dgm:pt modelId="{DCF8F2C2-9811-3A4A-B022-1BC36F21FF6C}" type="sibTrans" cxnId="{BED71EC1-F6C0-9340-A1FF-86E7DC63A4EC}">
      <dgm:prSet/>
      <dgm:spPr/>
      <dgm:t>
        <a:bodyPr/>
        <a:lstStyle/>
        <a:p>
          <a:endParaRPr lang="en-US"/>
        </a:p>
      </dgm:t>
    </dgm:pt>
    <dgm:pt modelId="{F2077DB6-814A-FC40-B033-3B6E5E152B6D}">
      <dgm:prSet phldrT="[Text]"/>
      <dgm:spPr/>
      <dgm:t>
        <a:bodyPr/>
        <a:lstStyle/>
        <a:p>
          <a:r>
            <a:rPr lang="en-US"/>
            <a:t>Sales and Service Staff</a:t>
          </a:r>
        </a:p>
      </dgm:t>
    </dgm:pt>
    <dgm:pt modelId="{8D35DA33-F732-9E4A-B3C6-6DA9861046CD}" type="parTrans" cxnId="{1BECC22D-0E7D-2D4F-B4E6-031BC8E3A552}">
      <dgm:prSet/>
      <dgm:spPr/>
      <dgm:t>
        <a:bodyPr/>
        <a:lstStyle/>
        <a:p>
          <a:endParaRPr lang="en-US"/>
        </a:p>
      </dgm:t>
    </dgm:pt>
    <dgm:pt modelId="{01E05B87-72DF-D747-A62C-78A6739AEEB2}" type="sibTrans" cxnId="{1BECC22D-0E7D-2D4F-B4E6-031BC8E3A552}">
      <dgm:prSet/>
      <dgm:spPr/>
      <dgm:t>
        <a:bodyPr/>
        <a:lstStyle/>
        <a:p>
          <a:endParaRPr lang="en-US"/>
        </a:p>
      </dgm:t>
    </dgm:pt>
    <dgm:pt modelId="{A7C3FBA9-473D-7B43-B872-FDD148AB7574}">
      <dgm:prSet phldrT="[Text]"/>
      <dgm:spPr/>
      <dgm:t>
        <a:bodyPr/>
        <a:lstStyle/>
        <a:p>
          <a:r>
            <a:rPr lang="en-US"/>
            <a:t>Producing to Meet Demand</a:t>
          </a:r>
        </a:p>
      </dgm:t>
    </dgm:pt>
    <dgm:pt modelId="{B02FC6C1-1349-2F4C-BFE3-87881267792A}" type="parTrans" cxnId="{3D9DCAE3-051C-DE41-BAF6-0AC8A16213B9}">
      <dgm:prSet/>
      <dgm:spPr/>
      <dgm:t>
        <a:bodyPr/>
        <a:lstStyle/>
        <a:p>
          <a:endParaRPr lang="en-US"/>
        </a:p>
      </dgm:t>
    </dgm:pt>
    <dgm:pt modelId="{8F3D34EB-ED90-794F-9825-989532483DD5}" type="sibTrans" cxnId="{3D9DCAE3-051C-DE41-BAF6-0AC8A16213B9}">
      <dgm:prSet/>
      <dgm:spPr/>
      <dgm:t>
        <a:bodyPr/>
        <a:lstStyle/>
        <a:p>
          <a:endParaRPr lang="en-US"/>
        </a:p>
      </dgm:t>
    </dgm:pt>
    <dgm:pt modelId="{684793B7-D0CE-D545-8A06-BF33170925D9}" type="pres">
      <dgm:prSet presAssocID="{AC721EDB-ADDB-6F46-9A61-42F79E38B408}" presName="arrowDiagram" presStyleCnt="0">
        <dgm:presLayoutVars>
          <dgm:chMax val="5"/>
          <dgm:dir/>
          <dgm:resizeHandles val="exact"/>
        </dgm:presLayoutVars>
      </dgm:prSet>
      <dgm:spPr/>
    </dgm:pt>
    <dgm:pt modelId="{0CCFC0BD-1BA2-A249-A728-FCF0FABB9713}" type="pres">
      <dgm:prSet presAssocID="{AC721EDB-ADDB-6F46-9A61-42F79E38B408}" presName="arrow" presStyleLbl="bgShp" presStyleIdx="0" presStyleCnt="1"/>
      <dgm:spPr/>
    </dgm:pt>
    <dgm:pt modelId="{7D870911-42C2-FC40-A42E-9EF7478EA81A}" type="pres">
      <dgm:prSet presAssocID="{AC721EDB-ADDB-6F46-9A61-42F79E38B408}" presName="arrowDiagram3" presStyleCnt="0"/>
      <dgm:spPr/>
    </dgm:pt>
    <dgm:pt modelId="{4765F628-0F41-E04D-8325-AA8899AE50C8}" type="pres">
      <dgm:prSet presAssocID="{F617B004-BC52-DE4D-9D3C-E0781CD307D7}" presName="bullet3a" presStyleLbl="node1" presStyleIdx="0" presStyleCnt="3"/>
      <dgm:spPr/>
    </dgm:pt>
    <dgm:pt modelId="{12339476-0ADF-6A46-BC36-5A4F84E1087A}" type="pres">
      <dgm:prSet presAssocID="{F617B004-BC52-DE4D-9D3C-E0781CD307D7}" presName="textBox3a" presStyleLbl="revTx" presStyleIdx="0" presStyleCnt="3">
        <dgm:presLayoutVars>
          <dgm:bulletEnabled val="1"/>
        </dgm:presLayoutVars>
      </dgm:prSet>
      <dgm:spPr/>
    </dgm:pt>
    <dgm:pt modelId="{C388DD45-F380-6F4E-9602-C66A1D05F987}" type="pres">
      <dgm:prSet presAssocID="{F2077DB6-814A-FC40-B033-3B6E5E152B6D}" presName="bullet3b" presStyleLbl="node1" presStyleIdx="1" presStyleCnt="3"/>
      <dgm:spPr/>
    </dgm:pt>
    <dgm:pt modelId="{8A04B6F2-590D-6E47-BB1C-90570EC8F7BD}" type="pres">
      <dgm:prSet presAssocID="{F2077DB6-814A-FC40-B033-3B6E5E152B6D}" presName="textBox3b" presStyleLbl="revTx" presStyleIdx="1" presStyleCnt="3">
        <dgm:presLayoutVars>
          <dgm:bulletEnabled val="1"/>
        </dgm:presLayoutVars>
      </dgm:prSet>
      <dgm:spPr/>
    </dgm:pt>
    <dgm:pt modelId="{739097C9-4148-EC4F-A253-FFFC74DC2D3F}" type="pres">
      <dgm:prSet presAssocID="{A7C3FBA9-473D-7B43-B872-FDD148AB7574}" presName="bullet3c" presStyleLbl="node1" presStyleIdx="2" presStyleCnt="3"/>
      <dgm:spPr/>
    </dgm:pt>
    <dgm:pt modelId="{261CB690-5A1C-6247-994F-0E079B344498}" type="pres">
      <dgm:prSet presAssocID="{A7C3FBA9-473D-7B43-B872-FDD148AB7574}" presName="textBox3c" presStyleLbl="revTx" presStyleIdx="2" presStyleCnt="3">
        <dgm:presLayoutVars>
          <dgm:bulletEnabled val="1"/>
        </dgm:presLayoutVars>
      </dgm:prSet>
      <dgm:spPr/>
    </dgm:pt>
  </dgm:ptLst>
  <dgm:cxnLst>
    <dgm:cxn modelId="{17ECE513-4D23-BD4D-9C36-600A6F6DB285}" type="presOf" srcId="{AC721EDB-ADDB-6F46-9A61-42F79E38B408}" destId="{684793B7-D0CE-D545-8A06-BF33170925D9}" srcOrd="0" destOrd="0" presId="urn:microsoft.com/office/officeart/2005/8/layout/arrow2"/>
    <dgm:cxn modelId="{1BECC22D-0E7D-2D4F-B4E6-031BC8E3A552}" srcId="{AC721EDB-ADDB-6F46-9A61-42F79E38B408}" destId="{F2077DB6-814A-FC40-B033-3B6E5E152B6D}" srcOrd="1" destOrd="0" parTransId="{8D35DA33-F732-9E4A-B3C6-6DA9861046CD}" sibTransId="{01E05B87-72DF-D747-A62C-78A6739AEEB2}"/>
    <dgm:cxn modelId="{DA72EA4E-E668-AD4E-ADAE-CE0EA2179899}" type="presOf" srcId="{F617B004-BC52-DE4D-9D3C-E0781CD307D7}" destId="{12339476-0ADF-6A46-BC36-5A4F84E1087A}" srcOrd="0" destOrd="0" presId="urn:microsoft.com/office/officeart/2005/8/layout/arrow2"/>
    <dgm:cxn modelId="{EE262250-66CF-5541-83BB-CC752E4C4388}" type="presOf" srcId="{F2077DB6-814A-FC40-B033-3B6E5E152B6D}" destId="{8A04B6F2-590D-6E47-BB1C-90570EC8F7BD}" srcOrd="0" destOrd="0" presId="urn:microsoft.com/office/officeart/2005/8/layout/arrow2"/>
    <dgm:cxn modelId="{BED71EC1-F6C0-9340-A1FF-86E7DC63A4EC}" srcId="{AC721EDB-ADDB-6F46-9A61-42F79E38B408}" destId="{F617B004-BC52-DE4D-9D3C-E0781CD307D7}" srcOrd="0" destOrd="0" parTransId="{A4AB1431-D0AE-434A-B740-5FD640CFD376}" sibTransId="{DCF8F2C2-9811-3A4A-B022-1BC36F21FF6C}"/>
    <dgm:cxn modelId="{3D9DCAE3-051C-DE41-BAF6-0AC8A16213B9}" srcId="{AC721EDB-ADDB-6F46-9A61-42F79E38B408}" destId="{A7C3FBA9-473D-7B43-B872-FDD148AB7574}" srcOrd="2" destOrd="0" parTransId="{B02FC6C1-1349-2F4C-BFE3-87881267792A}" sibTransId="{8F3D34EB-ED90-794F-9825-989532483DD5}"/>
    <dgm:cxn modelId="{C818A9EF-512C-6A44-BB28-514F6B097D9E}" type="presOf" srcId="{A7C3FBA9-473D-7B43-B872-FDD148AB7574}" destId="{261CB690-5A1C-6247-994F-0E079B344498}" srcOrd="0" destOrd="0" presId="urn:microsoft.com/office/officeart/2005/8/layout/arrow2"/>
    <dgm:cxn modelId="{291B9318-27ED-7243-BDD0-700DB34683F4}" type="presParOf" srcId="{684793B7-D0CE-D545-8A06-BF33170925D9}" destId="{0CCFC0BD-1BA2-A249-A728-FCF0FABB9713}" srcOrd="0" destOrd="0" presId="urn:microsoft.com/office/officeart/2005/8/layout/arrow2"/>
    <dgm:cxn modelId="{3575199E-4400-2446-BC9C-68B279C49079}" type="presParOf" srcId="{684793B7-D0CE-D545-8A06-BF33170925D9}" destId="{7D870911-42C2-FC40-A42E-9EF7478EA81A}" srcOrd="1" destOrd="0" presId="urn:microsoft.com/office/officeart/2005/8/layout/arrow2"/>
    <dgm:cxn modelId="{26CF90C7-DA0A-A64B-946B-5E9E184E12A5}" type="presParOf" srcId="{7D870911-42C2-FC40-A42E-9EF7478EA81A}" destId="{4765F628-0F41-E04D-8325-AA8899AE50C8}" srcOrd="0" destOrd="0" presId="urn:microsoft.com/office/officeart/2005/8/layout/arrow2"/>
    <dgm:cxn modelId="{5C5FD62E-152C-1C47-95A2-D5D7E03CCDF2}" type="presParOf" srcId="{7D870911-42C2-FC40-A42E-9EF7478EA81A}" destId="{12339476-0ADF-6A46-BC36-5A4F84E1087A}" srcOrd="1" destOrd="0" presId="urn:microsoft.com/office/officeart/2005/8/layout/arrow2"/>
    <dgm:cxn modelId="{A3D908BA-B048-9942-97E4-84DEBA54E1E2}" type="presParOf" srcId="{7D870911-42C2-FC40-A42E-9EF7478EA81A}" destId="{C388DD45-F380-6F4E-9602-C66A1D05F987}" srcOrd="2" destOrd="0" presId="urn:microsoft.com/office/officeart/2005/8/layout/arrow2"/>
    <dgm:cxn modelId="{B98B5507-A709-A949-BE94-BE8CE856E5C9}" type="presParOf" srcId="{7D870911-42C2-FC40-A42E-9EF7478EA81A}" destId="{8A04B6F2-590D-6E47-BB1C-90570EC8F7BD}" srcOrd="3" destOrd="0" presId="urn:microsoft.com/office/officeart/2005/8/layout/arrow2"/>
    <dgm:cxn modelId="{D2A498BA-4D33-C94B-BE17-DC4D8B574F9D}" type="presParOf" srcId="{7D870911-42C2-FC40-A42E-9EF7478EA81A}" destId="{739097C9-4148-EC4F-A253-FFFC74DC2D3F}" srcOrd="4" destOrd="0" presId="urn:microsoft.com/office/officeart/2005/8/layout/arrow2"/>
    <dgm:cxn modelId="{FFF2187A-9A58-F849-A401-6BFAE16508A4}" type="presParOf" srcId="{7D870911-42C2-FC40-A42E-9EF7478EA81A}" destId="{261CB690-5A1C-6247-994F-0E079B344498}"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D68FBD-D73B-4BD1-9457-3C5A5BBA778F}">
      <dsp:nvSpPr>
        <dsp:cNvPr id="0" name=""/>
        <dsp:cNvSpPr/>
      </dsp:nvSpPr>
      <dsp:spPr>
        <a:xfrm>
          <a:off x="465377" y="623240"/>
          <a:ext cx="757792" cy="7577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DFE425-23F3-4F84-A6C1-1EFD1C129FF4}">
      <dsp:nvSpPr>
        <dsp:cNvPr id="0" name=""/>
        <dsp:cNvSpPr/>
      </dsp:nvSpPr>
      <dsp:spPr>
        <a:xfrm>
          <a:off x="2282" y="1711733"/>
          <a:ext cx="1683984" cy="1115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Who is “Atomic Bikes?”</a:t>
          </a:r>
        </a:p>
      </dsp:txBody>
      <dsp:txXfrm>
        <a:off x="2282" y="1711733"/>
        <a:ext cx="1683984" cy="1115639"/>
      </dsp:txXfrm>
    </dsp:sp>
    <dsp:sp modelId="{629A68C6-92B3-4694-AA50-2760DAA084E1}">
      <dsp:nvSpPr>
        <dsp:cNvPr id="0" name=""/>
        <dsp:cNvSpPr/>
      </dsp:nvSpPr>
      <dsp:spPr>
        <a:xfrm>
          <a:off x="2444059" y="623240"/>
          <a:ext cx="757792" cy="7577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248AB0-7DED-49CA-BA4A-086EF9A27CE1}">
      <dsp:nvSpPr>
        <dsp:cNvPr id="0" name=""/>
        <dsp:cNvSpPr/>
      </dsp:nvSpPr>
      <dsp:spPr>
        <a:xfrm>
          <a:off x="1980963" y="1711733"/>
          <a:ext cx="1683984" cy="1115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Three Stellar Products in Strategic Locations</a:t>
          </a:r>
        </a:p>
      </dsp:txBody>
      <dsp:txXfrm>
        <a:off x="1980963" y="1711733"/>
        <a:ext cx="1683984" cy="1115639"/>
      </dsp:txXfrm>
    </dsp:sp>
    <dsp:sp modelId="{DF57AC9A-0141-4BE8-9D79-29CAFE1BB3E0}">
      <dsp:nvSpPr>
        <dsp:cNvPr id="0" name=""/>
        <dsp:cNvSpPr/>
      </dsp:nvSpPr>
      <dsp:spPr>
        <a:xfrm>
          <a:off x="4422741" y="623240"/>
          <a:ext cx="757792" cy="7577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CA071E-C190-4A94-A9C6-5262E49A8BBB}">
      <dsp:nvSpPr>
        <dsp:cNvPr id="0" name=""/>
        <dsp:cNvSpPr/>
      </dsp:nvSpPr>
      <dsp:spPr>
        <a:xfrm>
          <a:off x="3959645" y="1711733"/>
          <a:ext cx="1683984" cy="1115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Strong Marketing Approach</a:t>
          </a:r>
        </a:p>
      </dsp:txBody>
      <dsp:txXfrm>
        <a:off x="3959645" y="1711733"/>
        <a:ext cx="1683984" cy="1115639"/>
      </dsp:txXfrm>
    </dsp:sp>
    <dsp:sp modelId="{276EB8D8-BD03-4F31-B3DA-06E2EF80DF9F}">
      <dsp:nvSpPr>
        <dsp:cNvPr id="0" name=""/>
        <dsp:cNvSpPr/>
      </dsp:nvSpPr>
      <dsp:spPr>
        <a:xfrm>
          <a:off x="6401422" y="623240"/>
          <a:ext cx="757792" cy="7577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80B841-8700-4008-BDA2-0DAEFBA631B7}">
      <dsp:nvSpPr>
        <dsp:cNvPr id="0" name=""/>
        <dsp:cNvSpPr/>
      </dsp:nvSpPr>
      <dsp:spPr>
        <a:xfrm>
          <a:off x="5938326" y="1711733"/>
          <a:ext cx="1683984" cy="1115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Operationally Efficient</a:t>
          </a:r>
        </a:p>
      </dsp:txBody>
      <dsp:txXfrm>
        <a:off x="5938326" y="1711733"/>
        <a:ext cx="1683984" cy="1115639"/>
      </dsp:txXfrm>
    </dsp:sp>
    <dsp:sp modelId="{397A247E-4B5F-4CF7-A92D-2A314870D590}">
      <dsp:nvSpPr>
        <dsp:cNvPr id="0" name=""/>
        <dsp:cNvSpPr/>
      </dsp:nvSpPr>
      <dsp:spPr>
        <a:xfrm>
          <a:off x="8380104" y="623240"/>
          <a:ext cx="757792" cy="75779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B0D711-B11F-4717-BCE9-5E0D03238602}">
      <dsp:nvSpPr>
        <dsp:cNvPr id="0" name=""/>
        <dsp:cNvSpPr/>
      </dsp:nvSpPr>
      <dsp:spPr>
        <a:xfrm>
          <a:off x="7917008" y="1711733"/>
          <a:ext cx="1683984" cy="1115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Strong Finances + Our Request</a:t>
          </a:r>
        </a:p>
      </dsp:txBody>
      <dsp:txXfrm>
        <a:off x="7917008" y="1711733"/>
        <a:ext cx="1683984" cy="11156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8438F2-E6D3-D242-88AB-48D182060A17}">
      <dsp:nvSpPr>
        <dsp:cNvPr id="0" name=""/>
        <dsp:cNvSpPr/>
      </dsp:nvSpPr>
      <dsp:spPr>
        <a:xfrm>
          <a:off x="0" y="585481"/>
          <a:ext cx="5913437" cy="1965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8948" tIns="812292" rIns="458948"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baseline="0"/>
            <a:t>New York City</a:t>
          </a:r>
          <a:endParaRPr lang="en-US" sz="2200" kern="1200"/>
        </a:p>
        <a:p>
          <a:pPr marL="228600" lvl="1" indent="-228600" algn="l" defTabSz="977900">
            <a:lnSpc>
              <a:spcPct val="90000"/>
            </a:lnSpc>
            <a:spcBef>
              <a:spcPct val="0"/>
            </a:spcBef>
            <a:spcAft>
              <a:spcPct val="15000"/>
            </a:spcAft>
            <a:buChar char="•"/>
          </a:pPr>
          <a:r>
            <a:rPr lang="en-US" sz="2200" kern="1200" baseline="0"/>
            <a:t>Rio de Janeiro</a:t>
          </a:r>
          <a:endParaRPr lang="en-US" sz="2200" kern="1200"/>
        </a:p>
        <a:p>
          <a:pPr marL="228600" lvl="1" indent="-228600" algn="l" defTabSz="977900">
            <a:lnSpc>
              <a:spcPct val="90000"/>
            </a:lnSpc>
            <a:spcBef>
              <a:spcPct val="0"/>
            </a:spcBef>
            <a:spcAft>
              <a:spcPct val="15000"/>
            </a:spcAft>
            <a:buChar char="•"/>
          </a:pPr>
          <a:r>
            <a:rPr lang="en-US" sz="2200" kern="1200" baseline="0"/>
            <a:t>Amsterdam</a:t>
          </a:r>
          <a:endParaRPr lang="en-US" sz="2200" kern="1200"/>
        </a:p>
      </dsp:txBody>
      <dsp:txXfrm>
        <a:off x="0" y="585481"/>
        <a:ext cx="5913437" cy="1965600"/>
      </dsp:txXfrm>
    </dsp:sp>
    <dsp:sp modelId="{E38416C0-4152-564C-99D8-3F3C0DF36D30}">
      <dsp:nvSpPr>
        <dsp:cNvPr id="0" name=""/>
        <dsp:cNvSpPr/>
      </dsp:nvSpPr>
      <dsp:spPr>
        <a:xfrm>
          <a:off x="295671" y="9841"/>
          <a:ext cx="4139405" cy="115128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1555750">
            <a:lnSpc>
              <a:spcPct val="90000"/>
            </a:lnSpc>
            <a:spcBef>
              <a:spcPct val="0"/>
            </a:spcBef>
            <a:spcAft>
              <a:spcPct val="35000"/>
            </a:spcAft>
            <a:buNone/>
          </a:pPr>
          <a:r>
            <a:rPr lang="en-US" sz="3500" kern="1200"/>
            <a:t>Brick-and-Mortar:</a:t>
          </a:r>
        </a:p>
      </dsp:txBody>
      <dsp:txXfrm>
        <a:off x="351872" y="66042"/>
        <a:ext cx="4027003" cy="1038878"/>
      </dsp:txXfrm>
    </dsp:sp>
    <dsp:sp modelId="{E9C4F319-4B34-554B-A4E2-17DB5E89C88F}">
      <dsp:nvSpPr>
        <dsp:cNvPr id="0" name=""/>
        <dsp:cNvSpPr/>
      </dsp:nvSpPr>
      <dsp:spPr>
        <a:xfrm>
          <a:off x="0" y="3337321"/>
          <a:ext cx="5913437" cy="128992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8948" tIns="812292" rIns="458948"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baseline="0"/>
            <a:t>Bangalore</a:t>
          </a:r>
          <a:endParaRPr lang="en-US" sz="2200" kern="1200"/>
        </a:p>
      </dsp:txBody>
      <dsp:txXfrm>
        <a:off x="0" y="3337321"/>
        <a:ext cx="5913437" cy="1289925"/>
      </dsp:txXfrm>
    </dsp:sp>
    <dsp:sp modelId="{739D0BA9-8D88-5641-ADE5-18A425DA0818}">
      <dsp:nvSpPr>
        <dsp:cNvPr id="0" name=""/>
        <dsp:cNvSpPr/>
      </dsp:nvSpPr>
      <dsp:spPr>
        <a:xfrm>
          <a:off x="295671" y="2761681"/>
          <a:ext cx="4139405" cy="115128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1555750">
            <a:lnSpc>
              <a:spcPct val="90000"/>
            </a:lnSpc>
            <a:spcBef>
              <a:spcPct val="0"/>
            </a:spcBef>
            <a:spcAft>
              <a:spcPct val="35000"/>
            </a:spcAft>
            <a:buNone/>
          </a:pPr>
          <a:r>
            <a:rPr lang="en-US" sz="3500" kern="1200"/>
            <a:t>Online: </a:t>
          </a:r>
        </a:p>
      </dsp:txBody>
      <dsp:txXfrm>
        <a:off x="351872" y="2817882"/>
        <a:ext cx="4027003" cy="10388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166273-E39B-445F-BA1F-A7206994B554}">
      <dsp:nvSpPr>
        <dsp:cNvPr id="0" name=""/>
        <dsp:cNvSpPr/>
      </dsp:nvSpPr>
      <dsp:spPr>
        <a:xfrm>
          <a:off x="1292187" y="95129"/>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F7B5B12-F12D-4DE4-883A-C03285B9F83B}">
      <dsp:nvSpPr>
        <dsp:cNvPr id="0" name=""/>
        <dsp:cNvSpPr/>
      </dsp:nvSpPr>
      <dsp:spPr>
        <a:xfrm>
          <a:off x="104187" y="250936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The best bike in the market is the bike that fits the customers needs!</a:t>
          </a:r>
        </a:p>
      </dsp:txBody>
      <dsp:txXfrm>
        <a:off x="104187" y="2509364"/>
        <a:ext cx="4320000" cy="720000"/>
      </dsp:txXfrm>
    </dsp:sp>
    <dsp:sp modelId="{A1C6737E-EFCF-458F-9AFE-E972B83F542E}">
      <dsp:nvSpPr>
        <dsp:cNvPr id="0" name=""/>
        <dsp:cNvSpPr/>
      </dsp:nvSpPr>
      <dsp:spPr>
        <a:xfrm>
          <a:off x="6368187" y="95129"/>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FCD1C20-6092-4BD9-827E-D494EC265015}">
      <dsp:nvSpPr>
        <dsp:cNvPr id="0" name=""/>
        <dsp:cNvSpPr/>
      </dsp:nvSpPr>
      <dsp:spPr>
        <a:xfrm>
          <a:off x="5180187" y="250936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We focused our market research on what our customers want under each market segment</a:t>
          </a:r>
        </a:p>
      </dsp:txBody>
      <dsp:txXfrm>
        <a:off x="5180187" y="2509364"/>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3AFC0A-5A62-4A7B-B60C-28594E6BD6D8}">
      <dsp:nvSpPr>
        <dsp:cNvPr id="0" name=""/>
        <dsp:cNvSpPr/>
      </dsp:nvSpPr>
      <dsp:spPr>
        <a:xfrm>
          <a:off x="4097" y="594742"/>
          <a:ext cx="1002585" cy="10025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BDD220C-71F0-4F45-B500-50F8D27741BD}">
      <dsp:nvSpPr>
        <dsp:cNvPr id="0" name=""/>
        <dsp:cNvSpPr/>
      </dsp:nvSpPr>
      <dsp:spPr>
        <a:xfrm>
          <a:off x="4097" y="1689133"/>
          <a:ext cx="2864531" cy="429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US" sz="2100" kern="1200"/>
            <a:t>Major Media Platforms</a:t>
          </a:r>
        </a:p>
      </dsp:txBody>
      <dsp:txXfrm>
        <a:off x="4097" y="1689133"/>
        <a:ext cx="2864531" cy="429679"/>
      </dsp:txXfrm>
    </dsp:sp>
    <dsp:sp modelId="{1D86E013-A0AD-4696-AD20-43A125D823B8}">
      <dsp:nvSpPr>
        <dsp:cNvPr id="0" name=""/>
        <dsp:cNvSpPr/>
      </dsp:nvSpPr>
      <dsp:spPr>
        <a:xfrm>
          <a:off x="4097" y="2161513"/>
          <a:ext cx="2864531" cy="568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US" sz="1600" kern="1200"/>
            <a:t>Verity of Magazines, depending on the segments interest </a:t>
          </a:r>
        </a:p>
      </dsp:txBody>
      <dsp:txXfrm>
        <a:off x="4097" y="2161513"/>
        <a:ext cx="2864531" cy="568238"/>
      </dsp:txXfrm>
    </dsp:sp>
    <dsp:sp modelId="{16F92110-9AB4-468B-8E67-32C043E82896}">
      <dsp:nvSpPr>
        <dsp:cNvPr id="0" name=""/>
        <dsp:cNvSpPr/>
      </dsp:nvSpPr>
      <dsp:spPr>
        <a:xfrm>
          <a:off x="3369921" y="594742"/>
          <a:ext cx="1002585" cy="10025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A4F744-E617-4025-BABA-141A7985DA11}">
      <dsp:nvSpPr>
        <dsp:cNvPr id="0" name=""/>
        <dsp:cNvSpPr/>
      </dsp:nvSpPr>
      <dsp:spPr>
        <a:xfrm>
          <a:off x="3369921" y="1689133"/>
          <a:ext cx="2864531" cy="429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US" sz="2100" kern="1200"/>
            <a:t>Social Media</a:t>
          </a:r>
        </a:p>
      </dsp:txBody>
      <dsp:txXfrm>
        <a:off x="3369921" y="1689133"/>
        <a:ext cx="2864531" cy="429679"/>
      </dsp:txXfrm>
    </dsp:sp>
    <dsp:sp modelId="{CA2040BF-CE3F-4BAA-AA51-A74DBF0E2350}">
      <dsp:nvSpPr>
        <dsp:cNvPr id="0" name=""/>
        <dsp:cNvSpPr/>
      </dsp:nvSpPr>
      <dsp:spPr>
        <a:xfrm>
          <a:off x="3369921" y="2161513"/>
          <a:ext cx="2864531" cy="568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US" sz="1600" kern="1200"/>
            <a:t>Social Networking</a:t>
          </a:r>
        </a:p>
        <a:p>
          <a:pPr marL="0" lvl="0" indent="0" algn="l" defTabSz="711200">
            <a:lnSpc>
              <a:spcPct val="100000"/>
            </a:lnSpc>
            <a:spcBef>
              <a:spcPct val="0"/>
            </a:spcBef>
            <a:spcAft>
              <a:spcPct val="35000"/>
            </a:spcAft>
            <a:buNone/>
          </a:pPr>
          <a:r>
            <a:rPr lang="en-US" sz="1600" kern="1200"/>
            <a:t>Blogs &amp; Newsletters</a:t>
          </a:r>
        </a:p>
      </dsp:txBody>
      <dsp:txXfrm>
        <a:off x="3369921" y="2161513"/>
        <a:ext cx="2864531" cy="568238"/>
      </dsp:txXfrm>
    </dsp:sp>
    <dsp:sp modelId="{909F6B41-678D-4ED2-91C4-7B237F885274}">
      <dsp:nvSpPr>
        <dsp:cNvPr id="0" name=""/>
        <dsp:cNvSpPr/>
      </dsp:nvSpPr>
      <dsp:spPr>
        <a:xfrm>
          <a:off x="6735746" y="594742"/>
          <a:ext cx="1002585" cy="10025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EF83DF-2E63-47F0-BC8F-363E992C2EAE}">
      <dsp:nvSpPr>
        <dsp:cNvPr id="0" name=""/>
        <dsp:cNvSpPr/>
      </dsp:nvSpPr>
      <dsp:spPr>
        <a:xfrm>
          <a:off x="6735746" y="1689133"/>
          <a:ext cx="2864531" cy="429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US" sz="2100" kern="1200"/>
            <a:t>Online</a:t>
          </a:r>
        </a:p>
      </dsp:txBody>
      <dsp:txXfrm>
        <a:off x="6735746" y="1689133"/>
        <a:ext cx="2864531" cy="429679"/>
      </dsp:txXfrm>
    </dsp:sp>
    <dsp:sp modelId="{589D359F-6658-41F0-BE0F-671F88B2CF71}">
      <dsp:nvSpPr>
        <dsp:cNvPr id="0" name=""/>
        <dsp:cNvSpPr/>
      </dsp:nvSpPr>
      <dsp:spPr>
        <a:xfrm>
          <a:off x="6735746" y="2161513"/>
          <a:ext cx="2864531" cy="568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US" sz="1600" kern="1200"/>
            <a:t>Search Engine Optimization</a:t>
          </a:r>
        </a:p>
        <a:p>
          <a:pPr marL="0" lvl="0" indent="0" algn="l" defTabSz="711200">
            <a:lnSpc>
              <a:spcPct val="100000"/>
            </a:lnSpc>
            <a:spcBef>
              <a:spcPct val="0"/>
            </a:spcBef>
            <a:spcAft>
              <a:spcPct val="35000"/>
            </a:spcAft>
            <a:buNone/>
          </a:pPr>
          <a:r>
            <a:rPr lang="en-US" sz="1600" kern="1200"/>
            <a:t>SEM Biding</a:t>
          </a:r>
        </a:p>
      </dsp:txBody>
      <dsp:txXfrm>
        <a:off x="6735746" y="2161513"/>
        <a:ext cx="2864531" cy="5682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CFC0BD-1BA2-A249-A728-FCF0FABB9713}">
      <dsp:nvSpPr>
        <dsp:cNvPr id="0" name=""/>
        <dsp:cNvSpPr/>
      </dsp:nvSpPr>
      <dsp:spPr>
        <a:xfrm>
          <a:off x="2042477" y="0"/>
          <a:ext cx="5519420" cy="3449638"/>
        </a:xfrm>
        <a:prstGeom prst="swooshArrow">
          <a:avLst>
            <a:gd name="adj1" fmla="val 25000"/>
            <a:gd name="adj2" fmla="val 2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65F628-0F41-E04D-8325-AA8899AE50C8}">
      <dsp:nvSpPr>
        <dsp:cNvPr id="0" name=""/>
        <dsp:cNvSpPr/>
      </dsp:nvSpPr>
      <dsp:spPr>
        <a:xfrm>
          <a:off x="2743443" y="2380940"/>
          <a:ext cx="143504" cy="143504"/>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339476-0ADF-6A46-BC36-5A4F84E1087A}">
      <dsp:nvSpPr>
        <dsp:cNvPr id="0" name=""/>
        <dsp:cNvSpPr/>
      </dsp:nvSpPr>
      <dsp:spPr>
        <a:xfrm>
          <a:off x="2815196" y="2452692"/>
          <a:ext cx="1286025" cy="996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040" tIns="0" rIns="0" bIns="0" numCol="1" spcCol="1270" anchor="t" anchorCtr="0">
          <a:noAutofit/>
        </a:bodyPr>
        <a:lstStyle/>
        <a:p>
          <a:pPr marL="0" lvl="0" indent="0" algn="l" defTabSz="977900">
            <a:lnSpc>
              <a:spcPct val="90000"/>
            </a:lnSpc>
            <a:spcBef>
              <a:spcPct val="0"/>
            </a:spcBef>
            <a:spcAft>
              <a:spcPct val="35000"/>
            </a:spcAft>
            <a:buNone/>
          </a:pPr>
          <a:r>
            <a:rPr lang="en-US" sz="2200" kern="1200"/>
            <a:t>Human Resources</a:t>
          </a:r>
        </a:p>
      </dsp:txBody>
      <dsp:txXfrm>
        <a:off x="2815196" y="2452692"/>
        <a:ext cx="1286025" cy="996945"/>
      </dsp:txXfrm>
    </dsp:sp>
    <dsp:sp modelId="{C388DD45-F380-6F4E-9602-C66A1D05F987}">
      <dsp:nvSpPr>
        <dsp:cNvPr id="0" name=""/>
        <dsp:cNvSpPr/>
      </dsp:nvSpPr>
      <dsp:spPr>
        <a:xfrm>
          <a:off x="4010150" y="1443328"/>
          <a:ext cx="259412" cy="259412"/>
        </a:xfrm>
        <a:prstGeom prst="ellips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04B6F2-590D-6E47-BB1C-90570EC8F7BD}">
      <dsp:nvSpPr>
        <dsp:cNvPr id="0" name=""/>
        <dsp:cNvSpPr/>
      </dsp:nvSpPr>
      <dsp:spPr>
        <a:xfrm>
          <a:off x="4139857" y="1573034"/>
          <a:ext cx="1324660" cy="1876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457" tIns="0" rIns="0" bIns="0" numCol="1" spcCol="1270" anchor="t" anchorCtr="0">
          <a:noAutofit/>
        </a:bodyPr>
        <a:lstStyle/>
        <a:p>
          <a:pPr marL="0" lvl="0" indent="0" algn="l" defTabSz="977900">
            <a:lnSpc>
              <a:spcPct val="90000"/>
            </a:lnSpc>
            <a:spcBef>
              <a:spcPct val="0"/>
            </a:spcBef>
            <a:spcAft>
              <a:spcPct val="35000"/>
            </a:spcAft>
            <a:buNone/>
          </a:pPr>
          <a:r>
            <a:rPr lang="en-US" sz="2200" kern="1200"/>
            <a:t>Sales and Service Staff</a:t>
          </a:r>
        </a:p>
      </dsp:txBody>
      <dsp:txXfrm>
        <a:off x="4139857" y="1573034"/>
        <a:ext cx="1324660" cy="1876603"/>
      </dsp:txXfrm>
    </dsp:sp>
    <dsp:sp modelId="{739097C9-4148-EC4F-A253-FFFC74DC2D3F}">
      <dsp:nvSpPr>
        <dsp:cNvPr id="0" name=""/>
        <dsp:cNvSpPr/>
      </dsp:nvSpPr>
      <dsp:spPr>
        <a:xfrm>
          <a:off x="5533510" y="872758"/>
          <a:ext cx="358762" cy="358762"/>
        </a:xfrm>
        <a:prstGeom prst="ellips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1CB690-5A1C-6247-994F-0E079B344498}">
      <dsp:nvSpPr>
        <dsp:cNvPr id="0" name=""/>
        <dsp:cNvSpPr/>
      </dsp:nvSpPr>
      <dsp:spPr>
        <a:xfrm>
          <a:off x="5712891" y="1052139"/>
          <a:ext cx="1324660" cy="2397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101" tIns="0" rIns="0" bIns="0" numCol="1" spcCol="1270" anchor="t" anchorCtr="0">
          <a:noAutofit/>
        </a:bodyPr>
        <a:lstStyle/>
        <a:p>
          <a:pPr marL="0" lvl="0" indent="0" algn="l" defTabSz="977900">
            <a:lnSpc>
              <a:spcPct val="90000"/>
            </a:lnSpc>
            <a:spcBef>
              <a:spcPct val="0"/>
            </a:spcBef>
            <a:spcAft>
              <a:spcPct val="35000"/>
            </a:spcAft>
            <a:buNone/>
          </a:pPr>
          <a:r>
            <a:rPr lang="en-US" sz="2200" kern="1200"/>
            <a:t>Producing to Meet Demand</a:t>
          </a:r>
        </a:p>
      </dsp:txBody>
      <dsp:txXfrm>
        <a:off x="5712891" y="1052139"/>
        <a:ext cx="1324660" cy="239749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C32D39-16DA-904C-843B-5BF7A0401CBC}" type="datetimeFigureOut">
              <a:rPr lang="en-US" smtClean="0"/>
              <a:t>3/25/21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B7E69D-70D1-7D4D-8E1C-57C91227D1B9}" type="slidenum">
              <a:rPr lang="en-US" smtClean="0"/>
              <a:t>‹#›</a:t>
            </a:fld>
            <a:endParaRPr lang="en-US"/>
          </a:p>
        </p:txBody>
      </p:sp>
    </p:spTree>
    <p:extLst>
      <p:ext uri="{BB962C8B-B14F-4D97-AF65-F5344CB8AC3E}">
        <p14:creationId xmlns:p14="http://schemas.microsoft.com/office/powerpoint/2010/main" val="2149440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B7E69D-70D1-7D4D-8E1C-57C91227D1B9}" type="slidenum">
              <a:rPr lang="en-US" smtClean="0"/>
              <a:t>1</a:t>
            </a:fld>
            <a:endParaRPr lang="en-US"/>
          </a:p>
        </p:txBody>
      </p:sp>
    </p:spTree>
    <p:extLst>
      <p:ext uri="{BB962C8B-B14F-4D97-AF65-F5344CB8AC3E}">
        <p14:creationId xmlns:p14="http://schemas.microsoft.com/office/powerpoint/2010/main" val="1051595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B7E69D-70D1-7D4D-8E1C-57C91227D1B9}" type="slidenum">
              <a:rPr lang="en-US" smtClean="0"/>
              <a:t>9</a:t>
            </a:fld>
            <a:endParaRPr lang="en-US"/>
          </a:p>
        </p:txBody>
      </p:sp>
    </p:spTree>
    <p:extLst>
      <p:ext uri="{BB962C8B-B14F-4D97-AF65-F5344CB8AC3E}">
        <p14:creationId xmlns:p14="http://schemas.microsoft.com/office/powerpoint/2010/main" val="11932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HR solid foundation</a:t>
            </a:r>
          </a:p>
          <a:p>
            <a:r>
              <a:rPr lang="en-US" dirty="0"/>
              <a:t>Happy employees make happy customers</a:t>
            </a:r>
          </a:p>
          <a:p>
            <a:r>
              <a:rPr lang="en-US" dirty="0"/>
              <a:t>Produce to meet demand</a:t>
            </a:r>
          </a:p>
        </p:txBody>
      </p:sp>
      <p:sp>
        <p:nvSpPr>
          <p:cNvPr id="4" name="Slide Number Placeholder 3"/>
          <p:cNvSpPr>
            <a:spLocks noGrp="1"/>
          </p:cNvSpPr>
          <p:nvPr>
            <p:ph type="sldNum" sz="quarter" idx="5"/>
          </p:nvPr>
        </p:nvSpPr>
        <p:spPr/>
        <p:txBody>
          <a:bodyPr/>
          <a:lstStyle/>
          <a:p>
            <a:fld id="{12B7E69D-70D1-7D4D-8E1C-57C91227D1B9}" type="slidenum">
              <a:rPr lang="en-US" smtClean="0"/>
              <a:t>18</a:t>
            </a:fld>
            <a:endParaRPr lang="en-US"/>
          </a:p>
        </p:txBody>
      </p:sp>
    </p:spTree>
    <p:extLst>
      <p:ext uri="{BB962C8B-B14F-4D97-AF65-F5344CB8AC3E}">
        <p14:creationId xmlns:p14="http://schemas.microsoft.com/office/powerpoint/2010/main" val="512153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Above average and climbing. Aiming for industry highs</a:t>
            </a:r>
          </a:p>
        </p:txBody>
      </p:sp>
      <p:sp>
        <p:nvSpPr>
          <p:cNvPr id="4" name="Slide Number Placeholder 3"/>
          <p:cNvSpPr>
            <a:spLocks noGrp="1"/>
          </p:cNvSpPr>
          <p:nvPr>
            <p:ph type="sldNum" sz="quarter" idx="5"/>
          </p:nvPr>
        </p:nvSpPr>
        <p:spPr/>
        <p:txBody>
          <a:bodyPr/>
          <a:lstStyle/>
          <a:p>
            <a:fld id="{12B7E69D-70D1-7D4D-8E1C-57C91227D1B9}" type="slidenum">
              <a:rPr lang="en-US" smtClean="0"/>
              <a:t>19</a:t>
            </a:fld>
            <a:endParaRPr lang="en-US"/>
          </a:p>
        </p:txBody>
      </p:sp>
    </p:spTree>
    <p:extLst>
      <p:ext uri="{BB962C8B-B14F-4D97-AF65-F5344CB8AC3E}">
        <p14:creationId xmlns:p14="http://schemas.microsoft.com/office/powerpoint/2010/main" val="3612980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meet or exceed market averages in every segment in every market we operate in</a:t>
            </a:r>
          </a:p>
        </p:txBody>
      </p:sp>
      <p:sp>
        <p:nvSpPr>
          <p:cNvPr id="4" name="Slide Number Placeholder 3"/>
          <p:cNvSpPr>
            <a:spLocks noGrp="1"/>
          </p:cNvSpPr>
          <p:nvPr>
            <p:ph type="sldNum" sz="quarter" idx="5"/>
          </p:nvPr>
        </p:nvSpPr>
        <p:spPr/>
        <p:txBody>
          <a:bodyPr/>
          <a:lstStyle/>
          <a:p>
            <a:fld id="{12B7E69D-70D1-7D4D-8E1C-57C91227D1B9}" type="slidenum">
              <a:rPr lang="en-US" smtClean="0"/>
              <a:t>20</a:t>
            </a:fld>
            <a:endParaRPr lang="en-US"/>
          </a:p>
        </p:txBody>
      </p:sp>
    </p:spTree>
    <p:extLst>
      <p:ext uri="{BB962C8B-B14F-4D97-AF65-F5344CB8AC3E}">
        <p14:creationId xmlns:p14="http://schemas.microsoft.com/office/powerpoint/2010/main" val="793620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Capacity grows exponentially to meet soaring demand. Aiming to double for next quarter</a:t>
            </a:r>
          </a:p>
        </p:txBody>
      </p:sp>
      <p:sp>
        <p:nvSpPr>
          <p:cNvPr id="4" name="Slide Number Placeholder 3"/>
          <p:cNvSpPr>
            <a:spLocks noGrp="1"/>
          </p:cNvSpPr>
          <p:nvPr>
            <p:ph type="sldNum" sz="quarter" idx="5"/>
          </p:nvPr>
        </p:nvSpPr>
        <p:spPr/>
        <p:txBody>
          <a:bodyPr/>
          <a:lstStyle/>
          <a:p>
            <a:fld id="{12B7E69D-70D1-7D4D-8E1C-57C91227D1B9}" type="slidenum">
              <a:rPr lang="en-US" smtClean="0"/>
              <a:t>21</a:t>
            </a:fld>
            <a:endParaRPr lang="en-US"/>
          </a:p>
        </p:txBody>
      </p:sp>
    </p:spTree>
    <p:extLst>
      <p:ext uri="{BB962C8B-B14F-4D97-AF65-F5344CB8AC3E}">
        <p14:creationId xmlns:p14="http://schemas.microsoft.com/office/powerpoint/2010/main" val="3257510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3/25/21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30EA680-D336-4FF7-8B7A-9848BB0A1C3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8345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0037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8218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0401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952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9820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3/25/21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2907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3/25/21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0316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58222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5696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46CE7D5-CF57-46EF-B807-FDD0502418D4}" type="datetimeFigureOut">
              <a:rPr lang="en-US" smtClean="0"/>
              <a:t>3/25/21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228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46CE7D5-CF57-46EF-B807-FDD0502418D4}" type="datetimeFigureOut">
              <a:rPr lang="en-US" smtClean="0"/>
              <a:t>3/25/21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30EA680-D336-4FF7-8B7A-9848BB0A1C3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1262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36.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4F27884-2C2D-8743-AB77-D551A78EC7B9}"/>
              </a:ext>
            </a:extLst>
          </p:cNvPr>
          <p:cNvSpPr>
            <a:spLocks noGrp="1"/>
          </p:cNvSpPr>
          <p:nvPr>
            <p:ph type="title"/>
          </p:nvPr>
        </p:nvSpPr>
        <p:spPr>
          <a:xfrm>
            <a:off x="1452616" y="1756415"/>
            <a:ext cx="4176384" cy="1672585"/>
          </a:xfrm>
        </p:spPr>
        <p:txBody>
          <a:bodyPr vert="horz" lIns="91440" tIns="45720" rIns="91440" bIns="0" rtlCol="0" anchor="b">
            <a:normAutofit fontScale="90000"/>
          </a:bodyPr>
          <a:lstStyle/>
          <a:p>
            <a:pPr algn="ctr"/>
            <a:r>
              <a:rPr lang="en-US" sz="4800"/>
              <a:t>Atomic Bikes</a:t>
            </a:r>
            <a:br>
              <a:rPr lang="en-US" sz="4800"/>
            </a:br>
            <a:r>
              <a:rPr lang="en-US" sz="4800"/>
              <a:t>Business Plan</a:t>
            </a:r>
          </a:p>
        </p:txBody>
      </p:sp>
      <p:cxnSp>
        <p:nvCxnSpPr>
          <p:cNvPr id="22" name="Straight Connector 21">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Graphic 6" descr="Bike">
            <a:extLst>
              <a:ext uri="{FF2B5EF4-FFF2-40B4-BE49-F238E27FC236}">
                <a16:creationId xmlns:a16="http://schemas.microsoft.com/office/drawing/2014/main" id="{66A1AB20-E42F-43A0-A9BE-6CCF8A71CA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44251" y="805583"/>
            <a:ext cx="4660762" cy="4660762"/>
          </a:xfrm>
          <a:prstGeom prst="rect">
            <a:avLst/>
          </a:prstGeom>
          <a:effectLst>
            <a:outerShdw blurRad="50800" dist="38100" dir="2700000" algn="tl" rotWithShape="0">
              <a:prstClr val="black">
                <a:alpha val="40000"/>
              </a:prstClr>
            </a:outerShdw>
          </a:effectLst>
        </p:spPr>
      </p:pic>
      <p:pic>
        <p:nvPicPr>
          <p:cNvPr id="24" name="Picture 23">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1846681E-EAA7-D945-B4D5-E294D78DBC7C}"/>
              </a:ext>
            </a:extLst>
          </p:cNvPr>
          <p:cNvPicPr>
            <a:picLocks noChangeAspect="1" noChangeArrowheads="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207032" y="3661787"/>
            <a:ext cx="1208197" cy="120819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2">
            <a:extLst>
              <a:ext uri="{FF2B5EF4-FFF2-40B4-BE49-F238E27FC236}">
                <a16:creationId xmlns:a16="http://schemas.microsoft.com/office/drawing/2014/main" id="{D01A01A7-2EAE-A445-AB63-7526BFB55885}"/>
              </a:ext>
            </a:extLst>
          </p:cNvPr>
          <p:cNvPicPr>
            <a:picLocks noChangeAspect="1" noChangeArrowheads="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81689" y="3661787"/>
            <a:ext cx="1217794" cy="126535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9EBA89C-5F58-BE4A-9A22-53110F417574}"/>
              </a:ext>
            </a:extLst>
          </p:cNvPr>
          <p:cNvSpPr txBox="1"/>
          <p:nvPr/>
        </p:nvSpPr>
        <p:spPr>
          <a:xfrm>
            <a:off x="1452616" y="3661787"/>
            <a:ext cx="4171479" cy="2185214"/>
          </a:xfrm>
          <a:prstGeom prst="rect">
            <a:avLst/>
          </a:prstGeom>
          <a:noFill/>
        </p:spPr>
        <p:txBody>
          <a:bodyPr wrap="square" lIns="91440" tIns="45720" rIns="91440" bIns="45720" rtlCol="0" anchor="t">
            <a:spAutoFit/>
          </a:bodyPr>
          <a:lstStyle/>
          <a:p>
            <a:r>
              <a:rPr lang="en-US" sz="2000"/>
              <a:t>Austin Adams – CEO</a:t>
            </a:r>
          </a:p>
          <a:p>
            <a:r>
              <a:rPr lang="en-US" sz="2000"/>
              <a:t>Ben </a:t>
            </a:r>
            <a:r>
              <a:rPr lang="en-US" sz="2000" err="1"/>
              <a:t>Benyehuda</a:t>
            </a:r>
            <a:r>
              <a:rPr lang="en-US" sz="2000"/>
              <a:t> – CMO</a:t>
            </a:r>
          </a:p>
          <a:p>
            <a:r>
              <a:rPr lang="en-US" sz="2000"/>
              <a:t>Arden Geffen – COO</a:t>
            </a:r>
          </a:p>
          <a:p>
            <a:r>
              <a:rPr lang="en-US" sz="2000"/>
              <a:t>Gus Lipkin – CIO</a:t>
            </a:r>
          </a:p>
          <a:p>
            <a:r>
              <a:rPr lang="en-US" sz="2000"/>
              <a:t>Richard Martin – CFO</a:t>
            </a:r>
          </a:p>
          <a:p>
            <a:endParaRPr lang="en-US"/>
          </a:p>
          <a:p>
            <a:endParaRPr lang="en-US"/>
          </a:p>
        </p:txBody>
      </p:sp>
    </p:spTree>
    <p:extLst>
      <p:ext uri="{BB962C8B-B14F-4D97-AF65-F5344CB8AC3E}">
        <p14:creationId xmlns:p14="http://schemas.microsoft.com/office/powerpoint/2010/main" val="22981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1026"/>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5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3" name="Rectangle 9">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1">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9612A91-EB65-408D-BAB9-7051F3EC9916}"/>
              </a:ext>
            </a:extLst>
          </p:cNvPr>
          <p:cNvSpPr>
            <a:spLocks noGrp="1"/>
          </p:cNvSpPr>
          <p:nvPr>
            <p:ph type="title"/>
          </p:nvPr>
        </p:nvSpPr>
        <p:spPr>
          <a:xfrm>
            <a:off x="1451579" y="2303047"/>
            <a:ext cx="3272093" cy="1125947"/>
          </a:xfrm>
        </p:spPr>
        <p:txBody>
          <a:bodyPr anchor="t">
            <a:normAutofit/>
          </a:bodyPr>
          <a:lstStyle/>
          <a:p>
            <a:r>
              <a:rPr lang="en-US"/>
              <a:t>Sales channels</a:t>
            </a:r>
          </a:p>
        </p:txBody>
      </p:sp>
      <p:cxnSp>
        <p:nvCxnSpPr>
          <p:cNvPr id="45" name="Straight Connector 13">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6"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a:p>
        </p:txBody>
      </p:sp>
      <p:pic>
        <p:nvPicPr>
          <p:cNvPr id="47" name="Picture 17">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8" name="Straight Connector 19">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B17B51F-9315-4594-A1E6-E95B52E35F4C}"/>
              </a:ext>
            </a:extLst>
          </p:cNvPr>
          <p:cNvGraphicFramePr>
            <a:graphicFrameLocks noGrp="1"/>
          </p:cNvGraphicFramePr>
          <p:nvPr>
            <p:ph idx="1"/>
            <p:extLst>
              <p:ext uri="{D42A27DB-BD31-4B8C-83A1-F6EECF244321}">
                <p14:modId xmlns:p14="http://schemas.microsoft.com/office/powerpoint/2010/main" val="1872145447"/>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08630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4F27884-2C2D-8743-AB77-D551A78EC7B9}"/>
              </a:ext>
            </a:extLst>
          </p:cNvPr>
          <p:cNvSpPr>
            <a:spLocks noGrp="1"/>
          </p:cNvSpPr>
          <p:nvPr>
            <p:ph type="title"/>
          </p:nvPr>
        </p:nvSpPr>
        <p:spPr>
          <a:xfrm>
            <a:off x="1452616" y="1756415"/>
            <a:ext cx="4176384" cy="1672585"/>
          </a:xfrm>
        </p:spPr>
        <p:txBody>
          <a:bodyPr vert="horz" lIns="91440" tIns="45720" rIns="91440" bIns="0" rtlCol="0" anchor="b">
            <a:normAutofit/>
          </a:bodyPr>
          <a:lstStyle/>
          <a:p>
            <a:pPr algn="ctr"/>
            <a:r>
              <a:rPr lang="en-US" sz="4800"/>
              <a:t>Marketing Plan</a:t>
            </a:r>
          </a:p>
        </p:txBody>
      </p:sp>
      <p:cxnSp>
        <p:nvCxnSpPr>
          <p:cNvPr id="22" name="Straight Connector 21">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Graphic 6" descr="Bike">
            <a:extLst>
              <a:ext uri="{FF2B5EF4-FFF2-40B4-BE49-F238E27FC236}">
                <a16:creationId xmlns:a16="http://schemas.microsoft.com/office/drawing/2014/main" id="{66A1AB20-E42F-43A0-A9BE-6CCF8A71CA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4251" y="805583"/>
            <a:ext cx="4660762" cy="4660762"/>
          </a:xfrm>
          <a:prstGeom prst="rect">
            <a:avLst/>
          </a:prstGeom>
          <a:effectLst>
            <a:outerShdw blurRad="50800" dist="38100" dir="2700000" algn="tl" rotWithShape="0">
              <a:prstClr val="black">
                <a:alpha val="40000"/>
              </a:prstClr>
            </a:outerShdw>
          </a:effectLst>
        </p:spPr>
      </p:pic>
      <p:pic>
        <p:nvPicPr>
          <p:cNvPr id="24" name="Picture 23">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1846681E-EAA7-D945-B4D5-E294D78DBC7C}"/>
              </a:ext>
            </a:extLst>
          </p:cNvPr>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207032" y="3661787"/>
            <a:ext cx="1208197" cy="120819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2">
            <a:extLst>
              <a:ext uri="{FF2B5EF4-FFF2-40B4-BE49-F238E27FC236}">
                <a16:creationId xmlns:a16="http://schemas.microsoft.com/office/drawing/2014/main" id="{D01A01A7-2EAE-A445-AB63-7526BFB55885}"/>
              </a:ext>
            </a:extLst>
          </p:cNvPr>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81689" y="3661787"/>
            <a:ext cx="1217794" cy="126535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9EBA89C-5F58-BE4A-9A22-53110F417574}"/>
              </a:ext>
            </a:extLst>
          </p:cNvPr>
          <p:cNvSpPr txBox="1"/>
          <p:nvPr/>
        </p:nvSpPr>
        <p:spPr>
          <a:xfrm>
            <a:off x="1447710" y="3661787"/>
            <a:ext cx="4181289" cy="2923877"/>
          </a:xfrm>
          <a:prstGeom prst="rect">
            <a:avLst/>
          </a:prstGeom>
          <a:noFill/>
        </p:spPr>
        <p:txBody>
          <a:bodyPr wrap="square" lIns="91440" tIns="45720" rIns="91440" bIns="45720" rtlCol="0" anchor="t">
            <a:spAutoFit/>
          </a:bodyPr>
          <a:lstStyle/>
          <a:p>
            <a:r>
              <a:rPr lang="en-US" sz="2000" b="1"/>
              <a:t>Ben </a:t>
            </a:r>
            <a:r>
              <a:rPr lang="en-US" sz="2000" b="1" err="1"/>
              <a:t>Benyehuda</a:t>
            </a:r>
            <a:r>
              <a:rPr lang="en-US" sz="2000" b="1"/>
              <a:t> – CMO &amp; VP of Marketing</a:t>
            </a:r>
          </a:p>
          <a:p>
            <a:endParaRPr lang="en-US"/>
          </a:p>
          <a:p>
            <a:r>
              <a:rPr lang="en-US" sz="1400"/>
              <a:t>This department oversees ensuring our brand is being accurately represented in the market, along with the creation of advertisements and the design of our bikes, they work in tandem with sales to make sure consumers are responding well to our decisions. </a:t>
            </a:r>
          </a:p>
          <a:p>
            <a:r>
              <a:rPr lang="en-US" sz="2000" b="1"/>
              <a:t> </a:t>
            </a:r>
          </a:p>
          <a:p>
            <a:endParaRPr lang="en-US"/>
          </a:p>
          <a:p>
            <a:endParaRPr lang="en-US"/>
          </a:p>
        </p:txBody>
      </p:sp>
    </p:spTree>
    <p:extLst>
      <p:ext uri="{BB962C8B-B14F-4D97-AF65-F5344CB8AC3E}">
        <p14:creationId xmlns:p14="http://schemas.microsoft.com/office/powerpoint/2010/main" val="104684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1026"/>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5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D2E4A-5657-431A-9F5F-A69E70805726}"/>
              </a:ext>
            </a:extLst>
          </p:cNvPr>
          <p:cNvSpPr>
            <a:spLocks noGrp="1"/>
          </p:cNvSpPr>
          <p:nvPr>
            <p:ph type="title"/>
          </p:nvPr>
        </p:nvSpPr>
        <p:spPr>
          <a:xfrm>
            <a:off x="1451579" y="804519"/>
            <a:ext cx="9603275" cy="1049235"/>
          </a:xfrm>
        </p:spPr>
        <p:txBody>
          <a:bodyPr anchor="b">
            <a:normAutofit/>
          </a:bodyPr>
          <a:lstStyle/>
          <a:p>
            <a:r>
              <a:rPr lang="en-US"/>
              <a:t>Market research</a:t>
            </a:r>
          </a:p>
        </p:txBody>
      </p:sp>
      <p:graphicFrame>
        <p:nvGraphicFramePr>
          <p:cNvPr id="5" name="Content Placeholder 2">
            <a:extLst>
              <a:ext uri="{FF2B5EF4-FFF2-40B4-BE49-F238E27FC236}">
                <a16:creationId xmlns:a16="http://schemas.microsoft.com/office/drawing/2014/main" id="{AD9CAC85-3D67-4651-82CB-EE1872E6F535}"/>
              </a:ext>
            </a:extLst>
          </p:cNvPr>
          <p:cNvGraphicFramePr>
            <a:graphicFrameLocks noGrp="1"/>
          </p:cNvGraphicFramePr>
          <p:nvPr>
            <p:ph idx="1"/>
            <p:extLst>
              <p:ext uri="{D42A27DB-BD31-4B8C-83A1-F6EECF244321}">
                <p14:modId xmlns:p14="http://schemas.microsoft.com/office/powerpoint/2010/main" val="2520047904"/>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3967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54EF0-137C-450B-B51A-D08299761EDF}"/>
              </a:ext>
            </a:extLst>
          </p:cNvPr>
          <p:cNvSpPr>
            <a:spLocks noGrp="1"/>
          </p:cNvSpPr>
          <p:nvPr>
            <p:ph type="title"/>
          </p:nvPr>
        </p:nvSpPr>
        <p:spPr>
          <a:xfrm>
            <a:off x="1451579" y="804519"/>
            <a:ext cx="9603275" cy="1049235"/>
          </a:xfrm>
        </p:spPr>
        <p:txBody>
          <a:bodyPr vert="horz" lIns="91440" tIns="45720" rIns="91440" bIns="45720" rtlCol="0" anchor="b">
            <a:normAutofit/>
          </a:bodyPr>
          <a:lstStyle/>
          <a:p>
            <a:r>
              <a:rPr lang="en-US"/>
              <a:t>Market research findings</a:t>
            </a:r>
          </a:p>
        </p:txBody>
      </p:sp>
      <p:sp>
        <p:nvSpPr>
          <p:cNvPr id="6" name="TextBox 5">
            <a:extLst>
              <a:ext uri="{FF2B5EF4-FFF2-40B4-BE49-F238E27FC236}">
                <a16:creationId xmlns:a16="http://schemas.microsoft.com/office/drawing/2014/main" id="{FA7E4EF0-4607-4080-A58B-FB7C40FE7707}"/>
              </a:ext>
            </a:extLst>
          </p:cNvPr>
          <p:cNvSpPr txBox="1"/>
          <p:nvPr/>
        </p:nvSpPr>
        <p:spPr>
          <a:xfrm>
            <a:off x="6498455" y="2015734"/>
            <a:ext cx="4556400"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a:t>The Speed and Mountain include mostly professional riders.</a:t>
            </a:r>
          </a:p>
          <a:p>
            <a:pPr indent="-228600" defTabSz="914400">
              <a:lnSpc>
                <a:spcPct val="120000"/>
              </a:lnSpc>
              <a:spcAft>
                <a:spcPts val="600"/>
              </a:spcAft>
              <a:buClr>
                <a:schemeClr val="accent1"/>
              </a:buClr>
              <a:buSzPct val="100000"/>
              <a:buFont typeface="Arial" panose="020B0604020202020204" pitchFamily="34" charset="0"/>
              <a:buChar char="•"/>
            </a:pPr>
            <a:r>
              <a:rPr lang="en-US"/>
              <a:t>The Recreation includes the average daily bike user.</a:t>
            </a:r>
          </a:p>
          <a:p>
            <a:pPr indent="-228600" defTabSz="914400">
              <a:lnSpc>
                <a:spcPct val="120000"/>
              </a:lnSpc>
              <a:spcAft>
                <a:spcPts val="600"/>
              </a:spcAft>
              <a:buClr>
                <a:schemeClr val="accent1"/>
              </a:buClr>
              <a:buSzPct val="100000"/>
              <a:buFont typeface="Arial" panose="020B0604020202020204" pitchFamily="34" charset="0"/>
              <a:buChar char="•"/>
            </a:pPr>
            <a:r>
              <a:rPr lang="en-US"/>
              <a:t>All the components of our bikes are based of the findings of the market research.</a:t>
            </a:r>
          </a:p>
        </p:txBody>
      </p:sp>
      <p:graphicFrame>
        <p:nvGraphicFramePr>
          <p:cNvPr id="5" name="Table 5">
            <a:extLst>
              <a:ext uri="{FF2B5EF4-FFF2-40B4-BE49-F238E27FC236}">
                <a16:creationId xmlns:a16="http://schemas.microsoft.com/office/drawing/2014/main" id="{1F4AFEE2-9300-4C22-93E3-F520C0171637}"/>
              </a:ext>
            </a:extLst>
          </p:cNvPr>
          <p:cNvGraphicFramePr>
            <a:graphicFrameLocks noGrp="1"/>
          </p:cNvGraphicFramePr>
          <p:nvPr>
            <p:extLst>
              <p:ext uri="{D42A27DB-BD31-4B8C-83A1-F6EECF244321}">
                <p14:modId xmlns:p14="http://schemas.microsoft.com/office/powerpoint/2010/main" val="3492627683"/>
              </p:ext>
            </p:extLst>
          </p:nvPr>
        </p:nvGraphicFramePr>
        <p:xfrm>
          <a:off x="1451579" y="2165621"/>
          <a:ext cx="4960444" cy="3150840"/>
        </p:xfrm>
        <a:graphic>
          <a:graphicData uri="http://schemas.openxmlformats.org/drawingml/2006/table">
            <a:tbl>
              <a:tblPr firstRow="1" bandRow="1">
                <a:tableStyleId>{073A0DAA-6AF3-43AB-8588-CEC1D06C72B9}</a:tableStyleId>
              </a:tblPr>
              <a:tblGrid>
                <a:gridCol w="1535207">
                  <a:extLst>
                    <a:ext uri="{9D8B030D-6E8A-4147-A177-3AD203B41FA5}">
                      <a16:colId xmlns:a16="http://schemas.microsoft.com/office/drawing/2014/main" val="2416197343"/>
                    </a:ext>
                  </a:extLst>
                </a:gridCol>
                <a:gridCol w="1677136">
                  <a:extLst>
                    <a:ext uri="{9D8B030D-6E8A-4147-A177-3AD203B41FA5}">
                      <a16:colId xmlns:a16="http://schemas.microsoft.com/office/drawing/2014/main" val="918457497"/>
                    </a:ext>
                  </a:extLst>
                </a:gridCol>
                <a:gridCol w="1748101">
                  <a:extLst>
                    <a:ext uri="{9D8B030D-6E8A-4147-A177-3AD203B41FA5}">
                      <a16:colId xmlns:a16="http://schemas.microsoft.com/office/drawing/2014/main" val="58646717"/>
                    </a:ext>
                  </a:extLst>
                </a:gridCol>
              </a:tblGrid>
              <a:tr h="630168">
                <a:tc>
                  <a:txBody>
                    <a:bodyPr/>
                    <a:lstStyle/>
                    <a:p>
                      <a:pPr algn="ctr"/>
                      <a:r>
                        <a:rPr lang="en-US" sz="1700"/>
                        <a:t>The Speed Segment</a:t>
                      </a:r>
                    </a:p>
                  </a:txBody>
                  <a:tcPr marL="85158" marR="85158" marT="42579" marB="42579"/>
                </a:tc>
                <a:tc>
                  <a:txBody>
                    <a:bodyPr/>
                    <a:lstStyle/>
                    <a:p>
                      <a:pPr algn="ctr"/>
                      <a:r>
                        <a:rPr lang="en-US" sz="1700"/>
                        <a:t>The Mountain Segment</a:t>
                      </a:r>
                    </a:p>
                  </a:txBody>
                  <a:tcPr marL="85158" marR="85158" marT="42579" marB="42579"/>
                </a:tc>
                <a:tc>
                  <a:txBody>
                    <a:bodyPr/>
                    <a:lstStyle/>
                    <a:p>
                      <a:pPr algn="ctr"/>
                      <a:r>
                        <a:rPr lang="en-US" sz="1700"/>
                        <a:t>The Recreation Segment</a:t>
                      </a:r>
                    </a:p>
                  </a:txBody>
                  <a:tcPr marL="85158" marR="85158" marT="42579" marB="42579"/>
                </a:tc>
                <a:extLst>
                  <a:ext uri="{0D108BD9-81ED-4DB2-BD59-A6C34878D82A}">
                    <a16:rowId xmlns:a16="http://schemas.microsoft.com/office/drawing/2014/main" val="4111327093"/>
                  </a:ext>
                </a:extLst>
              </a:tr>
              <a:tr h="630168">
                <a:tc>
                  <a:txBody>
                    <a:bodyPr/>
                    <a:lstStyle/>
                    <a:p>
                      <a:pPr algn="ctr"/>
                      <a:r>
                        <a:rPr lang="en-US" sz="1700"/>
                        <a:t>Fast</a:t>
                      </a:r>
                    </a:p>
                  </a:txBody>
                  <a:tcPr marL="85158" marR="85158" marT="42579" marB="42579"/>
                </a:tc>
                <a:tc>
                  <a:txBody>
                    <a:bodyPr/>
                    <a:lstStyle/>
                    <a:p>
                      <a:pPr algn="ctr"/>
                      <a:r>
                        <a:rPr lang="en-US" sz="1700"/>
                        <a:t>Easy on Steep Climbs</a:t>
                      </a:r>
                    </a:p>
                  </a:txBody>
                  <a:tcPr marL="85158" marR="85158" marT="42579" marB="42579"/>
                </a:tc>
                <a:tc>
                  <a:txBody>
                    <a:bodyPr/>
                    <a:lstStyle/>
                    <a:p>
                      <a:pPr algn="ctr"/>
                      <a:r>
                        <a:rPr lang="en-US" sz="1700"/>
                        <a:t>Easy</a:t>
                      </a:r>
                    </a:p>
                  </a:txBody>
                  <a:tcPr marL="85158" marR="85158" marT="42579" marB="42579"/>
                </a:tc>
                <a:extLst>
                  <a:ext uri="{0D108BD9-81ED-4DB2-BD59-A6C34878D82A}">
                    <a16:rowId xmlns:a16="http://schemas.microsoft.com/office/drawing/2014/main" val="277912817"/>
                  </a:ext>
                </a:extLst>
              </a:tr>
              <a:tr h="630168">
                <a:tc>
                  <a:txBody>
                    <a:bodyPr/>
                    <a:lstStyle/>
                    <a:p>
                      <a:pPr algn="ctr"/>
                      <a:r>
                        <a:rPr lang="en-US" sz="1700"/>
                        <a:t>Lightweight</a:t>
                      </a:r>
                    </a:p>
                  </a:txBody>
                  <a:tcPr marL="85158" marR="85158" marT="42579" marB="42579"/>
                </a:tc>
                <a:tc>
                  <a:txBody>
                    <a:bodyPr/>
                    <a:lstStyle/>
                    <a:p>
                      <a:pPr algn="ctr"/>
                      <a:r>
                        <a:rPr lang="en-US" sz="1700"/>
                        <a:t>Can handle rough terrain</a:t>
                      </a:r>
                    </a:p>
                  </a:txBody>
                  <a:tcPr marL="85158" marR="85158" marT="42579" marB="42579"/>
                </a:tc>
                <a:tc>
                  <a:txBody>
                    <a:bodyPr/>
                    <a:lstStyle/>
                    <a:p>
                      <a:pPr algn="ctr"/>
                      <a:r>
                        <a:rPr lang="en-US" sz="1700"/>
                        <a:t>Comfortable</a:t>
                      </a:r>
                    </a:p>
                  </a:txBody>
                  <a:tcPr marL="85158" marR="85158" marT="42579" marB="42579"/>
                </a:tc>
                <a:extLst>
                  <a:ext uri="{0D108BD9-81ED-4DB2-BD59-A6C34878D82A}">
                    <a16:rowId xmlns:a16="http://schemas.microsoft.com/office/drawing/2014/main" val="2845116248"/>
                  </a:ext>
                </a:extLst>
              </a:tr>
              <a:tr h="630168">
                <a:tc>
                  <a:txBody>
                    <a:bodyPr/>
                    <a:lstStyle/>
                    <a:p>
                      <a:pPr algn="ctr"/>
                      <a:r>
                        <a:rPr lang="en-US" sz="1700"/>
                        <a:t>Aerodynamic</a:t>
                      </a:r>
                    </a:p>
                  </a:txBody>
                  <a:tcPr marL="85158" marR="85158" marT="42579" marB="42579"/>
                </a:tc>
                <a:tc>
                  <a:txBody>
                    <a:bodyPr/>
                    <a:lstStyle/>
                    <a:p>
                      <a:pPr algn="ctr"/>
                      <a:r>
                        <a:rPr lang="en-US" sz="1700"/>
                        <a:t>Durable</a:t>
                      </a:r>
                    </a:p>
                  </a:txBody>
                  <a:tcPr marL="85158" marR="85158" marT="42579" marB="42579"/>
                </a:tc>
                <a:tc>
                  <a:txBody>
                    <a:bodyPr/>
                    <a:lstStyle/>
                    <a:p>
                      <a:pPr algn="ctr"/>
                      <a:r>
                        <a:rPr lang="en-US" sz="1700"/>
                        <a:t>Simple</a:t>
                      </a:r>
                    </a:p>
                  </a:txBody>
                  <a:tcPr marL="85158" marR="85158" marT="42579" marB="42579"/>
                </a:tc>
                <a:extLst>
                  <a:ext uri="{0D108BD9-81ED-4DB2-BD59-A6C34878D82A}">
                    <a16:rowId xmlns:a16="http://schemas.microsoft.com/office/drawing/2014/main" val="465860944"/>
                  </a:ext>
                </a:extLst>
              </a:tr>
              <a:tr h="630168">
                <a:tc>
                  <a:txBody>
                    <a:bodyPr/>
                    <a:lstStyle/>
                    <a:p>
                      <a:pPr algn="ctr"/>
                      <a:r>
                        <a:rPr lang="en-US" sz="1700"/>
                        <a:t>Competitive advantage</a:t>
                      </a:r>
                    </a:p>
                  </a:txBody>
                  <a:tcPr marL="85158" marR="85158" marT="42579" marB="42579"/>
                </a:tc>
                <a:tc>
                  <a:txBody>
                    <a:bodyPr/>
                    <a:lstStyle/>
                    <a:p>
                      <a:pPr algn="ctr"/>
                      <a:r>
                        <a:rPr lang="en-US" sz="1700"/>
                        <a:t>Soft impact on rider</a:t>
                      </a:r>
                    </a:p>
                  </a:txBody>
                  <a:tcPr marL="85158" marR="85158" marT="42579" marB="42579"/>
                </a:tc>
                <a:tc>
                  <a:txBody>
                    <a:bodyPr/>
                    <a:lstStyle/>
                    <a:p>
                      <a:pPr algn="ctr"/>
                      <a:r>
                        <a:rPr lang="en-US" sz="1700"/>
                        <a:t>Safe</a:t>
                      </a:r>
                    </a:p>
                  </a:txBody>
                  <a:tcPr marL="85158" marR="85158" marT="42579" marB="42579"/>
                </a:tc>
                <a:extLst>
                  <a:ext uri="{0D108BD9-81ED-4DB2-BD59-A6C34878D82A}">
                    <a16:rowId xmlns:a16="http://schemas.microsoft.com/office/drawing/2014/main" val="2717908898"/>
                  </a:ext>
                </a:extLst>
              </a:tr>
            </a:tbl>
          </a:graphicData>
        </a:graphic>
      </p:graphicFrame>
    </p:spTree>
    <p:extLst>
      <p:ext uri="{BB962C8B-B14F-4D97-AF65-F5344CB8AC3E}">
        <p14:creationId xmlns:p14="http://schemas.microsoft.com/office/powerpoint/2010/main" val="679588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A564E-C68E-4D3A-9139-CD240408C3C6}"/>
              </a:ext>
            </a:extLst>
          </p:cNvPr>
          <p:cNvSpPr>
            <a:spLocks noGrp="1"/>
          </p:cNvSpPr>
          <p:nvPr>
            <p:ph type="title"/>
          </p:nvPr>
        </p:nvSpPr>
        <p:spPr>
          <a:xfrm>
            <a:off x="1451579" y="804519"/>
            <a:ext cx="9603275" cy="1049235"/>
          </a:xfrm>
        </p:spPr>
        <p:txBody>
          <a:bodyPr vert="horz" lIns="91440" tIns="45720" rIns="91440" bIns="45720" rtlCol="0" anchor="b">
            <a:normAutofit/>
          </a:bodyPr>
          <a:lstStyle/>
          <a:p>
            <a:r>
              <a:rPr lang="en-US"/>
              <a:t>Market Share</a:t>
            </a:r>
          </a:p>
        </p:txBody>
      </p:sp>
      <p:sp>
        <p:nvSpPr>
          <p:cNvPr id="5" name="TextBox 4">
            <a:extLst>
              <a:ext uri="{FF2B5EF4-FFF2-40B4-BE49-F238E27FC236}">
                <a16:creationId xmlns:a16="http://schemas.microsoft.com/office/drawing/2014/main" id="{693076B9-99DE-4845-A7B9-BF432585B7BF}"/>
              </a:ext>
            </a:extLst>
          </p:cNvPr>
          <p:cNvSpPr txBox="1"/>
          <p:nvPr/>
        </p:nvSpPr>
        <p:spPr>
          <a:xfrm>
            <a:off x="1451579" y="2015734"/>
            <a:ext cx="4158849" cy="3450613"/>
          </a:xfrm>
          <a:prstGeom prst="rect">
            <a:avLst/>
          </a:prstGeom>
        </p:spPr>
        <p:txBody>
          <a:bodyPr vert="horz" lIns="91440" tIns="45720" rIns="91440" bIns="45720" rtlCol="0" anchor="t">
            <a:normAutofit/>
          </a:bodyPr>
          <a:lstStyle/>
          <a:p>
            <a:pPr marL="285750" indent="-228600" defTabSz="914400">
              <a:lnSpc>
                <a:spcPct val="120000"/>
              </a:lnSpc>
              <a:spcAft>
                <a:spcPts val="600"/>
              </a:spcAft>
              <a:buClr>
                <a:schemeClr val="accent1"/>
              </a:buClr>
              <a:buSzPct val="100000"/>
              <a:buFont typeface="Arial" panose="020B0604020202020204" pitchFamily="34" charset="0"/>
              <a:buChar char="•"/>
            </a:pPr>
            <a:r>
              <a:rPr lang="en-US"/>
              <a:t>2</a:t>
            </a:r>
            <a:r>
              <a:rPr lang="en-US" baseline="30000"/>
              <a:t>nd</a:t>
            </a:r>
            <a:r>
              <a:rPr lang="en-US"/>
              <a:t> in overall market share</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a:t>2</a:t>
            </a:r>
            <a:r>
              <a:rPr lang="en-US" baseline="30000"/>
              <a:t>nd</a:t>
            </a:r>
            <a:r>
              <a:rPr lang="en-US"/>
              <a:t>  in market share of speed and mountain segment</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a:t>3</a:t>
            </a:r>
            <a:r>
              <a:rPr lang="en-US" baseline="30000"/>
              <a:t>rd</a:t>
            </a:r>
            <a:r>
              <a:rPr lang="en-US"/>
              <a:t> for the recreation segment</a:t>
            </a:r>
          </a:p>
        </p:txBody>
      </p:sp>
      <p:grpSp>
        <p:nvGrpSpPr>
          <p:cNvPr id="240" name="Group 114">
            <a:extLst>
              <a:ext uri="{FF2B5EF4-FFF2-40B4-BE49-F238E27FC236}">
                <a16:creationId xmlns:a16="http://schemas.microsoft.com/office/drawing/2014/main" id="{68A0F512-AC74-4171-A9D4-8DC64E05A1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241" name="Rectangle 115">
              <a:extLst>
                <a:ext uri="{FF2B5EF4-FFF2-40B4-BE49-F238E27FC236}">
                  <a16:creationId xmlns:a16="http://schemas.microsoft.com/office/drawing/2014/main" id="{555B7C72-B0F4-4720-AB31-9FC94AC79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2" name="Rectangle 116">
              <a:extLst>
                <a:ext uri="{FF2B5EF4-FFF2-40B4-BE49-F238E27FC236}">
                  <a16:creationId xmlns:a16="http://schemas.microsoft.com/office/drawing/2014/main" id="{B714A837-64CF-44AE-9465-2910294907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rgbClr val="FFFFFE"/>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descr="Chart, line chart&#10;&#10;Description automatically generated">
            <a:extLst>
              <a:ext uri="{FF2B5EF4-FFF2-40B4-BE49-F238E27FC236}">
                <a16:creationId xmlns:a16="http://schemas.microsoft.com/office/drawing/2014/main" id="{FF56BBE4-B79C-4A17-B5DC-BED71CCAB0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793" y="2172209"/>
            <a:ext cx="3060713" cy="1836427"/>
          </a:xfrm>
          <a:prstGeom prst="rect">
            <a:avLst/>
          </a:prstGeom>
          <a:ln w="12700">
            <a:solidFill>
              <a:schemeClr val="tx1"/>
            </a:solidFill>
          </a:ln>
        </p:spPr>
      </p:pic>
      <p:pic>
        <p:nvPicPr>
          <p:cNvPr id="15" name="Picture 14" descr="Chart, pie chart&#10;&#10;Description automatically generated">
            <a:extLst>
              <a:ext uri="{FF2B5EF4-FFF2-40B4-BE49-F238E27FC236}">
                <a16:creationId xmlns:a16="http://schemas.microsoft.com/office/drawing/2014/main" id="{8F2BED14-FFF3-40DF-862A-BD17703435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4521" y="4154728"/>
            <a:ext cx="1583533" cy="904877"/>
          </a:xfrm>
          <a:prstGeom prst="rect">
            <a:avLst/>
          </a:prstGeom>
          <a:ln w="12700">
            <a:solidFill>
              <a:schemeClr val="tx1"/>
            </a:solidFill>
          </a:ln>
        </p:spPr>
      </p:pic>
      <p:pic>
        <p:nvPicPr>
          <p:cNvPr id="13" name="Picture 12" descr="Chart, pie chart&#10;&#10;Description automatically generated">
            <a:extLst>
              <a:ext uri="{FF2B5EF4-FFF2-40B4-BE49-F238E27FC236}">
                <a16:creationId xmlns:a16="http://schemas.microsoft.com/office/drawing/2014/main" id="{EF88C50A-D5A9-463D-9595-F5C14FFAE0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8603" y="4154729"/>
            <a:ext cx="1583533" cy="904875"/>
          </a:xfrm>
          <a:prstGeom prst="rect">
            <a:avLst/>
          </a:prstGeom>
          <a:ln w="12700">
            <a:solidFill>
              <a:schemeClr val="tx1"/>
            </a:solidFill>
          </a:ln>
        </p:spPr>
      </p:pic>
      <p:pic>
        <p:nvPicPr>
          <p:cNvPr id="17" name="Picture 16" descr="Chart, pie chart&#10;&#10;Description automatically generated">
            <a:extLst>
              <a:ext uri="{FF2B5EF4-FFF2-40B4-BE49-F238E27FC236}">
                <a16:creationId xmlns:a16="http://schemas.microsoft.com/office/drawing/2014/main" id="{C3485C9B-6C59-4678-B049-58FAA55C20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12685" y="4154729"/>
            <a:ext cx="1583533" cy="904875"/>
          </a:xfrm>
          <a:prstGeom prst="rect">
            <a:avLst/>
          </a:prstGeom>
          <a:ln w="12700">
            <a:solidFill>
              <a:schemeClr val="tx1"/>
            </a:solidFill>
          </a:ln>
        </p:spPr>
      </p:pic>
    </p:spTree>
    <p:extLst>
      <p:ext uri="{BB962C8B-B14F-4D97-AF65-F5344CB8AC3E}">
        <p14:creationId xmlns:p14="http://schemas.microsoft.com/office/powerpoint/2010/main" val="1566724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75E3E-42FA-4F31-92AB-9CA1AC2144E8}"/>
              </a:ext>
            </a:extLst>
          </p:cNvPr>
          <p:cNvSpPr>
            <a:spLocks noGrp="1"/>
          </p:cNvSpPr>
          <p:nvPr>
            <p:ph type="title"/>
          </p:nvPr>
        </p:nvSpPr>
        <p:spPr>
          <a:xfrm>
            <a:off x="1451579" y="804519"/>
            <a:ext cx="9603275" cy="1049235"/>
          </a:xfrm>
        </p:spPr>
        <p:txBody>
          <a:bodyPr anchor="b">
            <a:normAutofit/>
          </a:bodyPr>
          <a:lstStyle/>
          <a:p>
            <a:r>
              <a:rPr lang="en-US"/>
              <a:t>How &amp; Where we advertise</a:t>
            </a:r>
          </a:p>
        </p:txBody>
      </p:sp>
      <p:graphicFrame>
        <p:nvGraphicFramePr>
          <p:cNvPr id="6" name="Content Placeholder 2">
            <a:extLst>
              <a:ext uri="{FF2B5EF4-FFF2-40B4-BE49-F238E27FC236}">
                <a16:creationId xmlns:a16="http://schemas.microsoft.com/office/drawing/2014/main" id="{FFB1AF78-8218-4593-AE29-72B39FE4D443}"/>
              </a:ext>
            </a:extLst>
          </p:cNvPr>
          <p:cNvGraphicFramePr>
            <a:graphicFrameLocks noGrp="1"/>
          </p:cNvGraphicFramePr>
          <p:nvPr>
            <p:ph idx="1"/>
            <p:extLst>
              <p:ext uri="{D42A27DB-BD31-4B8C-83A1-F6EECF244321}">
                <p14:modId xmlns:p14="http://schemas.microsoft.com/office/powerpoint/2010/main" val="1447887220"/>
              </p:ext>
            </p:extLst>
          </p:nvPr>
        </p:nvGraphicFramePr>
        <p:xfrm>
          <a:off x="1450479" y="2074104"/>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9820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4F27884-2C2D-8743-AB77-D551A78EC7B9}"/>
              </a:ext>
            </a:extLst>
          </p:cNvPr>
          <p:cNvSpPr>
            <a:spLocks noGrp="1"/>
          </p:cNvSpPr>
          <p:nvPr>
            <p:ph type="title"/>
          </p:nvPr>
        </p:nvSpPr>
        <p:spPr>
          <a:xfrm>
            <a:off x="1452616" y="1756415"/>
            <a:ext cx="4176384" cy="1672585"/>
          </a:xfrm>
        </p:spPr>
        <p:txBody>
          <a:bodyPr vert="horz" lIns="91440" tIns="45720" rIns="91440" bIns="0" rtlCol="0" anchor="b">
            <a:normAutofit/>
          </a:bodyPr>
          <a:lstStyle/>
          <a:p>
            <a:pPr algn="ctr"/>
            <a:r>
              <a:rPr lang="en-US" sz="4800"/>
              <a:t>Operating Plan</a:t>
            </a:r>
          </a:p>
        </p:txBody>
      </p:sp>
      <p:cxnSp>
        <p:nvCxnSpPr>
          <p:cNvPr id="22" name="Straight Connector 21">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Graphic 6" descr="Bike">
            <a:extLst>
              <a:ext uri="{FF2B5EF4-FFF2-40B4-BE49-F238E27FC236}">
                <a16:creationId xmlns:a16="http://schemas.microsoft.com/office/drawing/2014/main" id="{66A1AB20-E42F-43A0-A9BE-6CCF8A71CA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4251" y="805583"/>
            <a:ext cx="4660762" cy="4660762"/>
          </a:xfrm>
          <a:prstGeom prst="rect">
            <a:avLst/>
          </a:prstGeom>
          <a:effectLst>
            <a:outerShdw blurRad="50800" dist="38100" dir="2700000" algn="tl" rotWithShape="0">
              <a:prstClr val="black">
                <a:alpha val="40000"/>
              </a:prstClr>
            </a:outerShdw>
          </a:effectLst>
        </p:spPr>
      </p:pic>
      <p:pic>
        <p:nvPicPr>
          <p:cNvPr id="24" name="Picture 23">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1846681E-EAA7-D945-B4D5-E294D78DBC7C}"/>
              </a:ext>
            </a:extLst>
          </p:cNvPr>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207032" y="3661787"/>
            <a:ext cx="1208197" cy="120819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2">
            <a:extLst>
              <a:ext uri="{FF2B5EF4-FFF2-40B4-BE49-F238E27FC236}">
                <a16:creationId xmlns:a16="http://schemas.microsoft.com/office/drawing/2014/main" id="{D01A01A7-2EAE-A445-AB63-7526BFB55885}"/>
              </a:ext>
            </a:extLst>
          </p:cNvPr>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81689" y="3661787"/>
            <a:ext cx="1217794" cy="126535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9EBA89C-5F58-BE4A-9A22-53110F417574}"/>
              </a:ext>
            </a:extLst>
          </p:cNvPr>
          <p:cNvSpPr txBox="1"/>
          <p:nvPr/>
        </p:nvSpPr>
        <p:spPr>
          <a:xfrm>
            <a:off x="1447711" y="3661787"/>
            <a:ext cx="4176384" cy="2554545"/>
          </a:xfrm>
          <a:prstGeom prst="rect">
            <a:avLst/>
          </a:prstGeom>
          <a:noFill/>
        </p:spPr>
        <p:txBody>
          <a:bodyPr wrap="square" lIns="91440" tIns="45720" rIns="91440" bIns="45720" rtlCol="0" anchor="t">
            <a:spAutoFit/>
          </a:bodyPr>
          <a:lstStyle/>
          <a:p>
            <a:r>
              <a:rPr lang="en-US" sz="2000" b="1"/>
              <a:t>Gus Lipkin – CIO &amp; VP of Manufacturing</a:t>
            </a:r>
          </a:p>
          <a:p>
            <a:r>
              <a:rPr lang="en-US" sz="1400" b="1">
                <a:ea typeface="+mn-lt"/>
                <a:cs typeface="+mn-lt"/>
              </a:rPr>
              <a:t>Manufacturing: </a:t>
            </a:r>
            <a:r>
              <a:rPr lang="en-US" sz="1400">
                <a:ea typeface="+mn-lt"/>
                <a:cs typeface="+mn-lt"/>
              </a:rPr>
              <a:t>While overseeing the hiring of production workers, this department works in tandem with marketing to design and create the bikes we produce. They monitor and project demand quarterly, to ensure enough bikes are produced and orders fulfilled.</a:t>
            </a:r>
            <a:endParaRPr lang="en-US" sz="1400" b="1"/>
          </a:p>
          <a:p>
            <a:endParaRPr lang="en-US"/>
          </a:p>
          <a:p>
            <a:endParaRPr lang="en-US"/>
          </a:p>
        </p:txBody>
      </p:sp>
    </p:spTree>
    <p:extLst>
      <p:ext uri="{BB962C8B-B14F-4D97-AF65-F5344CB8AC3E}">
        <p14:creationId xmlns:p14="http://schemas.microsoft.com/office/powerpoint/2010/main" val="225353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1026"/>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5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93" name="Rectangle 192">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95" name="Picture 194">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7" name="Straight Connector 196">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99" name="Rectangle 198">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0094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tarbucks - Wikipedia">
            <a:extLst>
              <a:ext uri="{FF2B5EF4-FFF2-40B4-BE49-F238E27FC236}">
                <a16:creationId xmlns:a16="http://schemas.microsoft.com/office/drawing/2014/main" id="{4B7ABA2A-F402-8949-A407-630C02366FB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45287" y="643467"/>
            <a:ext cx="5501426"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226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DB4F7-D418-794E-9A85-BE2DCBEF7A02}"/>
              </a:ext>
            </a:extLst>
          </p:cNvPr>
          <p:cNvSpPr>
            <a:spLocks noGrp="1"/>
          </p:cNvSpPr>
          <p:nvPr>
            <p:ph type="title"/>
          </p:nvPr>
        </p:nvSpPr>
        <p:spPr/>
        <p:txBody>
          <a:bodyPr anchor="b">
            <a:noAutofit/>
          </a:bodyPr>
          <a:lstStyle/>
          <a:p>
            <a:r>
              <a:rPr lang="en-US"/>
              <a:t>Bringing a personalized experience to the bicycle industry</a:t>
            </a:r>
          </a:p>
        </p:txBody>
      </p:sp>
      <p:graphicFrame>
        <p:nvGraphicFramePr>
          <p:cNvPr id="5" name="Content Placeholder 4">
            <a:extLst>
              <a:ext uri="{FF2B5EF4-FFF2-40B4-BE49-F238E27FC236}">
                <a16:creationId xmlns:a16="http://schemas.microsoft.com/office/drawing/2014/main" id="{2C5E214E-D05D-FB47-B66B-566A7635F190}"/>
              </a:ext>
            </a:extLst>
          </p:cNvPr>
          <p:cNvGraphicFramePr>
            <a:graphicFrameLocks noGrp="1"/>
          </p:cNvGraphicFramePr>
          <p:nvPr>
            <p:ph idx="1"/>
            <p:extLst>
              <p:ext uri="{D42A27DB-BD31-4B8C-83A1-F6EECF244321}">
                <p14:modId xmlns:p14="http://schemas.microsoft.com/office/powerpoint/2010/main" val="370208124"/>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1459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2" name="Rectangle 53">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3" name="Picture 55">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4" name="Straight Connector 57">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59">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6" name="Rectangle 61">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63">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BCEFF2D-2892-2E4C-B392-EA0CD0F400BA}"/>
              </a:ext>
            </a:extLst>
          </p:cNvPr>
          <p:cNvSpPr>
            <a:spLocks noGrp="1"/>
          </p:cNvSpPr>
          <p:nvPr>
            <p:ph type="title"/>
          </p:nvPr>
        </p:nvSpPr>
        <p:spPr>
          <a:xfrm>
            <a:off x="8673476" y="1468464"/>
            <a:ext cx="2858835" cy="1873219"/>
          </a:xfrm>
        </p:spPr>
        <p:txBody>
          <a:bodyPr vert="horz" lIns="91440" tIns="45720" rIns="91440" bIns="0" rtlCol="0" anchor="b">
            <a:normAutofit/>
          </a:bodyPr>
          <a:lstStyle/>
          <a:p>
            <a:r>
              <a:rPr lang="en-US" sz="3600"/>
              <a:t>Human Resources</a:t>
            </a:r>
          </a:p>
        </p:txBody>
      </p:sp>
      <p:grpSp>
        <p:nvGrpSpPr>
          <p:cNvPr id="108" name="Group 65">
            <a:extLst>
              <a:ext uri="{FF2B5EF4-FFF2-40B4-BE49-F238E27FC236}">
                <a16:creationId xmlns:a16="http://schemas.microsoft.com/office/drawing/2014/main" id="{4BE4308E-D3C7-4FB9-928C-C0B7F62ECF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7560115" cy="5149101"/>
            <a:chOff x="7463258" y="583365"/>
            <a:chExt cx="7560115" cy="5181928"/>
          </a:xfrm>
        </p:grpSpPr>
        <p:sp>
          <p:nvSpPr>
            <p:cNvPr id="67" name="Rectangle 66">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Rectangle 67">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Picture Placeholder 6" descr="Chart, bar chart&#10;&#10;Description automatically generated">
            <a:extLst>
              <a:ext uri="{FF2B5EF4-FFF2-40B4-BE49-F238E27FC236}">
                <a16:creationId xmlns:a16="http://schemas.microsoft.com/office/drawing/2014/main" id="{8EE0DEB2-2BE2-044F-8E03-57194B6A3BC2}"/>
              </a:ext>
            </a:extLst>
          </p:cNvPr>
          <p:cNvPicPr>
            <a:picLocks noGrp="1" noChangeAspect="1"/>
          </p:cNvPicPr>
          <p:nvPr>
            <p:ph type="pic" idx="1"/>
          </p:nvPr>
        </p:nvPicPr>
        <p:blipFill rotWithShape="1">
          <a:blip r:embed="rId4">
            <a:extLst>
              <a:ext uri="{28A0092B-C50C-407E-A947-70E740481C1C}">
                <a14:useLocalDpi xmlns:a14="http://schemas.microsoft.com/office/drawing/2010/main" val="0"/>
              </a:ext>
            </a:extLst>
          </a:blip>
          <a:srcRect t="174" r="-2" b="172"/>
          <a:stretch/>
        </p:blipFill>
        <p:spPr>
          <a:xfrm>
            <a:off x="1271222" y="1116345"/>
            <a:ext cx="6282919" cy="3866172"/>
          </a:xfrm>
          <a:prstGeom prst="rect">
            <a:avLst/>
          </a:prstGeom>
        </p:spPr>
      </p:pic>
      <p:cxnSp>
        <p:nvCxnSpPr>
          <p:cNvPr id="110" name="Straight Connector 69">
            <a:extLst>
              <a:ext uri="{FF2B5EF4-FFF2-40B4-BE49-F238E27FC236}">
                <a16:creationId xmlns:a16="http://schemas.microsoft.com/office/drawing/2014/main" id="{D8155E42-34DF-487F-9EE3-78A6093B3F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0960" y="3526496"/>
            <a:ext cx="284442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11" name="Picture 71">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2" name="Straight Connector 73">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F093F03E-BFF5-8F41-807C-CEB519AE0BC4}"/>
              </a:ext>
            </a:extLst>
          </p:cNvPr>
          <p:cNvSpPr txBox="1"/>
          <p:nvPr/>
        </p:nvSpPr>
        <p:spPr>
          <a:xfrm>
            <a:off x="8673476" y="3653466"/>
            <a:ext cx="2226755" cy="369332"/>
          </a:xfrm>
          <a:prstGeom prst="rect">
            <a:avLst/>
          </a:prstGeom>
          <a:noFill/>
        </p:spPr>
        <p:txBody>
          <a:bodyPr wrap="square" lIns="91440" tIns="45720" rIns="91440" bIns="45720" rtlCol="0" anchor="t">
            <a:spAutoFit/>
          </a:bodyPr>
          <a:lstStyle/>
          <a:p>
            <a:r>
              <a:rPr lang="en-US"/>
              <a:t>Employee Satisfaction</a:t>
            </a:r>
          </a:p>
        </p:txBody>
      </p:sp>
    </p:spTree>
    <p:extLst>
      <p:ext uri="{BB962C8B-B14F-4D97-AF65-F5344CB8AC3E}">
        <p14:creationId xmlns:p14="http://schemas.microsoft.com/office/powerpoint/2010/main" val="1322048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1FD47-533A-5D44-973F-7B687AAA3EF8}"/>
              </a:ext>
            </a:extLst>
          </p:cNvPr>
          <p:cNvSpPr>
            <a:spLocks noGrp="1"/>
          </p:cNvSpPr>
          <p:nvPr>
            <p:ph type="title"/>
          </p:nvPr>
        </p:nvSpPr>
        <p:spPr/>
        <p:txBody>
          <a:bodyPr anchor="b"/>
          <a:lstStyle/>
          <a:p>
            <a:r>
              <a:rPr lang="en-US"/>
              <a:t>Executive Summary/Agenda</a:t>
            </a:r>
          </a:p>
        </p:txBody>
      </p:sp>
      <p:graphicFrame>
        <p:nvGraphicFramePr>
          <p:cNvPr id="5" name="Content Placeholder 2">
            <a:extLst>
              <a:ext uri="{FF2B5EF4-FFF2-40B4-BE49-F238E27FC236}">
                <a16:creationId xmlns:a16="http://schemas.microsoft.com/office/drawing/2014/main" id="{F6BA6F30-6893-4BA4-B228-1B9E7D5D56BF}"/>
              </a:ext>
            </a:extLst>
          </p:cNvPr>
          <p:cNvGraphicFramePr>
            <a:graphicFrameLocks noGrp="1"/>
          </p:cNvGraphicFramePr>
          <p:nvPr>
            <p:ph idx="1"/>
            <p:extLst>
              <p:ext uri="{D42A27DB-BD31-4B8C-83A1-F6EECF244321}">
                <p14:modId xmlns:p14="http://schemas.microsoft.com/office/powerpoint/2010/main" val="3547401778"/>
              </p:ext>
            </p:extLst>
          </p:nvPr>
        </p:nvGraphicFramePr>
        <p:xfrm>
          <a:off x="1451579" y="2015732"/>
          <a:ext cx="9603275"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9681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E02DA677-C58A-4FCE-A9A0-E66A42EBD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2" name="Picture 61">
            <a:extLst>
              <a:ext uri="{FF2B5EF4-FFF2-40B4-BE49-F238E27FC236}">
                <a16:creationId xmlns:a16="http://schemas.microsoft.com/office/drawing/2014/main" id="{9D85B319-9C30-4D92-B664-CA444ECD79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4" name="Straight Connector 63">
            <a:extLst>
              <a:ext uri="{FF2B5EF4-FFF2-40B4-BE49-F238E27FC236}">
                <a16:creationId xmlns:a16="http://schemas.microsoft.com/office/drawing/2014/main" id="{D7573C1E-3785-43C9-A262-1DA9DF97F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48C4394-BE4E-4302-AF74-4781C6C66E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68" name="Rectangle 67">
            <a:extLst>
              <a:ext uri="{FF2B5EF4-FFF2-40B4-BE49-F238E27FC236}">
                <a16:creationId xmlns:a16="http://schemas.microsoft.com/office/drawing/2014/main" id="{58F07F1D-8486-43C2-A583-78B4EEC43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4C54F087-19F9-4107-AF4A-9FD2000E4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20CE819-6C5B-D943-9CE6-FDE40E45C618}"/>
              </a:ext>
            </a:extLst>
          </p:cNvPr>
          <p:cNvSpPr>
            <a:spLocks noGrp="1"/>
          </p:cNvSpPr>
          <p:nvPr>
            <p:ph type="title"/>
          </p:nvPr>
        </p:nvSpPr>
        <p:spPr>
          <a:xfrm>
            <a:off x="1776424" y="4460798"/>
            <a:ext cx="8637073" cy="558063"/>
          </a:xfrm>
        </p:spPr>
        <p:txBody>
          <a:bodyPr vert="horz" lIns="91440" tIns="45720" rIns="91440" bIns="0" rtlCol="0" anchor="b">
            <a:normAutofit/>
          </a:bodyPr>
          <a:lstStyle/>
          <a:p>
            <a:r>
              <a:rPr lang="en-US" sz="3600"/>
              <a:t>Sales and Service staff</a:t>
            </a:r>
          </a:p>
        </p:txBody>
      </p:sp>
      <p:grpSp>
        <p:nvGrpSpPr>
          <p:cNvPr id="72" name="Group 71">
            <a:extLst>
              <a:ext uri="{FF2B5EF4-FFF2-40B4-BE49-F238E27FC236}">
                <a16:creationId xmlns:a16="http://schemas.microsoft.com/office/drawing/2014/main" id="{B280AF9B-B176-410F-92A0-7C78CB6314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64906" y="323838"/>
            <a:ext cx="8661501" cy="3652791"/>
            <a:chOff x="7773058" y="600024"/>
            <a:chExt cx="3630912" cy="5222486"/>
          </a:xfrm>
        </p:grpSpPr>
        <p:sp>
          <p:nvSpPr>
            <p:cNvPr id="73" name="Rectangle 72">
              <a:extLst>
                <a:ext uri="{FF2B5EF4-FFF2-40B4-BE49-F238E27FC236}">
                  <a16:creationId xmlns:a16="http://schemas.microsoft.com/office/drawing/2014/main" id="{D0CAB328-A4F8-449E-81F6-39C37B872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3058" y="600024"/>
              <a:ext cx="3630912" cy="522248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0530302-D301-4B31-B0FE-92E3F7B63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04482" y="1062693"/>
              <a:ext cx="3367301" cy="429234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Content Placeholder 5">
            <a:extLst>
              <a:ext uri="{FF2B5EF4-FFF2-40B4-BE49-F238E27FC236}">
                <a16:creationId xmlns:a16="http://schemas.microsoft.com/office/drawing/2014/main" id="{F008D59B-C908-0245-9790-E2B49C1E2581}"/>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622"/>
          <a:stretch/>
        </p:blipFill>
        <p:spPr>
          <a:xfrm>
            <a:off x="6096000" y="902802"/>
            <a:ext cx="3860667" cy="2369223"/>
          </a:xfrm>
          <a:prstGeom prst="rect">
            <a:avLst/>
          </a:prstGeom>
        </p:spPr>
      </p:pic>
      <p:pic>
        <p:nvPicPr>
          <p:cNvPr id="20" name="Content Placeholder 5" descr="A screenshot of a computer&#10;&#10;Description automatically generated with low confidence">
            <a:extLst>
              <a:ext uri="{FF2B5EF4-FFF2-40B4-BE49-F238E27FC236}">
                <a16:creationId xmlns:a16="http://schemas.microsoft.com/office/drawing/2014/main" id="{675704E8-8747-BA49-B658-D8872BA41E5D}"/>
              </a:ext>
            </a:extLst>
          </p:cNvPr>
          <p:cNvPicPr>
            <a:picLocks noChangeAspect="1"/>
          </p:cNvPicPr>
          <p:nvPr/>
        </p:nvPicPr>
        <p:blipFill rotWithShape="1">
          <a:blip r:embed="rId5">
            <a:extLst>
              <a:ext uri="{28A0092B-C50C-407E-A947-70E740481C1C}">
                <a14:useLocalDpi xmlns:a14="http://schemas.microsoft.com/office/drawing/2010/main" val="0"/>
              </a:ext>
            </a:extLst>
          </a:blip>
          <a:srcRect r="6174"/>
          <a:stretch/>
        </p:blipFill>
        <p:spPr>
          <a:xfrm>
            <a:off x="2235333" y="835132"/>
            <a:ext cx="3599926" cy="2369223"/>
          </a:xfrm>
          <a:prstGeom prst="rect">
            <a:avLst/>
          </a:prstGeom>
        </p:spPr>
      </p:pic>
      <p:cxnSp>
        <p:nvCxnSpPr>
          <p:cNvPr id="76" name="Straight Connector 75">
            <a:extLst>
              <a:ext uri="{FF2B5EF4-FFF2-40B4-BE49-F238E27FC236}">
                <a16:creationId xmlns:a16="http://schemas.microsoft.com/office/drawing/2014/main" id="{BB87DF85-8079-4DF1-ABD5-2CCE2D9F3A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8" name="Picture 77">
            <a:extLst>
              <a:ext uri="{FF2B5EF4-FFF2-40B4-BE49-F238E27FC236}">
                <a16:creationId xmlns:a16="http://schemas.microsoft.com/office/drawing/2014/main" id="{00F585A3-4F05-42DD-A4F6-D87D082616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0" name="Straight Connector 79">
            <a:extLst>
              <a:ext uri="{FF2B5EF4-FFF2-40B4-BE49-F238E27FC236}">
                <a16:creationId xmlns:a16="http://schemas.microsoft.com/office/drawing/2014/main" id="{90266925-2910-48FC-B99D-CFFD0A1409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2094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87" name="Picture 8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9" name="Straight Connector 8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93" name="Rectangle 92">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A63240E-A79D-6241-8B2C-B2763B9F66E9}"/>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100"/>
              <a:t>Production Capacity</a:t>
            </a:r>
          </a:p>
        </p:txBody>
      </p:sp>
      <p:sp>
        <p:nvSpPr>
          <p:cNvPr id="4" name="Text Placeholder 3">
            <a:extLst>
              <a:ext uri="{FF2B5EF4-FFF2-40B4-BE49-F238E27FC236}">
                <a16:creationId xmlns:a16="http://schemas.microsoft.com/office/drawing/2014/main" id="{9E5F9273-24B0-5A46-9124-3B01EA2A14D9}"/>
              </a:ext>
            </a:extLst>
          </p:cNvPr>
          <p:cNvSpPr>
            <a:spLocks noGrp="1"/>
          </p:cNvSpPr>
          <p:nvPr>
            <p:ph type="body" sz="half" idx="2"/>
          </p:nvPr>
        </p:nvSpPr>
        <p:spPr>
          <a:xfrm>
            <a:off x="659302" y="3531204"/>
            <a:ext cx="2823919" cy="1610643"/>
          </a:xfrm>
        </p:spPr>
        <p:txBody>
          <a:bodyPr vert="horz" lIns="91440" tIns="91440" rIns="91440" bIns="91440" rtlCol="0">
            <a:normAutofit/>
          </a:bodyPr>
          <a:lstStyle/>
          <a:p>
            <a:r>
              <a:rPr lang="en-US" cap="all"/>
              <a:t>Capacity by Quarter</a:t>
            </a:r>
          </a:p>
        </p:txBody>
      </p:sp>
      <p:cxnSp>
        <p:nvCxnSpPr>
          <p:cNvPr id="97" name="Straight Connector 96">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99" name="Group 98">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100" name="Rectangle 99">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3" name="Rectangle 102">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Chart, histogram&#10;&#10;Description automatically generated">
            <a:extLst>
              <a:ext uri="{FF2B5EF4-FFF2-40B4-BE49-F238E27FC236}">
                <a16:creationId xmlns:a16="http://schemas.microsoft.com/office/drawing/2014/main" id="{8037F610-2499-3C48-96DD-860962EBBA46}"/>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629330" y="1116345"/>
            <a:ext cx="6261007" cy="3866172"/>
          </a:xfrm>
          <a:prstGeom prst="rect">
            <a:avLst/>
          </a:prstGeom>
        </p:spPr>
      </p:pic>
      <p:pic>
        <p:nvPicPr>
          <p:cNvPr id="105" name="Picture 104">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7" name="Straight Connector 106">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1982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4F27884-2C2D-8743-AB77-D551A78EC7B9}"/>
              </a:ext>
            </a:extLst>
          </p:cNvPr>
          <p:cNvSpPr>
            <a:spLocks noGrp="1"/>
          </p:cNvSpPr>
          <p:nvPr>
            <p:ph type="title"/>
          </p:nvPr>
        </p:nvSpPr>
        <p:spPr>
          <a:xfrm>
            <a:off x="1452616" y="1756415"/>
            <a:ext cx="4176384" cy="1672585"/>
          </a:xfrm>
        </p:spPr>
        <p:txBody>
          <a:bodyPr vert="horz" lIns="91440" tIns="45720" rIns="91440" bIns="0" rtlCol="0" anchor="b">
            <a:noAutofit/>
          </a:bodyPr>
          <a:lstStyle/>
          <a:p>
            <a:pPr algn="ctr"/>
            <a:r>
              <a:rPr lang="en-US" sz="4000"/>
              <a:t>Financial Statements</a:t>
            </a:r>
          </a:p>
        </p:txBody>
      </p:sp>
      <p:cxnSp>
        <p:nvCxnSpPr>
          <p:cNvPr id="22" name="Straight Connector 21">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Graphic 6" descr="Bike">
            <a:extLst>
              <a:ext uri="{FF2B5EF4-FFF2-40B4-BE49-F238E27FC236}">
                <a16:creationId xmlns:a16="http://schemas.microsoft.com/office/drawing/2014/main" id="{66A1AB20-E42F-43A0-A9BE-6CCF8A71CA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4251" y="805583"/>
            <a:ext cx="4660762" cy="4660762"/>
          </a:xfrm>
          <a:prstGeom prst="rect">
            <a:avLst/>
          </a:prstGeom>
          <a:effectLst>
            <a:outerShdw blurRad="50800" dist="38100" dir="2700000" algn="tl" rotWithShape="0">
              <a:prstClr val="black">
                <a:alpha val="40000"/>
              </a:prstClr>
            </a:outerShdw>
          </a:effectLst>
        </p:spPr>
      </p:pic>
      <p:pic>
        <p:nvPicPr>
          <p:cNvPr id="24" name="Picture 23">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1846681E-EAA7-D945-B4D5-E294D78DBC7C}"/>
              </a:ext>
            </a:extLst>
          </p:cNvPr>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207032" y="3661787"/>
            <a:ext cx="1208197" cy="120819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2">
            <a:extLst>
              <a:ext uri="{FF2B5EF4-FFF2-40B4-BE49-F238E27FC236}">
                <a16:creationId xmlns:a16="http://schemas.microsoft.com/office/drawing/2014/main" id="{D01A01A7-2EAE-A445-AB63-7526BFB55885}"/>
              </a:ext>
            </a:extLst>
          </p:cNvPr>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81689" y="3661787"/>
            <a:ext cx="1217794" cy="126535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9EBA89C-5F58-BE4A-9A22-53110F417574}"/>
              </a:ext>
            </a:extLst>
          </p:cNvPr>
          <p:cNvSpPr txBox="1"/>
          <p:nvPr/>
        </p:nvSpPr>
        <p:spPr>
          <a:xfrm>
            <a:off x="1452616" y="3661787"/>
            <a:ext cx="4171479" cy="2400657"/>
          </a:xfrm>
          <a:prstGeom prst="rect">
            <a:avLst/>
          </a:prstGeom>
          <a:noFill/>
        </p:spPr>
        <p:txBody>
          <a:bodyPr wrap="square" lIns="91440" tIns="45720" rIns="91440" bIns="45720" rtlCol="0" anchor="t">
            <a:spAutoFit/>
          </a:bodyPr>
          <a:lstStyle/>
          <a:p>
            <a:r>
              <a:rPr lang="en-US" sz="2000" b="1"/>
              <a:t>Richard Martin – CFO &amp; VP of Finance &amp; Accounting</a:t>
            </a:r>
          </a:p>
          <a:p>
            <a:endParaRPr lang="en-US"/>
          </a:p>
          <a:p>
            <a:r>
              <a:rPr lang="en-US" sz="1400"/>
              <a:t>This department works in tandem with all departments, to make sure all finances balance out, as we try to maximize profit while simultaneously achieving our company goal. </a:t>
            </a:r>
            <a:endParaRPr lang="en-US" sz="1400" b="1"/>
          </a:p>
          <a:p>
            <a:endParaRPr lang="en-US"/>
          </a:p>
          <a:p>
            <a:endParaRPr lang="en-US"/>
          </a:p>
        </p:txBody>
      </p:sp>
    </p:spTree>
    <p:extLst>
      <p:ext uri="{BB962C8B-B14F-4D97-AF65-F5344CB8AC3E}">
        <p14:creationId xmlns:p14="http://schemas.microsoft.com/office/powerpoint/2010/main" val="117541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1026"/>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5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55EB4A8-F840-48B2-94F2-FB3B62672593}"/>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300"/>
              <a:t>Atomic bikes is seeking an investment</a:t>
            </a:r>
          </a:p>
        </p:txBody>
      </p:sp>
      <p:cxnSp>
        <p:nvCxnSpPr>
          <p:cNvPr id="24" name="Straight Connector 23">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6" name="Group 25">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7" name="Rectangle 26">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A picture containing chart&#10;&#10;Description automatically generated">
            <a:extLst>
              <a:ext uri="{FF2B5EF4-FFF2-40B4-BE49-F238E27FC236}">
                <a16:creationId xmlns:a16="http://schemas.microsoft.com/office/drawing/2014/main" id="{39559B92-E8FE-4BDB-9EBA-D27D38068C2C}"/>
              </a:ext>
            </a:extLst>
          </p:cNvPr>
          <p:cNvPicPr>
            <a:picLocks noGrp="1" noChangeAspect="1"/>
          </p:cNvPicPr>
          <p:nvPr>
            <p:ph idx="1"/>
          </p:nvPr>
        </p:nvPicPr>
        <p:blipFill>
          <a:blip r:embed="rId3"/>
          <a:stretch>
            <a:fillRect/>
          </a:stretch>
        </p:blipFill>
        <p:spPr>
          <a:xfrm>
            <a:off x="5182385" y="1116345"/>
            <a:ext cx="5154896" cy="3866172"/>
          </a:xfrm>
          <a:prstGeom prst="rect">
            <a:avLst/>
          </a:prstGeom>
        </p:spPr>
      </p:pic>
      <p:pic>
        <p:nvPicPr>
          <p:cNvPr id="32" name="Picture 31">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241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4" name="Rectangle 16">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9" name="Picture 18">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20">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22">
            <a:extLst>
              <a:ext uri="{FF2B5EF4-FFF2-40B4-BE49-F238E27FC236}">
                <a16:creationId xmlns:a16="http://schemas.microsoft.com/office/drawing/2014/main" id="{BADF1045-FC61-45F9-B214-2286C9675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5" name="Rectangle 24">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F42FD96-28EB-4827-8446-3F3E3DB0C430}"/>
              </a:ext>
            </a:extLst>
          </p:cNvPr>
          <p:cNvSpPr>
            <a:spLocks noGrp="1"/>
          </p:cNvSpPr>
          <p:nvPr>
            <p:ph type="title"/>
          </p:nvPr>
        </p:nvSpPr>
        <p:spPr>
          <a:xfrm>
            <a:off x="1451579" y="1391655"/>
            <a:ext cx="5550357" cy="462099"/>
          </a:xfrm>
        </p:spPr>
        <p:txBody>
          <a:bodyPr vert="horz" lIns="91440" tIns="45720" rIns="91440" bIns="45720" rtlCol="0" anchor="t">
            <a:normAutofit fontScale="90000"/>
          </a:bodyPr>
          <a:lstStyle/>
          <a:p>
            <a:r>
              <a:rPr lang="en-US"/>
              <a:t>Financial Statements</a:t>
            </a:r>
          </a:p>
        </p:txBody>
      </p:sp>
      <p:sp>
        <p:nvSpPr>
          <p:cNvPr id="29" name="Rectangle 28">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Text Placeholder 11">
            <a:extLst>
              <a:ext uri="{FF2B5EF4-FFF2-40B4-BE49-F238E27FC236}">
                <a16:creationId xmlns:a16="http://schemas.microsoft.com/office/drawing/2014/main" id="{E9739334-37EA-4C5E-B620-F5B2536F9B7E}"/>
              </a:ext>
            </a:extLst>
          </p:cNvPr>
          <p:cNvSpPr>
            <a:spLocks noGrp="1"/>
          </p:cNvSpPr>
          <p:nvPr>
            <p:ph type="body" sz="half" idx="2"/>
          </p:nvPr>
        </p:nvSpPr>
        <p:spPr>
          <a:xfrm>
            <a:off x="1451579" y="2015732"/>
            <a:ext cx="5550357" cy="3450613"/>
          </a:xfrm>
        </p:spPr>
        <p:txBody>
          <a:bodyPr vert="horz" lIns="91440" tIns="45720" rIns="91440" bIns="45720" rtlCol="0" anchor="t">
            <a:noAutofit/>
          </a:bodyPr>
          <a:lstStyle/>
          <a:p>
            <a:pPr marL="342900" indent="-285750">
              <a:lnSpc>
                <a:spcPct val="110000"/>
              </a:lnSpc>
              <a:buChar char="•"/>
            </a:pPr>
            <a:r>
              <a:rPr lang="en-US" sz="2200"/>
              <a:t>High liquidity starting Quarter 5</a:t>
            </a:r>
          </a:p>
          <a:p>
            <a:pPr marL="742950" lvl="1" indent="-285750">
              <a:lnSpc>
                <a:spcPct val="110000"/>
              </a:lnSpc>
              <a:buFont typeface="Arial" panose="020B0604020202020204" pitchFamily="34" charset="0"/>
              <a:buChar char="•"/>
            </a:pPr>
            <a:r>
              <a:rPr lang="en-US" sz="2200"/>
              <a:t>Using cash for R&amp;D, Marketing, and manufacturing </a:t>
            </a:r>
          </a:p>
          <a:p>
            <a:pPr marL="285750" indent="-228600">
              <a:lnSpc>
                <a:spcPct val="110000"/>
              </a:lnSpc>
              <a:buFont typeface="Arial" panose="020B0604020202020204" pitchFamily="34" charset="0"/>
              <a:buChar char="•"/>
            </a:pPr>
            <a:r>
              <a:rPr lang="en-US" sz="2200"/>
              <a:t>Ratios</a:t>
            </a:r>
          </a:p>
          <a:p>
            <a:pPr marL="742950" lvl="1" indent="-228600">
              <a:lnSpc>
                <a:spcPct val="110000"/>
              </a:lnSpc>
              <a:buFont typeface="Arial" panose="020B0604020202020204" pitchFamily="34" charset="0"/>
              <a:buChar char="•"/>
            </a:pPr>
            <a:r>
              <a:rPr lang="en-US" sz="2200"/>
              <a:t>Gross profit ratio of 56.29</a:t>
            </a:r>
          </a:p>
          <a:p>
            <a:pPr marL="1200150" lvl="2">
              <a:lnSpc>
                <a:spcPct val="110000"/>
              </a:lnSpc>
              <a:buFont typeface="Arial" panose="020B0604020202020204" pitchFamily="34" charset="0"/>
              <a:buChar char="•"/>
            </a:pPr>
            <a:r>
              <a:rPr lang="en-US" sz="2200"/>
              <a:t>Gross profit/revenue</a:t>
            </a:r>
          </a:p>
          <a:p>
            <a:pPr marL="742950" lvl="1" indent="-228600">
              <a:lnSpc>
                <a:spcPct val="110000"/>
              </a:lnSpc>
              <a:buFont typeface="Arial" panose="020B0604020202020204" pitchFamily="34" charset="0"/>
              <a:buChar char="•"/>
            </a:pPr>
            <a:r>
              <a:rPr lang="en-US" sz="2200"/>
              <a:t>Current assets ratio of 2.13</a:t>
            </a:r>
          </a:p>
          <a:p>
            <a:pPr marL="1200150" lvl="2" indent="-228600">
              <a:lnSpc>
                <a:spcPct val="110000"/>
              </a:lnSpc>
              <a:buChar char="•"/>
            </a:pPr>
            <a:r>
              <a:rPr lang="en-US" sz="2200">
                <a:ea typeface="+mn-lt"/>
                <a:cs typeface="+mn-lt"/>
              </a:rPr>
              <a:t>Net income/total assets</a:t>
            </a:r>
            <a:endParaRPr lang="en-US" sz="2200"/>
          </a:p>
          <a:p>
            <a:pPr marL="742950" lvl="1" indent="-228600">
              <a:lnSpc>
                <a:spcPct val="110000"/>
              </a:lnSpc>
              <a:buChar char="•"/>
            </a:pPr>
            <a:r>
              <a:rPr lang="en-US" sz="2200"/>
              <a:t>Debt Ratio of 0</a:t>
            </a:r>
          </a:p>
          <a:p>
            <a:pPr marL="1200150" lvl="2">
              <a:lnSpc>
                <a:spcPct val="110000"/>
              </a:lnSpc>
              <a:buChar char="•"/>
            </a:pPr>
            <a:endParaRPr lang="en-US"/>
          </a:p>
          <a:p>
            <a:pPr marL="57150">
              <a:lnSpc>
                <a:spcPct val="110000"/>
              </a:lnSpc>
            </a:pPr>
            <a:endParaRPr lang="en-US"/>
          </a:p>
          <a:p>
            <a:pPr marL="285750" indent="-228600">
              <a:lnSpc>
                <a:spcPct val="110000"/>
              </a:lnSpc>
              <a:buChar char="•"/>
            </a:pPr>
            <a:endParaRPr lang="en-US"/>
          </a:p>
        </p:txBody>
      </p:sp>
      <p:pic>
        <p:nvPicPr>
          <p:cNvPr id="31" name="Picture 30">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4" name="Picture 34" descr="Chart, line chart&#10;&#10;Description automatically generated">
            <a:extLst>
              <a:ext uri="{FF2B5EF4-FFF2-40B4-BE49-F238E27FC236}">
                <a16:creationId xmlns:a16="http://schemas.microsoft.com/office/drawing/2014/main" id="{643BBD8C-8AEF-4BC6-90E5-96D2C1A648F0}"/>
              </a:ext>
            </a:extLst>
          </p:cNvPr>
          <p:cNvPicPr>
            <a:picLocks noGrp="1" noChangeAspect="1"/>
          </p:cNvPicPr>
          <p:nvPr>
            <p:ph type="pic" idx="1"/>
          </p:nvPr>
        </p:nvPicPr>
        <p:blipFill rotWithShape="1">
          <a:blip r:embed="rId3"/>
          <a:srcRect l="14583" r="14930"/>
          <a:stretch/>
        </p:blipFill>
        <p:spPr>
          <a:xfrm>
            <a:off x="7521669" y="331597"/>
            <a:ext cx="3141191" cy="5506276"/>
          </a:xfrm>
        </p:spPr>
      </p:pic>
    </p:spTree>
    <p:extLst>
      <p:ext uri="{BB962C8B-B14F-4D97-AF65-F5344CB8AC3E}">
        <p14:creationId xmlns:p14="http://schemas.microsoft.com/office/powerpoint/2010/main" val="2463222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5" name="Rectangle 3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6" name="Picture 3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4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43">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1" name="Rectangle 45">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F42FD96-28EB-4827-8446-3F3E3DB0C430}"/>
              </a:ext>
            </a:extLst>
          </p:cNvPr>
          <p:cNvSpPr>
            <a:spLocks noGrp="1"/>
          </p:cNvSpPr>
          <p:nvPr>
            <p:ph type="title"/>
          </p:nvPr>
        </p:nvSpPr>
        <p:spPr>
          <a:xfrm>
            <a:off x="1459686" y="1000368"/>
            <a:ext cx="4176511" cy="877706"/>
          </a:xfrm>
        </p:spPr>
        <p:txBody>
          <a:bodyPr vert="horz" lIns="91440" tIns="45720" rIns="91440" bIns="45720" rtlCol="0" anchor="t">
            <a:normAutofit fontScale="90000"/>
          </a:bodyPr>
          <a:lstStyle/>
          <a:p>
            <a:pPr algn="ctr"/>
            <a:r>
              <a:rPr lang="en-US"/>
              <a:t>Financial Statements</a:t>
            </a:r>
          </a:p>
        </p:txBody>
      </p:sp>
      <p:sp>
        <p:nvSpPr>
          <p:cNvPr id="50" name="Rectangle 49">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Text Placeholder 11">
            <a:extLst>
              <a:ext uri="{FF2B5EF4-FFF2-40B4-BE49-F238E27FC236}">
                <a16:creationId xmlns:a16="http://schemas.microsoft.com/office/drawing/2014/main" id="{E9739334-37EA-4C5E-B620-F5B2536F9B7E}"/>
              </a:ext>
            </a:extLst>
          </p:cNvPr>
          <p:cNvSpPr>
            <a:spLocks noGrp="1"/>
          </p:cNvSpPr>
          <p:nvPr>
            <p:ph type="body" sz="half" idx="2"/>
          </p:nvPr>
        </p:nvSpPr>
        <p:spPr>
          <a:xfrm>
            <a:off x="174661" y="2015732"/>
            <a:ext cx="5753528" cy="3450613"/>
          </a:xfrm>
        </p:spPr>
        <p:txBody>
          <a:bodyPr vert="horz" lIns="91440" tIns="45720" rIns="91440" bIns="45720" rtlCol="0" anchor="t">
            <a:noAutofit/>
          </a:bodyPr>
          <a:lstStyle/>
          <a:p>
            <a:pPr marL="285750" indent="-228600">
              <a:buFont typeface="Arial" panose="020B0604020202020204" pitchFamily="34" charset="0"/>
              <a:buChar char="•"/>
            </a:pPr>
            <a:r>
              <a:rPr lang="en-US" sz="2200"/>
              <a:t>Projections for Quarter 5 and Quarter 6</a:t>
            </a:r>
          </a:p>
          <a:p>
            <a:pPr marL="742950" lvl="1" indent="-228600">
              <a:buFont typeface="Arial" panose="020B0604020202020204" pitchFamily="34" charset="0"/>
              <a:buChar char="•"/>
            </a:pPr>
            <a:r>
              <a:rPr lang="en-US" sz="2200">
                <a:ea typeface="+mn-lt"/>
                <a:cs typeface="+mn-lt"/>
              </a:rPr>
              <a:t>Current assets ratio expected to increase from 2.16 to 11.53 by Q6</a:t>
            </a:r>
          </a:p>
          <a:p>
            <a:pPr marL="742950" lvl="1" indent="-228600">
              <a:buFont typeface="Arial" panose="020B0604020202020204" pitchFamily="34" charset="0"/>
              <a:buChar char="•"/>
            </a:pPr>
            <a:r>
              <a:rPr lang="en-US" sz="2200">
                <a:ea typeface="+mn-lt"/>
                <a:cs typeface="+mn-lt"/>
              </a:rPr>
              <a:t>13</a:t>
            </a:r>
            <a:r>
              <a:rPr lang="en-US" sz="2200"/>
              <a:t>% projected increase in equity</a:t>
            </a:r>
          </a:p>
          <a:p>
            <a:pPr marL="742950" lvl="1" indent="-228600">
              <a:buFont typeface="Arial" panose="020B0604020202020204" pitchFamily="34" charset="0"/>
              <a:buChar char="•"/>
            </a:pPr>
            <a:r>
              <a:rPr lang="en-US" sz="2200"/>
              <a:t>From -$26 to $16 in earnings per share projected</a:t>
            </a:r>
          </a:p>
          <a:p>
            <a:pPr marL="285750" indent="-228600">
              <a:buFont typeface="Arial" panose="020B0604020202020204" pitchFamily="34" charset="0"/>
              <a:buChar char="•"/>
            </a:pPr>
            <a:r>
              <a:rPr lang="en-US" sz="2200"/>
              <a:t>Financial History</a:t>
            </a:r>
          </a:p>
          <a:p>
            <a:pPr marL="742950" lvl="1" indent="-228600">
              <a:buFont typeface="Arial" panose="020B0604020202020204" pitchFamily="34" charset="0"/>
              <a:buChar char="•"/>
            </a:pPr>
            <a:r>
              <a:rPr lang="en-US" sz="2200"/>
              <a:t>Average quarterly increase in revenue is 88%</a:t>
            </a:r>
          </a:p>
          <a:p>
            <a:pPr marL="285750" indent="-228600">
              <a:buFont typeface="Arial" panose="020B0604020202020204" pitchFamily="34" charset="0"/>
              <a:buChar char="•"/>
            </a:pPr>
            <a:endParaRPr lang="en-US" sz="2200"/>
          </a:p>
        </p:txBody>
      </p:sp>
      <p:pic>
        <p:nvPicPr>
          <p:cNvPr id="17" name="Picture 19" descr="Chart, line chart&#10;&#10;Description automatically generated">
            <a:extLst>
              <a:ext uri="{FF2B5EF4-FFF2-40B4-BE49-F238E27FC236}">
                <a16:creationId xmlns:a16="http://schemas.microsoft.com/office/drawing/2014/main" id="{767D2FA2-9212-4B9E-81E5-5365C581530B}"/>
              </a:ext>
            </a:extLst>
          </p:cNvPr>
          <p:cNvPicPr>
            <a:picLocks noChangeAspect="1"/>
          </p:cNvPicPr>
          <p:nvPr/>
        </p:nvPicPr>
        <p:blipFill>
          <a:blip r:embed="rId3"/>
          <a:stretch>
            <a:fillRect/>
          </a:stretch>
        </p:blipFill>
        <p:spPr>
          <a:xfrm>
            <a:off x="6094411" y="1589561"/>
            <a:ext cx="4960442" cy="3092805"/>
          </a:xfrm>
          <a:prstGeom prst="rect">
            <a:avLst/>
          </a:prstGeom>
        </p:spPr>
      </p:pic>
      <p:pic>
        <p:nvPicPr>
          <p:cNvPr id="52" name="Picture 51">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4" name="Straight Connector 53">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2307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4F27884-2C2D-8743-AB77-D551A78EC7B9}"/>
              </a:ext>
            </a:extLst>
          </p:cNvPr>
          <p:cNvSpPr>
            <a:spLocks noGrp="1"/>
          </p:cNvSpPr>
          <p:nvPr>
            <p:ph type="title"/>
          </p:nvPr>
        </p:nvSpPr>
        <p:spPr>
          <a:xfrm>
            <a:off x="1452616" y="1756415"/>
            <a:ext cx="4176384" cy="1672585"/>
          </a:xfrm>
        </p:spPr>
        <p:txBody>
          <a:bodyPr vert="horz" lIns="91440" tIns="45720" rIns="91440" bIns="0" rtlCol="0" anchor="b">
            <a:normAutofit fontScale="90000"/>
          </a:bodyPr>
          <a:lstStyle/>
          <a:p>
            <a:pPr algn="ctr"/>
            <a:r>
              <a:rPr lang="en-US" sz="4800"/>
              <a:t>Atomic Bikes</a:t>
            </a:r>
            <a:br>
              <a:rPr lang="en-US" sz="4800"/>
            </a:br>
            <a:r>
              <a:rPr lang="en-US" sz="4800"/>
              <a:t>Business Plan</a:t>
            </a:r>
          </a:p>
        </p:txBody>
      </p:sp>
      <p:cxnSp>
        <p:nvCxnSpPr>
          <p:cNvPr id="22" name="Straight Connector 21">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Graphic 6" descr="Bike">
            <a:extLst>
              <a:ext uri="{FF2B5EF4-FFF2-40B4-BE49-F238E27FC236}">
                <a16:creationId xmlns:a16="http://schemas.microsoft.com/office/drawing/2014/main" id="{66A1AB20-E42F-43A0-A9BE-6CCF8A71CA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4251" y="805583"/>
            <a:ext cx="4660762" cy="4660762"/>
          </a:xfrm>
          <a:prstGeom prst="rect">
            <a:avLst/>
          </a:prstGeom>
          <a:effectLst>
            <a:outerShdw blurRad="50800" dist="38100" dir="2700000" algn="tl" rotWithShape="0">
              <a:prstClr val="black">
                <a:alpha val="40000"/>
              </a:prstClr>
            </a:outerShdw>
          </a:effectLst>
        </p:spPr>
      </p:pic>
      <p:pic>
        <p:nvPicPr>
          <p:cNvPr id="24" name="Picture 23">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1846681E-EAA7-D945-B4D5-E294D78DBC7C}"/>
              </a:ext>
            </a:extLst>
          </p:cNvPr>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207032" y="3661787"/>
            <a:ext cx="1208197" cy="120819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2">
            <a:extLst>
              <a:ext uri="{FF2B5EF4-FFF2-40B4-BE49-F238E27FC236}">
                <a16:creationId xmlns:a16="http://schemas.microsoft.com/office/drawing/2014/main" id="{D01A01A7-2EAE-A445-AB63-7526BFB55885}"/>
              </a:ext>
            </a:extLst>
          </p:cNvPr>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81689" y="3661787"/>
            <a:ext cx="1217794" cy="126535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9EBA89C-5F58-BE4A-9A22-53110F417574}"/>
              </a:ext>
            </a:extLst>
          </p:cNvPr>
          <p:cNvSpPr txBox="1"/>
          <p:nvPr/>
        </p:nvSpPr>
        <p:spPr>
          <a:xfrm>
            <a:off x="1452616" y="3661787"/>
            <a:ext cx="4171479" cy="2185214"/>
          </a:xfrm>
          <a:prstGeom prst="rect">
            <a:avLst/>
          </a:prstGeom>
          <a:noFill/>
        </p:spPr>
        <p:txBody>
          <a:bodyPr wrap="square" lIns="91440" tIns="45720" rIns="91440" bIns="45720" rtlCol="0" anchor="t">
            <a:spAutoFit/>
          </a:bodyPr>
          <a:lstStyle/>
          <a:p>
            <a:r>
              <a:rPr lang="en-US" sz="2000"/>
              <a:t>Austin Adams – CEO</a:t>
            </a:r>
          </a:p>
          <a:p>
            <a:r>
              <a:rPr lang="en-US" sz="2000"/>
              <a:t>Ben </a:t>
            </a:r>
            <a:r>
              <a:rPr lang="en-US" sz="2000" err="1"/>
              <a:t>Benyehuda</a:t>
            </a:r>
            <a:r>
              <a:rPr lang="en-US" sz="2000"/>
              <a:t> – CMO</a:t>
            </a:r>
          </a:p>
          <a:p>
            <a:r>
              <a:rPr lang="en-US" sz="2000"/>
              <a:t>Arden Geffen – COO</a:t>
            </a:r>
          </a:p>
          <a:p>
            <a:r>
              <a:rPr lang="en-US" sz="2000"/>
              <a:t>Gus Lipkin – CIO</a:t>
            </a:r>
          </a:p>
          <a:p>
            <a:r>
              <a:rPr lang="en-US" sz="2000"/>
              <a:t>Richard Martin – CFO</a:t>
            </a:r>
          </a:p>
          <a:p>
            <a:endParaRPr lang="en-US"/>
          </a:p>
          <a:p>
            <a:endParaRPr lang="en-US"/>
          </a:p>
        </p:txBody>
      </p:sp>
    </p:spTree>
    <p:extLst>
      <p:ext uri="{BB962C8B-B14F-4D97-AF65-F5344CB8AC3E}">
        <p14:creationId xmlns:p14="http://schemas.microsoft.com/office/powerpoint/2010/main" val="378688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1026"/>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5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4F27884-2C2D-8743-AB77-D551A78EC7B9}"/>
              </a:ext>
            </a:extLst>
          </p:cNvPr>
          <p:cNvSpPr>
            <a:spLocks noGrp="1"/>
          </p:cNvSpPr>
          <p:nvPr>
            <p:ph type="title"/>
          </p:nvPr>
        </p:nvSpPr>
        <p:spPr>
          <a:xfrm>
            <a:off x="1452616" y="1756415"/>
            <a:ext cx="4176384" cy="1672585"/>
          </a:xfrm>
        </p:spPr>
        <p:txBody>
          <a:bodyPr vert="horz" lIns="91440" tIns="45720" rIns="91440" bIns="0" rtlCol="0" anchor="b">
            <a:normAutofit/>
          </a:bodyPr>
          <a:lstStyle/>
          <a:p>
            <a:pPr algn="ctr"/>
            <a:r>
              <a:rPr lang="en-US" sz="4800"/>
              <a:t>Business Description</a:t>
            </a:r>
          </a:p>
        </p:txBody>
      </p:sp>
      <p:cxnSp>
        <p:nvCxnSpPr>
          <p:cNvPr id="22" name="Straight Connector 21">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Graphic 6" descr="Bike">
            <a:extLst>
              <a:ext uri="{FF2B5EF4-FFF2-40B4-BE49-F238E27FC236}">
                <a16:creationId xmlns:a16="http://schemas.microsoft.com/office/drawing/2014/main" id="{66A1AB20-E42F-43A0-A9BE-6CCF8A71CA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4251" y="805583"/>
            <a:ext cx="4660762" cy="4660762"/>
          </a:xfrm>
          <a:prstGeom prst="rect">
            <a:avLst/>
          </a:prstGeom>
          <a:effectLst>
            <a:outerShdw blurRad="50800" dist="38100" dir="2700000" algn="tl" rotWithShape="0">
              <a:prstClr val="black">
                <a:alpha val="40000"/>
              </a:prstClr>
            </a:outerShdw>
          </a:effectLst>
        </p:spPr>
      </p:pic>
      <p:pic>
        <p:nvPicPr>
          <p:cNvPr id="24" name="Picture 23">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1846681E-EAA7-D945-B4D5-E294D78DBC7C}"/>
              </a:ext>
            </a:extLst>
          </p:cNvPr>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207032" y="3661787"/>
            <a:ext cx="1208197" cy="120819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2">
            <a:extLst>
              <a:ext uri="{FF2B5EF4-FFF2-40B4-BE49-F238E27FC236}">
                <a16:creationId xmlns:a16="http://schemas.microsoft.com/office/drawing/2014/main" id="{D01A01A7-2EAE-A445-AB63-7526BFB55885}"/>
              </a:ext>
            </a:extLst>
          </p:cNvPr>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81689" y="3661787"/>
            <a:ext cx="1217794" cy="126535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9EBA89C-5F58-BE4A-9A22-53110F417574}"/>
              </a:ext>
            </a:extLst>
          </p:cNvPr>
          <p:cNvSpPr txBox="1"/>
          <p:nvPr/>
        </p:nvSpPr>
        <p:spPr>
          <a:xfrm>
            <a:off x="1452616" y="3561933"/>
            <a:ext cx="4171479" cy="1969770"/>
          </a:xfrm>
          <a:prstGeom prst="rect">
            <a:avLst/>
          </a:prstGeom>
          <a:noFill/>
        </p:spPr>
        <p:txBody>
          <a:bodyPr wrap="square" lIns="91440" tIns="45720" rIns="91440" bIns="45720" rtlCol="0" anchor="t">
            <a:spAutoFit/>
          </a:bodyPr>
          <a:lstStyle/>
          <a:p>
            <a:r>
              <a:rPr lang="en-US" sz="2000" b="1"/>
              <a:t>Arden Geffen – COO &amp; VP of HR</a:t>
            </a:r>
          </a:p>
          <a:p>
            <a:endParaRPr lang="en-US"/>
          </a:p>
          <a:p>
            <a:r>
              <a:rPr lang="en-US" sz="1400"/>
              <a:t>This department oversees overseeing the compensation and satisfaction of all employees with the company, while monitoring industry trends for employee compensation, they also do the same for employee satisfaction as to ensure that productivity does not decrease during production. </a:t>
            </a:r>
          </a:p>
        </p:txBody>
      </p:sp>
    </p:spTree>
    <p:extLst>
      <p:ext uri="{BB962C8B-B14F-4D97-AF65-F5344CB8AC3E}">
        <p14:creationId xmlns:p14="http://schemas.microsoft.com/office/powerpoint/2010/main" val="347517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1026"/>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5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A group of people on bicycles&#10;&#10;Description automatically generated with low confidence">
            <a:extLst>
              <a:ext uri="{FF2B5EF4-FFF2-40B4-BE49-F238E27FC236}">
                <a16:creationId xmlns:a16="http://schemas.microsoft.com/office/drawing/2014/main" id="{93A0F373-C357-43F2-906A-A73730097D52}"/>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r="3"/>
          <a:stretch/>
        </p:blipFill>
        <p:spPr bwMode="auto">
          <a:xfrm>
            <a:off x="305" y="10"/>
            <a:ext cx="12191695" cy="6857990"/>
          </a:xfrm>
          <a:prstGeom prst="rect">
            <a:avLst/>
          </a:prstGeom>
          <a:noFill/>
          <a:extLst>
            <a:ext uri="{909E8E84-426E-40DD-AFC4-6F175D3DCCD1}">
              <a14:hiddenFill xmlns:a14="http://schemas.microsoft.com/office/drawing/2010/main">
                <a:solidFill>
                  <a:srgbClr val="FFFFFF"/>
                </a:solidFill>
              </a14:hiddenFill>
            </a:ext>
          </a:extLst>
        </p:spPr>
      </p:pic>
      <p:sp>
        <p:nvSpPr>
          <p:cNvPr id="88"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90"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
        <p:nvSpPr>
          <p:cNvPr id="92" name="Rectangle 91">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4A17621-25FC-49C9-AAD5-749DE95A7B53}"/>
              </a:ext>
            </a:extLst>
          </p:cNvPr>
          <p:cNvSpPr>
            <a:spLocks noGrp="1"/>
          </p:cNvSpPr>
          <p:nvPr>
            <p:ph type="title"/>
          </p:nvPr>
        </p:nvSpPr>
        <p:spPr>
          <a:xfrm>
            <a:off x="1130271" y="1193800"/>
            <a:ext cx="3193050" cy="4699000"/>
          </a:xfrm>
        </p:spPr>
        <p:txBody>
          <a:bodyPr anchor="ctr">
            <a:normAutofit/>
          </a:bodyPr>
          <a:lstStyle/>
          <a:p>
            <a:r>
              <a:rPr lang="en-US">
                <a:ln>
                  <a:solidFill>
                    <a:schemeClr val="tx2"/>
                  </a:solidFill>
                </a:ln>
              </a:rPr>
              <a:t>Mission Statement</a:t>
            </a:r>
          </a:p>
        </p:txBody>
      </p:sp>
      <p:cxnSp>
        <p:nvCxnSpPr>
          <p:cNvPr id="94" name="Straight Connector 93">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1A461C-40FD-45E0-AD24-4EAD1426A5C6}"/>
              </a:ext>
            </a:extLst>
          </p:cNvPr>
          <p:cNvSpPr>
            <a:spLocks noGrp="1"/>
          </p:cNvSpPr>
          <p:nvPr>
            <p:ph idx="1"/>
          </p:nvPr>
        </p:nvSpPr>
        <p:spPr>
          <a:xfrm>
            <a:off x="4976636" y="1193800"/>
            <a:ext cx="6085091" cy="4699000"/>
          </a:xfrm>
        </p:spPr>
        <p:txBody>
          <a:bodyPr anchor="ctr">
            <a:normAutofit/>
          </a:bodyPr>
          <a:lstStyle/>
          <a:p>
            <a:pPr marL="0" indent="0">
              <a:buNone/>
            </a:pPr>
            <a:r>
              <a:rPr lang="en-US">
                <a:ln>
                  <a:solidFill>
                    <a:schemeClr val="tx2"/>
                  </a:solidFill>
                </a:ln>
              </a:rPr>
              <a:t>To be a profitable high-quality bicycle company, deliver value to our customers, and attract, recruit, and retain smart and hard-working employees.</a:t>
            </a:r>
          </a:p>
        </p:txBody>
      </p:sp>
      <p:sp>
        <p:nvSpPr>
          <p:cNvPr id="96"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Tree>
    <p:extLst>
      <p:ext uri="{BB962C8B-B14F-4D97-AF65-F5344CB8AC3E}">
        <p14:creationId xmlns:p14="http://schemas.microsoft.com/office/powerpoint/2010/main" val="119261181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65948-441F-4946-B201-14DA3FEB51C3}"/>
              </a:ext>
            </a:extLst>
          </p:cNvPr>
          <p:cNvSpPr>
            <a:spLocks noGrp="1"/>
          </p:cNvSpPr>
          <p:nvPr>
            <p:ph type="title"/>
          </p:nvPr>
        </p:nvSpPr>
        <p:spPr/>
        <p:txBody>
          <a:bodyPr anchor="b"/>
          <a:lstStyle/>
          <a:p>
            <a:r>
              <a:rPr lang="en-US"/>
              <a:t>Who we are at Atomic Bikes</a:t>
            </a:r>
          </a:p>
        </p:txBody>
      </p:sp>
      <p:sp>
        <p:nvSpPr>
          <p:cNvPr id="3" name="Content Placeholder 2">
            <a:extLst>
              <a:ext uri="{FF2B5EF4-FFF2-40B4-BE49-F238E27FC236}">
                <a16:creationId xmlns:a16="http://schemas.microsoft.com/office/drawing/2014/main" id="{D5A6DF43-CAB5-4536-9795-804AC76A3383}"/>
              </a:ext>
            </a:extLst>
          </p:cNvPr>
          <p:cNvSpPr>
            <a:spLocks noGrp="1"/>
          </p:cNvSpPr>
          <p:nvPr>
            <p:ph idx="1"/>
          </p:nvPr>
        </p:nvSpPr>
        <p:spPr/>
        <p:txBody>
          <a:bodyPr/>
          <a:lstStyle/>
          <a:p>
            <a:r>
              <a:rPr lang="en-US">
                <a:ea typeface="+mn-lt"/>
                <a:cs typeface="+mn-lt"/>
              </a:rPr>
              <a:t>Our company's purpose is and will always be: "To be a profitable, high-quality bicycle company, deliver value to our customers, and attract, recruit, and retain smart and hard-working employees."</a:t>
            </a:r>
            <a:endParaRPr lang="en-US"/>
          </a:p>
          <a:p>
            <a:r>
              <a:rPr lang="en-US">
                <a:ea typeface="+mn-lt"/>
                <a:cs typeface="+mn-lt"/>
              </a:rPr>
              <a:t>Atomic Bikes is one of the leading companies in the carbon fiber bike markets; our focus is on the customer, so each bike model is tailored to fit every rider's need, all while at an affordable price. The bikes are top quality, light yet durable, and built for a range of riders from Mountain bikers, Speed enthusiasts, or your daily Recreational coaster.</a:t>
            </a:r>
            <a:endParaRPr lang="en-US"/>
          </a:p>
        </p:txBody>
      </p:sp>
    </p:spTree>
    <p:extLst>
      <p:ext uri="{BB962C8B-B14F-4D97-AF65-F5344CB8AC3E}">
        <p14:creationId xmlns:p14="http://schemas.microsoft.com/office/powerpoint/2010/main" val="3404734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4F27884-2C2D-8743-AB77-D551A78EC7B9}"/>
              </a:ext>
            </a:extLst>
          </p:cNvPr>
          <p:cNvSpPr>
            <a:spLocks noGrp="1"/>
          </p:cNvSpPr>
          <p:nvPr>
            <p:ph type="title"/>
          </p:nvPr>
        </p:nvSpPr>
        <p:spPr>
          <a:xfrm>
            <a:off x="1452616" y="1756415"/>
            <a:ext cx="4176384" cy="1672585"/>
          </a:xfrm>
        </p:spPr>
        <p:txBody>
          <a:bodyPr vert="horz" lIns="91440" tIns="45720" rIns="91440" bIns="0" rtlCol="0" anchor="b">
            <a:normAutofit/>
          </a:bodyPr>
          <a:lstStyle/>
          <a:p>
            <a:pPr algn="ctr"/>
            <a:r>
              <a:rPr lang="en-US" sz="4800"/>
              <a:t>Products &amp; Services</a:t>
            </a:r>
          </a:p>
        </p:txBody>
      </p:sp>
      <p:cxnSp>
        <p:nvCxnSpPr>
          <p:cNvPr id="22" name="Straight Connector 21">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Graphic 6" descr="Bike">
            <a:extLst>
              <a:ext uri="{FF2B5EF4-FFF2-40B4-BE49-F238E27FC236}">
                <a16:creationId xmlns:a16="http://schemas.microsoft.com/office/drawing/2014/main" id="{66A1AB20-E42F-43A0-A9BE-6CCF8A71CA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4251" y="805583"/>
            <a:ext cx="4660762" cy="4660762"/>
          </a:xfrm>
          <a:prstGeom prst="rect">
            <a:avLst/>
          </a:prstGeom>
          <a:effectLst>
            <a:outerShdw blurRad="50800" dist="38100" dir="2700000" algn="tl" rotWithShape="0">
              <a:prstClr val="black">
                <a:alpha val="40000"/>
              </a:prstClr>
            </a:outerShdw>
          </a:effectLst>
        </p:spPr>
      </p:pic>
      <p:pic>
        <p:nvPicPr>
          <p:cNvPr id="24" name="Picture 23">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1846681E-EAA7-D945-B4D5-E294D78DBC7C}"/>
              </a:ext>
            </a:extLst>
          </p:cNvPr>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207032" y="3661787"/>
            <a:ext cx="1208197" cy="120819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2">
            <a:extLst>
              <a:ext uri="{FF2B5EF4-FFF2-40B4-BE49-F238E27FC236}">
                <a16:creationId xmlns:a16="http://schemas.microsoft.com/office/drawing/2014/main" id="{D01A01A7-2EAE-A445-AB63-7526BFB55885}"/>
              </a:ext>
            </a:extLst>
          </p:cNvPr>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81689" y="3661787"/>
            <a:ext cx="1217794" cy="126535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9EBA89C-5F58-BE4A-9A22-53110F417574}"/>
              </a:ext>
            </a:extLst>
          </p:cNvPr>
          <p:cNvSpPr txBox="1"/>
          <p:nvPr/>
        </p:nvSpPr>
        <p:spPr>
          <a:xfrm>
            <a:off x="1452616" y="3661787"/>
            <a:ext cx="4171479" cy="3447098"/>
          </a:xfrm>
          <a:prstGeom prst="rect">
            <a:avLst/>
          </a:prstGeom>
          <a:noFill/>
        </p:spPr>
        <p:txBody>
          <a:bodyPr wrap="square" lIns="91440" tIns="45720" rIns="91440" bIns="45720" rtlCol="0" anchor="t">
            <a:spAutoFit/>
          </a:bodyPr>
          <a:lstStyle/>
          <a:p>
            <a:r>
              <a:rPr lang="en-US" sz="2000" b="1"/>
              <a:t>Austin Adams – CEO &amp; President </a:t>
            </a:r>
          </a:p>
          <a:p>
            <a:endParaRPr lang="en-US"/>
          </a:p>
          <a:p>
            <a:r>
              <a:rPr lang="en-US" sz="1400"/>
              <a:t>This position oversees overall leadership for the company, they are responsible for ensuring the board is making decisions for the benefit for the company and the consumer, and to not stray from our mission. They will be the final say/tiebreaker when it comes to company decisions. </a:t>
            </a:r>
          </a:p>
          <a:p>
            <a:r>
              <a:rPr lang="en-US" sz="2000" b="1"/>
              <a:t> </a:t>
            </a:r>
          </a:p>
          <a:p>
            <a:endParaRPr lang="en-US" sz="2000" b="1"/>
          </a:p>
          <a:p>
            <a:endParaRPr lang="en-US" sz="2000" b="1"/>
          </a:p>
          <a:p>
            <a:endParaRPr lang="en-US"/>
          </a:p>
          <a:p>
            <a:endParaRPr lang="en-US"/>
          </a:p>
        </p:txBody>
      </p:sp>
    </p:spTree>
    <p:extLst>
      <p:ext uri="{BB962C8B-B14F-4D97-AF65-F5344CB8AC3E}">
        <p14:creationId xmlns:p14="http://schemas.microsoft.com/office/powerpoint/2010/main" val="2853519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1026"/>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5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7D30-3712-412A-BBF8-EB5E61C73AAE}"/>
              </a:ext>
            </a:extLst>
          </p:cNvPr>
          <p:cNvSpPr>
            <a:spLocks noGrp="1"/>
          </p:cNvSpPr>
          <p:nvPr>
            <p:ph type="title"/>
          </p:nvPr>
        </p:nvSpPr>
        <p:spPr>
          <a:xfrm>
            <a:off x="1451579" y="1391653"/>
            <a:ext cx="9603275" cy="462101"/>
          </a:xfrm>
        </p:spPr>
        <p:txBody>
          <a:bodyPr>
            <a:normAutofit fontScale="90000"/>
          </a:bodyPr>
          <a:lstStyle/>
          <a:p>
            <a:r>
              <a:rPr lang="en-US"/>
              <a:t>Product mix – O-8 Speed Bike</a:t>
            </a:r>
          </a:p>
        </p:txBody>
      </p:sp>
      <p:sp>
        <p:nvSpPr>
          <p:cNvPr id="3" name="Content Placeholder 2">
            <a:extLst>
              <a:ext uri="{FF2B5EF4-FFF2-40B4-BE49-F238E27FC236}">
                <a16:creationId xmlns:a16="http://schemas.microsoft.com/office/drawing/2014/main" id="{5A26629D-D734-4F3F-8D50-4D03FEDCF9D8}"/>
              </a:ext>
            </a:extLst>
          </p:cNvPr>
          <p:cNvSpPr>
            <a:spLocks noGrp="1"/>
          </p:cNvSpPr>
          <p:nvPr>
            <p:ph idx="1"/>
          </p:nvPr>
        </p:nvSpPr>
        <p:spPr>
          <a:xfrm>
            <a:off x="1451579" y="2015734"/>
            <a:ext cx="4630597" cy="3450613"/>
          </a:xfrm>
        </p:spPr>
        <p:txBody>
          <a:bodyPr>
            <a:noAutofit/>
          </a:bodyPr>
          <a:lstStyle/>
          <a:p>
            <a:r>
              <a:rPr lang="en-US" sz="2200"/>
              <a:t>14 – Speed (Soon to be 11) </a:t>
            </a:r>
          </a:p>
          <a:p>
            <a:r>
              <a:rPr lang="en-US" sz="2200"/>
              <a:t>Puncture resistant, sleek, racing tires</a:t>
            </a:r>
          </a:p>
          <a:p>
            <a:r>
              <a:rPr lang="en-US" sz="2200"/>
              <a:t>Aerodynamic dropdown handlebars</a:t>
            </a:r>
          </a:p>
          <a:p>
            <a:r>
              <a:rPr lang="en-US" sz="2200"/>
              <a:t>Lights &amp; Precision Braking</a:t>
            </a:r>
          </a:p>
          <a:p>
            <a:pPr marL="0" indent="0">
              <a:buNone/>
            </a:pPr>
            <a:endParaRPr lang="en-US" sz="2200"/>
          </a:p>
          <a:p>
            <a:r>
              <a:rPr lang="en-US" sz="2200"/>
              <a:t>$1,400 with $100 rebate</a:t>
            </a:r>
          </a:p>
          <a:p>
            <a:pPr lvl="1"/>
            <a:r>
              <a:rPr lang="en-US" sz="2200"/>
              <a:t>Competitive with market rates</a:t>
            </a:r>
          </a:p>
        </p:txBody>
      </p:sp>
      <p:grpSp>
        <p:nvGrpSpPr>
          <p:cNvPr id="29" name="Group 28">
            <a:extLst>
              <a:ext uri="{FF2B5EF4-FFF2-40B4-BE49-F238E27FC236}">
                <a16:creationId xmlns:a16="http://schemas.microsoft.com/office/drawing/2014/main" id="{93401815-9C3D-43EE-B4E4-2504090CEF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30" name="Rectangle 29">
              <a:extLst>
                <a:ext uri="{FF2B5EF4-FFF2-40B4-BE49-F238E27FC236}">
                  <a16:creationId xmlns:a16="http://schemas.microsoft.com/office/drawing/2014/main" id="{CDC52205-72B7-41BE-99DF-6B24F25E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98BFFC9-C8B3-41FE-B9CC-C492B0794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019B1CA-A1D6-424D-9638-D1755B7A0DB7}"/>
              </a:ext>
            </a:extLst>
          </p:cNvPr>
          <p:cNvPicPr>
            <a:picLocks noChangeAspect="1"/>
          </p:cNvPicPr>
          <p:nvPr/>
        </p:nvPicPr>
        <p:blipFill rotWithShape="1">
          <a:blip r:embed="rId2"/>
          <a:srcRect l="1746" r="4858" b="1"/>
          <a:stretch/>
        </p:blipFill>
        <p:spPr>
          <a:xfrm>
            <a:off x="6277257" y="2174242"/>
            <a:ext cx="4613872" cy="3124351"/>
          </a:xfrm>
          <a:prstGeom prst="rect">
            <a:avLst/>
          </a:prstGeom>
        </p:spPr>
      </p:pic>
    </p:spTree>
    <p:extLst>
      <p:ext uri="{BB962C8B-B14F-4D97-AF65-F5344CB8AC3E}">
        <p14:creationId xmlns:p14="http://schemas.microsoft.com/office/powerpoint/2010/main" val="319745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7D30-3712-412A-BBF8-EB5E61C73AAE}"/>
              </a:ext>
            </a:extLst>
          </p:cNvPr>
          <p:cNvSpPr>
            <a:spLocks noGrp="1"/>
          </p:cNvSpPr>
          <p:nvPr>
            <p:ph type="title"/>
          </p:nvPr>
        </p:nvSpPr>
        <p:spPr>
          <a:xfrm>
            <a:off x="1451579" y="1391653"/>
            <a:ext cx="9603275" cy="462101"/>
          </a:xfrm>
        </p:spPr>
        <p:txBody>
          <a:bodyPr>
            <a:normAutofit fontScale="90000"/>
          </a:bodyPr>
          <a:lstStyle/>
          <a:p>
            <a:r>
              <a:rPr lang="en-US" sz="3200"/>
              <a:t>Product mix –  n-7 mountain bike</a:t>
            </a:r>
            <a:endParaRPr lang="en-US"/>
          </a:p>
        </p:txBody>
      </p:sp>
      <p:sp>
        <p:nvSpPr>
          <p:cNvPr id="3" name="Content Placeholder 2">
            <a:extLst>
              <a:ext uri="{FF2B5EF4-FFF2-40B4-BE49-F238E27FC236}">
                <a16:creationId xmlns:a16="http://schemas.microsoft.com/office/drawing/2014/main" id="{5A26629D-D734-4F3F-8D50-4D03FEDCF9D8}"/>
              </a:ext>
            </a:extLst>
          </p:cNvPr>
          <p:cNvSpPr>
            <a:spLocks noGrp="1"/>
          </p:cNvSpPr>
          <p:nvPr>
            <p:ph idx="1"/>
          </p:nvPr>
        </p:nvSpPr>
        <p:spPr>
          <a:xfrm>
            <a:off x="1451579" y="2026118"/>
            <a:ext cx="4476910" cy="3450613"/>
          </a:xfrm>
        </p:spPr>
        <p:txBody>
          <a:bodyPr>
            <a:noAutofit/>
          </a:bodyPr>
          <a:lstStyle/>
          <a:p>
            <a:r>
              <a:rPr lang="en-US" sz="2200"/>
              <a:t>24 – Speed</a:t>
            </a:r>
          </a:p>
          <a:p>
            <a:r>
              <a:rPr lang="en-US" sz="2200"/>
              <a:t>Puncture resistant &amp; high grip tires</a:t>
            </a:r>
          </a:p>
          <a:p>
            <a:r>
              <a:rPr lang="en-US" sz="2200"/>
              <a:t>Elegant thin brushstrokes for style</a:t>
            </a:r>
          </a:p>
          <a:p>
            <a:r>
              <a:rPr lang="en-US" sz="2200"/>
              <a:t>Superior Standard Brakes</a:t>
            </a:r>
          </a:p>
          <a:p>
            <a:endParaRPr lang="en-US" sz="2200"/>
          </a:p>
          <a:p>
            <a:r>
              <a:rPr lang="en-US" sz="2200"/>
              <a:t>$1,350 with $100 rebate</a:t>
            </a:r>
          </a:p>
          <a:p>
            <a:pPr lvl="1"/>
            <a:r>
              <a:rPr lang="en-US" sz="2200"/>
              <a:t>Competitive with market rates</a:t>
            </a:r>
          </a:p>
        </p:txBody>
      </p:sp>
      <p:grpSp>
        <p:nvGrpSpPr>
          <p:cNvPr id="29" name="Group 28">
            <a:extLst>
              <a:ext uri="{FF2B5EF4-FFF2-40B4-BE49-F238E27FC236}">
                <a16:creationId xmlns:a16="http://schemas.microsoft.com/office/drawing/2014/main" id="{93401815-9C3D-43EE-B4E4-2504090CEF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30" name="Rectangle 29">
              <a:extLst>
                <a:ext uri="{FF2B5EF4-FFF2-40B4-BE49-F238E27FC236}">
                  <a16:creationId xmlns:a16="http://schemas.microsoft.com/office/drawing/2014/main" id="{CDC52205-72B7-41BE-99DF-6B24F25E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98BFFC9-C8B3-41FE-B9CC-C492B0794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A15BF268-B8F0-4355-80EF-CB5F81F33947}"/>
              </a:ext>
            </a:extLst>
          </p:cNvPr>
          <p:cNvPicPr>
            <a:picLocks noChangeAspect="1"/>
          </p:cNvPicPr>
          <p:nvPr/>
        </p:nvPicPr>
        <p:blipFill>
          <a:blip r:embed="rId2"/>
          <a:stretch>
            <a:fillRect/>
          </a:stretch>
        </p:blipFill>
        <p:spPr>
          <a:xfrm>
            <a:off x="6188622" y="2106620"/>
            <a:ext cx="4791059" cy="3265914"/>
          </a:xfrm>
          <a:prstGeom prst="rect">
            <a:avLst/>
          </a:prstGeom>
        </p:spPr>
      </p:pic>
    </p:spTree>
    <p:extLst>
      <p:ext uri="{BB962C8B-B14F-4D97-AF65-F5344CB8AC3E}">
        <p14:creationId xmlns:p14="http://schemas.microsoft.com/office/powerpoint/2010/main" val="182161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7D30-3712-412A-BBF8-EB5E61C73AAE}"/>
              </a:ext>
            </a:extLst>
          </p:cNvPr>
          <p:cNvSpPr>
            <a:spLocks noGrp="1"/>
          </p:cNvSpPr>
          <p:nvPr>
            <p:ph type="title"/>
          </p:nvPr>
        </p:nvSpPr>
        <p:spPr>
          <a:xfrm>
            <a:off x="1451579" y="1381269"/>
            <a:ext cx="9603275" cy="472485"/>
          </a:xfrm>
        </p:spPr>
        <p:txBody>
          <a:bodyPr>
            <a:normAutofit fontScale="90000"/>
          </a:bodyPr>
          <a:lstStyle/>
          <a:p>
            <a:r>
              <a:rPr lang="en-US" sz="3200"/>
              <a:t>Product mix –  he-2 recreational bike</a:t>
            </a:r>
            <a:endParaRPr lang="en-US"/>
          </a:p>
        </p:txBody>
      </p:sp>
      <p:sp>
        <p:nvSpPr>
          <p:cNvPr id="3" name="Content Placeholder 2">
            <a:extLst>
              <a:ext uri="{FF2B5EF4-FFF2-40B4-BE49-F238E27FC236}">
                <a16:creationId xmlns:a16="http://schemas.microsoft.com/office/drawing/2014/main" id="{5A26629D-D734-4F3F-8D50-4D03FEDCF9D8}"/>
              </a:ext>
            </a:extLst>
          </p:cNvPr>
          <p:cNvSpPr>
            <a:spLocks noGrp="1"/>
          </p:cNvSpPr>
          <p:nvPr>
            <p:ph idx="1"/>
          </p:nvPr>
        </p:nvSpPr>
        <p:spPr>
          <a:xfrm>
            <a:off x="1451579" y="2026118"/>
            <a:ext cx="4476910" cy="3450613"/>
          </a:xfrm>
        </p:spPr>
        <p:txBody>
          <a:bodyPr>
            <a:noAutofit/>
          </a:bodyPr>
          <a:lstStyle/>
          <a:p>
            <a:r>
              <a:rPr lang="en-US" sz="2200"/>
              <a:t>14 - Speed</a:t>
            </a:r>
          </a:p>
          <a:p>
            <a:r>
              <a:rPr lang="en-US" sz="2200"/>
              <a:t>Puncture resistant tires</a:t>
            </a:r>
          </a:p>
          <a:p>
            <a:r>
              <a:rPr lang="en-US" sz="2200"/>
              <a:t>Colorful, thin brushstrokes for style</a:t>
            </a:r>
          </a:p>
          <a:p>
            <a:r>
              <a:rPr lang="en-US" sz="2200"/>
              <a:t>Reflectors for increased safety</a:t>
            </a:r>
          </a:p>
          <a:p>
            <a:endParaRPr lang="en-US" sz="2200"/>
          </a:p>
          <a:p>
            <a:r>
              <a:rPr lang="en-US" sz="2200"/>
              <a:t>$950 with $150 rebate </a:t>
            </a:r>
          </a:p>
          <a:p>
            <a:pPr lvl="1"/>
            <a:r>
              <a:rPr lang="en-US" sz="2200"/>
              <a:t>Competitive with market rates</a:t>
            </a:r>
          </a:p>
        </p:txBody>
      </p:sp>
      <p:grpSp>
        <p:nvGrpSpPr>
          <p:cNvPr id="29" name="Group 28">
            <a:extLst>
              <a:ext uri="{FF2B5EF4-FFF2-40B4-BE49-F238E27FC236}">
                <a16:creationId xmlns:a16="http://schemas.microsoft.com/office/drawing/2014/main" id="{93401815-9C3D-43EE-B4E4-2504090CEF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30" name="Rectangle 29">
              <a:extLst>
                <a:ext uri="{FF2B5EF4-FFF2-40B4-BE49-F238E27FC236}">
                  <a16:creationId xmlns:a16="http://schemas.microsoft.com/office/drawing/2014/main" id="{CDC52205-72B7-41BE-99DF-6B24F25E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98BFFC9-C8B3-41FE-B9CC-C492B0794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a:extLst>
              <a:ext uri="{FF2B5EF4-FFF2-40B4-BE49-F238E27FC236}">
                <a16:creationId xmlns:a16="http://schemas.microsoft.com/office/drawing/2014/main" id="{776E89E6-59EB-4835-A66F-2FC5050B7B11}"/>
              </a:ext>
            </a:extLst>
          </p:cNvPr>
          <p:cNvPicPr>
            <a:picLocks noChangeAspect="1"/>
          </p:cNvPicPr>
          <p:nvPr/>
        </p:nvPicPr>
        <p:blipFill>
          <a:blip r:embed="rId3"/>
          <a:stretch>
            <a:fillRect/>
          </a:stretch>
        </p:blipFill>
        <p:spPr>
          <a:xfrm>
            <a:off x="6149247" y="2072534"/>
            <a:ext cx="4869810" cy="3357780"/>
          </a:xfrm>
          <a:prstGeom prst="rect">
            <a:avLst/>
          </a:prstGeom>
        </p:spPr>
      </p:pic>
    </p:spTree>
    <p:extLst>
      <p:ext uri="{BB962C8B-B14F-4D97-AF65-F5344CB8AC3E}">
        <p14:creationId xmlns:p14="http://schemas.microsoft.com/office/powerpoint/2010/main" val="80274385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720E48ED7A2343876A20847C10CA07" ma:contentTypeVersion="9" ma:contentTypeDescription="Create a new document." ma:contentTypeScope="" ma:versionID="3a422f3a7eed8f2b08776405eae2f051">
  <xsd:schema xmlns:xsd="http://www.w3.org/2001/XMLSchema" xmlns:xs="http://www.w3.org/2001/XMLSchema" xmlns:p="http://schemas.microsoft.com/office/2006/metadata/properties" xmlns:ns2="0cf7f470-7456-4c1c-acd6-722370efb6b0" targetNamespace="http://schemas.microsoft.com/office/2006/metadata/properties" ma:root="true" ma:fieldsID="367e0070682e6924ab5b9c6242a8bf2e" ns2:_="">
    <xsd:import namespace="0cf7f470-7456-4c1c-acd6-722370efb6b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f7f470-7456-4c1c-acd6-722370efb6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61FA23-CFDE-4153-8D5A-775EDF162AE4}">
  <ds:schemaRefs>
    <ds:schemaRef ds:uri="0cf7f470-7456-4c1c-acd6-722370efb6b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0D2B5D5-3931-4503-8B4D-0A14FB647484}">
  <ds:schemaRefs>
    <ds:schemaRef ds:uri="http://purl.org/dc/terms/"/>
    <ds:schemaRef ds:uri="http://purl.org/dc/dcmitype/"/>
    <ds:schemaRef ds:uri="http://purl.org/dc/elements/1.1/"/>
    <ds:schemaRef ds:uri="http://schemas.openxmlformats.org/package/2006/metadata/core-properties"/>
    <ds:schemaRef ds:uri="http://www.w3.org/XML/1998/namespace"/>
    <ds:schemaRef ds:uri="http://schemas.microsoft.com/office/2006/metadata/properties"/>
    <ds:schemaRef ds:uri="http://schemas.microsoft.com/office/2006/documentManagement/types"/>
    <ds:schemaRef ds:uri="http://schemas.microsoft.com/office/infopath/2007/PartnerControls"/>
    <ds:schemaRef ds:uri="0cf7f470-7456-4c1c-acd6-722370efb6b0"/>
  </ds:schemaRefs>
</ds:datastoreItem>
</file>

<file path=customXml/itemProps3.xml><?xml version="1.0" encoding="utf-8"?>
<ds:datastoreItem xmlns:ds="http://schemas.openxmlformats.org/officeDocument/2006/customXml" ds:itemID="{0A796081-8F69-430F-A122-378936181F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933</Words>
  <Application>Microsoft Macintosh PowerPoint</Application>
  <PresentationFormat>Widescreen</PresentationFormat>
  <Paragraphs>151</Paragraphs>
  <Slides>26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Gill Sans MT</vt:lpstr>
      <vt:lpstr>Gallery</vt:lpstr>
      <vt:lpstr>Atomic Bikes Business Plan</vt:lpstr>
      <vt:lpstr>Executive Summary/Agenda</vt:lpstr>
      <vt:lpstr>Business Description</vt:lpstr>
      <vt:lpstr>Mission Statement</vt:lpstr>
      <vt:lpstr>Who we are at Atomic Bikes</vt:lpstr>
      <vt:lpstr>Products &amp; Services</vt:lpstr>
      <vt:lpstr>Product mix – O-8 Speed Bike</vt:lpstr>
      <vt:lpstr>Product mix –  n-7 mountain bike</vt:lpstr>
      <vt:lpstr>Product mix –  he-2 recreational bike</vt:lpstr>
      <vt:lpstr>Sales channels</vt:lpstr>
      <vt:lpstr>Marketing Plan</vt:lpstr>
      <vt:lpstr>Market research</vt:lpstr>
      <vt:lpstr>Market research findings</vt:lpstr>
      <vt:lpstr>Market Share</vt:lpstr>
      <vt:lpstr>How &amp; Where we advertise</vt:lpstr>
      <vt:lpstr>Operating Plan</vt:lpstr>
      <vt:lpstr>PowerPoint Presentation</vt:lpstr>
      <vt:lpstr>Bringing a personalized experience to the bicycle industry</vt:lpstr>
      <vt:lpstr>Human Resources</vt:lpstr>
      <vt:lpstr>Sales and Service staff</vt:lpstr>
      <vt:lpstr>Production Capacity</vt:lpstr>
      <vt:lpstr>Financial Statements</vt:lpstr>
      <vt:lpstr>Atomic bikes is seeking an investment</vt:lpstr>
      <vt:lpstr>Financial Statements</vt:lpstr>
      <vt:lpstr>Financial Statements</vt:lpstr>
      <vt:lpstr>Atomic Bikes Business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Atomic Bikes Q2 Briefing</dc:title>
  <dc:creator>Austin A</dc:creator>
  <cp:lastModifiedBy>Lipkin, Gus</cp:lastModifiedBy>
  <cp:revision>1</cp:revision>
  <dcterms:created xsi:type="dcterms:W3CDTF">2021-02-12T20:19:47Z</dcterms:created>
  <dcterms:modified xsi:type="dcterms:W3CDTF">2021-03-25T19:28:40Z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0x01010078720E48ED7A2343876A20847C10CA07</vt:lpwstr>
  </property>
</Properties>
</file>