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504" r:id="rId2"/>
    <p:sldId id="467" r:id="rId3"/>
    <p:sldId id="468" r:id="rId4"/>
    <p:sldId id="469" r:id="rId5"/>
    <p:sldId id="470"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1" r:id="rId25"/>
    <p:sldId id="492" r:id="rId26"/>
    <p:sldId id="490" r:id="rId27"/>
    <p:sldId id="493" r:id="rId28"/>
    <p:sldId id="494" r:id="rId29"/>
    <p:sldId id="495" r:id="rId30"/>
    <p:sldId id="496" r:id="rId31"/>
    <p:sldId id="497" r:id="rId32"/>
    <p:sldId id="498" r:id="rId33"/>
    <p:sldId id="499" r:id="rId34"/>
    <p:sldId id="506" r:id="rId35"/>
    <p:sldId id="500" r:id="rId36"/>
    <p:sldId id="501" r:id="rId37"/>
    <p:sldId id="502" r:id="rId38"/>
    <p:sldId id="50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4" autoAdjust="0"/>
    <p:restoredTop sz="96408" autoAdjust="0"/>
  </p:normalViewPr>
  <p:slideViewPr>
    <p:cSldViewPr>
      <p:cViewPr varScale="1">
        <p:scale>
          <a:sx n="70" d="100"/>
          <a:sy n="70" d="100"/>
        </p:scale>
        <p:origin x="114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932"/>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615016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537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33461951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537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www.irs.com/"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7</a:t>
            </a:r>
            <a:endParaRPr lang="en-IN" sz="3600" dirty="0"/>
          </a:p>
        </p:txBody>
      </p:sp>
      <p:sp>
        <p:nvSpPr>
          <p:cNvPr id="5" name="Text Placeholder 4"/>
          <p:cNvSpPr>
            <a:spLocks noGrp="1"/>
          </p:cNvSpPr>
          <p:nvPr>
            <p:ph type="body" sz="quarter" idx="15"/>
          </p:nvPr>
        </p:nvSpPr>
        <p:spPr>
          <a:xfrm>
            <a:off x="4416059" y="3398837"/>
            <a:ext cx="3922208" cy="1782763"/>
          </a:xfrm>
        </p:spPr>
        <p:txBody>
          <a:bodyPr/>
          <a:lstStyle/>
          <a:p>
            <a:pPr algn="ctr">
              <a:spcBef>
                <a:spcPct val="50000"/>
              </a:spcBef>
            </a:pPr>
            <a:r>
              <a:rPr lang="en-US" sz="3600" dirty="0"/>
              <a:t>Preparing </a:t>
            </a:r>
            <a:r>
              <a:rPr lang="en-US" sz="3600" dirty="0" smtClean="0"/>
              <a:t>the </a:t>
            </a:r>
            <a:r>
              <a:rPr lang="en-US" sz="3600" dirty="0"/>
              <a:t>Proper </a:t>
            </a:r>
            <a:r>
              <a:rPr lang="en-US" sz="3600" i="1" dirty="0"/>
              <a:t>Ethical and Legal </a:t>
            </a:r>
            <a:r>
              <a:rPr lang="en-US" sz="3600" dirty="0"/>
              <a:t>Foundation</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917421"/>
            <a:ext cx="3371657" cy="4407179"/>
          </a:xfrm>
          <a:prstGeom prst="rect">
            <a:avLst/>
          </a:prstGeom>
        </p:spPr>
      </p:pic>
    </p:spTree>
    <p:extLst>
      <p:ext uri="{BB962C8B-B14F-4D97-AF65-F5344CB8AC3E}">
        <p14:creationId xmlns:p14="http://schemas.microsoft.com/office/powerpoint/2010/main" val="2356312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Avoiding Legal Disputes </a:t>
            </a:r>
            <a:r>
              <a:rPr lang="en-US" sz="2000" b="0" dirty="0" smtClean="0"/>
              <a:t>(1 of 2)</a:t>
            </a:r>
            <a:endParaRPr lang="en-US" sz="2000" b="0" dirty="0"/>
          </a:p>
        </p:txBody>
      </p:sp>
      <p:sp>
        <p:nvSpPr>
          <p:cNvPr id="7" name="Content Placeholder 6"/>
          <p:cNvSpPr>
            <a:spLocks noGrp="1"/>
          </p:cNvSpPr>
          <p:nvPr>
            <p:ph idx="1"/>
          </p:nvPr>
        </p:nvSpPr>
        <p:spPr>
          <a:xfrm>
            <a:off x="457200" y="1600200"/>
            <a:ext cx="7848600" cy="4800600"/>
          </a:xfrm>
        </p:spPr>
        <p:txBody>
          <a:bodyPr/>
          <a:lstStyle/>
          <a:p>
            <a:pPr marL="256032" lvl="1" indent="-256032">
              <a:spcBef>
                <a:spcPts val="1500"/>
              </a:spcBef>
              <a:buFont typeface="Arial" panose="020B0604020202020204" pitchFamily="34" charset="0"/>
              <a:buChar char="•"/>
            </a:pPr>
            <a:r>
              <a:rPr lang="en-US" sz="2400" dirty="0" smtClean="0"/>
              <a:t>Most legal disputes are the result of misunderstandings, sloppiness, or a simple lack of knowledge of the law. Getting bogged down in legal disputes is something an entrepreneur should work hard to avoid.</a:t>
            </a:r>
          </a:p>
          <a:p>
            <a:pPr marL="256032" lvl="1" indent="-256032">
              <a:spcBef>
                <a:spcPts val="1500"/>
              </a:spcBef>
              <a:buFont typeface="Arial" panose="020B0604020202020204" pitchFamily="34" charset="0"/>
              <a:buChar char="•"/>
            </a:pPr>
            <a:r>
              <a:rPr lang="en-US" sz="2400" dirty="0" smtClean="0"/>
              <a:t>There are several steps that an entrepreneur can take to avoid legal disputes:</a:t>
            </a:r>
          </a:p>
          <a:p>
            <a:pPr marL="740664" lvl="2" indent="-283464">
              <a:buFont typeface="Arial" panose="020B0604020202020204" pitchFamily="34" charset="0"/>
              <a:buChar char="‒"/>
            </a:pPr>
            <a:r>
              <a:rPr lang="en-US" sz="2400" dirty="0" smtClean="0"/>
              <a:t>Meet all contractual obligations.</a:t>
            </a:r>
          </a:p>
          <a:p>
            <a:pPr marL="740664" lvl="2" indent="-283464">
              <a:buFont typeface="Arial" panose="020B0604020202020204" pitchFamily="34" charset="0"/>
              <a:buChar char="‒"/>
            </a:pPr>
            <a:r>
              <a:rPr lang="en-US" sz="2400" dirty="0" smtClean="0"/>
              <a:t>Avoid undercapitalization.</a:t>
            </a:r>
          </a:p>
          <a:p>
            <a:pPr marL="740664" lvl="2" indent="-283464">
              <a:buFont typeface="Arial" panose="020B0604020202020204" pitchFamily="34" charset="0"/>
              <a:buChar char="‒"/>
            </a:pPr>
            <a:r>
              <a:rPr lang="en-US" sz="2400" dirty="0" smtClean="0"/>
              <a:t>Get everything in writing.</a:t>
            </a:r>
          </a:p>
          <a:p>
            <a:pPr marL="740664" lvl="2" indent="-283464">
              <a:buFont typeface="Arial" panose="020B0604020202020204" pitchFamily="34" charset="0"/>
              <a:buChar char="‒"/>
            </a:pPr>
            <a:r>
              <a:rPr lang="en-US" sz="2400" dirty="0" smtClean="0"/>
              <a:t>Set standards.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Avoiding Legal Disputes </a:t>
            </a:r>
            <a:r>
              <a:rPr lang="en-US" sz="2000" b="0" dirty="0" smtClean="0"/>
              <a:t>(2 of 2)</a:t>
            </a:r>
            <a:endParaRPr lang="en-US" sz="2000" b="0" dirty="0"/>
          </a:p>
        </p:txBody>
      </p:sp>
      <p:sp>
        <p:nvSpPr>
          <p:cNvPr id="7" name="Content Placeholder 6"/>
          <p:cNvSpPr>
            <a:spLocks noGrp="1"/>
          </p:cNvSpPr>
          <p:nvPr>
            <p:ph idx="1"/>
          </p:nvPr>
        </p:nvSpPr>
        <p:spPr>
          <a:xfrm>
            <a:off x="457200" y="1600200"/>
            <a:ext cx="4267200" cy="4641373"/>
          </a:xfrm>
        </p:spPr>
        <p:txBody>
          <a:bodyPr/>
          <a:lstStyle/>
          <a:p>
            <a:pPr marL="256032" indent="-256032">
              <a:buSzPct val="100000"/>
              <a:buFontTx/>
              <a:buChar char="•"/>
            </a:pPr>
            <a:r>
              <a:rPr lang="en-US" sz="2400" dirty="0" smtClean="0"/>
              <a:t>Although it</a:t>
            </a:r>
            <a:r>
              <a:rPr lang="en-US" altLang="en-US" sz="2400" dirty="0" smtClean="0"/>
              <a:t>’</a:t>
            </a:r>
            <a:r>
              <a:rPr lang="en-US" sz="2400" dirty="0" smtClean="0"/>
              <a:t>s tempting to try to show people you trust them by not insisting on written agreements, it</a:t>
            </a:r>
            <a:r>
              <a:rPr lang="en-US" altLang="en-US" sz="2400" dirty="0" smtClean="0"/>
              <a:t>’</a:t>
            </a:r>
            <a:r>
              <a:rPr lang="en-US" sz="2400" dirty="0" smtClean="0"/>
              <a:t>s not a good practice.</a:t>
            </a:r>
          </a:p>
          <a:p>
            <a:pPr marL="256032" indent="-256032">
              <a:buSzPct val="100000"/>
              <a:buFontTx/>
              <a:buChar char="•"/>
            </a:pPr>
            <a:r>
              <a:rPr lang="en-US" sz="2400" dirty="0" smtClean="0"/>
              <a:t>One of the simplest ways to avoid misunderstandings and ultimately legal disputes is to get everything in writing.</a:t>
            </a:r>
            <a:endParaRPr lang="en-US" sz="2400" dirty="0"/>
          </a:p>
        </p:txBody>
      </p:sp>
      <p:pic>
        <p:nvPicPr>
          <p:cNvPr id="2" name="Picture 1" descr="Decorative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676400"/>
            <a:ext cx="4043741" cy="2698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Nondisclosure and Noncompete Agreements</a:t>
            </a:r>
            <a:endParaRPr lang="en-US" sz="3600" dirty="0"/>
          </a:p>
        </p:txBody>
      </p:sp>
      <p:sp>
        <p:nvSpPr>
          <p:cNvPr id="7" name="Content Placeholder 6"/>
          <p:cNvSpPr>
            <a:spLocks noGrp="1"/>
          </p:cNvSpPr>
          <p:nvPr>
            <p:ph idx="1"/>
          </p:nvPr>
        </p:nvSpPr>
        <p:spPr>
          <a:xfrm>
            <a:off x="457200" y="1600201"/>
            <a:ext cx="8229600" cy="3505200"/>
          </a:xfrm>
        </p:spPr>
        <p:txBody>
          <a:bodyPr/>
          <a:lstStyle/>
          <a:p>
            <a:pPr marL="256032" indent="-256032">
              <a:buSzPct val="100000"/>
            </a:pPr>
            <a:r>
              <a:rPr lang="en-US" sz="2400" dirty="0" smtClean="0"/>
              <a:t>Legal Agreements that Many Firms Ask Their Employees to Sign</a:t>
            </a:r>
          </a:p>
          <a:p>
            <a:pPr marL="740664" lvl="1"/>
            <a:r>
              <a:rPr lang="en-US" sz="2400" dirty="0" smtClean="0"/>
              <a:t>A nondisclosure agreement binds an employee or other party (such as a supplier) to not disclose a company</a:t>
            </a:r>
            <a:r>
              <a:rPr lang="en-US" altLang="en-US" sz="2400" dirty="0" smtClean="0"/>
              <a:t>’</a:t>
            </a:r>
            <a:r>
              <a:rPr lang="en-US" sz="2400" dirty="0" smtClean="0"/>
              <a:t>s trade secrets.</a:t>
            </a:r>
          </a:p>
          <a:p>
            <a:pPr marL="740664" lvl="1"/>
            <a:r>
              <a:rPr lang="en-US" sz="2400" dirty="0" smtClean="0"/>
              <a:t>A noncompete agreement prevents an individual from competing against a former employer for a specific period of time.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Obtaining Business Licenses and </a:t>
            </a:r>
            <a:br>
              <a:rPr lang="en-US" sz="3600" dirty="0" smtClean="0"/>
            </a:br>
            <a:r>
              <a:rPr lang="en-US" sz="3600" dirty="0" smtClean="0"/>
              <a:t>Permits </a:t>
            </a:r>
            <a:r>
              <a:rPr lang="en-US" sz="2000" b="0" dirty="0" smtClean="0"/>
              <a:t>(1 of 4)</a:t>
            </a:r>
            <a:endParaRPr lang="en-US" sz="2000" b="0" dirty="0"/>
          </a:p>
        </p:txBody>
      </p:sp>
      <p:sp>
        <p:nvSpPr>
          <p:cNvPr id="7" name="Content Placeholder 6"/>
          <p:cNvSpPr>
            <a:spLocks noGrp="1"/>
          </p:cNvSpPr>
          <p:nvPr>
            <p:ph idx="1"/>
          </p:nvPr>
        </p:nvSpPr>
        <p:spPr>
          <a:xfrm>
            <a:off x="457200" y="1600200"/>
            <a:ext cx="8229600" cy="4648200"/>
          </a:xfrm>
        </p:spPr>
        <p:txBody>
          <a:bodyPr/>
          <a:lstStyle/>
          <a:p>
            <a:pPr marL="256032" indent="-256032">
              <a:buSzPct val="100000"/>
            </a:pPr>
            <a:r>
              <a:rPr lang="en-US" sz="2200" dirty="0" smtClean="0"/>
              <a:t>Business Licenses and Permits</a:t>
            </a:r>
          </a:p>
          <a:p>
            <a:pPr marL="740664" lvl="1"/>
            <a:r>
              <a:rPr lang="en-US" sz="2200" dirty="0" smtClean="0"/>
              <a:t>Depending on the nature of the business, the business may need local, state, and/or federal licenses and permits to operate.</a:t>
            </a:r>
          </a:p>
          <a:p>
            <a:pPr marL="256032" indent="-256032">
              <a:buSzPct val="100000"/>
            </a:pPr>
            <a:r>
              <a:rPr lang="en-US" sz="2200" dirty="0" smtClean="0"/>
              <a:t>Federal Licenses and Permits</a:t>
            </a:r>
          </a:p>
          <a:p>
            <a:pPr marL="740664" lvl="1"/>
            <a:r>
              <a:rPr lang="en-US" sz="2200" dirty="0" smtClean="0"/>
              <a:t>Most businesses do not require a federal license to operate, but some do.</a:t>
            </a:r>
          </a:p>
          <a:p>
            <a:pPr marL="740664" lvl="1"/>
            <a:r>
              <a:rPr lang="en-US" sz="2200" dirty="0" smtClean="0"/>
              <a:t>Examples of businesses that require federal licenses and/or permits to operate include businesses that sell (or provide):</a:t>
            </a:r>
          </a:p>
          <a:p>
            <a:pPr lvl="2"/>
            <a:r>
              <a:rPr lang="en-US" sz="2200" dirty="0" smtClean="0"/>
              <a:t>Alcohol, Firearms, Animal Transport Across State Lines, Commercial Fisheries, Preparation of Meat Products, and Radio and Television Broadcasting.</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Obtaining Business Licenses and </a:t>
            </a:r>
            <a:br>
              <a:rPr lang="en-US" sz="3600" dirty="0" smtClean="0"/>
            </a:br>
            <a:r>
              <a:rPr lang="en-US" sz="3600" dirty="0" smtClean="0"/>
              <a:t>Permits </a:t>
            </a:r>
            <a:r>
              <a:rPr lang="en-US" sz="2000" b="0" dirty="0" smtClean="0"/>
              <a:t>(2 of 4)</a:t>
            </a:r>
            <a:endParaRPr lang="en-US" sz="2000" b="0" dirty="0"/>
          </a:p>
        </p:txBody>
      </p:sp>
      <p:sp>
        <p:nvSpPr>
          <p:cNvPr id="7" name="Content Placeholder 6"/>
          <p:cNvSpPr>
            <a:spLocks noGrp="1"/>
          </p:cNvSpPr>
          <p:nvPr>
            <p:ph idx="1"/>
          </p:nvPr>
        </p:nvSpPr>
        <p:spPr>
          <a:xfrm>
            <a:off x="457200" y="1600200"/>
            <a:ext cx="8229600" cy="4648200"/>
          </a:xfrm>
        </p:spPr>
        <p:txBody>
          <a:bodyPr/>
          <a:lstStyle/>
          <a:p>
            <a:pPr marL="256032" indent="-256032">
              <a:buSzPct val="100000"/>
            </a:pPr>
            <a:r>
              <a:rPr lang="en-US" sz="2000" dirty="0" smtClean="0"/>
              <a:t>State Licenses and Permits</a:t>
            </a:r>
          </a:p>
          <a:p>
            <a:pPr marL="740664" lvl="1"/>
            <a:r>
              <a:rPr lang="en-US" sz="2000" dirty="0" smtClean="0"/>
              <a:t>In most states, there are three different categories of licenses and permits that you may need to operate a business.</a:t>
            </a:r>
          </a:p>
          <a:p>
            <a:pPr lvl="2"/>
            <a:r>
              <a:rPr lang="en-US" sz="2000" dirty="0" smtClean="0"/>
              <a:t>Business Registration Requirements. Some states require all new businesses to register with the state.</a:t>
            </a:r>
          </a:p>
          <a:p>
            <a:pPr lvl="2"/>
            <a:r>
              <a:rPr lang="en-US" sz="2000" dirty="0" smtClean="0"/>
              <a:t>Sales Tax Permits.</a:t>
            </a:r>
            <a:r>
              <a:rPr lang="en-US" sz="2000" baseline="0" dirty="0" smtClean="0"/>
              <a:t> </a:t>
            </a:r>
            <a:r>
              <a:rPr lang="en-US" sz="2000" dirty="0" smtClean="0"/>
              <a:t>Most states and communities require businesses that sell goods, and in some cases services, to collect sales tax and submit the tax to the proper state authorities.</a:t>
            </a:r>
          </a:p>
          <a:p>
            <a:pPr lvl="2"/>
            <a:r>
              <a:rPr lang="en-US" sz="2000" dirty="0" smtClean="0"/>
              <a:t>Professional and Occupational Licenses and Permits.</a:t>
            </a:r>
            <a:r>
              <a:rPr lang="en-US" sz="2000" baseline="0" dirty="0" smtClean="0"/>
              <a:t> </a:t>
            </a:r>
            <a:r>
              <a:rPr lang="en-US" sz="2000" dirty="0" smtClean="0"/>
              <a:t>In all states, there are laws that require people in certain professions to pass a state exam and maintain a professional license to conduct business.</a:t>
            </a:r>
            <a:r>
              <a:rPr lang="en-US" sz="2000" baseline="0" dirty="0" smtClean="0"/>
              <a:t> </a:t>
            </a:r>
            <a:r>
              <a:rPr lang="en-US" sz="2000" dirty="0" smtClean="0"/>
              <a:t>Examples includes barbers, nurses, tattoo artists, and real estate agents.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Obtaining Business Licenses and </a:t>
            </a:r>
            <a:br>
              <a:rPr lang="en-US" sz="3600" dirty="0" smtClean="0"/>
            </a:br>
            <a:r>
              <a:rPr lang="en-US" sz="3600" dirty="0" smtClean="0"/>
              <a:t>Permits </a:t>
            </a:r>
            <a:r>
              <a:rPr lang="en-US" sz="2000" b="0" dirty="0" smtClean="0"/>
              <a:t>(3 of 4)</a:t>
            </a:r>
            <a:endParaRPr lang="en-US" sz="2000" b="0" dirty="0"/>
          </a:p>
        </p:txBody>
      </p:sp>
      <p:sp>
        <p:nvSpPr>
          <p:cNvPr id="7" name="Content Placeholder 6"/>
          <p:cNvSpPr>
            <a:spLocks noGrp="1"/>
          </p:cNvSpPr>
          <p:nvPr>
            <p:ph idx="1"/>
          </p:nvPr>
        </p:nvSpPr>
        <p:spPr>
          <a:xfrm>
            <a:off x="457200" y="1600200"/>
            <a:ext cx="8229600" cy="4800600"/>
          </a:xfrm>
        </p:spPr>
        <p:txBody>
          <a:bodyPr/>
          <a:lstStyle/>
          <a:p>
            <a:pPr marL="256032" indent="-256032">
              <a:buSzPct val="100000"/>
            </a:pPr>
            <a:r>
              <a:rPr lang="en-US" sz="2200" dirty="0" smtClean="0"/>
              <a:t>Local Licenses and Permits</a:t>
            </a:r>
          </a:p>
          <a:p>
            <a:pPr marL="740664" lvl="1"/>
            <a:r>
              <a:rPr lang="en-US" sz="2200" dirty="0" smtClean="0"/>
              <a:t>On the local level, there are two categories of licenses and permits that may be needed.</a:t>
            </a:r>
          </a:p>
          <a:p>
            <a:pPr marL="740664" lvl="1"/>
            <a:r>
              <a:rPr lang="en-US" sz="2200" dirty="0" smtClean="0"/>
              <a:t>The first is to operate a certain type of business.</a:t>
            </a:r>
          </a:p>
          <a:p>
            <a:pPr lvl="2"/>
            <a:r>
              <a:rPr lang="en-US" sz="2200" dirty="0" smtClean="0"/>
              <a:t>Examples include child care, barber shops and salons, automotive repair, and hotels and motels.</a:t>
            </a:r>
          </a:p>
          <a:p>
            <a:pPr marL="740664" lvl="1"/>
            <a:r>
              <a:rPr lang="en-US" sz="2200" dirty="0" smtClean="0"/>
              <a:t>The second category is permits for engaging in certain types of activities.</a:t>
            </a:r>
          </a:p>
          <a:p>
            <a:pPr lvl="2"/>
            <a:r>
              <a:rPr lang="en-US" sz="2200" dirty="0" smtClean="0"/>
              <a:t>Examples include building permit (required if you are building or remodeling), health permit (normally required if you are involved in preparing food), and signage permit (may be required to erect a sign).</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Obtaining Business Licenses and </a:t>
            </a:r>
            <a:br>
              <a:rPr lang="en-US" sz="3600" dirty="0" smtClean="0"/>
            </a:br>
            <a:r>
              <a:rPr lang="en-US" sz="3600" dirty="0" smtClean="0"/>
              <a:t>Permits </a:t>
            </a:r>
            <a:r>
              <a:rPr lang="en-US" sz="2000" b="0" dirty="0" smtClean="0"/>
              <a:t>(4 of 4)</a:t>
            </a:r>
            <a:endParaRPr lang="en-US" sz="2000" b="0" dirty="0"/>
          </a:p>
        </p:txBody>
      </p:sp>
      <p:sp>
        <p:nvSpPr>
          <p:cNvPr id="7" name="Content Placeholder 6"/>
          <p:cNvSpPr>
            <a:spLocks noGrp="1"/>
          </p:cNvSpPr>
          <p:nvPr>
            <p:ph idx="1"/>
          </p:nvPr>
        </p:nvSpPr>
        <p:spPr>
          <a:xfrm>
            <a:off x="457200" y="1600200"/>
            <a:ext cx="8382000" cy="4800600"/>
          </a:xfrm>
        </p:spPr>
        <p:txBody>
          <a:bodyPr/>
          <a:lstStyle/>
          <a:p>
            <a:pPr marL="256032" indent="-256032">
              <a:buSzPct val="100000"/>
            </a:pPr>
            <a:r>
              <a:rPr lang="en-US" sz="2200" dirty="0" smtClean="0"/>
              <a:t>Additional Requirements</a:t>
            </a:r>
          </a:p>
          <a:p>
            <a:pPr marL="740664" lvl="1"/>
            <a:r>
              <a:rPr lang="en-US" sz="2200" dirty="0" smtClean="0"/>
              <a:t>If you plan to use a fictitious name for your business, in most cases you</a:t>
            </a:r>
            <a:r>
              <a:rPr lang="en-US" altLang="en-US" sz="2200" dirty="0" smtClean="0"/>
              <a:t>’</a:t>
            </a:r>
            <a:r>
              <a:rPr lang="en-US" sz="2200" dirty="0" smtClean="0"/>
              <a:t>ll need to obtain a fictitious business name permit (also called dba or doing business as).</a:t>
            </a:r>
          </a:p>
          <a:p>
            <a:pPr lvl="2"/>
            <a:r>
              <a:rPr lang="en-US" sz="2200" dirty="0" smtClean="0"/>
              <a:t>A fictitious name permit allows a business to operate under a fictitious name, like Gold Coast Sea Food or Red Rock Bakery.</a:t>
            </a:r>
          </a:p>
          <a:p>
            <a:pPr marL="740664" lvl="1"/>
            <a:r>
              <a:rPr lang="en-US" sz="2200" dirty="0" smtClean="0"/>
              <a:t>All businesses, other than sole proprietorships that do not have employees, are required to obtain a Federal Employee Identification Number (also called an EIN).</a:t>
            </a:r>
          </a:p>
          <a:p>
            <a:pPr lvl="2"/>
            <a:r>
              <a:rPr lang="en-US" sz="2200" dirty="0" smtClean="0"/>
              <a:t>The easiest way to obtain an EIN is to go to </a:t>
            </a:r>
            <a:r>
              <a:rPr lang="en-US" sz="2200" dirty="0" smtClean="0">
                <a:hlinkClick r:id="rId2" tooltip="http://www.irs.com/"/>
              </a:rPr>
              <a:t>www.irs.com</a:t>
            </a:r>
            <a:r>
              <a:rPr lang="en-US" sz="2200" dirty="0" smtClean="0"/>
              <a:t> and click on Apply for an EIN online.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Choosing a Form of Business Ownership</a:t>
            </a:r>
            <a:endParaRPr lang="en-US" sz="3600" dirty="0"/>
          </a:p>
        </p:txBody>
      </p:sp>
      <p:sp>
        <p:nvSpPr>
          <p:cNvPr id="7" name="Content Placeholder 6"/>
          <p:cNvSpPr>
            <a:spLocks noGrp="1"/>
          </p:cNvSpPr>
          <p:nvPr>
            <p:ph idx="1"/>
          </p:nvPr>
        </p:nvSpPr>
        <p:spPr>
          <a:xfrm>
            <a:off x="457200" y="1600201"/>
            <a:ext cx="7924800" cy="3429000"/>
          </a:xfrm>
        </p:spPr>
        <p:txBody>
          <a:bodyPr/>
          <a:lstStyle/>
          <a:p>
            <a:pPr marL="0" indent="0">
              <a:buSzPct val="100000"/>
              <a:buNone/>
            </a:pPr>
            <a:r>
              <a:rPr lang="en-US" sz="2400" dirty="0" smtClean="0"/>
              <a:t>When a business is launched, a form of legal entity must be chosen. The most common legal entities are shown below:</a:t>
            </a:r>
          </a:p>
          <a:p>
            <a:pPr marL="256032" indent="-256032">
              <a:buSzPct val="100000"/>
            </a:pPr>
            <a:r>
              <a:rPr lang="en-US" sz="2400" dirty="0" smtClean="0"/>
              <a:t>Sole Proprietorship</a:t>
            </a:r>
          </a:p>
          <a:p>
            <a:pPr marL="256032" indent="-256032">
              <a:buSzPct val="100000"/>
            </a:pPr>
            <a:r>
              <a:rPr lang="en-US" sz="2400" dirty="0" smtClean="0"/>
              <a:t>Partnership</a:t>
            </a:r>
          </a:p>
          <a:p>
            <a:pPr marL="256032" indent="-256032">
              <a:buSzPct val="100000"/>
            </a:pPr>
            <a:r>
              <a:rPr lang="en-US" sz="2400" dirty="0" smtClean="0"/>
              <a:t>Corporation</a:t>
            </a:r>
          </a:p>
          <a:p>
            <a:pPr marL="256032" indent="-256032">
              <a:buSzPct val="100000"/>
            </a:pPr>
            <a:r>
              <a:rPr lang="en-US" sz="2400" dirty="0" smtClean="0"/>
              <a:t>Limited Liability Company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Issues to Consider in Choosing a Legal Form of Business Ownership</a:t>
            </a:r>
            <a:endParaRPr lang="en-US" sz="3600" dirty="0"/>
          </a:p>
        </p:txBody>
      </p:sp>
      <p:sp>
        <p:nvSpPr>
          <p:cNvPr id="2" name="Content Placeholder 1"/>
          <p:cNvSpPr>
            <a:spLocks noGrp="1"/>
          </p:cNvSpPr>
          <p:nvPr>
            <p:ph idx="1"/>
          </p:nvPr>
        </p:nvSpPr>
        <p:spPr>
          <a:xfrm>
            <a:off x="457200" y="1600201"/>
            <a:ext cx="8077200" cy="838200"/>
          </a:xfrm>
        </p:spPr>
        <p:txBody>
          <a:bodyPr/>
          <a:lstStyle/>
          <a:p>
            <a:pPr marL="0" indent="0">
              <a:buNone/>
            </a:pPr>
            <a:r>
              <a:rPr lang="en-US" sz="2200" b="1" dirty="0"/>
              <a:t>Figure </a:t>
            </a:r>
            <a:r>
              <a:rPr lang="en-US" sz="2200" b="1" dirty="0" smtClean="0"/>
              <a:t>7.2 </a:t>
            </a:r>
            <a:r>
              <a:rPr lang="en-US" sz="2200" dirty="0"/>
              <a:t>Factors Critical in Selecting a Form of Business Organization</a:t>
            </a:r>
          </a:p>
        </p:txBody>
      </p:sp>
      <p:pic>
        <p:nvPicPr>
          <p:cNvPr id="3" name="Picture 2" descr="Four factors critical in selecting a form of business organization. Factors are as follows. The cost of setting up and maintaining the legal form. The extent to which personal assets can be shielded from the liabilities of the business. Tax considerations. The number and types of investors involv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3" y="2881102"/>
            <a:ext cx="8278829" cy="12336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Sole Proprietorship</a:t>
            </a:r>
            <a:endParaRPr lang="en-US" sz="3600" dirty="0"/>
          </a:p>
        </p:txBody>
      </p:sp>
      <p:sp>
        <p:nvSpPr>
          <p:cNvPr id="7" name="Content Placeholder 6"/>
          <p:cNvSpPr>
            <a:spLocks noGrp="1"/>
          </p:cNvSpPr>
          <p:nvPr>
            <p:ph idx="1"/>
          </p:nvPr>
        </p:nvSpPr>
        <p:spPr>
          <a:xfrm>
            <a:off x="457200" y="1600201"/>
            <a:ext cx="8001000" cy="3733800"/>
          </a:xfrm>
        </p:spPr>
        <p:txBody>
          <a:bodyPr/>
          <a:lstStyle/>
          <a:p>
            <a:pPr marL="256032" lvl="1" indent="-256032">
              <a:spcBef>
                <a:spcPts val="1500"/>
              </a:spcBef>
              <a:buFont typeface="Arial" panose="020B0604020202020204" pitchFamily="34" charset="0"/>
              <a:buChar char="•"/>
            </a:pPr>
            <a:r>
              <a:rPr lang="en-US" sz="2400" dirty="0" smtClean="0"/>
              <a:t>The simplest form of business entity is the sole proprietorship.</a:t>
            </a:r>
          </a:p>
          <a:p>
            <a:pPr marL="256032" lvl="1" indent="-256032">
              <a:spcBef>
                <a:spcPts val="1500"/>
              </a:spcBef>
              <a:buFont typeface="Arial" panose="020B0604020202020204" pitchFamily="34" charset="0"/>
              <a:buChar char="•"/>
            </a:pPr>
            <a:r>
              <a:rPr lang="en-US" sz="2400" dirty="0" smtClean="0"/>
              <a:t>A sole proprietorship is a form of business organization involving one person, and the person and the business are essentially the same.</a:t>
            </a:r>
          </a:p>
          <a:p>
            <a:pPr marL="256032" lvl="1" indent="-256032">
              <a:spcBef>
                <a:spcPts val="1500"/>
              </a:spcBef>
              <a:buFont typeface="Arial" panose="020B0604020202020204" pitchFamily="34" charset="0"/>
              <a:buChar char="•"/>
            </a:pPr>
            <a:r>
              <a:rPr lang="en-US" sz="2400" dirty="0" smtClean="0"/>
              <a:t>A sole proprietorship is not a separate legal entity.</a:t>
            </a:r>
            <a:r>
              <a:rPr lang="en-US" sz="2400" baseline="0" dirty="0" smtClean="0"/>
              <a:t> </a:t>
            </a:r>
            <a:r>
              <a:rPr lang="en-US" sz="2400" dirty="0" smtClean="0"/>
              <a:t>The sole proprietor is responsible for all the liabilities of the business, and this is a significant drawback.</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a:t>
            </a:r>
            <a:endParaRPr lang="en-US" sz="3600" dirty="0"/>
          </a:p>
        </p:txBody>
      </p:sp>
      <p:sp>
        <p:nvSpPr>
          <p:cNvPr id="7" name="Content Placeholder 6"/>
          <p:cNvSpPr>
            <a:spLocks noGrp="1"/>
          </p:cNvSpPr>
          <p:nvPr>
            <p:ph idx="1"/>
          </p:nvPr>
        </p:nvSpPr>
        <p:spPr>
          <a:xfrm>
            <a:off x="457200" y="1600201"/>
            <a:ext cx="8229600" cy="4267200"/>
          </a:xfrm>
        </p:spPr>
        <p:txBody>
          <a:bodyPr/>
          <a:lstStyle/>
          <a:p>
            <a:pPr marL="512763" indent="-512763">
              <a:buSzPct val="100000"/>
              <a:buNone/>
            </a:pPr>
            <a:r>
              <a:rPr lang="en-US" sz="2400" b="1" dirty="0" smtClean="0">
                <a:solidFill>
                  <a:srgbClr val="007FA3"/>
                </a:solidFill>
              </a:rPr>
              <a:t>7.1</a:t>
            </a:r>
            <a:r>
              <a:rPr lang="en-US" sz="2400" dirty="0" smtClean="0"/>
              <a:t> Discuss the actions founders can take to establish a strong ethical culture in their entrepreneurial ventures.</a:t>
            </a:r>
          </a:p>
          <a:p>
            <a:pPr marL="512763" indent="-512763">
              <a:buSzPct val="100000"/>
              <a:buNone/>
            </a:pPr>
            <a:r>
              <a:rPr lang="en-US" sz="2400" b="1" dirty="0" smtClean="0">
                <a:solidFill>
                  <a:srgbClr val="007FA3"/>
                </a:solidFill>
              </a:rPr>
              <a:t>7.2</a:t>
            </a:r>
            <a:r>
              <a:rPr lang="en-US" sz="2400" b="1" dirty="0" smtClean="0"/>
              <a:t> </a:t>
            </a:r>
            <a:r>
              <a:rPr lang="en-US" sz="2400" dirty="0" smtClean="0"/>
              <a:t>Describe actions taken in new firms to effectively deal with legal issues.</a:t>
            </a:r>
          </a:p>
          <a:p>
            <a:pPr marL="512763" indent="-512763">
              <a:buSzPct val="100000"/>
              <a:buNone/>
            </a:pPr>
            <a:r>
              <a:rPr lang="en-US" sz="2400" b="1" dirty="0" smtClean="0">
                <a:solidFill>
                  <a:srgbClr val="007FA3"/>
                </a:solidFill>
              </a:rPr>
              <a:t>7.3</a:t>
            </a:r>
            <a:r>
              <a:rPr lang="en-US" sz="2400" dirty="0" smtClean="0">
                <a:solidFill>
                  <a:srgbClr val="007FA3"/>
                </a:solidFill>
              </a:rPr>
              <a:t> </a:t>
            </a:r>
            <a:r>
              <a:rPr lang="en-US" sz="2400" dirty="0" smtClean="0"/>
              <a:t>Provide an overview of the business licenses and permits that a start-up must obtain before it begins operating.</a:t>
            </a:r>
          </a:p>
          <a:p>
            <a:pPr marL="512763" indent="-512763">
              <a:buSzPct val="100000"/>
              <a:buNone/>
            </a:pPr>
            <a:r>
              <a:rPr lang="en-US" sz="2400" b="1" dirty="0" smtClean="0">
                <a:solidFill>
                  <a:srgbClr val="007FA3"/>
                </a:solidFill>
              </a:rPr>
              <a:t>7.4</a:t>
            </a:r>
            <a:r>
              <a:rPr lang="en-US" sz="2400" dirty="0" smtClean="0"/>
              <a:t> Identify and describe the different forms of organization available to new firms.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a:t>Advantages and Disadvantages </a:t>
            </a:r>
            <a:r>
              <a:rPr lang="en-US" sz="3600" dirty="0" smtClean="0"/>
              <a:t/>
            </a:r>
            <a:br>
              <a:rPr lang="en-US" sz="3600" dirty="0" smtClean="0"/>
            </a:br>
            <a:r>
              <a:rPr lang="en-US" sz="3600" dirty="0" smtClean="0"/>
              <a:t>of </a:t>
            </a:r>
            <a:r>
              <a:rPr lang="en-US" sz="3600" dirty="0"/>
              <a:t>a Sole Proprietorship </a:t>
            </a:r>
            <a:r>
              <a:rPr lang="en-US" sz="2000" b="0" dirty="0"/>
              <a:t>(1 of 2)</a:t>
            </a:r>
          </a:p>
        </p:txBody>
      </p:sp>
      <p:sp>
        <p:nvSpPr>
          <p:cNvPr id="7" name="Content Placeholder 6"/>
          <p:cNvSpPr>
            <a:spLocks noGrp="1"/>
          </p:cNvSpPr>
          <p:nvPr>
            <p:ph idx="1"/>
          </p:nvPr>
        </p:nvSpPr>
        <p:spPr>
          <a:xfrm>
            <a:off x="457200" y="1600201"/>
            <a:ext cx="7924800" cy="4267200"/>
          </a:xfrm>
        </p:spPr>
        <p:txBody>
          <a:bodyPr/>
          <a:lstStyle/>
          <a:p>
            <a:pPr marL="256032" indent="-256032">
              <a:spcBef>
                <a:spcPct val="50000"/>
              </a:spcBef>
              <a:buSzPct val="100000"/>
              <a:buNone/>
            </a:pPr>
            <a:r>
              <a:rPr lang="en-US" sz="2400" b="1" dirty="0" smtClean="0"/>
              <a:t>Advantages of a Sole Proprietorship</a:t>
            </a:r>
          </a:p>
          <a:p>
            <a:pPr marL="256032" indent="-256032">
              <a:buSzPct val="100000"/>
            </a:pPr>
            <a:r>
              <a:rPr lang="en-US" sz="2400" dirty="0" smtClean="0"/>
              <a:t>Creating one is easy and inexpensive.</a:t>
            </a:r>
          </a:p>
          <a:p>
            <a:pPr marL="256032" indent="-256032">
              <a:buSzPct val="100000"/>
            </a:pPr>
            <a:r>
              <a:rPr lang="en-US" sz="2400" dirty="0" smtClean="0"/>
              <a:t>The owner maintains complete control of the business and retains all of the profits.</a:t>
            </a:r>
          </a:p>
          <a:p>
            <a:pPr marL="256032" indent="-256032">
              <a:buSzPct val="100000"/>
            </a:pPr>
            <a:r>
              <a:rPr lang="en-US" sz="2400" dirty="0" smtClean="0"/>
              <a:t>Business losses can be deducted against the sole proprietor</a:t>
            </a:r>
            <a:r>
              <a:rPr lang="en-US" altLang="en-US" sz="2400" dirty="0" smtClean="0"/>
              <a:t>’</a:t>
            </a:r>
            <a:r>
              <a:rPr lang="en-US" sz="2400" dirty="0" smtClean="0"/>
              <a:t>s other sources of income.</a:t>
            </a:r>
          </a:p>
          <a:p>
            <a:pPr marL="256032" indent="-256032">
              <a:buSzPct val="100000"/>
            </a:pPr>
            <a:r>
              <a:rPr lang="en-US" sz="2400" dirty="0" smtClean="0"/>
              <a:t>It is not subject to double taxation (explained later).</a:t>
            </a:r>
          </a:p>
          <a:p>
            <a:pPr marL="256032" indent="-256032">
              <a:buSzPct val="100000"/>
            </a:pPr>
            <a:r>
              <a:rPr lang="en-US" sz="2400" dirty="0" smtClean="0"/>
              <a:t>The business is easy to dissolve.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smtClean="0"/>
              <a:t>Advantages and Disadvantages </a:t>
            </a:r>
            <a:br>
              <a:rPr lang="en-US" sz="3600" dirty="0" smtClean="0"/>
            </a:br>
            <a:r>
              <a:rPr lang="en-US" sz="3600" dirty="0" smtClean="0"/>
              <a:t>of a Sole Proprietorship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4343400"/>
          </a:xfrm>
        </p:spPr>
        <p:txBody>
          <a:bodyPr/>
          <a:lstStyle/>
          <a:p>
            <a:pPr marL="256032" indent="-256032">
              <a:buSzPct val="100000"/>
              <a:buNone/>
            </a:pPr>
            <a:r>
              <a:rPr lang="en-US" sz="2400" b="1" dirty="0" smtClean="0"/>
              <a:t>Disadvantages of a Sole Proprietorship</a:t>
            </a:r>
          </a:p>
          <a:p>
            <a:pPr marL="256032" indent="-256032">
              <a:buSzPct val="100000"/>
            </a:pPr>
            <a:r>
              <a:rPr lang="en-US" sz="2400" dirty="0" smtClean="0"/>
              <a:t>Liability on the owner</a:t>
            </a:r>
            <a:r>
              <a:rPr lang="en-US" altLang="en-US" sz="2400" dirty="0" smtClean="0"/>
              <a:t>’</a:t>
            </a:r>
            <a:r>
              <a:rPr lang="en-US" sz="2400" dirty="0" smtClean="0"/>
              <a:t>s part is unlimited.</a:t>
            </a:r>
          </a:p>
          <a:p>
            <a:pPr marL="256032" indent="-256032">
              <a:buSzPct val="100000"/>
            </a:pPr>
            <a:r>
              <a:rPr lang="en-US" sz="2400" dirty="0" smtClean="0"/>
              <a:t>The business relies on the skills and abilities of a single owner to be successful. Of course, the owner can hire employees who have additional skills and abilities.</a:t>
            </a:r>
          </a:p>
          <a:p>
            <a:pPr marL="256032" indent="-256032">
              <a:buSzPct val="100000"/>
            </a:pPr>
            <a:r>
              <a:rPr lang="en-US" sz="2400" dirty="0" smtClean="0"/>
              <a:t>Raising capital can be difficult.</a:t>
            </a:r>
          </a:p>
          <a:p>
            <a:pPr marL="256032" indent="-256032">
              <a:buSzPct val="100000"/>
            </a:pPr>
            <a:r>
              <a:rPr lang="en-US" sz="2400" dirty="0" smtClean="0"/>
              <a:t>The business ends at the owner</a:t>
            </a:r>
            <a:r>
              <a:rPr lang="en-US" altLang="en-US" sz="2400" dirty="0" smtClean="0"/>
              <a:t>’</a:t>
            </a:r>
            <a:r>
              <a:rPr lang="en-US" sz="2400" dirty="0" smtClean="0"/>
              <a:t>s death or loss of interest in the business.</a:t>
            </a:r>
          </a:p>
          <a:p>
            <a:pPr marL="256032" indent="-256032">
              <a:buSzPct val="100000"/>
            </a:pPr>
            <a:r>
              <a:rPr lang="en-US" sz="2400" dirty="0" smtClean="0"/>
              <a:t>The liquidity of the owner</a:t>
            </a:r>
            <a:r>
              <a:rPr lang="en-US" altLang="en-US" sz="2400" dirty="0" smtClean="0"/>
              <a:t>’</a:t>
            </a:r>
            <a:r>
              <a:rPr lang="en-US" sz="2400" dirty="0" smtClean="0"/>
              <a:t>s investment is low.</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Partnerships</a:t>
            </a:r>
            <a:r>
              <a:rPr lang="en-US" sz="2000" dirty="0" smtClean="0"/>
              <a:t> </a:t>
            </a:r>
            <a:endParaRPr lang="en-US" sz="2000" b="0" dirty="0"/>
          </a:p>
        </p:txBody>
      </p:sp>
      <p:sp>
        <p:nvSpPr>
          <p:cNvPr id="7" name="Content Placeholder 6"/>
          <p:cNvSpPr>
            <a:spLocks noGrp="1"/>
          </p:cNvSpPr>
          <p:nvPr>
            <p:ph idx="1"/>
          </p:nvPr>
        </p:nvSpPr>
        <p:spPr>
          <a:xfrm>
            <a:off x="457200" y="1600201"/>
            <a:ext cx="8229600" cy="2362200"/>
          </a:xfrm>
        </p:spPr>
        <p:txBody>
          <a:bodyPr/>
          <a:lstStyle/>
          <a:p>
            <a:pPr marL="256032" lvl="1" indent="-256032">
              <a:spcBef>
                <a:spcPts val="1500"/>
              </a:spcBef>
              <a:buFont typeface="Arial" panose="020B0604020202020204" pitchFamily="34" charset="0"/>
              <a:buChar char="•"/>
            </a:pPr>
            <a:r>
              <a:rPr lang="en-US" sz="2400" dirty="0" smtClean="0"/>
              <a:t>If two or more people start a business, they must organize as a partnership, corporation, or limited liability company.</a:t>
            </a:r>
          </a:p>
          <a:p>
            <a:pPr marL="256032" lvl="1" indent="-256032">
              <a:spcBef>
                <a:spcPts val="1500"/>
              </a:spcBef>
              <a:buFont typeface="Arial" panose="020B0604020202020204" pitchFamily="34" charset="0"/>
              <a:buChar char="•"/>
            </a:pPr>
            <a:r>
              <a:rPr lang="en-US" sz="2400" dirty="0" smtClean="0"/>
              <a:t>Partnerships are organized as either general or limited liability partnerships.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General Partnership</a:t>
            </a:r>
            <a:endParaRPr lang="en-US" sz="2000" b="0" dirty="0"/>
          </a:p>
        </p:txBody>
      </p:sp>
      <p:sp>
        <p:nvSpPr>
          <p:cNvPr id="7" name="Content Placeholder 6"/>
          <p:cNvSpPr>
            <a:spLocks noGrp="1"/>
          </p:cNvSpPr>
          <p:nvPr>
            <p:ph idx="1"/>
          </p:nvPr>
        </p:nvSpPr>
        <p:spPr>
          <a:xfrm>
            <a:off x="457200" y="1600201"/>
            <a:ext cx="8229600" cy="2895600"/>
          </a:xfrm>
        </p:spPr>
        <p:txBody>
          <a:bodyPr/>
          <a:lstStyle/>
          <a:p>
            <a:pPr marL="256032" indent="-256032">
              <a:buSzPct val="100000"/>
            </a:pPr>
            <a:r>
              <a:rPr lang="en-US" sz="2400" dirty="0" smtClean="0"/>
              <a:t>A form of business organization where two or more people pool their skills, abilities, and resources to run a business.</a:t>
            </a:r>
          </a:p>
          <a:p>
            <a:pPr lvl="1" indent="-256032">
              <a:buSzPct val="100000"/>
            </a:pPr>
            <a:r>
              <a:rPr lang="en-US" sz="2400" dirty="0" smtClean="0"/>
              <a:t>The primary advantage is that the business isn’t dependent on a single person for its survival and success.</a:t>
            </a:r>
          </a:p>
          <a:p>
            <a:pPr lvl="1" indent="-256032">
              <a:buSzPct val="100000"/>
            </a:pPr>
            <a:r>
              <a:rPr lang="en-US" sz="2400" dirty="0" smtClean="0"/>
              <a:t>The primary disadvantage is that all partners are liable for all the partnership’s debts and obligations.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smtClean="0"/>
              <a:t>Advantages and Disadvantages </a:t>
            </a:r>
            <a:br>
              <a:rPr lang="en-US" sz="3600" dirty="0" smtClean="0"/>
            </a:br>
            <a:r>
              <a:rPr lang="en-US" sz="3600" dirty="0" smtClean="0"/>
              <a:t>of a General Partnership </a:t>
            </a:r>
            <a:r>
              <a:rPr lang="en-US" sz="2000" b="0" dirty="0" smtClean="0"/>
              <a:t>(1 of </a:t>
            </a:r>
            <a:r>
              <a:rPr lang="en-US" sz="2000" b="0" dirty="0"/>
              <a:t>2</a:t>
            </a:r>
            <a:r>
              <a:rPr lang="en-US" sz="2000" b="0" dirty="0" smtClean="0"/>
              <a:t>)</a:t>
            </a:r>
            <a:endParaRPr lang="en-US" sz="2000" b="0" dirty="0"/>
          </a:p>
        </p:txBody>
      </p:sp>
      <p:sp>
        <p:nvSpPr>
          <p:cNvPr id="7" name="Content Placeholder 6"/>
          <p:cNvSpPr>
            <a:spLocks noGrp="1"/>
          </p:cNvSpPr>
          <p:nvPr>
            <p:ph idx="1"/>
          </p:nvPr>
        </p:nvSpPr>
        <p:spPr>
          <a:xfrm>
            <a:off x="457200" y="1447800"/>
            <a:ext cx="8229600" cy="4648200"/>
          </a:xfrm>
        </p:spPr>
        <p:txBody>
          <a:bodyPr/>
          <a:lstStyle/>
          <a:p>
            <a:pPr marL="256032" indent="-256032">
              <a:spcBef>
                <a:spcPct val="50000"/>
              </a:spcBef>
              <a:buSzPct val="100000"/>
              <a:buNone/>
            </a:pPr>
            <a:r>
              <a:rPr lang="en-US" sz="2200" b="1" dirty="0" smtClean="0"/>
              <a:t>Advantages of a General Partnership</a:t>
            </a:r>
          </a:p>
          <a:p>
            <a:pPr marL="256032" indent="-256032">
              <a:buSzPct val="100000"/>
            </a:pPr>
            <a:r>
              <a:rPr lang="en-US" sz="2200" dirty="0" smtClean="0"/>
              <a:t>Creating one is relatively easy and inexpensive compared to a corporation or limited liability company.</a:t>
            </a:r>
          </a:p>
          <a:p>
            <a:pPr marL="256032" indent="-256032">
              <a:buSzPct val="100000"/>
            </a:pPr>
            <a:r>
              <a:rPr lang="en-US" sz="2200" dirty="0" smtClean="0"/>
              <a:t>The skills and abilities of more than one individual are available to the firm.</a:t>
            </a:r>
          </a:p>
          <a:p>
            <a:pPr marL="256032" indent="-256032">
              <a:buSzPct val="100000"/>
            </a:pPr>
            <a:r>
              <a:rPr lang="en-US" sz="2200" dirty="0" smtClean="0"/>
              <a:t>Having more than one owner may make it easier to raise funds.</a:t>
            </a:r>
          </a:p>
          <a:p>
            <a:pPr marL="256032" indent="-256032">
              <a:buSzPct val="100000"/>
            </a:pPr>
            <a:r>
              <a:rPr lang="en-US" sz="2200" dirty="0" smtClean="0"/>
              <a:t>Business losses can be deducted against the partners</a:t>
            </a:r>
            <a:r>
              <a:rPr lang="en-US" altLang="en-US" sz="2200" dirty="0" smtClean="0"/>
              <a:t>’</a:t>
            </a:r>
            <a:r>
              <a:rPr lang="en-US" sz="2200" dirty="0" smtClean="0"/>
              <a:t> other sources of income.</a:t>
            </a:r>
          </a:p>
          <a:p>
            <a:pPr marL="256032" indent="-256032">
              <a:buSzPct val="100000"/>
            </a:pPr>
            <a:r>
              <a:rPr lang="en-US" sz="2200" dirty="0" smtClean="0"/>
              <a:t>It is not subject to double taxation (explained later).</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smtClean="0"/>
              <a:t>Advantages and Disadvantages </a:t>
            </a:r>
            <a:br>
              <a:rPr lang="en-US" sz="3600" dirty="0" smtClean="0"/>
            </a:br>
            <a:r>
              <a:rPr lang="en-US" sz="3600" dirty="0" smtClean="0"/>
              <a:t>of a General Partnership </a:t>
            </a:r>
            <a:r>
              <a:rPr lang="en-US" sz="2000" b="0" dirty="0" smtClean="0"/>
              <a:t>(2 of </a:t>
            </a:r>
            <a:r>
              <a:rPr lang="en-US" sz="2000" b="0" dirty="0"/>
              <a:t>2</a:t>
            </a:r>
            <a:r>
              <a:rPr lang="en-US" sz="2000" b="0" dirty="0" smtClean="0"/>
              <a:t>)</a:t>
            </a:r>
            <a:endParaRPr lang="en-US" sz="2000" b="0" dirty="0"/>
          </a:p>
        </p:txBody>
      </p:sp>
      <p:sp>
        <p:nvSpPr>
          <p:cNvPr id="7" name="Content Placeholder 6"/>
          <p:cNvSpPr>
            <a:spLocks noGrp="1"/>
          </p:cNvSpPr>
          <p:nvPr>
            <p:ph idx="1"/>
          </p:nvPr>
        </p:nvSpPr>
        <p:spPr>
          <a:xfrm>
            <a:off x="457200" y="1447800"/>
            <a:ext cx="8229600" cy="4800600"/>
          </a:xfrm>
        </p:spPr>
        <p:txBody>
          <a:bodyPr/>
          <a:lstStyle/>
          <a:p>
            <a:pPr marL="256032" indent="-256032">
              <a:spcBef>
                <a:spcPts val="600"/>
              </a:spcBef>
              <a:buSzPct val="100000"/>
              <a:buNone/>
            </a:pPr>
            <a:r>
              <a:rPr lang="en-US" sz="2200" b="1" dirty="0" smtClean="0"/>
              <a:t>Disadvantages of a General Partnership</a:t>
            </a:r>
          </a:p>
          <a:p>
            <a:pPr marL="256032" indent="-256032">
              <a:buSzPct val="100000"/>
            </a:pPr>
            <a:r>
              <a:rPr lang="en-US" sz="2200" dirty="0" smtClean="0"/>
              <a:t>Liability on the part of each general partner is unlimited.</a:t>
            </a:r>
          </a:p>
          <a:p>
            <a:pPr marL="256032" indent="-256032">
              <a:buSzPct val="100000"/>
            </a:pPr>
            <a:r>
              <a:rPr lang="en-US" sz="2200" dirty="0" smtClean="0"/>
              <a:t>The business relies on the skills and abilities of a fixed number of partners. Of course, the owners can hire employees who have additional skills and abilities.</a:t>
            </a:r>
          </a:p>
          <a:p>
            <a:pPr marL="256032" indent="-256032">
              <a:buSzPct val="100000"/>
            </a:pPr>
            <a:r>
              <a:rPr lang="en-US" sz="2200" dirty="0" smtClean="0"/>
              <a:t>Raising capital can be difficult.</a:t>
            </a:r>
          </a:p>
          <a:p>
            <a:pPr marL="256032" indent="-256032">
              <a:buSzPct val="100000"/>
            </a:pPr>
            <a:r>
              <a:rPr lang="en-US" sz="2200" dirty="0" smtClean="0"/>
              <a:t>Because decision making among the partners is shared, disagreements can occur.</a:t>
            </a:r>
          </a:p>
          <a:p>
            <a:pPr marL="256032" indent="-256032">
              <a:buSzPct val="100000"/>
            </a:pPr>
            <a:r>
              <a:rPr lang="en-US" sz="2200" dirty="0" smtClean="0"/>
              <a:t>The business ends with the death or withdrawal of one partner unless otherwise stated in the partnership agreement.</a:t>
            </a:r>
          </a:p>
          <a:p>
            <a:pPr marL="256032" indent="-256032">
              <a:buSzPct val="100000"/>
            </a:pPr>
            <a:r>
              <a:rPr lang="en-US" sz="2200" dirty="0" smtClean="0"/>
              <a:t> The liquidity of each partner</a:t>
            </a:r>
            <a:r>
              <a:rPr lang="en-US" altLang="en-US" sz="2200" dirty="0" smtClean="0"/>
              <a:t>’</a:t>
            </a:r>
            <a:r>
              <a:rPr lang="en-US" sz="2200" dirty="0" smtClean="0"/>
              <a:t>s investment is low.</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Limited Partnerships</a:t>
            </a:r>
            <a:endParaRPr lang="en-US" sz="2000" b="0" dirty="0"/>
          </a:p>
        </p:txBody>
      </p:sp>
      <p:sp>
        <p:nvSpPr>
          <p:cNvPr id="7" name="Content Placeholder 6"/>
          <p:cNvSpPr>
            <a:spLocks noGrp="1"/>
          </p:cNvSpPr>
          <p:nvPr>
            <p:ph idx="1"/>
          </p:nvPr>
        </p:nvSpPr>
        <p:spPr>
          <a:xfrm>
            <a:off x="495656" y="1600200"/>
            <a:ext cx="7924800" cy="3886200"/>
          </a:xfrm>
        </p:spPr>
        <p:txBody>
          <a:bodyPr/>
          <a:lstStyle/>
          <a:p>
            <a:pPr marL="256032" indent="-256032">
              <a:buSzPct val="100000"/>
              <a:buFontTx/>
              <a:buChar char="•"/>
            </a:pPr>
            <a:r>
              <a:rPr lang="en-US" sz="2400" dirty="0" smtClean="0"/>
              <a:t>A modified form of general partnership.</a:t>
            </a:r>
          </a:p>
          <a:p>
            <a:pPr marL="256032" indent="-256032">
              <a:buSzPct val="100000"/>
              <a:buFontTx/>
              <a:buChar char="•"/>
            </a:pPr>
            <a:r>
              <a:rPr lang="en-US" sz="2400" dirty="0" smtClean="0"/>
              <a:t>The major difference between the two is that a limited partnership includes two classes of owners: general partners and limited partners.</a:t>
            </a:r>
          </a:p>
          <a:p>
            <a:pPr marL="256032" indent="-256032">
              <a:buSzPct val="100000"/>
              <a:buFontTx/>
              <a:buChar char="•"/>
            </a:pPr>
            <a:r>
              <a:rPr lang="en-US" sz="2400" dirty="0" smtClean="0"/>
              <a:t>The general partners are liable for the debts and obligations of the partnership, but the limited partners are only liable up to the amount of their investment.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Corporations</a:t>
            </a:r>
            <a:endParaRPr lang="en-US" sz="3600" dirty="0"/>
          </a:p>
        </p:txBody>
      </p:sp>
      <p:sp>
        <p:nvSpPr>
          <p:cNvPr id="7" name="Content Placeholder 6"/>
          <p:cNvSpPr>
            <a:spLocks noGrp="1"/>
          </p:cNvSpPr>
          <p:nvPr>
            <p:ph idx="1"/>
          </p:nvPr>
        </p:nvSpPr>
        <p:spPr>
          <a:xfrm>
            <a:off x="457200" y="1600201"/>
            <a:ext cx="8001000" cy="3810000"/>
          </a:xfrm>
        </p:spPr>
        <p:txBody>
          <a:bodyPr/>
          <a:lstStyle/>
          <a:p>
            <a:pPr marL="256032" lvl="1" indent="-256032">
              <a:spcBef>
                <a:spcPts val="1500"/>
              </a:spcBef>
              <a:buFont typeface="Arial" panose="020B0604020202020204" pitchFamily="34" charset="0"/>
              <a:buChar char="•"/>
            </a:pPr>
            <a:r>
              <a:rPr lang="en-US" sz="2400" dirty="0" smtClean="0"/>
              <a:t>A corporation is a separate legal entity organized under the authority of a state.</a:t>
            </a:r>
          </a:p>
          <a:p>
            <a:pPr marL="256032" lvl="1" indent="-256032">
              <a:spcBef>
                <a:spcPts val="1500"/>
              </a:spcBef>
              <a:buFont typeface="Arial" panose="020B0604020202020204" pitchFamily="34" charset="0"/>
              <a:buChar char="•"/>
            </a:pPr>
            <a:r>
              <a:rPr lang="en-US" sz="2400" dirty="0" smtClean="0"/>
              <a:t>Corporations are organized as either C corporations or subchapter S corporations.</a:t>
            </a:r>
          </a:p>
          <a:p>
            <a:pPr marL="256032" lvl="1" indent="-256032">
              <a:spcBef>
                <a:spcPts val="1500"/>
              </a:spcBef>
              <a:buFont typeface="Arial" panose="020B0604020202020204" pitchFamily="34" charset="0"/>
              <a:buChar char="•"/>
            </a:pPr>
            <a:r>
              <a:rPr lang="en-US" sz="2400" dirty="0" smtClean="0"/>
              <a:t>C corporations are what most people think of when they hear the word </a:t>
            </a:r>
            <a:r>
              <a:rPr lang="en-US" altLang="en-US" sz="2400" dirty="0" smtClean="0"/>
              <a:t>“</a:t>
            </a:r>
            <a:r>
              <a:rPr lang="en-US" sz="2400" dirty="0" smtClean="0"/>
              <a:t>corporation.</a:t>
            </a:r>
            <a:r>
              <a:rPr lang="en-US" altLang="en-US" sz="2400" dirty="0" smtClean="0"/>
              <a:t>”</a:t>
            </a:r>
            <a:r>
              <a:rPr lang="en-US" sz="2400" dirty="0" smtClean="0"/>
              <a:t> However, business startups are often organized as subchapter S corporations.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 Corporation </a:t>
            </a:r>
            <a:r>
              <a:rPr lang="en-US" sz="2000" b="0" dirty="0" smtClean="0"/>
              <a:t>(1 of 2)</a:t>
            </a:r>
            <a:endParaRPr lang="en-US" sz="2000" b="0" dirty="0"/>
          </a:p>
        </p:txBody>
      </p:sp>
      <p:sp>
        <p:nvSpPr>
          <p:cNvPr id="7" name="Content Placeholder 6"/>
          <p:cNvSpPr>
            <a:spLocks noGrp="1"/>
          </p:cNvSpPr>
          <p:nvPr>
            <p:ph idx="1"/>
          </p:nvPr>
        </p:nvSpPr>
        <p:spPr>
          <a:xfrm>
            <a:off x="457200" y="1600201"/>
            <a:ext cx="8001000" cy="4343400"/>
          </a:xfrm>
        </p:spPr>
        <p:txBody>
          <a:bodyPr/>
          <a:lstStyle/>
          <a:p>
            <a:pPr marL="256032" indent="-256032">
              <a:buSzPct val="100000"/>
              <a:buFontTx/>
              <a:buChar char="•"/>
            </a:pPr>
            <a:r>
              <a:rPr lang="en-US" sz="2400" dirty="0" smtClean="0"/>
              <a:t>Is a separate legal entity that, in the eyes of the law, is separate from its owners.</a:t>
            </a:r>
          </a:p>
          <a:p>
            <a:pPr marL="256032" indent="-256032">
              <a:buSzPct val="100000"/>
              <a:buFontTx/>
              <a:buChar char="•"/>
            </a:pPr>
            <a:r>
              <a:rPr lang="en-US" sz="2400" dirty="0" smtClean="0"/>
              <a:t>In most cases a corporation shields its owners, who are called shareholders, from personal liability for the debts of the corporation.</a:t>
            </a:r>
          </a:p>
          <a:p>
            <a:pPr marL="256032" indent="-256032">
              <a:buSzPct val="100000"/>
              <a:buFontTx/>
              <a:buChar char="•"/>
            </a:pPr>
            <a:r>
              <a:rPr lang="en-US" sz="2400" dirty="0" smtClean="0"/>
              <a:t>A corporation is governed by a board of directors, which is elected by the shareholders.</a:t>
            </a:r>
          </a:p>
          <a:p>
            <a:pPr marL="256032" indent="-256032">
              <a:buSzPct val="100000"/>
              <a:buFontTx/>
              <a:buChar char="•"/>
            </a:pPr>
            <a:r>
              <a:rPr lang="en-US" sz="2400" dirty="0" smtClean="0"/>
              <a:t>A corporation is formed by filing articles of incorporation.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 Corporation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3124200"/>
          </a:xfrm>
        </p:spPr>
        <p:txBody>
          <a:bodyPr/>
          <a:lstStyle/>
          <a:p>
            <a:pPr marL="256032" indent="-256032">
              <a:buSzPct val="100000"/>
              <a:buFontTx/>
              <a:buChar char="•"/>
            </a:pPr>
            <a:r>
              <a:rPr lang="en-US" sz="2400" dirty="0" smtClean="0"/>
              <a:t>A corporation is taxed as a separate legal entity.</a:t>
            </a:r>
          </a:p>
          <a:p>
            <a:pPr marL="256032" indent="-256032">
              <a:buSzPct val="100000"/>
              <a:buFontTx/>
              <a:buChar char="•"/>
            </a:pPr>
            <a:r>
              <a:rPr lang="en-US" sz="2400" dirty="0" smtClean="0"/>
              <a:t>A disadvantage of a C corporation is that it is subject to double taxation. This means that a corporation is taxed on its net income, and when the same income is distributed to shareholders in the form of dividends, the income is taxed again on the shareholders</a:t>
            </a:r>
            <a:r>
              <a:rPr lang="en-US" altLang="en-US" sz="2400" dirty="0" smtClean="0"/>
              <a:t>’ </a:t>
            </a:r>
            <a:r>
              <a:rPr lang="en-US" sz="2400" dirty="0" smtClean="0"/>
              <a:t>personal tax returns.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Initial Ethical and Legal Issues Facing </a:t>
            </a:r>
            <a:br>
              <a:rPr lang="en-US" sz="3600" dirty="0" smtClean="0"/>
            </a:br>
            <a:r>
              <a:rPr lang="en-US" sz="3600" dirty="0" smtClean="0"/>
              <a:t>a New Firm</a:t>
            </a:r>
            <a:endParaRPr lang="en-US" sz="3600" dirty="0"/>
          </a:p>
        </p:txBody>
      </p:sp>
      <p:sp>
        <p:nvSpPr>
          <p:cNvPr id="7" name="Content Placeholder 6"/>
          <p:cNvSpPr>
            <a:spLocks noGrp="1"/>
          </p:cNvSpPr>
          <p:nvPr>
            <p:ph idx="1"/>
          </p:nvPr>
        </p:nvSpPr>
        <p:spPr>
          <a:xfrm>
            <a:off x="457200" y="1600201"/>
            <a:ext cx="8229600" cy="3581400"/>
          </a:xfrm>
        </p:spPr>
        <p:txBody>
          <a:bodyPr/>
          <a:lstStyle/>
          <a:p>
            <a:pPr marL="256032" indent="-256032">
              <a:buSzPct val="100000"/>
            </a:pPr>
            <a:r>
              <a:rPr lang="en-US" sz="2400" dirty="0" smtClean="0"/>
              <a:t>Establishing a strong ethical organizational culture</a:t>
            </a:r>
          </a:p>
          <a:p>
            <a:pPr marL="256032" indent="-256032">
              <a:buSzPct val="100000"/>
            </a:pPr>
            <a:r>
              <a:rPr lang="en-US" sz="2400" dirty="0" smtClean="0"/>
              <a:t>Choosing an attorney</a:t>
            </a:r>
          </a:p>
          <a:p>
            <a:pPr marL="256032" indent="-256032">
              <a:buSzPct val="100000"/>
            </a:pPr>
            <a:r>
              <a:rPr lang="en-US" sz="2400" dirty="0" smtClean="0"/>
              <a:t>Drafting a founders’ agreement</a:t>
            </a:r>
          </a:p>
          <a:p>
            <a:pPr marL="256032" indent="-256032">
              <a:buSzPct val="100000"/>
            </a:pPr>
            <a:r>
              <a:rPr lang="en-US" sz="2400" dirty="0" smtClean="0"/>
              <a:t>Avoiding legal disputes</a:t>
            </a:r>
          </a:p>
          <a:p>
            <a:pPr marL="256032" indent="-256032">
              <a:buSzPct val="100000"/>
            </a:pPr>
            <a:r>
              <a:rPr lang="en-US" sz="2400" dirty="0" smtClean="0"/>
              <a:t>Obtaining business licenses and permits</a:t>
            </a:r>
          </a:p>
          <a:p>
            <a:pPr marL="256032" indent="-256032">
              <a:buSzPct val="100000"/>
            </a:pPr>
            <a:r>
              <a:rPr lang="en-US" sz="2400" dirty="0" smtClean="0"/>
              <a:t>Choosing a form of business organization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smtClean="0"/>
              <a:t>Advantages and Disadvantages </a:t>
            </a:r>
            <a:br>
              <a:rPr lang="en-US" sz="3600" dirty="0" smtClean="0"/>
            </a:br>
            <a:r>
              <a:rPr lang="en-US" sz="3600" dirty="0" smtClean="0"/>
              <a:t>of a C Corporation </a:t>
            </a:r>
            <a:r>
              <a:rPr lang="en-US" sz="2000" b="0" dirty="0" smtClean="0"/>
              <a:t>(1 of 2)</a:t>
            </a:r>
            <a:endParaRPr lang="en-US" sz="2000" b="0" dirty="0"/>
          </a:p>
        </p:txBody>
      </p:sp>
      <p:sp>
        <p:nvSpPr>
          <p:cNvPr id="7" name="Content Placeholder 6"/>
          <p:cNvSpPr>
            <a:spLocks noGrp="1"/>
          </p:cNvSpPr>
          <p:nvPr>
            <p:ph idx="1"/>
          </p:nvPr>
        </p:nvSpPr>
        <p:spPr>
          <a:xfrm>
            <a:off x="457200" y="1600200"/>
            <a:ext cx="8001000" cy="4724400"/>
          </a:xfrm>
        </p:spPr>
        <p:txBody>
          <a:bodyPr/>
          <a:lstStyle/>
          <a:p>
            <a:pPr marL="256032" indent="-256032">
              <a:buSzPct val="100000"/>
              <a:buNone/>
            </a:pPr>
            <a:r>
              <a:rPr lang="en-US" sz="2400" b="1" dirty="0" smtClean="0"/>
              <a:t>Advantages of a C Corporation</a:t>
            </a:r>
          </a:p>
          <a:p>
            <a:pPr marL="256032" indent="-256032">
              <a:buSzPct val="100000"/>
            </a:pPr>
            <a:r>
              <a:rPr lang="en-US" sz="2400" dirty="0" smtClean="0"/>
              <a:t>Owners are liable only for the debts and obligations of the corporation up to the amount of their investment.</a:t>
            </a:r>
          </a:p>
          <a:p>
            <a:pPr marL="256032" indent="-256032">
              <a:buSzPct val="100000"/>
            </a:pPr>
            <a:r>
              <a:rPr lang="en-US" sz="2400" dirty="0" smtClean="0"/>
              <a:t>The mechanics of raising capital is easier.</a:t>
            </a:r>
          </a:p>
          <a:p>
            <a:pPr marL="256032" indent="-256032">
              <a:buSzPct val="100000"/>
            </a:pPr>
            <a:r>
              <a:rPr lang="en-US" sz="2400" dirty="0" smtClean="0"/>
              <a:t>No restrictions exist on the number of shareholders, which differs from subchapter S corporations.</a:t>
            </a:r>
          </a:p>
          <a:p>
            <a:pPr marL="256032" indent="-256032">
              <a:buSzPct val="100000"/>
            </a:pPr>
            <a:r>
              <a:rPr lang="en-US" sz="2400" dirty="0" smtClean="0"/>
              <a:t>Stock is liquid if traded on a major stock exchange.</a:t>
            </a:r>
          </a:p>
          <a:p>
            <a:pPr marL="256032" indent="-256032">
              <a:buSzPct val="100000"/>
            </a:pPr>
            <a:r>
              <a:rPr lang="en-US" sz="2400" dirty="0" smtClean="0"/>
              <a:t>The ability to share stock with employees through stock options or other incentive plans can be a powerful form of employee motivation.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391400" cy="1097280"/>
          </a:xfrm>
        </p:spPr>
        <p:txBody>
          <a:bodyPr/>
          <a:lstStyle/>
          <a:p>
            <a:r>
              <a:rPr lang="en-US" sz="3600" dirty="0" smtClean="0"/>
              <a:t>Advantages and Disadvantages </a:t>
            </a:r>
            <a:br>
              <a:rPr lang="en-US" sz="3600" dirty="0" smtClean="0"/>
            </a:br>
            <a:r>
              <a:rPr lang="en-US" sz="3600" dirty="0" smtClean="0"/>
              <a:t>of a C Corporation </a:t>
            </a:r>
            <a:r>
              <a:rPr lang="en-US" sz="2000" b="0" dirty="0" smtClean="0"/>
              <a:t>(2 of 2)</a:t>
            </a:r>
            <a:endParaRPr lang="en-US" sz="2000" b="0" dirty="0"/>
          </a:p>
        </p:txBody>
      </p:sp>
      <p:sp>
        <p:nvSpPr>
          <p:cNvPr id="7" name="Content Placeholder 6"/>
          <p:cNvSpPr>
            <a:spLocks noGrp="1"/>
          </p:cNvSpPr>
          <p:nvPr>
            <p:ph idx="1"/>
          </p:nvPr>
        </p:nvSpPr>
        <p:spPr>
          <a:xfrm>
            <a:off x="457200" y="1600201"/>
            <a:ext cx="7696200" cy="4114800"/>
          </a:xfrm>
        </p:spPr>
        <p:txBody>
          <a:bodyPr/>
          <a:lstStyle/>
          <a:p>
            <a:pPr marL="256032" indent="-256032">
              <a:buSzPct val="100000"/>
              <a:buNone/>
            </a:pPr>
            <a:r>
              <a:rPr lang="en-US" sz="2400" b="1" dirty="0" smtClean="0"/>
              <a:t>Disadvantages of a C Corporation</a:t>
            </a:r>
          </a:p>
          <a:p>
            <a:pPr marL="256032" indent="-256032">
              <a:buSzPct val="100000"/>
            </a:pPr>
            <a:r>
              <a:rPr lang="en-US" sz="2400" dirty="0" smtClean="0"/>
              <a:t>Setting up and maintaining one is more difficult than for a sole proprietorship or a partnership.</a:t>
            </a:r>
          </a:p>
          <a:p>
            <a:pPr marL="256032" indent="-256032">
              <a:buSzPct val="100000"/>
            </a:pPr>
            <a:r>
              <a:rPr lang="en-US" sz="2400" dirty="0" smtClean="0"/>
              <a:t>Business losses cannot be deducted against the shareholder</a:t>
            </a:r>
            <a:r>
              <a:rPr lang="en-US" altLang="en-US" sz="2400" dirty="0" smtClean="0"/>
              <a:t>’</a:t>
            </a:r>
            <a:r>
              <a:rPr lang="en-US" sz="2400" dirty="0" smtClean="0"/>
              <a:t>s other sources of income.</a:t>
            </a:r>
          </a:p>
          <a:p>
            <a:pPr marL="256032" indent="-256032">
              <a:buSzPct val="100000"/>
            </a:pPr>
            <a:r>
              <a:rPr lang="en-US" sz="2400" dirty="0" smtClean="0"/>
              <a:t>Income is subject to double taxation, meaning that it is taxed at the corporate and the shareholder levels.</a:t>
            </a:r>
          </a:p>
          <a:p>
            <a:pPr marL="256032" indent="-256032">
              <a:buSzPct val="100000"/>
            </a:pPr>
            <a:r>
              <a:rPr lang="en-US" sz="2400" dirty="0" smtClean="0"/>
              <a:t>Small shareholders typically have little voice in the management of the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Subchapter S Corporation </a:t>
            </a:r>
            <a:r>
              <a:rPr lang="en-US" sz="2000" b="0" dirty="0" smtClean="0"/>
              <a:t>(1 of 3)</a:t>
            </a:r>
            <a:endParaRPr lang="en-US" sz="2000" b="0" dirty="0"/>
          </a:p>
        </p:txBody>
      </p:sp>
      <p:sp>
        <p:nvSpPr>
          <p:cNvPr id="7" name="Content Placeholder 6"/>
          <p:cNvSpPr>
            <a:spLocks noGrp="1"/>
          </p:cNvSpPr>
          <p:nvPr>
            <p:ph idx="1"/>
          </p:nvPr>
        </p:nvSpPr>
        <p:spPr>
          <a:xfrm>
            <a:off x="457200" y="1600200"/>
            <a:ext cx="8001000" cy="4525963"/>
          </a:xfrm>
        </p:spPr>
        <p:txBody>
          <a:bodyPr/>
          <a:lstStyle/>
          <a:p>
            <a:pPr marL="256032" indent="-256032">
              <a:buSzPct val="100000"/>
              <a:buFontTx/>
              <a:buChar char="•"/>
            </a:pPr>
            <a:r>
              <a:rPr lang="en-US" sz="2400" dirty="0" smtClean="0"/>
              <a:t>Combines the advantages of a partnership and a C corporation.</a:t>
            </a:r>
          </a:p>
          <a:p>
            <a:pPr marL="256032" indent="-256032">
              <a:buSzPct val="100000"/>
              <a:buFontTx/>
              <a:buChar char="•"/>
            </a:pPr>
            <a:r>
              <a:rPr lang="en-US" sz="2400" dirty="0" smtClean="0"/>
              <a:t>Is similar to a partnership in that the income of the business is not subject to double taxation.</a:t>
            </a:r>
          </a:p>
          <a:p>
            <a:pPr marL="256032" indent="-256032">
              <a:buSzPct val="100000"/>
              <a:buFontTx/>
              <a:buChar char="•"/>
            </a:pPr>
            <a:r>
              <a:rPr lang="en-US" sz="2400" dirty="0" smtClean="0"/>
              <a:t>Is similar to a corporation in that the owners are not subject to personal liability for the debts or behavior of the business.</a:t>
            </a:r>
          </a:p>
          <a:p>
            <a:pPr marL="256032" indent="-256032">
              <a:buSzPct val="100000"/>
              <a:buFontTx/>
              <a:buChar char="•"/>
            </a:pPr>
            <a:r>
              <a:rPr lang="en-US" sz="2400" dirty="0" smtClean="0"/>
              <a:t>A Subchapter S Corporation does not pay taxes. Profits and losses are passed through to the tax returns of the owners.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Subchapter S Corporation </a:t>
            </a:r>
            <a:r>
              <a:rPr lang="en-US" sz="2000" b="0" dirty="0" smtClean="0"/>
              <a:t>(2 of 3)</a:t>
            </a:r>
            <a:endParaRPr lang="en-US" sz="2000" b="0" dirty="0"/>
          </a:p>
        </p:txBody>
      </p:sp>
      <p:sp>
        <p:nvSpPr>
          <p:cNvPr id="7" name="Content Placeholder 6"/>
          <p:cNvSpPr>
            <a:spLocks noGrp="1"/>
          </p:cNvSpPr>
          <p:nvPr>
            <p:ph idx="1"/>
          </p:nvPr>
        </p:nvSpPr>
        <p:spPr>
          <a:xfrm>
            <a:off x="457200" y="1600200"/>
            <a:ext cx="8458200" cy="4724400"/>
          </a:xfrm>
        </p:spPr>
        <p:txBody>
          <a:bodyPr/>
          <a:lstStyle/>
          <a:p>
            <a:pPr marL="0" indent="0">
              <a:buSzPct val="100000"/>
              <a:buNone/>
            </a:pPr>
            <a:r>
              <a:rPr lang="en-US" sz="2400" dirty="0" smtClean="0"/>
              <a:t>There are strict standards that a business must meet to qualify for status as a subchapter S corporation. The standards are shown below:</a:t>
            </a:r>
          </a:p>
          <a:p>
            <a:pPr marL="256032" indent="-256032">
              <a:buSzPct val="100000"/>
            </a:pPr>
            <a:r>
              <a:rPr lang="en-US" sz="2400" dirty="0" smtClean="0"/>
              <a:t>The business cannot be a subsidiary of another corporation.</a:t>
            </a:r>
          </a:p>
          <a:p>
            <a:pPr marL="256032" indent="-256032">
              <a:buSzPct val="100000"/>
            </a:pPr>
            <a:r>
              <a:rPr lang="en-US" sz="2400" dirty="0" smtClean="0"/>
              <a:t>The shareholders must be U.S. citizens. Partnerships and C corporations may not own shares in a subchapter S corporation. Certain types of trusts and estates are eligible to own shares in a subchapter S corporation.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Subchapter S Corporation </a:t>
            </a:r>
            <a:r>
              <a:rPr lang="en-US" sz="2000" b="0" dirty="0" smtClean="0"/>
              <a:t>(3 of 3)</a:t>
            </a:r>
            <a:endParaRPr lang="en-US" sz="2000" b="0" dirty="0"/>
          </a:p>
        </p:txBody>
      </p:sp>
      <p:sp>
        <p:nvSpPr>
          <p:cNvPr id="7" name="Content Placeholder 6"/>
          <p:cNvSpPr>
            <a:spLocks noGrp="1"/>
          </p:cNvSpPr>
          <p:nvPr>
            <p:ph idx="1"/>
          </p:nvPr>
        </p:nvSpPr>
        <p:spPr>
          <a:xfrm>
            <a:off x="457200" y="1600200"/>
            <a:ext cx="8305800" cy="4724400"/>
          </a:xfrm>
        </p:spPr>
        <p:txBody>
          <a:bodyPr/>
          <a:lstStyle/>
          <a:p>
            <a:pPr marL="256032" indent="-256032">
              <a:buSzPct val="100000"/>
            </a:pPr>
            <a:r>
              <a:rPr lang="en-US" sz="2400" dirty="0" smtClean="0"/>
              <a:t>It can only have one class of stock issued and outstanding (either preferred stock or common stock).</a:t>
            </a:r>
          </a:p>
          <a:p>
            <a:pPr marL="256032" indent="-256032">
              <a:buSzPct val="100000"/>
            </a:pPr>
            <a:r>
              <a:rPr lang="en-US" sz="2400" dirty="0" smtClean="0"/>
              <a:t>It can have no more than 100 members. Husbands and wives count as one member, even if they own separate shares of stock. In some instances, family members count as one member.</a:t>
            </a:r>
          </a:p>
          <a:p>
            <a:pPr marL="256032" indent="-256032">
              <a:buSzPct val="100000"/>
            </a:pPr>
            <a:r>
              <a:rPr lang="en-US" sz="2400" dirty="0" smtClean="0"/>
              <a:t>All shareholders must agree to have the corporation formed as a subchapter S corporation.</a:t>
            </a:r>
            <a:endParaRPr lang="en-US" sz="2400" dirty="0"/>
          </a:p>
        </p:txBody>
      </p:sp>
    </p:spTree>
    <p:extLst>
      <p:ext uri="{BB962C8B-B14F-4D97-AF65-F5344CB8AC3E}">
        <p14:creationId xmlns:p14="http://schemas.microsoft.com/office/powerpoint/2010/main" val="1255679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Limited Liability Company</a:t>
            </a:r>
            <a:endParaRPr lang="en-US" sz="3600" dirty="0"/>
          </a:p>
        </p:txBody>
      </p:sp>
      <p:sp>
        <p:nvSpPr>
          <p:cNvPr id="7" name="Content Placeholder 6"/>
          <p:cNvSpPr>
            <a:spLocks noGrp="1"/>
          </p:cNvSpPr>
          <p:nvPr>
            <p:ph idx="1"/>
          </p:nvPr>
        </p:nvSpPr>
        <p:spPr>
          <a:xfrm>
            <a:off x="457200" y="1600200"/>
            <a:ext cx="8229600" cy="4572000"/>
          </a:xfrm>
        </p:spPr>
        <p:txBody>
          <a:bodyPr/>
          <a:lstStyle/>
          <a:p>
            <a:pPr marL="256032" indent="-256032">
              <a:buSzPct val="100000"/>
              <a:buFontTx/>
              <a:buChar char="•"/>
            </a:pPr>
            <a:r>
              <a:rPr lang="en-US" sz="2400" dirty="0" smtClean="0"/>
              <a:t>Is a form of business ownership that is rapidly gaining popularity in the U.S.</a:t>
            </a:r>
          </a:p>
          <a:p>
            <a:pPr marL="256032" indent="-256032">
              <a:buSzPct val="100000"/>
              <a:buFontTx/>
              <a:buChar char="•"/>
            </a:pPr>
            <a:r>
              <a:rPr lang="en-US" sz="2400" dirty="0" smtClean="0"/>
              <a:t>Along with the Subchapter S, it is a popular choice for start-up firms.</a:t>
            </a:r>
          </a:p>
          <a:p>
            <a:pPr marL="256032" indent="-256032">
              <a:buSzPct val="100000"/>
              <a:buFontTx/>
              <a:buChar char="•"/>
            </a:pPr>
            <a:r>
              <a:rPr lang="en-US" sz="2400" dirty="0" smtClean="0"/>
              <a:t>The limited liability company combines the limited liability advantage of the corporation with the tax advantages of a partnership.</a:t>
            </a:r>
          </a:p>
          <a:p>
            <a:pPr marL="256032" indent="-256032">
              <a:buSzPct val="100000"/>
              <a:buFontTx/>
              <a:buChar char="•"/>
            </a:pPr>
            <a:r>
              <a:rPr lang="en-US" sz="2400" dirty="0" smtClean="0"/>
              <a:t>A limited liability company does not pay taxes. Profits and losses are passed through to the tax returns of the owners.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772400" cy="1097280"/>
          </a:xfrm>
        </p:spPr>
        <p:txBody>
          <a:bodyPr/>
          <a:lstStyle/>
          <a:p>
            <a:r>
              <a:rPr lang="en-US" sz="3600" dirty="0" smtClean="0"/>
              <a:t>Advantages and Disadvantages of a Limited Liability Company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800600"/>
          </a:xfrm>
        </p:spPr>
        <p:txBody>
          <a:bodyPr/>
          <a:lstStyle/>
          <a:p>
            <a:pPr marL="256032" indent="-256032">
              <a:buSzPct val="100000"/>
              <a:buNone/>
            </a:pPr>
            <a:r>
              <a:rPr lang="en-US" sz="2400" b="1" dirty="0" smtClean="0"/>
              <a:t>Advantages of a Limited Liability Company</a:t>
            </a:r>
          </a:p>
          <a:p>
            <a:pPr marL="256032" indent="-256032">
              <a:buSzPct val="100000"/>
            </a:pPr>
            <a:r>
              <a:rPr lang="en-US" sz="2400" dirty="0" smtClean="0"/>
              <a:t>Members are liable for the debts and obligations of the business only up to the amount of their investment.</a:t>
            </a:r>
          </a:p>
          <a:p>
            <a:pPr marL="256032" indent="-256032">
              <a:buSzPct val="100000"/>
            </a:pPr>
            <a:r>
              <a:rPr lang="en-US" sz="2400" dirty="0" smtClean="0"/>
              <a:t>The number of shareholders is unlimited.</a:t>
            </a:r>
          </a:p>
          <a:p>
            <a:pPr marL="256032" indent="-256032">
              <a:buSzPct val="100000"/>
            </a:pPr>
            <a:r>
              <a:rPr lang="en-US" sz="2400" dirty="0" smtClean="0"/>
              <a:t>An L L C can elect to be taxed as a sole proprietor, partnership, S corporation, or corporation, providing much flexibility.</a:t>
            </a:r>
          </a:p>
          <a:p>
            <a:pPr marL="256032" indent="-256032">
              <a:buSzPct val="100000"/>
            </a:pPr>
            <a:r>
              <a:rPr lang="en-US" sz="2400" dirty="0" smtClean="0"/>
              <a:t>Because profits are taxed only at the shareholder level, there is no double taxation.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772400" cy="1097280"/>
          </a:xfrm>
        </p:spPr>
        <p:txBody>
          <a:bodyPr/>
          <a:lstStyle/>
          <a:p>
            <a:r>
              <a:rPr lang="en-US" sz="3600" dirty="0" smtClean="0"/>
              <a:t>Advantages and Disadvantages of a Limited Liability Company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4191000"/>
          </a:xfrm>
        </p:spPr>
        <p:txBody>
          <a:bodyPr/>
          <a:lstStyle/>
          <a:p>
            <a:pPr marL="256032" indent="-256032">
              <a:spcBef>
                <a:spcPts val="1000"/>
              </a:spcBef>
              <a:buSzPct val="100000"/>
              <a:buNone/>
            </a:pPr>
            <a:r>
              <a:rPr lang="en-US" sz="2200" b="1" dirty="0" smtClean="0"/>
              <a:t>Disadvantages of a Limited Liability Company</a:t>
            </a:r>
          </a:p>
          <a:p>
            <a:pPr marL="256032" indent="-256032">
              <a:buSzPct val="100000"/>
            </a:pPr>
            <a:r>
              <a:rPr lang="en-US" sz="2200" dirty="0" smtClean="0"/>
              <a:t>Setting up and maintaining one is more difficult and expensive.</a:t>
            </a:r>
          </a:p>
          <a:p>
            <a:pPr marL="256032" indent="-256032">
              <a:buSzPct val="100000"/>
            </a:pPr>
            <a:r>
              <a:rPr lang="en-US" sz="2200" dirty="0" smtClean="0"/>
              <a:t>Tax accounting can be complicated.</a:t>
            </a:r>
          </a:p>
          <a:p>
            <a:pPr marL="256032" indent="-256032">
              <a:buSzPct val="100000"/>
            </a:pPr>
            <a:r>
              <a:rPr lang="en-US" sz="2200" dirty="0" smtClean="0"/>
              <a:t>Some of the regulations governing L</a:t>
            </a:r>
            <a:r>
              <a:rPr lang="en-US" sz="100" dirty="0" smtClean="0"/>
              <a:t> </a:t>
            </a:r>
            <a:r>
              <a:rPr lang="en-US" sz="2200" dirty="0" smtClean="0"/>
              <a:t>L</a:t>
            </a:r>
            <a:r>
              <a:rPr lang="en-US" sz="100" dirty="0" smtClean="0"/>
              <a:t> </a:t>
            </a:r>
            <a:r>
              <a:rPr lang="en-US" sz="2200" dirty="0" smtClean="0"/>
              <a:t>C</a:t>
            </a:r>
            <a:r>
              <a:rPr lang="en-US" sz="100" dirty="0" smtClean="0"/>
              <a:t> </a:t>
            </a:r>
            <a:r>
              <a:rPr lang="en-US" sz="2200" dirty="0" smtClean="0"/>
              <a:t>s vary by state.</a:t>
            </a:r>
          </a:p>
          <a:p>
            <a:pPr marL="256032" indent="-256032">
              <a:buSzPct val="100000"/>
            </a:pPr>
            <a:r>
              <a:rPr lang="en-US" sz="2200" dirty="0" smtClean="0"/>
              <a:t>Because L</a:t>
            </a:r>
            <a:r>
              <a:rPr lang="en-US" sz="100" dirty="0" smtClean="0"/>
              <a:t> </a:t>
            </a:r>
            <a:r>
              <a:rPr lang="en-US" sz="2200" dirty="0" smtClean="0"/>
              <a:t>L</a:t>
            </a:r>
            <a:r>
              <a:rPr lang="en-US" sz="100" dirty="0" smtClean="0"/>
              <a:t> </a:t>
            </a:r>
            <a:r>
              <a:rPr lang="en-US" sz="2200" dirty="0" smtClean="0"/>
              <a:t>C</a:t>
            </a:r>
            <a:r>
              <a:rPr lang="en-US" sz="100" dirty="0" smtClean="0"/>
              <a:t> </a:t>
            </a:r>
            <a:r>
              <a:rPr lang="en-US" sz="2200" dirty="0" smtClean="0"/>
              <a:t>s are a relatively new type of business entity, there is not as much legal precedent available for owners to anticipate how legal disputes might affect their business.</a:t>
            </a:r>
          </a:p>
          <a:p>
            <a:pPr marL="256032" indent="-256032">
              <a:buSzPct val="100000"/>
            </a:pPr>
            <a:r>
              <a:rPr lang="en-US" sz="2200" dirty="0" smtClean="0"/>
              <a:t>Some states levy a franchise tax on L</a:t>
            </a:r>
            <a:r>
              <a:rPr lang="en-US" sz="100" dirty="0" smtClean="0"/>
              <a:t> </a:t>
            </a:r>
            <a:r>
              <a:rPr lang="en-US" sz="2200" dirty="0" smtClean="0"/>
              <a:t>L</a:t>
            </a:r>
            <a:r>
              <a:rPr lang="en-US" sz="100" dirty="0" smtClean="0"/>
              <a:t> </a:t>
            </a:r>
            <a:r>
              <a:rPr lang="en-US" sz="2200" dirty="0" smtClean="0"/>
              <a:t>C</a:t>
            </a:r>
            <a:r>
              <a:rPr lang="en-US" sz="100" dirty="0" smtClean="0"/>
              <a:t> </a:t>
            </a:r>
            <a:r>
              <a:rPr lang="en-US" sz="2200" dirty="0" smtClean="0"/>
              <a:t>s—which is essentially a fee the L</a:t>
            </a:r>
            <a:r>
              <a:rPr lang="en-US" sz="100" dirty="0" smtClean="0"/>
              <a:t> </a:t>
            </a:r>
            <a:r>
              <a:rPr lang="en-US" sz="2200" dirty="0" smtClean="0"/>
              <a:t>L</a:t>
            </a:r>
            <a:r>
              <a:rPr lang="en-US" sz="100" dirty="0" smtClean="0"/>
              <a:t> </a:t>
            </a:r>
            <a:r>
              <a:rPr lang="en-US" sz="2200" dirty="0" smtClean="0"/>
              <a:t>C pays the state for the benefit of limited liability.</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249395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001000" cy="1097280"/>
          </a:xfrm>
        </p:spPr>
        <p:txBody>
          <a:bodyPr/>
          <a:lstStyle/>
          <a:p>
            <a:r>
              <a:rPr lang="en-US" sz="3600" dirty="0" smtClean="0"/>
              <a:t>Establishing a Strong Ethical </a:t>
            </a:r>
            <a:br>
              <a:rPr lang="en-US" sz="3600" dirty="0" smtClean="0"/>
            </a:br>
            <a:r>
              <a:rPr lang="en-US" sz="3600" dirty="0" smtClean="0"/>
              <a:t>Culture </a:t>
            </a:r>
            <a:r>
              <a:rPr lang="en-US" sz="2000" b="0" dirty="0" smtClean="0"/>
              <a:t>(1 of 2)</a:t>
            </a:r>
            <a:endParaRPr lang="en-US" sz="2000" b="0" dirty="0"/>
          </a:p>
        </p:txBody>
      </p:sp>
      <p:sp>
        <p:nvSpPr>
          <p:cNvPr id="7" name="Content Placeholder 6"/>
          <p:cNvSpPr>
            <a:spLocks noGrp="1"/>
          </p:cNvSpPr>
          <p:nvPr>
            <p:ph idx="1"/>
          </p:nvPr>
        </p:nvSpPr>
        <p:spPr>
          <a:xfrm>
            <a:off x="457200" y="1600200"/>
            <a:ext cx="8077200" cy="4114800"/>
          </a:xfrm>
        </p:spPr>
        <p:txBody>
          <a:bodyPr/>
          <a:lstStyle/>
          <a:p>
            <a:pPr marL="256032" indent="-256032">
              <a:buSzPct val="100000"/>
            </a:pPr>
            <a:r>
              <a:rPr lang="en-US" sz="2400" dirty="0" smtClean="0"/>
              <a:t>Lead by Example</a:t>
            </a:r>
          </a:p>
          <a:p>
            <a:pPr marL="740664" lvl="1" indent="-283464">
              <a:buFont typeface="Arial" panose="020B0604020202020204" pitchFamily="34" charset="0"/>
              <a:buChar char="‒"/>
            </a:pPr>
            <a:r>
              <a:rPr lang="en-US" sz="2400" dirty="0" smtClean="0"/>
              <a:t>The most important thing that any entrepreneur, or team of entrepreneurs, can do to build a strong ethical culture in their organization is to lead by example.</a:t>
            </a:r>
          </a:p>
          <a:p>
            <a:pPr marL="256032" indent="-256032">
              <a:buSzPct val="100000"/>
            </a:pPr>
            <a:r>
              <a:rPr lang="en-US" sz="2400" dirty="0" smtClean="0"/>
              <a:t>Establish a Code of Conduct</a:t>
            </a:r>
          </a:p>
          <a:p>
            <a:pPr marL="740664" lvl="1" indent="-283464"/>
            <a:r>
              <a:rPr lang="en-US" sz="2400" dirty="0" smtClean="0"/>
              <a:t>A code of conduct (or code of ethics) is a formal statement of an organization</a:t>
            </a:r>
            <a:r>
              <a:rPr lang="en-US" altLang="en-US" sz="2400" dirty="0" smtClean="0"/>
              <a:t>’</a:t>
            </a:r>
            <a:r>
              <a:rPr lang="en-US" sz="2400" dirty="0" smtClean="0"/>
              <a:t>s values on certain ethical and social issues.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001000" cy="1097280"/>
          </a:xfrm>
        </p:spPr>
        <p:txBody>
          <a:bodyPr/>
          <a:lstStyle/>
          <a:p>
            <a:r>
              <a:rPr lang="en-US" sz="3600" dirty="0" smtClean="0"/>
              <a:t>Establishing a Strong Ethical </a:t>
            </a:r>
            <a:br>
              <a:rPr lang="en-US" sz="3600" dirty="0" smtClean="0"/>
            </a:br>
            <a:r>
              <a:rPr lang="en-US" sz="3600" dirty="0" smtClean="0"/>
              <a:t>Culture </a:t>
            </a:r>
            <a:r>
              <a:rPr lang="en-US" sz="2000" b="0" dirty="0" smtClean="0"/>
              <a:t>(2 of 2)</a:t>
            </a:r>
            <a:endParaRPr lang="en-US" sz="2000" b="0" dirty="0"/>
          </a:p>
        </p:txBody>
      </p:sp>
      <p:sp>
        <p:nvSpPr>
          <p:cNvPr id="7" name="Content Placeholder 6"/>
          <p:cNvSpPr>
            <a:spLocks noGrp="1"/>
          </p:cNvSpPr>
          <p:nvPr>
            <p:ph idx="1"/>
          </p:nvPr>
        </p:nvSpPr>
        <p:spPr>
          <a:xfrm>
            <a:off x="457200" y="1600201"/>
            <a:ext cx="8077200" cy="3048000"/>
          </a:xfrm>
        </p:spPr>
        <p:txBody>
          <a:bodyPr/>
          <a:lstStyle/>
          <a:p>
            <a:pPr marL="256032" indent="-256032">
              <a:buSzPct val="100000"/>
            </a:pPr>
            <a:r>
              <a:rPr lang="en-US" sz="2400" dirty="0" smtClean="0"/>
              <a:t>Implement an Ethics Training Program</a:t>
            </a:r>
          </a:p>
          <a:p>
            <a:pPr marL="740664" lvl="1"/>
            <a:r>
              <a:rPr lang="en-US" sz="2400" dirty="0" smtClean="0"/>
              <a:t>Ethics training programs teach business ethics to help employees deal with ethical dilemmas and improve their overall ethical conduct.</a:t>
            </a:r>
          </a:p>
          <a:p>
            <a:pPr marL="740664" lvl="1"/>
            <a:r>
              <a:rPr lang="en-US" sz="2400" dirty="0" smtClean="0"/>
              <a:t>An ethical dilemma is a situation that involves doing something that is beneficial to oneself or the organization, but may be unethical.</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Choosing an Attorney for a Firm</a:t>
            </a:r>
            <a:endParaRPr lang="en-US" sz="3600" dirty="0"/>
          </a:p>
        </p:txBody>
      </p:sp>
      <p:sp>
        <p:nvSpPr>
          <p:cNvPr id="7" name="Content Placeholder 6"/>
          <p:cNvSpPr>
            <a:spLocks noGrp="1"/>
          </p:cNvSpPr>
          <p:nvPr>
            <p:ph idx="1"/>
          </p:nvPr>
        </p:nvSpPr>
        <p:spPr>
          <a:xfrm>
            <a:off x="457200" y="1600200"/>
            <a:ext cx="8077200" cy="4800600"/>
          </a:xfrm>
        </p:spPr>
        <p:txBody>
          <a:bodyPr/>
          <a:lstStyle/>
          <a:p>
            <a:pPr marL="256032" indent="-256032">
              <a:buSzPct val="100000"/>
            </a:pPr>
            <a:r>
              <a:rPr lang="en-US" sz="2400" dirty="0" smtClean="0"/>
              <a:t>Select an Attorney Early</a:t>
            </a:r>
          </a:p>
          <a:p>
            <a:pPr marL="740664" lvl="1"/>
            <a:r>
              <a:rPr lang="en-US" sz="2400" dirty="0" smtClean="0"/>
              <a:t>It is important for an entrepreneur to select an attorney as early as possible when developing a business venture.</a:t>
            </a:r>
          </a:p>
          <a:p>
            <a:pPr marL="740664" lvl="1"/>
            <a:r>
              <a:rPr lang="en-US" sz="2400" dirty="0" smtClean="0"/>
              <a:t>It is critically important that the attorney be familiar with start-up issues.</a:t>
            </a:r>
          </a:p>
          <a:p>
            <a:pPr marL="256032" indent="-256032">
              <a:buSzPct val="100000"/>
            </a:pPr>
            <a:r>
              <a:rPr lang="en-US" sz="2400" dirty="0" smtClean="0"/>
              <a:t>Intellectual Property</a:t>
            </a:r>
          </a:p>
          <a:p>
            <a:pPr marL="740664" lvl="1"/>
            <a:r>
              <a:rPr lang="en-US" sz="2400" dirty="0" smtClean="0"/>
              <a:t>For issues dealing with intellectual property (patents, trademarks, copyrights, and trade secrets), it is essential to use an attorney who specializes in this field.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How to Select an Attorney</a:t>
            </a:r>
            <a:endParaRPr lang="en-US" sz="3600" dirty="0"/>
          </a:p>
        </p:txBody>
      </p:sp>
      <p:sp>
        <p:nvSpPr>
          <p:cNvPr id="7" name="Content Placeholder 6"/>
          <p:cNvSpPr>
            <a:spLocks noGrp="1"/>
          </p:cNvSpPr>
          <p:nvPr>
            <p:ph idx="1"/>
          </p:nvPr>
        </p:nvSpPr>
        <p:spPr>
          <a:xfrm>
            <a:off x="457200" y="1447800"/>
            <a:ext cx="8229600" cy="4800600"/>
          </a:xfrm>
        </p:spPr>
        <p:txBody>
          <a:bodyPr/>
          <a:lstStyle/>
          <a:p>
            <a:pPr marL="256032" indent="-256032">
              <a:spcBef>
                <a:spcPts val="900"/>
              </a:spcBef>
              <a:buSzPct val="100000"/>
              <a:buFontTx/>
              <a:buChar char="•"/>
            </a:pPr>
            <a:r>
              <a:rPr lang="en-US" sz="2200" dirty="0" smtClean="0"/>
              <a:t>Contact the local bar association and ask for a list of attorneys who specialize in start-ups in your area.</a:t>
            </a:r>
          </a:p>
          <a:p>
            <a:pPr marL="256032" indent="-256032">
              <a:spcBef>
                <a:spcPts val="900"/>
              </a:spcBef>
              <a:buSzPct val="100000"/>
              <a:buFontTx/>
              <a:buChar char="•"/>
            </a:pPr>
            <a:r>
              <a:rPr lang="en-US" sz="2200" dirty="0" smtClean="0"/>
              <a:t>Interview several attorneys.</a:t>
            </a:r>
          </a:p>
          <a:p>
            <a:pPr marL="256032" indent="-256032">
              <a:spcBef>
                <a:spcPts val="900"/>
              </a:spcBef>
              <a:buSzPct val="100000"/>
              <a:buFontTx/>
              <a:buChar char="•"/>
            </a:pPr>
            <a:r>
              <a:rPr lang="en-US" sz="2200" dirty="0" smtClean="0"/>
              <a:t>Select an attorney who is familiar with the start-up process.</a:t>
            </a:r>
          </a:p>
          <a:p>
            <a:pPr marL="256032" indent="-256032">
              <a:spcBef>
                <a:spcPts val="900"/>
              </a:spcBef>
              <a:buSzPct val="100000"/>
              <a:buFontTx/>
              <a:buChar char="•"/>
            </a:pPr>
            <a:r>
              <a:rPr lang="en-US" sz="2200" dirty="0" smtClean="0"/>
              <a:t>Select an attorney who can assist you in raising money for your new venture.</a:t>
            </a:r>
          </a:p>
          <a:p>
            <a:pPr marL="256032" indent="-256032">
              <a:spcBef>
                <a:spcPts val="900"/>
              </a:spcBef>
              <a:buSzPct val="100000"/>
              <a:buFontTx/>
              <a:buChar char="•"/>
            </a:pPr>
            <a:r>
              <a:rPr lang="en-US" sz="2200" dirty="0" smtClean="0"/>
              <a:t>Make sure your attorney has a track record of completing his or her work on time.</a:t>
            </a:r>
          </a:p>
          <a:p>
            <a:pPr marL="256032" indent="-256032">
              <a:spcBef>
                <a:spcPts val="900"/>
              </a:spcBef>
              <a:buSzPct val="100000"/>
              <a:buFontTx/>
              <a:buChar char="•"/>
            </a:pPr>
            <a:r>
              <a:rPr lang="en-US" sz="2200" dirty="0" smtClean="0"/>
              <a:t>Talk about fees.</a:t>
            </a:r>
          </a:p>
          <a:p>
            <a:pPr marL="256032" indent="-256032">
              <a:spcBef>
                <a:spcPts val="900"/>
              </a:spcBef>
              <a:buSzPct val="100000"/>
              <a:buFontTx/>
              <a:buChar char="•"/>
            </a:pPr>
            <a:r>
              <a:rPr lang="en-US" sz="2200" dirty="0" smtClean="0"/>
              <a:t>Select an attorney that you think understands your business.</a:t>
            </a:r>
          </a:p>
          <a:p>
            <a:pPr marL="256032" indent="-256032">
              <a:spcBef>
                <a:spcPts val="900"/>
              </a:spcBef>
              <a:buSzPct val="100000"/>
              <a:buFontTx/>
              <a:buChar char="•"/>
            </a:pPr>
            <a:r>
              <a:rPr lang="en-US" sz="2200" dirty="0" smtClean="0"/>
              <a:t>Learn as much about the process of starting a business yourself as possible.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Drafting a Founders</a:t>
            </a:r>
            <a:r>
              <a:rPr lang="en-US" altLang="en-US" sz="3600" dirty="0" smtClean="0"/>
              <a:t>’</a:t>
            </a:r>
            <a:r>
              <a:rPr lang="en-US" sz="3600" dirty="0" smtClean="0"/>
              <a:t> Agreement</a:t>
            </a:r>
            <a:endParaRPr lang="en-US" sz="3600" dirty="0"/>
          </a:p>
        </p:txBody>
      </p:sp>
      <p:sp>
        <p:nvSpPr>
          <p:cNvPr id="7" name="Content Placeholder 6"/>
          <p:cNvSpPr>
            <a:spLocks noGrp="1"/>
          </p:cNvSpPr>
          <p:nvPr>
            <p:ph idx="1"/>
          </p:nvPr>
        </p:nvSpPr>
        <p:spPr/>
        <p:txBody>
          <a:bodyPr/>
          <a:lstStyle/>
          <a:p>
            <a:pPr marL="256032" indent="-256032">
              <a:buSzPct val="100000"/>
            </a:pPr>
            <a:r>
              <a:rPr lang="en-US" sz="2400" dirty="0" smtClean="0"/>
              <a:t>Founders</a:t>
            </a:r>
            <a:r>
              <a:rPr lang="en-US" altLang="en-US" sz="2400" dirty="0" smtClean="0"/>
              <a:t>’</a:t>
            </a:r>
            <a:r>
              <a:rPr lang="en-US" sz="2400" dirty="0" smtClean="0"/>
              <a:t> Agreement</a:t>
            </a:r>
          </a:p>
          <a:p>
            <a:pPr marL="740664" lvl="1"/>
            <a:r>
              <a:rPr lang="en-US" sz="2400" dirty="0" smtClean="0"/>
              <a:t>A founders</a:t>
            </a:r>
            <a:r>
              <a:rPr lang="en-US" altLang="en-US" sz="2400" dirty="0" smtClean="0"/>
              <a:t>’</a:t>
            </a:r>
            <a:r>
              <a:rPr lang="en-US" sz="2400" dirty="0" smtClean="0"/>
              <a:t> agreement (or shareholders</a:t>
            </a:r>
            <a:r>
              <a:rPr lang="en-US" altLang="en-US" sz="2400" dirty="0" smtClean="0"/>
              <a:t>’</a:t>
            </a:r>
            <a:r>
              <a:rPr lang="en-US" sz="2400" dirty="0" smtClean="0"/>
              <a:t> agreement) is a written document that deals with issues such as the relative split of the equity among the founders of the firm, how individual founders will be compensated for the cash or the </a:t>
            </a:r>
            <a:r>
              <a:rPr lang="en-US" altLang="en-US" sz="2400" dirty="0" smtClean="0"/>
              <a:t>“</a:t>
            </a:r>
            <a:r>
              <a:rPr lang="en-US" sz="2400" dirty="0" smtClean="0"/>
              <a:t>sweat equity</a:t>
            </a:r>
            <a:r>
              <a:rPr lang="en-US" altLang="en-US" sz="2400" dirty="0" smtClean="0"/>
              <a:t>”</a:t>
            </a:r>
            <a:r>
              <a:rPr lang="en-US" sz="2400" dirty="0" smtClean="0"/>
              <a:t> they put into the firm, and how long the founders will have to remain with the firm for their shares to fully vest.</a:t>
            </a:r>
          </a:p>
          <a:p>
            <a:pPr marL="740664" lvl="1"/>
            <a:r>
              <a:rPr lang="en-US" sz="2400" dirty="0" smtClean="0"/>
              <a:t>The items to include in the founders</a:t>
            </a:r>
            <a:r>
              <a:rPr lang="en-US" altLang="en-US" sz="2400" dirty="0" smtClean="0"/>
              <a:t>’</a:t>
            </a:r>
            <a:r>
              <a:rPr lang="en-US" sz="2400" dirty="0" smtClean="0"/>
              <a:t> agreement are shown on the following slide.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010400" cy="1097280"/>
          </a:xfrm>
        </p:spPr>
        <p:txBody>
          <a:bodyPr/>
          <a:lstStyle/>
          <a:p>
            <a:r>
              <a:rPr lang="en-US" sz="3600" dirty="0" smtClean="0"/>
              <a:t>Partial List of Items to Include in a Founders</a:t>
            </a:r>
            <a:r>
              <a:rPr lang="en-US" altLang="en-US" sz="3600" dirty="0" smtClean="0"/>
              <a:t>’</a:t>
            </a:r>
            <a:r>
              <a:rPr lang="en-US" sz="3600" dirty="0" smtClean="0"/>
              <a:t> Agreement</a:t>
            </a:r>
            <a:endParaRPr lang="en-US" sz="3600" dirty="0"/>
          </a:p>
        </p:txBody>
      </p:sp>
      <p:sp>
        <p:nvSpPr>
          <p:cNvPr id="7" name="Content Placeholder 6"/>
          <p:cNvSpPr>
            <a:spLocks noGrp="1"/>
          </p:cNvSpPr>
          <p:nvPr>
            <p:ph idx="1"/>
          </p:nvPr>
        </p:nvSpPr>
        <p:spPr>
          <a:xfrm>
            <a:off x="457200" y="1447800"/>
            <a:ext cx="8229600" cy="4800600"/>
          </a:xfrm>
        </p:spPr>
        <p:txBody>
          <a:bodyPr/>
          <a:lstStyle/>
          <a:p>
            <a:pPr marL="256032" indent="-256032">
              <a:spcBef>
                <a:spcPts val="700"/>
              </a:spcBef>
              <a:buSzPct val="100000"/>
              <a:buFontTx/>
              <a:buChar char="•"/>
            </a:pPr>
            <a:r>
              <a:rPr lang="en-US" sz="2200" dirty="0" smtClean="0"/>
              <a:t>Nature of the prospective business.</a:t>
            </a:r>
          </a:p>
          <a:p>
            <a:pPr marL="256032" indent="-256032">
              <a:spcBef>
                <a:spcPts val="700"/>
              </a:spcBef>
              <a:buSzPct val="100000"/>
              <a:buFontTx/>
              <a:buChar char="•"/>
            </a:pPr>
            <a:r>
              <a:rPr lang="en-US" sz="2200" dirty="0" smtClean="0"/>
              <a:t>Identity and proposed titles of the founders.</a:t>
            </a:r>
          </a:p>
          <a:p>
            <a:pPr marL="256032" indent="-256032">
              <a:spcBef>
                <a:spcPts val="700"/>
              </a:spcBef>
              <a:buSzPct val="100000"/>
              <a:buFontTx/>
              <a:buChar char="•"/>
            </a:pPr>
            <a:r>
              <a:rPr lang="en-US" sz="2200" dirty="0" smtClean="0"/>
              <a:t>Legal form of business ownership.</a:t>
            </a:r>
          </a:p>
          <a:p>
            <a:pPr marL="256032" indent="-256032">
              <a:spcBef>
                <a:spcPts val="700"/>
              </a:spcBef>
              <a:buSzPct val="100000"/>
              <a:buFontTx/>
              <a:buChar char="•"/>
            </a:pPr>
            <a:r>
              <a:rPr lang="en-US" sz="2200" dirty="0" smtClean="0"/>
              <a:t>Apportionment of stock (or division of ownership).</a:t>
            </a:r>
          </a:p>
          <a:p>
            <a:pPr marL="256032" indent="-256032">
              <a:spcBef>
                <a:spcPts val="700"/>
              </a:spcBef>
              <a:buSzPct val="100000"/>
              <a:buFontTx/>
              <a:buChar char="•"/>
            </a:pPr>
            <a:r>
              <a:rPr lang="en-US" sz="2200" dirty="0" smtClean="0"/>
              <a:t>Consideration paid for stock or ownership share of each of the founders.</a:t>
            </a:r>
          </a:p>
          <a:p>
            <a:pPr marL="256032" indent="-256032">
              <a:spcBef>
                <a:spcPts val="700"/>
              </a:spcBef>
              <a:buSzPct val="100000"/>
              <a:buFontTx/>
              <a:buChar char="•"/>
            </a:pPr>
            <a:r>
              <a:rPr lang="en-US" sz="2200" dirty="0" smtClean="0"/>
              <a:t>Identification of any intellectual property signed over to the business.</a:t>
            </a:r>
          </a:p>
          <a:p>
            <a:pPr marL="256032" indent="-256032">
              <a:spcBef>
                <a:spcPts val="700"/>
              </a:spcBef>
              <a:buSzPct val="100000"/>
              <a:buFontTx/>
              <a:buChar char="•"/>
            </a:pPr>
            <a:r>
              <a:rPr lang="en-US" sz="2200" dirty="0" smtClean="0"/>
              <a:t>Description of how the founders will be compensated and how the profits in the business will be divided. </a:t>
            </a:r>
          </a:p>
          <a:p>
            <a:pPr marL="256032" indent="-256032">
              <a:spcBef>
                <a:spcPts val="700"/>
              </a:spcBef>
              <a:buSzPct val="100000"/>
              <a:buFontTx/>
              <a:buChar char="•"/>
            </a:pPr>
            <a:r>
              <a:rPr lang="en-US" sz="2200" dirty="0" smtClean="0"/>
              <a:t>Provisions for resolving disputes.</a:t>
            </a:r>
          </a:p>
          <a:p>
            <a:pPr marL="256032" indent="-256032">
              <a:spcBef>
                <a:spcPts val="700"/>
              </a:spcBef>
              <a:buSzPct val="100000"/>
              <a:buFontTx/>
              <a:buChar char="•"/>
            </a:pPr>
            <a:r>
              <a:rPr lang="en-US" sz="2200" dirty="0" smtClean="0"/>
              <a:t>Buyback clause.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4989</TotalTime>
  <Words>2750</Words>
  <Application>Microsoft Office PowerPoint</Application>
  <PresentationFormat>On-screen Show (4:3)</PresentationFormat>
  <Paragraphs>208</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Initial Ethical and Legal Issues Facing  a New Firm</vt:lpstr>
      <vt:lpstr>Establishing a Strong Ethical  Culture (1 of 2)</vt:lpstr>
      <vt:lpstr>Establishing a Strong Ethical  Culture (2 of 2)</vt:lpstr>
      <vt:lpstr>Choosing an Attorney for a Firm</vt:lpstr>
      <vt:lpstr>How to Select an Attorney</vt:lpstr>
      <vt:lpstr>Drafting a Founders’ Agreement</vt:lpstr>
      <vt:lpstr>Partial List of Items to Include in a Founders’ Agreement</vt:lpstr>
      <vt:lpstr>Avoiding Legal Disputes (1 of 2)</vt:lpstr>
      <vt:lpstr>Avoiding Legal Disputes (2 of 2)</vt:lpstr>
      <vt:lpstr>Nondisclosure and Noncompete Agreements</vt:lpstr>
      <vt:lpstr>Obtaining Business Licenses and  Permits (1 of 4)</vt:lpstr>
      <vt:lpstr>Obtaining Business Licenses and  Permits (2 of 4)</vt:lpstr>
      <vt:lpstr>Obtaining Business Licenses and  Permits (3 of 4)</vt:lpstr>
      <vt:lpstr>Obtaining Business Licenses and  Permits (4 of 4)</vt:lpstr>
      <vt:lpstr>Choosing a Form of Business Ownership</vt:lpstr>
      <vt:lpstr>Issues to Consider in Choosing a Legal Form of Business Ownership</vt:lpstr>
      <vt:lpstr>Sole Proprietorship</vt:lpstr>
      <vt:lpstr>Advantages and Disadvantages  of a Sole Proprietorship (1 of 2)</vt:lpstr>
      <vt:lpstr>Advantages and Disadvantages  of a Sole Proprietorship (2 of 2)</vt:lpstr>
      <vt:lpstr>Partnerships </vt:lpstr>
      <vt:lpstr>General Partnership</vt:lpstr>
      <vt:lpstr>Advantages and Disadvantages  of a General Partnership (1 of 2)</vt:lpstr>
      <vt:lpstr>Advantages and Disadvantages  of a General Partnership (2 of 2)</vt:lpstr>
      <vt:lpstr>Limited Partnerships</vt:lpstr>
      <vt:lpstr>Corporations</vt:lpstr>
      <vt:lpstr>C Corporation (1 of 2)</vt:lpstr>
      <vt:lpstr>C Corporation (2 of 2)</vt:lpstr>
      <vt:lpstr>Advantages and Disadvantages  of a C Corporation (1 of 2)</vt:lpstr>
      <vt:lpstr>Advantages and Disadvantages  of a C Corporation (2 of 2)</vt:lpstr>
      <vt:lpstr>Subchapter S Corporation (1 of 3)</vt:lpstr>
      <vt:lpstr>Subchapter S Corporation (2 of 3)</vt:lpstr>
      <vt:lpstr>Subchapter S Corporation (3 of 3)</vt:lpstr>
      <vt:lpstr>Limited Liability Company</vt:lpstr>
      <vt:lpstr>Advantages and Disadvantages of a Limited Liability Company (1 of 2)</vt:lpstr>
      <vt:lpstr>Advantages and Disadvantages of a Limited Liability Company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1106</cp:revision>
  <dcterms:created xsi:type="dcterms:W3CDTF">2014-07-14T20:04:21Z</dcterms:created>
  <dcterms:modified xsi:type="dcterms:W3CDTF">2018-01-17T04:04:17Z</dcterms:modified>
</cp:coreProperties>
</file>