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516" r:id="rId2"/>
    <p:sldId id="467" r:id="rId3"/>
    <p:sldId id="468" r:id="rId4"/>
    <p:sldId id="469" r:id="rId5"/>
    <p:sldId id="470" r:id="rId6"/>
    <p:sldId id="471" r:id="rId7"/>
    <p:sldId id="472" r:id="rId8"/>
    <p:sldId id="473" r:id="rId9"/>
    <p:sldId id="474" r:id="rId10"/>
    <p:sldId id="475" r:id="rId11"/>
    <p:sldId id="476" r:id="rId12"/>
    <p:sldId id="477" r:id="rId13"/>
    <p:sldId id="478" r:id="rId14"/>
    <p:sldId id="518" r:id="rId15"/>
    <p:sldId id="517" r:id="rId16"/>
    <p:sldId id="481" r:id="rId17"/>
    <p:sldId id="482" r:id="rId18"/>
    <p:sldId id="483" r:id="rId19"/>
    <p:sldId id="503" r:id="rId20"/>
    <p:sldId id="485" r:id="rId21"/>
    <p:sldId id="510" r:id="rId22"/>
    <p:sldId id="486" r:id="rId23"/>
    <p:sldId id="487" r:id="rId24"/>
    <p:sldId id="511" r:id="rId25"/>
    <p:sldId id="488" r:id="rId26"/>
    <p:sldId id="489" r:id="rId27"/>
    <p:sldId id="490" r:id="rId28"/>
    <p:sldId id="491" r:id="rId29"/>
    <p:sldId id="492" r:id="rId30"/>
    <p:sldId id="493" r:id="rId31"/>
    <p:sldId id="494" r:id="rId32"/>
    <p:sldId id="495" r:id="rId33"/>
    <p:sldId id="513" r:id="rId34"/>
    <p:sldId id="497" r:id="rId35"/>
    <p:sldId id="509" r:id="rId36"/>
    <p:sldId id="499" r:id="rId37"/>
    <p:sldId id="500" r:id="rId38"/>
    <p:sldId id="51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07" autoAdjust="0"/>
    <p:restoredTop sz="94364" autoAdjust="0"/>
  </p:normalViewPr>
  <p:slideViewPr>
    <p:cSldViewPr>
      <p:cViewPr varScale="1">
        <p:scale>
          <a:sx n="70" d="100"/>
          <a:sy n="70" d="100"/>
        </p:scale>
        <p:origin x="1068" y="72"/>
      </p:cViewPr>
      <p:guideLst>
        <p:guide orient="horz" pos="2160"/>
        <p:guide pos="2880"/>
      </p:guideLst>
    </p:cSldViewPr>
  </p:slideViewPr>
  <p:outlineViewPr>
    <p:cViewPr>
      <p:scale>
        <a:sx n="33" d="100"/>
        <a:sy n="33" d="100"/>
      </p:scale>
      <p:origin x="0" y="-454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05626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264947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285707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3" name="TextBox 12"/>
          <p:cNvSpPr txBox="1"/>
          <p:nvPr userDrawn="1"/>
        </p:nvSpPr>
        <p:spPr>
          <a:xfrm>
            <a:off x="2590800" y="6407663"/>
            <a:ext cx="60960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2590800" y="6407663"/>
            <a:ext cx="60960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590800" y="6407663"/>
            <a:ext cx="60960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4705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2590800" y="6407663"/>
            <a:ext cx="60960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2590800" y="6407663"/>
            <a:ext cx="60960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4"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US" altLang="en-US" sz="3600" b="1" dirty="0"/>
              <a:t>Chapter 8</a:t>
            </a:r>
          </a:p>
        </p:txBody>
      </p:sp>
      <p:sp>
        <p:nvSpPr>
          <p:cNvPr id="5" name="Text Placeholder 4"/>
          <p:cNvSpPr>
            <a:spLocks noGrp="1"/>
          </p:cNvSpPr>
          <p:nvPr>
            <p:ph type="body" sz="quarter" idx="15"/>
          </p:nvPr>
        </p:nvSpPr>
        <p:spPr>
          <a:xfrm>
            <a:off x="4014872" y="3398837"/>
            <a:ext cx="4706112" cy="2773363"/>
          </a:xfrm>
        </p:spPr>
        <p:txBody>
          <a:bodyPr/>
          <a:lstStyle/>
          <a:p>
            <a:pPr algn="ctr">
              <a:spcBef>
                <a:spcPct val="50000"/>
              </a:spcBef>
            </a:pPr>
            <a:r>
              <a:rPr lang="en-US" sz="3600" dirty="0"/>
              <a:t>Assessing a New Venture</a:t>
            </a:r>
            <a:r>
              <a:rPr lang="en-US" altLang="en-US" sz="3600" dirty="0"/>
              <a:t>’</a:t>
            </a:r>
            <a:r>
              <a:rPr lang="en-US" sz="3600" dirty="0"/>
              <a:t>s </a:t>
            </a:r>
            <a:r>
              <a:rPr lang="en-US" sz="3600" i="1" dirty="0"/>
              <a:t>Financial Strength </a:t>
            </a:r>
            <a:r>
              <a:rPr lang="en-US" sz="3600" dirty="0"/>
              <a:t>and Viability</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54052"/>
            <a:ext cx="3371657" cy="4407179"/>
          </a:xfrm>
          <a:prstGeom prst="rect">
            <a:avLst/>
          </a:prstGeom>
        </p:spPr>
      </p:pic>
    </p:spTree>
    <p:extLst>
      <p:ext uri="{BB962C8B-B14F-4D97-AF65-F5344CB8AC3E}">
        <p14:creationId xmlns:p14="http://schemas.microsoft.com/office/powerpoint/2010/main" val="4031863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Process of Financial </a:t>
            </a:r>
            <a:br>
              <a:rPr lang="en-US" sz="3600" dirty="0" smtClean="0"/>
            </a:br>
            <a:r>
              <a:rPr lang="en-US" sz="3600" dirty="0" smtClean="0"/>
              <a:t>Management </a:t>
            </a:r>
            <a:r>
              <a:rPr lang="en-US" sz="2000" b="0" dirty="0" smtClean="0"/>
              <a:t>(2 of 4)</a:t>
            </a:r>
            <a:endParaRPr lang="en-US" sz="2000" b="0" dirty="0"/>
          </a:p>
        </p:txBody>
      </p:sp>
      <p:sp>
        <p:nvSpPr>
          <p:cNvPr id="7" name="Content Placeholder 6"/>
          <p:cNvSpPr>
            <a:spLocks noGrp="1"/>
          </p:cNvSpPr>
          <p:nvPr>
            <p:ph idx="1"/>
          </p:nvPr>
        </p:nvSpPr>
        <p:spPr/>
        <p:txBody>
          <a:bodyPr/>
          <a:lstStyle/>
          <a:p>
            <a:pPr marL="256032" indent="-256032">
              <a:buSzPct val="100000"/>
            </a:pPr>
            <a:r>
              <a:rPr lang="en-US" sz="2200" dirty="0" smtClean="0"/>
              <a:t>Forecasts (continued)</a:t>
            </a:r>
          </a:p>
          <a:p>
            <a:pPr marL="740664" lvl="1"/>
            <a:r>
              <a:rPr lang="en-US" sz="2200" dirty="0" smtClean="0"/>
              <a:t>New ventures typically base their forecasts on an estimate of sales and then on industry averages or the experiences of similar start-ups regarding the cost of goods sold and other expenses.</a:t>
            </a:r>
          </a:p>
          <a:p>
            <a:pPr marL="256032" indent="-256032">
              <a:buSzPct val="100000"/>
            </a:pPr>
            <a:r>
              <a:rPr lang="en-US" sz="2200" dirty="0" smtClean="0"/>
              <a:t>Budgets</a:t>
            </a:r>
          </a:p>
          <a:p>
            <a:pPr marL="740664" lvl="1"/>
            <a:r>
              <a:rPr lang="en-US" sz="2200" dirty="0" smtClean="0"/>
              <a:t>Are itemized forecasts of a company</a:t>
            </a:r>
            <a:r>
              <a:rPr lang="en-US" altLang="en-US" sz="2200" dirty="0" smtClean="0"/>
              <a:t>’</a:t>
            </a:r>
            <a:r>
              <a:rPr lang="en-US" sz="2200" dirty="0" smtClean="0"/>
              <a:t>s income, expenses, and capital needs and are also an important tool for financial planning and control.</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Process of Financial </a:t>
            </a:r>
            <a:br>
              <a:rPr lang="en-US" sz="3600" dirty="0" smtClean="0"/>
            </a:br>
            <a:r>
              <a:rPr lang="en-US" sz="3600" dirty="0" smtClean="0"/>
              <a:t>Management </a:t>
            </a:r>
            <a:r>
              <a:rPr lang="en-US" sz="2000" b="0" dirty="0" smtClean="0"/>
              <a:t>(3 of 4)</a:t>
            </a:r>
            <a:endParaRPr lang="en-US" sz="2000" b="0" dirty="0"/>
          </a:p>
        </p:txBody>
      </p:sp>
      <p:sp>
        <p:nvSpPr>
          <p:cNvPr id="7" name="Content Placeholder 6"/>
          <p:cNvSpPr>
            <a:spLocks noGrp="1"/>
          </p:cNvSpPr>
          <p:nvPr>
            <p:ph idx="1"/>
          </p:nvPr>
        </p:nvSpPr>
        <p:spPr>
          <a:xfrm>
            <a:off x="457200" y="1600200"/>
            <a:ext cx="8153400" cy="4525963"/>
          </a:xfrm>
        </p:spPr>
        <p:txBody>
          <a:bodyPr/>
          <a:lstStyle/>
          <a:p>
            <a:pPr marL="256032" indent="-256032">
              <a:buSzPct val="100000"/>
            </a:pPr>
            <a:r>
              <a:rPr lang="en-US" sz="2200" dirty="0" smtClean="0"/>
              <a:t>Financial Ratios</a:t>
            </a:r>
          </a:p>
          <a:p>
            <a:pPr marL="740664" lvl="1"/>
            <a:r>
              <a:rPr lang="en-US" sz="2200" dirty="0" smtClean="0"/>
              <a:t>Depict relationships between items on a firm</a:t>
            </a:r>
            <a:r>
              <a:rPr lang="en-US" altLang="en-US" sz="2200" dirty="0" smtClean="0"/>
              <a:t>’</a:t>
            </a:r>
            <a:r>
              <a:rPr lang="en-US" sz="2200" dirty="0" smtClean="0"/>
              <a:t>s financial statements.</a:t>
            </a:r>
          </a:p>
          <a:p>
            <a:pPr marL="740664" lvl="1"/>
            <a:r>
              <a:rPr lang="en-US" sz="2200" dirty="0" smtClean="0"/>
              <a:t>An analysis of its financial ratios helps a firm determine whether it is meeting its financial objectives and how it stacks up against industry peers.</a:t>
            </a:r>
          </a:p>
          <a:p>
            <a:pPr marL="256032" indent="-256032">
              <a:buSzPct val="100000"/>
            </a:pPr>
            <a:r>
              <a:rPr lang="en-US" sz="2200" dirty="0" smtClean="0"/>
              <a:t>Importance of Financial Management</a:t>
            </a:r>
          </a:p>
          <a:p>
            <a:pPr marL="740664" lvl="1"/>
            <a:r>
              <a:rPr lang="en-US" sz="2200" dirty="0" smtClean="0"/>
              <a:t>Many experienced entrepreneurs stress the importance of keeping on top of the financial management of the firm.</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Process of Financial </a:t>
            </a:r>
            <a:br>
              <a:rPr lang="en-US" sz="3600" dirty="0" smtClean="0"/>
            </a:br>
            <a:r>
              <a:rPr lang="en-US" sz="3600" dirty="0" smtClean="0"/>
              <a:t>Management </a:t>
            </a:r>
            <a:r>
              <a:rPr lang="en-US" sz="2000" b="0" dirty="0" smtClean="0"/>
              <a:t>(4 of 4)</a:t>
            </a:r>
            <a:endParaRPr lang="en-US" sz="2000" b="0" dirty="0"/>
          </a:p>
        </p:txBody>
      </p:sp>
      <p:sp>
        <p:nvSpPr>
          <p:cNvPr id="2" name="Content Placeholder 1"/>
          <p:cNvSpPr>
            <a:spLocks noGrp="1"/>
          </p:cNvSpPr>
          <p:nvPr>
            <p:ph idx="1"/>
          </p:nvPr>
        </p:nvSpPr>
        <p:spPr>
          <a:xfrm>
            <a:off x="457200" y="1600201"/>
            <a:ext cx="8229600" cy="381000"/>
          </a:xfrm>
        </p:spPr>
        <p:txBody>
          <a:bodyPr/>
          <a:lstStyle/>
          <a:p>
            <a:pPr marL="0" indent="0">
              <a:buNone/>
            </a:pPr>
            <a:r>
              <a:rPr lang="en-IN" sz="2200" b="1" dirty="0"/>
              <a:t>Figure </a:t>
            </a:r>
            <a:r>
              <a:rPr lang="en-IN" sz="2200" b="1" dirty="0" smtClean="0"/>
              <a:t>8.2 </a:t>
            </a:r>
            <a:r>
              <a:rPr lang="en-IN" sz="2200" dirty="0" smtClean="0"/>
              <a:t>The </a:t>
            </a:r>
            <a:r>
              <a:rPr lang="en-IN" sz="2200" dirty="0"/>
              <a:t>Process </a:t>
            </a:r>
            <a:r>
              <a:rPr lang="en-IN" sz="2200" dirty="0" smtClean="0"/>
              <a:t>of Financial </a:t>
            </a:r>
            <a:r>
              <a:rPr lang="en-IN" sz="2200" dirty="0"/>
              <a:t>Management</a:t>
            </a:r>
          </a:p>
        </p:txBody>
      </p:sp>
      <p:pic>
        <p:nvPicPr>
          <p:cNvPr id="3" name="Picture 2" descr="Four steps in the process in the financial management. The first step is preparation of historic financial statements including income statement, balance sheet, and statement of cash flows. The second step is preparation of forecasts including income, expenses, and capital expenditures. The third step is preparation of pro forma financial statements including pro forma income statement, pro forma balance sheet, and prof forma statement of cash flows. The fourth step is ongoing analysis of financial results including ratio analysis, measuring results versus plans, and measuring results versus industry nor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967" y="2092108"/>
            <a:ext cx="4570066" cy="42116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Statements</a:t>
            </a:r>
            <a:endParaRPr lang="en-US" sz="3600" dirty="0"/>
          </a:p>
        </p:txBody>
      </p:sp>
      <p:sp>
        <p:nvSpPr>
          <p:cNvPr id="7" name="Content Placeholder 6"/>
          <p:cNvSpPr>
            <a:spLocks noGrp="1"/>
          </p:cNvSpPr>
          <p:nvPr>
            <p:ph idx="1"/>
          </p:nvPr>
        </p:nvSpPr>
        <p:spPr>
          <a:xfrm>
            <a:off x="457200" y="1600200"/>
            <a:ext cx="8077200" cy="4525963"/>
          </a:xfrm>
        </p:spPr>
        <p:txBody>
          <a:bodyPr/>
          <a:lstStyle/>
          <a:p>
            <a:pPr marL="256032" indent="-256032">
              <a:buSzPct val="100000"/>
            </a:pPr>
            <a:r>
              <a:rPr lang="en-US" sz="2200" dirty="0" smtClean="0"/>
              <a:t>Historical Financial Statements</a:t>
            </a:r>
          </a:p>
          <a:p>
            <a:pPr lvl="1"/>
            <a:r>
              <a:rPr lang="en-US" sz="2200" dirty="0" smtClean="0"/>
              <a:t>Reflect past performance and are usually prepared on a quarterly and annual basis.</a:t>
            </a:r>
          </a:p>
          <a:p>
            <a:pPr lvl="2"/>
            <a:r>
              <a:rPr lang="en-US" sz="2200" dirty="0" smtClean="0"/>
              <a:t>Publicly traded firms are required by the SEC to prepare financial statements and make them available to the public.</a:t>
            </a:r>
          </a:p>
          <a:p>
            <a:pPr marL="256032" indent="-256032">
              <a:buSzPct val="100000"/>
            </a:pPr>
            <a:r>
              <a:rPr lang="en-US" sz="2200" dirty="0" smtClean="0"/>
              <a:t>Pro Forma Financial Statements</a:t>
            </a:r>
          </a:p>
          <a:p>
            <a:pPr marL="740664" lvl="1"/>
            <a:r>
              <a:rPr lang="en-US" sz="2200" dirty="0" smtClean="0"/>
              <a:t>Are projections for future periods based on forecasts and are typically completed for two to three years in the future.</a:t>
            </a:r>
          </a:p>
          <a:p>
            <a:pPr lvl="2"/>
            <a:r>
              <a:rPr lang="en-US" sz="2200" dirty="0" smtClean="0"/>
              <a:t>Pro forma financial statements are strictly planning tools and are not required by the SEC.</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New Venture Fitness Drinks </a:t>
            </a:r>
            <a:r>
              <a:rPr lang="en-US" sz="2000" b="0" dirty="0" smtClean="0"/>
              <a:t>(1 </a:t>
            </a:r>
            <a:r>
              <a:rPr lang="en-US" sz="2000" b="0" dirty="0"/>
              <a:t>of 2)</a:t>
            </a:r>
            <a:endParaRPr lang="en-US" sz="2000" dirty="0"/>
          </a:p>
        </p:txBody>
      </p:sp>
      <p:sp>
        <p:nvSpPr>
          <p:cNvPr id="7" name="Content Placeholder 6"/>
          <p:cNvSpPr>
            <a:spLocks noGrp="1"/>
          </p:cNvSpPr>
          <p:nvPr>
            <p:ph idx="1"/>
          </p:nvPr>
        </p:nvSpPr>
        <p:spPr>
          <a:xfrm>
            <a:off x="457200" y="1600200"/>
            <a:ext cx="8077200" cy="4724400"/>
          </a:xfrm>
        </p:spPr>
        <p:txBody>
          <a:bodyPr/>
          <a:lstStyle/>
          <a:p>
            <a:pPr marL="256032" indent="-256032">
              <a:buSzPct val="100000"/>
            </a:pPr>
            <a:r>
              <a:rPr lang="en-US" sz="2200" dirty="0" smtClean="0"/>
              <a:t>New Venture Fitness Drinks</a:t>
            </a:r>
          </a:p>
          <a:p>
            <a:pPr marL="741600" lvl="1"/>
            <a:r>
              <a:rPr lang="en-US" sz="2200" dirty="0" smtClean="0"/>
              <a:t>To illustrate how financial statements are prepared, we used New Venture Fitness Drinks, the fictitious sports drink company introduced in Chapter 3.</a:t>
            </a:r>
          </a:p>
          <a:p>
            <a:pPr lvl="2"/>
            <a:r>
              <a:rPr lang="en-US" sz="2200" dirty="0" smtClean="0"/>
              <a:t>New Venture Fitness Drinks has been in business for five years.</a:t>
            </a:r>
          </a:p>
          <a:p>
            <a:pPr lvl="2"/>
            <a:r>
              <a:rPr lang="en-US" sz="2200" dirty="0" smtClean="0"/>
              <a:t>Targeting sports enthusiasts, the company sells a line of nutritional fitness drinks.</a:t>
            </a:r>
          </a:p>
          <a:p>
            <a:pPr lvl="2"/>
            <a:r>
              <a:rPr lang="en-US" sz="2200" dirty="0" smtClean="0"/>
              <a:t>It opened a single location in 2016, added a second location in 2018, and plans to add a third in 2019.</a:t>
            </a:r>
          </a:p>
        </p:txBody>
      </p:sp>
    </p:spTree>
    <p:extLst>
      <p:ext uri="{BB962C8B-B14F-4D97-AF65-F5344CB8AC3E}">
        <p14:creationId xmlns:p14="http://schemas.microsoft.com/office/powerpoint/2010/main" val="139741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New Venture Fitness Drinks </a:t>
            </a:r>
            <a:r>
              <a:rPr lang="en-US" sz="2000" b="0" dirty="0" smtClean="0"/>
              <a:t>(2 </a:t>
            </a:r>
            <a:r>
              <a:rPr lang="en-US" sz="2000" b="0" dirty="0"/>
              <a:t>of 2)</a:t>
            </a:r>
            <a:endParaRPr lang="en-US" sz="2000" dirty="0"/>
          </a:p>
        </p:txBody>
      </p:sp>
      <p:sp>
        <p:nvSpPr>
          <p:cNvPr id="7" name="Content Placeholder 6"/>
          <p:cNvSpPr>
            <a:spLocks noGrp="1"/>
          </p:cNvSpPr>
          <p:nvPr>
            <p:ph idx="1"/>
          </p:nvPr>
        </p:nvSpPr>
        <p:spPr>
          <a:xfrm>
            <a:off x="457200" y="1600200"/>
            <a:ext cx="8077200" cy="4724400"/>
          </a:xfrm>
        </p:spPr>
        <p:txBody>
          <a:bodyPr/>
          <a:lstStyle/>
          <a:p>
            <a:pPr marL="256032" indent="-256032">
              <a:buSzPct val="100000"/>
            </a:pPr>
            <a:r>
              <a:rPr lang="en-US" sz="2200" dirty="0" smtClean="0"/>
              <a:t>New Venture Fitness Drinks (continued)</a:t>
            </a:r>
          </a:p>
          <a:p>
            <a:pPr marL="741600" lvl="1"/>
            <a:r>
              <a:rPr lang="en-US" sz="2200" dirty="0" smtClean="0"/>
              <a:t>To illustrate how financial statements are prepared, we used New Venture Fitness Drinks, the fictitious sports drink company introduced in Chapter 3.</a:t>
            </a:r>
          </a:p>
          <a:p>
            <a:pPr lvl="2"/>
            <a:r>
              <a:rPr lang="en-US" sz="2200" dirty="0" smtClean="0"/>
              <a:t>The company’s strategy is to place small restaurants, similar to smoothie restaurants, near large outdoor sports complexes.</a:t>
            </a:r>
          </a:p>
          <a:p>
            <a:pPr lvl="2"/>
            <a:r>
              <a:rPr lang="en-US" sz="2200" dirty="0" smtClean="0"/>
              <a:t>The company is profitable and is growing at a rate of 25 percent per year.  </a:t>
            </a:r>
          </a:p>
        </p:txBody>
      </p:sp>
    </p:spTree>
    <p:extLst>
      <p:ext uri="{BB962C8B-B14F-4D97-AF65-F5344CB8AC3E}">
        <p14:creationId xmlns:p14="http://schemas.microsoft.com/office/powerpoint/2010/main" val="394477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Historical Financial Statements</a:t>
            </a:r>
            <a:endParaRPr lang="en-US" sz="3600" dirty="0"/>
          </a:p>
        </p:txBody>
      </p:sp>
      <p:sp>
        <p:nvSpPr>
          <p:cNvPr id="13" name="Text Placeholder 12"/>
          <p:cNvSpPr>
            <a:spLocks noGrp="1"/>
          </p:cNvSpPr>
          <p:nvPr>
            <p:ph idx="13"/>
          </p:nvPr>
        </p:nvSpPr>
        <p:spPr>
          <a:xfrm>
            <a:off x="457200" y="1600201"/>
            <a:ext cx="8229600" cy="457200"/>
          </a:xfrm>
        </p:spPr>
        <p:txBody>
          <a:bodyPr/>
          <a:lstStyle/>
          <a:p>
            <a:pPr marL="256032" indent="-256032">
              <a:buNone/>
            </a:pPr>
            <a:r>
              <a:rPr lang="en-US" sz="2400" dirty="0" smtClean="0">
                <a:solidFill>
                  <a:schemeClr val="tx1"/>
                </a:solidFill>
              </a:rPr>
              <a:t>Three types of historical financial statements</a:t>
            </a:r>
            <a:endParaRPr lang="en-US" sz="2400" dirty="0">
              <a:solidFill>
                <a:schemeClr val="tx1"/>
              </a:solidFill>
            </a:endParaRPr>
          </a:p>
        </p:txBody>
      </p:sp>
      <p:graphicFrame>
        <p:nvGraphicFramePr>
          <p:cNvPr id="14" name="Table 5"/>
          <p:cNvGraphicFramePr>
            <a:graphicFrameLocks noGrp="1"/>
          </p:cNvGraphicFramePr>
          <p:nvPr>
            <p:ph idx="1"/>
            <p:extLst>
              <p:ext uri="{D42A27DB-BD31-4B8C-83A1-F6EECF244321}">
                <p14:modId xmlns:p14="http://schemas.microsoft.com/office/powerpoint/2010/main" val="2462260734"/>
              </p:ext>
            </p:extLst>
          </p:nvPr>
        </p:nvGraphicFramePr>
        <p:xfrm>
          <a:off x="457200" y="2209800"/>
          <a:ext cx="8229600" cy="371856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Financial Statement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Purpose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Income Statement</a:t>
                      </a:r>
                    </a:p>
                    <a:p>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Reflects the results of the operations of a firm over a specified period of time. It records all the revenues and expenses for the given period and shows whether the firm is making a profit or is experiencing a loss.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Balance Sheet</a:t>
                      </a:r>
                    </a:p>
                    <a:p>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Is a snapshot of a company</a:t>
                      </a:r>
                      <a:r>
                        <a:rPr lang="en-US" altLang="en-US" sz="2000" b="0" dirty="0" smtClean="0"/>
                        <a:t>’</a:t>
                      </a:r>
                      <a:r>
                        <a:rPr lang="en-US" sz="2000" b="0" dirty="0" smtClean="0"/>
                        <a:t>s assets, liabilities, and owner</a:t>
                      </a:r>
                      <a:r>
                        <a:rPr lang="en-US" altLang="en-US" sz="2000" b="0" dirty="0" smtClean="0"/>
                        <a:t>’</a:t>
                      </a:r>
                      <a:r>
                        <a:rPr lang="en-US" sz="2000" b="0" dirty="0" smtClean="0"/>
                        <a:t>s equity at a specific point in time.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Statement of cash flows</a:t>
                      </a:r>
                    </a:p>
                    <a:p>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Summarizes the changes in a firm</a:t>
                      </a:r>
                      <a:r>
                        <a:rPr lang="en-US" altLang="en-US" sz="2000" b="0" dirty="0" smtClean="0"/>
                        <a:t>’</a:t>
                      </a:r>
                      <a:r>
                        <a:rPr lang="en-US" sz="2000" b="0" dirty="0" smtClean="0"/>
                        <a:t>s cash position for a specified period of time and details why the changes occurred.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Historical Income Statements</a:t>
            </a:r>
            <a:endParaRPr lang="en-US" sz="3600" b="0" dirty="0"/>
          </a:p>
        </p:txBody>
      </p:sp>
      <p:sp>
        <p:nvSpPr>
          <p:cNvPr id="2" name="Content Placeholder 1"/>
          <p:cNvSpPr>
            <a:spLocks noGrp="1"/>
          </p:cNvSpPr>
          <p:nvPr>
            <p:ph idx="1"/>
          </p:nvPr>
        </p:nvSpPr>
        <p:spPr>
          <a:xfrm>
            <a:off x="457200" y="1371600"/>
            <a:ext cx="8229600" cy="304800"/>
          </a:xfrm>
        </p:spPr>
        <p:txBody>
          <a:bodyPr/>
          <a:lstStyle/>
          <a:p>
            <a:pPr marL="0" indent="0">
              <a:buNone/>
            </a:pPr>
            <a:r>
              <a:rPr lang="en-US" sz="1800" b="1" dirty="0"/>
              <a:t>Table 8.1 </a:t>
            </a:r>
            <a:r>
              <a:rPr lang="en-US" sz="1800" dirty="0"/>
              <a:t>Consolidated Income Statements for New Venture Fitness Drinks, </a:t>
            </a:r>
            <a:r>
              <a:rPr lang="en-US" sz="1800" dirty="0" smtClean="0"/>
              <a:t>Inc.</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875046932"/>
              </p:ext>
            </p:extLst>
          </p:nvPr>
        </p:nvGraphicFramePr>
        <p:xfrm>
          <a:off x="457200" y="1752600"/>
          <a:ext cx="8230215" cy="457200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xmlns="" val="20000"/>
                    </a:ext>
                  </a:extLst>
                </a:gridCol>
                <a:gridCol w="1749384">
                  <a:extLst>
                    <a:ext uri="{9D8B030D-6E8A-4147-A177-3AD203B41FA5}">
                      <a16:colId xmlns:a16="http://schemas.microsoft.com/office/drawing/2014/main" xmlns="" val="20001"/>
                    </a:ext>
                  </a:extLst>
                </a:gridCol>
                <a:gridCol w="1741358">
                  <a:extLst>
                    <a:ext uri="{9D8B030D-6E8A-4147-A177-3AD203B41FA5}">
                      <a16:colId xmlns:a16="http://schemas.microsoft.com/office/drawing/2014/main" xmlns="" val="20002"/>
                    </a:ext>
                  </a:extLst>
                </a:gridCol>
                <a:gridCol w="1691473">
                  <a:extLst>
                    <a:ext uri="{9D8B030D-6E8A-4147-A177-3AD203B41FA5}">
                      <a16:colId xmlns:a16="http://schemas.microsoft.com/office/drawing/2014/main" xmlns="" val="20003"/>
                    </a:ext>
                  </a:extLst>
                </a:gridCol>
              </a:tblGrid>
              <a:tr h="251196">
                <a:tc>
                  <a:txBody>
                    <a:bodyPr/>
                    <a:lstStyle/>
                    <a:p>
                      <a:r>
                        <a:rPr lang="en-US" sz="1200" dirty="0" smtClean="0">
                          <a:solidFill>
                            <a:schemeClr val="bg1"/>
                          </a:solidFill>
                          <a:latin typeface="+mn-lt"/>
                        </a:rPr>
                        <a:t>Blank</a:t>
                      </a:r>
                      <a:endParaRPr lang="en-US" sz="1200" dirty="0">
                        <a:solidFill>
                          <a:schemeClr val="bg1"/>
                        </a:solidFill>
                        <a:latin typeface="+mn-lt"/>
                      </a:endParaRPr>
                    </a:p>
                  </a:txBody>
                  <a:tcPr marL="98081" marR="98081">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200" b="1" u="none" strike="noStrike" kern="1200" baseline="0" dirty="0" smtClean="0">
                          <a:latin typeface="+mn-lt"/>
                        </a:rPr>
                        <a:t>December 31, 2018</a:t>
                      </a:r>
                      <a:endParaRPr lang="en-US" sz="1200" b="1" dirty="0">
                        <a:latin typeface="+mn-lt"/>
                      </a:endParaRPr>
                    </a:p>
                  </a:txBody>
                  <a:tcPr marL="98081" marR="98081">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200" b="1" u="none" strike="noStrike" kern="1200" baseline="0" dirty="0" smtClean="0">
                          <a:latin typeface="+mn-lt"/>
                        </a:rPr>
                        <a:t>December 31, 2017</a:t>
                      </a:r>
                      <a:endParaRPr lang="en-US" sz="1200" b="1" dirty="0">
                        <a:latin typeface="+mn-lt"/>
                      </a:endParaRPr>
                    </a:p>
                  </a:txBody>
                  <a:tcPr marL="98081" marR="98081">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200" b="1" u="none" strike="noStrike" kern="1200" baseline="0" dirty="0" smtClean="0">
                          <a:latin typeface="+mn-lt"/>
                        </a:rPr>
                        <a:t>December 31, 2016</a:t>
                      </a:r>
                      <a:endParaRPr lang="en-US" sz="1200" b="1" dirty="0">
                        <a:latin typeface="+mn-lt"/>
                      </a:endParaRPr>
                    </a:p>
                  </a:txBody>
                  <a:tcPr marL="98081" marR="98081">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1196">
                <a:tc>
                  <a:txBody>
                    <a:bodyPr/>
                    <a:lstStyle/>
                    <a:p>
                      <a:r>
                        <a:rPr lang="en-US" sz="1200" u="none" strike="noStrike" kern="1200" baseline="0" dirty="0" smtClean="0">
                          <a:latin typeface="+mn-lt"/>
                        </a:rPr>
                        <a:t>Net sales</a:t>
                      </a:r>
                      <a:endParaRPr lang="en-US" sz="1200" dirty="0">
                        <a:latin typeface="+mn-lt"/>
                      </a:endParaRPr>
                    </a:p>
                  </a:txBody>
                  <a:tcPr marL="98081" marR="98081">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200" u="none" strike="noStrike" kern="1200" baseline="0" dirty="0" smtClean="0">
                          <a:latin typeface="+mn-lt"/>
                        </a:rPr>
                        <a:t>$586,600</a:t>
                      </a:r>
                      <a:endParaRPr lang="en-US" sz="1200" dirty="0">
                        <a:latin typeface="+mn-lt"/>
                      </a:endParaRPr>
                    </a:p>
                  </a:txBody>
                  <a:tcPr marL="98081" marR="98081">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200" u="none" strike="noStrike" kern="1200" baseline="0" dirty="0" smtClean="0">
                          <a:latin typeface="+mn-lt"/>
                        </a:rPr>
                        <a:t>$463,100</a:t>
                      </a:r>
                      <a:endParaRPr lang="en-US" sz="1200" dirty="0">
                        <a:latin typeface="+mn-lt"/>
                      </a:endParaRPr>
                    </a:p>
                  </a:txBody>
                  <a:tcPr marL="98081" marR="98081">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200" u="none" strike="noStrike" kern="1200" baseline="0" dirty="0" smtClean="0">
                          <a:latin typeface="+mn-lt"/>
                        </a:rPr>
                        <a:t>$368,900</a:t>
                      </a:r>
                      <a:endParaRPr lang="en-US" sz="1200" dirty="0">
                        <a:latin typeface="+mn-lt"/>
                      </a:endParaRPr>
                    </a:p>
                  </a:txBody>
                  <a:tcPr marL="98081" marR="98081">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r h="251196">
                <a:tc>
                  <a:txBody>
                    <a:bodyPr/>
                    <a:lstStyle/>
                    <a:p>
                      <a:r>
                        <a:rPr lang="en-US" sz="1200" u="none" strike="noStrike" kern="1200" baseline="0" dirty="0" smtClean="0">
                          <a:latin typeface="+mn-lt"/>
                        </a:rPr>
                        <a:t>Cost of sales</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268,900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225,500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201,500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02"/>
                  </a:ext>
                </a:extLst>
              </a:tr>
              <a:tr h="251196">
                <a:tc>
                  <a:txBody>
                    <a:bodyPr/>
                    <a:lstStyle/>
                    <a:p>
                      <a:r>
                        <a:rPr lang="en-US" sz="1200" u="none" strike="noStrike" kern="1200" baseline="0" dirty="0" smtClean="0">
                          <a:latin typeface="+mn-lt"/>
                        </a:rPr>
                        <a:t>Gross profit</a:t>
                      </a:r>
                      <a:endParaRPr lang="en-US" sz="1200" dirty="0">
                        <a:latin typeface="+mn-lt"/>
                      </a:endParaRPr>
                    </a:p>
                  </a:txBody>
                  <a:tcPr marL="98081" marR="98081">
                    <a:solidFill>
                      <a:schemeClr val="bg1"/>
                    </a:solidFill>
                  </a:tcPr>
                </a:tc>
                <a:tc>
                  <a:txBody>
                    <a:bodyPr/>
                    <a:lstStyle/>
                    <a:p>
                      <a:pPr algn="r"/>
                      <a:r>
                        <a:rPr lang="en-US" sz="1200" dirty="0" smtClean="0">
                          <a:latin typeface="+mn-lt"/>
                        </a:rPr>
                        <a:t>317,700</a:t>
                      </a:r>
                      <a:endParaRPr lang="en-US" sz="1200" dirty="0">
                        <a:latin typeface="+mn-lt"/>
                      </a:endParaRPr>
                    </a:p>
                  </a:txBody>
                  <a:tcPr marL="98081" marR="98081">
                    <a:solidFill>
                      <a:schemeClr val="bg1"/>
                    </a:solidFill>
                  </a:tcPr>
                </a:tc>
                <a:tc>
                  <a:txBody>
                    <a:bodyPr/>
                    <a:lstStyle/>
                    <a:p>
                      <a:pPr algn="r"/>
                      <a:r>
                        <a:rPr lang="en-US" sz="1200" dirty="0" smtClean="0">
                          <a:latin typeface="+mn-lt"/>
                        </a:rPr>
                        <a:t>237,600</a:t>
                      </a:r>
                      <a:endParaRPr lang="en-US" sz="1200" dirty="0">
                        <a:latin typeface="+mn-lt"/>
                      </a:endParaRPr>
                    </a:p>
                  </a:txBody>
                  <a:tcPr marL="98081" marR="98081">
                    <a:solidFill>
                      <a:schemeClr val="bg1"/>
                    </a:solidFill>
                  </a:tcPr>
                </a:tc>
                <a:tc>
                  <a:txBody>
                    <a:bodyPr/>
                    <a:lstStyle/>
                    <a:p>
                      <a:pPr algn="r"/>
                      <a:r>
                        <a:rPr lang="en-US" sz="1200" dirty="0" smtClean="0">
                          <a:latin typeface="+mn-lt"/>
                        </a:rPr>
                        <a:t>167,400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03"/>
                  </a:ext>
                </a:extLst>
              </a:tr>
              <a:tr h="251196">
                <a:tc>
                  <a:txBody>
                    <a:bodyPr/>
                    <a:lstStyle/>
                    <a:p>
                      <a:r>
                        <a:rPr lang="en-US" sz="1200" b="1" u="none" strike="noStrike" kern="1200" baseline="0" dirty="0" smtClean="0">
                          <a:latin typeface="+mn-lt"/>
                        </a:rPr>
                        <a:t>Operating expenses</a:t>
                      </a:r>
                      <a:endParaRPr lang="en-US" sz="1200" b="1" dirty="0">
                        <a:latin typeface="+mn-lt"/>
                      </a:endParaRPr>
                    </a:p>
                  </a:txBody>
                  <a:tcPr marL="98081" marR="98081">
                    <a:solidFill>
                      <a:schemeClr val="bg1"/>
                    </a:solidFill>
                  </a:tcPr>
                </a:tc>
                <a:tc>
                  <a:txBody>
                    <a:bodyPr/>
                    <a:lstStyle/>
                    <a:p>
                      <a:pPr algn="r"/>
                      <a:r>
                        <a:rPr kumimoji="0" lang="en-IN" sz="1200" b="0" i="0" u="none" strike="noStrike" kern="1200" cap="none" spc="0" normalizeH="0" baseline="0" noProof="0" dirty="0" smtClean="0">
                          <a:ln>
                            <a:noFill/>
                          </a:ln>
                          <a:solidFill>
                            <a:schemeClr val="bg1"/>
                          </a:solidFill>
                          <a:effectLst/>
                          <a:uLnTx/>
                          <a:uFillTx/>
                          <a:latin typeface="+mn-lt"/>
                          <a:ea typeface="+mn-ea"/>
                          <a:cs typeface="+mn-cs"/>
                        </a:rPr>
                        <a:t>blank</a:t>
                      </a:r>
                      <a:endParaRPr lang="en-IN" sz="1200" dirty="0">
                        <a:solidFill>
                          <a:schemeClr val="bg1"/>
                        </a:solidFill>
                        <a:latin typeface="+mn-lt"/>
                      </a:endParaRPr>
                    </a:p>
                  </a:txBody>
                  <a:tcPr marL="98081" marR="98081">
                    <a:solidFill>
                      <a:schemeClr val="bg1"/>
                    </a:solidFill>
                  </a:tcPr>
                </a:tc>
                <a:tc>
                  <a:txBody>
                    <a:bodyPr/>
                    <a:lstStyle/>
                    <a:p>
                      <a:pPr algn="r"/>
                      <a:r>
                        <a:rPr kumimoji="0" lang="en-IN" sz="1200" b="0" i="0" u="none" strike="noStrike" kern="1200" cap="none" spc="0" normalizeH="0" baseline="0" noProof="0" smtClean="0">
                          <a:ln>
                            <a:noFill/>
                          </a:ln>
                          <a:solidFill>
                            <a:schemeClr val="bg1"/>
                          </a:solidFill>
                          <a:effectLst/>
                          <a:uLnTx/>
                          <a:uFillTx/>
                          <a:latin typeface="+mn-lt"/>
                          <a:ea typeface="+mn-ea"/>
                          <a:cs typeface="+mn-cs"/>
                        </a:rPr>
                        <a:t>blank</a:t>
                      </a:r>
                      <a:endParaRPr lang="en-IN" sz="1200" dirty="0">
                        <a:solidFill>
                          <a:schemeClr val="bg1"/>
                        </a:solidFill>
                        <a:latin typeface="+mn-lt"/>
                      </a:endParaRPr>
                    </a:p>
                  </a:txBody>
                  <a:tcPr marL="98081" marR="98081">
                    <a:solidFill>
                      <a:schemeClr val="bg1"/>
                    </a:solidFill>
                  </a:tcPr>
                </a:tc>
                <a:tc>
                  <a:txBody>
                    <a:bodyPr/>
                    <a:lstStyle/>
                    <a:p>
                      <a:pPr algn="r"/>
                      <a:r>
                        <a:rPr kumimoji="0" lang="en-IN" sz="1200" b="0" i="0" u="none" strike="noStrike" kern="1200" cap="none" spc="0" normalizeH="0" baseline="0" noProof="0" dirty="0" smtClean="0">
                          <a:ln>
                            <a:noFill/>
                          </a:ln>
                          <a:solidFill>
                            <a:schemeClr val="bg1"/>
                          </a:solidFill>
                          <a:effectLst/>
                          <a:uLnTx/>
                          <a:uFillTx/>
                          <a:latin typeface="+mn-lt"/>
                          <a:ea typeface="+mn-ea"/>
                          <a:cs typeface="+mn-cs"/>
                        </a:rPr>
                        <a:t>blank</a:t>
                      </a:r>
                      <a:endParaRPr lang="en-IN" sz="1200" dirty="0">
                        <a:solidFill>
                          <a:schemeClr val="bg1"/>
                        </a:solidFill>
                        <a:latin typeface="+mn-lt"/>
                      </a:endParaRPr>
                    </a:p>
                  </a:txBody>
                  <a:tcPr marL="98081" marR="98081">
                    <a:solidFill>
                      <a:schemeClr val="bg1"/>
                    </a:solidFill>
                  </a:tcPr>
                </a:tc>
                <a:extLst>
                  <a:ext uri="{0D108BD9-81ED-4DB2-BD59-A6C34878D82A}">
                    <a16:rowId xmlns:a16="http://schemas.microsoft.com/office/drawing/2014/main" xmlns="" val="10004"/>
                  </a:ext>
                </a:extLst>
              </a:tr>
              <a:tr h="423066">
                <a:tc>
                  <a:txBody>
                    <a:bodyPr/>
                    <a:lstStyle/>
                    <a:p>
                      <a:r>
                        <a:rPr lang="en-US" sz="1200" u="none" strike="noStrike" kern="1200" baseline="0" dirty="0" smtClean="0">
                          <a:latin typeface="+mn-lt"/>
                        </a:rPr>
                        <a:t>Selling, general, and administrative expenses</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117,800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104,700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90,200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4000657509"/>
                  </a:ext>
                </a:extLst>
              </a:tr>
              <a:tr h="251196">
                <a:tc>
                  <a:txBody>
                    <a:bodyPr/>
                    <a:lstStyle/>
                    <a:p>
                      <a:r>
                        <a:rPr lang="en-US" sz="1200" u="none" strike="noStrike" kern="1200" baseline="0" dirty="0" smtClean="0">
                          <a:latin typeface="+mn-lt"/>
                        </a:rPr>
                        <a:t>Depreciation</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13,500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5,900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5,100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05"/>
                  </a:ext>
                </a:extLst>
              </a:tr>
              <a:tr h="251196">
                <a:tc>
                  <a:txBody>
                    <a:bodyPr/>
                    <a:lstStyle/>
                    <a:p>
                      <a:r>
                        <a:rPr lang="en-US" sz="1200" u="none" strike="noStrike" kern="1200" baseline="0" dirty="0" smtClean="0">
                          <a:latin typeface="+mn-lt"/>
                        </a:rPr>
                        <a:t>Operating income</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186,400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127,000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72,100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06"/>
                  </a:ext>
                </a:extLst>
              </a:tr>
              <a:tr h="251196">
                <a:tc>
                  <a:txBody>
                    <a:bodyPr/>
                    <a:lstStyle/>
                    <a:p>
                      <a:r>
                        <a:rPr lang="en-US" sz="1200" b="1" u="none" strike="noStrike" kern="1200" baseline="0" dirty="0" smtClean="0">
                          <a:latin typeface="+mn-lt"/>
                        </a:rPr>
                        <a:t>Other income</a:t>
                      </a:r>
                      <a:endParaRPr lang="en-US" sz="1200" b="1" dirty="0">
                        <a:latin typeface="+mn-lt"/>
                      </a:endParaRPr>
                    </a:p>
                  </a:txBody>
                  <a:tcPr marL="98081" marR="98081">
                    <a:solidFill>
                      <a:schemeClr val="bg1"/>
                    </a:solidFill>
                  </a:tcPr>
                </a:tc>
                <a:tc>
                  <a:txBody>
                    <a:bodyPr/>
                    <a:lstStyle/>
                    <a:p>
                      <a:pPr algn="r"/>
                      <a:r>
                        <a:rPr kumimoji="0" lang="en-IN" sz="1200" b="0" i="0" u="none" strike="noStrike" kern="1200" cap="none" spc="0" normalizeH="0" baseline="0" noProof="0" dirty="0" smtClean="0">
                          <a:ln>
                            <a:noFill/>
                          </a:ln>
                          <a:solidFill>
                            <a:schemeClr val="bg1"/>
                          </a:solidFill>
                          <a:effectLst/>
                          <a:uLnTx/>
                          <a:uFillTx/>
                          <a:latin typeface="+mn-lt"/>
                          <a:ea typeface="+mn-ea"/>
                          <a:cs typeface="+mn-cs"/>
                        </a:rPr>
                        <a:t>blank</a:t>
                      </a:r>
                      <a:endParaRPr lang="en-IN" sz="1200" dirty="0">
                        <a:solidFill>
                          <a:schemeClr val="bg1"/>
                        </a:solidFill>
                        <a:latin typeface="+mn-lt"/>
                      </a:endParaRPr>
                    </a:p>
                  </a:txBody>
                  <a:tcPr marL="98081" marR="98081">
                    <a:solidFill>
                      <a:schemeClr val="bg1"/>
                    </a:solidFill>
                  </a:tcPr>
                </a:tc>
                <a:tc>
                  <a:txBody>
                    <a:bodyPr/>
                    <a:lstStyle/>
                    <a:p>
                      <a:pPr algn="r"/>
                      <a:r>
                        <a:rPr kumimoji="0" lang="en-IN" sz="1200" b="0" i="0" u="none" strike="noStrike" kern="1200" cap="none" spc="0" normalizeH="0" baseline="0" noProof="0" smtClean="0">
                          <a:ln>
                            <a:noFill/>
                          </a:ln>
                          <a:solidFill>
                            <a:schemeClr val="bg1"/>
                          </a:solidFill>
                          <a:effectLst/>
                          <a:uLnTx/>
                          <a:uFillTx/>
                          <a:latin typeface="+mn-lt"/>
                          <a:ea typeface="+mn-ea"/>
                          <a:cs typeface="+mn-cs"/>
                        </a:rPr>
                        <a:t>blank</a:t>
                      </a:r>
                      <a:endParaRPr lang="en-IN" sz="1200" dirty="0">
                        <a:solidFill>
                          <a:schemeClr val="bg1"/>
                        </a:solidFill>
                        <a:latin typeface="+mn-lt"/>
                      </a:endParaRPr>
                    </a:p>
                  </a:txBody>
                  <a:tcPr marL="98081" marR="98081">
                    <a:solidFill>
                      <a:schemeClr val="bg1"/>
                    </a:solidFill>
                  </a:tcPr>
                </a:tc>
                <a:tc>
                  <a:txBody>
                    <a:bodyPr/>
                    <a:lstStyle/>
                    <a:p>
                      <a:pPr algn="r"/>
                      <a:r>
                        <a:rPr kumimoji="0" lang="en-IN" sz="1200" b="0" i="0" u="none" strike="noStrike" kern="1200" cap="none" spc="0" normalizeH="0" baseline="0" noProof="0" dirty="0" smtClean="0">
                          <a:ln>
                            <a:noFill/>
                          </a:ln>
                          <a:solidFill>
                            <a:schemeClr val="bg1"/>
                          </a:solidFill>
                          <a:effectLst/>
                          <a:uLnTx/>
                          <a:uFillTx/>
                          <a:latin typeface="+mn-lt"/>
                          <a:ea typeface="+mn-ea"/>
                          <a:cs typeface="+mn-cs"/>
                        </a:rPr>
                        <a:t>blank</a:t>
                      </a:r>
                      <a:endParaRPr lang="en-IN" sz="1200" dirty="0">
                        <a:solidFill>
                          <a:schemeClr val="bg1"/>
                        </a:solidFill>
                        <a:latin typeface="+mn-lt"/>
                      </a:endParaRPr>
                    </a:p>
                  </a:txBody>
                  <a:tcPr marL="98081" marR="98081">
                    <a:solidFill>
                      <a:schemeClr val="bg1"/>
                    </a:solidFill>
                  </a:tcPr>
                </a:tc>
                <a:extLst>
                  <a:ext uri="{0D108BD9-81ED-4DB2-BD59-A6C34878D82A}">
                    <a16:rowId xmlns:a16="http://schemas.microsoft.com/office/drawing/2014/main" xmlns="" val="10007"/>
                  </a:ext>
                </a:extLst>
              </a:tr>
              <a:tr h="251196">
                <a:tc>
                  <a:txBody>
                    <a:bodyPr/>
                    <a:lstStyle/>
                    <a:p>
                      <a:r>
                        <a:rPr lang="en-US" sz="1200" u="none" strike="noStrike" kern="1200" baseline="0" dirty="0" smtClean="0">
                          <a:latin typeface="+mn-lt"/>
                        </a:rPr>
                        <a:t>Interest income</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1,900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800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1,100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524395294"/>
                  </a:ext>
                </a:extLst>
              </a:tr>
              <a:tr h="251196">
                <a:tc>
                  <a:txBody>
                    <a:bodyPr/>
                    <a:lstStyle/>
                    <a:p>
                      <a:r>
                        <a:rPr lang="en-US" sz="1200" u="none" strike="noStrike" kern="1200" baseline="0" dirty="0" smtClean="0">
                          <a:latin typeface="+mn-lt"/>
                        </a:rPr>
                        <a:t>Interest expense</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(15,000)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(6,900)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(6,400)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08"/>
                  </a:ext>
                </a:extLst>
              </a:tr>
              <a:tr h="251196">
                <a:tc>
                  <a:txBody>
                    <a:bodyPr/>
                    <a:lstStyle/>
                    <a:p>
                      <a:r>
                        <a:rPr lang="en-US" sz="1200" u="none" strike="noStrike" kern="1200" baseline="0" dirty="0" smtClean="0">
                          <a:latin typeface="+mn-lt"/>
                        </a:rPr>
                        <a:t>Other income (expense), net</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10,900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(1,300)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1,200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09"/>
                  </a:ext>
                </a:extLst>
              </a:tr>
              <a:tr h="251196">
                <a:tc>
                  <a:txBody>
                    <a:bodyPr/>
                    <a:lstStyle/>
                    <a:p>
                      <a:r>
                        <a:rPr lang="en-US" sz="1200" u="none" strike="noStrike" kern="1200" baseline="0" dirty="0" smtClean="0">
                          <a:latin typeface="+mn-lt"/>
                        </a:rPr>
                        <a:t>Income before income taxes</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184,200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119,600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68,000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10"/>
                  </a:ext>
                </a:extLst>
              </a:tr>
              <a:tr h="251196">
                <a:tc>
                  <a:txBody>
                    <a:bodyPr/>
                    <a:lstStyle/>
                    <a:p>
                      <a:r>
                        <a:rPr lang="en-US" sz="1200" u="none" strike="noStrike" kern="1200" baseline="0" dirty="0" smtClean="0">
                          <a:latin typeface="+mn-lt"/>
                        </a:rPr>
                        <a:t>Income tax expense</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53,200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36,600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18,000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11"/>
                  </a:ext>
                </a:extLst>
              </a:tr>
              <a:tr h="251196">
                <a:tc>
                  <a:txBody>
                    <a:bodyPr/>
                    <a:lstStyle/>
                    <a:p>
                      <a:r>
                        <a:rPr lang="en-US" sz="1200" u="none" strike="noStrike" kern="1200" baseline="0" dirty="0" smtClean="0">
                          <a:latin typeface="+mn-lt"/>
                        </a:rPr>
                        <a:t>Net income</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131,000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83,000</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50,000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12"/>
                  </a:ext>
                </a:extLst>
              </a:tr>
              <a:tr h="251196">
                <a:tc>
                  <a:txBody>
                    <a:bodyPr/>
                    <a:lstStyle/>
                    <a:p>
                      <a:r>
                        <a:rPr lang="en-US" sz="1200" u="none" strike="noStrike" kern="1200" baseline="0" dirty="0" smtClean="0">
                          <a:latin typeface="+mn-lt"/>
                        </a:rPr>
                        <a:t>Earnings per share</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1.31</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0.83</a:t>
                      </a:r>
                      <a:endParaRPr lang="en-US" sz="1200" dirty="0">
                        <a:latin typeface="+mn-lt"/>
                      </a:endParaRPr>
                    </a:p>
                  </a:txBody>
                  <a:tcPr marL="98081" marR="98081">
                    <a:solidFill>
                      <a:schemeClr val="bg1"/>
                    </a:solidFill>
                  </a:tcPr>
                </a:tc>
                <a:tc>
                  <a:txBody>
                    <a:bodyPr/>
                    <a:lstStyle/>
                    <a:p>
                      <a:pPr algn="r"/>
                      <a:r>
                        <a:rPr lang="en-US" sz="1200" u="none" strike="noStrike" kern="1200" baseline="0" dirty="0" smtClean="0">
                          <a:latin typeface="+mn-lt"/>
                        </a:rPr>
                        <a:t>0.50</a:t>
                      </a:r>
                      <a:endParaRPr lang="en-US" sz="1200" dirty="0">
                        <a:latin typeface="+mn-lt"/>
                      </a:endParaRPr>
                    </a:p>
                  </a:txBody>
                  <a:tcPr marL="98081" marR="98081">
                    <a:solidFill>
                      <a:schemeClr val="bg1"/>
                    </a:solidFill>
                  </a:tcPr>
                </a:tc>
                <a:extLst>
                  <a:ext uri="{0D108BD9-81ED-4DB2-BD59-A6C34878D82A}">
                    <a16:rowId xmlns:a16="http://schemas.microsoft.com/office/drawing/2014/main" xmlns=""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Historical Balance Sheets </a:t>
            </a:r>
            <a:r>
              <a:rPr lang="en-US" sz="2000" b="0" dirty="0" smtClean="0"/>
              <a:t>(1 of 2)</a:t>
            </a:r>
            <a:endParaRPr lang="en-US" sz="2000" b="0" dirty="0"/>
          </a:p>
        </p:txBody>
      </p:sp>
      <p:sp>
        <p:nvSpPr>
          <p:cNvPr id="4" name="Content Placeholder 3"/>
          <p:cNvSpPr>
            <a:spLocks noGrp="1"/>
          </p:cNvSpPr>
          <p:nvPr>
            <p:ph idx="13"/>
          </p:nvPr>
        </p:nvSpPr>
        <p:spPr>
          <a:xfrm>
            <a:off x="457200" y="1524000"/>
            <a:ext cx="8229600" cy="762000"/>
          </a:xfrm>
        </p:spPr>
        <p:txBody>
          <a:bodyPr/>
          <a:lstStyle/>
          <a:p>
            <a:pPr>
              <a:buNone/>
            </a:pPr>
            <a:r>
              <a:rPr lang="en-US" sz="2200" dirty="0" smtClean="0"/>
              <a:t>Assets</a:t>
            </a:r>
          </a:p>
          <a:p>
            <a:pPr marL="0" indent="0">
              <a:buNone/>
            </a:pPr>
            <a:r>
              <a:rPr lang="en-US" sz="1900" b="1" dirty="0"/>
              <a:t>Table 8.2 </a:t>
            </a:r>
            <a:r>
              <a:rPr lang="en-US" sz="1900" dirty="0"/>
              <a:t>Consolidated Balance Sheets for New Venture Fitness Drinks, Inc</a:t>
            </a:r>
            <a:r>
              <a:rPr lang="en-US" sz="1900" dirty="0" smtClean="0"/>
              <a:t>.</a:t>
            </a: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val="1758072380"/>
              </p:ext>
            </p:extLst>
          </p:nvPr>
        </p:nvGraphicFramePr>
        <p:xfrm>
          <a:off x="482838" y="2400512"/>
          <a:ext cx="8228880" cy="3779520"/>
        </p:xfrm>
        <a:graphic>
          <a:graphicData uri="http://schemas.openxmlformats.org/drawingml/2006/table">
            <a:tbl>
              <a:tblPr firstRow="1" bandRow="1">
                <a:tableStyleId>{9D7B26C5-4107-4FEC-AEDC-1716B250A1EF}</a:tableStyleId>
              </a:tblPr>
              <a:tblGrid>
                <a:gridCol w="32004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1599480">
                  <a:extLst>
                    <a:ext uri="{9D8B030D-6E8A-4147-A177-3AD203B41FA5}">
                      <a16:colId xmlns:a16="http://schemas.microsoft.com/office/drawing/2014/main" xmlns="" val="20003"/>
                    </a:ext>
                  </a:extLst>
                </a:gridCol>
              </a:tblGrid>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Assets</a:t>
                      </a:r>
                    </a:p>
                  </a:txBody>
                  <a:tcPr marL="94333" marR="94333">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200" b="1" u="none" strike="noStrike" kern="1200" baseline="0" dirty="0" smtClean="0"/>
                        <a:t>December 31, 2018</a:t>
                      </a:r>
                      <a:endParaRPr lang="en-US" sz="1200" b="1" dirty="0"/>
                    </a:p>
                  </a:txBody>
                  <a:tcPr marL="94333" marR="94333">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200" b="1" u="none" strike="noStrike" kern="1200" baseline="0" dirty="0" smtClean="0"/>
                        <a:t>December 31, 2017</a:t>
                      </a:r>
                      <a:endParaRPr lang="en-US" sz="1200" b="1" dirty="0"/>
                    </a:p>
                  </a:txBody>
                  <a:tcPr marL="94333" marR="94333">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200" b="1" u="none" strike="noStrike" kern="1200" baseline="0" dirty="0" smtClean="0"/>
                        <a:t>December 31, 2016</a:t>
                      </a:r>
                      <a:endParaRPr lang="en-US" sz="1200" b="1" dirty="0"/>
                    </a:p>
                  </a:txBody>
                  <a:tcPr marL="94333" marR="94333">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60498">
                <a:tc>
                  <a:txBody>
                    <a:bodyPr/>
                    <a:lstStyle/>
                    <a:p>
                      <a:r>
                        <a:rPr lang="en-US" sz="1200" b="1" u="none" strike="noStrike" kern="1200" baseline="0" dirty="0" smtClean="0"/>
                        <a:t>Current assets</a:t>
                      </a:r>
                      <a:endParaRPr lang="en-US" sz="1200" b="1" dirty="0"/>
                    </a:p>
                  </a:txBody>
                  <a:tcPr marL="94333" marR="94333">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200" dirty="0" smtClean="0">
                          <a:solidFill>
                            <a:schemeClr val="bg1"/>
                          </a:solidFill>
                        </a:rPr>
                        <a:t>Blank</a:t>
                      </a:r>
                      <a:endParaRPr lang="en-US" sz="1200" dirty="0">
                        <a:solidFill>
                          <a:schemeClr val="bg1"/>
                        </a:solidFill>
                      </a:endParaRPr>
                    </a:p>
                  </a:txBody>
                  <a:tcPr marL="94333" marR="94333">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200" dirty="0" smtClean="0">
                          <a:solidFill>
                            <a:schemeClr val="bg1"/>
                          </a:solidFill>
                        </a:rPr>
                        <a:t>Blank</a:t>
                      </a:r>
                      <a:endParaRPr lang="en-US" sz="1200" dirty="0"/>
                    </a:p>
                  </a:txBody>
                  <a:tcPr marL="94333" marR="94333">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200" dirty="0" smtClean="0">
                          <a:solidFill>
                            <a:schemeClr val="bg1"/>
                          </a:solidFill>
                        </a:rPr>
                        <a:t>Blank</a:t>
                      </a:r>
                      <a:endParaRPr lang="en-US" sz="1200" dirty="0"/>
                    </a:p>
                  </a:txBody>
                  <a:tcPr marL="94333" marR="94333">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r h="260498">
                <a:tc>
                  <a:txBody>
                    <a:bodyPr/>
                    <a:lstStyle/>
                    <a:p>
                      <a:r>
                        <a:rPr lang="en-US" sz="1200" u="none" strike="noStrike" kern="1200" baseline="0" dirty="0" smtClean="0"/>
                        <a:t>Cash and cash equivalents</a:t>
                      </a:r>
                      <a:endParaRPr lang="en-US" sz="1200" dirty="0"/>
                    </a:p>
                  </a:txBody>
                  <a:tcPr marL="94333" marR="94333">
                    <a:solidFill>
                      <a:schemeClr val="bg1"/>
                    </a:solidFill>
                  </a:tcPr>
                </a:tc>
                <a:tc>
                  <a:txBody>
                    <a:bodyPr/>
                    <a:lstStyle/>
                    <a:p>
                      <a:pPr algn="r"/>
                      <a:r>
                        <a:rPr lang="en-US" sz="1200" u="none" strike="noStrike" kern="1200" baseline="0" dirty="0" smtClean="0"/>
                        <a:t>$63,800</a:t>
                      </a:r>
                      <a:endParaRPr lang="en-US" sz="1200" dirty="0"/>
                    </a:p>
                  </a:txBody>
                  <a:tcPr marL="94333" marR="94333">
                    <a:solidFill>
                      <a:schemeClr val="bg1"/>
                    </a:solidFill>
                  </a:tcPr>
                </a:tc>
                <a:tc>
                  <a:txBody>
                    <a:bodyPr/>
                    <a:lstStyle/>
                    <a:p>
                      <a:pPr algn="r"/>
                      <a:r>
                        <a:rPr lang="en-US" sz="1200" u="none" strike="noStrike" kern="1200" baseline="0" dirty="0" smtClean="0"/>
                        <a:t>$54,600</a:t>
                      </a:r>
                      <a:endParaRPr lang="en-US" sz="1200" dirty="0"/>
                    </a:p>
                  </a:txBody>
                  <a:tcPr marL="94333" marR="94333">
                    <a:solidFill>
                      <a:schemeClr val="bg1"/>
                    </a:solidFill>
                  </a:tcPr>
                </a:tc>
                <a:tc>
                  <a:txBody>
                    <a:bodyPr/>
                    <a:lstStyle/>
                    <a:p>
                      <a:pPr algn="r"/>
                      <a:r>
                        <a:rPr lang="en-US" sz="1200" u="none" strike="noStrike" kern="1200" baseline="0" dirty="0" smtClean="0"/>
                        <a:t>$56,500</a:t>
                      </a:r>
                      <a:endParaRPr lang="en-US" sz="1200" dirty="0"/>
                    </a:p>
                  </a:txBody>
                  <a:tcPr marL="94333" marR="94333">
                    <a:solidFill>
                      <a:schemeClr val="bg1"/>
                    </a:solidFill>
                  </a:tcPr>
                </a:tc>
                <a:extLst>
                  <a:ext uri="{0D108BD9-81ED-4DB2-BD59-A6C34878D82A}">
                    <a16:rowId xmlns:a16="http://schemas.microsoft.com/office/drawing/2014/main" xmlns="" val="10002"/>
                  </a:ext>
                </a:extLst>
              </a:tr>
              <a:tr h="434163">
                <a:tc>
                  <a:txBody>
                    <a:bodyPr/>
                    <a:lstStyle/>
                    <a:p>
                      <a:r>
                        <a:rPr lang="en-US" sz="1200" u="none" strike="noStrike" kern="1200" baseline="0" dirty="0" smtClean="0"/>
                        <a:t>Accounts receivable, less allowance for doubtful accounts</a:t>
                      </a:r>
                      <a:endParaRPr lang="en-US" sz="1200" dirty="0"/>
                    </a:p>
                  </a:txBody>
                  <a:tcPr marL="94333" marR="94333">
                    <a:solidFill>
                      <a:schemeClr val="bg1"/>
                    </a:solidFill>
                  </a:tcPr>
                </a:tc>
                <a:tc>
                  <a:txBody>
                    <a:bodyPr/>
                    <a:lstStyle/>
                    <a:p>
                      <a:pPr algn="r"/>
                      <a:r>
                        <a:rPr lang="en-US" sz="1200" u="none" strike="noStrike" kern="1200" baseline="0" dirty="0" smtClean="0"/>
                        <a:t>39,600</a:t>
                      </a:r>
                      <a:endParaRPr lang="en-US" sz="1200" dirty="0"/>
                    </a:p>
                  </a:txBody>
                  <a:tcPr marL="94333" marR="94333">
                    <a:solidFill>
                      <a:schemeClr val="bg1"/>
                    </a:solidFill>
                  </a:tcPr>
                </a:tc>
                <a:tc>
                  <a:txBody>
                    <a:bodyPr/>
                    <a:lstStyle/>
                    <a:p>
                      <a:pPr algn="r"/>
                      <a:r>
                        <a:rPr lang="en-US" sz="1200" u="none" strike="noStrike" kern="1200" baseline="0" dirty="0" smtClean="0"/>
                        <a:t>48,900</a:t>
                      </a:r>
                      <a:endParaRPr lang="en-US" sz="1200" dirty="0"/>
                    </a:p>
                  </a:txBody>
                  <a:tcPr marL="94333" marR="94333">
                    <a:solidFill>
                      <a:schemeClr val="bg1"/>
                    </a:solidFill>
                  </a:tcPr>
                </a:tc>
                <a:tc>
                  <a:txBody>
                    <a:bodyPr/>
                    <a:lstStyle/>
                    <a:p>
                      <a:pPr algn="r"/>
                      <a:r>
                        <a:rPr lang="en-US" sz="1200" u="none" strike="noStrike" kern="1200" baseline="0" dirty="0" smtClean="0"/>
                        <a:t>50,200</a:t>
                      </a:r>
                      <a:endParaRPr lang="en-US" sz="1200" dirty="0"/>
                    </a:p>
                  </a:txBody>
                  <a:tcPr marL="94333" marR="94333">
                    <a:solidFill>
                      <a:schemeClr val="bg1"/>
                    </a:solidFill>
                  </a:tcPr>
                </a:tc>
                <a:extLst>
                  <a:ext uri="{0D108BD9-81ED-4DB2-BD59-A6C34878D82A}">
                    <a16:rowId xmlns:a16="http://schemas.microsoft.com/office/drawing/2014/main" xmlns="" val="10003"/>
                  </a:ext>
                </a:extLst>
              </a:tr>
              <a:tr h="260498">
                <a:tc>
                  <a:txBody>
                    <a:bodyPr/>
                    <a:lstStyle/>
                    <a:p>
                      <a:r>
                        <a:rPr lang="en-US" sz="1200" u="none" strike="noStrike" kern="1200" baseline="0" dirty="0" smtClean="0"/>
                        <a:t>Inventories</a:t>
                      </a:r>
                      <a:endParaRPr lang="en-US" sz="1200" dirty="0"/>
                    </a:p>
                  </a:txBody>
                  <a:tcPr marL="94333" marR="94333">
                    <a:solidFill>
                      <a:schemeClr val="bg1"/>
                    </a:solidFill>
                  </a:tcPr>
                </a:tc>
                <a:tc>
                  <a:txBody>
                    <a:bodyPr/>
                    <a:lstStyle/>
                    <a:p>
                      <a:pPr algn="r"/>
                      <a:r>
                        <a:rPr lang="en-US" sz="1200" u="none" strike="noStrike" kern="1200" baseline="0" dirty="0" smtClean="0"/>
                        <a:t>19,200</a:t>
                      </a:r>
                      <a:endParaRPr lang="en-US" sz="1200" dirty="0"/>
                    </a:p>
                  </a:txBody>
                  <a:tcPr marL="94333" marR="94333">
                    <a:solidFill>
                      <a:schemeClr val="bg1"/>
                    </a:solidFill>
                  </a:tcPr>
                </a:tc>
                <a:tc>
                  <a:txBody>
                    <a:bodyPr/>
                    <a:lstStyle/>
                    <a:p>
                      <a:pPr algn="r"/>
                      <a:r>
                        <a:rPr lang="en-US" sz="1200" u="none" strike="noStrike" kern="1200" baseline="0" dirty="0" smtClean="0"/>
                        <a:t>20,400</a:t>
                      </a:r>
                      <a:endParaRPr lang="en-US" sz="1200" dirty="0"/>
                    </a:p>
                  </a:txBody>
                  <a:tcPr marL="94333" marR="94333">
                    <a:solidFill>
                      <a:schemeClr val="bg1"/>
                    </a:solidFill>
                  </a:tcPr>
                </a:tc>
                <a:tc>
                  <a:txBody>
                    <a:bodyPr/>
                    <a:lstStyle/>
                    <a:p>
                      <a:pPr algn="r"/>
                      <a:r>
                        <a:rPr lang="en-US" sz="1200" u="none" strike="noStrike" kern="1200" baseline="0" dirty="0" smtClean="0"/>
                        <a:t>21,400</a:t>
                      </a:r>
                      <a:endParaRPr lang="en-US" sz="1200" dirty="0"/>
                    </a:p>
                  </a:txBody>
                  <a:tcPr marL="94333" marR="94333">
                    <a:solidFill>
                      <a:schemeClr val="bg1"/>
                    </a:solidFill>
                  </a:tcPr>
                </a:tc>
                <a:extLst>
                  <a:ext uri="{0D108BD9-81ED-4DB2-BD59-A6C34878D82A}">
                    <a16:rowId xmlns:a16="http://schemas.microsoft.com/office/drawing/2014/main" xmlns="" val="10004"/>
                  </a:ext>
                </a:extLst>
              </a:tr>
              <a:tr h="260498">
                <a:tc>
                  <a:txBody>
                    <a:bodyPr/>
                    <a:lstStyle/>
                    <a:p>
                      <a:r>
                        <a:rPr lang="en-US" sz="1200" u="none" strike="noStrike" kern="1200" baseline="0" dirty="0" smtClean="0"/>
                        <a:t>Total current assets</a:t>
                      </a:r>
                      <a:endParaRPr lang="en-US" sz="1200" dirty="0"/>
                    </a:p>
                  </a:txBody>
                  <a:tcPr marL="94333" marR="94333">
                    <a:solidFill>
                      <a:schemeClr val="bg1"/>
                    </a:solidFill>
                  </a:tcPr>
                </a:tc>
                <a:tc>
                  <a:txBody>
                    <a:bodyPr/>
                    <a:lstStyle/>
                    <a:p>
                      <a:pPr algn="r"/>
                      <a:r>
                        <a:rPr lang="en-US" sz="1200" u="none" strike="noStrike" kern="1200" baseline="0" dirty="0" smtClean="0"/>
                        <a:t>122,600</a:t>
                      </a:r>
                      <a:endParaRPr lang="en-US" sz="1200" dirty="0"/>
                    </a:p>
                  </a:txBody>
                  <a:tcPr marL="94333" marR="94333">
                    <a:solidFill>
                      <a:schemeClr val="bg1"/>
                    </a:solidFill>
                  </a:tcPr>
                </a:tc>
                <a:tc>
                  <a:txBody>
                    <a:bodyPr/>
                    <a:lstStyle/>
                    <a:p>
                      <a:pPr algn="r"/>
                      <a:r>
                        <a:rPr lang="en-US" sz="1200" u="none" strike="noStrike" kern="1200" baseline="0" dirty="0" smtClean="0"/>
                        <a:t>123,900</a:t>
                      </a:r>
                      <a:endParaRPr lang="en-US" sz="1200" dirty="0"/>
                    </a:p>
                  </a:txBody>
                  <a:tcPr marL="94333" marR="94333">
                    <a:solidFill>
                      <a:schemeClr val="bg1"/>
                    </a:solidFill>
                  </a:tcPr>
                </a:tc>
                <a:tc>
                  <a:txBody>
                    <a:bodyPr/>
                    <a:lstStyle/>
                    <a:p>
                      <a:pPr algn="r"/>
                      <a:r>
                        <a:rPr lang="en-US" sz="1200" u="none" strike="noStrike" kern="1200" baseline="0" dirty="0" smtClean="0"/>
                        <a:t>128,100</a:t>
                      </a:r>
                      <a:endParaRPr lang="en-US" sz="1200" dirty="0"/>
                    </a:p>
                  </a:txBody>
                  <a:tcPr marL="94333" marR="94333">
                    <a:solidFill>
                      <a:schemeClr val="bg1"/>
                    </a:solidFill>
                  </a:tcPr>
                </a:tc>
                <a:extLst>
                  <a:ext uri="{0D108BD9-81ED-4DB2-BD59-A6C34878D82A}">
                    <a16:rowId xmlns:a16="http://schemas.microsoft.com/office/drawing/2014/main" xmlns="" val="10005"/>
                  </a:ext>
                </a:extLst>
              </a:tr>
              <a:tr h="260498">
                <a:tc>
                  <a:txBody>
                    <a:bodyPr/>
                    <a:lstStyle/>
                    <a:p>
                      <a:r>
                        <a:rPr lang="en-US" sz="1200" b="1" u="none" strike="noStrike" kern="1200" baseline="0" dirty="0" smtClean="0"/>
                        <a:t>Property, plant, and equipment</a:t>
                      </a:r>
                    </a:p>
                  </a:txBody>
                  <a:tcPr marL="94333" marR="94333">
                    <a:solidFill>
                      <a:schemeClr val="bg1"/>
                    </a:solidFill>
                  </a:tcPr>
                </a:tc>
                <a:tc>
                  <a:txBody>
                    <a:bodyPr/>
                    <a:lstStyle/>
                    <a:p>
                      <a:pPr algn="r"/>
                      <a:r>
                        <a:rPr lang="en-US" sz="1200" dirty="0" smtClean="0">
                          <a:solidFill>
                            <a:schemeClr val="bg1"/>
                          </a:solidFill>
                        </a:rPr>
                        <a:t>Blank</a:t>
                      </a:r>
                      <a:endParaRPr lang="en-US" sz="1200" dirty="0">
                        <a:solidFill>
                          <a:schemeClr val="bg1"/>
                        </a:solidFill>
                      </a:endParaRPr>
                    </a:p>
                  </a:txBody>
                  <a:tcPr marL="94333" marR="94333">
                    <a:solidFill>
                      <a:schemeClr val="bg1"/>
                    </a:solidFill>
                  </a:tcPr>
                </a:tc>
                <a:tc>
                  <a:txBody>
                    <a:bodyPr/>
                    <a:lstStyle/>
                    <a:p>
                      <a:pPr algn="r"/>
                      <a:r>
                        <a:rPr lang="en-US" sz="1200" dirty="0" smtClean="0">
                          <a:solidFill>
                            <a:schemeClr val="bg1"/>
                          </a:solidFill>
                        </a:rPr>
                        <a:t>Blank</a:t>
                      </a:r>
                      <a:endParaRPr lang="en-US" sz="1200" dirty="0"/>
                    </a:p>
                  </a:txBody>
                  <a:tcPr marL="94333" marR="94333">
                    <a:solidFill>
                      <a:schemeClr val="bg1"/>
                    </a:solidFill>
                  </a:tcPr>
                </a:tc>
                <a:tc>
                  <a:txBody>
                    <a:bodyPr/>
                    <a:lstStyle/>
                    <a:p>
                      <a:pPr algn="r"/>
                      <a:r>
                        <a:rPr lang="en-US" sz="1200" dirty="0" smtClean="0">
                          <a:solidFill>
                            <a:schemeClr val="bg1"/>
                          </a:solidFill>
                        </a:rPr>
                        <a:t>Blank</a:t>
                      </a:r>
                      <a:endParaRPr lang="en-US" sz="1200" dirty="0"/>
                    </a:p>
                  </a:txBody>
                  <a:tcPr marL="94333" marR="94333">
                    <a:solidFill>
                      <a:schemeClr val="bg1"/>
                    </a:solidFill>
                  </a:tcPr>
                </a:tc>
                <a:extLst>
                  <a:ext uri="{0D108BD9-81ED-4DB2-BD59-A6C34878D82A}">
                    <a16:rowId xmlns:a16="http://schemas.microsoft.com/office/drawing/2014/main" xmlns="" val="10006"/>
                  </a:ext>
                </a:extLst>
              </a:tr>
              <a:tr h="260498">
                <a:tc>
                  <a:txBody>
                    <a:bodyPr/>
                    <a:lstStyle/>
                    <a:p>
                      <a:r>
                        <a:rPr lang="en-US" sz="1200" u="none" strike="noStrike" kern="1200" baseline="0" dirty="0" smtClean="0"/>
                        <a:t>Land</a:t>
                      </a:r>
                      <a:endParaRPr lang="en-US" sz="1200" dirty="0"/>
                    </a:p>
                  </a:txBody>
                  <a:tcPr marL="94333" marR="94333">
                    <a:solidFill>
                      <a:schemeClr val="bg1"/>
                    </a:solidFill>
                  </a:tcPr>
                </a:tc>
                <a:tc>
                  <a:txBody>
                    <a:bodyPr/>
                    <a:lstStyle/>
                    <a:p>
                      <a:pPr algn="r"/>
                      <a:r>
                        <a:rPr lang="en-US" sz="1200" u="none" strike="noStrike" kern="1200" baseline="0" dirty="0" smtClean="0"/>
                        <a:t>260,000</a:t>
                      </a:r>
                      <a:endParaRPr lang="en-US" sz="1200" dirty="0"/>
                    </a:p>
                  </a:txBody>
                  <a:tcPr marL="94333" marR="94333">
                    <a:solidFill>
                      <a:schemeClr val="bg1"/>
                    </a:solidFill>
                  </a:tcPr>
                </a:tc>
                <a:tc>
                  <a:txBody>
                    <a:bodyPr/>
                    <a:lstStyle/>
                    <a:p>
                      <a:pPr algn="r"/>
                      <a:r>
                        <a:rPr lang="en-US" sz="1200" u="none" strike="noStrike" kern="1200" baseline="0" dirty="0" smtClean="0"/>
                        <a:t>160,000</a:t>
                      </a:r>
                      <a:endParaRPr lang="en-US" sz="1200" dirty="0"/>
                    </a:p>
                  </a:txBody>
                  <a:tcPr marL="94333" marR="94333">
                    <a:solidFill>
                      <a:schemeClr val="bg1"/>
                    </a:solidFill>
                  </a:tcPr>
                </a:tc>
                <a:tc>
                  <a:txBody>
                    <a:bodyPr/>
                    <a:lstStyle/>
                    <a:p>
                      <a:pPr algn="r"/>
                      <a:r>
                        <a:rPr lang="en-US" sz="1200" u="none" strike="noStrike" kern="1200" baseline="0" dirty="0" smtClean="0"/>
                        <a:t>160,000</a:t>
                      </a:r>
                      <a:endParaRPr lang="en-US" sz="1200" dirty="0"/>
                    </a:p>
                  </a:txBody>
                  <a:tcPr marL="94333" marR="94333">
                    <a:solidFill>
                      <a:schemeClr val="bg1"/>
                    </a:solidFill>
                  </a:tcPr>
                </a:tc>
                <a:extLst>
                  <a:ext uri="{0D108BD9-81ED-4DB2-BD59-A6C34878D82A}">
                    <a16:rowId xmlns:a16="http://schemas.microsoft.com/office/drawing/2014/main" xmlns="" val="10007"/>
                  </a:ext>
                </a:extLst>
              </a:tr>
              <a:tr h="260498">
                <a:tc>
                  <a:txBody>
                    <a:bodyPr/>
                    <a:lstStyle/>
                    <a:p>
                      <a:r>
                        <a:rPr lang="en-US" sz="1200" u="none" strike="noStrike" kern="1200" baseline="0" dirty="0" smtClean="0"/>
                        <a:t>Buildings and equipment</a:t>
                      </a:r>
                      <a:endParaRPr lang="en-US" sz="1200" dirty="0"/>
                    </a:p>
                  </a:txBody>
                  <a:tcPr marL="94333" marR="94333">
                    <a:solidFill>
                      <a:schemeClr val="bg1"/>
                    </a:solidFill>
                  </a:tcPr>
                </a:tc>
                <a:tc>
                  <a:txBody>
                    <a:bodyPr/>
                    <a:lstStyle/>
                    <a:p>
                      <a:pPr algn="r"/>
                      <a:r>
                        <a:rPr lang="en-US" sz="1200" u="none" strike="noStrike" kern="1200" baseline="0" dirty="0" smtClean="0"/>
                        <a:t>412,000</a:t>
                      </a:r>
                      <a:endParaRPr lang="en-US" sz="1200" dirty="0"/>
                    </a:p>
                  </a:txBody>
                  <a:tcPr marL="94333" marR="94333">
                    <a:solidFill>
                      <a:schemeClr val="bg1"/>
                    </a:solidFill>
                  </a:tcPr>
                </a:tc>
                <a:tc>
                  <a:txBody>
                    <a:bodyPr/>
                    <a:lstStyle/>
                    <a:p>
                      <a:pPr algn="r"/>
                      <a:r>
                        <a:rPr lang="en-US" sz="1200" u="none" strike="noStrike" kern="1200" baseline="0" dirty="0" smtClean="0"/>
                        <a:t>261,500</a:t>
                      </a:r>
                      <a:endParaRPr lang="en-US" sz="1200" dirty="0"/>
                    </a:p>
                  </a:txBody>
                  <a:tcPr marL="94333" marR="94333">
                    <a:solidFill>
                      <a:schemeClr val="bg1"/>
                    </a:solidFill>
                  </a:tcPr>
                </a:tc>
                <a:tc>
                  <a:txBody>
                    <a:bodyPr/>
                    <a:lstStyle/>
                    <a:p>
                      <a:pPr algn="r"/>
                      <a:r>
                        <a:rPr lang="en-US" sz="1200" u="none" strike="noStrike" kern="1200" baseline="0" dirty="0" smtClean="0"/>
                        <a:t>149,000</a:t>
                      </a:r>
                      <a:endParaRPr lang="en-US" sz="1200" dirty="0"/>
                    </a:p>
                  </a:txBody>
                  <a:tcPr marL="94333" marR="94333">
                    <a:solidFill>
                      <a:schemeClr val="bg1"/>
                    </a:solidFill>
                  </a:tcPr>
                </a:tc>
                <a:extLst>
                  <a:ext uri="{0D108BD9-81ED-4DB2-BD59-A6C34878D82A}">
                    <a16:rowId xmlns:a16="http://schemas.microsoft.com/office/drawing/2014/main" xmlns="" val="10008"/>
                  </a:ext>
                </a:extLst>
              </a:tr>
              <a:tr h="260498">
                <a:tc>
                  <a:txBody>
                    <a:bodyPr/>
                    <a:lstStyle/>
                    <a:p>
                      <a:r>
                        <a:rPr lang="en-US" sz="1200" u="none" strike="noStrike" kern="1200" baseline="0" dirty="0" smtClean="0"/>
                        <a:t>Total property, plant, and equipment</a:t>
                      </a:r>
                      <a:endParaRPr lang="en-US" sz="1200" dirty="0"/>
                    </a:p>
                  </a:txBody>
                  <a:tcPr marL="94333" marR="94333">
                    <a:solidFill>
                      <a:schemeClr val="bg1"/>
                    </a:solidFill>
                  </a:tcPr>
                </a:tc>
                <a:tc>
                  <a:txBody>
                    <a:bodyPr/>
                    <a:lstStyle/>
                    <a:p>
                      <a:pPr algn="r"/>
                      <a:r>
                        <a:rPr lang="en-US" sz="1200" u="none" strike="noStrike" kern="1200" baseline="0" dirty="0" smtClean="0"/>
                        <a:t>672,000</a:t>
                      </a:r>
                      <a:endParaRPr lang="en-US" sz="1200" dirty="0"/>
                    </a:p>
                  </a:txBody>
                  <a:tcPr marL="94333" marR="94333">
                    <a:solidFill>
                      <a:schemeClr val="bg1"/>
                    </a:solidFill>
                  </a:tcPr>
                </a:tc>
                <a:tc>
                  <a:txBody>
                    <a:bodyPr/>
                    <a:lstStyle/>
                    <a:p>
                      <a:pPr algn="r"/>
                      <a:r>
                        <a:rPr lang="en-US" sz="1200" u="none" strike="noStrike" kern="1200" baseline="0" dirty="0" smtClean="0"/>
                        <a:t>421,500</a:t>
                      </a:r>
                      <a:endParaRPr lang="en-US" sz="1200" dirty="0"/>
                    </a:p>
                  </a:txBody>
                  <a:tcPr marL="94333" marR="94333">
                    <a:solidFill>
                      <a:schemeClr val="bg1"/>
                    </a:solidFill>
                  </a:tcPr>
                </a:tc>
                <a:tc>
                  <a:txBody>
                    <a:bodyPr/>
                    <a:lstStyle/>
                    <a:p>
                      <a:pPr algn="r"/>
                      <a:r>
                        <a:rPr lang="en-US" sz="1200" u="none" strike="noStrike" kern="1200" baseline="0" dirty="0" smtClean="0"/>
                        <a:t>309,000</a:t>
                      </a:r>
                      <a:endParaRPr lang="en-US" sz="1200" dirty="0"/>
                    </a:p>
                  </a:txBody>
                  <a:tcPr marL="94333" marR="94333">
                    <a:solidFill>
                      <a:schemeClr val="bg1"/>
                    </a:solidFill>
                  </a:tcPr>
                </a:tc>
                <a:extLst>
                  <a:ext uri="{0D108BD9-81ED-4DB2-BD59-A6C34878D82A}">
                    <a16:rowId xmlns:a16="http://schemas.microsoft.com/office/drawing/2014/main" xmlns="" val="10009"/>
                  </a:ext>
                </a:extLst>
              </a:tr>
              <a:tr h="260498">
                <a:tc>
                  <a:txBody>
                    <a:bodyPr/>
                    <a:lstStyle/>
                    <a:p>
                      <a:r>
                        <a:rPr lang="en-US" sz="1200" u="none" strike="noStrike" kern="1200" baseline="0" dirty="0" smtClean="0"/>
                        <a:t>Less: accumulated depreciation</a:t>
                      </a:r>
                      <a:endParaRPr lang="en-US" sz="1200" dirty="0"/>
                    </a:p>
                  </a:txBody>
                  <a:tcPr marL="94333" marR="94333">
                    <a:solidFill>
                      <a:schemeClr val="bg1"/>
                    </a:solidFill>
                  </a:tcPr>
                </a:tc>
                <a:tc>
                  <a:txBody>
                    <a:bodyPr/>
                    <a:lstStyle/>
                    <a:p>
                      <a:pPr algn="r"/>
                      <a:r>
                        <a:rPr lang="en-US" sz="1200" u="none" strike="noStrike" kern="1200" baseline="0" dirty="0" smtClean="0"/>
                        <a:t>65,000</a:t>
                      </a:r>
                      <a:endParaRPr lang="en-US" sz="1200" dirty="0"/>
                    </a:p>
                  </a:txBody>
                  <a:tcPr marL="94333" marR="94333">
                    <a:solidFill>
                      <a:schemeClr val="bg1"/>
                    </a:solidFill>
                  </a:tcPr>
                </a:tc>
                <a:tc>
                  <a:txBody>
                    <a:bodyPr/>
                    <a:lstStyle/>
                    <a:p>
                      <a:pPr algn="r"/>
                      <a:r>
                        <a:rPr lang="en-US" sz="1200" u="none" strike="noStrike" kern="1200" baseline="0" dirty="0" smtClean="0"/>
                        <a:t>51,500</a:t>
                      </a:r>
                      <a:endParaRPr lang="en-US" sz="1200" dirty="0"/>
                    </a:p>
                  </a:txBody>
                  <a:tcPr marL="94333" marR="94333">
                    <a:solidFill>
                      <a:schemeClr val="bg1"/>
                    </a:solidFill>
                  </a:tcPr>
                </a:tc>
                <a:tc>
                  <a:txBody>
                    <a:bodyPr/>
                    <a:lstStyle/>
                    <a:p>
                      <a:pPr algn="r"/>
                      <a:r>
                        <a:rPr lang="en-US" sz="1200" u="none" strike="noStrike" kern="1200" baseline="0" dirty="0" smtClean="0"/>
                        <a:t>45,600</a:t>
                      </a:r>
                      <a:endParaRPr lang="en-US" sz="1200" dirty="0"/>
                    </a:p>
                  </a:txBody>
                  <a:tcPr marL="94333" marR="94333">
                    <a:solidFill>
                      <a:schemeClr val="bg1"/>
                    </a:solidFill>
                  </a:tcPr>
                </a:tc>
                <a:extLst>
                  <a:ext uri="{0D108BD9-81ED-4DB2-BD59-A6C34878D82A}">
                    <a16:rowId xmlns:a16="http://schemas.microsoft.com/office/drawing/2014/main" xmlns="" val="10010"/>
                  </a:ext>
                </a:extLst>
              </a:tr>
              <a:tr h="260498">
                <a:tc>
                  <a:txBody>
                    <a:bodyPr/>
                    <a:lstStyle/>
                    <a:p>
                      <a:r>
                        <a:rPr lang="en-US" sz="1200" u="none" strike="noStrike" kern="1200" baseline="0" dirty="0" smtClean="0"/>
                        <a:t>Net property, plant, and equipment</a:t>
                      </a:r>
                      <a:endParaRPr lang="en-US" sz="1200" dirty="0"/>
                    </a:p>
                  </a:txBody>
                  <a:tcPr marL="94333" marR="94333">
                    <a:solidFill>
                      <a:schemeClr val="bg1"/>
                    </a:solidFill>
                  </a:tcPr>
                </a:tc>
                <a:tc>
                  <a:txBody>
                    <a:bodyPr/>
                    <a:lstStyle/>
                    <a:p>
                      <a:pPr algn="r"/>
                      <a:r>
                        <a:rPr lang="en-US" sz="1200" u="none" strike="noStrike" kern="1200" baseline="0" dirty="0" smtClean="0"/>
                        <a:t>607,000</a:t>
                      </a:r>
                      <a:endParaRPr lang="en-US" sz="1200" dirty="0"/>
                    </a:p>
                  </a:txBody>
                  <a:tcPr marL="94333" marR="94333">
                    <a:solidFill>
                      <a:schemeClr val="bg1"/>
                    </a:solidFill>
                  </a:tcPr>
                </a:tc>
                <a:tc>
                  <a:txBody>
                    <a:bodyPr/>
                    <a:lstStyle/>
                    <a:p>
                      <a:pPr algn="r"/>
                      <a:r>
                        <a:rPr lang="en-US" sz="1200" u="none" strike="noStrike" kern="1200" baseline="0" dirty="0" smtClean="0"/>
                        <a:t>370,000</a:t>
                      </a:r>
                      <a:endParaRPr lang="en-US" sz="1200" dirty="0"/>
                    </a:p>
                  </a:txBody>
                  <a:tcPr marL="94333" marR="94333">
                    <a:solidFill>
                      <a:schemeClr val="bg1"/>
                    </a:solidFill>
                  </a:tcPr>
                </a:tc>
                <a:tc>
                  <a:txBody>
                    <a:bodyPr/>
                    <a:lstStyle/>
                    <a:p>
                      <a:pPr algn="r"/>
                      <a:r>
                        <a:rPr lang="en-US" sz="1200" u="none" strike="noStrike" kern="1200" baseline="0" dirty="0" smtClean="0"/>
                        <a:t>263,400</a:t>
                      </a:r>
                      <a:endParaRPr lang="en-US" sz="1200" dirty="0"/>
                    </a:p>
                  </a:txBody>
                  <a:tcPr marL="94333" marR="94333">
                    <a:solidFill>
                      <a:schemeClr val="bg1"/>
                    </a:solidFill>
                  </a:tcPr>
                </a:tc>
                <a:extLst>
                  <a:ext uri="{0D108BD9-81ED-4DB2-BD59-A6C34878D82A}">
                    <a16:rowId xmlns:a16="http://schemas.microsoft.com/office/drawing/2014/main" xmlns="" val="10011"/>
                  </a:ext>
                </a:extLst>
              </a:tr>
              <a:tr h="260498">
                <a:tc>
                  <a:txBody>
                    <a:bodyPr/>
                    <a:lstStyle/>
                    <a:p>
                      <a:r>
                        <a:rPr lang="en-US" sz="1200" u="none" strike="noStrike" kern="1200" baseline="0" dirty="0" smtClean="0"/>
                        <a:t>Total assets</a:t>
                      </a:r>
                      <a:endParaRPr lang="en-US" sz="1200" dirty="0"/>
                    </a:p>
                  </a:txBody>
                  <a:tcPr marL="94333" marR="94333">
                    <a:solidFill>
                      <a:schemeClr val="bg1"/>
                    </a:solidFill>
                  </a:tcPr>
                </a:tc>
                <a:tc>
                  <a:txBody>
                    <a:bodyPr/>
                    <a:lstStyle/>
                    <a:p>
                      <a:pPr algn="r"/>
                      <a:r>
                        <a:rPr lang="en-US" sz="1200" u="none" strike="noStrike" kern="1200" baseline="0" dirty="0" smtClean="0"/>
                        <a:t>729,600</a:t>
                      </a:r>
                      <a:endParaRPr lang="en-US" sz="1200" dirty="0"/>
                    </a:p>
                  </a:txBody>
                  <a:tcPr marL="94333" marR="94333">
                    <a:solidFill>
                      <a:schemeClr val="bg1"/>
                    </a:solidFill>
                  </a:tcPr>
                </a:tc>
                <a:tc>
                  <a:txBody>
                    <a:bodyPr/>
                    <a:lstStyle/>
                    <a:p>
                      <a:pPr algn="r"/>
                      <a:r>
                        <a:rPr lang="en-US" sz="1200" u="none" strike="noStrike" kern="1200" baseline="0" dirty="0" smtClean="0"/>
                        <a:t>493,900</a:t>
                      </a:r>
                      <a:endParaRPr lang="en-US" sz="1200" dirty="0"/>
                    </a:p>
                  </a:txBody>
                  <a:tcPr marL="94333" marR="94333">
                    <a:solidFill>
                      <a:schemeClr val="bg1"/>
                    </a:solidFill>
                  </a:tcPr>
                </a:tc>
                <a:tc>
                  <a:txBody>
                    <a:bodyPr/>
                    <a:lstStyle/>
                    <a:p>
                      <a:pPr algn="r"/>
                      <a:r>
                        <a:rPr lang="en-US" sz="1200" u="none" strike="noStrike" kern="1200" baseline="0" dirty="0" smtClean="0"/>
                        <a:t>391,500</a:t>
                      </a:r>
                      <a:endParaRPr lang="en-US" sz="1200" dirty="0"/>
                    </a:p>
                  </a:txBody>
                  <a:tcPr marL="94333" marR="94333">
                    <a:solidFill>
                      <a:schemeClr val="bg1"/>
                    </a:solidFill>
                  </a:tcPr>
                </a:tc>
                <a:extLst>
                  <a:ext uri="{0D108BD9-81ED-4DB2-BD59-A6C34878D82A}">
                    <a16:rowId xmlns:a16="http://schemas.microsoft.com/office/drawing/2014/main" xmlns=""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Historical Balance Sheets </a:t>
            </a:r>
            <a:r>
              <a:rPr lang="en-US" sz="2000" b="0" dirty="0" smtClean="0"/>
              <a:t>(2 </a:t>
            </a:r>
            <a:r>
              <a:rPr lang="en-US" sz="2000" b="0" dirty="0"/>
              <a:t>of </a:t>
            </a:r>
            <a:r>
              <a:rPr lang="en-US" sz="2000" b="0" dirty="0" smtClean="0"/>
              <a:t>2)</a:t>
            </a:r>
            <a:endParaRPr lang="en-US" sz="2000" dirty="0"/>
          </a:p>
        </p:txBody>
      </p:sp>
      <p:graphicFrame>
        <p:nvGraphicFramePr>
          <p:cNvPr id="4" name="Table 5"/>
          <p:cNvGraphicFramePr>
            <a:graphicFrameLocks noGrp="1"/>
          </p:cNvGraphicFramePr>
          <p:nvPr>
            <p:ph idx="1"/>
            <p:extLst>
              <p:ext uri="{D42A27DB-BD31-4B8C-83A1-F6EECF244321}">
                <p14:modId xmlns:p14="http://schemas.microsoft.com/office/powerpoint/2010/main" val="1955827118"/>
              </p:ext>
            </p:extLst>
          </p:nvPr>
        </p:nvGraphicFramePr>
        <p:xfrm>
          <a:off x="474292" y="2392680"/>
          <a:ext cx="8229600" cy="3779520"/>
        </p:xfrm>
        <a:graphic>
          <a:graphicData uri="http://schemas.openxmlformats.org/drawingml/2006/table">
            <a:tbl>
              <a:tblPr firstRow="1" bandRow="1">
                <a:tableStyleId>{9D7B26C5-4107-4FEC-AEDC-1716B250A1EF}</a:tableStyleId>
              </a:tblPr>
              <a:tblGrid>
                <a:gridCol w="3200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304800">
                <a:tc>
                  <a:txBody>
                    <a:bodyPr/>
                    <a:lstStyle/>
                    <a:p>
                      <a:r>
                        <a:rPr lang="en-US" sz="1200" u="none" strike="noStrike" kern="1200" baseline="0" dirty="0" smtClean="0"/>
                        <a:t>Assets</a:t>
                      </a:r>
                      <a:endParaRPr lang="en-US" sz="1200" b="1" dirty="0"/>
                    </a:p>
                  </a:txBody>
                  <a:tcPr>
                    <a:solidFill>
                      <a:schemeClr val="bg1"/>
                    </a:solidFill>
                  </a:tcPr>
                </a:tc>
                <a:tc>
                  <a:txBody>
                    <a:bodyPr/>
                    <a:lstStyle/>
                    <a:p>
                      <a:pPr algn="r"/>
                      <a:r>
                        <a:rPr lang="en-US" sz="1200" u="none" strike="noStrike" kern="1200" baseline="0" dirty="0" smtClean="0"/>
                        <a:t>December 31, 2018</a:t>
                      </a:r>
                      <a:endParaRPr lang="en-US" sz="1200" b="1" dirty="0"/>
                    </a:p>
                  </a:txBody>
                  <a:tcPr>
                    <a:solidFill>
                      <a:schemeClr val="bg1"/>
                    </a:solidFill>
                  </a:tcPr>
                </a:tc>
                <a:tc>
                  <a:txBody>
                    <a:bodyPr/>
                    <a:lstStyle/>
                    <a:p>
                      <a:pPr algn="r"/>
                      <a:r>
                        <a:rPr lang="en-US" sz="1200" u="none" strike="noStrike" kern="1200" baseline="0" dirty="0" smtClean="0"/>
                        <a:t>December 31, 2017</a:t>
                      </a:r>
                      <a:endParaRPr lang="en-US" sz="1200" b="1" dirty="0"/>
                    </a:p>
                  </a:txBody>
                  <a:tcPr>
                    <a:solidFill>
                      <a:schemeClr val="bg1"/>
                    </a:solidFill>
                  </a:tcPr>
                </a:tc>
                <a:tc>
                  <a:txBody>
                    <a:bodyPr/>
                    <a:lstStyle/>
                    <a:p>
                      <a:pPr algn="r"/>
                      <a:r>
                        <a:rPr lang="en-US" sz="1200" u="none" strike="noStrike" kern="1200" baseline="0" dirty="0" smtClean="0"/>
                        <a:t>December 31, 2016</a:t>
                      </a:r>
                      <a:endParaRPr lang="en-US" sz="1200" b="1" dirty="0"/>
                    </a:p>
                  </a:txBody>
                  <a:tcPr>
                    <a:solidFill>
                      <a:schemeClr val="bg1"/>
                    </a:solidFill>
                  </a:tcPr>
                </a:tc>
                <a:extLst>
                  <a:ext uri="{0D108BD9-81ED-4DB2-BD59-A6C34878D82A}">
                    <a16:rowId xmlns:a16="http://schemas.microsoft.com/office/drawing/2014/main" xmlns="" val="10000"/>
                  </a:ext>
                </a:extLst>
              </a:tr>
              <a:tr h="4331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strike="noStrike" kern="1200" baseline="0" dirty="0" smtClean="0"/>
                        <a:t>Liabilities and shareholders’ equity</a:t>
                      </a:r>
                      <a:br>
                        <a:rPr lang="en-US" sz="1200" b="1" u="none" strike="noStrike" kern="1200" baseline="0" dirty="0" smtClean="0"/>
                      </a:br>
                      <a:r>
                        <a:rPr lang="en-US" sz="1200" b="1" u="none" strike="noStrike" kern="1200" baseline="0" dirty="0" smtClean="0"/>
                        <a:t>Current liabilities</a:t>
                      </a:r>
                      <a:endParaRPr lang="en-US" sz="1200" b="1" dirty="0" smtClean="0"/>
                    </a:p>
                  </a:txBody>
                  <a:tcPr>
                    <a:solidFill>
                      <a:schemeClr val="bg1"/>
                    </a:solidFill>
                  </a:tcPr>
                </a:tc>
                <a:tc>
                  <a:txBody>
                    <a:bodyPr/>
                    <a:lstStyle/>
                    <a:p>
                      <a:pPr algn="r"/>
                      <a:r>
                        <a:rPr lang="en-US" sz="1200" dirty="0" smtClean="0">
                          <a:solidFill>
                            <a:schemeClr val="bg1"/>
                          </a:solidFill>
                        </a:rPr>
                        <a:t>Blank</a:t>
                      </a:r>
                      <a:endParaRPr lang="en-US" sz="1200" dirty="0">
                        <a:solidFill>
                          <a:schemeClr val="bg1"/>
                        </a:solidFill>
                      </a:endParaRPr>
                    </a:p>
                  </a:txBody>
                  <a:tcPr>
                    <a:solidFill>
                      <a:schemeClr val="bg1"/>
                    </a:solidFill>
                  </a:tcPr>
                </a:tc>
                <a:tc>
                  <a:txBody>
                    <a:bodyPr/>
                    <a:lstStyle/>
                    <a:p>
                      <a:pPr algn="r"/>
                      <a:r>
                        <a:rPr lang="en-US" sz="1200" dirty="0" smtClean="0">
                          <a:solidFill>
                            <a:schemeClr val="bg1"/>
                          </a:solidFill>
                        </a:rPr>
                        <a:t>Blank</a:t>
                      </a:r>
                      <a:endParaRPr lang="en-US" sz="1200" dirty="0">
                        <a:solidFill>
                          <a:schemeClr val="bg1"/>
                        </a:solidFill>
                      </a:endParaRPr>
                    </a:p>
                  </a:txBody>
                  <a:tcPr>
                    <a:solidFill>
                      <a:schemeClr val="bg1"/>
                    </a:solidFill>
                  </a:tcPr>
                </a:tc>
                <a:tc>
                  <a:txBody>
                    <a:bodyPr/>
                    <a:lstStyle/>
                    <a:p>
                      <a:pPr algn="r"/>
                      <a:r>
                        <a:rPr lang="en-US" sz="1200" dirty="0" smtClean="0">
                          <a:solidFill>
                            <a:schemeClr val="bg1"/>
                          </a:solidFill>
                        </a:rPr>
                        <a:t>Blank</a:t>
                      </a:r>
                      <a:endParaRPr lang="en-US" sz="1200" dirty="0">
                        <a:solidFill>
                          <a:schemeClr val="bg1"/>
                        </a:solidFill>
                      </a:endParaRPr>
                    </a:p>
                  </a:txBody>
                  <a:tcPr>
                    <a:solidFill>
                      <a:schemeClr val="bg1"/>
                    </a:solidFill>
                  </a:tcPr>
                </a:tc>
                <a:extLst>
                  <a:ext uri="{0D108BD9-81ED-4DB2-BD59-A6C34878D82A}">
                    <a16:rowId xmlns:a16="http://schemas.microsoft.com/office/drawing/2014/main" xmlns="" val="10001"/>
                  </a:ext>
                </a:extLst>
              </a:tr>
              <a:tr h="259882">
                <a:tc>
                  <a:txBody>
                    <a:bodyPr/>
                    <a:lstStyle/>
                    <a:p>
                      <a:r>
                        <a:rPr lang="en-US" sz="1200" u="none" strike="noStrike" kern="1200" baseline="0" dirty="0" smtClean="0"/>
                        <a:t>Accounts payable</a:t>
                      </a:r>
                      <a:endParaRPr lang="en-US" sz="1200" dirty="0"/>
                    </a:p>
                  </a:txBody>
                  <a:tcPr>
                    <a:solidFill>
                      <a:schemeClr val="bg1"/>
                    </a:solidFill>
                  </a:tcPr>
                </a:tc>
                <a:tc>
                  <a:txBody>
                    <a:bodyPr/>
                    <a:lstStyle/>
                    <a:p>
                      <a:pPr algn="r"/>
                      <a:r>
                        <a:rPr lang="en-US" sz="1200" u="none" strike="noStrike" kern="1200" baseline="0" dirty="0" smtClean="0"/>
                        <a:t>30,200</a:t>
                      </a:r>
                      <a:endParaRPr lang="en-US" sz="1200" dirty="0"/>
                    </a:p>
                  </a:txBody>
                  <a:tcPr>
                    <a:solidFill>
                      <a:schemeClr val="bg1"/>
                    </a:solidFill>
                  </a:tcPr>
                </a:tc>
                <a:tc>
                  <a:txBody>
                    <a:bodyPr/>
                    <a:lstStyle/>
                    <a:p>
                      <a:pPr algn="r"/>
                      <a:r>
                        <a:rPr lang="en-US" sz="1200" u="none" strike="noStrike" kern="1200" baseline="0" dirty="0" smtClean="0"/>
                        <a:t>46,900</a:t>
                      </a:r>
                      <a:endParaRPr lang="en-US" sz="1200" dirty="0"/>
                    </a:p>
                  </a:txBody>
                  <a:tcPr>
                    <a:solidFill>
                      <a:schemeClr val="bg1"/>
                    </a:solidFill>
                  </a:tcPr>
                </a:tc>
                <a:tc>
                  <a:txBody>
                    <a:bodyPr/>
                    <a:lstStyle/>
                    <a:p>
                      <a:pPr algn="r"/>
                      <a:r>
                        <a:rPr lang="en-US" sz="1200" u="none" strike="noStrike" kern="1200" baseline="0" dirty="0" smtClean="0"/>
                        <a:t>50,400</a:t>
                      </a:r>
                      <a:endParaRPr lang="en-US" sz="1200" dirty="0"/>
                    </a:p>
                  </a:txBody>
                  <a:tcPr>
                    <a:solidFill>
                      <a:schemeClr val="bg1"/>
                    </a:solidFill>
                  </a:tcPr>
                </a:tc>
                <a:extLst>
                  <a:ext uri="{0D108BD9-81ED-4DB2-BD59-A6C34878D82A}">
                    <a16:rowId xmlns:a16="http://schemas.microsoft.com/office/drawing/2014/main" xmlns="" val="10002"/>
                  </a:ext>
                </a:extLst>
              </a:tr>
              <a:tr h="259882">
                <a:tc>
                  <a:txBody>
                    <a:bodyPr/>
                    <a:lstStyle/>
                    <a:p>
                      <a:r>
                        <a:rPr lang="en-US" sz="1200" u="none" strike="noStrike" kern="1200" baseline="0" dirty="0" smtClean="0"/>
                        <a:t>Accrued expenses</a:t>
                      </a:r>
                      <a:endParaRPr lang="en-US" sz="1200" dirty="0"/>
                    </a:p>
                  </a:txBody>
                  <a:tcPr>
                    <a:solidFill>
                      <a:schemeClr val="bg1"/>
                    </a:solidFill>
                  </a:tcPr>
                </a:tc>
                <a:tc>
                  <a:txBody>
                    <a:bodyPr/>
                    <a:lstStyle/>
                    <a:p>
                      <a:pPr algn="r"/>
                      <a:r>
                        <a:rPr lang="en-US" sz="1200" u="none" strike="noStrike" kern="1200" baseline="0" dirty="0" smtClean="0"/>
                        <a:t>9,900</a:t>
                      </a:r>
                      <a:endParaRPr lang="en-US" sz="1200" dirty="0"/>
                    </a:p>
                  </a:txBody>
                  <a:tcPr>
                    <a:solidFill>
                      <a:schemeClr val="bg1"/>
                    </a:solidFill>
                  </a:tcPr>
                </a:tc>
                <a:tc>
                  <a:txBody>
                    <a:bodyPr/>
                    <a:lstStyle/>
                    <a:p>
                      <a:pPr algn="r"/>
                      <a:r>
                        <a:rPr lang="en-US" sz="1200" u="none" strike="noStrike" kern="1200" baseline="0" dirty="0" smtClean="0"/>
                        <a:t>8,000</a:t>
                      </a:r>
                      <a:endParaRPr lang="en-US" sz="1200" dirty="0"/>
                    </a:p>
                  </a:txBody>
                  <a:tcPr>
                    <a:solidFill>
                      <a:schemeClr val="bg1"/>
                    </a:solidFill>
                  </a:tcPr>
                </a:tc>
                <a:tc>
                  <a:txBody>
                    <a:bodyPr/>
                    <a:lstStyle/>
                    <a:p>
                      <a:pPr algn="r"/>
                      <a:r>
                        <a:rPr lang="en-US" sz="1200" u="none" strike="noStrike" kern="1200" baseline="0" dirty="0" smtClean="0"/>
                        <a:t>4,100</a:t>
                      </a:r>
                      <a:endParaRPr lang="en-US" sz="1200" dirty="0"/>
                    </a:p>
                  </a:txBody>
                  <a:tcPr>
                    <a:solidFill>
                      <a:schemeClr val="bg1"/>
                    </a:solidFill>
                  </a:tcPr>
                </a:tc>
                <a:extLst>
                  <a:ext uri="{0D108BD9-81ED-4DB2-BD59-A6C34878D82A}">
                    <a16:rowId xmlns:a16="http://schemas.microsoft.com/office/drawing/2014/main" xmlns="" val="10003"/>
                  </a:ext>
                </a:extLst>
              </a:tr>
              <a:tr h="259882">
                <a:tc>
                  <a:txBody>
                    <a:bodyPr/>
                    <a:lstStyle/>
                    <a:p>
                      <a:r>
                        <a:rPr lang="en-US" sz="1200" u="none" strike="noStrike" kern="1200" baseline="0" dirty="0" smtClean="0"/>
                        <a:t>Total current liabilities</a:t>
                      </a:r>
                      <a:endParaRPr lang="en-US" sz="1200" dirty="0"/>
                    </a:p>
                  </a:txBody>
                  <a:tcPr>
                    <a:solidFill>
                      <a:schemeClr val="bg1"/>
                    </a:solidFill>
                  </a:tcPr>
                </a:tc>
                <a:tc>
                  <a:txBody>
                    <a:bodyPr/>
                    <a:lstStyle/>
                    <a:p>
                      <a:pPr algn="r"/>
                      <a:r>
                        <a:rPr lang="en-US" sz="1200" u="none" strike="noStrike" kern="1200" baseline="0" dirty="0" smtClean="0"/>
                        <a:t>40,100</a:t>
                      </a:r>
                      <a:endParaRPr lang="en-US" sz="1200" dirty="0"/>
                    </a:p>
                  </a:txBody>
                  <a:tcPr>
                    <a:solidFill>
                      <a:schemeClr val="bg1"/>
                    </a:solidFill>
                  </a:tcPr>
                </a:tc>
                <a:tc>
                  <a:txBody>
                    <a:bodyPr/>
                    <a:lstStyle/>
                    <a:p>
                      <a:pPr algn="r"/>
                      <a:r>
                        <a:rPr lang="en-US" sz="1200" u="none" strike="noStrike" kern="1200" baseline="0" dirty="0" smtClean="0"/>
                        <a:t>54,900</a:t>
                      </a:r>
                      <a:endParaRPr lang="en-US" sz="1200" dirty="0"/>
                    </a:p>
                  </a:txBody>
                  <a:tcPr>
                    <a:solidFill>
                      <a:schemeClr val="bg1"/>
                    </a:solidFill>
                  </a:tcPr>
                </a:tc>
                <a:tc>
                  <a:txBody>
                    <a:bodyPr/>
                    <a:lstStyle/>
                    <a:p>
                      <a:pPr algn="r"/>
                      <a:r>
                        <a:rPr lang="en-US" sz="1200" u="none" strike="noStrike" kern="1200" baseline="0" dirty="0" smtClean="0"/>
                        <a:t>54,500</a:t>
                      </a:r>
                      <a:endParaRPr lang="en-US" sz="1200" dirty="0"/>
                    </a:p>
                  </a:txBody>
                  <a:tcPr>
                    <a:solidFill>
                      <a:schemeClr val="bg1"/>
                    </a:solidFill>
                  </a:tcPr>
                </a:tc>
                <a:extLst>
                  <a:ext uri="{0D108BD9-81ED-4DB2-BD59-A6C34878D82A}">
                    <a16:rowId xmlns:a16="http://schemas.microsoft.com/office/drawing/2014/main" xmlns="" val="10004"/>
                  </a:ext>
                </a:extLst>
              </a:tr>
              <a:tr h="259882">
                <a:tc>
                  <a:txBody>
                    <a:bodyPr/>
                    <a:lstStyle/>
                    <a:p>
                      <a:r>
                        <a:rPr lang="en-US" sz="1200" u="none" strike="noStrike" kern="1200" baseline="0" dirty="0" smtClean="0"/>
                        <a:t>Long-term liabilities Long-term debt</a:t>
                      </a:r>
                      <a:endParaRPr lang="en-US" sz="1200" dirty="0"/>
                    </a:p>
                  </a:txBody>
                  <a:tcPr>
                    <a:solidFill>
                      <a:schemeClr val="bg1"/>
                    </a:solidFill>
                  </a:tcPr>
                </a:tc>
                <a:tc>
                  <a:txBody>
                    <a:bodyPr/>
                    <a:lstStyle/>
                    <a:p>
                      <a:pPr algn="r"/>
                      <a:r>
                        <a:rPr lang="en-US" sz="1200" u="none" strike="noStrike" kern="1200" baseline="0" dirty="0" smtClean="0"/>
                        <a:t>249,500</a:t>
                      </a:r>
                      <a:endParaRPr lang="en-US" sz="1200" dirty="0"/>
                    </a:p>
                  </a:txBody>
                  <a:tcPr>
                    <a:solidFill>
                      <a:schemeClr val="bg1"/>
                    </a:solidFill>
                  </a:tcPr>
                </a:tc>
                <a:tc>
                  <a:txBody>
                    <a:bodyPr/>
                    <a:lstStyle/>
                    <a:p>
                      <a:pPr algn="r"/>
                      <a:r>
                        <a:rPr lang="en-US" sz="1200" u="none" strike="noStrike" kern="1200" baseline="0" dirty="0" smtClean="0"/>
                        <a:t>130,000</a:t>
                      </a:r>
                      <a:endParaRPr lang="en-US" sz="1200" dirty="0"/>
                    </a:p>
                  </a:txBody>
                  <a:tcPr>
                    <a:solidFill>
                      <a:schemeClr val="bg1"/>
                    </a:solidFill>
                  </a:tcPr>
                </a:tc>
                <a:tc>
                  <a:txBody>
                    <a:bodyPr/>
                    <a:lstStyle/>
                    <a:p>
                      <a:pPr algn="r"/>
                      <a:r>
                        <a:rPr lang="en-US" sz="1200" u="none" strike="noStrike" kern="1200" baseline="0" dirty="0" smtClean="0"/>
                        <a:t>111,000</a:t>
                      </a:r>
                      <a:endParaRPr lang="en-US" sz="1200" dirty="0"/>
                    </a:p>
                  </a:txBody>
                  <a:tcPr>
                    <a:solidFill>
                      <a:schemeClr val="bg1"/>
                    </a:solidFill>
                  </a:tcPr>
                </a:tc>
                <a:extLst>
                  <a:ext uri="{0D108BD9-81ED-4DB2-BD59-A6C34878D82A}">
                    <a16:rowId xmlns:a16="http://schemas.microsoft.com/office/drawing/2014/main" xmlns="" val="10005"/>
                  </a:ext>
                </a:extLst>
              </a:tr>
              <a:tr h="259882">
                <a:tc>
                  <a:txBody>
                    <a:bodyPr/>
                    <a:lstStyle/>
                    <a:p>
                      <a:r>
                        <a:rPr lang="en-US" sz="1200" u="none" strike="noStrike" kern="1200" baseline="0" dirty="0" smtClean="0"/>
                        <a:t>Long-term liabilities</a:t>
                      </a:r>
                      <a:endParaRPr lang="en-US" sz="1200" dirty="0"/>
                    </a:p>
                  </a:txBody>
                  <a:tcPr>
                    <a:solidFill>
                      <a:schemeClr val="bg1"/>
                    </a:solidFill>
                  </a:tcPr>
                </a:tc>
                <a:tc>
                  <a:txBody>
                    <a:bodyPr/>
                    <a:lstStyle/>
                    <a:p>
                      <a:pPr algn="r"/>
                      <a:r>
                        <a:rPr lang="en-US" sz="1200" u="none" strike="noStrike" kern="1200" baseline="0" dirty="0" smtClean="0"/>
                        <a:t>249,500</a:t>
                      </a:r>
                      <a:endParaRPr lang="en-US" sz="1200" dirty="0"/>
                    </a:p>
                  </a:txBody>
                  <a:tcPr>
                    <a:solidFill>
                      <a:schemeClr val="bg1"/>
                    </a:solidFill>
                  </a:tcPr>
                </a:tc>
                <a:tc>
                  <a:txBody>
                    <a:bodyPr/>
                    <a:lstStyle/>
                    <a:p>
                      <a:pPr algn="r"/>
                      <a:r>
                        <a:rPr lang="en-US" sz="1200" u="none" strike="noStrike" kern="1200" baseline="0" dirty="0" smtClean="0"/>
                        <a:t>130,000</a:t>
                      </a:r>
                      <a:endParaRPr lang="en-US" sz="1200" dirty="0"/>
                    </a:p>
                  </a:txBody>
                  <a:tcPr>
                    <a:solidFill>
                      <a:schemeClr val="bg1"/>
                    </a:solidFill>
                  </a:tcPr>
                </a:tc>
                <a:tc>
                  <a:txBody>
                    <a:bodyPr/>
                    <a:lstStyle/>
                    <a:p>
                      <a:pPr algn="r"/>
                      <a:r>
                        <a:rPr lang="en-US" sz="1200" u="none" strike="noStrike" kern="1200" baseline="0" dirty="0" smtClean="0"/>
                        <a:t>111,000</a:t>
                      </a:r>
                      <a:endParaRPr lang="en-US" sz="1200" dirty="0"/>
                    </a:p>
                  </a:txBody>
                  <a:tcPr>
                    <a:solidFill>
                      <a:schemeClr val="bg1"/>
                    </a:solidFill>
                  </a:tcPr>
                </a:tc>
                <a:extLst>
                  <a:ext uri="{0D108BD9-81ED-4DB2-BD59-A6C34878D82A}">
                    <a16:rowId xmlns:a16="http://schemas.microsoft.com/office/drawing/2014/main" xmlns="" val="10006"/>
                  </a:ext>
                </a:extLst>
              </a:tr>
              <a:tr h="259882">
                <a:tc>
                  <a:txBody>
                    <a:bodyPr/>
                    <a:lstStyle/>
                    <a:p>
                      <a:r>
                        <a:rPr lang="en-US" sz="1200" u="none" strike="noStrike" kern="1200" baseline="0" dirty="0" smtClean="0"/>
                        <a:t>Total liabilities</a:t>
                      </a:r>
                      <a:endParaRPr lang="en-US" sz="1200" dirty="0"/>
                    </a:p>
                  </a:txBody>
                  <a:tcPr>
                    <a:solidFill>
                      <a:schemeClr val="bg1"/>
                    </a:solidFill>
                  </a:tcPr>
                </a:tc>
                <a:tc>
                  <a:txBody>
                    <a:bodyPr/>
                    <a:lstStyle/>
                    <a:p>
                      <a:pPr algn="r"/>
                      <a:r>
                        <a:rPr lang="en-US" sz="1200" u="none" strike="noStrike" kern="1200" baseline="0" dirty="0" smtClean="0"/>
                        <a:t>289,600</a:t>
                      </a:r>
                      <a:endParaRPr lang="en-US" sz="1200" dirty="0"/>
                    </a:p>
                  </a:txBody>
                  <a:tcPr>
                    <a:solidFill>
                      <a:schemeClr val="bg1"/>
                    </a:solidFill>
                  </a:tcPr>
                </a:tc>
                <a:tc>
                  <a:txBody>
                    <a:bodyPr/>
                    <a:lstStyle/>
                    <a:p>
                      <a:pPr algn="r"/>
                      <a:r>
                        <a:rPr lang="en-US" sz="1200" u="none" strike="noStrike" kern="1200" baseline="0" dirty="0" smtClean="0"/>
                        <a:t>184,900</a:t>
                      </a:r>
                      <a:endParaRPr lang="en-US" sz="1200" dirty="0"/>
                    </a:p>
                  </a:txBody>
                  <a:tcPr>
                    <a:solidFill>
                      <a:schemeClr val="bg1"/>
                    </a:solidFill>
                  </a:tcPr>
                </a:tc>
                <a:tc>
                  <a:txBody>
                    <a:bodyPr/>
                    <a:lstStyle/>
                    <a:p>
                      <a:pPr algn="r"/>
                      <a:r>
                        <a:rPr lang="en-US" sz="1200" u="none" strike="noStrike" kern="1200" baseline="0" dirty="0" smtClean="0"/>
                        <a:t>165,500</a:t>
                      </a:r>
                      <a:endParaRPr lang="en-US" sz="1200" dirty="0"/>
                    </a:p>
                  </a:txBody>
                  <a:tcPr>
                    <a:solidFill>
                      <a:schemeClr val="bg1"/>
                    </a:solidFill>
                  </a:tcPr>
                </a:tc>
                <a:extLst>
                  <a:ext uri="{0D108BD9-81ED-4DB2-BD59-A6C34878D82A}">
                    <a16:rowId xmlns:a16="http://schemas.microsoft.com/office/drawing/2014/main" xmlns="" val="10007"/>
                  </a:ext>
                </a:extLst>
              </a:tr>
              <a:tr h="259882">
                <a:tc>
                  <a:txBody>
                    <a:bodyPr/>
                    <a:lstStyle/>
                    <a:p>
                      <a:r>
                        <a:rPr lang="en-US" sz="1200" b="1" u="none" strike="noStrike" kern="1200" baseline="0" dirty="0" smtClean="0"/>
                        <a:t>Shareholders’ equity</a:t>
                      </a:r>
                      <a:endParaRPr lang="en-US" sz="1200" b="1" dirty="0"/>
                    </a:p>
                  </a:txBody>
                  <a:tcPr>
                    <a:solidFill>
                      <a:schemeClr val="bg1"/>
                    </a:solidFill>
                  </a:tcPr>
                </a:tc>
                <a:tc>
                  <a:txBody>
                    <a:bodyPr/>
                    <a:lstStyle/>
                    <a:p>
                      <a:pPr algn="r"/>
                      <a:r>
                        <a:rPr lang="en-US" sz="1200" dirty="0" smtClean="0">
                          <a:solidFill>
                            <a:schemeClr val="bg1"/>
                          </a:solidFill>
                        </a:rPr>
                        <a:t>Blank</a:t>
                      </a:r>
                      <a:endParaRPr lang="en-US" sz="1200" dirty="0"/>
                    </a:p>
                  </a:txBody>
                  <a:tcPr>
                    <a:solidFill>
                      <a:schemeClr val="bg1"/>
                    </a:solidFill>
                  </a:tcPr>
                </a:tc>
                <a:tc>
                  <a:txBody>
                    <a:bodyPr/>
                    <a:lstStyle/>
                    <a:p>
                      <a:pPr algn="r"/>
                      <a:r>
                        <a:rPr lang="en-US" sz="1200" dirty="0" smtClean="0">
                          <a:solidFill>
                            <a:schemeClr val="bg1"/>
                          </a:solidFill>
                        </a:rPr>
                        <a:t>Blank</a:t>
                      </a:r>
                      <a:endParaRPr lang="en-US" sz="1200" dirty="0"/>
                    </a:p>
                  </a:txBody>
                  <a:tcPr>
                    <a:solidFill>
                      <a:schemeClr val="bg1"/>
                    </a:solidFill>
                  </a:tcPr>
                </a:tc>
                <a:tc>
                  <a:txBody>
                    <a:bodyPr/>
                    <a:lstStyle/>
                    <a:p>
                      <a:pPr algn="r"/>
                      <a:r>
                        <a:rPr lang="en-US" sz="1200" dirty="0" smtClean="0">
                          <a:solidFill>
                            <a:schemeClr val="bg1"/>
                          </a:solidFill>
                        </a:rPr>
                        <a:t>Blank</a:t>
                      </a:r>
                      <a:endParaRPr lang="en-US" sz="1200" dirty="0"/>
                    </a:p>
                  </a:txBody>
                  <a:tcPr>
                    <a:solidFill>
                      <a:schemeClr val="bg1"/>
                    </a:solidFill>
                  </a:tcPr>
                </a:tc>
                <a:extLst>
                  <a:ext uri="{0D108BD9-81ED-4DB2-BD59-A6C34878D82A}">
                    <a16:rowId xmlns:a16="http://schemas.microsoft.com/office/drawing/2014/main" xmlns="" val="10008"/>
                  </a:ext>
                </a:extLst>
              </a:tr>
              <a:tr h="259882">
                <a:tc>
                  <a:txBody>
                    <a:bodyPr/>
                    <a:lstStyle/>
                    <a:p>
                      <a:r>
                        <a:rPr lang="en-US" sz="1200" u="none" strike="noStrike" kern="1200" baseline="0" dirty="0" smtClean="0"/>
                        <a:t>Common stock (100,000 shares)</a:t>
                      </a:r>
                      <a:endParaRPr lang="en-US" sz="1200" dirty="0"/>
                    </a:p>
                  </a:txBody>
                  <a:tcPr>
                    <a:solidFill>
                      <a:schemeClr val="bg1"/>
                    </a:solidFill>
                  </a:tcPr>
                </a:tc>
                <a:tc>
                  <a:txBody>
                    <a:bodyPr/>
                    <a:lstStyle/>
                    <a:p>
                      <a:pPr algn="r"/>
                      <a:r>
                        <a:rPr lang="en-US" sz="1200" u="none" strike="noStrike" kern="1200" baseline="0" dirty="0" smtClean="0"/>
                        <a:t>10,000</a:t>
                      </a:r>
                      <a:endParaRPr lang="en-US" sz="1200" dirty="0"/>
                    </a:p>
                  </a:txBody>
                  <a:tcPr>
                    <a:solidFill>
                      <a:schemeClr val="bg1"/>
                    </a:solidFill>
                  </a:tcPr>
                </a:tc>
                <a:tc>
                  <a:txBody>
                    <a:bodyPr/>
                    <a:lstStyle/>
                    <a:p>
                      <a:pPr algn="r"/>
                      <a:r>
                        <a:rPr lang="en-US" sz="1200" u="none" strike="noStrike" kern="1200" baseline="0" dirty="0" smtClean="0"/>
                        <a:t>10,000</a:t>
                      </a:r>
                      <a:endParaRPr lang="en-US" sz="1200" dirty="0"/>
                    </a:p>
                  </a:txBody>
                  <a:tcPr>
                    <a:solidFill>
                      <a:schemeClr val="bg1"/>
                    </a:solidFill>
                  </a:tcPr>
                </a:tc>
                <a:tc>
                  <a:txBody>
                    <a:bodyPr/>
                    <a:lstStyle/>
                    <a:p>
                      <a:pPr algn="r"/>
                      <a:r>
                        <a:rPr lang="en-US" sz="1200" u="none" strike="noStrike" kern="1200" baseline="0" dirty="0" smtClean="0"/>
                        <a:t>10,000</a:t>
                      </a:r>
                      <a:endParaRPr lang="en-US" sz="1200" dirty="0"/>
                    </a:p>
                  </a:txBody>
                  <a:tcPr>
                    <a:solidFill>
                      <a:schemeClr val="bg1"/>
                    </a:solidFill>
                  </a:tcPr>
                </a:tc>
                <a:extLst>
                  <a:ext uri="{0D108BD9-81ED-4DB2-BD59-A6C34878D82A}">
                    <a16:rowId xmlns:a16="http://schemas.microsoft.com/office/drawing/2014/main" xmlns="" val="10009"/>
                  </a:ext>
                </a:extLst>
              </a:tr>
              <a:tr h="259882">
                <a:tc>
                  <a:txBody>
                    <a:bodyPr/>
                    <a:lstStyle/>
                    <a:p>
                      <a:r>
                        <a:rPr lang="en-US" sz="1200" u="none" strike="noStrike" kern="1200" baseline="0" dirty="0" smtClean="0"/>
                        <a:t>Retained earnings</a:t>
                      </a:r>
                      <a:endParaRPr lang="en-US" sz="1200" dirty="0"/>
                    </a:p>
                  </a:txBody>
                  <a:tcPr>
                    <a:solidFill>
                      <a:schemeClr val="bg1"/>
                    </a:solidFill>
                  </a:tcPr>
                </a:tc>
                <a:tc>
                  <a:txBody>
                    <a:bodyPr/>
                    <a:lstStyle/>
                    <a:p>
                      <a:pPr algn="r"/>
                      <a:r>
                        <a:rPr lang="en-US" sz="1200" u="none" strike="noStrike" kern="1200" baseline="0" dirty="0" smtClean="0"/>
                        <a:t>430,000</a:t>
                      </a:r>
                      <a:endParaRPr lang="en-US" sz="1200" dirty="0"/>
                    </a:p>
                  </a:txBody>
                  <a:tcPr>
                    <a:solidFill>
                      <a:schemeClr val="bg1"/>
                    </a:solidFill>
                  </a:tcPr>
                </a:tc>
                <a:tc>
                  <a:txBody>
                    <a:bodyPr/>
                    <a:lstStyle/>
                    <a:p>
                      <a:pPr algn="r"/>
                      <a:r>
                        <a:rPr lang="en-US" sz="1200" u="none" strike="noStrike" kern="1200" baseline="0" dirty="0" smtClean="0"/>
                        <a:t>299,000</a:t>
                      </a:r>
                      <a:endParaRPr lang="en-US" sz="1200" dirty="0"/>
                    </a:p>
                  </a:txBody>
                  <a:tcPr>
                    <a:solidFill>
                      <a:schemeClr val="bg1"/>
                    </a:solidFill>
                  </a:tcPr>
                </a:tc>
                <a:tc>
                  <a:txBody>
                    <a:bodyPr/>
                    <a:lstStyle/>
                    <a:p>
                      <a:pPr algn="r"/>
                      <a:r>
                        <a:rPr lang="en-US" sz="1200" u="none" strike="noStrike" kern="1200" baseline="0" dirty="0" smtClean="0"/>
                        <a:t>216,000</a:t>
                      </a:r>
                      <a:endParaRPr lang="en-US" sz="1200" dirty="0"/>
                    </a:p>
                  </a:txBody>
                  <a:tcPr>
                    <a:solidFill>
                      <a:schemeClr val="bg1"/>
                    </a:solidFill>
                  </a:tcPr>
                </a:tc>
                <a:extLst>
                  <a:ext uri="{0D108BD9-81ED-4DB2-BD59-A6C34878D82A}">
                    <a16:rowId xmlns:a16="http://schemas.microsoft.com/office/drawing/2014/main" xmlns="" val="10010"/>
                  </a:ext>
                </a:extLst>
              </a:tr>
              <a:tr h="259882">
                <a:tc>
                  <a:txBody>
                    <a:bodyPr/>
                    <a:lstStyle/>
                    <a:p>
                      <a:r>
                        <a:rPr lang="en-US" sz="1200" u="none" strike="noStrike" kern="1200" baseline="0" dirty="0" smtClean="0"/>
                        <a:t>Total shareholders’ equity</a:t>
                      </a:r>
                      <a:endParaRPr lang="en-US" sz="1200" dirty="0"/>
                    </a:p>
                  </a:txBody>
                  <a:tcPr>
                    <a:solidFill>
                      <a:schemeClr val="bg1"/>
                    </a:solidFill>
                  </a:tcPr>
                </a:tc>
                <a:tc>
                  <a:txBody>
                    <a:bodyPr/>
                    <a:lstStyle/>
                    <a:p>
                      <a:pPr algn="r"/>
                      <a:r>
                        <a:rPr lang="en-US" sz="1200" u="none" strike="noStrike" kern="1200" baseline="0" dirty="0" smtClean="0"/>
                        <a:t>440,000</a:t>
                      </a:r>
                      <a:endParaRPr lang="en-US" sz="1200" dirty="0"/>
                    </a:p>
                  </a:txBody>
                  <a:tcPr>
                    <a:solidFill>
                      <a:schemeClr val="bg1"/>
                    </a:solidFill>
                  </a:tcPr>
                </a:tc>
                <a:tc>
                  <a:txBody>
                    <a:bodyPr/>
                    <a:lstStyle/>
                    <a:p>
                      <a:pPr algn="r"/>
                      <a:r>
                        <a:rPr lang="en-US" sz="1200" u="none" strike="noStrike" kern="1200" baseline="0" dirty="0" smtClean="0"/>
                        <a:t>309,000</a:t>
                      </a:r>
                      <a:endParaRPr lang="en-US" sz="1200" dirty="0"/>
                    </a:p>
                  </a:txBody>
                  <a:tcPr>
                    <a:solidFill>
                      <a:schemeClr val="bg1"/>
                    </a:solidFill>
                  </a:tcPr>
                </a:tc>
                <a:tc>
                  <a:txBody>
                    <a:bodyPr/>
                    <a:lstStyle/>
                    <a:p>
                      <a:pPr algn="r"/>
                      <a:r>
                        <a:rPr lang="en-US" sz="1200" u="none" strike="noStrike" kern="1200" baseline="0" dirty="0" smtClean="0"/>
                        <a:t>226,000</a:t>
                      </a:r>
                      <a:endParaRPr lang="en-US" sz="1200" dirty="0"/>
                    </a:p>
                  </a:txBody>
                  <a:tcPr>
                    <a:solidFill>
                      <a:schemeClr val="bg1"/>
                    </a:solidFill>
                  </a:tcPr>
                </a:tc>
                <a:extLst>
                  <a:ext uri="{0D108BD9-81ED-4DB2-BD59-A6C34878D82A}">
                    <a16:rowId xmlns:a16="http://schemas.microsoft.com/office/drawing/2014/main" xmlns="" val="10011"/>
                  </a:ext>
                </a:extLst>
              </a:tr>
              <a:tr h="259882">
                <a:tc>
                  <a:txBody>
                    <a:bodyPr/>
                    <a:lstStyle/>
                    <a:p>
                      <a:r>
                        <a:rPr lang="en-US" sz="1200" u="none" strike="noStrike" kern="1200" baseline="0" dirty="0" smtClean="0"/>
                        <a:t>Total liabilities and shareholders’ equity</a:t>
                      </a:r>
                      <a:endParaRPr lang="en-US" sz="1200" dirty="0"/>
                    </a:p>
                  </a:txBody>
                  <a:tcPr>
                    <a:solidFill>
                      <a:schemeClr val="bg1"/>
                    </a:solidFill>
                  </a:tcPr>
                </a:tc>
                <a:tc>
                  <a:txBody>
                    <a:bodyPr/>
                    <a:lstStyle/>
                    <a:p>
                      <a:pPr algn="r"/>
                      <a:r>
                        <a:rPr lang="en-US" sz="1200" u="none" strike="noStrike" kern="1200" baseline="0" dirty="0" smtClean="0"/>
                        <a:t>729,600</a:t>
                      </a:r>
                      <a:endParaRPr lang="en-US" sz="1200" dirty="0"/>
                    </a:p>
                  </a:txBody>
                  <a:tcPr>
                    <a:solidFill>
                      <a:schemeClr val="bg1"/>
                    </a:solidFill>
                  </a:tcPr>
                </a:tc>
                <a:tc>
                  <a:txBody>
                    <a:bodyPr/>
                    <a:lstStyle/>
                    <a:p>
                      <a:pPr algn="r"/>
                      <a:r>
                        <a:rPr lang="en-US" sz="1200" u="none" strike="noStrike" kern="1200" baseline="0" dirty="0" smtClean="0"/>
                        <a:t>493,900</a:t>
                      </a:r>
                      <a:endParaRPr lang="en-US" sz="1200" dirty="0"/>
                    </a:p>
                  </a:txBody>
                  <a:tcPr>
                    <a:solidFill>
                      <a:schemeClr val="bg1"/>
                    </a:solidFill>
                  </a:tcPr>
                </a:tc>
                <a:tc>
                  <a:txBody>
                    <a:bodyPr/>
                    <a:lstStyle/>
                    <a:p>
                      <a:pPr algn="r"/>
                      <a:r>
                        <a:rPr lang="en-US" sz="1200" u="none" strike="noStrike" kern="1200" baseline="0" dirty="0" smtClean="0"/>
                        <a:t>391,500</a:t>
                      </a:r>
                      <a:endParaRPr lang="en-US" sz="1200" dirty="0"/>
                    </a:p>
                  </a:txBody>
                  <a:tcPr>
                    <a:solidFill>
                      <a:schemeClr val="bg1"/>
                    </a:solidFill>
                  </a:tcPr>
                </a:tc>
                <a:extLst>
                  <a:ext uri="{0D108BD9-81ED-4DB2-BD59-A6C34878D82A}">
                    <a16:rowId xmlns:a16="http://schemas.microsoft.com/office/drawing/2014/main" xmlns="" val="10012"/>
                  </a:ext>
                </a:extLst>
              </a:tr>
            </a:tbl>
          </a:graphicData>
        </a:graphic>
      </p:graphicFrame>
      <p:sp>
        <p:nvSpPr>
          <p:cNvPr id="6" name="Content Placeholder 3"/>
          <p:cNvSpPr txBox="1">
            <a:spLocks/>
          </p:cNvSpPr>
          <p:nvPr/>
        </p:nvSpPr>
        <p:spPr>
          <a:xfrm>
            <a:off x="457200" y="1524000"/>
            <a:ext cx="8229600" cy="7620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en-US" sz="2200" dirty="0" smtClean="0"/>
              <a:t>Liabilities and Shareholders’ Equity</a:t>
            </a:r>
          </a:p>
          <a:p>
            <a:pPr marL="0" indent="0">
              <a:buFont typeface="Arial" panose="020B0604020202020204" pitchFamily="34" charset="0"/>
              <a:buNone/>
            </a:pPr>
            <a:r>
              <a:rPr lang="en-US" sz="1900" b="1" dirty="0" smtClean="0"/>
              <a:t>Table 8.2 </a:t>
            </a:r>
            <a:r>
              <a:rPr lang="en-US" sz="1900" dirty="0" smtClean="0"/>
              <a:t>(continued)</a:t>
            </a:r>
            <a:endParaRPr lang="en-US" sz="1900" dirty="0"/>
          </a:p>
        </p:txBody>
      </p:sp>
    </p:spTree>
    <p:extLst>
      <p:ext uri="{BB962C8B-B14F-4D97-AF65-F5344CB8AC3E}">
        <p14:creationId xmlns:p14="http://schemas.microsoft.com/office/powerpoint/2010/main" val="4215799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525963"/>
          </a:xfrm>
        </p:spPr>
        <p:txBody>
          <a:bodyPr/>
          <a:lstStyle/>
          <a:p>
            <a:pPr marL="511175" indent="-511175">
              <a:buSzPct val="100000"/>
              <a:buNone/>
            </a:pPr>
            <a:r>
              <a:rPr lang="en-US" sz="2400" b="1" dirty="0" smtClean="0">
                <a:solidFill>
                  <a:srgbClr val="007FA3"/>
                </a:solidFill>
                <a:latin typeface="+mj-lt"/>
              </a:rPr>
              <a:t>8.1</a:t>
            </a:r>
            <a:r>
              <a:rPr lang="en-US" sz="2400" b="1" dirty="0" smtClean="0">
                <a:latin typeface="+mj-lt"/>
              </a:rPr>
              <a:t> </a:t>
            </a:r>
            <a:r>
              <a:rPr lang="en-US" sz="2400" dirty="0" smtClean="0">
                <a:latin typeface="+mj-lt"/>
              </a:rPr>
              <a:t>Learn about the importance of understanding the financial management of an entrepreneurial firm.</a:t>
            </a:r>
          </a:p>
          <a:p>
            <a:pPr marL="511175" indent="-511175">
              <a:buSzPct val="100000"/>
              <a:buNone/>
            </a:pPr>
            <a:r>
              <a:rPr lang="en-US" sz="2400" b="1" dirty="0" smtClean="0">
                <a:solidFill>
                  <a:srgbClr val="007FA3"/>
                </a:solidFill>
                <a:latin typeface="+mj-lt"/>
              </a:rPr>
              <a:t>8.2</a:t>
            </a:r>
            <a:r>
              <a:rPr lang="en-US" sz="2400" b="1" dirty="0" smtClean="0">
                <a:latin typeface="+mj-lt"/>
              </a:rPr>
              <a:t> </a:t>
            </a:r>
            <a:r>
              <a:rPr lang="en-US" sz="2400" dirty="0" smtClean="0">
                <a:latin typeface="+mj-lt"/>
              </a:rPr>
              <a:t>Identify the four main financial objectives of entrepreneurial firms.</a:t>
            </a:r>
          </a:p>
          <a:p>
            <a:pPr marL="511175" indent="-511175">
              <a:buSzPct val="100000"/>
              <a:buNone/>
            </a:pPr>
            <a:r>
              <a:rPr lang="en-US" sz="2400" b="1" dirty="0" smtClean="0">
                <a:solidFill>
                  <a:srgbClr val="007FA3"/>
                </a:solidFill>
                <a:latin typeface="+mj-lt"/>
              </a:rPr>
              <a:t>8.3</a:t>
            </a:r>
            <a:r>
              <a:rPr lang="en-US" sz="2400" b="1" dirty="0" smtClean="0">
                <a:latin typeface="+mj-lt"/>
              </a:rPr>
              <a:t> </a:t>
            </a:r>
            <a:r>
              <a:rPr lang="en-US" sz="2400" dirty="0" smtClean="0">
                <a:latin typeface="+mj-lt"/>
              </a:rPr>
              <a:t>Describe the process of financial management as used in entrepreneurial firms.</a:t>
            </a:r>
          </a:p>
          <a:p>
            <a:pPr marL="511175" indent="-511175">
              <a:buSzPct val="100000"/>
              <a:buNone/>
            </a:pPr>
            <a:r>
              <a:rPr lang="en-US" sz="2400" b="1" dirty="0" smtClean="0">
                <a:solidFill>
                  <a:srgbClr val="007FA3"/>
                </a:solidFill>
                <a:latin typeface="+mj-lt"/>
              </a:rPr>
              <a:t>8.4</a:t>
            </a:r>
            <a:r>
              <a:rPr lang="en-US" sz="2400" b="1" dirty="0" smtClean="0">
                <a:latin typeface="+mj-lt"/>
              </a:rPr>
              <a:t> </a:t>
            </a:r>
            <a:r>
              <a:rPr lang="en-US" sz="2400" dirty="0" smtClean="0">
                <a:latin typeface="+mj-lt"/>
              </a:rPr>
              <a:t>Explain the difference between historical and pro forma financial statements.</a:t>
            </a:r>
          </a:p>
          <a:p>
            <a:pPr marL="511175" indent="-511175">
              <a:buSzPct val="100000"/>
              <a:buNone/>
            </a:pPr>
            <a:r>
              <a:rPr lang="en-US" sz="2400" b="1" dirty="0" smtClean="0">
                <a:solidFill>
                  <a:srgbClr val="007FA3"/>
                </a:solidFill>
                <a:latin typeface="+mj-lt"/>
              </a:rPr>
              <a:t>8.5</a:t>
            </a:r>
            <a:r>
              <a:rPr lang="en-US" sz="2400" b="1" dirty="0" smtClean="0">
                <a:latin typeface="+mj-lt"/>
              </a:rPr>
              <a:t> </a:t>
            </a:r>
            <a:r>
              <a:rPr lang="en-US" sz="2400" dirty="0" smtClean="0">
                <a:latin typeface="+mj-lt"/>
              </a:rPr>
              <a:t>Describe the different historical financial statements and their purpose.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15200" cy="1097280"/>
          </a:xfrm>
        </p:spPr>
        <p:txBody>
          <a:bodyPr/>
          <a:lstStyle/>
          <a:p>
            <a:r>
              <a:rPr lang="en-US" sz="3600" dirty="0" smtClean="0"/>
              <a:t>Historical Statement of Cash </a:t>
            </a:r>
            <a:br>
              <a:rPr lang="en-US" sz="3600" dirty="0" smtClean="0"/>
            </a:br>
            <a:r>
              <a:rPr lang="en-US" sz="3600" dirty="0" smtClean="0"/>
              <a:t>Flows </a:t>
            </a:r>
            <a:r>
              <a:rPr lang="en-US" sz="2000" b="0" dirty="0" smtClean="0"/>
              <a:t>(1 of 2)</a:t>
            </a:r>
            <a:endParaRPr lang="en-US" sz="3600" b="0" dirty="0"/>
          </a:p>
        </p:txBody>
      </p:sp>
      <p:sp>
        <p:nvSpPr>
          <p:cNvPr id="2" name="Content Placeholder 1"/>
          <p:cNvSpPr>
            <a:spLocks noGrp="1"/>
          </p:cNvSpPr>
          <p:nvPr>
            <p:ph idx="1"/>
          </p:nvPr>
        </p:nvSpPr>
        <p:spPr>
          <a:xfrm>
            <a:off x="457200" y="1600200"/>
            <a:ext cx="8229600" cy="609600"/>
          </a:xfrm>
        </p:spPr>
        <p:txBody>
          <a:bodyPr/>
          <a:lstStyle/>
          <a:p>
            <a:pPr marL="0" indent="0">
              <a:buNone/>
            </a:pPr>
            <a:r>
              <a:rPr lang="en-US" sz="2000" b="1" dirty="0"/>
              <a:t>Table 8.3 </a:t>
            </a:r>
            <a:r>
              <a:rPr lang="en-US" sz="2000" dirty="0"/>
              <a:t>Consolidated Statement of Cash Flows for New Venture Fitness Drinks, Inc</a:t>
            </a:r>
            <a:r>
              <a:rPr lang="en-US" sz="2000" dirty="0" smtClean="0"/>
              <a: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879908371"/>
              </p:ext>
            </p:extLst>
          </p:nvPr>
        </p:nvGraphicFramePr>
        <p:xfrm>
          <a:off x="448056" y="2301240"/>
          <a:ext cx="8229600" cy="3962400"/>
        </p:xfrm>
        <a:graphic>
          <a:graphicData uri="http://schemas.openxmlformats.org/drawingml/2006/table">
            <a:tbl>
              <a:tblPr firstRow="1" bandRow="1">
                <a:tableStyleId>{9D7B26C5-4107-4FEC-AEDC-1716B250A1EF}</a:tableStyleId>
              </a:tblPr>
              <a:tblGrid>
                <a:gridCol w="4047744">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1895856">
                  <a:extLst>
                    <a:ext uri="{9D8B030D-6E8A-4147-A177-3AD203B41FA5}">
                      <a16:colId xmlns:a16="http://schemas.microsoft.com/office/drawing/2014/main" xmlns="" val="20002"/>
                    </a:ext>
                  </a:extLst>
                </a:gridCol>
              </a:tblGrid>
              <a:tr h="246983">
                <a:tc>
                  <a:txBody>
                    <a:bodyPr/>
                    <a:lstStyle/>
                    <a:p>
                      <a:r>
                        <a:rPr lang="en-US" sz="1400" dirty="0" smtClean="0">
                          <a:solidFill>
                            <a:schemeClr val="bg1"/>
                          </a:solidFill>
                        </a:rPr>
                        <a:t>Blank</a:t>
                      </a:r>
                      <a:endParaRPr lang="en-US" sz="1400" dirty="0">
                        <a:solidFill>
                          <a:schemeClr val="bg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1" u="none" strike="noStrike" kern="1200" baseline="0" dirty="0" smtClean="0"/>
                        <a:t>December 31, 2018</a:t>
                      </a:r>
                      <a:endParaRPr lang="en-US" sz="1400" b="1"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1" u="none" strike="noStrike" kern="1200" baseline="0" dirty="0" smtClean="0"/>
                        <a:t>December 31, 2017</a:t>
                      </a:r>
                      <a:endParaRPr lang="en-US" sz="1400" b="1"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90568">
                <a:tc>
                  <a:txBody>
                    <a:bodyPr/>
                    <a:lstStyle/>
                    <a:p>
                      <a:r>
                        <a:rPr lang="en-US" sz="1400" u="none" strike="noStrike" kern="1200" baseline="0" dirty="0" smtClean="0"/>
                        <a:t>Cash flows from operating activities</a:t>
                      </a:r>
                      <a:endParaRPr lang="en-US" sz="14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r h="290568">
                <a:tc>
                  <a:txBody>
                    <a:bodyPr/>
                    <a:lstStyle/>
                    <a:p>
                      <a:r>
                        <a:rPr lang="en-US" sz="1400" u="none" strike="noStrike" kern="1200" baseline="0" dirty="0" smtClean="0"/>
                        <a:t>Net income</a:t>
                      </a:r>
                      <a:endParaRPr lang="en-US" sz="1400" dirty="0"/>
                    </a:p>
                  </a:txBody>
                  <a:tcPr>
                    <a:solidFill>
                      <a:schemeClr val="bg1"/>
                    </a:solidFill>
                  </a:tcPr>
                </a:tc>
                <a:tc>
                  <a:txBody>
                    <a:bodyPr/>
                    <a:lstStyle/>
                    <a:p>
                      <a:pPr algn="r"/>
                      <a:r>
                        <a:rPr lang="en-US" sz="1400" u="none" strike="noStrike" kern="1200" baseline="0" dirty="0" smtClean="0"/>
                        <a:t>$131,000</a:t>
                      </a:r>
                      <a:endParaRPr lang="en-US" sz="1400" dirty="0"/>
                    </a:p>
                  </a:txBody>
                  <a:tcPr>
                    <a:solidFill>
                      <a:schemeClr val="bg1"/>
                    </a:solidFill>
                  </a:tcPr>
                </a:tc>
                <a:tc>
                  <a:txBody>
                    <a:bodyPr/>
                    <a:lstStyle/>
                    <a:p>
                      <a:pPr algn="r"/>
                      <a:r>
                        <a:rPr lang="en-US" sz="1400" u="none" strike="noStrike" kern="1200" baseline="0" dirty="0" smtClean="0"/>
                        <a:t>$83,000</a:t>
                      </a:r>
                      <a:endParaRPr lang="en-US" sz="1400" dirty="0"/>
                    </a:p>
                  </a:txBody>
                  <a:tcPr>
                    <a:solidFill>
                      <a:schemeClr val="bg1"/>
                    </a:solidFill>
                  </a:tcPr>
                </a:tc>
                <a:extLst>
                  <a:ext uri="{0D108BD9-81ED-4DB2-BD59-A6C34878D82A}">
                    <a16:rowId xmlns:a16="http://schemas.microsoft.com/office/drawing/2014/main" xmlns="" val="10002"/>
                  </a:ext>
                </a:extLst>
              </a:tr>
              <a:tr h="290568">
                <a:tc>
                  <a:txBody>
                    <a:bodyPr/>
                    <a:lstStyle/>
                    <a:p>
                      <a:r>
                        <a:rPr lang="en-US" sz="1400" u="none" strike="noStrike" kern="1200" baseline="0" dirty="0" smtClean="0"/>
                        <a:t>Additions (sources of cash)</a:t>
                      </a:r>
                      <a:endParaRPr lang="en-US" sz="1400" dirty="0"/>
                    </a:p>
                  </a:txBody>
                  <a:tcPr>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solidFill>
                      <a:schemeClr val="bg1"/>
                    </a:solidFill>
                  </a:tcPr>
                </a:tc>
                <a:extLst>
                  <a:ext uri="{0D108BD9-81ED-4DB2-BD59-A6C34878D82A}">
                    <a16:rowId xmlns:a16="http://schemas.microsoft.com/office/drawing/2014/main" xmlns="" val="10003"/>
                  </a:ext>
                </a:extLst>
              </a:tr>
              <a:tr h="290568">
                <a:tc>
                  <a:txBody>
                    <a:bodyPr/>
                    <a:lstStyle/>
                    <a:p>
                      <a:r>
                        <a:rPr lang="en-US" sz="1400" u="none" strike="noStrike" kern="1200" baseline="0" dirty="0" smtClean="0"/>
                        <a:t>Depreciation</a:t>
                      </a:r>
                      <a:endParaRPr lang="en-US" sz="1400" dirty="0"/>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smtClean="0"/>
                        <a:t>13,500</a:t>
                      </a:r>
                      <a:endParaRPr lang="en-US" sz="1400" dirty="0" smtClean="0"/>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smtClean="0"/>
                        <a:t>5,900</a:t>
                      </a:r>
                      <a:endParaRPr lang="en-US" sz="1400" dirty="0" smtClean="0"/>
                    </a:p>
                  </a:txBody>
                  <a:tcPr>
                    <a:solidFill>
                      <a:schemeClr val="bg1"/>
                    </a:solidFill>
                  </a:tcPr>
                </a:tc>
                <a:extLst>
                  <a:ext uri="{0D108BD9-81ED-4DB2-BD59-A6C34878D82A}">
                    <a16:rowId xmlns:a16="http://schemas.microsoft.com/office/drawing/2014/main" xmlns="" val="10012"/>
                  </a:ext>
                </a:extLst>
              </a:tr>
              <a:tr h="290568">
                <a:tc>
                  <a:txBody>
                    <a:bodyPr/>
                    <a:lstStyle/>
                    <a:p>
                      <a:r>
                        <a:rPr lang="en-US" sz="1400" u="none" strike="noStrike" kern="1200" baseline="0" dirty="0" smtClean="0"/>
                        <a:t>Decreases in accounts receivable</a:t>
                      </a:r>
                      <a:endParaRPr lang="en-US" sz="1400" dirty="0"/>
                    </a:p>
                  </a:txBody>
                  <a:tcPr>
                    <a:solidFill>
                      <a:schemeClr val="bg1"/>
                    </a:solidFill>
                  </a:tcPr>
                </a:tc>
                <a:tc>
                  <a:txBody>
                    <a:bodyPr/>
                    <a:lstStyle/>
                    <a:p>
                      <a:pPr algn="r"/>
                      <a:r>
                        <a:rPr lang="en-US" sz="1400" u="none" strike="noStrike" kern="1200" baseline="0" dirty="0" smtClean="0"/>
                        <a:t>9,300</a:t>
                      </a:r>
                      <a:endParaRPr lang="en-US" sz="1400" dirty="0"/>
                    </a:p>
                  </a:txBody>
                  <a:tcPr>
                    <a:solidFill>
                      <a:schemeClr val="bg1"/>
                    </a:solidFill>
                  </a:tcPr>
                </a:tc>
                <a:tc>
                  <a:txBody>
                    <a:bodyPr/>
                    <a:lstStyle/>
                    <a:p>
                      <a:pPr algn="r"/>
                      <a:r>
                        <a:rPr lang="en-US" sz="1400" u="none" strike="noStrike" kern="1200" baseline="0" dirty="0" smtClean="0"/>
                        <a:t>1,300</a:t>
                      </a:r>
                      <a:endParaRPr lang="en-US" sz="1400" dirty="0"/>
                    </a:p>
                  </a:txBody>
                  <a:tcPr>
                    <a:solidFill>
                      <a:schemeClr val="bg1"/>
                    </a:solidFill>
                  </a:tcPr>
                </a:tc>
                <a:extLst>
                  <a:ext uri="{0D108BD9-81ED-4DB2-BD59-A6C34878D82A}">
                    <a16:rowId xmlns:a16="http://schemas.microsoft.com/office/drawing/2014/main" xmlns="" val="10004"/>
                  </a:ext>
                </a:extLst>
              </a:tr>
              <a:tr h="290568">
                <a:tc>
                  <a:txBody>
                    <a:bodyPr/>
                    <a:lstStyle/>
                    <a:p>
                      <a:r>
                        <a:rPr lang="en-US" sz="1400" u="none" strike="noStrike" kern="1200" baseline="0" dirty="0" smtClean="0"/>
                        <a:t>Increase in accrued expenses</a:t>
                      </a:r>
                      <a:endParaRPr lang="en-US" sz="1400" dirty="0"/>
                    </a:p>
                  </a:txBody>
                  <a:tcPr>
                    <a:solidFill>
                      <a:schemeClr val="bg1"/>
                    </a:solidFill>
                  </a:tcPr>
                </a:tc>
                <a:tc>
                  <a:txBody>
                    <a:bodyPr/>
                    <a:lstStyle/>
                    <a:p>
                      <a:pPr algn="r"/>
                      <a:r>
                        <a:rPr lang="en-US" sz="1400" u="none" strike="noStrike" kern="1200" baseline="0" dirty="0" smtClean="0"/>
                        <a:t>1,900</a:t>
                      </a:r>
                      <a:endParaRPr lang="en-US" sz="1400" dirty="0"/>
                    </a:p>
                  </a:txBody>
                  <a:tcPr>
                    <a:solidFill>
                      <a:schemeClr val="bg1"/>
                    </a:solidFill>
                  </a:tcPr>
                </a:tc>
                <a:tc>
                  <a:txBody>
                    <a:bodyPr/>
                    <a:lstStyle/>
                    <a:p>
                      <a:pPr algn="r"/>
                      <a:r>
                        <a:rPr lang="en-US" sz="1400" u="none" strike="noStrike" kern="1200" baseline="0" dirty="0" smtClean="0"/>
                        <a:t>3,900</a:t>
                      </a:r>
                      <a:endParaRPr lang="en-US" sz="1400" dirty="0"/>
                    </a:p>
                  </a:txBody>
                  <a:tcPr>
                    <a:solidFill>
                      <a:schemeClr val="bg1"/>
                    </a:solidFill>
                  </a:tcPr>
                </a:tc>
                <a:extLst>
                  <a:ext uri="{0D108BD9-81ED-4DB2-BD59-A6C34878D82A}">
                    <a16:rowId xmlns:a16="http://schemas.microsoft.com/office/drawing/2014/main" xmlns="" val="10005"/>
                  </a:ext>
                </a:extLst>
              </a:tr>
              <a:tr h="290568">
                <a:tc>
                  <a:txBody>
                    <a:bodyPr/>
                    <a:lstStyle/>
                    <a:p>
                      <a:r>
                        <a:rPr lang="en-US" sz="1400" u="none" strike="noStrike" kern="1200" baseline="0" dirty="0" smtClean="0"/>
                        <a:t>Decrease in inventory</a:t>
                      </a:r>
                      <a:endParaRPr lang="en-US" sz="1400" dirty="0"/>
                    </a:p>
                  </a:txBody>
                  <a:tcPr>
                    <a:solidFill>
                      <a:schemeClr val="bg1"/>
                    </a:solidFill>
                  </a:tcPr>
                </a:tc>
                <a:tc>
                  <a:txBody>
                    <a:bodyPr/>
                    <a:lstStyle/>
                    <a:p>
                      <a:pPr algn="r"/>
                      <a:r>
                        <a:rPr lang="en-US" sz="1400" u="none" strike="noStrike" kern="1200" baseline="0" dirty="0" smtClean="0"/>
                        <a:t>1,200</a:t>
                      </a:r>
                      <a:endParaRPr lang="en-US" sz="1400" dirty="0"/>
                    </a:p>
                  </a:txBody>
                  <a:tcPr>
                    <a:solidFill>
                      <a:schemeClr val="bg1"/>
                    </a:solidFill>
                  </a:tcPr>
                </a:tc>
                <a:tc>
                  <a:txBody>
                    <a:bodyPr/>
                    <a:lstStyle/>
                    <a:p>
                      <a:pPr algn="r"/>
                      <a:r>
                        <a:rPr lang="en-US" sz="1400" u="none" strike="noStrike" kern="1200" baseline="0" dirty="0" smtClean="0"/>
                        <a:t>1,000</a:t>
                      </a:r>
                      <a:endParaRPr lang="en-US" sz="1400" dirty="0"/>
                    </a:p>
                  </a:txBody>
                  <a:tcPr>
                    <a:solidFill>
                      <a:schemeClr val="bg1"/>
                    </a:solidFill>
                  </a:tcPr>
                </a:tc>
                <a:extLst>
                  <a:ext uri="{0D108BD9-81ED-4DB2-BD59-A6C34878D82A}">
                    <a16:rowId xmlns:a16="http://schemas.microsoft.com/office/drawing/2014/main" xmlns="" val="10006"/>
                  </a:ext>
                </a:extLst>
              </a:tr>
              <a:tr h="290568">
                <a:tc>
                  <a:txBody>
                    <a:bodyPr/>
                    <a:lstStyle/>
                    <a:p>
                      <a:r>
                        <a:rPr lang="en-US" sz="1400" u="none" strike="noStrike" kern="1200" baseline="0" dirty="0" smtClean="0"/>
                        <a:t>Subtractions (uses of cash)</a:t>
                      </a:r>
                      <a:endParaRPr lang="en-US" sz="1400" dirty="0"/>
                    </a:p>
                  </a:txBody>
                  <a:tcPr>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solidFill>
                      <a:schemeClr val="bg1"/>
                    </a:solidFill>
                  </a:tcPr>
                </a:tc>
                <a:extLst>
                  <a:ext uri="{0D108BD9-81ED-4DB2-BD59-A6C34878D82A}">
                    <a16:rowId xmlns:a16="http://schemas.microsoft.com/office/drawing/2014/main" xmlns="" val="10007"/>
                  </a:ext>
                </a:extLst>
              </a:tr>
              <a:tr h="2905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smtClean="0"/>
                        <a:t>Decrease in accounts payable</a:t>
                      </a:r>
                      <a:endParaRPr lang="en-US" sz="1400" dirty="0" smtClean="0"/>
                    </a:p>
                  </a:txBody>
                  <a:tcPr>
                    <a:solidFill>
                      <a:schemeClr val="bg1"/>
                    </a:solidFill>
                  </a:tcPr>
                </a:tc>
                <a:tc>
                  <a:txBody>
                    <a:bodyPr/>
                    <a:lstStyle/>
                    <a:p>
                      <a:pPr algn="r"/>
                      <a:r>
                        <a:rPr lang="en-US" sz="1400" u="none" strike="noStrike" kern="1200" baseline="0" dirty="0" smtClean="0"/>
                        <a:t>(16,700)</a:t>
                      </a:r>
                      <a:endParaRPr lang="en-US" sz="1400" dirty="0"/>
                    </a:p>
                  </a:txBody>
                  <a:tcPr>
                    <a:solidFill>
                      <a:schemeClr val="bg1"/>
                    </a:solidFill>
                  </a:tcPr>
                </a:tc>
                <a:tc>
                  <a:txBody>
                    <a:bodyPr/>
                    <a:lstStyle/>
                    <a:p>
                      <a:pPr algn="r"/>
                      <a:r>
                        <a:rPr lang="en-US" sz="1400" u="none" strike="noStrike" kern="1200" baseline="0" dirty="0" smtClean="0"/>
                        <a:t>(3,500)</a:t>
                      </a:r>
                      <a:endParaRPr lang="en-US" sz="1400" dirty="0"/>
                    </a:p>
                  </a:txBody>
                  <a:tcPr>
                    <a:solidFill>
                      <a:schemeClr val="bg1"/>
                    </a:solidFill>
                  </a:tcPr>
                </a:tc>
                <a:extLst>
                  <a:ext uri="{0D108BD9-81ED-4DB2-BD59-A6C34878D82A}">
                    <a16:rowId xmlns:a16="http://schemas.microsoft.com/office/drawing/2014/main" xmlns="" val="10008"/>
                  </a:ext>
                </a:extLst>
              </a:tr>
              <a:tr h="290568">
                <a:tc>
                  <a:txBody>
                    <a:bodyPr/>
                    <a:lstStyle/>
                    <a:p>
                      <a:r>
                        <a:rPr lang="en-US" sz="1400" u="none" strike="noStrike" kern="1200" baseline="0" dirty="0" smtClean="0"/>
                        <a:t>Total adjustments</a:t>
                      </a:r>
                      <a:endParaRPr lang="en-US" sz="1400" dirty="0"/>
                    </a:p>
                  </a:txBody>
                  <a:tcPr>
                    <a:solidFill>
                      <a:schemeClr val="bg1"/>
                    </a:solidFill>
                  </a:tcPr>
                </a:tc>
                <a:tc>
                  <a:txBody>
                    <a:bodyPr/>
                    <a:lstStyle/>
                    <a:p>
                      <a:pPr algn="r"/>
                      <a:r>
                        <a:rPr lang="en-US" sz="1400" u="none" strike="noStrike" kern="1200" baseline="0" dirty="0" smtClean="0"/>
                        <a:t>9,200</a:t>
                      </a:r>
                      <a:endParaRPr lang="en-US" sz="1400" dirty="0"/>
                    </a:p>
                  </a:txBody>
                  <a:tcPr>
                    <a:solidFill>
                      <a:schemeClr val="bg1"/>
                    </a:solidFill>
                  </a:tcPr>
                </a:tc>
                <a:tc>
                  <a:txBody>
                    <a:bodyPr/>
                    <a:lstStyle/>
                    <a:p>
                      <a:pPr algn="r"/>
                      <a:r>
                        <a:rPr lang="en-US" sz="1400" u="none" strike="noStrike" kern="1200" baseline="0" dirty="0" smtClean="0"/>
                        <a:t>8,600</a:t>
                      </a:r>
                      <a:endParaRPr lang="en-US" sz="1400" dirty="0"/>
                    </a:p>
                  </a:txBody>
                  <a:tcPr>
                    <a:solidFill>
                      <a:schemeClr val="bg1"/>
                    </a:solidFill>
                  </a:tcPr>
                </a:tc>
                <a:extLst>
                  <a:ext uri="{0D108BD9-81ED-4DB2-BD59-A6C34878D82A}">
                    <a16:rowId xmlns:a16="http://schemas.microsoft.com/office/drawing/2014/main" xmlns="" val="10009"/>
                  </a:ext>
                </a:extLst>
              </a:tr>
              <a:tr h="290568">
                <a:tc>
                  <a:txBody>
                    <a:bodyPr/>
                    <a:lstStyle/>
                    <a:p>
                      <a:r>
                        <a:rPr lang="en-US" sz="1400" u="none" strike="noStrike" kern="1200" baseline="0" dirty="0" smtClean="0"/>
                        <a:t>Net cash provided by operating activities</a:t>
                      </a:r>
                      <a:endParaRPr lang="en-US" sz="1400" dirty="0"/>
                    </a:p>
                  </a:txBody>
                  <a:tcPr>
                    <a:solidFill>
                      <a:schemeClr val="bg1"/>
                    </a:solidFill>
                  </a:tcPr>
                </a:tc>
                <a:tc>
                  <a:txBody>
                    <a:bodyPr/>
                    <a:lstStyle/>
                    <a:p>
                      <a:pPr algn="r"/>
                      <a:r>
                        <a:rPr lang="en-US" sz="1400" u="none" strike="noStrike" kern="1200" baseline="0" dirty="0" smtClean="0"/>
                        <a:t>140,200</a:t>
                      </a:r>
                      <a:endParaRPr lang="en-US" sz="1400" dirty="0"/>
                    </a:p>
                  </a:txBody>
                  <a:tcPr>
                    <a:solidFill>
                      <a:schemeClr val="bg1"/>
                    </a:solidFill>
                  </a:tcPr>
                </a:tc>
                <a:tc>
                  <a:txBody>
                    <a:bodyPr/>
                    <a:lstStyle/>
                    <a:p>
                      <a:pPr algn="r"/>
                      <a:r>
                        <a:rPr lang="en-US" sz="1400" u="none" strike="noStrike" kern="1200" baseline="0" dirty="0" smtClean="0"/>
                        <a:t>91,600</a:t>
                      </a:r>
                      <a:endParaRPr lang="en-US" sz="1400" dirty="0"/>
                    </a:p>
                  </a:txBody>
                  <a:tcPr>
                    <a:solidFill>
                      <a:schemeClr val="bg1"/>
                    </a:solidFill>
                  </a:tcPr>
                </a:tc>
                <a:extLst>
                  <a:ext uri="{0D108BD9-81ED-4DB2-BD59-A6C34878D82A}">
                    <a16:rowId xmlns:a16="http://schemas.microsoft.com/office/drawing/2014/main" xmlns="" val="10010"/>
                  </a:ext>
                </a:extLst>
              </a:tr>
              <a:tr h="290568">
                <a:tc>
                  <a:txBody>
                    <a:bodyPr/>
                    <a:lstStyle/>
                    <a:p>
                      <a:r>
                        <a:rPr lang="en-US" sz="1400" u="none" strike="noStrike" kern="1200" baseline="0" dirty="0" smtClean="0"/>
                        <a:t>Cash flows from investing activities</a:t>
                      </a:r>
                    </a:p>
                  </a:txBody>
                  <a:tcPr>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solidFill>
                      <a:schemeClr val="bg1"/>
                    </a:solidFill>
                  </a:tcPr>
                </a:tc>
                <a:extLst>
                  <a:ext uri="{0D108BD9-81ED-4DB2-BD59-A6C34878D82A}">
                    <a16:rowId xmlns:a16="http://schemas.microsoft.com/office/drawing/2014/main" xmlns=""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620000" cy="1097280"/>
          </a:xfrm>
        </p:spPr>
        <p:txBody>
          <a:bodyPr/>
          <a:lstStyle/>
          <a:p>
            <a:r>
              <a:rPr lang="en-US" sz="3600" dirty="0" smtClean="0"/>
              <a:t>Historical Statement of Cash </a:t>
            </a:r>
            <a:br>
              <a:rPr lang="en-US" sz="3600" dirty="0" smtClean="0"/>
            </a:br>
            <a:r>
              <a:rPr lang="en-US" sz="3600" dirty="0" smtClean="0"/>
              <a:t>Flows </a:t>
            </a:r>
            <a:r>
              <a:rPr lang="en-US" sz="2000" b="0" dirty="0" smtClean="0"/>
              <a:t>(2 of 2)</a:t>
            </a:r>
            <a:endParaRPr lang="en-US" sz="3600" b="0" dirty="0"/>
          </a:p>
        </p:txBody>
      </p:sp>
      <p:sp>
        <p:nvSpPr>
          <p:cNvPr id="2" name="Content Placeholder 1"/>
          <p:cNvSpPr>
            <a:spLocks noGrp="1"/>
          </p:cNvSpPr>
          <p:nvPr>
            <p:ph idx="1"/>
          </p:nvPr>
        </p:nvSpPr>
        <p:spPr>
          <a:xfrm>
            <a:off x="457200" y="1600200"/>
            <a:ext cx="8229600" cy="410474"/>
          </a:xfrm>
        </p:spPr>
        <p:txBody>
          <a:bodyPr/>
          <a:lstStyle/>
          <a:p>
            <a:pPr marL="0" indent="0">
              <a:buNone/>
            </a:pPr>
            <a:r>
              <a:rPr lang="en-IN" sz="2000" b="1" dirty="0" smtClean="0"/>
              <a:t>Table 8.3 </a:t>
            </a:r>
            <a:r>
              <a:rPr lang="en-IN" sz="2000" dirty="0" smtClean="0"/>
              <a:t>(continued</a:t>
            </a:r>
            <a:r>
              <a:rPr lang="en-IN" sz="2000" dirty="0"/>
              <a:t>)</a:t>
            </a:r>
          </a:p>
        </p:txBody>
      </p:sp>
      <p:graphicFrame>
        <p:nvGraphicFramePr>
          <p:cNvPr id="5" name="Table 4"/>
          <p:cNvGraphicFramePr>
            <a:graphicFrameLocks noGrp="1"/>
          </p:cNvGraphicFramePr>
          <p:nvPr>
            <p:extLst>
              <p:ext uri="{D42A27DB-BD31-4B8C-83A1-F6EECF244321}">
                <p14:modId xmlns:p14="http://schemas.microsoft.com/office/powerpoint/2010/main" val="1640010560"/>
              </p:ext>
            </p:extLst>
          </p:nvPr>
        </p:nvGraphicFramePr>
        <p:xfrm>
          <a:off x="445008" y="2086874"/>
          <a:ext cx="8229600" cy="2956560"/>
        </p:xfrm>
        <a:graphic>
          <a:graphicData uri="http://schemas.openxmlformats.org/drawingml/2006/table">
            <a:tbl>
              <a:tblPr firstRow="1" bandRow="1">
                <a:tableStyleId>{9D7B26C5-4107-4FEC-AEDC-1716B250A1EF}</a:tableStyleId>
              </a:tblPr>
              <a:tblGrid>
                <a:gridCol w="4584192">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816608">
                  <a:extLst>
                    <a:ext uri="{9D8B030D-6E8A-4147-A177-3AD203B41FA5}">
                      <a16:colId xmlns:a16="http://schemas.microsoft.com/office/drawing/2014/main" xmlns="" val="20002"/>
                    </a:ext>
                  </a:extLst>
                </a:gridCol>
              </a:tblGrid>
              <a:tr h="239486">
                <a:tc>
                  <a:txBody>
                    <a:bodyPr/>
                    <a:lstStyle/>
                    <a:p>
                      <a:r>
                        <a:rPr lang="en-US" sz="1400" dirty="0" smtClean="0">
                          <a:solidFill>
                            <a:schemeClr val="bg1"/>
                          </a:solidFill>
                        </a:rPr>
                        <a:t>Blank</a:t>
                      </a:r>
                      <a:endParaRPr lang="en-US" sz="1400" dirty="0">
                        <a:solidFill>
                          <a:schemeClr val="bg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1" u="none" strike="noStrike" kern="1200" baseline="0" dirty="0" smtClean="0"/>
                        <a:t>December 31, 2018</a:t>
                      </a:r>
                      <a:endParaRPr lang="en-US" sz="1400" b="1"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1" u="none" strike="noStrike" kern="1200" baseline="0" dirty="0" smtClean="0"/>
                        <a:t>December 31, 2017</a:t>
                      </a:r>
                      <a:endParaRPr lang="en-US" sz="1400" b="1"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39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smtClean="0"/>
                        <a:t>Purchase of building and equipment</a:t>
                      </a:r>
                      <a:endParaRPr lang="en-US" sz="1400" dirty="0" smtClean="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u="none" strike="noStrike" kern="1200" baseline="0" dirty="0" smtClean="0"/>
                        <a:t>(250,500)</a:t>
                      </a:r>
                      <a:endParaRPr lang="en-US" sz="14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u="none" strike="noStrike" kern="1200" baseline="0" dirty="0" smtClean="0"/>
                        <a:t>(112,500)</a:t>
                      </a:r>
                      <a:endParaRPr lang="en-US" sz="14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1616886850"/>
                  </a:ext>
                </a:extLst>
              </a:tr>
              <a:tr h="239486">
                <a:tc>
                  <a:txBody>
                    <a:bodyPr/>
                    <a:lstStyle/>
                    <a:p>
                      <a:r>
                        <a:rPr lang="en-US" sz="1400" u="none" strike="noStrike" kern="1200" baseline="0" dirty="0" smtClean="0"/>
                        <a:t>Net cash flows provided by investing activities</a:t>
                      </a: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u="none" strike="noStrike" kern="1200" baseline="0" dirty="0" smtClean="0"/>
                        <a:t>(250,500)</a:t>
                      </a: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u="none" strike="noStrike" kern="1200" baseline="0" dirty="0" smtClean="0"/>
                        <a:t>(112,500)</a:t>
                      </a:r>
                      <a:endParaRPr lang="en-US" sz="1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926156242"/>
                  </a:ext>
                </a:extLst>
              </a:tr>
              <a:tr h="239486">
                <a:tc>
                  <a:txBody>
                    <a:bodyPr/>
                    <a:lstStyle/>
                    <a:p>
                      <a:r>
                        <a:rPr lang="en-US" sz="1400" u="none" strike="noStrike" kern="1200" baseline="0" dirty="0" smtClean="0"/>
                        <a:t>Cash flows from financing activities</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dirty="0" smtClean="0">
                          <a:solidFill>
                            <a:schemeClr val="bg1"/>
                          </a:solidFill>
                        </a:rPr>
                        <a:t>Blank</a:t>
                      </a:r>
                      <a:endParaRPr lang="en-US" sz="1400" dirty="0">
                        <a:solidFill>
                          <a:schemeClr val="bg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1387915953"/>
                  </a:ext>
                </a:extLst>
              </a:tr>
              <a:tr h="239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smtClean="0"/>
                        <a:t>Proceeds from increase in long-term debt</a:t>
                      </a:r>
                      <a:endParaRPr lang="en-US" sz="1400" dirty="0" smtClean="0"/>
                    </a:p>
                  </a:txBody>
                  <a:tcPr>
                    <a:lnT>
                      <a:noFill/>
                    </a:lnT>
                    <a:solidFill>
                      <a:schemeClr val="bg1"/>
                    </a:solidFill>
                  </a:tcPr>
                </a:tc>
                <a:tc>
                  <a:txBody>
                    <a:bodyPr/>
                    <a:lstStyle/>
                    <a:p>
                      <a:pPr algn="r"/>
                      <a:r>
                        <a:rPr lang="en-US" sz="1400" u="none" strike="noStrike" kern="1200" baseline="0" dirty="0" smtClean="0"/>
                        <a:t>119,500</a:t>
                      </a:r>
                      <a:endParaRPr lang="en-US" sz="1400" dirty="0"/>
                    </a:p>
                  </a:txBody>
                  <a:tcPr>
                    <a:lnT>
                      <a:noFill/>
                    </a:lnT>
                    <a:solidFill>
                      <a:schemeClr val="bg1"/>
                    </a:solidFill>
                  </a:tcPr>
                </a:tc>
                <a:tc>
                  <a:txBody>
                    <a:bodyPr/>
                    <a:lstStyle/>
                    <a:p>
                      <a:pPr algn="r"/>
                      <a:r>
                        <a:rPr lang="en-US" sz="1400" u="none" strike="noStrike" kern="1200" baseline="0" dirty="0" smtClean="0"/>
                        <a:t>19,000</a:t>
                      </a:r>
                      <a:endParaRPr lang="en-US" sz="1400" dirty="0"/>
                    </a:p>
                  </a:txBody>
                  <a:tcPr>
                    <a:lnT>
                      <a:noFill/>
                    </a:lnT>
                    <a:solidFill>
                      <a:schemeClr val="bg1"/>
                    </a:solidFill>
                  </a:tcPr>
                </a:tc>
                <a:extLst>
                  <a:ext uri="{0D108BD9-81ED-4DB2-BD59-A6C34878D82A}">
                    <a16:rowId xmlns:a16="http://schemas.microsoft.com/office/drawing/2014/main" xmlns="" val="10015"/>
                  </a:ext>
                </a:extLst>
              </a:tr>
              <a:tr h="239486">
                <a:tc>
                  <a:txBody>
                    <a:bodyPr/>
                    <a:lstStyle/>
                    <a:p>
                      <a:r>
                        <a:rPr lang="en-US" sz="1400" u="none" strike="noStrike" kern="1200" baseline="0" dirty="0" smtClean="0"/>
                        <a:t>Net cash flows provided by financing activities</a:t>
                      </a:r>
                      <a:endParaRPr lang="en-US" sz="1400" dirty="0"/>
                    </a:p>
                  </a:txBody>
                  <a:tcPr>
                    <a:solidFill>
                      <a:schemeClr val="bg1"/>
                    </a:solidFill>
                  </a:tcPr>
                </a:tc>
                <a:tc>
                  <a:txBody>
                    <a:bodyPr/>
                    <a:lstStyle/>
                    <a:p>
                      <a:pPr algn="r"/>
                      <a:r>
                        <a:rPr lang="en-US" sz="1400" dirty="0" smtClean="0"/>
                        <a:t>119,500</a:t>
                      </a:r>
                      <a:endParaRPr lang="en-US" sz="1400" dirty="0"/>
                    </a:p>
                  </a:txBody>
                  <a:tcPr>
                    <a:solidFill>
                      <a:schemeClr val="bg1"/>
                    </a:solidFill>
                  </a:tcPr>
                </a:tc>
                <a:tc>
                  <a:txBody>
                    <a:bodyPr/>
                    <a:lstStyle/>
                    <a:p>
                      <a:pPr algn="r"/>
                      <a:r>
                        <a:rPr lang="en-US" sz="1400" u="none" strike="noStrike" kern="1200" baseline="0" dirty="0" smtClean="0"/>
                        <a:t>19,000</a:t>
                      </a:r>
                      <a:endParaRPr lang="en-US" sz="1400" dirty="0"/>
                    </a:p>
                  </a:txBody>
                  <a:tcPr>
                    <a:solidFill>
                      <a:schemeClr val="bg1"/>
                    </a:solidFill>
                  </a:tcPr>
                </a:tc>
                <a:extLst>
                  <a:ext uri="{0D108BD9-81ED-4DB2-BD59-A6C34878D82A}">
                    <a16:rowId xmlns:a16="http://schemas.microsoft.com/office/drawing/2014/main" xmlns="" val="10016"/>
                  </a:ext>
                </a:extLst>
              </a:tr>
              <a:tr h="239486">
                <a:tc>
                  <a:txBody>
                    <a:bodyPr/>
                    <a:lstStyle/>
                    <a:p>
                      <a:r>
                        <a:rPr lang="en-US" sz="1400" u="none" strike="noStrike" kern="1200" baseline="0" dirty="0" smtClean="0"/>
                        <a:t>Increase in cash</a:t>
                      </a:r>
                      <a:endParaRPr lang="en-US" sz="1400" dirty="0"/>
                    </a:p>
                  </a:txBody>
                  <a:tcPr>
                    <a:solidFill>
                      <a:schemeClr val="bg1"/>
                    </a:solidFill>
                  </a:tcPr>
                </a:tc>
                <a:tc>
                  <a:txBody>
                    <a:bodyPr/>
                    <a:lstStyle/>
                    <a:p>
                      <a:pPr algn="r"/>
                      <a:r>
                        <a:rPr lang="en-US" sz="1400" u="none" strike="noStrike" kern="1200" baseline="0" dirty="0" smtClean="0"/>
                        <a:t>9,200</a:t>
                      </a:r>
                      <a:endParaRPr lang="en-US" sz="1400" dirty="0"/>
                    </a:p>
                  </a:txBody>
                  <a:tcPr>
                    <a:solidFill>
                      <a:schemeClr val="bg1"/>
                    </a:solidFill>
                  </a:tcPr>
                </a:tc>
                <a:tc>
                  <a:txBody>
                    <a:bodyPr/>
                    <a:lstStyle/>
                    <a:p>
                      <a:pPr algn="r"/>
                      <a:r>
                        <a:rPr lang="en-US" sz="1400" u="none" strike="noStrike" kern="1200" baseline="0" dirty="0" smtClean="0"/>
                        <a:t>(1,900)</a:t>
                      </a:r>
                      <a:endParaRPr lang="en-US" sz="1400" dirty="0"/>
                    </a:p>
                  </a:txBody>
                  <a:tcPr>
                    <a:solidFill>
                      <a:schemeClr val="bg1"/>
                    </a:solidFill>
                  </a:tcPr>
                </a:tc>
                <a:extLst>
                  <a:ext uri="{0D108BD9-81ED-4DB2-BD59-A6C34878D82A}">
                    <a16:rowId xmlns:a16="http://schemas.microsoft.com/office/drawing/2014/main" xmlns="" val="10017"/>
                  </a:ext>
                </a:extLst>
              </a:tr>
              <a:tr h="239486">
                <a:tc>
                  <a:txBody>
                    <a:bodyPr/>
                    <a:lstStyle/>
                    <a:p>
                      <a:r>
                        <a:rPr lang="en-US" sz="1400" u="none" strike="noStrike" kern="1200" baseline="0" dirty="0" smtClean="0"/>
                        <a:t>Cash and cash equivalents at the beginning of each year</a:t>
                      </a:r>
                      <a:endParaRPr lang="en-US" sz="1400" dirty="0"/>
                    </a:p>
                  </a:txBody>
                  <a:tcPr>
                    <a:solidFill>
                      <a:schemeClr val="bg1"/>
                    </a:solidFill>
                  </a:tcPr>
                </a:tc>
                <a:tc>
                  <a:txBody>
                    <a:bodyPr/>
                    <a:lstStyle/>
                    <a:p>
                      <a:pPr algn="r"/>
                      <a:r>
                        <a:rPr lang="en-US" sz="1400" u="none" strike="noStrike" kern="1200" baseline="0" dirty="0" smtClean="0"/>
                        <a:t>54,600</a:t>
                      </a:r>
                      <a:endParaRPr lang="en-US" sz="1400" dirty="0"/>
                    </a:p>
                  </a:txBody>
                  <a:tcPr>
                    <a:solidFill>
                      <a:schemeClr val="bg1"/>
                    </a:solidFill>
                  </a:tcPr>
                </a:tc>
                <a:tc>
                  <a:txBody>
                    <a:bodyPr/>
                    <a:lstStyle/>
                    <a:p>
                      <a:pPr algn="r"/>
                      <a:r>
                        <a:rPr lang="en-US" sz="1400" u="none" strike="noStrike" kern="1200" baseline="0" dirty="0" smtClean="0"/>
                        <a:t>56,500</a:t>
                      </a:r>
                      <a:endParaRPr lang="en-US" sz="1400" dirty="0"/>
                    </a:p>
                  </a:txBody>
                  <a:tcPr>
                    <a:solidFill>
                      <a:schemeClr val="bg1"/>
                    </a:solidFill>
                  </a:tcPr>
                </a:tc>
                <a:extLst>
                  <a:ext uri="{0D108BD9-81ED-4DB2-BD59-A6C34878D82A}">
                    <a16:rowId xmlns:a16="http://schemas.microsoft.com/office/drawing/2014/main" xmlns="" val="10018"/>
                  </a:ext>
                </a:extLst>
              </a:tr>
              <a:tr h="239486">
                <a:tc>
                  <a:txBody>
                    <a:bodyPr/>
                    <a:lstStyle/>
                    <a:p>
                      <a:r>
                        <a:rPr lang="en-US" sz="1400" u="none" strike="noStrike" kern="1200" baseline="0" dirty="0" smtClean="0"/>
                        <a:t>Cash and cash equivalents at the end of each year</a:t>
                      </a:r>
                      <a:endParaRPr lang="en-US" sz="1400" dirty="0"/>
                    </a:p>
                  </a:txBody>
                  <a:tcPr>
                    <a:solidFill>
                      <a:schemeClr val="bg1"/>
                    </a:solidFill>
                  </a:tcPr>
                </a:tc>
                <a:tc>
                  <a:txBody>
                    <a:bodyPr/>
                    <a:lstStyle/>
                    <a:p>
                      <a:pPr algn="r"/>
                      <a:r>
                        <a:rPr lang="en-US" sz="1400" u="none" strike="noStrike" kern="1200" baseline="0" dirty="0" smtClean="0"/>
                        <a:t>63,800</a:t>
                      </a:r>
                      <a:endParaRPr lang="en-US" sz="1400" dirty="0"/>
                    </a:p>
                  </a:txBody>
                  <a:tcPr>
                    <a:solidFill>
                      <a:schemeClr val="bg1"/>
                    </a:solidFill>
                  </a:tcPr>
                </a:tc>
                <a:tc>
                  <a:txBody>
                    <a:bodyPr/>
                    <a:lstStyle/>
                    <a:p>
                      <a:pPr algn="r"/>
                      <a:r>
                        <a:rPr lang="en-US" sz="1400" u="none" strike="noStrike" kern="1200" baseline="0" dirty="0" smtClean="0"/>
                        <a:t>54,600</a:t>
                      </a:r>
                      <a:endParaRPr lang="en-US" sz="1400" dirty="0"/>
                    </a:p>
                  </a:txBody>
                  <a:tcPr>
                    <a:solidFill>
                      <a:schemeClr val="bg1"/>
                    </a:solidFill>
                  </a:tcPr>
                </a:tc>
                <a:extLst>
                  <a:ext uri="{0D108BD9-81ED-4DB2-BD59-A6C34878D82A}">
                    <a16:rowId xmlns:a16="http://schemas.microsoft.com/office/drawing/2014/main" xmlns="" val="10019"/>
                  </a:ext>
                </a:extLst>
              </a:tr>
            </a:tbl>
          </a:graphicData>
        </a:graphic>
      </p:graphicFrame>
    </p:spTree>
    <p:extLst>
      <p:ext uri="{BB962C8B-B14F-4D97-AF65-F5344CB8AC3E}">
        <p14:creationId xmlns:p14="http://schemas.microsoft.com/office/powerpoint/2010/main" val="336774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Ratio Analysis </a:t>
            </a:r>
            <a:r>
              <a:rPr lang="en-US" sz="2000" b="0" dirty="0" smtClean="0"/>
              <a:t>(1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Ratio Analysis</a:t>
            </a:r>
          </a:p>
          <a:p>
            <a:pPr marL="740664" lvl="1"/>
            <a:r>
              <a:rPr lang="en-US" sz="2400" dirty="0" smtClean="0"/>
              <a:t>The most practical way to interpret or make sense of a firm</a:t>
            </a:r>
            <a:r>
              <a:rPr lang="en-US" altLang="en-US" sz="2400" dirty="0" smtClean="0"/>
              <a:t>’</a:t>
            </a:r>
            <a:r>
              <a:rPr lang="en-US" sz="2400" dirty="0" smtClean="0"/>
              <a:t>s historical financial statements is through ratio analysis, as shown in the next slide.</a:t>
            </a:r>
          </a:p>
          <a:p>
            <a:pPr marL="256032" indent="-256032">
              <a:buSzPct val="100000"/>
            </a:pPr>
            <a:r>
              <a:rPr lang="en-US" sz="2400" dirty="0" smtClean="0"/>
              <a:t>Comparing a Firm</a:t>
            </a:r>
            <a:r>
              <a:rPr lang="en-US" altLang="en-US" sz="2400" dirty="0" smtClean="0"/>
              <a:t>’</a:t>
            </a:r>
            <a:r>
              <a:rPr lang="en-US" sz="2400" dirty="0" smtClean="0"/>
              <a:t>s Financial Results to Industry Norms</a:t>
            </a:r>
          </a:p>
          <a:p>
            <a:pPr marL="740664" lvl="1"/>
            <a:r>
              <a:rPr lang="en-US" sz="2400" dirty="0" smtClean="0"/>
              <a:t>Comparing a firm</a:t>
            </a:r>
            <a:r>
              <a:rPr lang="en-US" altLang="en-US" sz="2400" dirty="0" smtClean="0"/>
              <a:t>’</a:t>
            </a:r>
            <a:r>
              <a:rPr lang="en-US" sz="2400" dirty="0" smtClean="0"/>
              <a:t>s financial results to industry norms helps a firm determine how it stacks up against its competitors and if there are any financial </a:t>
            </a:r>
            <a:r>
              <a:rPr lang="en-US" altLang="en-US" sz="2400" dirty="0" smtClean="0"/>
              <a:t>“</a:t>
            </a:r>
            <a:r>
              <a:rPr lang="en-US" sz="2400" dirty="0" smtClean="0"/>
              <a:t>red flags</a:t>
            </a:r>
            <a:r>
              <a:rPr lang="en-US" altLang="en-US" sz="2400" dirty="0" smtClean="0"/>
              <a:t>”</a:t>
            </a:r>
            <a:r>
              <a:rPr lang="en-US" sz="2400" dirty="0" smtClean="0"/>
              <a:t> requiring attention.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Historical Ratio Analysis </a:t>
            </a:r>
            <a:r>
              <a:rPr lang="en-US" sz="2000" b="0" dirty="0" smtClean="0"/>
              <a:t>(1 of 2)</a:t>
            </a:r>
            <a:endParaRPr lang="en-US" sz="3600" b="0" dirty="0"/>
          </a:p>
        </p:txBody>
      </p:sp>
      <p:sp>
        <p:nvSpPr>
          <p:cNvPr id="2" name="Content Placeholder 1"/>
          <p:cNvSpPr>
            <a:spLocks noGrp="1"/>
          </p:cNvSpPr>
          <p:nvPr>
            <p:ph idx="1"/>
          </p:nvPr>
        </p:nvSpPr>
        <p:spPr>
          <a:xfrm>
            <a:off x="457200" y="1600201"/>
            <a:ext cx="8229600" cy="327416"/>
          </a:xfrm>
        </p:spPr>
        <p:txBody>
          <a:bodyPr/>
          <a:lstStyle/>
          <a:p>
            <a:pPr marL="0" indent="0">
              <a:buNone/>
            </a:pPr>
            <a:r>
              <a:rPr lang="en-US" sz="2000" b="1" dirty="0"/>
              <a:t>Table 8.4 </a:t>
            </a:r>
            <a:r>
              <a:rPr lang="en-US" sz="2000" dirty="0"/>
              <a:t>Ratio Analysis for New Venture Fitness Drinks, Inc</a:t>
            </a:r>
            <a:r>
              <a:rPr lang="en-US" sz="2000" dirty="0" smtClean="0"/>
              <a:t>.</a:t>
            </a:r>
            <a:endParaRPr lang="en-IN" sz="2000" dirty="0"/>
          </a:p>
        </p:txBody>
      </p:sp>
      <p:graphicFrame>
        <p:nvGraphicFramePr>
          <p:cNvPr id="7" name="Table 6"/>
          <p:cNvGraphicFramePr>
            <a:graphicFrameLocks noGrp="1"/>
          </p:cNvGraphicFramePr>
          <p:nvPr>
            <p:extLst>
              <p:ext uri="{D42A27DB-BD31-4B8C-83A1-F6EECF244321}">
                <p14:modId xmlns:p14="http://schemas.microsoft.com/office/powerpoint/2010/main" val="1727722436"/>
              </p:ext>
            </p:extLst>
          </p:nvPr>
        </p:nvGraphicFramePr>
        <p:xfrm>
          <a:off x="457200" y="2057401"/>
          <a:ext cx="8229600" cy="4251960"/>
        </p:xfrm>
        <a:graphic>
          <a:graphicData uri="http://schemas.openxmlformats.org/drawingml/2006/table">
            <a:tbl>
              <a:tblPr firstRow="1" bandRow="1">
                <a:tableStyleId>{9D7B26C5-4107-4FEC-AEDC-1716B250A1EF}</a:tableStyleId>
              </a:tblPr>
              <a:tblGrid>
                <a:gridCol w="3398558">
                  <a:extLst>
                    <a:ext uri="{9D8B030D-6E8A-4147-A177-3AD203B41FA5}">
                      <a16:colId xmlns:a16="http://schemas.microsoft.com/office/drawing/2014/main" xmlns="" val="698905557"/>
                    </a:ext>
                  </a:extLst>
                </a:gridCol>
                <a:gridCol w="2205976">
                  <a:extLst>
                    <a:ext uri="{9D8B030D-6E8A-4147-A177-3AD203B41FA5}">
                      <a16:colId xmlns:a16="http://schemas.microsoft.com/office/drawing/2014/main" xmlns="" val="1888430776"/>
                    </a:ext>
                  </a:extLst>
                </a:gridCol>
                <a:gridCol w="906616">
                  <a:extLst>
                    <a:ext uri="{9D8B030D-6E8A-4147-A177-3AD203B41FA5}">
                      <a16:colId xmlns:a16="http://schemas.microsoft.com/office/drawing/2014/main" xmlns="" val="3058772367"/>
                    </a:ext>
                  </a:extLst>
                </a:gridCol>
                <a:gridCol w="906616">
                  <a:extLst>
                    <a:ext uri="{9D8B030D-6E8A-4147-A177-3AD203B41FA5}">
                      <a16:colId xmlns:a16="http://schemas.microsoft.com/office/drawing/2014/main" xmlns="" val="4138074521"/>
                    </a:ext>
                  </a:extLst>
                </a:gridCol>
                <a:gridCol w="811834">
                  <a:extLst>
                    <a:ext uri="{9D8B030D-6E8A-4147-A177-3AD203B41FA5}">
                      <a16:colId xmlns:a16="http://schemas.microsoft.com/office/drawing/2014/main" xmlns="" val="2959814272"/>
                    </a:ext>
                  </a:extLst>
                </a:gridCol>
              </a:tblGrid>
              <a:tr h="278393">
                <a:tc>
                  <a:txBody>
                    <a:bodyPr/>
                    <a:lstStyle/>
                    <a:p>
                      <a:r>
                        <a:rPr lang="en-US" sz="1300" b="1" u="none" strike="noStrike" kern="1200" baseline="0" dirty="0" smtClean="0"/>
                        <a:t>Ratio</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u="none" strike="noStrike" kern="1200" baseline="0" dirty="0" smtClean="0"/>
                        <a:t>Formula</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b="1" u="none" strike="noStrike" kern="1200" baseline="0" dirty="0" smtClean="0"/>
                        <a:t>2018</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b="1" u="none" strike="noStrike" kern="1200" baseline="0" dirty="0" smtClean="0"/>
                        <a:t>2017</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b="1" u="none" strike="noStrike" kern="1200" baseline="0" dirty="0" smtClean="0"/>
                        <a:t>2016</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88534987"/>
                  </a:ext>
                </a:extLst>
              </a:tr>
              <a:tr h="584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u="none" strike="noStrike" kern="1200" baseline="0" dirty="0" smtClean="0"/>
                        <a:t>Profitability ratios: associate the amount of income earned with the resources used to generate it</a:t>
                      </a:r>
                      <a:endParaRPr lang="en-US" sz="1300" dirty="0" smtClean="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43631689"/>
                  </a:ext>
                </a:extLst>
              </a:tr>
              <a:tr h="563880">
                <a:tc>
                  <a:txBody>
                    <a:bodyPr/>
                    <a:lstStyle/>
                    <a:p>
                      <a:r>
                        <a:rPr lang="en-US" sz="1300" u="none" strike="noStrike" kern="1200" baseline="0" dirty="0" smtClean="0"/>
                        <a:t>Return on assets</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ROA = net income/average total assets</a:t>
                      </a:r>
                      <a:r>
                        <a:rPr lang="en-US" sz="1300" baseline="30000" dirty="0" smtClean="0"/>
                        <a:t>a</a:t>
                      </a:r>
                      <a:endParaRPr lang="en-US" sz="1300" baseline="300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21.4%</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18.7%</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14.7%</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88243766"/>
                  </a:ext>
                </a:extLst>
              </a:tr>
              <a:tr h="563880">
                <a:tc>
                  <a:txBody>
                    <a:bodyPr/>
                    <a:lstStyle/>
                    <a:p>
                      <a:r>
                        <a:rPr lang="en-US" sz="1300" u="none" strike="noStrike" kern="1200" baseline="0" dirty="0" smtClean="0"/>
                        <a:t>Return on equity</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ROE = net income/average shareholders’ equity</a:t>
                      </a:r>
                      <a:r>
                        <a:rPr lang="en-US" sz="1300" u="none" strike="noStrike" kern="1200" baseline="30000" dirty="0" smtClean="0"/>
                        <a:t>b</a:t>
                      </a:r>
                      <a:endParaRPr lang="en-US" sz="1300" baseline="300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35.0%</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31.0%</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24.9%</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0219702"/>
                  </a:ext>
                </a:extLst>
              </a:tr>
              <a:tr h="417590">
                <a:tc>
                  <a:txBody>
                    <a:bodyPr/>
                    <a:lstStyle/>
                    <a:p>
                      <a:r>
                        <a:rPr lang="en-US" sz="1300" u="none" strike="noStrike" kern="1200" baseline="0" dirty="0" smtClean="0"/>
                        <a:t>Profit margin</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Profit margin = net income/net sales</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22.3%</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17.9%</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13.6%</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88865238"/>
                  </a:ext>
                </a:extLst>
              </a:tr>
              <a:tr h="584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u="none" strike="noStrike" kern="1200" baseline="0" dirty="0" smtClean="0"/>
                        <a:t>Liquidity ratios: measure the extent to which a company can quickly liquidate assets to cover short-term liabilities</a:t>
                      </a:r>
                      <a:endParaRPr lang="en-US" sz="1300" dirty="0" smtClean="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dirty="0" smtClean="0">
                          <a:solidFill>
                            <a:schemeClr val="bg1"/>
                          </a:solidFill>
                        </a:rPr>
                        <a:t>Blank</a:t>
                      </a:r>
                      <a:endParaRPr lang="en-US" sz="13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092092227"/>
                  </a:ext>
                </a:extLst>
              </a:tr>
              <a:tr h="417590">
                <a:tc>
                  <a:txBody>
                    <a:bodyPr/>
                    <a:lstStyle/>
                    <a:p>
                      <a:r>
                        <a:rPr lang="en-US" sz="1300" u="none" strike="noStrike" kern="1200" baseline="0" dirty="0" smtClean="0"/>
                        <a:t>Current</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Current assets/current liabilities</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3.06</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2.26</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2.35</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748623377"/>
                  </a:ext>
                </a:extLst>
              </a:tr>
              <a:tr h="399415">
                <a:tc>
                  <a:txBody>
                    <a:bodyPr/>
                    <a:lstStyle/>
                    <a:p>
                      <a:r>
                        <a:rPr lang="en-US" sz="1300" u="none" strike="noStrike" kern="1200" baseline="0" dirty="0" smtClean="0"/>
                        <a:t>Quick</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Quick assets/current liabilities</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2.58</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1.89</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1.96</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428408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Historical Ratio Analysis </a:t>
            </a:r>
            <a:r>
              <a:rPr lang="en-US" sz="2000" b="0" dirty="0" smtClean="0"/>
              <a:t>(2 of 2)</a:t>
            </a:r>
            <a:endParaRPr lang="en-US" sz="3600" b="0" dirty="0"/>
          </a:p>
        </p:txBody>
      </p:sp>
      <p:sp>
        <p:nvSpPr>
          <p:cNvPr id="2" name="Content Placeholder 1"/>
          <p:cNvSpPr>
            <a:spLocks noGrp="1"/>
          </p:cNvSpPr>
          <p:nvPr>
            <p:ph idx="1"/>
          </p:nvPr>
        </p:nvSpPr>
        <p:spPr>
          <a:xfrm>
            <a:off x="457200" y="1600201"/>
            <a:ext cx="8229600" cy="327416"/>
          </a:xfrm>
        </p:spPr>
        <p:txBody>
          <a:bodyPr/>
          <a:lstStyle/>
          <a:p>
            <a:pPr marL="0" indent="0">
              <a:buNone/>
            </a:pPr>
            <a:r>
              <a:rPr lang="en-IN" sz="2000" b="1" dirty="0" smtClean="0"/>
              <a:t>Table 8.4 </a:t>
            </a:r>
            <a:r>
              <a:rPr lang="en-IN" sz="2000" dirty="0" smtClean="0"/>
              <a:t>(continued)</a:t>
            </a:r>
            <a:endParaRPr lang="en-IN" sz="2000" dirty="0"/>
          </a:p>
        </p:txBody>
      </p:sp>
      <p:graphicFrame>
        <p:nvGraphicFramePr>
          <p:cNvPr id="7" name="Table 6"/>
          <p:cNvGraphicFramePr>
            <a:graphicFrameLocks noGrp="1"/>
          </p:cNvGraphicFramePr>
          <p:nvPr>
            <p:extLst>
              <p:ext uri="{D42A27DB-BD31-4B8C-83A1-F6EECF244321}">
                <p14:modId xmlns:p14="http://schemas.microsoft.com/office/powerpoint/2010/main" val="3108910105"/>
              </p:ext>
            </p:extLst>
          </p:nvPr>
        </p:nvGraphicFramePr>
        <p:xfrm>
          <a:off x="457200" y="2057400"/>
          <a:ext cx="8229600" cy="1554480"/>
        </p:xfrm>
        <a:graphic>
          <a:graphicData uri="http://schemas.openxmlformats.org/drawingml/2006/table">
            <a:tbl>
              <a:tblPr firstRow="1" bandRow="1">
                <a:tableStyleId>{9D7B26C5-4107-4FEC-AEDC-1716B250A1EF}</a:tableStyleId>
              </a:tblPr>
              <a:tblGrid>
                <a:gridCol w="3398558">
                  <a:extLst>
                    <a:ext uri="{9D8B030D-6E8A-4147-A177-3AD203B41FA5}">
                      <a16:colId xmlns:a16="http://schemas.microsoft.com/office/drawing/2014/main" xmlns="" val="698905557"/>
                    </a:ext>
                  </a:extLst>
                </a:gridCol>
                <a:gridCol w="2205976">
                  <a:extLst>
                    <a:ext uri="{9D8B030D-6E8A-4147-A177-3AD203B41FA5}">
                      <a16:colId xmlns:a16="http://schemas.microsoft.com/office/drawing/2014/main" xmlns="" val="1888430776"/>
                    </a:ext>
                  </a:extLst>
                </a:gridCol>
                <a:gridCol w="906616">
                  <a:extLst>
                    <a:ext uri="{9D8B030D-6E8A-4147-A177-3AD203B41FA5}">
                      <a16:colId xmlns:a16="http://schemas.microsoft.com/office/drawing/2014/main" xmlns="" val="3058772367"/>
                    </a:ext>
                  </a:extLst>
                </a:gridCol>
                <a:gridCol w="906616">
                  <a:extLst>
                    <a:ext uri="{9D8B030D-6E8A-4147-A177-3AD203B41FA5}">
                      <a16:colId xmlns:a16="http://schemas.microsoft.com/office/drawing/2014/main" xmlns="" val="4138074521"/>
                    </a:ext>
                  </a:extLst>
                </a:gridCol>
                <a:gridCol w="811834">
                  <a:extLst>
                    <a:ext uri="{9D8B030D-6E8A-4147-A177-3AD203B41FA5}">
                      <a16:colId xmlns:a16="http://schemas.microsoft.com/office/drawing/2014/main" xmlns="" val="2959814272"/>
                    </a:ext>
                  </a:extLst>
                </a:gridCol>
              </a:tblGrid>
              <a:tr h="272578">
                <a:tc>
                  <a:txBody>
                    <a:bodyPr/>
                    <a:lstStyle/>
                    <a:p>
                      <a:r>
                        <a:rPr lang="en-US" sz="1300" b="1" u="none" strike="noStrike" kern="1200" baseline="0" dirty="0" smtClean="0"/>
                        <a:t>Ratio</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u="none" strike="noStrike" kern="1200" baseline="0" dirty="0" smtClean="0"/>
                        <a:t>Formula</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b="1" u="none" strike="noStrike" kern="1200" baseline="0" dirty="0" smtClean="0"/>
                        <a:t>2018</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b="1" u="none" strike="noStrike" kern="1200" baseline="0" dirty="0" smtClean="0"/>
                        <a:t>2017</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b="1" u="none" strike="noStrike" kern="1200" baseline="0" dirty="0" smtClean="0"/>
                        <a:t>2016</a:t>
                      </a:r>
                      <a:endParaRPr lang="en-US" sz="1300"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88534987"/>
                  </a:ext>
                </a:extLst>
              </a:tr>
              <a:tr h="2895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u="none" strike="noStrike" kern="1200" baseline="0" dirty="0" smtClean="0"/>
                        <a:t>Overall financial stability ratio: measures the overall financial stability of a firm</a:t>
                      </a:r>
                      <a:endParaRPr lang="en-US" sz="1300" dirty="0" smtClean="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300" dirty="0" smtClean="0">
                          <a:solidFill>
                            <a:schemeClr val="bg1"/>
                          </a:solidFill>
                        </a:rPr>
                        <a:t>Blank</a:t>
                      </a:r>
                      <a:endParaRPr lang="en-US" sz="1300" dirty="0">
                        <a:solidFill>
                          <a:schemeClr val="bg1"/>
                        </a:solidFill>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97974941"/>
                  </a:ext>
                </a:extLst>
              </a:tr>
              <a:tr h="289539">
                <a:tc>
                  <a:txBody>
                    <a:bodyPr/>
                    <a:lstStyle/>
                    <a:p>
                      <a:r>
                        <a:rPr lang="en-US" sz="1300" u="none" strike="noStrike" kern="1200" baseline="0" dirty="0" smtClean="0"/>
                        <a:t>Debt</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Total debt/total assets</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39.7%</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37.4%</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42.3%</a:t>
                      </a:r>
                      <a:endParaRPr lang="en-US"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431476144"/>
                  </a:ext>
                </a:extLst>
              </a:tr>
              <a:tr h="289539">
                <a:tc>
                  <a:txBody>
                    <a:bodyPr/>
                    <a:lstStyle/>
                    <a:p>
                      <a:r>
                        <a:rPr lang="en-US" sz="1300" u="none" strike="noStrike" kern="1200" baseline="0" dirty="0" smtClean="0"/>
                        <a:t>Debt to equity</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u="none" strike="noStrike" kern="1200" baseline="0" dirty="0" smtClean="0"/>
                        <a:t>Total liabilities/owners’ equity</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65.8%</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59.8%</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300" u="none" strike="noStrike" kern="1200" baseline="0" dirty="0" smtClean="0"/>
                        <a:t>73.2%</a:t>
                      </a:r>
                      <a:endParaRPr lang="en-US"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39203780"/>
                  </a:ext>
                </a:extLst>
              </a:tr>
            </a:tbl>
          </a:graphicData>
        </a:graphic>
      </p:graphicFrame>
      <p:sp>
        <p:nvSpPr>
          <p:cNvPr id="4" name="Content Placeholder 3"/>
          <p:cNvSpPr>
            <a:spLocks noGrp="1"/>
          </p:cNvSpPr>
          <p:nvPr>
            <p:ph idx="13"/>
          </p:nvPr>
        </p:nvSpPr>
        <p:spPr>
          <a:xfrm>
            <a:off x="457200" y="3741664"/>
            <a:ext cx="8229600" cy="449336"/>
          </a:xfrm>
        </p:spPr>
        <p:txBody>
          <a:bodyPr/>
          <a:lstStyle/>
          <a:p>
            <a:pPr marL="0" indent="0">
              <a:buNone/>
            </a:pPr>
            <a:r>
              <a:rPr lang="en-US" sz="1300" baseline="30000" dirty="0"/>
              <a:t>a</a:t>
            </a:r>
            <a:r>
              <a:rPr lang="en-US" sz="1300" dirty="0"/>
              <a:t> Average total assets = beginning total assets + ending total assets ÷ 2.</a:t>
            </a:r>
          </a:p>
          <a:p>
            <a:pPr marL="92075" indent="-92075">
              <a:spcBef>
                <a:spcPts val="0"/>
              </a:spcBef>
              <a:buClrTx/>
              <a:buNone/>
              <a:defRPr/>
            </a:pPr>
            <a:r>
              <a:rPr lang="en-US" sz="1300" baseline="30000" dirty="0"/>
              <a:t>b </a:t>
            </a:r>
            <a:r>
              <a:rPr lang="en-US" sz="1300" dirty="0"/>
              <a:t>Average shareholders’ equity = beginning shareholders’ equity + ending shareholders’ equity ÷ 2</a:t>
            </a:r>
            <a:r>
              <a:rPr lang="en-US" sz="1300" dirty="0" smtClean="0"/>
              <a:t>.</a:t>
            </a:r>
            <a:endParaRPr lang="en-IN" sz="1300" dirty="0"/>
          </a:p>
        </p:txBody>
      </p:sp>
    </p:spTree>
    <p:extLst>
      <p:ext uri="{BB962C8B-B14F-4D97-AF65-F5344CB8AC3E}">
        <p14:creationId xmlns:p14="http://schemas.microsoft.com/office/powerpoint/2010/main" val="42221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Forecasts </a:t>
            </a:r>
            <a:r>
              <a:rPr lang="en-US" sz="2000" b="0" dirty="0" smtClean="0"/>
              <a:t>(1 of 4)</a:t>
            </a:r>
            <a:endParaRPr lang="en-US" sz="2000" b="0" dirty="0"/>
          </a:p>
        </p:txBody>
      </p:sp>
      <p:sp>
        <p:nvSpPr>
          <p:cNvPr id="7" name="Content Placeholder 6"/>
          <p:cNvSpPr>
            <a:spLocks noGrp="1"/>
          </p:cNvSpPr>
          <p:nvPr>
            <p:ph idx="1"/>
          </p:nvPr>
        </p:nvSpPr>
        <p:spPr>
          <a:xfrm>
            <a:off x="457200" y="1600200"/>
            <a:ext cx="8382000" cy="4525963"/>
          </a:xfrm>
        </p:spPr>
        <p:txBody>
          <a:bodyPr/>
          <a:lstStyle/>
          <a:p>
            <a:pPr marL="256032" indent="-256032">
              <a:buSzPct val="100000"/>
            </a:pPr>
            <a:r>
              <a:rPr lang="en-US" sz="2400" dirty="0" smtClean="0"/>
              <a:t>Forecasts</a:t>
            </a:r>
          </a:p>
          <a:p>
            <a:pPr marL="740664" lvl="1"/>
            <a:r>
              <a:rPr lang="en-US" sz="2400" dirty="0" smtClean="0"/>
              <a:t>The analysis of a firm</a:t>
            </a:r>
            <a:r>
              <a:rPr lang="en-US" altLang="en-US" sz="2400" dirty="0" smtClean="0"/>
              <a:t>’</a:t>
            </a:r>
            <a:r>
              <a:rPr lang="en-US" sz="2400" dirty="0" smtClean="0"/>
              <a:t>s historical financial statements are followed by the preparation of forecasts.</a:t>
            </a:r>
          </a:p>
          <a:p>
            <a:pPr marL="740664" lvl="1"/>
            <a:r>
              <a:rPr lang="en-US" sz="2400" dirty="0" smtClean="0"/>
              <a:t>Forecasts are predictions of a firm</a:t>
            </a:r>
            <a:r>
              <a:rPr lang="en-US" altLang="en-US" sz="2400" dirty="0" smtClean="0"/>
              <a:t>’</a:t>
            </a:r>
            <a:r>
              <a:rPr lang="en-US" sz="2400" dirty="0" smtClean="0"/>
              <a:t>s future sales, expenses, income, and capital expenditures.</a:t>
            </a:r>
          </a:p>
          <a:p>
            <a:pPr lvl="2"/>
            <a:r>
              <a:rPr lang="en-US" sz="2400" dirty="0" smtClean="0"/>
              <a:t>A firm</a:t>
            </a:r>
            <a:r>
              <a:rPr lang="en-US" altLang="en-US" sz="2400" dirty="0" smtClean="0"/>
              <a:t>’</a:t>
            </a:r>
            <a:r>
              <a:rPr lang="en-US" sz="2400" dirty="0" smtClean="0"/>
              <a:t>s forecasts provide the basis for its pro forma financial statements.</a:t>
            </a:r>
          </a:p>
          <a:p>
            <a:pPr lvl="2"/>
            <a:r>
              <a:rPr lang="en-US" sz="2400" dirty="0" smtClean="0"/>
              <a:t>A well-developed set of pro forma financial statements helps a firm create accurate budgets, build financial plans, and manage its finances in a proactive rather than a reactive manner.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Forecasts </a:t>
            </a:r>
            <a:r>
              <a:rPr lang="en-US" sz="2000" b="0" dirty="0" smtClean="0"/>
              <a:t>(2 of 4)</a:t>
            </a:r>
            <a:endParaRPr lang="en-US" sz="2000" b="0" dirty="0"/>
          </a:p>
        </p:txBody>
      </p:sp>
      <p:sp>
        <p:nvSpPr>
          <p:cNvPr id="7" name="Content Placeholder 6"/>
          <p:cNvSpPr>
            <a:spLocks noGrp="1"/>
          </p:cNvSpPr>
          <p:nvPr>
            <p:ph idx="1"/>
          </p:nvPr>
        </p:nvSpPr>
        <p:spPr/>
        <p:txBody>
          <a:bodyPr/>
          <a:lstStyle/>
          <a:p>
            <a:pPr marL="256032" indent="-256032">
              <a:buSzPct val="100000"/>
            </a:pPr>
            <a:r>
              <a:rPr lang="en-US" sz="2200" dirty="0" smtClean="0"/>
              <a:t>Sales Forecast</a:t>
            </a:r>
          </a:p>
          <a:p>
            <a:pPr marL="740664" lvl="1"/>
            <a:r>
              <a:rPr lang="en-US" sz="2200" dirty="0" smtClean="0"/>
              <a:t>A sales forecast is a projection of a firm</a:t>
            </a:r>
            <a:r>
              <a:rPr lang="en-US" altLang="en-US" sz="2200" dirty="0" smtClean="0"/>
              <a:t>’</a:t>
            </a:r>
            <a:r>
              <a:rPr lang="en-US" sz="2200" dirty="0" smtClean="0"/>
              <a:t>s sales for a specified period (such as a year).</a:t>
            </a:r>
          </a:p>
          <a:p>
            <a:pPr marL="740664" lvl="1"/>
            <a:r>
              <a:rPr lang="en-US" sz="2200" dirty="0" smtClean="0"/>
              <a:t>It is the first forecast developed and is the basis for most of the other forecasts.</a:t>
            </a:r>
          </a:p>
          <a:p>
            <a:pPr lvl="2"/>
            <a:r>
              <a:rPr lang="en-US" sz="2200" dirty="0" smtClean="0"/>
              <a:t>A sales forecast for a new firm is based on a good-faith estimate of sales and on industry averages or the experiences of similar start-ups.</a:t>
            </a:r>
          </a:p>
          <a:p>
            <a:pPr lvl="2"/>
            <a:r>
              <a:rPr lang="en-US" sz="2200" dirty="0" smtClean="0"/>
              <a:t>A sales forecast for an existing firm is based on (1) its record of past sales, (2) its current production capacity and product demand, and (3) any factors that will affect its future production capacity and product demand.</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Forecasts </a:t>
            </a:r>
            <a:r>
              <a:rPr lang="en-US" sz="2000" b="0" dirty="0" smtClean="0"/>
              <a:t>(3 of 4)</a:t>
            </a:r>
            <a:endParaRPr lang="en-US" sz="2000" b="0" dirty="0"/>
          </a:p>
        </p:txBody>
      </p:sp>
      <p:sp>
        <p:nvSpPr>
          <p:cNvPr id="9" name="Content Placeholder 8"/>
          <p:cNvSpPr>
            <a:spLocks noGrp="1"/>
          </p:cNvSpPr>
          <p:nvPr>
            <p:ph idx="1"/>
          </p:nvPr>
        </p:nvSpPr>
        <p:spPr>
          <a:xfrm>
            <a:off x="457200" y="1600201"/>
            <a:ext cx="8229600" cy="668548"/>
          </a:xfrm>
        </p:spPr>
        <p:txBody>
          <a:bodyPr/>
          <a:lstStyle/>
          <a:p>
            <a:pPr marL="0" indent="0">
              <a:buNone/>
            </a:pPr>
            <a:r>
              <a:rPr lang="en-IN" sz="2200" b="1" dirty="0"/>
              <a:t>Figure </a:t>
            </a:r>
            <a:r>
              <a:rPr lang="en-IN" sz="2200" b="1" dirty="0" smtClean="0"/>
              <a:t>8.3 </a:t>
            </a:r>
            <a:r>
              <a:rPr lang="en-US" sz="2200" dirty="0" smtClean="0">
                <a:solidFill>
                  <a:schemeClr val="tx1"/>
                </a:solidFill>
              </a:rPr>
              <a:t>Historical and Forecasted Annual Sales for New Venture Fitness Drinks</a:t>
            </a:r>
            <a:endParaRPr lang="en-US" sz="2200" dirty="0">
              <a:solidFill>
                <a:schemeClr val="tx1"/>
              </a:solidFill>
            </a:endParaRPr>
          </a:p>
        </p:txBody>
      </p:sp>
      <p:sp>
        <p:nvSpPr>
          <p:cNvPr id="2" name="TextBox 1"/>
          <p:cNvSpPr txBox="1"/>
          <p:nvPr/>
        </p:nvSpPr>
        <p:spPr>
          <a:xfrm>
            <a:off x="1981200" y="3276600"/>
            <a:ext cx="4953000" cy="400110"/>
          </a:xfrm>
          <a:prstGeom prst="rect">
            <a:avLst/>
          </a:prstGeom>
          <a:noFill/>
        </p:spPr>
        <p:txBody>
          <a:bodyPr wrap="square" rtlCol="0">
            <a:spAutoFit/>
          </a:bodyPr>
          <a:lstStyle/>
          <a:p>
            <a:pPr algn="ctr"/>
            <a:r>
              <a:rPr lang="en-US" sz="2000" dirty="0" smtClean="0"/>
              <a:t>Insert new Figure 8.3</a:t>
            </a:r>
          </a:p>
        </p:txBody>
      </p:sp>
      <p:pic>
        <p:nvPicPr>
          <p:cNvPr id="3" name="Picture 2" descr="A graph of historical and forecasted annual sales for new venture fitness drinks. The x axis is sales and the y axis is years. Historic data point includes (2016, 368,900), (2017, 436,100), and (2018, 586,600). Forecast data points are (2019, 821,200) and (2020, 1,026,500). In 2016 and 2017 there is only one restaurant. In 2018 a new restaurant opens to lead to a total of 2. In 2019 and 2020 there are still 2 restaurants. A new restaurant is scheduled to open in 20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91" y="2377190"/>
            <a:ext cx="5074818" cy="37955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Forecasts </a:t>
            </a:r>
            <a:r>
              <a:rPr lang="en-US" sz="2000" b="0" dirty="0" smtClean="0"/>
              <a:t>(4 of 4)</a:t>
            </a:r>
            <a:endParaRPr lang="en-US" sz="2000" b="0" dirty="0"/>
          </a:p>
        </p:txBody>
      </p:sp>
      <p:sp>
        <p:nvSpPr>
          <p:cNvPr id="7" name="Content Placeholder 6"/>
          <p:cNvSpPr>
            <a:spLocks noGrp="1"/>
          </p:cNvSpPr>
          <p:nvPr>
            <p:ph idx="1"/>
          </p:nvPr>
        </p:nvSpPr>
        <p:spPr>
          <a:xfrm>
            <a:off x="457200" y="1600200"/>
            <a:ext cx="8229600" cy="4693722"/>
          </a:xfrm>
        </p:spPr>
        <p:txBody>
          <a:bodyPr/>
          <a:lstStyle/>
          <a:p>
            <a:pPr marL="256032" indent="-256032">
              <a:buSzPct val="100000"/>
            </a:pPr>
            <a:r>
              <a:rPr lang="en-US" sz="2200" dirty="0" smtClean="0">
                <a:latin typeface="+mj-lt"/>
              </a:rPr>
              <a:t>Forecast of Costs of Sales and Other Items</a:t>
            </a:r>
          </a:p>
          <a:p>
            <a:pPr marL="740664" lvl="1"/>
            <a:r>
              <a:rPr lang="en-US" sz="2200" dirty="0" smtClean="0">
                <a:latin typeface="+mj-lt"/>
              </a:rPr>
              <a:t>Once a firm has completed its sales forecast, it must forecast its cost of sales (or cost of goods sold) and the other items on its income statement.</a:t>
            </a:r>
          </a:p>
          <a:p>
            <a:pPr marL="740664" lvl="1"/>
            <a:r>
              <a:rPr lang="en-US" sz="2200" dirty="0" smtClean="0">
                <a:latin typeface="+mj-lt"/>
              </a:rPr>
              <a:t>The most common way to do this is to use the percent-of-sales method, which is a method for expressing each expense item as a percentage of sales.</a:t>
            </a:r>
          </a:p>
          <a:p>
            <a:pPr lvl="2"/>
            <a:r>
              <a:rPr lang="en-US" sz="2200" dirty="0" smtClean="0">
                <a:latin typeface="+mj-lt"/>
              </a:rPr>
              <a:t>If a firm determines that it can use the percent-of-sales method and it follows the procedures described in the textbook, then the net result is that each expense item on its income statement will grow at the same rate as sales (with the exception of items that can be individually forecast, such as depreciation).</a:t>
            </a:r>
            <a:endParaRPr lang="en-US" sz="2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 Forma Financial Statements</a:t>
            </a:r>
            <a:endParaRPr lang="en-US" sz="3600" dirty="0"/>
          </a:p>
        </p:txBody>
      </p:sp>
      <p:sp>
        <p:nvSpPr>
          <p:cNvPr id="7" name="Content Placeholder 6"/>
          <p:cNvSpPr>
            <a:spLocks noGrp="1"/>
          </p:cNvSpPr>
          <p:nvPr>
            <p:ph idx="1"/>
          </p:nvPr>
        </p:nvSpPr>
        <p:spPr>
          <a:xfrm>
            <a:off x="457200" y="1600200"/>
            <a:ext cx="8077200" cy="4525963"/>
          </a:xfrm>
        </p:spPr>
        <p:txBody>
          <a:bodyPr/>
          <a:lstStyle/>
          <a:p>
            <a:pPr marL="256032" indent="-256032">
              <a:buSzPct val="100000"/>
            </a:pPr>
            <a:r>
              <a:rPr lang="en-US" sz="2400" dirty="0" smtClean="0"/>
              <a:t>Pro Forma Financial Statements</a:t>
            </a:r>
          </a:p>
          <a:p>
            <a:pPr marL="740664" lvl="1"/>
            <a:r>
              <a:rPr lang="en-US" sz="2400" dirty="0" smtClean="0"/>
              <a:t>A firm</a:t>
            </a:r>
            <a:r>
              <a:rPr lang="en-US" altLang="en-US" sz="2400" dirty="0" smtClean="0"/>
              <a:t>’</a:t>
            </a:r>
            <a:r>
              <a:rPr lang="en-US" sz="2400" dirty="0" smtClean="0"/>
              <a:t>s pro forma financial statements are similar to its historical financial statements except that they look forward rather than track the past.</a:t>
            </a:r>
          </a:p>
          <a:p>
            <a:pPr marL="740664" lvl="1"/>
            <a:r>
              <a:rPr lang="en-US" sz="2400" dirty="0" smtClean="0"/>
              <a:t>The preparation of pro forma financial statements helps a firm rethink its strategies and make adjustments if necessary.</a:t>
            </a:r>
          </a:p>
          <a:p>
            <a:pPr marL="740664" lvl="1"/>
            <a:r>
              <a:rPr lang="en-US" sz="2400" dirty="0" smtClean="0"/>
              <a:t>The preparation of pro forma financials is also necessary if a firm is seeking funding or financing.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 </a:t>
            </a:r>
            <a:r>
              <a:rPr lang="en-US" sz="2000" b="0" dirty="0" smtClean="0"/>
              <a:t>(2 of 2)</a:t>
            </a:r>
            <a:endParaRPr lang="en-US" sz="2000" b="0" dirty="0"/>
          </a:p>
        </p:txBody>
      </p:sp>
      <p:sp>
        <p:nvSpPr>
          <p:cNvPr id="7" name="Content Placeholder 6"/>
          <p:cNvSpPr>
            <a:spLocks noGrp="1"/>
          </p:cNvSpPr>
          <p:nvPr>
            <p:ph idx="1"/>
          </p:nvPr>
        </p:nvSpPr>
        <p:spPr/>
        <p:txBody>
          <a:bodyPr/>
          <a:lstStyle/>
          <a:p>
            <a:pPr marL="511175" indent="-511175">
              <a:buSzPct val="100000"/>
              <a:buNone/>
            </a:pPr>
            <a:r>
              <a:rPr lang="en-US" sz="2400" b="1" dirty="0" smtClean="0">
                <a:solidFill>
                  <a:srgbClr val="007FA3"/>
                </a:solidFill>
                <a:latin typeface="+mj-lt"/>
              </a:rPr>
              <a:t>8.6</a:t>
            </a:r>
            <a:r>
              <a:rPr lang="en-US" sz="2400" b="1" dirty="0" smtClean="0">
                <a:latin typeface="+mj-lt"/>
              </a:rPr>
              <a:t> </a:t>
            </a:r>
            <a:r>
              <a:rPr lang="en-US" sz="2400" dirty="0" smtClean="0">
                <a:latin typeface="+mj-lt"/>
              </a:rPr>
              <a:t>Discuss the role of forecasts in projecting a firm</a:t>
            </a:r>
            <a:r>
              <a:rPr lang="en-US" altLang="en-US" sz="2400" dirty="0" smtClean="0">
                <a:latin typeface="+mj-lt"/>
              </a:rPr>
              <a:t>’</a:t>
            </a:r>
            <a:r>
              <a:rPr lang="en-US" sz="2400" dirty="0" smtClean="0">
                <a:latin typeface="+mj-lt"/>
              </a:rPr>
              <a:t>s future income and expenses.</a:t>
            </a:r>
          </a:p>
          <a:p>
            <a:pPr marL="0" indent="0">
              <a:buSzPct val="100000"/>
              <a:buNone/>
            </a:pPr>
            <a:r>
              <a:rPr lang="en-US" sz="2400" b="1" dirty="0" smtClean="0">
                <a:solidFill>
                  <a:srgbClr val="007FA3"/>
                </a:solidFill>
                <a:latin typeface="+mj-lt"/>
              </a:rPr>
              <a:t>8.7</a:t>
            </a:r>
            <a:r>
              <a:rPr lang="en-US" sz="2400" b="1" dirty="0" smtClean="0">
                <a:latin typeface="+mj-lt"/>
              </a:rPr>
              <a:t> </a:t>
            </a:r>
            <a:r>
              <a:rPr lang="en-US" sz="2400" dirty="0" smtClean="0">
                <a:latin typeface="+mj-lt"/>
              </a:rPr>
              <a:t>Explain the purpose of pro forma financial statements.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smtClean="0"/>
              <a:t>Types of Pro Forma Financial Statements</a:t>
            </a:r>
            <a:endParaRPr lang="en-US" sz="3600" dirty="0"/>
          </a:p>
        </p:txBody>
      </p:sp>
      <p:graphicFrame>
        <p:nvGraphicFramePr>
          <p:cNvPr id="8" name="Table 5"/>
          <p:cNvGraphicFramePr>
            <a:graphicFrameLocks noGrp="1"/>
          </p:cNvGraphicFramePr>
          <p:nvPr>
            <p:ph idx="1"/>
            <p:extLst>
              <p:ext uri="{D42A27DB-BD31-4B8C-83A1-F6EECF244321}">
                <p14:modId xmlns:p14="http://schemas.microsoft.com/office/powerpoint/2010/main" val="3982194637"/>
              </p:ext>
            </p:extLst>
          </p:nvPr>
        </p:nvGraphicFramePr>
        <p:xfrm>
          <a:off x="482838" y="1930400"/>
          <a:ext cx="8229600" cy="280416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Financial 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Purpose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Pro Forma Income 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Shows the projected financial results of the operations of a firm over a specific period.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Pro Forma Balance Sheet</a:t>
                      </a:r>
                    </a:p>
                    <a:p>
                      <a:pPr algn="l"/>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Shows a projected snapshot of a company</a:t>
                      </a:r>
                      <a:r>
                        <a:rPr lang="en-US" altLang="en-US" sz="2000" b="0" dirty="0" smtClean="0"/>
                        <a:t>’</a:t>
                      </a:r>
                      <a:r>
                        <a:rPr lang="en-US" sz="2000" b="0" dirty="0" smtClean="0"/>
                        <a:t>s assets, liabilities, and owner</a:t>
                      </a:r>
                      <a:r>
                        <a:rPr lang="en-US" altLang="en-US" sz="2000" b="0" dirty="0" smtClean="0"/>
                        <a:t>’</a:t>
                      </a:r>
                      <a:r>
                        <a:rPr lang="en-US" sz="2000" b="0" dirty="0" smtClean="0"/>
                        <a:t>s equity at a specific point in time.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Pro Forma Statement of Cash flows</a:t>
                      </a:r>
                      <a:endParaRPr lang="en-US" sz="20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Shows the projected flow of cash into and out of a company for a specific period.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 Forma Income Statements</a:t>
            </a:r>
            <a:endParaRPr lang="en-US" sz="2000" b="0" dirty="0"/>
          </a:p>
        </p:txBody>
      </p:sp>
      <p:sp>
        <p:nvSpPr>
          <p:cNvPr id="2" name="Content Placeholder 1"/>
          <p:cNvSpPr>
            <a:spLocks noGrp="1"/>
          </p:cNvSpPr>
          <p:nvPr>
            <p:ph idx="1"/>
          </p:nvPr>
        </p:nvSpPr>
        <p:spPr>
          <a:xfrm>
            <a:off x="457200" y="1371600"/>
            <a:ext cx="8229600" cy="304800"/>
          </a:xfrm>
        </p:spPr>
        <p:txBody>
          <a:bodyPr/>
          <a:lstStyle/>
          <a:p>
            <a:pPr marL="0" indent="0">
              <a:buNone/>
            </a:pPr>
            <a:r>
              <a:rPr lang="en-IN" sz="1800" b="1" dirty="0"/>
              <a:t>Table 8.6 </a:t>
            </a:r>
            <a:r>
              <a:rPr lang="en-IN" sz="1800" dirty="0"/>
              <a:t>Pro Forma Income Statement for New Venture Fitness Drinks, Inc.</a:t>
            </a:r>
          </a:p>
        </p:txBody>
      </p:sp>
      <p:graphicFrame>
        <p:nvGraphicFramePr>
          <p:cNvPr id="3" name="Table 2"/>
          <p:cNvGraphicFramePr>
            <a:graphicFrameLocks noGrp="1"/>
          </p:cNvGraphicFramePr>
          <p:nvPr>
            <p:extLst>
              <p:ext uri="{D42A27DB-BD31-4B8C-83A1-F6EECF244321}">
                <p14:modId xmlns:p14="http://schemas.microsoft.com/office/powerpoint/2010/main" val="1606787393"/>
              </p:ext>
            </p:extLst>
          </p:nvPr>
        </p:nvGraphicFramePr>
        <p:xfrm>
          <a:off x="457200" y="1752600"/>
          <a:ext cx="8229600" cy="4572000"/>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xmlns="" val="2796496064"/>
                    </a:ext>
                  </a:extLst>
                </a:gridCol>
                <a:gridCol w="1828800">
                  <a:extLst>
                    <a:ext uri="{9D8B030D-6E8A-4147-A177-3AD203B41FA5}">
                      <a16:colId xmlns:a16="http://schemas.microsoft.com/office/drawing/2014/main" xmlns="" val="1559995279"/>
                    </a:ext>
                  </a:extLst>
                </a:gridCol>
                <a:gridCol w="2057400">
                  <a:extLst>
                    <a:ext uri="{9D8B030D-6E8A-4147-A177-3AD203B41FA5}">
                      <a16:colId xmlns:a16="http://schemas.microsoft.com/office/drawing/2014/main" xmlns="" val="1226107336"/>
                    </a:ext>
                  </a:extLst>
                </a:gridCol>
                <a:gridCol w="2057400">
                  <a:extLst>
                    <a:ext uri="{9D8B030D-6E8A-4147-A177-3AD203B41FA5}">
                      <a16:colId xmlns:a16="http://schemas.microsoft.com/office/drawing/2014/main" xmlns="" val="1954521268"/>
                    </a:ext>
                  </a:extLst>
                </a:gridCol>
              </a:tblGrid>
              <a:tr h="260604">
                <a:tc>
                  <a:txBody>
                    <a:bodyPr/>
                    <a:lstStyle/>
                    <a:p>
                      <a:r>
                        <a:rPr lang="en-IN" sz="1200" dirty="0" smtClean="0">
                          <a:solidFill>
                            <a:schemeClr val="bg1"/>
                          </a:solidFill>
                          <a:latin typeface="+mn-lt"/>
                        </a:rPr>
                        <a:t>blank</a:t>
                      </a:r>
                      <a:endParaRPr lang="en-IN" sz="12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1" i="0" u="none" strike="noStrike" kern="1200" baseline="0" dirty="0" smtClean="0">
                          <a:solidFill>
                            <a:schemeClr val="tx1"/>
                          </a:solidFill>
                          <a:latin typeface="+mn-lt"/>
                          <a:ea typeface="+mn-ea"/>
                          <a:cs typeface="+mn-cs"/>
                        </a:rPr>
                        <a:t>2018 Actual</a:t>
                      </a:r>
                      <a:endParaRPr lang="en-IN" sz="12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1" i="0" u="none" strike="noStrike" kern="1200" baseline="0" dirty="0" smtClean="0">
                          <a:solidFill>
                            <a:schemeClr val="tx1"/>
                          </a:solidFill>
                          <a:latin typeface="+mn-lt"/>
                          <a:ea typeface="+mn-ea"/>
                          <a:cs typeface="+mn-cs"/>
                        </a:rPr>
                        <a:t>2017 Projected</a:t>
                      </a:r>
                      <a:endParaRPr lang="en-IN" sz="12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1" i="0" u="none" strike="noStrike" kern="1200" baseline="0" dirty="0" smtClean="0">
                          <a:solidFill>
                            <a:schemeClr val="tx1"/>
                          </a:solidFill>
                          <a:latin typeface="+mn-lt"/>
                          <a:ea typeface="+mn-ea"/>
                          <a:cs typeface="+mn-cs"/>
                        </a:rPr>
                        <a:t>2016 Projected</a:t>
                      </a:r>
                      <a:endParaRPr lang="en-IN" sz="12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88394278"/>
                  </a:ext>
                </a:extLst>
              </a:tr>
              <a:tr h="260604">
                <a:tc>
                  <a:txBody>
                    <a:bodyPr/>
                    <a:lstStyle/>
                    <a:p>
                      <a:r>
                        <a:rPr lang="en-IN" sz="1200" b="0" i="0" u="none" strike="noStrike" kern="1200" baseline="0" dirty="0" smtClean="0">
                          <a:solidFill>
                            <a:schemeClr val="tx1"/>
                          </a:solidFill>
                          <a:latin typeface="+mn-lt"/>
                          <a:ea typeface="+mn-ea"/>
                          <a:cs typeface="+mn-cs"/>
                        </a:rPr>
                        <a:t>Net sales</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$586,600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$821,200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$1,026,500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54692096"/>
                  </a:ext>
                </a:extLst>
              </a:tr>
              <a:tr h="260604">
                <a:tc>
                  <a:txBody>
                    <a:bodyPr/>
                    <a:lstStyle/>
                    <a:p>
                      <a:r>
                        <a:rPr lang="en-IN" sz="1200" b="0" i="0" u="none" strike="noStrike" kern="1200" baseline="0" dirty="0" smtClean="0">
                          <a:solidFill>
                            <a:schemeClr val="tx1"/>
                          </a:solidFill>
                          <a:latin typeface="+mn-lt"/>
                          <a:ea typeface="+mn-ea"/>
                          <a:cs typeface="+mn-cs"/>
                        </a:rPr>
                        <a:t>Cost of sales</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268,900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390,000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487,600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85246246"/>
                  </a:ext>
                </a:extLst>
              </a:tr>
              <a:tr h="260604">
                <a:tc>
                  <a:txBody>
                    <a:bodyPr/>
                    <a:lstStyle/>
                    <a:p>
                      <a:r>
                        <a:rPr lang="en-IN" sz="1200" b="0" i="0" u="none" strike="noStrike" kern="1200" baseline="0" dirty="0" smtClean="0">
                          <a:solidFill>
                            <a:schemeClr val="tx1"/>
                          </a:solidFill>
                          <a:latin typeface="+mn-lt"/>
                          <a:ea typeface="+mn-ea"/>
                          <a:cs typeface="+mn-cs"/>
                        </a:rPr>
                        <a:t>Gross profit</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317,700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431,200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538,900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74779201"/>
                  </a:ext>
                </a:extLst>
              </a:tr>
              <a:tr h="260604">
                <a:tc>
                  <a:txBody>
                    <a:bodyPr/>
                    <a:lstStyle/>
                    <a:p>
                      <a:r>
                        <a:rPr lang="en-IN" sz="1200" b="1" i="0" u="none" strike="noStrike" kern="1200" baseline="0" dirty="0" smtClean="0">
                          <a:solidFill>
                            <a:schemeClr val="tx1"/>
                          </a:solidFill>
                          <a:latin typeface="+mn-lt"/>
                          <a:ea typeface="+mn-ea"/>
                          <a:cs typeface="+mn-cs"/>
                        </a:rPr>
                        <a:t>Operating expenses</a:t>
                      </a:r>
                      <a:endParaRPr lang="en-IN" sz="12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10536827"/>
                  </a:ext>
                </a:extLst>
              </a:tr>
              <a:tr h="434340">
                <a:tc>
                  <a:txBody>
                    <a:bodyPr/>
                    <a:lstStyle/>
                    <a:p>
                      <a:r>
                        <a:rPr lang="en-IN" sz="1200" b="0" i="0" u="none" strike="noStrike" kern="1200" baseline="0" dirty="0" smtClean="0">
                          <a:solidFill>
                            <a:schemeClr val="tx1"/>
                          </a:solidFill>
                          <a:latin typeface="+mn-lt"/>
                          <a:ea typeface="+mn-ea"/>
                          <a:cs typeface="+mn-cs"/>
                        </a:rPr>
                        <a:t>Selling, general, and administrative expenses</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117,800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205,300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256,600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17811235"/>
                  </a:ext>
                </a:extLst>
              </a:tr>
              <a:tr h="260604">
                <a:tc>
                  <a:txBody>
                    <a:bodyPr/>
                    <a:lstStyle/>
                    <a:p>
                      <a:r>
                        <a:rPr lang="en-IN" sz="1200" b="0" i="0" u="none" strike="noStrike" kern="1200" baseline="0" dirty="0" smtClean="0">
                          <a:solidFill>
                            <a:schemeClr val="tx1"/>
                          </a:solidFill>
                          <a:latin typeface="+mn-lt"/>
                          <a:ea typeface="+mn-ea"/>
                          <a:cs typeface="+mn-cs"/>
                        </a:rPr>
                        <a:t>Depreciation</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13,500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18,500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22,500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229500588"/>
                  </a:ext>
                </a:extLst>
              </a:tr>
              <a:tr h="260604">
                <a:tc>
                  <a:txBody>
                    <a:bodyPr/>
                    <a:lstStyle/>
                    <a:p>
                      <a:r>
                        <a:rPr lang="en-IN" sz="1200" b="0" i="0" u="none" strike="noStrike" kern="1200" baseline="0" dirty="0" smtClean="0">
                          <a:solidFill>
                            <a:schemeClr val="tx1"/>
                          </a:solidFill>
                          <a:latin typeface="+mn-lt"/>
                          <a:ea typeface="+mn-ea"/>
                          <a:cs typeface="+mn-cs"/>
                        </a:rPr>
                        <a:t>Operating income</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186,400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207,400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259,800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95513478"/>
                  </a:ext>
                </a:extLst>
              </a:tr>
              <a:tr h="260604">
                <a:tc>
                  <a:txBody>
                    <a:bodyPr/>
                    <a:lstStyle/>
                    <a:p>
                      <a:r>
                        <a:rPr lang="en-IN" sz="1200" b="1" i="0" u="none" strike="noStrike" kern="1200" baseline="0" dirty="0" smtClean="0">
                          <a:solidFill>
                            <a:schemeClr val="tx1"/>
                          </a:solidFill>
                          <a:latin typeface="+mn-lt"/>
                          <a:ea typeface="+mn-ea"/>
                          <a:cs typeface="+mn-cs"/>
                        </a:rPr>
                        <a:t>Other income</a:t>
                      </a:r>
                      <a:endParaRPr lang="en-IN" sz="12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35707477"/>
                  </a:ext>
                </a:extLst>
              </a:tr>
              <a:tr h="260604">
                <a:tc>
                  <a:txBody>
                    <a:bodyPr/>
                    <a:lstStyle/>
                    <a:p>
                      <a:r>
                        <a:rPr lang="en-IN" sz="1200" b="0" i="0" u="none" strike="noStrike" kern="1200" baseline="0" dirty="0" smtClean="0">
                          <a:solidFill>
                            <a:schemeClr val="tx1"/>
                          </a:solidFill>
                          <a:latin typeface="+mn-lt"/>
                          <a:ea typeface="+mn-ea"/>
                          <a:cs typeface="+mn-cs"/>
                        </a:rPr>
                        <a:t>Interest income</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1,900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2,000</a:t>
                      </a:r>
                      <a:endParaRPr lang="en-IN" sz="12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80719076"/>
                  </a:ext>
                </a:extLst>
              </a:tr>
              <a:tr h="260604">
                <a:tc>
                  <a:txBody>
                    <a:bodyPr/>
                    <a:lstStyle/>
                    <a:p>
                      <a:r>
                        <a:rPr lang="en-IN" sz="1200" b="0" i="0" u="none" strike="noStrike" kern="1200" baseline="0" dirty="0" smtClean="0">
                          <a:solidFill>
                            <a:schemeClr val="tx1"/>
                          </a:solidFill>
                          <a:latin typeface="+mn-lt"/>
                          <a:ea typeface="+mn-ea"/>
                          <a:cs typeface="+mn-cs"/>
                        </a:rPr>
                        <a:t>Interest expense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(15,000)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(17,500)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(17,000)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4515062"/>
                  </a:ext>
                </a:extLst>
              </a:tr>
              <a:tr h="260604">
                <a:tc>
                  <a:txBody>
                    <a:bodyPr/>
                    <a:lstStyle/>
                    <a:p>
                      <a:r>
                        <a:rPr lang="en-IN" sz="1200" b="0" i="0" u="none" strike="noStrike" kern="1200" baseline="0" dirty="0" smtClean="0">
                          <a:solidFill>
                            <a:schemeClr val="tx1"/>
                          </a:solidFill>
                          <a:latin typeface="+mn-lt"/>
                          <a:ea typeface="+mn-ea"/>
                          <a:cs typeface="+mn-cs"/>
                        </a:rPr>
                        <a:t>Other income (expense), net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07483755"/>
                  </a:ext>
                </a:extLst>
              </a:tr>
              <a:tr h="260604">
                <a:tc>
                  <a:txBody>
                    <a:bodyPr/>
                    <a:lstStyle/>
                    <a:p>
                      <a:r>
                        <a:rPr lang="en-IN" sz="1200" b="0" i="0" u="none" strike="noStrike" kern="1200" baseline="0" dirty="0" smtClean="0">
                          <a:solidFill>
                            <a:schemeClr val="tx1"/>
                          </a:solidFill>
                          <a:latin typeface="+mn-lt"/>
                          <a:ea typeface="+mn-ea"/>
                          <a:cs typeface="+mn-cs"/>
                        </a:rPr>
                        <a:t>Income before income taxes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184,200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211,900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264,800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24306624"/>
                  </a:ext>
                </a:extLst>
              </a:tr>
              <a:tr h="260604">
                <a:tc>
                  <a:txBody>
                    <a:bodyPr/>
                    <a:lstStyle/>
                    <a:p>
                      <a:r>
                        <a:rPr lang="en-IN" sz="1200" b="0" i="0" u="none" strike="noStrike" kern="1200" baseline="0" dirty="0" smtClean="0">
                          <a:solidFill>
                            <a:schemeClr val="tx1"/>
                          </a:solidFill>
                          <a:latin typeface="+mn-lt"/>
                          <a:ea typeface="+mn-ea"/>
                          <a:cs typeface="+mn-cs"/>
                        </a:rPr>
                        <a:t>Income tax expense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53,200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63,600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79,400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01223421"/>
                  </a:ext>
                </a:extLst>
              </a:tr>
              <a:tr h="260604">
                <a:tc>
                  <a:txBody>
                    <a:bodyPr/>
                    <a:lstStyle/>
                    <a:p>
                      <a:r>
                        <a:rPr lang="en-IN" sz="1200" b="0" i="0" u="none" strike="noStrike" kern="1200" baseline="0" dirty="0" smtClean="0">
                          <a:solidFill>
                            <a:schemeClr val="tx1"/>
                          </a:solidFill>
                          <a:latin typeface="+mn-lt"/>
                          <a:ea typeface="+mn-ea"/>
                          <a:cs typeface="+mn-cs"/>
                        </a:rPr>
                        <a:t>Net income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131,000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148,300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185,400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34547267"/>
                  </a:ext>
                </a:extLst>
              </a:tr>
              <a:tr h="260604">
                <a:tc>
                  <a:txBody>
                    <a:bodyPr/>
                    <a:lstStyle/>
                    <a:p>
                      <a:r>
                        <a:rPr lang="en-IN" sz="1200" b="0" i="0" u="none" strike="noStrike" kern="1200" baseline="0" dirty="0" smtClean="0">
                          <a:solidFill>
                            <a:schemeClr val="tx1"/>
                          </a:solidFill>
                          <a:latin typeface="+mn-lt"/>
                          <a:ea typeface="+mn-ea"/>
                          <a:cs typeface="+mn-cs"/>
                        </a:rPr>
                        <a:t>Earnings per share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1.31</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1.48</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1.85</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2391927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 Forma Balance Sheets </a:t>
            </a:r>
            <a:r>
              <a:rPr lang="en-US" sz="2000" b="0" dirty="0" smtClean="0"/>
              <a:t>(1 of 2)</a:t>
            </a:r>
            <a:endParaRPr lang="en-US" sz="2000" b="0" dirty="0"/>
          </a:p>
        </p:txBody>
      </p:sp>
      <p:sp>
        <p:nvSpPr>
          <p:cNvPr id="8" name="Content Placeholder 7"/>
          <p:cNvSpPr>
            <a:spLocks noGrp="1"/>
          </p:cNvSpPr>
          <p:nvPr>
            <p:ph idx="1"/>
          </p:nvPr>
        </p:nvSpPr>
        <p:spPr>
          <a:xfrm>
            <a:off x="457200" y="1524001"/>
            <a:ext cx="8382000" cy="838199"/>
          </a:xfrm>
        </p:spPr>
        <p:txBody>
          <a:bodyPr/>
          <a:lstStyle/>
          <a:p>
            <a:pPr>
              <a:buNone/>
            </a:pPr>
            <a:r>
              <a:rPr lang="en-US" sz="2200" dirty="0" smtClean="0"/>
              <a:t>Assets</a:t>
            </a:r>
          </a:p>
          <a:p>
            <a:pPr>
              <a:buNone/>
            </a:pPr>
            <a:r>
              <a:rPr lang="en-IN" sz="2000" b="1" dirty="0"/>
              <a:t>Table 8.7 </a:t>
            </a:r>
            <a:r>
              <a:rPr lang="en-IN" sz="2000" dirty="0"/>
              <a:t>Pro Forma Balance Sheets for New Venture Fitness Drinks, Inc</a:t>
            </a:r>
            <a:r>
              <a:rPr lang="en-IN" sz="2000" dirty="0" smtClean="0"/>
              <a:t>.</a:t>
            </a:r>
            <a:endParaRPr lang="en-IN" sz="2000" dirty="0"/>
          </a:p>
        </p:txBody>
      </p:sp>
      <p:graphicFrame>
        <p:nvGraphicFramePr>
          <p:cNvPr id="3" name="Table 2"/>
          <p:cNvGraphicFramePr>
            <a:graphicFrameLocks noGrp="1"/>
          </p:cNvGraphicFramePr>
          <p:nvPr>
            <p:extLst>
              <p:ext uri="{D42A27DB-BD31-4B8C-83A1-F6EECF244321}">
                <p14:modId xmlns:p14="http://schemas.microsoft.com/office/powerpoint/2010/main" val="2799908393"/>
              </p:ext>
            </p:extLst>
          </p:nvPr>
        </p:nvGraphicFramePr>
        <p:xfrm>
          <a:off x="457200" y="2453478"/>
          <a:ext cx="8229600" cy="3871836"/>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xmlns="" val="3394751917"/>
                    </a:ext>
                  </a:extLst>
                </a:gridCol>
                <a:gridCol w="1905000">
                  <a:extLst>
                    <a:ext uri="{9D8B030D-6E8A-4147-A177-3AD203B41FA5}">
                      <a16:colId xmlns:a16="http://schemas.microsoft.com/office/drawing/2014/main" xmlns="" val="2948503066"/>
                    </a:ext>
                  </a:extLst>
                </a:gridCol>
                <a:gridCol w="2057400">
                  <a:extLst>
                    <a:ext uri="{9D8B030D-6E8A-4147-A177-3AD203B41FA5}">
                      <a16:colId xmlns:a16="http://schemas.microsoft.com/office/drawing/2014/main" xmlns="" val="2063326604"/>
                    </a:ext>
                  </a:extLst>
                </a:gridCol>
                <a:gridCol w="1447800">
                  <a:extLst>
                    <a:ext uri="{9D8B030D-6E8A-4147-A177-3AD203B41FA5}">
                      <a16:colId xmlns:a16="http://schemas.microsoft.com/office/drawing/2014/main" xmlns="" val="2376910494"/>
                    </a:ext>
                  </a:extLst>
                </a:gridCol>
              </a:tblGrid>
              <a:tr h="260034">
                <a:tc>
                  <a:txBody>
                    <a:bodyPr/>
                    <a:lstStyle/>
                    <a:p>
                      <a:r>
                        <a:rPr lang="en-IN" sz="1200" b="1" i="0" u="none" strike="noStrike" kern="1200" baseline="0" dirty="0" smtClean="0">
                          <a:solidFill>
                            <a:schemeClr val="tx1"/>
                          </a:solidFill>
                          <a:latin typeface="+mn-lt"/>
                          <a:ea typeface="+mn-ea"/>
                          <a:cs typeface="+mn-cs"/>
                        </a:rPr>
                        <a:t>Assets</a:t>
                      </a:r>
                      <a:endParaRPr lang="en-IN"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1" i="0" u="none" strike="noStrike" kern="1200" baseline="0" dirty="0" smtClean="0">
                          <a:solidFill>
                            <a:schemeClr val="tx1"/>
                          </a:solidFill>
                          <a:latin typeface="+mn-lt"/>
                          <a:ea typeface="+mn-ea"/>
                          <a:cs typeface="+mn-cs"/>
                        </a:rPr>
                        <a:t>December 31, 2018</a:t>
                      </a:r>
                      <a:endParaRPr lang="en-IN"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1" i="0" u="none" strike="noStrike" kern="1200" baseline="0" dirty="0" smtClean="0">
                          <a:solidFill>
                            <a:schemeClr val="tx1"/>
                          </a:solidFill>
                          <a:latin typeface="+mn-lt"/>
                          <a:ea typeface="+mn-ea"/>
                          <a:cs typeface="+mn-cs"/>
                        </a:rPr>
                        <a:t>Projected 2019</a:t>
                      </a:r>
                      <a:endParaRPr lang="en-IN"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1" i="0" u="none" strike="noStrike" kern="1200" baseline="0" dirty="0" smtClean="0">
                          <a:solidFill>
                            <a:schemeClr val="tx1"/>
                          </a:solidFill>
                          <a:latin typeface="+mn-lt"/>
                          <a:ea typeface="+mn-ea"/>
                          <a:cs typeface="+mn-cs"/>
                        </a:rPr>
                        <a:t>Projected 2020</a:t>
                      </a:r>
                      <a:endParaRPr lang="en-IN"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10285633"/>
                  </a:ext>
                </a:extLst>
              </a:tr>
              <a:tr h="280260">
                <a:tc>
                  <a:txBody>
                    <a:bodyPr/>
                    <a:lstStyle/>
                    <a:p>
                      <a:r>
                        <a:rPr lang="en-IN" sz="1200" b="0" i="0" u="none" strike="noStrike" kern="1200" baseline="0" dirty="0" smtClean="0">
                          <a:solidFill>
                            <a:schemeClr val="tx1"/>
                          </a:solidFill>
                          <a:latin typeface="+mn-lt"/>
                          <a:ea typeface="+mn-ea"/>
                          <a:cs typeface="+mn-cs"/>
                        </a:rPr>
                        <a:t>Current assets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66834745"/>
                  </a:ext>
                </a:extLst>
              </a:tr>
              <a:tr h="288927">
                <a:tc>
                  <a:txBody>
                    <a:bodyPr/>
                    <a:lstStyle/>
                    <a:p>
                      <a:r>
                        <a:rPr lang="en-IN" sz="1200" b="0" i="0" u="none" strike="noStrike" kern="1200" baseline="0" dirty="0" smtClean="0">
                          <a:solidFill>
                            <a:schemeClr val="tx1"/>
                          </a:solidFill>
                          <a:latin typeface="+mn-lt"/>
                          <a:ea typeface="+mn-ea"/>
                          <a:cs typeface="+mn-cs"/>
                        </a:rPr>
                        <a:t>Cash and cash equivalents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$63,800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$53,400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$80,200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6685331"/>
                  </a:ext>
                </a:extLst>
              </a:tr>
              <a:tr h="433391">
                <a:tc>
                  <a:txBody>
                    <a:bodyPr/>
                    <a:lstStyle/>
                    <a:p>
                      <a:r>
                        <a:rPr lang="en-IN" sz="1200" b="0" i="0" u="none" strike="noStrike" kern="1200" baseline="0" dirty="0" smtClean="0">
                          <a:solidFill>
                            <a:schemeClr val="tx1"/>
                          </a:solidFill>
                          <a:latin typeface="+mn-lt"/>
                          <a:ea typeface="+mn-ea"/>
                          <a:cs typeface="+mn-cs"/>
                        </a:rPr>
                        <a:t>Accounts receivable, less allowance for doubtful accounts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39,600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57,500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71,900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23245887"/>
                  </a:ext>
                </a:extLst>
              </a:tr>
              <a:tr h="288927">
                <a:tc>
                  <a:txBody>
                    <a:bodyPr/>
                    <a:lstStyle/>
                    <a:p>
                      <a:r>
                        <a:rPr lang="en-IN" sz="1200" b="0" i="0" u="none" strike="noStrike" kern="1200" baseline="0" dirty="0" smtClean="0">
                          <a:solidFill>
                            <a:schemeClr val="tx1"/>
                          </a:solidFill>
                          <a:latin typeface="+mn-lt"/>
                          <a:ea typeface="+mn-ea"/>
                          <a:cs typeface="+mn-cs"/>
                        </a:rPr>
                        <a:t>Inventories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19,200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32,900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41,000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0740989"/>
                  </a:ext>
                </a:extLst>
              </a:tr>
              <a:tr h="288927">
                <a:tc>
                  <a:txBody>
                    <a:bodyPr/>
                    <a:lstStyle/>
                    <a:p>
                      <a:r>
                        <a:rPr lang="en-IN" sz="1200" b="0" i="0" u="none" strike="noStrike" kern="1200" baseline="0" dirty="0" smtClean="0">
                          <a:solidFill>
                            <a:schemeClr val="tx1"/>
                          </a:solidFill>
                          <a:latin typeface="+mn-lt"/>
                          <a:ea typeface="+mn-ea"/>
                          <a:cs typeface="+mn-cs"/>
                        </a:rPr>
                        <a:t>Total current assets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122,600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143,800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193,100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05293506"/>
                  </a:ext>
                </a:extLst>
              </a:tr>
              <a:tr h="271594">
                <a:tc>
                  <a:txBody>
                    <a:bodyPr/>
                    <a:lstStyle/>
                    <a:p>
                      <a:r>
                        <a:rPr lang="en-IN" sz="1200" b="0" i="0" u="none" strike="noStrike" kern="1200" baseline="0" dirty="0" smtClean="0">
                          <a:solidFill>
                            <a:schemeClr val="tx1"/>
                          </a:solidFill>
                          <a:latin typeface="+mn-lt"/>
                          <a:ea typeface="+mn-ea"/>
                          <a:cs typeface="+mn-cs"/>
                        </a:rPr>
                        <a:t>Property, plant, and equipment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59716934"/>
                  </a:ext>
                </a:extLst>
              </a:tr>
              <a:tr h="288927">
                <a:tc>
                  <a:txBody>
                    <a:bodyPr/>
                    <a:lstStyle/>
                    <a:p>
                      <a:r>
                        <a:rPr lang="en-IN" sz="1200" b="0" i="0" u="none" strike="noStrike" kern="1200" baseline="0" dirty="0" smtClean="0">
                          <a:solidFill>
                            <a:schemeClr val="tx1"/>
                          </a:solidFill>
                          <a:latin typeface="+mn-lt"/>
                          <a:ea typeface="+mn-ea"/>
                          <a:cs typeface="+mn-cs"/>
                        </a:rPr>
                        <a:t>Land</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260,000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260,000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360,000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81534735"/>
                  </a:ext>
                </a:extLst>
              </a:tr>
              <a:tr h="288927">
                <a:tc>
                  <a:txBody>
                    <a:bodyPr/>
                    <a:lstStyle/>
                    <a:p>
                      <a:r>
                        <a:rPr lang="en-IN" sz="1200" b="0" i="0" u="none" strike="noStrike" kern="1200" baseline="0" dirty="0" smtClean="0">
                          <a:solidFill>
                            <a:schemeClr val="tx1"/>
                          </a:solidFill>
                          <a:latin typeface="+mn-lt"/>
                          <a:ea typeface="+mn-ea"/>
                          <a:cs typeface="+mn-cs"/>
                        </a:rPr>
                        <a:t>Buildings and equipment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412,000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512,000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687,000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8804068"/>
                  </a:ext>
                </a:extLst>
              </a:tr>
              <a:tr h="288927">
                <a:tc>
                  <a:txBody>
                    <a:bodyPr/>
                    <a:lstStyle/>
                    <a:p>
                      <a:r>
                        <a:rPr lang="en-IN" sz="1200" b="0" i="0" u="none" strike="noStrike" kern="1200" baseline="0" dirty="0" smtClean="0">
                          <a:solidFill>
                            <a:schemeClr val="tx1"/>
                          </a:solidFill>
                          <a:latin typeface="+mn-lt"/>
                          <a:ea typeface="+mn-ea"/>
                          <a:cs typeface="+mn-cs"/>
                        </a:rPr>
                        <a:t>Total property, plant, and equipment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672,000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772,000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1,047,000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88131694"/>
                  </a:ext>
                </a:extLst>
              </a:tr>
              <a:tr h="288927">
                <a:tc>
                  <a:txBody>
                    <a:bodyPr/>
                    <a:lstStyle/>
                    <a:p>
                      <a:r>
                        <a:rPr lang="en-IN" sz="1200" b="0" i="0" u="none" strike="noStrike" kern="1200" baseline="0" dirty="0" smtClean="0">
                          <a:solidFill>
                            <a:schemeClr val="tx1"/>
                          </a:solidFill>
                          <a:latin typeface="+mn-lt"/>
                          <a:ea typeface="+mn-ea"/>
                          <a:cs typeface="+mn-cs"/>
                        </a:rPr>
                        <a:t>Less: accumulated depreciation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65,000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83,500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106,000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5500385"/>
                  </a:ext>
                </a:extLst>
              </a:tr>
              <a:tr h="288927">
                <a:tc>
                  <a:txBody>
                    <a:bodyPr/>
                    <a:lstStyle/>
                    <a:p>
                      <a:r>
                        <a:rPr lang="en-IN" sz="1200" b="0" i="0" u="none" strike="noStrike" kern="1200" baseline="0" dirty="0" smtClean="0">
                          <a:solidFill>
                            <a:schemeClr val="tx1"/>
                          </a:solidFill>
                          <a:latin typeface="+mn-lt"/>
                          <a:ea typeface="+mn-ea"/>
                          <a:cs typeface="+mn-cs"/>
                        </a:rPr>
                        <a:t>Net property, plant, and equipment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607,000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688,500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941,000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83114887"/>
                  </a:ext>
                </a:extLst>
              </a:tr>
              <a:tr h="271594">
                <a:tc>
                  <a:txBody>
                    <a:bodyPr/>
                    <a:lstStyle/>
                    <a:p>
                      <a:r>
                        <a:rPr lang="en-IN" sz="1200" b="0" i="0" u="none" strike="noStrike" kern="1200" baseline="0" dirty="0" smtClean="0">
                          <a:solidFill>
                            <a:schemeClr val="tx1"/>
                          </a:solidFill>
                          <a:latin typeface="+mn-lt"/>
                          <a:ea typeface="+mn-ea"/>
                          <a:cs typeface="+mn-cs"/>
                        </a:rPr>
                        <a:t>Total assets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729,600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832,300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1,134,100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8501107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Pro Forma Balance Sheets </a:t>
            </a:r>
            <a:r>
              <a:rPr lang="en-US" sz="2000" b="0" dirty="0" smtClean="0"/>
              <a:t>(2 of 2)</a:t>
            </a:r>
            <a:endParaRPr lang="en-US" sz="2000" b="0" dirty="0"/>
          </a:p>
        </p:txBody>
      </p:sp>
      <p:sp>
        <p:nvSpPr>
          <p:cNvPr id="2" name="Content Placeholder 1"/>
          <p:cNvSpPr>
            <a:spLocks noGrp="1"/>
          </p:cNvSpPr>
          <p:nvPr>
            <p:ph idx="13"/>
          </p:nvPr>
        </p:nvSpPr>
        <p:spPr>
          <a:xfrm>
            <a:off x="457200" y="1524000"/>
            <a:ext cx="8229600" cy="304800"/>
          </a:xfrm>
        </p:spPr>
        <p:txBody>
          <a:bodyPr/>
          <a:lstStyle/>
          <a:p>
            <a:pPr marL="0" indent="0">
              <a:buNone/>
            </a:pPr>
            <a:r>
              <a:rPr lang="en-IN" sz="2000" b="1" dirty="0" smtClean="0"/>
              <a:t>Table 8.7 </a:t>
            </a:r>
            <a:r>
              <a:rPr lang="en-IN" sz="2000" dirty="0"/>
              <a:t>(</a:t>
            </a:r>
            <a:r>
              <a:rPr lang="en-IN" sz="2000" dirty="0" smtClean="0"/>
              <a:t>continued</a:t>
            </a:r>
            <a:r>
              <a:rPr lang="en-IN" sz="2000" dirty="0"/>
              <a:t>)</a:t>
            </a:r>
          </a:p>
        </p:txBody>
      </p:sp>
      <p:graphicFrame>
        <p:nvGraphicFramePr>
          <p:cNvPr id="3" name="Table 2"/>
          <p:cNvGraphicFramePr>
            <a:graphicFrameLocks noGrp="1"/>
          </p:cNvGraphicFramePr>
          <p:nvPr>
            <p:extLst>
              <p:ext uri="{D42A27DB-BD31-4B8C-83A1-F6EECF244321}">
                <p14:modId xmlns:p14="http://schemas.microsoft.com/office/powerpoint/2010/main" val="2146389163"/>
              </p:ext>
            </p:extLst>
          </p:nvPr>
        </p:nvGraphicFramePr>
        <p:xfrm>
          <a:off x="457200" y="1905000"/>
          <a:ext cx="8229600" cy="4293249"/>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xmlns="" val="3394751917"/>
                    </a:ext>
                  </a:extLst>
                </a:gridCol>
                <a:gridCol w="1905000">
                  <a:extLst>
                    <a:ext uri="{9D8B030D-6E8A-4147-A177-3AD203B41FA5}">
                      <a16:colId xmlns:a16="http://schemas.microsoft.com/office/drawing/2014/main" xmlns="" val="2948503066"/>
                    </a:ext>
                  </a:extLst>
                </a:gridCol>
                <a:gridCol w="2057400">
                  <a:extLst>
                    <a:ext uri="{9D8B030D-6E8A-4147-A177-3AD203B41FA5}">
                      <a16:colId xmlns:a16="http://schemas.microsoft.com/office/drawing/2014/main" xmlns="" val="2063326604"/>
                    </a:ext>
                  </a:extLst>
                </a:gridCol>
                <a:gridCol w="1447800">
                  <a:extLst>
                    <a:ext uri="{9D8B030D-6E8A-4147-A177-3AD203B41FA5}">
                      <a16:colId xmlns:a16="http://schemas.microsoft.com/office/drawing/2014/main" xmlns="" val="2376910494"/>
                    </a:ext>
                  </a:extLst>
                </a:gridCol>
              </a:tblGrid>
              <a:tr h="260034">
                <a:tc>
                  <a:txBody>
                    <a:bodyPr/>
                    <a:lstStyle/>
                    <a:p>
                      <a:r>
                        <a:rPr lang="en-IN" sz="1400" b="1" i="0" u="none" strike="noStrike" kern="1200" baseline="0" dirty="0" smtClean="0">
                          <a:solidFill>
                            <a:schemeClr val="tx1"/>
                          </a:solidFill>
                          <a:latin typeface="+mn-lt"/>
                          <a:ea typeface="+mn-ea"/>
                          <a:cs typeface="+mn-cs"/>
                        </a:rPr>
                        <a:t>Assets</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December 31, 2018</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Projected 2019</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Projected 2020</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10285633"/>
                  </a:ext>
                </a:extLst>
              </a:tr>
              <a:tr h="280260">
                <a:tc>
                  <a:txBody>
                    <a:bodyPr/>
                    <a:lstStyle/>
                    <a:p>
                      <a:r>
                        <a:rPr lang="en-IN" sz="1200" b="0" i="0" u="none" strike="noStrike" kern="1200" baseline="0" dirty="0" smtClean="0">
                          <a:solidFill>
                            <a:schemeClr val="tx1"/>
                          </a:solidFill>
                          <a:latin typeface="+mn-lt"/>
                          <a:ea typeface="+mn-ea"/>
                          <a:cs typeface="+mn-cs"/>
                        </a:rPr>
                        <a:t>Liabilities and shareholders’ equity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66834745"/>
                  </a:ext>
                </a:extLst>
              </a:tr>
              <a:tr h="288927">
                <a:tc>
                  <a:txBody>
                    <a:bodyPr/>
                    <a:lstStyle/>
                    <a:p>
                      <a:r>
                        <a:rPr lang="en-IN" sz="1200" b="0" i="0" u="none" strike="noStrike" kern="1200" baseline="0" dirty="0" smtClean="0">
                          <a:solidFill>
                            <a:schemeClr val="tx1"/>
                          </a:solidFill>
                          <a:latin typeface="+mn-lt"/>
                          <a:ea typeface="+mn-ea"/>
                          <a:cs typeface="+mn-cs"/>
                        </a:rPr>
                        <a:t>Current liabilities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6685331"/>
                  </a:ext>
                </a:extLst>
              </a:tr>
              <a:tr h="299493">
                <a:tc>
                  <a:txBody>
                    <a:bodyPr/>
                    <a:lstStyle/>
                    <a:p>
                      <a:r>
                        <a:rPr lang="en-IN" sz="1200" b="0" i="0" u="none" strike="noStrike" kern="1200" baseline="0" dirty="0" smtClean="0">
                          <a:solidFill>
                            <a:schemeClr val="tx1"/>
                          </a:solidFill>
                          <a:latin typeface="+mn-lt"/>
                          <a:ea typeface="+mn-ea"/>
                          <a:cs typeface="+mn-cs"/>
                        </a:rPr>
                        <a:t>Accounts payable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30,200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57,500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71,900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23245887"/>
                  </a:ext>
                </a:extLst>
              </a:tr>
              <a:tr h="288927">
                <a:tc>
                  <a:txBody>
                    <a:bodyPr/>
                    <a:lstStyle/>
                    <a:p>
                      <a:r>
                        <a:rPr lang="en-IN" sz="1200" b="0" i="0" u="none" strike="noStrike" kern="1200" baseline="0" dirty="0" smtClean="0">
                          <a:solidFill>
                            <a:schemeClr val="tx1"/>
                          </a:solidFill>
                          <a:latin typeface="+mn-lt"/>
                          <a:ea typeface="+mn-ea"/>
                          <a:cs typeface="+mn-cs"/>
                        </a:rPr>
                        <a:t>Accrued expenses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9,900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12,000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14,000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0740989"/>
                  </a:ext>
                </a:extLst>
              </a:tr>
              <a:tr h="288927">
                <a:tc>
                  <a:txBody>
                    <a:bodyPr/>
                    <a:lstStyle/>
                    <a:p>
                      <a:r>
                        <a:rPr lang="en-IN" sz="1200" b="0" i="0" u="none" strike="noStrike" kern="1200" baseline="0" dirty="0" smtClean="0">
                          <a:solidFill>
                            <a:schemeClr val="tx1"/>
                          </a:solidFill>
                          <a:latin typeface="+mn-lt"/>
                          <a:ea typeface="+mn-ea"/>
                          <a:cs typeface="+mn-cs"/>
                        </a:rPr>
                        <a:t>Total current liabilities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40,100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69,500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85,900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05293506"/>
                  </a:ext>
                </a:extLst>
              </a:tr>
              <a:tr h="271594">
                <a:tc>
                  <a:txBody>
                    <a:bodyPr/>
                    <a:lstStyle/>
                    <a:p>
                      <a:r>
                        <a:rPr lang="en-IN" sz="1200" b="0" i="0" u="none" strike="noStrike" kern="1200" baseline="0" dirty="0" smtClean="0">
                          <a:solidFill>
                            <a:schemeClr val="tx1"/>
                          </a:solidFill>
                          <a:latin typeface="+mn-lt"/>
                          <a:ea typeface="+mn-ea"/>
                          <a:cs typeface="+mn-cs"/>
                        </a:rPr>
                        <a:t>Long-term liabilities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59716934"/>
                  </a:ext>
                </a:extLst>
              </a:tr>
              <a:tr h="288927">
                <a:tc>
                  <a:txBody>
                    <a:bodyPr/>
                    <a:lstStyle/>
                    <a:p>
                      <a:r>
                        <a:rPr lang="en-IN" sz="1200" b="0" i="0" u="none" strike="noStrike" kern="1200" baseline="0" dirty="0" smtClean="0">
                          <a:solidFill>
                            <a:schemeClr val="tx1"/>
                          </a:solidFill>
                          <a:latin typeface="+mn-lt"/>
                          <a:ea typeface="+mn-ea"/>
                          <a:cs typeface="+mn-cs"/>
                        </a:rPr>
                        <a:t>Long-term debt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249,500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174,500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274,500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81534735"/>
                  </a:ext>
                </a:extLst>
              </a:tr>
              <a:tr h="288927">
                <a:tc>
                  <a:txBody>
                    <a:bodyPr/>
                    <a:lstStyle/>
                    <a:p>
                      <a:r>
                        <a:rPr lang="en-IN" sz="1200" b="0" i="0" u="none" strike="noStrike" kern="1200" baseline="0" dirty="0" smtClean="0">
                          <a:solidFill>
                            <a:schemeClr val="tx1"/>
                          </a:solidFill>
                          <a:latin typeface="+mn-lt"/>
                          <a:ea typeface="+mn-ea"/>
                          <a:cs typeface="+mn-cs"/>
                        </a:rPr>
                        <a:t>Total long-term liabilities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249,500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174,500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274,500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8804068"/>
                  </a:ext>
                </a:extLst>
              </a:tr>
              <a:tr h="288927">
                <a:tc>
                  <a:txBody>
                    <a:bodyPr/>
                    <a:lstStyle/>
                    <a:p>
                      <a:r>
                        <a:rPr lang="en-IN" sz="1200" b="0" i="0" u="none" strike="noStrike" kern="1200" baseline="0" dirty="0" smtClean="0">
                          <a:solidFill>
                            <a:schemeClr val="tx1"/>
                          </a:solidFill>
                          <a:latin typeface="+mn-lt"/>
                          <a:ea typeface="+mn-ea"/>
                          <a:cs typeface="+mn-cs"/>
                        </a:rPr>
                        <a:t>Total liabilities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289,600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244,000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360,400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88131694"/>
                  </a:ext>
                </a:extLst>
              </a:tr>
              <a:tr h="288927">
                <a:tc>
                  <a:txBody>
                    <a:bodyPr/>
                    <a:lstStyle/>
                    <a:p>
                      <a:r>
                        <a:rPr lang="en-IN" sz="1200" b="0" i="0" u="none" strike="noStrike" kern="1200" baseline="0" dirty="0" smtClean="0">
                          <a:solidFill>
                            <a:schemeClr val="tx1"/>
                          </a:solidFill>
                          <a:latin typeface="+mn-lt"/>
                          <a:ea typeface="+mn-ea"/>
                          <a:cs typeface="+mn-cs"/>
                        </a:rPr>
                        <a:t>Shareholders’ equity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5500385"/>
                  </a:ext>
                </a:extLst>
              </a:tr>
              <a:tr h="288927">
                <a:tc>
                  <a:txBody>
                    <a:bodyPr/>
                    <a:lstStyle/>
                    <a:p>
                      <a:r>
                        <a:rPr lang="en-IN" sz="1200" b="0" i="0" u="none" strike="noStrike" kern="1200" baseline="0" dirty="0" smtClean="0">
                          <a:solidFill>
                            <a:schemeClr val="tx1"/>
                          </a:solidFill>
                          <a:latin typeface="+mn-lt"/>
                          <a:ea typeface="+mn-ea"/>
                          <a:cs typeface="+mn-cs"/>
                        </a:rPr>
                        <a:t>Common stock (100,000 shares)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83114887"/>
                  </a:ext>
                </a:extLst>
              </a:tr>
              <a:tr h="271594">
                <a:tc>
                  <a:txBody>
                    <a:bodyPr/>
                    <a:lstStyle/>
                    <a:p>
                      <a:r>
                        <a:rPr lang="en-IN" sz="1200" b="0" i="0" u="none" strike="noStrike" kern="1200" baseline="0" dirty="0" smtClean="0">
                          <a:solidFill>
                            <a:schemeClr val="tx1"/>
                          </a:solidFill>
                          <a:latin typeface="+mn-lt"/>
                          <a:ea typeface="+mn-ea"/>
                          <a:cs typeface="+mn-cs"/>
                        </a:rPr>
                        <a:t>Retained earnings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430,000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578,300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763,700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85011074"/>
                  </a:ext>
                </a:extLst>
              </a:tr>
              <a:tr h="271594">
                <a:tc>
                  <a:txBody>
                    <a:bodyPr/>
                    <a:lstStyle/>
                    <a:p>
                      <a:r>
                        <a:rPr lang="en-IN" sz="1200" b="0" i="0" u="none" strike="noStrike" kern="1200" baseline="0" dirty="0" smtClean="0">
                          <a:solidFill>
                            <a:schemeClr val="tx1"/>
                          </a:solidFill>
                          <a:latin typeface="+mn-lt"/>
                          <a:ea typeface="+mn-ea"/>
                          <a:cs typeface="+mn-cs"/>
                        </a:rPr>
                        <a:t>Total shareholders’ equity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440,000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588,300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773,700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6559036"/>
                  </a:ext>
                </a:extLst>
              </a:tr>
              <a:tr h="271594">
                <a:tc>
                  <a:txBody>
                    <a:bodyPr/>
                    <a:lstStyle/>
                    <a:p>
                      <a:r>
                        <a:rPr lang="en-IN" sz="1200" b="0" i="0" u="none" strike="noStrike" kern="1200" baseline="0" dirty="0" smtClean="0">
                          <a:solidFill>
                            <a:schemeClr val="tx1"/>
                          </a:solidFill>
                          <a:latin typeface="+mn-lt"/>
                          <a:ea typeface="+mn-ea"/>
                          <a:cs typeface="+mn-cs"/>
                        </a:rPr>
                        <a:t>Total liabilities and shareholders’ equity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729,600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832,300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1,134,100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771114"/>
                  </a:ext>
                </a:extLst>
              </a:tr>
            </a:tbl>
          </a:graphicData>
        </a:graphic>
      </p:graphicFrame>
    </p:spTree>
    <p:extLst>
      <p:ext uri="{BB962C8B-B14F-4D97-AF65-F5344CB8AC3E}">
        <p14:creationId xmlns:p14="http://schemas.microsoft.com/office/powerpoint/2010/main" val="852073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a:spLocks noGrp="1"/>
          </p:cNvSpPr>
          <p:nvPr>
            <p:ph type="title"/>
          </p:nvPr>
        </p:nvSpPr>
        <p:spPr>
          <a:xfrm>
            <a:off x="457200" y="228600"/>
            <a:ext cx="7696200" cy="1097280"/>
          </a:xfrm>
        </p:spPr>
        <p:txBody>
          <a:bodyPr/>
          <a:lstStyle/>
          <a:p>
            <a:r>
              <a:rPr lang="en-US" sz="3600" dirty="0" smtClean="0"/>
              <a:t>Pro Forma Statement of Cash </a:t>
            </a:r>
            <a:br>
              <a:rPr lang="en-US" sz="3600" dirty="0" smtClean="0"/>
            </a:br>
            <a:r>
              <a:rPr lang="en-US" sz="3600" dirty="0" smtClean="0"/>
              <a:t>Flows </a:t>
            </a:r>
            <a:r>
              <a:rPr lang="en-US" sz="2000" b="0" dirty="0" smtClean="0"/>
              <a:t>(1 of 2)</a:t>
            </a:r>
            <a:endParaRPr lang="en-US" sz="2000" b="0" dirty="0"/>
          </a:p>
        </p:txBody>
      </p:sp>
      <p:sp>
        <p:nvSpPr>
          <p:cNvPr id="8" name="Text Placeholder 7"/>
          <p:cNvSpPr>
            <a:spLocks noGrp="1"/>
          </p:cNvSpPr>
          <p:nvPr>
            <p:ph idx="1"/>
          </p:nvPr>
        </p:nvSpPr>
        <p:spPr>
          <a:xfrm>
            <a:off x="457200" y="1447800"/>
            <a:ext cx="8229600" cy="761999"/>
          </a:xfrm>
        </p:spPr>
        <p:txBody>
          <a:bodyPr/>
          <a:lstStyle/>
          <a:p>
            <a:pPr marL="256032" indent="-256032">
              <a:buNone/>
            </a:pPr>
            <a:r>
              <a:rPr lang="en-US" sz="2000" dirty="0" smtClean="0">
                <a:solidFill>
                  <a:schemeClr val="tx1"/>
                </a:solidFill>
              </a:rPr>
              <a:t>Operating Activities</a:t>
            </a:r>
          </a:p>
          <a:p>
            <a:pPr>
              <a:buNone/>
            </a:pPr>
            <a:r>
              <a:rPr lang="en-IN" sz="1700" b="1" dirty="0"/>
              <a:t>Table 8.8 </a:t>
            </a:r>
            <a:r>
              <a:rPr lang="en-IN" sz="1700" dirty="0"/>
              <a:t>Pro Forma Statement of Cash Flows for New Venture Fitness Drinks, Inc</a:t>
            </a:r>
            <a:r>
              <a:rPr lang="en-IN" sz="1700" dirty="0" smtClean="0"/>
              <a:t>.</a:t>
            </a:r>
            <a:endParaRPr lang="en-IN" sz="1700" dirty="0"/>
          </a:p>
        </p:txBody>
      </p:sp>
      <p:graphicFrame>
        <p:nvGraphicFramePr>
          <p:cNvPr id="3" name="Table 2"/>
          <p:cNvGraphicFramePr>
            <a:graphicFrameLocks noGrp="1"/>
          </p:cNvGraphicFramePr>
          <p:nvPr>
            <p:extLst>
              <p:ext uri="{D42A27DB-BD31-4B8C-83A1-F6EECF244321}">
                <p14:modId xmlns:p14="http://schemas.microsoft.com/office/powerpoint/2010/main" val="197733184"/>
              </p:ext>
            </p:extLst>
          </p:nvPr>
        </p:nvGraphicFramePr>
        <p:xfrm>
          <a:off x="493776" y="2362200"/>
          <a:ext cx="8116824" cy="3637280"/>
        </p:xfrm>
        <a:graphic>
          <a:graphicData uri="http://schemas.openxmlformats.org/drawingml/2006/table">
            <a:tbl>
              <a:tblPr firstRow="1" bandRow="1">
                <a:tableStyleId>{3B4B98B0-60AC-42C2-AFA5-B58CD77FA1E5}</a:tableStyleId>
              </a:tblPr>
              <a:tblGrid>
                <a:gridCol w="3011424">
                  <a:extLst>
                    <a:ext uri="{9D8B030D-6E8A-4147-A177-3AD203B41FA5}">
                      <a16:colId xmlns:a16="http://schemas.microsoft.com/office/drawing/2014/main" xmlns="" val="3326652000"/>
                    </a:ext>
                  </a:extLst>
                </a:gridCol>
                <a:gridCol w="1905000">
                  <a:extLst>
                    <a:ext uri="{9D8B030D-6E8A-4147-A177-3AD203B41FA5}">
                      <a16:colId xmlns:a16="http://schemas.microsoft.com/office/drawing/2014/main" xmlns="" val="695914604"/>
                    </a:ext>
                  </a:extLst>
                </a:gridCol>
                <a:gridCol w="1524000">
                  <a:extLst>
                    <a:ext uri="{9D8B030D-6E8A-4147-A177-3AD203B41FA5}">
                      <a16:colId xmlns:a16="http://schemas.microsoft.com/office/drawing/2014/main" xmlns="" val="3177773492"/>
                    </a:ext>
                  </a:extLst>
                </a:gridCol>
                <a:gridCol w="1676400">
                  <a:extLst>
                    <a:ext uri="{9D8B030D-6E8A-4147-A177-3AD203B41FA5}">
                      <a16:colId xmlns:a16="http://schemas.microsoft.com/office/drawing/2014/main" xmlns="" val="2442830703"/>
                    </a:ext>
                  </a:extLst>
                </a:gridCol>
              </a:tblGrid>
              <a:tr h="304800">
                <a:tc>
                  <a:txBody>
                    <a:bodyPr/>
                    <a:lstStyle/>
                    <a:p>
                      <a:r>
                        <a:rPr lang="en-IN" sz="1400" dirty="0" smtClean="0">
                          <a:solidFill>
                            <a:schemeClr val="bg1"/>
                          </a:solidFill>
                        </a:rPr>
                        <a:t>blank</a:t>
                      </a:r>
                      <a:endParaRPr lang="en-IN" sz="14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December 31, 2018</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Projected 2019</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Projected 2020</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3411503"/>
                  </a:ext>
                </a:extLst>
              </a:tr>
              <a:tr h="304800">
                <a:tc>
                  <a:txBody>
                    <a:bodyPr/>
                    <a:lstStyle/>
                    <a:p>
                      <a:r>
                        <a:rPr lang="en-IN" sz="1200" b="0" i="0" u="none" strike="noStrike" kern="1200" baseline="0" dirty="0" smtClean="0">
                          <a:solidFill>
                            <a:schemeClr val="tx1"/>
                          </a:solidFill>
                          <a:latin typeface="+mn-lt"/>
                          <a:ea typeface="+mn-ea"/>
                          <a:cs typeface="+mn-cs"/>
                        </a:rPr>
                        <a:t>Cash flows from operating activities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15313076"/>
                  </a:ext>
                </a:extLst>
              </a:tr>
              <a:tr h="304800">
                <a:tc>
                  <a:txBody>
                    <a:bodyPr/>
                    <a:lstStyle/>
                    <a:p>
                      <a:r>
                        <a:rPr lang="en-IN" sz="1200" b="0" i="0" u="none" strike="noStrike" kern="1200" baseline="0" dirty="0" smtClean="0">
                          <a:solidFill>
                            <a:schemeClr val="tx1"/>
                          </a:solidFill>
                          <a:latin typeface="+mn-lt"/>
                          <a:ea typeface="+mn-ea"/>
                          <a:cs typeface="+mn-cs"/>
                        </a:rPr>
                        <a:t>Net income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$131,000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$148,300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$185,400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33107283"/>
                  </a:ext>
                </a:extLst>
              </a:tr>
              <a:tr h="304800">
                <a:tc>
                  <a:txBody>
                    <a:bodyPr/>
                    <a:lstStyle/>
                    <a:p>
                      <a:r>
                        <a:rPr lang="en-IN" sz="1200" b="0" i="0" u="none" strike="noStrike" kern="1200" baseline="0" dirty="0" smtClean="0">
                          <a:solidFill>
                            <a:schemeClr val="tx1"/>
                          </a:solidFill>
                          <a:latin typeface="+mn-lt"/>
                          <a:ea typeface="+mn-ea"/>
                          <a:cs typeface="+mn-cs"/>
                        </a:rPr>
                        <a:t>Changes in working capital</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58285017"/>
                  </a:ext>
                </a:extLst>
              </a:tr>
              <a:tr h="304800">
                <a:tc>
                  <a:txBody>
                    <a:bodyPr/>
                    <a:lstStyle/>
                    <a:p>
                      <a:r>
                        <a:rPr lang="en-IN" sz="1200" b="0" i="0" u="none" strike="noStrike" kern="1200" baseline="0" dirty="0" smtClean="0">
                          <a:solidFill>
                            <a:schemeClr val="tx1"/>
                          </a:solidFill>
                          <a:latin typeface="+mn-lt"/>
                          <a:ea typeface="+mn-ea"/>
                          <a:cs typeface="+mn-cs"/>
                        </a:rPr>
                        <a:t>Depreciation</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13,500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18,500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22,500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9110114"/>
                  </a:ext>
                </a:extLst>
              </a:tr>
              <a:tr h="304800">
                <a:tc>
                  <a:txBody>
                    <a:bodyPr/>
                    <a:lstStyle/>
                    <a:p>
                      <a:r>
                        <a:rPr lang="en-IN" sz="1200" b="0" i="0" u="none" strike="noStrike" kern="1200" baseline="0" dirty="0" smtClean="0">
                          <a:solidFill>
                            <a:schemeClr val="tx1"/>
                          </a:solidFill>
                          <a:latin typeface="+mn-lt"/>
                          <a:ea typeface="+mn-ea"/>
                          <a:cs typeface="+mn-cs"/>
                        </a:rPr>
                        <a:t>Increase (decrease) in accounts receivable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9,300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(17,900)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(14,400)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356179"/>
                  </a:ext>
                </a:extLst>
              </a:tr>
              <a:tr h="304800">
                <a:tc>
                  <a:txBody>
                    <a:bodyPr/>
                    <a:lstStyle/>
                    <a:p>
                      <a:r>
                        <a:rPr lang="en-IN" sz="1200" b="0" i="0" u="none" strike="noStrike" kern="1200" baseline="0" dirty="0" smtClean="0">
                          <a:solidFill>
                            <a:schemeClr val="tx1"/>
                          </a:solidFill>
                          <a:latin typeface="+mn-lt"/>
                          <a:ea typeface="+mn-ea"/>
                          <a:cs typeface="+mn-cs"/>
                        </a:rPr>
                        <a:t>Increase (decrease) in accrued expenses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1,900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2,100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61107078"/>
                  </a:ext>
                </a:extLst>
              </a:tr>
              <a:tr h="304800">
                <a:tc>
                  <a:txBody>
                    <a:bodyPr/>
                    <a:lstStyle/>
                    <a:p>
                      <a:r>
                        <a:rPr lang="en-IN" sz="1200" b="0" i="0" u="none" strike="noStrike" kern="1200" baseline="0" dirty="0" smtClean="0">
                          <a:solidFill>
                            <a:schemeClr val="tx1"/>
                          </a:solidFill>
                          <a:latin typeface="+mn-lt"/>
                          <a:ea typeface="+mn-ea"/>
                          <a:cs typeface="+mn-cs"/>
                        </a:rPr>
                        <a:t>Increase (decrease) in inventory</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(13,700)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(8,100)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10759838"/>
                  </a:ext>
                </a:extLst>
              </a:tr>
              <a:tr h="304800">
                <a:tc>
                  <a:txBody>
                    <a:bodyPr/>
                    <a:lstStyle/>
                    <a:p>
                      <a:r>
                        <a:rPr lang="en-IN" sz="1200" b="0" i="0" u="none" strike="noStrike" kern="1200" baseline="0" dirty="0" smtClean="0">
                          <a:solidFill>
                            <a:schemeClr val="tx1"/>
                          </a:solidFill>
                          <a:latin typeface="+mn-lt"/>
                          <a:ea typeface="+mn-ea"/>
                          <a:cs typeface="+mn-cs"/>
                        </a:rPr>
                        <a:t>Increase (decrease) in accounts payable</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(16,700)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27,300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14,400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12211508"/>
                  </a:ext>
                </a:extLst>
              </a:tr>
              <a:tr h="370840">
                <a:tc>
                  <a:txBody>
                    <a:bodyPr/>
                    <a:lstStyle/>
                    <a:p>
                      <a:r>
                        <a:rPr lang="en-IN" sz="1200" b="0" i="0" u="none" strike="noStrike" kern="1200" baseline="0" dirty="0" smtClean="0">
                          <a:solidFill>
                            <a:schemeClr val="tx1"/>
                          </a:solidFill>
                          <a:latin typeface="+mn-lt"/>
                          <a:ea typeface="+mn-ea"/>
                          <a:cs typeface="+mn-cs"/>
                        </a:rPr>
                        <a:t>Total adjustments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9,200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16,300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16,400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234184682"/>
                  </a:ext>
                </a:extLst>
              </a:tr>
              <a:tr h="370840">
                <a:tc>
                  <a:txBody>
                    <a:bodyPr/>
                    <a:lstStyle/>
                    <a:p>
                      <a:r>
                        <a:rPr lang="en-IN" sz="1200" b="0" i="0" u="none" strike="noStrike" kern="1200" baseline="0" dirty="0" smtClean="0">
                          <a:solidFill>
                            <a:schemeClr val="tx1"/>
                          </a:solidFill>
                          <a:latin typeface="+mn-lt"/>
                          <a:ea typeface="+mn-ea"/>
                          <a:cs typeface="+mn-cs"/>
                        </a:rPr>
                        <a:t>Net cash provided by operating activities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140,200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164,600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201,800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1190869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457200" y="215372"/>
            <a:ext cx="7696200" cy="1097280"/>
          </a:xfrm>
        </p:spPr>
        <p:txBody>
          <a:bodyPr/>
          <a:lstStyle/>
          <a:p>
            <a:r>
              <a:rPr lang="en-US" sz="3600" dirty="0" smtClean="0"/>
              <a:t>Pro Forma Statement of Cash </a:t>
            </a:r>
            <a:br>
              <a:rPr lang="en-US" sz="3600" dirty="0" smtClean="0"/>
            </a:br>
            <a:r>
              <a:rPr lang="en-US" sz="3600" dirty="0" smtClean="0"/>
              <a:t>Flows </a:t>
            </a:r>
            <a:r>
              <a:rPr lang="en-US" sz="2000" b="0" dirty="0" smtClean="0"/>
              <a:t>(2 of 2)</a:t>
            </a:r>
            <a:endParaRPr lang="en-US" sz="2000" b="0" dirty="0"/>
          </a:p>
        </p:txBody>
      </p:sp>
      <p:sp>
        <p:nvSpPr>
          <p:cNvPr id="8" name="Text Placeholder 7"/>
          <p:cNvSpPr>
            <a:spLocks noGrp="1"/>
          </p:cNvSpPr>
          <p:nvPr>
            <p:ph idx="1"/>
          </p:nvPr>
        </p:nvSpPr>
        <p:spPr>
          <a:xfrm>
            <a:off x="457200" y="1447800"/>
            <a:ext cx="8229600" cy="761999"/>
          </a:xfrm>
        </p:spPr>
        <p:txBody>
          <a:bodyPr/>
          <a:lstStyle/>
          <a:p>
            <a:pPr marL="256032" indent="-256032">
              <a:buNone/>
            </a:pPr>
            <a:r>
              <a:rPr lang="en-US" sz="2000" dirty="0" smtClean="0">
                <a:solidFill>
                  <a:schemeClr val="tx1"/>
                </a:solidFill>
              </a:rPr>
              <a:t>Investing Activities and Financing Activities</a:t>
            </a:r>
          </a:p>
          <a:p>
            <a:pPr>
              <a:buNone/>
            </a:pPr>
            <a:r>
              <a:rPr lang="en-IN" sz="1700" b="1" dirty="0"/>
              <a:t>Table 8.8 </a:t>
            </a:r>
            <a:r>
              <a:rPr lang="en-IN" sz="1700" dirty="0" smtClean="0"/>
              <a:t>(continued)</a:t>
            </a:r>
            <a:endParaRPr lang="en-IN" sz="1700" dirty="0"/>
          </a:p>
        </p:txBody>
      </p:sp>
      <p:graphicFrame>
        <p:nvGraphicFramePr>
          <p:cNvPr id="7" name="Table 6"/>
          <p:cNvGraphicFramePr>
            <a:graphicFrameLocks noGrp="1"/>
          </p:cNvGraphicFramePr>
          <p:nvPr>
            <p:extLst>
              <p:ext uri="{D42A27DB-BD31-4B8C-83A1-F6EECF244321}">
                <p14:modId xmlns:p14="http://schemas.microsoft.com/office/powerpoint/2010/main" val="2280734859"/>
              </p:ext>
            </p:extLst>
          </p:nvPr>
        </p:nvGraphicFramePr>
        <p:xfrm>
          <a:off x="457200" y="2362200"/>
          <a:ext cx="8116824" cy="393192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xmlns="" val="3326652000"/>
                    </a:ext>
                  </a:extLst>
                </a:gridCol>
                <a:gridCol w="1828800">
                  <a:extLst>
                    <a:ext uri="{9D8B030D-6E8A-4147-A177-3AD203B41FA5}">
                      <a16:colId xmlns:a16="http://schemas.microsoft.com/office/drawing/2014/main" xmlns="" val="695914604"/>
                    </a:ext>
                  </a:extLst>
                </a:gridCol>
                <a:gridCol w="1524000">
                  <a:extLst>
                    <a:ext uri="{9D8B030D-6E8A-4147-A177-3AD203B41FA5}">
                      <a16:colId xmlns:a16="http://schemas.microsoft.com/office/drawing/2014/main" xmlns="" val="3177773492"/>
                    </a:ext>
                  </a:extLst>
                </a:gridCol>
                <a:gridCol w="1563624">
                  <a:extLst>
                    <a:ext uri="{9D8B030D-6E8A-4147-A177-3AD203B41FA5}">
                      <a16:colId xmlns:a16="http://schemas.microsoft.com/office/drawing/2014/main" xmlns="" val="2442830703"/>
                    </a:ext>
                  </a:extLst>
                </a:gridCol>
              </a:tblGrid>
              <a:tr h="304800">
                <a:tc>
                  <a:txBody>
                    <a:bodyPr/>
                    <a:lstStyle/>
                    <a:p>
                      <a:r>
                        <a:rPr kumimoji="0" lang="en-IN" sz="1400" b="0" i="0" u="none" strike="noStrike" kern="1200" cap="none" spc="0" normalizeH="0" baseline="0" noProof="0" dirty="0" smtClean="0">
                          <a:ln>
                            <a:noFill/>
                          </a:ln>
                          <a:solidFill>
                            <a:prstClr val="white"/>
                          </a:solidFill>
                          <a:effectLst/>
                          <a:uLnTx/>
                          <a:uFillTx/>
                          <a:latin typeface="+mn-lt"/>
                          <a:ea typeface="+mn-ea"/>
                          <a:cs typeface="+mn-cs"/>
                        </a:rPr>
                        <a:t>blank</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December 31, 2018</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Projected 2019</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400" b="1" i="0" u="none" strike="noStrike" kern="1200" baseline="0" dirty="0" smtClean="0">
                          <a:solidFill>
                            <a:schemeClr val="tx1"/>
                          </a:solidFill>
                          <a:latin typeface="+mn-lt"/>
                          <a:ea typeface="+mn-ea"/>
                          <a:cs typeface="+mn-cs"/>
                        </a:rPr>
                        <a:t>Projected 2020</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3411503"/>
                  </a:ext>
                </a:extLst>
              </a:tr>
              <a:tr h="304800">
                <a:tc>
                  <a:txBody>
                    <a:bodyPr/>
                    <a:lstStyle/>
                    <a:p>
                      <a:r>
                        <a:rPr lang="en-IN" sz="1200" b="0" i="0" u="none" strike="noStrike" kern="1200" baseline="0" dirty="0" smtClean="0">
                          <a:solidFill>
                            <a:schemeClr val="tx1"/>
                          </a:solidFill>
                          <a:latin typeface="+mn-lt"/>
                          <a:ea typeface="+mn-ea"/>
                          <a:cs typeface="+mn-cs"/>
                        </a:rPr>
                        <a:t>Cash flows from investing activities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15313076"/>
                  </a:ext>
                </a:extLst>
              </a:tr>
              <a:tr h="304800">
                <a:tc>
                  <a:txBody>
                    <a:bodyPr/>
                    <a:lstStyle/>
                    <a:p>
                      <a:r>
                        <a:rPr lang="en-IN" sz="1200" b="0" i="0" u="none" strike="noStrike" kern="1200" baseline="0" dirty="0" smtClean="0">
                          <a:solidFill>
                            <a:schemeClr val="tx1"/>
                          </a:solidFill>
                          <a:latin typeface="+mn-lt"/>
                          <a:ea typeface="+mn-ea"/>
                          <a:cs typeface="+mn-cs"/>
                        </a:rPr>
                        <a:t>Purchase of building and equipment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(250,500)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(100,000)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(275,000)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33107283"/>
                  </a:ext>
                </a:extLst>
              </a:tr>
              <a:tr h="304800">
                <a:tc>
                  <a:txBody>
                    <a:bodyPr/>
                    <a:lstStyle/>
                    <a:p>
                      <a:r>
                        <a:rPr lang="en-IN" sz="1200" b="0" i="0" u="none" strike="noStrike" kern="1200" baseline="0" dirty="0" smtClean="0">
                          <a:solidFill>
                            <a:schemeClr val="tx1"/>
                          </a:solidFill>
                          <a:latin typeface="+mn-lt"/>
                          <a:ea typeface="+mn-ea"/>
                          <a:cs typeface="+mn-cs"/>
                        </a:rPr>
                        <a:t>Net cash flows provided by investing activities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(250,500)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(275,000)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58285017"/>
                  </a:ext>
                </a:extLst>
              </a:tr>
              <a:tr h="304800">
                <a:tc>
                  <a:txBody>
                    <a:bodyPr/>
                    <a:lstStyle/>
                    <a:p>
                      <a:r>
                        <a:rPr lang="en-IN" sz="1200" b="0" i="0" u="none" strike="noStrike" kern="1200" baseline="0" dirty="0" smtClean="0">
                          <a:solidFill>
                            <a:schemeClr val="tx1"/>
                          </a:solidFill>
                          <a:latin typeface="+mn-lt"/>
                          <a:ea typeface="+mn-ea"/>
                          <a:cs typeface="+mn-cs"/>
                        </a:rPr>
                        <a:t>Cash flows from financing activities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09110114"/>
                  </a:ext>
                </a:extLst>
              </a:tr>
              <a:tr h="304800">
                <a:tc>
                  <a:txBody>
                    <a:bodyPr/>
                    <a:lstStyle/>
                    <a:p>
                      <a:r>
                        <a:rPr lang="en-IN" sz="1200" b="0" i="0" u="none" strike="noStrike" kern="1200" baseline="0" dirty="0" smtClean="0">
                          <a:solidFill>
                            <a:schemeClr val="tx1"/>
                          </a:solidFill>
                          <a:latin typeface="+mn-lt"/>
                          <a:ea typeface="+mn-ea"/>
                          <a:cs typeface="+mn-cs"/>
                        </a:rPr>
                        <a:t>Proceeds from increase in long-term debt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119,500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100,000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356179"/>
                  </a:ext>
                </a:extLst>
              </a:tr>
              <a:tr h="304800">
                <a:tc>
                  <a:txBody>
                    <a:bodyPr/>
                    <a:lstStyle/>
                    <a:p>
                      <a:r>
                        <a:rPr lang="en-IN" sz="1200" b="0" i="0" u="none" strike="noStrike" kern="1200" baseline="0" dirty="0" smtClean="0">
                          <a:solidFill>
                            <a:schemeClr val="tx1"/>
                          </a:solidFill>
                          <a:latin typeface="+mn-lt"/>
                          <a:ea typeface="+mn-ea"/>
                          <a:cs typeface="+mn-cs"/>
                        </a:rPr>
                        <a:t>Principle reduction in long-term debt</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lang="en-IN"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0" i="0" u="none" strike="noStrike" kern="1200" baseline="0" dirty="0" smtClean="0">
                          <a:solidFill>
                            <a:schemeClr val="tx1"/>
                          </a:solidFill>
                          <a:latin typeface="+mn-lt"/>
                          <a:ea typeface="+mn-ea"/>
                          <a:cs typeface="+mn-cs"/>
                        </a:rPr>
                        <a:t>(75,000)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34184682"/>
                  </a:ext>
                </a:extLst>
              </a:tr>
              <a:tr h="370840">
                <a:tc>
                  <a:txBody>
                    <a:bodyPr/>
                    <a:lstStyle/>
                    <a:p>
                      <a:r>
                        <a:rPr lang="en-IN" sz="1200" b="0" i="0" u="none" strike="noStrike" kern="1200" baseline="0" dirty="0" smtClean="0">
                          <a:solidFill>
                            <a:schemeClr val="tx1"/>
                          </a:solidFill>
                          <a:latin typeface="+mn-lt"/>
                          <a:ea typeface="+mn-ea"/>
                          <a:cs typeface="+mn-cs"/>
                        </a:rPr>
                        <a:t>Net cash flows provided by financing activities</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white"/>
                          </a:solidFill>
                          <a:effectLst/>
                          <a:uLnTx/>
                          <a:uFillTx/>
                          <a:latin typeface="+mn-lt"/>
                          <a:ea typeface="+mn-ea"/>
                          <a:cs typeface="+mn-cs"/>
                        </a:rPr>
                        <a:t>blank</a:t>
                      </a:r>
                      <a:endParaRPr kumimoji="0" lang="en-IN" sz="12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11908693"/>
                  </a:ext>
                </a:extLst>
              </a:tr>
              <a:tr h="269240">
                <a:tc>
                  <a:txBody>
                    <a:bodyPr/>
                    <a:lstStyle/>
                    <a:p>
                      <a:r>
                        <a:rPr lang="en-IN" sz="1200" b="0" i="0" u="none" strike="noStrike" kern="1200" baseline="0" dirty="0" smtClean="0">
                          <a:solidFill>
                            <a:schemeClr val="tx1"/>
                          </a:solidFill>
                          <a:latin typeface="+mn-lt"/>
                          <a:ea typeface="+mn-ea"/>
                          <a:cs typeface="+mn-cs"/>
                        </a:rPr>
                        <a:t>Increase in cash</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9,200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(10,400)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26,800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0912183"/>
                  </a:ext>
                </a:extLst>
              </a:tr>
              <a:tr h="370840">
                <a:tc>
                  <a:txBody>
                    <a:bodyPr/>
                    <a:lstStyle/>
                    <a:p>
                      <a:r>
                        <a:rPr lang="en-IN" sz="1200" b="0" i="0" u="none" strike="noStrike" kern="1200" baseline="0" dirty="0" smtClean="0">
                          <a:solidFill>
                            <a:schemeClr val="tx1"/>
                          </a:solidFill>
                          <a:latin typeface="+mn-lt"/>
                          <a:ea typeface="+mn-ea"/>
                          <a:cs typeface="+mn-cs"/>
                        </a:rPr>
                        <a:t>Cash and cash equivalents at the beginning of the year</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54,600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63,800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53,400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46024433"/>
                  </a:ext>
                </a:extLst>
              </a:tr>
              <a:tr h="370840">
                <a:tc>
                  <a:txBody>
                    <a:bodyPr/>
                    <a:lstStyle/>
                    <a:p>
                      <a:r>
                        <a:rPr lang="en-IN" sz="1200" b="0" i="0" u="none" strike="noStrike" kern="1200" baseline="0" dirty="0" smtClean="0">
                          <a:solidFill>
                            <a:schemeClr val="tx1"/>
                          </a:solidFill>
                          <a:latin typeface="+mn-lt"/>
                          <a:ea typeface="+mn-ea"/>
                          <a:cs typeface="+mn-cs"/>
                        </a:rPr>
                        <a:t>Cash and cash equivalents at the end of the year</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63,800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53,400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b="0" i="0" u="none" strike="noStrike" kern="1200" baseline="0" dirty="0" smtClean="0">
                          <a:solidFill>
                            <a:schemeClr val="tx1"/>
                          </a:solidFill>
                          <a:latin typeface="+mn-lt"/>
                          <a:ea typeface="+mn-ea"/>
                          <a:cs typeface="+mn-cs"/>
                        </a:rPr>
                        <a:t>80,200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2890155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Ratio Analysis </a:t>
            </a:r>
            <a:r>
              <a:rPr lang="en-US" sz="2000" b="0" dirty="0" smtClean="0"/>
              <a:t>(2 of 2)</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Ratio Analysis</a:t>
            </a:r>
          </a:p>
          <a:p>
            <a:pPr marL="740664" lvl="1"/>
            <a:r>
              <a:rPr lang="en-US" sz="2400" dirty="0" smtClean="0"/>
              <a:t>The same financial ratios used to evaluate a firm</a:t>
            </a:r>
            <a:r>
              <a:rPr lang="en-US" altLang="en-US" sz="2400" dirty="0" smtClean="0"/>
              <a:t>’</a:t>
            </a:r>
            <a:r>
              <a:rPr lang="en-US" sz="2400" dirty="0" smtClean="0"/>
              <a:t>s historical financial statements should be used to evaluate the pro forma financial statements.</a:t>
            </a:r>
          </a:p>
          <a:p>
            <a:pPr marL="740664" lvl="1"/>
            <a:r>
              <a:rPr lang="en-US" sz="2400" dirty="0" smtClean="0"/>
              <a:t>This work is completed so the firm can get a sense of how its projected financial performance compares to its past performance and how its projected activities will affect its cash position and its overall financial soundness.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Ratio Analysis Based on Historical and Pro-Forma Financial Statements</a:t>
            </a:r>
            <a:endParaRPr lang="en-US" sz="3600" dirty="0"/>
          </a:p>
        </p:txBody>
      </p:sp>
      <p:sp>
        <p:nvSpPr>
          <p:cNvPr id="2" name="Content Placeholder 1"/>
          <p:cNvSpPr>
            <a:spLocks noGrp="1"/>
          </p:cNvSpPr>
          <p:nvPr>
            <p:ph idx="1"/>
          </p:nvPr>
        </p:nvSpPr>
        <p:spPr>
          <a:xfrm>
            <a:off x="457200" y="1600200"/>
            <a:ext cx="8458200" cy="685799"/>
          </a:xfrm>
        </p:spPr>
        <p:txBody>
          <a:bodyPr/>
          <a:lstStyle/>
          <a:p>
            <a:pPr marL="0" indent="0">
              <a:buNone/>
            </a:pPr>
            <a:r>
              <a:rPr lang="en-US" sz="2000" b="1" dirty="0"/>
              <a:t>Table 8.9 </a:t>
            </a:r>
            <a:r>
              <a:rPr lang="en-US" sz="2000" dirty="0"/>
              <a:t>Ratio Analysis of Historical and Pro Forma Financial Statements for New Venture Fitness Drinks, Inc</a:t>
            </a:r>
            <a:r>
              <a:rPr lang="en-US" sz="2000" dirty="0" smtClean="0"/>
              <a: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418859116"/>
              </p:ext>
            </p:extLst>
          </p:nvPr>
        </p:nvGraphicFramePr>
        <p:xfrm>
          <a:off x="484632" y="2453640"/>
          <a:ext cx="8229600" cy="3566160"/>
        </p:xfrm>
        <a:graphic>
          <a:graphicData uri="http://schemas.openxmlformats.org/drawingml/2006/table">
            <a:tbl>
              <a:tblPr firstRow="1" bandRow="1">
                <a:tableStyleId>{3B4B98B0-60AC-42C2-AFA5-B58CD77FA1E5}</a:tableStyleId>
              </a:tblPr>
              <a:tblGrid>
                <a:gridCol w="2868168">
                  <a:extLst>
                    <a:ext uri="{9D8B030D-6E8A-4147-A177-3AD203B41FA5}">
                      <a16:colId xmlns:a16="http://schemas.microsoft.com/office/drawing/2014/main" xmlns="" val="3628066746"/>
                    </a:ext>
                  </a:extLst>
                </a:gridCol>
                <a:gridCol w="1066800">
                  <a:extLst>
                    <a:ext uri="{9D8B030D-6E8A-4147-A177-3AD203B41FA5}">
                      <a16:colId xmlns:a16="http://schemas.microsoft.com/office/drawing/2014/main" xmlns="" val="1054101717"/>
                    </a:ext>
                  </a:extLst>
                </a:gridCol>
                <a:gridCol w="1124907">
                  <a:extLst>
                    <a:ext uri="{9D8B030D-6E8A-4147-A177-3AD203B41FA5}">
                      <a16:colId xmlns:a16="http://schemas.microsoft.com/office/drawing/2014/main" xmlns="" val="3596963462"/>
                    </a:ext>
                  </a:extLst>
                </a:gridCol>
                <a:gridCol w="1056575">
                  <a:extLst>
                    <a:ext uri="{9D8B030D-6E8A-4147-A177-3AD203B41FA5}">
                      <a16:colId xmlns:a16="http://schemas.microsoft.com/office/drawing/2014/main" xmlns="" val="2011597889"/>
                    </a:ext>
                  </a:extLst>
                </a:gridCol>
                <a:gridCol w="1056575">
                  <a:extLst>
                    <a:ext uri="{9D8B030D-6E8A-4147-A177-3AD203B41FA5}">
                      <a16:colId xmlns:a16="http://schemas.microsoft.com/office/drawing/2014/main" xmlns="" val="2633003034"/>
                    </a:ext>
                  </a:extLst>
                </a:gridCol>
                <a:gridCol w="1056575">
                  <a:extLst>
                    <a:ext uri="{9D8B030D-6E8A-4147-A177-3AD203B41FA5}">
                      <a16:colId xmlns:a16="http://schemas.microsoft.com/office/drawing/2014/main" xmlns="" val="3082057589"/>
                    </a:ext>
                  </a:extLst>
                </a:gridCol>
              </a:tblGrid>
              <a:tr h="300673">
                <a:tc>
                  <a:txBody>
                    <a:bodyPr/>
                    <a:lstStyle/>
                    <a:p>
                      <a:r>
                        <a:rPr lang="en-US" sz="1400" b="1" i="0" u="none" strike="noStrike" kern="1200" baseline="0" dirty="0" smtClean="0">
                          <a:solidFill>
                            <a:schemeClr val="tx1"/>
                          </a:solidFill>
                          <a:latin typeface="+mn-lt"/>
                          <a:ea typeface="+mn-ea"/>
                          <a:cs typeface="+mn-cs"/>
                        </a:rPr>
                        <a:t>Ratio</a:t>
                      </a:r>
                      <a:endParaRPr lang="en-US" sz="1400" b="1" dirty="0"/>
                    </a:p>
                  </a:txBody>
                  <a:tcPr marL="94053" marR="94053"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kern="1200" baseline="0" dirty="0" smtClean="0">
                          <a:solidFill>
                            <a:schemeClr val="tx1"/>
                          </a:solidFill>
                          <a:latin typeface="+mn-lt"/>
                          <a:ea typeface="+mn-ea"/>
                          <a:cs typeface="+mn-cs"/>
                        </a:rPr>
                        <a:t>Historical</a:t>
                      </a:r>
                      <a:endParaRPr lang="en-US" sz="1400" b="1" i="0" u="none" strike="noStrike" kern="1200" baseline="0" dirty="0" smtClean="0">
                        <a:solidFill>
                          <a:schemeClr val="tx1"/>
                        </a:solidFill>
                        <a:latin typeface="+mn-lt"/>
                        <a:ea typeface="+mn-ea"/>
                        <a:cs typeface="+mn-cs"/>
                      </a:endParaRPr>
                    </a:p>
                    <a:p>
                      <a:pPr algn="ctr"/>
                      <a:r>
                        <a:rPr lang="en-US" sz="1400" b="1" i="0" u="none" strike="noStrike" kern="1200" baseline="0" dirty="0" smtClean="0">
                          <a:solidFill>
                            <a:schemeClr val="tx1"/>
                          </a:solidFill>
                          <a:latin typeface="+mn-lt"/>
                          <a:ea typeface="+mn-ea"/>
                          <a:cs typeface="+mn-cs"/>
                        </a:rPr>
                        <a:t>2016</a:t>
                      </a:r>
                      <a:endParaRPr lang="en-US" sz="1400" b="1" dirty="0"/>
                    </a:p>
                  </a:txBody>
                  <a:tcPr marL="94053" marR="94053">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kern="1200" baseline="0" dirty="0" smtClean="0">
                          <a:solidFill>
                            <a:schemeClr val="tx1"/>
                          </a:solidFill>
                          <a:latin typeface="+mn-lt"/>
                          <a:ea typeface="+mn-ea"/>
                          <a:cs typeface="+mn-cs"/>
                        </a:rPr>
                        <a:t>Historical</a:t>
                      </a:r>
                      <a:endParaRPr lang="en-US" sz="1400" b="1" i="0" u="none" strike="noStrike" kern="1200" baseline="0" dirty="0" smtClean="0">
                        <a:solidFill>
                          <a:schemeClr val="tx1"/>
                        </a:solidFill>
                        <a:latin typeface="+mn-lt"/>
                        <a:ea typeface="+mn-ea"/>
                        <a:cs typeface="+mn-cs"/>
                      </a:endParaRPr>
                    </a:p>
                    <a:p>
                      <a:pPr algn="ctr"/>
                      <a:r>
                        <a:rPr lang="en-US" sz="1400" b="1" i="0" u="none" strike="noStrike" kern="1200" baseline="0" dirty="0" smtClean="0">
                          <a:solidFill>
                            <a:schemeClr val="tx1"/>
                          </a:solidFill>
                          <a:latin typeface="+mn-lt"/>
                          <a:ea typeface="+mn-ea"/>
                          <a:cs typeface="+mn-cs"/>
                        </a:rPr>
                        <a:t>2017</a:t>
                      </a:r>
                      <a:endParaRPr lang="en-US" sz="1400" b="1" dirty="0"/>
                    </a:p>
                  </a:txBody>
                  <a:tcPr marL="94053" marR="94053">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kern="1200" baseline="0" dirty="0" smtClean="0">
                          <a:solidFill>
                            <a:schemeClr val="tx1"/>
                          </a:solidFill>
                          <a:latin typeface="+mn-lt"/>
                          <a:ea typeface="+mn-ea"/>
                          <a:cs typeface="+mn-cs"/>
                        </a:rPr>
                        <a:t>Historical</a:t>
                      </a:r>
                      <a:endParaRPr lang="en-US" sz="1400" b="1" i="0" u="none" strike="noStrike" kern="1200" baseline="0" dirty="0" smtClean="0">
                        <a:solidFill>
                          <a:schemeClr val="tx1"/>
                        </a:solidFill>
                        <a:latin typeface="+mn-lt"/>
                        <a:ea typeface="+mn-ea"/>
                        <a:cs typeface="+mn-cs"/>
                      </a:endParaRPr>
                    </a:p>
                    <a:p>
                      <a:pPr algn="ctr"/>
                      <a:r>
                        <a:rPr lang="en-US" sz="1400" b="1" i="0" u="none" strike="noStrike" kern="1200" baseline="0" dirty="0" smtClean="0">
                          <a:solidFill>
                            <a:schemeClr val="tx1"/>
                          </a:solidFill>
                          <a:latin typeface="+mn-lt"/>
                          <a:ea typeface="+mn-ea"/>
                          <a:cs typeface="+mn-cs"/>
                        </a:rPr>
                        <a:t>2018</a:t>
                      </a:r>
                      <a:endParaRPr lang="en-US" sz="1400" b="1" dirty="0"/>
                    </a:p>
                  </a:txBody>
                  <a:tcPr marL="94053" marR="94053">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kern="1200" baseline="0" dirty="0" smtClean="0">
                          <a:solidFill>
                            <a:schemeClr val="tx1"/>
                          </a:solidFill>
                          <a:latin typeface="+mn-lt"/>
                          <a:ea typeface="+mn-ea"/>
                          <a:cs typeface="+mn-cs"/>
                        </a:rPr>
                        <a:t>Projected</a:t>
                      </a:r>
                      <a:endParaRPr lang="en-US" sz="1400" b="1" i="0" u="none" strike="noStrike" kern="1200" baseline="0" dirty="0" smtClean="0">
                        <a:solidFill>
                          <a:schemeClr val="tx1"/>
                        </a:solidFill>
                        <a:latin typeface="+mn-lt"/>
                        <a:ea typeface="+mn-ea"/>
                        <a:cs typeface="+mn-cs"/>
                      </a:endParaRPr>
                    </a:p>
                    <a:p>
                      <a:pPr algn="ctr"/>
                      <a:r>
                        <a:rPr lang="en-US" sz="1400" b="1" i="0" u="none" strike="noStrike" kern="1200" baseline="0" dirty="0" smtClean="0">
                          <a:solidFill>
                            <a:schemeClr val="tx1"/>
                          </a:solidFill>
                          <a:latin typeface="+mn-lt"/>
                          <a:ea typeface="+mn-ea"/>
                          <a:cs typeface="+mn-cs"/>
                        </a:rPr>
                        <a:t>2019</a:t>
                      </a:r>
                      <a:endParaRPr lang="en-US" sz="1400" b="1" dirty="0"/>
                    </a:p>
                  </a:txBody>
                  <a:tcPr marL="94053" marR="94053">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b="1" i="0" u="none" strike="noStrike" kern="1200" baseline="0" dirty="0" smtClean="0">
                          <a:solidFill>
                            <a:schemeClr val="tx1"/>
                          </a:solidFill>
                          <a:latin typeface="+mn-lt"/>
                          <a:ea typeface="+mn-ea"/>
                          <a:cs typeface="+mn-cs"/>
                        </a:rPr>
                        <a:t>Projected</a:t>
                      </a:r>
                      <a:endParaRPr lang="en-US" sz="1400" b="1" i="0" u="none" strike="noStrike" kern="1200" baseline="0" dirty="0" smtClean="0">
                        <a:solidFill>
                          <a:schemeClr val="tx1"/>
                        </a:solidFill>
                        <a:latin typeface="+mn-lt"/>
                        <a:ea typeface="+mn-ea"/>
                        <a:cs typeface="+mn-cs"/>
                      </a:endParaRPr>
                    </a:p>
                    <a:p>
                      <a:pPr algn="ctr"/>
                      <a:r>
                        <a:rPr lang="en-US" sz="1400" b="1" i="0" u="none" strike="noStrike" kern="1200" baseline="0" dirty="0" smtClean="0">
                          <a:solidFill>
                            <a:schemeClr val="tx1"/>
                          </a:solidFill>
                          <a:latin typeface="+mn-lt"/>
                          <a:ea typeface="+mn-ea"/>
                          <a:cs typeface="+mn-cs"/>
                        </a:rPr>
                        <a:t>2020</a:t>
                      </a:r>
                      <a:endParaRPr lang="en-US" sz="1400" b="1" dirty="0"/>
                    </a:p>
                  </a:txBody>
                  <a:tcPr marL="94053" marR="94053">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54632584"/>
                  </a:ext>
                </a:extLst>
              </a:tr>
              <a:tr h="300673">
                <a:tc>
                  <a:txBody>
                    <a:bodyPr/>
                    <a:lstStyle/>
                    <a:p>
                      <a:r>
                        <a:rPr lang="en-US" sz="1400" b="1" i="0" u="none" strike="noStrike" kern="1200" baseline="0" dirty="0" smtClean="0">
                          <a:solidFill>
                            <a:schemeClr val="tx1"/>
                          </a:solidFill>
                          <a:latin typeface="+mn-lt"/>
                          <a:ea typeface="+mn-ea"/>
                          <a:cs typeface="+mn-cs"/>
                        </a:rPr>
                        <a:t>Profitability ratios</a:t>
                      </a:r>
                      <a:endParaRPr lang="en-US" sz="1400" b="1" dirty="0"/>
                    </a:p>
                  </a:txBody>
                  <a:tcPr marL="94053" marR="94053">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solidFill>
                          <a:schemeClr val="bg1"/>
                        </a:solidFill>
                      </a:endParaRPr>
                    </a:p>
                  </a:txBody>
                  <a:tcPr marL="94053" marR="94053">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48983581"/>
                  </a:ext>
                </a:extLst>
              </a:tr>
              <a:tr h="300673">
                <a:tc>
                  <a:txBody>
                    <a:bodyPr/>
                    <a:lstStyle/>
                    <a:p>
                      <a:r>
                        <a:rPr lang="en-US" sz="1400" b="0" i="0" u="none" strike="noStrike" kern="1200" baseline="0" dirty="0" smtClean="0">
                          <a:solidFill>
                            <a:schemeClr val="tx1"/>
                          </a:solidFill>
                          <a:latin typeface="+mn-lt"/>
                          <a:ea typeface="+mn-ea"/>
                          <a:cs typeface="+mn-cs"/>
                        </a:rPr>
                        <a:t>Return on assets</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14.7%</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18.7%</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21.4%</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19.0%</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18.9%</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60172734"/>
                  </a:ext>
                </a:extLst>
              </a:tr>
              <a:tr h="300673">
                <a:tc>
                  <a:txBody>
                    <a:bodyPr/>
                    <a:lstStyle/>
                    <a:p>
                      <a:r>
                        <a:rPr lang="en-US" sz="1400" b="0" i="0" u="none" strike="noStrike" kern="1200" baseline="0" dirty="0" smtClean="0">
                          <a:solidFill>
                            <a:schemeClr val="tx1"/>
                          </a:solidFill>
                          <a:latin typeface="+mn-lt"/>
                          <a:ea typeface="+mn-ea"/>
                          <a:cs typeface="+mn-cs"/>
                        </a:rPr>
                        <a:t>Return on equity</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24.9%</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31.0%</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35.0%</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28.9%</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27.2%</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60476159"/>
                  </a:ext>
                </a:extLst>
              </a:tr>
              <a:tr h="300673">
                <a:tc>
                  <a:txBody>
                    <a:bodyPr/>
                    <a:lstStyle/>
                    <a:p>
                      <a:r>
                        <a:rPr lang="en-US" sz="1400" b="0" i="0" u="none" strike="noStrike" kern="1200" baseline="0" dirty="0" smtClean="0">
                          <a:solidFill>
                            <a:schemeClr val="tx1"/>
                          </a:solidFill>
                          <a:latin typeface="+mn-lt"/>
                          <a:ea typeface="+mn-ea"/>
                          <a:cs typeface="+mn-cs"/>
                        </a:rPr>
                        <a:t>Profit margin</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13.6%</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17.9%</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22.3%</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18.1%</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18.1%</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16570167"/>
                  </a:ext>
                </a:extLst>
              </a:tr>
              <a:tr h="300673">
                <a:tc>
                  <a:txBody>
                    <a:bodyPr/>
                    <a:lstStyle/>
                    <a:p>
                      <a:r>
                        <a:rPr lang="en-US" sz="1400" b="1" i="0" u="none" strike="noStrike" kern="1200" baseline="0" dirty="0" smtClean="0">
                          <a:solidFill>
                            <a:schemeClr val="tx1"/>
                          </a:solidFill>
                          <a:latin typeface="+mn-lt"/>
                          <a:ea typeface="+mn-ea"/>
                          <a:cs typeface="+mn-cs"/>
                        </a:rPr>
                        <a:t>Liquidity ratios</a:t>
                      </a:r>
                      <a:endParaRPr lang="en-US" sz="1400" b="1"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148287873"/>
                  </a:ext>
                </a:extLst>
              </a:tr>
              <a:tr h="300673">
                <a:tc>
                  <a:txBody>
                    <a:bodyPr/>
                    <a:lstStyle/>
                    <a:p>
                      <a:r>
                        <a:rPr lang="en-US" sz="1400" b="0" i="0" u="none" strike="noStrike" kern="1200" baseline="0" dirty="0" smtClean="0">
                          <a:solidFill>
                            <a:schemeClr val="tx1"/>
                          </a:solidFill>
                          <a:latin typeface="+mn-lt"/>
                          <a:ea typeface="+mn-ea"/>
                          <a:cs typeface="+mn-cs"/>
                        </a:rPr>
                        <a:t>Current</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2.35</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2.26</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3.05</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2.07</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2.24</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191763766"/>
                  </a:ext>
                </a:extLst>
              </a:tr>
              <a:tr h="300673">
                <a:tc>
                  <a:txBody>
                    <a:bodyPr/>
                    <a:lstStyle/>
                    <a:p>
                      <a:r>
                        <a:rPr lang="en-US" sz="1400" b="0" i="0" u="none" strike="noStrike" kern="1200" baseline="0" dirty="0" smtClean="0">
                          <a:solidFill>
                            <a:schemeClr val="tx1"/>
                          </a:solidFill>
                          <a:latin typeface="+mn-lt"/>
                          <a:ea typeface="+mn-ea"/>
                          <a:cs typeface="+mn-cs"/>
                        </a:rPr>
                        <a:t>Quick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1.96</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1.89</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2.58</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1.60</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  1.78</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2224854"/>
                  </a:ext>
                </a:extLst>
              </a:tr>
              <a:tr h="300673">
                <a:tc>
                  <a:txBody>
                    <a:bodyPr/>
                    <a:lstStyle/>
                    <a:p>
                      <a:r>
                        <a:rPr lang="en-US" sz="1400" b="1" i="0" u="none" strike="noStrike" kern="1200" baseline="0" dirty="0" smtClean="0">
                          <a:solidFill>
                            <a:schemeClr val="tx1"/>
                          </a:solidFill>
                          <a:latin typeface="+mn-lt"/>
                          <a:ea typeface="+mn-ea"/>
                          <a:cs typeface="+mn-cs"/>
                        </a:rPr>
                        <a:t>Overall financial stability ratios</a:t>
                      </a:r>
                      <a:endParaRPr lang="en-US" sz="1400" b="1"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bg1"/>
                          </a:solidFill>
                        </a:rPr>
                        <a:t>Blank</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6985677"/>
                  </a:ext>
                </a:extLst>
              </a:tr>
              <a:tr h="300673">
                <a:tc>
                  <a:txBody>
                    <a:bodyPr/>
                    <a:lstStyle/>
                    <a:p>
                      <a:r>
                        <a:rPr lang="en-US" sz="1400" b="0" i="0" u="none" strike="noStrike" kern="1200" baseline="0" dirty="0" smtClean="0">
                          <a:solidFill>
                            <a:schemeClr val="tx1"/>
                          </a:solidFill>
                          <a:latin typeface="+mn-lt"/>
                          <a:ea typeface="+mn-ea"/>
                          <a:cs typeface="+mn-cs"/>
                        </a:rPr>
                        <a:t>Debt</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42.3%</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37.4%</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39.7%</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29.3%</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31.8%</a:t>
                      </a:r>
                      <a:endParaRPr lang="en-US" sz="1400" dirty="0"/>
                    </a:p>
                  </a:txBody>
                  <a:tcPr marL="94053" marR="94053">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91072394"/>
                  </a:ext>
                </a:extLst>
              </a:tr>
              <a:tr h="300673">
                <a:tc>
                  <a:txBody>
                    <a:bodyPr/>
                    <a:lstStyle/>
                    <a:p>
                      <a:r>
                        <a:rPr lang="en-US" sz="1400" b="0" i="0" u="none" strike="noStrike" kern="1200" baseline="0" dirty="0" smtClean="0">
                          <a:solidFill>
                            <a:schemeClr val="tx1"/>
                          </a:solidFill>
                          <a:latin typeface="+mn-lt"/>
                          <a:ea typeface="+mn-ea"/>
                          <a:cs typeface="+mn-cs"/>
                        </a:rPr>
                        <a:t>Debt to equity</a:t>
                      </a:r>
                      <a:endParaRPr lang="en-US" sz="1400" dirty="0"/>
                    </a:p>
                  </a:txBody>
                  <a:tcPr marL="94053" marR="94053">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73.2%</a:t>
                      </a:r>
                      <a:endParaRPr lang="en-US" sz="1400" dirty="0"/>
                    </a:p>
                  </a:txBody>
                  <a:tcPr marL="94053" marR="94053">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59.8%</a:t>
                      </a:r>
                      <a:endParaRPr lang="en-US" sz="1400" dirty="0"/>
                    </a:p>
                  </a:txBody>
                  <a:tcPr marL="94053" marR="94053">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65.8%</a:t>
                      </a:r>
                      <a:endParaRPr lang="en-US" sz="1400" dirty="0"/>
                    </a:p>
                  </a:txBody>
                  <a:tcPr marL="94053" marR="94053">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41.5%</a:t>
                      </a:r>
                      <a:endParaRPr lang="en-US" sz="1400" dirty="0"/>
                    </a:p>
                  </a:txBody>
                  <a:tcPr marL="94053" marR="94053">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u="none" strike="noStrike" kern="1200" baseline="0" dirty="0" smtClean="0">
                          <a:solidFill>
                            <a:schemeClr val="tx1"/>
                          </a:solidFill>
                          <a:latin typeface="+mn-lt"/>
                          <a:ea typeface="+mn-ea"/>
                          <a:cs typeface="+mn-cs"/>
                        </a:rPr>
                        <a:t>46.6%</a:t>
                      </a:r>
                      <a:endParaRPr lang="en-US" sz="1400" dirty="0"/>
                    </a:p>
                  </a:txBody>
                  <a:tcPr marL="94053" marR="94053">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6665113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422678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Management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724400"/>
          </a:xfrm>
        </p:spPr>
        <p:txBody>
          <a:bodyPr/>
          <a:lstStyle/>
          <a:p>
            <a:pPr marL="256032" indent="-256032">
              <a:buSzPct val="100000"/>
            </a:pPr>
            <a:r>
              <a:rPr lang="en-US" sz="2400" dirty="0" smtClean="0"/>
              <a:t>Financial Management</a:t>
            </a:r>
          </a:p>
          <a:p>
            <a:pPr marL="740664" lvl="1" indent="-283464"/>
            <a:r>
              <a:rPr lang="en-US" sz="2400" dirty="0" smtClean="0"/>
              <a:t>Financial management deals with two things: raising money and managing a company</a:t>
            </a:r>
            <a:r>
              <a:rPr lang="en-US" altLang="en-US" sz="2400" dirty="0" smtClean="0"/>
              <a:t>’</a:t>
            </a:r>
            <a:r>
              <a:rPr lang="en-US" sz="2400" dirty="0" smtClean="0"/>
              <a:t>s finances in a way that achieves the highest rate of return.</a:t>
            </a:r>
          </a:p>
          <a:p>
            <a:pPr marL="740664" lvl="1" indent="-283464"/>
            <a:r>
              <a:rPr lang="en-US" sz="2400" dirty="0" smtClean="0"/>
              <a:t>Chapter 10 focuses on raising money. This chapter focuses primarily on:</a:t>
            </a:r>
          </a:p>
          <a:p>
            <a:pPr lvl="2"/>
            <a:r>
              <a:rPr lang="en-US" sz="2400" dirty="0" smtClean="0"/>
              <a:t>How a new venture tracks its financial progress through preparing, analyzing, and maintaining past financial statements.</a:t>
            </a:r>
          </a:p>
          <a:p>
            <a:pPr lvl="2"/>
            <a:r>
              <a:rPr lang="en-US" sz="2400" dirty="0" smtClean="0"/>
              <a:t>How a new venture forecasts future income and expenses by preparing pro forma (or projected) financial statements.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Management </a:t>
            </a:r>
            <a:r>
              <a:rPr lang="en-US" sz="2000" b="0" dirty="0" smtClean="0"/>
              <a:t>(2 of 2)</a:t>
            </a:r>
            <a:endParaRPr lang="en-US" sz="2000" b="0" dirty="0"/>
          </a:p>
        </p:txBody>
      </p:sp>
      <p:sp>
        <p:nvSpPr>
          <p:cNvPr id="7" name="Content Placeholder 6"/>
          <p:cNvSpPr>
            <a:spLocks noGrp="1"/>
          </p:cNvSpPr>
          <p:nvPr>
            <p:ph idx="1"/>
          </p:nvPr>
        </p:nvSpPr>
        <p:spPr>
          <a:xfrm>
            <a:off x="457200" y="1600200"/>
            <a:ext cx="8229600" cy="4572000"/>
          </a:xfrm>
        </p:spPr>
        <p:txBody>
          <a:bodyPr/>
          <a:lstStyle/>
          <a:p>
            <a:pPr marL="0" indent="0">
              <a:spcBef>
                <a:spcPts val="800"/>
              </a:spcBef>
              <a:buSzPct val="100000"/>
              <a:buNone/>
            </a:pPr>
            <a:r>
              <a:rPr lang="en-US" sz="2000" dirty="0" smtClean="0"/>
              <a:t>The financial management of a firm deals with questions such as the following on an ongoing basis:</a:t>
            </a:r>
          </a:p>
          <a:p>
            <a:pPr marL="256032" indent="-256032">
              <a:spcBef>
                <a:spcPts val="800"/>
              </a:spcBef>
              <a:buSzPct val="100000"/>
              <a:buFontTx/>
              <a:buChar char="•"/>
            </a:pPr>
            <a:r>
              <a:rPr lang="en-US" sz="2000" dirty="0" smtClean="0"/>
              <a:t>How are we doing? Are we making or losing money?</a:t>
            </a:r>
          </a:p>
          <a:p>
            <a:pPr marL="256032" indent="-256032">
              <a:spcBef>
                <a:spcPts val="800"/>
              </a:spcBef>
              <a:buSzPct val="100000"/>
              <a:buFontTx/>
              <a:buChar char="•"/>
            </a:pPr>
            <a:r>
              <a:rPr lang="en-US" sz="2000" dirty="0" smtClean="0"/>
              <a:t>How much cash do we have on hand?</a:t>
            </a:r>
          </a:p>
          <a:p>
            <a:pPr marL="256032" indent="-256032">
              <a:spcBef>
                <a:spcPts val="800"/>
              </a:spcBef>
              <a:buSzPct val="100000"/>
              <a:buFontTx/>
              <a:buChar char="•"/>
            </a:pPr>
            <a:r>
              <a:rPr lang="en-US" sz="2000" dirty="0" smtClean="0"/>
              <a:t>Do we have enough cash to meet our short-term obligations?</a:t>
            </a:r>
          </a:p>
          <a:p>
            <a:pPr marL="256032" indent="-256032">
              <a:spcBef>
                <a:spcPts val="800"/>
              </a:spcBef>
              <a:buSzPct val="100000"/>
              <a:buFontTx/>
              <a:buChar char="•"/>
            </a:pPr>
            <a:r>
              <a:rPr lang="en-US" sz="2000" dirty="0" smtClean="0"/>
              <a:t>How efficiently are we utilizing our assets?</a:t>
            </a:r>
          </a:p>
          <a:p>
            <a:pPr marL="256032" indent="-256032">
              <a:spcBef>
                <a:spcPts val="800"/>
              </a:spcBef>
              <a:buSzPct val="100000"/>
              <a:buFontTx/>
              <a:buChar char="•"/>
            </a:pPr>
            <a:r>
              <a:rPr lang="en-US" sz="2000" dirty="0" smtClean="0"/>
              <a:t>How do our growth and net profits compare to those of our industry peers?</a:t>
            </a:r>
          </a:p>
          <a:p>
            <a:pPr marL="256032" indent="-256032">
              <a:spcBef>
                <a:spcPts val="800"/>
              </a:spcBef>
              <a:buSzPct val="100000"/>
              <a:buFontTx/>
              <a:buChar char="•"/>
            </a:pPr>
            <a:r>
              <a:rPr lang="en-US" sz="2000" dirty="0" smtClean="0"/>
              <a:t>Where will the funds we need for capital improvements come from?</a:t>
            </a:r>
          </a:p>
          <a:p>
            <a:pPr marL="256032" indent="-256032">
              <a:spcBef>
                <a:spcPts val="800"/>
              </a:spcBef>
              <a:buSzPct val="100000"/>
              <a:buFontTx/>
              <a:buChar char="•"/>
            </a:pPr>
            <a:r>
              <a:rPr lang="en-US" sz="2000" dirty="0" smtClean="0"/>
              <a:t>Are there ways we can partner with other firms to share risk and reduce the amount of cash we need?</a:t>
            </a:r>
          </a:p>
          <a:p>
            <a:pPr marL="256032" indent="-256032">
              <a:spcBef>
                <a:spcPts val="800"/>
              </a:spcBef>
              <a:buSzPct val="100000"/>
              <a:buFontTx/>
              <a:buChar char="•"/>
            </a:pPr>
            <a:r>
              <a:rPr lang="en-US" sz="2000" dirty="0" smtClean="0"/>
              <a:t>Overall, are we in good shape financially?</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Objectives of a Firm </a:t>
            </a:r>
            <a:r>
              <a:rPr lang="en-US" sz="2000" b="0" dirty="0" smtClean="0"/>
              <a:t>(1 of 3)</a:t>
            </a:r>
            <a:endParaRPr lang="en-US" sz="2000" b="0" dirty="0"/>
          </a:p>
        </p:txBody>
      </p:sp>
      <p:sp>
        <p:nvSpPr>
          <p:cNvPr id="5" name="Content Placeholder 4"/>
          <p:cNvSpPr>
            <a:spLocks noGrp="1"/>
          </p:cNvSpPr>
          <p:nvPr>
            <p:ph idx="1"/>
          </p:nvPr>
        </p:nvSpPr>
        <p:spPr>
          <a:xfrm>
            <a:off x="457200" y="1600201"/>
            <a:ext cx="8229600" cy="380999"/>
          </a:xfrm>
        </p:spPr>
        <p:txBody>
          <a:bodyPr/>
          <a:lstStyle/>
          <a:p>
            <a:pPr marL="0" indent="0">
              <a:buNone/>
            </a:pPr>
            <a:r>
              <a:rPr lang="en-IN" sz="2200" b="1" dirty="0"/>
              <a:t>Figure </a:t>
            </a:r>
            <a:r>
              <a:rPr lang="en-IN" sz="2200" b="1" dirty="0" smtClean="0"/>
              <a:t>8.1 </a:t>
            </a:r>
            <a:r>
              <a:rPr lang="en-IN" sz="2200" dirty="0" smtClean="0"/>
              <a:t>Primary Financial Objectives of Entrepreneurial </a:t>
            </a:r>
            <a:r>
              <a:rPr lang="en-IN" sz="2200" dirty="0"/>
              <a:t>Firms</a:t>
            </a:r>
          </a:p>
        </p:txBody>
      </p:sp>
      <p:pic>
        <p:nvPicPr>
          <p:cNvPr id="2" name="Picture 1" descr="Four primary financial objectives of entrepreneurial firms. Profitability is a company’s ability to make a profit. Liquidity is a company’s ability to meet its short term obligations. Efficiency is a how productively a firm utilizes its assets. Stability is the overall health of the financial structure of the firm, particularly as it relates to its debt to equity rati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20" y="2349498"/>
            <a:ext cx="7946980" cy="26797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Objectives of a Firm </a:t>
            </a:r>
            <a:r>
              <a:rPr lang="en-US" sz="2000" b="0" dirty="0" smtClean="0"/>
              <a:t>(2 of 3)</a:t>
            </a:r>
            <a:endParaRPr lang="en-US" sz="2000" b="0" dirty="0"/>
          </a:p>
        </p:txBody>
      </p:sp>
      <p:sp>
        <p:nvSpPr>
          <p:cNvPr id="7" name="Content Placeholder 6"/>
          <p:cNvSpPr>
            <a:spLocks noGrp="1"/>
          </p:cNvSpPr>
          <p:nvPr>
            <p:ph idx="1"/>
          </p:nvPr>
        </p:nvSpPr>
        <p:spPr>
          <a:xfrm>
            <a:off x="457200" y="1600200"/>
            <a:ext cx="8077200" cy="4800600"/>
          </a:xfrm>
        </p:spPr>
        <p:txBody>
          <a:bodyPr/>
          <a:lstStyle/>
          <a:p>
            <a:pPr marL="256032" indent="-256032">
              <a:buSzPct val="100000"/>
            </a:pPr>
            <a:r>
              <a:rPr lang="en-US" sz="2100" dirty="0" smtClean="0"/>
              <a:t>Profitability</a:t>
            </a:r>
          </a:p>
          <a:p>
            <a:pPr marL="740664" lvl="1"/>
            <a:r>
              <a:rPr lang="en-US" sz="2100" dirty="0" smtClean="0"/>
              <a:t>Is the ability to earn a profit.</a:t>
            </a:r>
          </a:p>
          <a:p>
            <a:pPr lvl="2"/>
            <a:r>
              <a:rPr lang="en-US" sz="2100" dirty="0" smtClean="0"/>
              <a:t>Many start-ups are not profitable during their first one to three years while they are training employees and building their brands.</a:t>
            </a:r>
          </a:p>
          <a:p>
            <a:pPr lvl="2"/>
            <a:r>
              <a:rPr lang="en-US" sz="2100" dirty="0" smtClean="0"/>
              <a:t>However, a firm must become profitable to remain viable and provide a return to its owners.</a:t>
            </a:r>
          </a:p>
          <a:p>
            <a:pPr marL="256032" indent="-256032">
              <a:buSzPct val="100000"/>
            </a:pPr>
            <a:r>
              <a:rPr lang="en-US" sz="2100" dirty="0" smtClean="0"/>
              <a:t>Liquidity</a:t>
            </a:r>
          </a:p>
          <a:p>
            <a:pPr marL="740664" lvl="1"/>
            <a:r>
              <a:rPr lang="en-US" sz="2100" dirty="0" smtClean="0"/>
              <a:t>Is a company</a:t>
            </a:r>
            <a:r>
              <a:rPr lang="en-US" altLang="en-US" sz="2100" dirty="0" smtClean="0"/>
              <a:t>’</a:t>
            </a:r>
            <a:r>
              <a:rPr lang="en-US" sz="2100" dirty="0" smtClean="0"/>
              <a:t>s ability to meet its short-term financial obligations.</a:t>
            </a:r>
          </a:p>
          <a:p>
            <a:pPr lvl="2"/>
            <a:r>
              <a:rPr lang="en-US" sz="2100" dirty="0" smtClean="0"/>
              <a:t>Even if a firm is profitable, it is often a challenge to keep enough money in the bank to meet its routine obligations in a timely manner.</a:t>
            </a:r>
            <a:endParaRPr lang="en-US" sz="21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 Objectives of a Firm </a:t>
            </a:r>
            <a:r>
              <a:rPr lang="en-US" sz="2000" b="0" dirty="0" smtClean="0"/>
              <a:t>(3 of 3)</a:t>
            </a:r>
            <a:endParaRPr lang="en-US" sz="2000" b="0" dirty="0"/>
          </a:p>
        </p:txBody>
      </p:sp>
      <p:sp>
        <p:nvSpPr>
          <p:cNvPr id="7" name="Content Placeholder 6"/>
          <p:cNvSpPr>
            <a:spLocks noGrp="1"/>
          </p:cNvSpPr>
          <p:nvPr>
            <p:ph idx="1"/>
          </p:nvPr>
        </p:nvSpPr>
        <p:spPr>
          <a:xfrm>
            <a:off x="457200" y="1600200"/>
            <a:ext cx="8382000" cy="4648200"/>
          </a:xfrm>
        </p:spPr>
        <p:txBody>
          <a:bodyPr/>
          <a:lstStyle/>
          <a:p>
            <a:pPr marL="256032" indent="-256032">
              <a:buSzPct val="100000"/>
            </a:pPr>
            <a:r>
              <a:rPr lang="en-US" sz="2200" dirty="0" smtClean="0"/>
              <a:t>Efficiency</a:t>
            </a:r>
          </a:p>
          <a:p>
            <a:pPr marL="740664" lvl="1"/>
            <a:r>
              <a:rPr lang="en-US" sz="2200" dirty="0" smtClean="0"/>
              <a:t>Is how productively a firm utilizes its assets relative to its revenue and its profits.</a:t>
            </a:r>
          </a:p>
          <a:p>
            <a:pPr lvl="2"/>
            <a:r>
              <a:rPr lang="en-US" sz="2200" dirty="0" smtClean="0"/>
              <a:t>Southwest Airlines, for example, uses its assets very productively. Its turnaround time, or the time its airplanes sit on the ground while they are being unloaded and reloaded, is the lowest in the airline industry.</a:t>
            </a:r>
          </a:p>
          <a:p>
            <a:pPr marL="256032" indent="-256032">
              <a:buSzPct val="100000"/>
            </a:pPr>
            <a:r>
              <a:rPr lang="en-US" sz="2200" dirty="0" smtClean="0"/>
              <a:t>Stability</a:t>
            </a:r>
          </a:p>
          <a:p>
            <a:pPr marL="740664" lvl="1"/>
            <a:r>
              <a:rPr lang="en-US" sz="2200" dirty="0" smtClean="0"/>
              <a:t>Is the strength and vigor of the firm</a:t>
            </a:r>
            <a:r>
              <a:rPr lang="en-US" altLang="en-US" sz="2200" dirty="0" smtClean="0"/>
              <a:t>’</a:t>
            </a:r>
            <a:r>
              <a:rPr lang="en-US" sz="2200" dirty="0" smtClean="0"/>
              <a:t>s overall financial posture.</a:t>
            </a:r>
          </a:p>
          <a:p>
            <a:pPr lvl="2"/>
            <a:r>
              <a:rPr lang="en-US" sz="2200" dirty="0" smtClean="0"/>
              <a:t>For a firm to be stable, it must not only earn a profit and remain liquid but also keep its debt in check.</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Process of Financial </a:t>
            </a:r>
            <a:br>
              <a:rPr lang="en-US" sz="3600" dirty="0" smtClean="0"/>
            </a:br>
            <a:r>
              <a:rPr lang="en-US" sz="3600" dirty="0" smtClean="0"/>
              <a:t>Management </a:t>
            </a:r>
            <a:r>
              <a:rPr lang="en-US" sz="2000" b="0" dirty="0" smtClean="0"/>
              <a:t>(1 of 4)</a:t>
            </a:r>
            <a:endParaRPr lang="en-US" sz="2000" b="0" dirty="0"/>
          </a:p>
        </p:txBody>
      </p:sp>
      <p:sp>
        <p:nvSpPr>
          <p:cNvPr id="7" name="Content Placeholder 6"/>
          <p:cNvSpPr>
            <a:spLocks noGrp="1"/>
          </p:cNvSpPr>
          <p:nvPr>
            <p:ph idx="1"/>
          </p:nvPr>
        </p:nvSpPr>
        <p:spPr/>
        <p:txBody>
          <a:bodyPr/>
          <a:lstStyle/>
          <a:p>
            <a:pPr marL="256032" indent="-256032">
              <a:buSzPct val="100000"/>
            </a:pPr>
            <a:r>
              <a:rPr lang="en-US" sz="2200" dirty="0" smtClean="0"/>
              <a:t>Importance of Financial Statements</a:t>
            </a:r>
          </a:p>
          <a:p>
            <a:pPr marL="740664" lvl="1"/>
            <a:r>
              <a:rPr lang="en-US" sz="2200" dirty="0" smtClean="0"/>
              <a:t>To assess whether its financial objectives are being met, firms rely heavily on analysis of financial statements.</a:t>
            </a:r>
          </a:p>
          <a:p>
            <a:pPr lvl="2"/>
            <a:r>
              <a:rPr lang="en-US" sz="2200" dirty="0" smtClean="0"/>
              <a:t>A financial statement is a written report that quantitatively describes a firm</a:t>
            </a:r>
            <a:r>
              <a:rPr lang="en-US" altLang="en-US" sz="2200" dirty="0" smtClean="0"/>
              <a:t>’</a:t>
            </a:r>
            <a:r>
              <a:rPr lang="en-US" sz="2200" dirty="0" smtClean="0"/>
              <a:t>s financial health.</a:t>
            </a:r>
          </a:p>
          <a:p>
            <a:pPr lvl="2"/>
            <a:r>
              <a:rPr lang="en-US" sz="2200" dirty="0" smtClean="0"/>
              <a:t>The income statement, the balance sheet, and the statement of cash flows are the financial statements entrepreneurs use most commonly.</a:t>
            </a:r>
          </a:p>
          <a:p>
            <a:pPr marL="256032" indent="-256032">
              <a:buSzPct val="100000"/>
            </a:pPr>
            <a:r>
              <a:rPr lang="en-US" sz="2200" dirty="0" smtClean="0"/>
              <a:t>Forecasts</a:t>
            </a:r>
          </a:p>
          <a:p>
            <a:pPr marL="740664" lvl="1"/>
            <a:r>
              <a:rPr lang="en-US" sz="2200" dirty="0" smtClean="0"/>
              <a:t>Are an estimate of a firm</a:t>
            </a:r>
            <a:r>
              <a:rPr lang="en-US" altLang="en-US" sz="2200" dirty="0" smtClean="0"/>
              <a:t>’</a:t>
            </a:r>
            <a:r>
              <a:rPr lang="en-US" sz="2200" dirty="0" smtClean="0"/>
              <a:t>s future income and expenses, based on past performance, its current circumstances, and its future plans.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5572</TotalTime>
  <Words>3358</Words>
  <Application>Microsoft Office PowerPoint</Application>
  <PresentationFormat>On-screen Show (4:3)</PresentationFormat>
  <Paragraphs>807</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Times New Roman</vt:lpstr>
      <vt:lpstr>Verdana</vt:lpstr>
      <vt:lpstr>Wingdings</vt:lpstr>
      <vt:lpstr>508 Lecture</vt:lpstr>
      <vt:lpstr>Entrepreneurship: Successfully Launching New Ventures</vt:lpstr>
      <vt:lpstr>Learning Objectives (1 of 2)</vt:lpstr>
      <vt:lpstr>Learning Objectives (2 of 2)</vt:lpstr>
      <vt:lpstr>Financial Management (1 of 2)</vt:lpstr>
      <vt:lpstr>Financial Management (2 of 2)</vt:lpstr>
      <vt:lpstr>Financial Objectives of a Firm (1 of 3)</vt:lpstr>
      <vt:lpstr>Financial Objectives of a Firm (2 of 3)</vt:lpstr>
      <vt:lpstr>Financial Objectives of a Firm (3 of 3)</vt:lpstr>
      <vt:lpstr>The Process of Financial  Management (1 of 4)</vt:lpstr>
      <vt:lpstr>The Process of Financial  Management (2 of 4)</vt:lpstr>
      <vt:lpstr>The Process of Financial  Management (3 of 4)</vt:lpstr>
      <vt:lpstr>The Process of Financial  Management (4 of 4)</vt:lpstr>
      <vt:lpstr>Financial Statements</vt:lpstr>
      <vt:lpstr>New Venture Fitness Drinks (1 of 2)</vt:lpstr>
      <vt:lpstr>New Venture Fitness Drinks (2 of 2)</vt:lpstr>
      <vt:lpstr>Historical Financial Statements</vt:lpstr>
      <vt:lpstr>Historical Income Statements</vt:lpstr>
      <vt:lpstr>Historical Balance Sheets (1 of 2)</vt:lpstr>
      <vt:lpstr>Historical Balance Sheets (2 of 2)</vt:lpstr>
      <vt:lpstr>Historical Statement of Cash  Flows (1 of 2)</vt:lpstr>
      <vt:lpstr>Historical Statement of Cash  Flows (2 of 2)</vt:lpstr>
      <vt:lpstr>Ratio Analysis (1 of 2)</vt:lpstr>
      <vt:lpstr>Historical Ratio Analysis (1 of 2)</vt:lpstr>
      <vt:lpstr>Historical Ratio Analysis (2 of 2)</vt:lpstr>
      <vt:lpstr>Forecasts (1 of 4)</vt:lpstr>
      <vt:lpstr>Forecasts (2 of 4)</vt:lpstr>
      <vt:lpstr>Forecasts (3 of 4)</vt:lpstr>
      <vt:lpstr>Forecasts (4 of 4)</vt:lpstr>
      <vt:lpstr>Pro Forma Financial Statements</vt:lpstr>
      <vt:lpstr>Types of Pro Forma Financial Statements</vt:lpstr>
      <vt:lpstr>Pro Forma Income Statements</vt:lpstr>
      <vt:lpstr>Pro Forma Balance Sheets (1 of 2)</vt:lpstr>
      <vt:lpstr>Pro Forma Balance Sheets (2 of 2)</vt:lpstr>
      <vt:lpstr>Pro Forma Statement of Cash  Flows (1 of 2)</vt:lpstr>
      <vt:lpstr>Pro Forma Statement of Cash  Flows (2 of 2)</vt:lpstr>
      <vt:lpstr>Ratio Analysis (2 of 2)</vt:lpstr>
      <vt:lpstr>Ratio Analysis Based on Historical and Pro-Forma Financial Statements</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1244</cp:revision>
  <dcterms:created xsi:type="dcterms:W3CDTF">2014-07-14T20:04:21Z</dcterms:created>
  <dcterms:modified xsi:type="dcterms:W3CDTF">2018-01-16T12:16:28Z</dcterms:modified>
  <cp:category/>
</cp:coreProperties>
</file>