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242" ContentType="image/jpeg"/>
  <Default Extension="241" ContentType="image/jpeg"/>
  <Default Extension="300"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524" r:id="rId2"/>
    <p:sldId id="467" r:id="rId3"/>
    <p:sldId id="502" r:id="rId4"/>
    <p:sldId id="503" r:id="rId5"/>
    <p:sldId id="504" r:id="rId6"/>
    <p:sldId id="505" r:id="rId7"/>
    <p:sldId id="506" r:id="rId8"/>
    <p:sldId id="527" r:id="rId9"/>
    <p:sldId id="528" r:id="rId10"/>
    <p:sldId id="509" r:id="rId11"/>
    <p:sldId id="510" r:id="rId12"/>
    <p:sldId id="511" r:id="rId13"/>
    <p:sldId id="512" r:id="rId14"/>
    <p:sldId id="513" r:id="rId15"/>
    <p:sldId id="514" r:id="rId16"/>
    <p:sldId id="515" r:id="rId17"/>
    <p:sldId id="516" r:id="rId18"/>
    <p:sldId id="517" r:id="rId19"/>
    <p:sldId id="521" r:id="rId20"/>
    <p:sldId id="522" r:id="rId21"/>
    <p:sldId id="520" r:id="rId22"/>
    <p:sldId id="523" r:id="rId23"/>
    <p:sldId id="519" r:id="rId24"/>
    <p:sldId id="526" r:id="rId25"/>
    <p:sldId id="525" r:id="rId26"/>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364" autoAdjust="0"/>
  </p:normalViewPr>
  <p:slideViewPr>
    <p:cSldViewPr>
      <p:cViewPr varScale="1">
        <p:scale>
          <a:sx n="70" d="100"/>
          <a:sy n="70" d="100"/>
        </p:scale>
        <p:origin x="1314" y="72"/>
      </p:cViewPr>
      <p:guideLst>
        <p:guide orient="horz" pos="2160"/>
        <p:guide pos="2880"/>
      </p:guideLst>
    </p:cSldViewPr>
  </p:slideViewPr>
  <p:outlineViewPr>
    <p:cViewPr>
      <p:scale>
        <a:sx n="33" d="100"/>
        <a:sy n="33" d="100"/>
      </p:scale>
      <p:origin x="0" y="-1320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85869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955519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36107705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3812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242"/><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242"/><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242"/><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242"/><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242"/><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242"/><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300"/><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241"/><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13</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a:t>Preparing for and </a:t>
            </a:r>
            <a:r>
              <a:rPr lang="en-US" sz="3600" i="1" dirty="0"/>
              <a:t>Evaluating</a:t>
            </a:r>
            <a:r>
              <a:rPr lang="en-US" sz="3600" dirty="0"/>
              <a:t> the Challenges of Growth</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871946"/>
            <a:ext cx="3371657" cy="4407179"/>
          </a:xfrm>
          <a:prstGeom prst="rect">
            <a:avLst/>
          </a:prstGeom>
        </p:spPr>
      </p:pic>
    </p:spTree>
    <p:extLst>
      <p:ext uri="{BB962C8B-B14F-4D97-AF65-F5344CB8AC3E}">
        <p14:creationId xmlns:p14="http://schemas.microsoft.com/office/powerpoint/2010/main" val="1703383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Managing Growth</a:t>
            </a:r>
            <a:endParaRPr lang="en-US" sz="3600" dirty="0"/>
          </a:p>
        </p:txBody>
      </p:sp>
      <p:sp>
        <p:nvSpPr>
          <p:cNvPr id="4" name="Content Placeholder 3"/>
          <p:cNvSpPr>
            <a:spLocks noGrp="1"/>
          </p:cNvSpPr>
          <p:nvPr>
            <p:ph idx="1"/>
          </p:nvPr>
        </p:nvSpPr>
        <p:spPr>
          <a:xfrm>
            <a:off x="457200" y="1600201"/>
            <a:ext cx="8229600" cy="1600200"/>
          </a:xfrm>
        </p:spPr>
        <p:txBody>
          <a:bodyPr/>
          <a:lstStyle/>
          <a:p>
            <a:pPr marL="0" indent="0">
              <a:buNone/>
            </a:pPr>
            <a:r>
              <a:rPr lang="en-US" sz="2200" dirty="0" smtClean="0"/>
              <a:t>It</a:t>
            </a:r>
            <a:r>
              <a:rPr lang="en-US" altLang="en-US" sz="2200" dirty="0" smtClean="0"/>
              <a:t>’</a:t>
            </a:r>
            <a:r>
              <a:rPr lang="en-US" sz="2200" dirty="0" smtClean="0"/>
              <a:t>s important for a business owner to know the stages of growth, along with the unique opportunities and challenges that each stage entails.</a:t>
            </a:r>
          </a:p>
          <a:p>
            <a:pPr marL="0" lvl="1" indent="0">
              <a:spcBef>
                <a:spcPts val="1500"/>
              </a:spcBef>
              <a:buNone/>
            </a:pPr>
            <a:r>
              <a:rPr lang="en-IN" sz="2200" b="1" dirty="0" smtClean="0"/>
              <a:t>Figure 13.2 </a:t>
            </a:r>
            <a:r>
              <a:rPr lang="en-IN" sz="2200" dirty="0" smtClean="0"/>
              <a:t>organizational life cycle</a:t>
            </a:r>
            <a:endParaRPr lang="en-IN" sz="2200" dirty="0"/>
          </a:p>
        </p:txBody>
      </p:sp>
      <p:pic>
        <p:nvPicPr>
          <p:cNvPr id="5" name="Picture 4" descr="The organizational life cycle of a business is a graph of sales over time. The horizontal axis, for time, is divided equally into segments from left to right as follows: introduction, early growth, continuous growth, maturity, and decline. A plot rises gradually through the introduction phase; more steeply during early growth; less steeply during continuous growth; levels out during maturity; and then slowly falls during decl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352800"/>
            <a:ext cx="5304686" cy="30129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Stages of Growth </a:t>
            </a:r>
            <a:r>
              <a:rPr lang="en-US" sz="2000" b="0" dirty="0" smtClean="0"/>
              <a:t>(1 of 5)</a:t>
            </a:r>
            <a:endParaRPr lang="en-US" sz="2000" b="0" dirty="0"/>
          </a:p>
        </p:txBody>
      </p:sp>
      <p:sp>
        <p:nvSpPr>
          <p:cNvPr id="6" name="Content Placeholder 5"/>
          <p:cNvSpPr>
            <a:spLocks noGrp="1"/>
          </p:cNvSpPr>
          <p:nvPr>
            <p:ph idx="1"/>
          </p:nvPr>
        </p:nvSpPr>
        <p:spPr>
          <a:xfrm>
            <a:off x="457200" y="1600201"/>
            <a:ext cx="8229600" cy="2590800"/>
          </a:xfrm>
        </p:spPr>
        <p:txBody>
          <a:bodyPr/>
          <a:lstStyle/>
          <a:p>
            <a:r>
              <a:rPr lang="en-US" sz="2200" dirty="0" smtClean="0"/>
              <a:t>Introduction Stage</a:t>
            </a:r>
          </a:p>
          <a:p>
            <a:pPr lvl="1"/>
            <a:r>
              <a:rPr lang="en-US" sz="2200" dirty="0" smtClean="0"/>
              <a:t>Start-up phase where a business determines what its core strengths and capabilities are.</a:t>
            </a:r>
          </a:p>
          <a:p>
            <a:pPr lvl="1"/>
            <a:r>
              <a:rPr lang="en-US" sz="2200" dirty="0" smtClean="0"/>
              <a:t>The main challenge is to make sure the initial product or service is right.</a:t>
            </a:r>
          </a:p>
          <a:p>
            <a:pPr lvl="1"/>
            <a:r>
              <a:rPr lang="en-US" sz="2200" dirty="0" smtClean="0"/>
              <a:t>It</a:t>
            </a:r>
            <a:r>
              <a:rPr lang="en-US" altLang="en-US" sz="2200" dirty="0" smtClean="0"/>
              <a:t>’</a:t>
            </a:r>
            <a:r>
              <a:rPr lang="en-US" sz="2200" dirty="0" smtClean="0"/>
              <a:t>s important to document what works and what doesn</a:t>
            </a:r>
            <a:r>
              <a:rPr lang="en-US" altLang="en-US" sz="2200" dirty="0" smtClean="0"/>
              <a:t>’</a:t>
            </a:r>
            <a:r>
              <a:rPr lang="en-US" sz="2200" dirty="0" smtClean="0"/>
              <a:t>t work during this stage.</a:t>
            </a:r>
          </a:p>
        </p:txBody>
      </p:sp>
      <p:pic>
        <p:nvPicPr>
          <p:cNvPr id="8" name="Picture 7" descr="The organizational life cycle of a business is a graph of sales over time. The horizontal axis, for time, is divided equally into segments from left to right as follows: introduction, early growth, continuous growth, maturity, and decline. A plot rises gradually through the introduction phase; more steeply during early growth; less steeply during continuous growth; levels out during maturity; and then slowly falls during decl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888" y="4263570"/>
            <a:ext cx="3626223" cy="2059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Stages of Growth </a:t>
            </a:r>
            <a:r>
              <a:rPr lang="en-US" sz="2000" b="0" dirty="0" smtClean="0"/>
              <a:t>(2 of 5)</a:t>
            </a:r>
            <a:endParaRPr lang="en-US" sz="3600" b="0" dirty="0"/>
          </a:p>
        </p:txBody>
      </p:sp>
      <p:sp>
        <p:nvSpPr>
          <p:cNvPr id="3" name="Content Placeholder 2"/>
          <p:cNvSpPr>
            <a:spLocks noGrp="1"/>
          </p:cNvSpPr>
          <p:nvPr>
            <p:ph idx="1"/>
          </p:nvPr>
        </p:nvSpPr>
        <p:spPr>
          <a:xfrm>
            <a:off x="457200" y="1600200"/>
            <a:ext cx="8229600" cy="2362200"/>
          </a:xfrm>
        </p:spPr>
        <p:txBody>
          <a:bodyPr/>
          <a:lstStyle/>
          <a:p>
            <a:r>
              <a:rPr lang="en-US" sz="2000" dirty="0" smtClean="0"/>
              <a:t>Early Growth Stage</a:t>
            </a:r>
          </a:p>
          <a:p>
            <a:pPr lvl="1"/>
            <a:r>
              <a:rPr lang="en-US" sz="2000" dirty="0" smtClean="0"/>
              <a:t>Generally characterized by increasing sales and heightened complexity.</a:t>
            </a:r>
          </a:p>
          <a:p>
            <a:pPr lvl="1"/>
            <a:r>
              <a:rPr lang="en-US" sz="2000" dirty="0" smtClean="0"/>
              <a:t>Two important things must happen for a business to be successful in this stage.</a:t>
            </a:r>
          </a:p>
          <a:p>
            <a:pPr lvl="2"/>
            <a:r>
              <a:rPr lang="en-US" sz="2000" dirty="0" smtClean="0"/>
              <a:t>The founder must start working </a:t>
            </a:r>
            <a:r>
              <a:rPr lang="en-US" altLang="en-US" sz="2000" dirty="0" smtClean="0"/>
              <a:t>“</a:t>
            </a:r>
            <a:r>
              <a:rPr lang="en-US" sz="2000" dirty="0" smtClean="0"/>
              <a:t>on the business</a:t>
            </a:r>
            <a:r>
              <a:rPr lang="en-US" altLang="en-US" sz="2000" dirty="0" smtClean="0"/>
              <a:t>”</a:t>
            </a:r>
            <a:r>
              <a:rPr lang="en-US" sz="2000" dirty="0" smtClean="0"/>
              <a:t> rather than </a:t>
            </a:r>
            <a:r>
              <a:rPr lang="en-US" altLang="en-US" sz="2000" dirty="0" smtClean="0"/>
              <a:t>“</a:t>
            </a:r>
            <a:r>
              <a:rPr lang="en-US" sz="2000" dirty="0" smtClean="0"/>
              <a:t>in the business.</a:t>
            </a:r>
            <a:r>
              <a:rPr lang="en-US" altLang="en-US" sz="2000" dirty="0" smtClean="0"/>
              <a:t>”</a:t>
            </a:r>
            <a:endParaRPr lang="en-US" sz="2000" dirty="0" smtClean="0"/>
          </a:p>
        </p:txBody>
      </p:sp>
      <p:sp>
        <p:nvSpPr>
          <p:cNvPr id="6" name="Content Placeholder 5"/>
          <p:cNvSpPr>
            <a:spLocks noGrp="1"/>
          </p:cNvSpPr>
          <p:nvPr>
            <p:ph idx="13"/>
          </p:nvPr>
        </p:nvSpPr>
        <p:spPr>
          <a:xfrm>
            <a:off x="457200" y="4038600"/>
            <a:ext cx="4114800" cy="1752599"/>
          </a:xfrm>
        </p:spPr>
        <p:txBody>
          <a:bodyPr/>
          <a:lstStyle/>
          <a:p>
            <a:pPr lvl="2">
              <a:spcBef>
                <a:spcPts val="1500"/>
              </a:spcBef>
            </a:pPr>
            <a:r>
              <a:rPr lang="en-US" sz="2000" dirty="0" smtClean="0"/>
              <a:t>Increased formalization must take place, and the business has to start developing policies and procedures.</a:t>
            </a:r>
            <a:endParaRPr lang="en-IN" sz="2000" dirty="0"/>
          </a:p>
        </p:txBody>
      </p:sp>
      <p:pic>
        <p:nvPicPr>
          <p:cNvPr id="7" name="Picture 6" descr="The organizational life cycle of a business is a graph of sales over time. The horizontal axis, for time, is divided equally into segments from left to right as follows: introduction, early growth, continuous growth, maturity, and decline. A plot rises gradually through the introduction phase; more steeply during early growth; less steeply during continuous growth; levels out during maturity; and then slowly falls during decl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267200"/>
            <a:ext cx="3626223" cy="2059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Stages of Growth </a:t>
            </a:r>
            <a:r>
              <a:rPr lang="en-US" sz="2000" b="0" dirty="0" smtClean="0"/>
              <a:t>(3 of 5)</a:t>
            </a:r>
            <a:endParaRPr lang="en-US" sz="2000" dirty="0"/>
          </a:p>
        </p:txBody>
      </p:sp>
      <p:sp>
        <p:nvSpPr>
          <p:cNvPr id="3" name="Content Placeholder 2"/>
          <p:cNvSpPr>
            <a:spLocks noGrp="1"/>
          </p:cNvSpPr>
          <p:nvPr>
            <p:ph idx="1"/>
          </p:nvPr>
        </p:nvSpPr>
        <p:spPr>
          <a:xfrm>
            <a:off x="457200" y="1600201"/>
            <a:ext cx="8229600" cy="2819400"/>
          </a:xfrm>
        </p:spPr>
        <p:txBody>
          <a:bodyPr/>
          <a:lstStyle/>
          <a:p>
            <a:r>
              <a:rPr lang="en-US" sz="2000" dirty="0" smtClean="0"/>
              <a:t>Continuous Growth Stage</a:t>
            </a:r>
          </a:p>
          <a:p>
            <a:pPr lvl="1"/>
            <a:r>
              <a:rPr lang="en-US" sz="2000" dirty="0" smtClean="0"/>
              <a:t>The need for structure and formalization increases.</a:t>
            </a:r>
          </a:p>
          <a:p>
            <a:pPr lvl="1"/>
            <a:r>
              <a:rPr lang="en-US" sz="2000" dirty="0" smtClean="0"/>
              <a:t>Often the business will start developing related products and services.</a:t>
            </a:r>
          </a:p>
          <a:p>
            <a:pPr lvl="1"/>
            <a:r>
              <a:rPr lang="en-US" sz="2000" dirty="0" smtClean="0"/>
              <a:t>The toughest decisions take place in this stage.</a:t>
            </a:r>
          </a:p>
          <a:p>
            <a:pPr lvl="1"/>
            <a:r>
              <a:rPr lang="en-US" sz="2000" dirty="0" smtClean="0"/>
              <a:t>One tough decision is whether the owner of the business and the current management team have the experience and the ability to take the business further.</a:t>
            </a:r>
            <a:endParaRPr lang="en-IN" sz="2000" dirty="0"/>
          </a:p>
        </p:txBody>
      </p:sp>
      <p:pic>
        <p:nvPicPr>
          <p:cNvPr id="5" name="Picture 4" descr="The organizational life cycle of a business is a graph of sales over time. The horizontal axis, for time, is divided equally into segments from left to right as follows: introduction, early growth, continuous growth, maturity, and decline. A plot rises gradually through the introduction phase; more steeply during early growth; less steeply during continuous growth; levels out during maturity; and then slowly falls during decl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267200"/>
            <a:ext cx="3626223" cy="2059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Stages of Growth </a:t>
            </a:r>
            <a:r>
              <a:rPr lang="en-US" sz="2000" b="0" dirty="0" smtClean="0"/>
              <a:t>(4 of 5)</a:t>
            </a:r>
            <a:endParaRPr lang="en-US" sz="2000" b="0" dirty="0"/>
          </a:p>
        </p:txBody>
      </p:sp>
      <p:sp>
        <p:nvSpPr>
          <p:cNvPr id="3" name="Content Placeholder 2"/>
          <p:cNvSpPr>
            <a:spLocks noGrp="1"/>
          </p:cNvSpPr>
          <p:nvPr>
            <p:ph idx="1"/>
          </p:nvPr>
        </p:nvSpPr>
        <p:spPr/>
        <p:txBody>
          <a:bodyPr wrap="square"/>
          <a:lstStyle/>
          <a:p>
            <a:r>
              <a:rPr lang="en-US" sz="2000" dirty="0" smtClean="0"/>
              <a:t>Maturity Stage</a:t>
            </a:r>
          </a:p>
          <a:p>
            <a:pPr lvl="1"/>
            <a:r>
              <a:rPr lang="en-US" sz="2000" dirty="0" smtClean="0"/>
              <a:t>A business enters the maturity stage when its growth stalls.</a:t>
            </a:r>
          </a:p>
          <a:p>
            <a:pPr lvl="1"/>
            <a:r>
              <a:rPr lang="en-US" sz="2000" dirty="0" smtClean="0"/>
              <a:t>At this point, a firm is typically more intently focused on managing efficiently than developing new products.</a:t>
            </a:r>
          </a:p>
          <a:p>
            <a:pPr lvl="1"/>
            <a:r>
              <a:rPr lang="en-US" sz="2000" dirty="0" smtClean="0"/>
              <a:t>Well-managed firms often look for partnering opportunities or opportunities for acquisitions or licensing deals to breathe new life into the firm.</a:t>
            </a:r>
          </a:p>
        </p:txBody>
      </p:sp>
      <p:sp>
        <p:nvSpPr>
          <p:cNvPr id="5" name="Content Placeholder 4"/>
          <p:cNvSpPr>
            <a:spLocks noGrp="1"/>
          </p:cNvSpPr>
          <p:nvPr>
            <p:ph idx="13"/>
          </p:nvPr>
        </p:nvSpPr>
        <p:spPr>
          <a:xfrm>
            <a:off x="437225" y="4114800"/>
            <a:ext cx="4058575" cy="1858963"/>
          </a:xfrm>
        </p:spPr>
        <p:txBody>
          <a:bodyPr/>
          <a:lstStyle/>
          <a:p>
            <a:pPr marL="740664" lvl="2" indent="-283464">
              <a:buFont typeface="Arial" pitchFamily="34" charset="0"/>
              <a:buChar char="–"/>
            </a:pPr>
            <a:r>
              <a:rPr lang="en-US" sz="2000" dirty="0" smtClean="0"/>
              <a:t>If new growth cannot be achieved through a firm</a:t>
            </a:r>
            <a:r>
              <a:rPr lang="en-US" altLang="en-US" sz="2000" dirty="0" smtClean="0"/>
              <a:t>’</a:t>
            </a:r>
            <a:r>
              <a:rPr lang="en-US" sz="2000" dirty="0" smtClean="0"/>
              <a:t>s existing product mix, the </a:t>
            </a:r>
            <a:r>
              <a:rPr lang="en-US" altLang="en-US" sz="2000" dirty="0" smtClean="0"/>
              <a:t>“</a:t>
            </a:r>
            <a:r>
              <a:rPr lang="en-US" sz="2000" dirty="0" smtClean="0"/>
              <a:t>next generation</a:t>
            </a:r>
            <a:r>
              <a:rPr lang="en-US" altLang="en-US" sz="2000" dirty="0" smtClean="0"/>
              <a:t>”</a:t>
            </a:r>
            <a:r>
              <a:rPr lang="en-US" sz="2000" dirty="0" smtClean="0"/>
              <a:t> of products should be developed.</a:t>
            </a:r>
            <a:endParaRPr lang="en-IN" sz="2000" dirty="0"/>
          </a:p>
        </p:txBody>
      </p:sp>
      <p:pic>
        <p:nvPicPr>
          <p:cNvPr id="7" name="Picture 6" descr="The organizational life cycle of a business is a graph of sales over time. The horizontal axis, for time, is divided equally into segments from left to right as follows: introduction, early growth, continuous growth, maturity, and decline. A plot rises gradually through the introduction phase; more steeply during early growth; less steeply during continuous growth; levels out during maturity; and then slowly falls during decl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267200"/>
            <a:ext cx="3626223" cy="2059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Stages of Growth </a:t>
            </a:r>
            <a:r>
              <a:rPr lang="en-US" sz="2000" b="0" dirty="0" smtClean="0"/>
              <a:t>(5 of 5)</a:t>
            </a:r>
            <a:endParaRPr lang="en-US" sz="3600" b="0" dirty="0"/>
          </a:p>
        </p:txBody>
      </p:sp>
      <p:sp>
        <p:nvSpPr>
          <p:cNvPr id="5" name="Content Placeholder 4"/>
          <p:cNvSpPr>
            <a:spLocks noGrp="1"/>
          </p:cNvSpPr>
          <p:nvPr>
            <p:ph idx="1"/>
          </p:nvPr>
        </p:nvSpPr>
        <p:spPr>
          <a:xfrm>
            <a:off x="457200" y="1600200"/>
            <a:ext cx="8229600" cy="2362200"/>
          </a:xfrm>
        </p:spPr>
        <p:txBody>
          <a:bodyPr/>
          <a:lstStyle/>
          <a:p>
            <a:r>
              <a:rPr lang="en-US" sz="2200" dirty="0" smtClean="0"/>
              <a:t>Decline Stage</a:t>
            </a:r>
          </a:p>
          <a:p>
            <a:pPr lvl="1"/>
            <a:r>
              <a:rPr lang="en-US" sz="2200" dirty="0" smtClean="0"/>
              <a:t>It is not inevitable that a business enter the decline stage.</a:t>
            </a:r>
          </a:p>
          <a:p>
            <a:pPr lvl="1"/>
            <a:r>
              <a:rPr lang="en-US" sz="2200" dirty="0" smtClean="0"/>
              <a:t>Many American businesses have long histories and have adapted and survived over time.</a:t>
            </a:r>
          </a:p>
          <a:p>
            <a:pPr lvl="1"/>
            <a:r>
              <a:rPr lang="en-US" sz="2200" dirty="0" smtClean="0"/>
              <a:t>A business</a:t>
            </a:r>
            <a:r>
              <a:rPr lang="en-US" altLang="en-US" sz="2200" dirty="0" smtClean="0"/>
              <a:t>’</a:t>
            </a:r>
            <a:r>
              <a:rPr lang="en-US" sz="2200" dirty="0" smtClean="0"/>
              <a:t>s ability to avoid decline hinges on the strength of its leadership and its ability to adapt over time.</a:t>
            </a:r>
          </a:p>
        </p:txBody>
      </p:sp>
      <p:pic>
        <p:nvPicPr>
          <p:cNvPr id="6" name="Picture 5" descr="The organizational life cycle of a business is a graph of sales over time. The horizontal axis, for time, is divided equally into segments from left to right as follows: introduction, early growth, continuous growth, maturity, and decline. A plot rises gradually through the introduction phase; more steeply during early growth; less steeply during continuous growth; levels out during maturity; and then slowly falls during decl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267200"/>
            <a:ext cx="3626223" cy="2059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Challenges of Growth</a:t>
            </a:r>
            <a:endParaRPr lang="en-US" sz="3600" dirty="0"/>
          </a:p>
        </p:txBody>
      </p:sp>
      <p:sp>
        <p:nvSpPr>
          <p:cNvPr id="3" name="Content Placeholder 2"/>
          <p:cNvSpPr>
            <a:spLocks noGrp="1"/>
          </p:cNvSpPr>
          <p:nvPr>
            <p:ph idx="1"/>
          </p:nvPr>
        </p:nvSpPr>
        <p:spPr/>
        <p:txBody>
          <a:bodyPr/>
          <a:lstStyle/>
          <a:p>
            <a:pPr>
              <a:buNone/>
            </a:pPr>
            <a:r>
              <a:rPr lang="en-US" sz="2400" b="1" dirty="0" smtClean="0"/>
              <a:t>Two categories of challenges for firm growth</a:t>
            </a:r>
          </a:p>
          <a:p>
            <a:r>
              <a:rPr lang="en-US" sz="2400" dirty="0" smtClean="0"/>
              <a:t>Managerial Capacity Problem</a:t>
            </a:r>
          </a:p>
          <a:p>
            <a:r>
              <a:rPr lang="en-US" sz="2400" dirty="0" smtClean="0"/>
              <a:t>Day-to-Day Challenges of Growing a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Managerial Capacity Problem </a:t>
            </a:r>
            <a:r>
              <a:rPr lang="en-US" sz="2000" b="0" dirty="0" smtClean="0"/>
              <a:t>(1 of 6)</a:t>
            </a:r>
            <a:endParaRPr lang="en-US" sz="3600" b="0" dirty="0"/>
          </a:p>
        </p:txBody>
      </p:sp>
      <p:sp>
        <p:nvSpPr>
          <p:cNvPr id="3" name="Content Placeholder 2"/>
          <p:cNvSpPr>
            <a:spLocks noGrp="1"/>
          </p:cNvSpPr>
          <p:nvPr>
            <p:ph idx="1"/>
          </p:nvPr>
        </p:nvSpPr>
        <p:spPr>
          <a:xfrm>
            <a:off x="457200" y="1600200"/>
            <a:ext cx="8153400" cy="4525963"/>
          </a:xfrm>
        </p:spPr>
        <p:txBody>
          <a:bodyPr/>
          <a:lstStyle/>
          <a:p>
            <a:r>
              <a:rPr lang="en-US" sz="2400" dirty="0" smtClean="0"/>
              <a:t>Managerial Capacity</a:t>
            </a:r>
          </a:p>
          <a:p>
            <a:pPr lvl="1"/>
            <a:r>
              <a:rPr lang="en-US" sz="2400" dirty="0" smtClean="0"/>
              <a:t>Firms are collections of productive resources that are organized in an administrative framework.</a:t>
            </a:r>
          </a:p>
          <a:p>
            <a:pPr lvl="1"/>
            <a:r>
              <a:rPr lang="en-US" sz="2400" dirty="0" smtClean="0"/>
              <a:t>As a firm goes about its routine activities, it recognizes opportunities to grow.</a:t>
            </a:r>
          </a:p>
          <a:p>
            <a:pPr lvl="1"/>
            <a:r>
              <a:rPr lang="en-US" sz="2400" dirty="0" smtClean="0"/>
              <a:t>The problem with this scenario is that firms are not always prepared or able to grow, because of limited </a:t>
            </a:r>
            <a:r>
              <a:rPr lang="en-US" altLang="en-US" sz="2400" dirty="0" smtClean="0"/>
              <a:t>“</a:t>
            </a:r>
            <a:r>
              <a:rPr lang="en-US" sz="2400" dirty="0" smtClean="0"/>
              <a:t>managerial capacity.</a:t>
            </a:r>
            <a:r>
              <a:rPr lang="en-US" altLang="en-US" sz="2400" dirty="0" smtClean="0"/>
              <a:t>”</a:t>
            </a: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Managerial Capacity Problem </a:t>
            </a:r>
            <a:r>
              <a:rPr lang="en-US" sz="2000" b="0" dirty="0" smtClean="0"/>
              <a:t>(2 of 6)</a:t>
            </a:r>
            <a:endParaRPr lang="en-US" sz="3600" dirty="0"/>
          </a:p>
        </p:txBody>
      </p:sp>
      <p:sp>
        <p:nvSpPr>
          <p:cNvPr id="3" name="Content Placeholder 2"/>
          <p:cNvSpPr>
            <a:spLocks noGrp="1"/>
          </p:cNvSpPr>
          <p:nvPr>
            <p:ph idx="1"/>
          </p:nvPr>
        </p:nvSpPr>
        <p:spPr>
          <a:xfrm>
            <a:off x="457200" y="1600200"/>
            <a:ext cx="8077200" cy="4724400"/>
          </a:xfrm>
        </p:spPr>
        <p:txBody>
          <a:bodyPr/>
          <a:lstStyle/>
          <a:p>
            <a:r>
              <a:rPr lang="en-US" sz="2200" dirty="0" smtClean="0"/>
              <a:t>A Firm</a:t>
            </a:r>
            <a:r>
              <a:rPr lang="en-US" altLang="en-US" sz="2200" dirty="0" smtClean="0"/>
              <a:t>’</a:t>
            </a:r>
            <a:r>
              <a:rPr lang="en-US" sz="2200" dirty="0" smtClean="0"/>
              <a:t>s Administrative Framework</a:t>
            </a:r>
          </a:p>
          <a:p>
            <a:pPr lvl="1"/>
            <a:r>
              <a:rPr lang="en-US" sz="2200" dirty="0" smtClean="0"/>
              <a:t>A firm</a:t>
            </a:r>
            <a:r>
              <a:rPr lang="en-US" altLang="en-US" sz="2200" dirty="0" smtClean="0"/>
              <a:t>’</a:t>
            </a:r>
            <a:r>
              <a:rPr lang="en-US" sz="2200" dirty="0" smtClean="0"/>
              <a:t>s administrative framework consists of two kinds of services that are important to firm growth.</a:t>
            </a:r>
          </a:p>
          <a:p>
            <a:pPr lvl="2"/>
            <a:r>
              <a:rPr lang="en-US" sz="2200" dirty="0" smtClean="0"/>
              <a:t>Entrepreneurial services generate new market, product, and service ideas, while managerial services administer the routine functions of the firm and facilitate the profitable execution of new opportunities.</a:t>
            </a:r>
          </a:p>
          <a:p>
            <a:pPr lvl="2"/>
            <a:r>
              <a:rPr lang="en-US" sz="2200" dirty="0" smtClean="0"/>
              <a:t>New product and service ideas require substantial managerial services (or managerial capacity) to be successfully implemented.</a:t>
            </a:r>
          </a:p>
          <a:p>
            <a:pPr lvl="2"/>
            <a:r>
              <a:rPr lang="en-US" sz="2200" dirty="0" smtClean="0"/>
              <a:t>This is a complex problem because if a firm has insufficient managerial services to properly implement its new product and service ideas, it can</a:t>
            </a:r>
            <a:r>
              <a:rPr lang="en-US" altLang="en-US" sz="2200" dirty="0" smtClean="0"/>
              <a:t>’</a:t>
            </a:r>
            <a:r>
              <a:rPr lang="en-US" sz="2200" dirty="0" smtClean="0"/>
              <a:t>t grow.</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Managerial Capacity Problem </a:t>
            </a:r>
            <a:r>
              <a:rPr lang="en-US" sz="2000" b="0" dirty="0" smtClean="0"/>
              <a:t>(3 of 6)</a:t>
            </a:r>
            <a:endParaRPr lang="en-US" sz="3600" b="0" dirty="0"/>
          </a:p>
        </p:txBody>
      </p:sp>
      <p:sp>
        <p:nvSpPr>
          <p:cNvPr id="3" name="Content Placeholder 2"/>
          <p:cNvSpPr>
            <a:spLocks noGrp="1"/>
          </p:cNvSpPr>
          <p:nvPr>
            <p:ph idx="1"/>
          </p:nvPr>
        </p:nvSpPr>
        <p:spPr>
          <a:xfrm>
            <a:off x="457200" y="1600200"/>
            <a:ext cx="8153400" cy="4525963"/>
          </a:xfrm>
        </p:spPr>
        <p:txBody>
          <a:bodyPr/>
          <a:lstStyle/>
          <a:p>
            <a:pPr lvl="2"/>
            <a:r>
              <a:rPr lang="en-US" sz="2200" dirty="0" smtClean="0"/>
              <a:t>The reason a firm can</a:t>
            </a:r>
            <a:r>
              <a:rPr lang="en-US" altLang="en-US" sz="2200" dirty="0" smtClean="0"/>
              <a:t>’</a:t>
            </a:r>
            <a:r>
              <a:rPr lang="en-US" sz="2200" dirty="0" smtClean="0"/>
              <a:t>t quickly increase its managerial services (to take advantage of new product or service ideas) is that it is expensive to hire new employees, it takes time for new hires to be socialized into the culture of a firm, and it takes time for new employees to acquire firm-specific skills and establish trusting relationships with other members of the firm.</a:t>
            </a:r>
          </a:p>
          <a:p>
            <a:pPr lvl="2"/>
            <a:r>
              <a:rPr lang="en-US" sz="2200" dirty="0" smtClean="0"/>
              <a:t>When a firm</a:t>
            </a:r>
            <a:r>
              <a:rPr lang="en-US" altLang="en-US" sz="2200" dirty="0" smtClean="0"/>
              <a:t>’</a:t>
            </a:r>
            <a:r>
              <a:rPr lang="en-US" sz="2200" dirty="0" smtClean="0"/>
              <a:t>s managerial resources are insufficient to take advantage of its new product and service opportunities, the subsequent bottleneck is referred to as the managerial capacity problem.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Learning Objectives</a:t>
            </a:r>
            <a:endParaRPr lang="en-US" sz="2000" b="0" dirty="0"/>
          </a:p>
        </p:txBody>
      </p:sp>
      <p:sp>
        <p:nvSpPr>
          <p:cNvPr id="3" name="Content Placeholder 2"/>
          <p:cNvSpPr>
            <a:spLocks noGrp="1"/>
          </p:cNvSpPr>
          <p:nvPr>
            <p:ph idx="1"/>
          </p:nvPr>
        </p:nvSpPr>
        <p:spPr/>
        <p:txBody>
          <a:bodyPr/>
          <a:lstStyle/>
          <a:p>
            <a:pPr marL="0" indent="0">
              <a:buSzPct val="100000"/>
              <a:buNone/>
            </a:pPr>
            <a:r>
              <a:rPr lang="en-US" sz="2400" b="1" dirty="0" smtClean="0">
                <a:solidFill>
                  <a:srgbClr val="007FA3"/>
                </a:solidFill>
                <a:latin typeface="+mj-lt"/>
              </a:rPr>
              <a:t>13.1</a:t>
            </a:r>
            <a:r>
              <a:rPr lang="en-US" sz="2400" dirty="0" smtClean="0">
                <a:latin typeface="+mj-lt"/>
              </a:rPr>
              <a:t> Describe how firms can properly prepare for growth.</a:t>
            </a:r>
          </a:p>
          <a:p>
            <a:pPr marL="681038" indent="-681038">
              <a:buSzPct val="100000"/>
              <a:buNone/>
            </a:pPr>
            <a:r>
              <a:rPr lang="en-US" sz="2400" b="1" dirty="0" smtClean="0">
                <a:solidFill>
                  <a:srgbClr val="007FA3"/>
                </a:solidFill>
                <a:latin typeface="+mj-lt"/>
              </a:rPr>
              <a:t>13.2 </a:t>
            </a:r>
            <a:r>
              <a:rPr lang="en-US" sz="2400" dirty="0" smtClean="0">
                <a:latin typeface="+mj-lt"/>
              </a:rPr>
              <a:t>Discuss the six most common reasons firms pursue growth.</a:t>
            </a:r>
          </a:p>
          <a:p>
            <a:pPr marL="681038" indent="-681038">
              <a:buSzPct val="100000"/>
              <a:buNone/>
            </a:pPr>
            <a:r>
              <a:rPr lang="en-US" sz="2400" b="1" dirty="0" smtClean="0">
                <a:solidFill>
                  <a:srgbClr val="007FA3"/>
                </a:solidFill>
                <a:latin typeface="+mj-lt"/>
              </a:rPr>
              <a:t>13.3</a:t>
            </a:r>
            <a:r>
              <a:rPr lang="en-US" sz="2400" dirty="0" smtClean="0">
                <a:latin typeface="+mj-lt"/>
              </a:rPr>
              <a:t> Explain the importance of being able to manage the stages of growth.</a:t>
            </a:r>
          </a:p>
          <a:p>
            <a:pPr marL="681038" indent="-681038">
              <a:buSzPct val="100000"/>
              <a:buNone/>
            </a:pPr>
            <a:r>
              <a:rPr lang="en-US" sz="2400" b="1" dirty="0" smtClean="0">
                <a:solidFill>
                  <a:srgbClr val="007FA3"/>
                </a:solidFill>
                <a:latin typeface="+mj-lt"/>
              </a:rPr>
              <a:t>13.4</a:t>
            </a:r>
            <a:r>
              <a:rPr lang="en-US" sz="2400" dirty="0" smtClean="0">
                <a:latin typeface="+mj-lt"/>
              </a:rPr>
              <a:t> Describe the challenges of firm growth, particularly those of adverse selection and moral hazard.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Managerial Capacity Problem </a:t>
            </a:r>
            <a:r>
              <a:rPr lang="en-US" sz="2000" b="0" dirty="0" smtClean="0"/>
              <a:t>(4 of 6)</a:t>
            </a:r>
            <a:endParaRPr lang="en-US" sz="3600" b="0" dirty="0"/>
          </a:p>
        </p:txBody>
      </p:sp>
      <p:sp>
        <p:nvSpPr>
          <p:cNvPr id="3" name="Content Placeholder 2"/>
          <p:cNvSpPr>
            <a:spLocks noGrp="1"/>
          </p:cNvSpPr>
          <p:nvPr>
            <p:ph idx="1"/>
          </p:nvPr>
        </p:nvSpPr>
        <p:spPr>
          <a:xfrm>
            <a:off x="457200" y="1600200"/>
            <a:ext cx="8229600" cy="4525963"/>
          </a:xfrm>
        </p:spPr>
        <p:txBody>
          <a:bodyPr/>
          <a:lstStyle/>
          <a:p>
            <a:r>
              <a:rPr lang="en-US" sz="2200" dirty="0" smtClean="0"/>
              <a:t>Additional Challenges</a:t>
            </a:r>
          </a:p>
          <a:p>
            <a:pPr lvl="1"/>
            <a:r>
              <a:rPr lang="en-US" sz="2200" dirty="0" smtClean="0"/>
              <a:t>As a firm grows, it is faced with the dual challenges of adverse selection and moral hazard.</a:t>
            </a:r>
          </a:p>
          <a:p>
            <a:pPr lvl="2"/>
            <a:r>
              <a:rPr lang="en-US" sz="2200" b="1" dirty="0" smtClean="0"/>
              <a:t>Adverse selection</a:t>
            </a:r>
            <a:r>
              <a:rPr lang="en-US" sz="2200" dirty="0" smtClean="0"/>
              <a:t> means that as the number of employees a firm needs increases, it becomes increasingly difficult for the firm to find the right employees, place them in appropriate positions, and provide adequate supervision.</a:t>
            </a:r>
          </a:p>
          <a:p>
            <a:pPr lvl="2"/>
            <a:r>
              <a:rPr lang="en-US" sz="2200" b="1" dirty="0" smtClean="0"/>
              <a:t>Moral hazard</a:t>
            </a:r>
            <a:r>
              <a:rPr lang="en-US" sz="2200" dirty="0" smtClean="0"/>
              <a:t> means that as a firm grows and adds personnel, the new hires typically do not have the same ownership incentives as the original founders, so the new hires may not be as motivated as the founders to put in long hours and may even try to avoid hard work.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Managerial Capacity Problem </a:t>
            </a:r>
            <a:r>
              <a:rPr lang="en-US" sz="2000" b="0" dirty="0" smtClean="0"/>
              <a:t>(5 of 6)</a:t>
            </a:r>
            <a:endParaRPr lang="en-US" sz="3600" b="0" dirty="0"/>
          </a:p>
        </p:txBody>
      </p:sp>
      <p:sp>
        <p:nvSpPr>
          <p:cNvPr id="3" name="Content Placeholder 2"/>
          <p:cNvSpPr>
            <a:spLocks noGrp="1"/>
          </p:cNvSpPr>
          <p:nvPr>
            <p:ph idx="1"/>
          </p:nvPr>
        </p:nvSpPr>
        <p:spPr>
          <a:xfrm>
            <a:off x="457200" y="1600201"/>
            <a:ext cx="8229600" cy="457199"/>
          </a:xfrm>
        </p:spPr>
        <p:txBody>
          <a:bodyPr/>
          <a:lstStyle/>
          <a:p>
            <a:pPr>
              <a:spcBef>
                <a:spcPct val="50000"/>
              </a:spcBef>
              <a:buNone/>
            </a:pPr>
            <a:r>
              <a:rPr lang="en-IN" sz="2200" b="1" dirty="0"/>
              <a:t>Figure </a:t>
            </a:r>
            <a:r>
              <a:rPr lang="en-IN" sz="2200" b="1" dirty="0" smtClean="0"/>
              <a:t>13.3 </a:t>
            </a:r>
            <a:r>
              <a:rPr lang="en-US" sz="2200" dirty="0" smtClean="0"/>
              <a:t>Basic Model of Firm Growth</a:t>
            </a:r>
            <a:endParaRPr lang="en-US" sz="2200" dirty="0"/>
          </a:p>
        </p:txBody>
      </p:sp>
      <p:pic>
        <p:nvPicPr>
          <p:cNvPr id="5" name="Picture 4" descr="A basic model of firm growth. The growth of entrepreneurial services, including the recognition of new market, product, and service opportunities, requires an increase in managerial services, the administration of the routine functions of the firm and the execution of new business opportunities. The managerial services increase is necessary to accomplish firm growth, achieving growth as measured by outcomes such as larger sales revenues and greater profi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14600"/>
            <a:ext cx="8009964" cy="22918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Managerial Capacity Problem </a:t>
            </a:r>
            <a:r>
              <a:rPr lang="en-US" sz="2000" b="0" dirty="0" smtClean="0"/>
              <a:t>(6 of 6)</a:t>
            </a:r>
            <a:endParaRPr lang="en-US" sz="2000" b="0" dirty="0"/>
          </a:p>
        </p:txBody>
      </p:sp>
      <p:sp>
        <p:nvSpPr>
          <p:cNvPr id="3" name="Content Placeholder 2"/>
          <p:cNvSpPr>
            <a:spLocks noGrp="1"/>
          </p:cNvSpPr>
          <p:nvPr>
            <p:ph idx="1"/>
          </p:nvPr>
        </p:nvSpPr>
        <p:spPr>
          <a:xfrm>
            <a:off x="457200" y="1600201"/>
            <a:ext cx="8229600" cy="304800"/>
          </a:xfrm>
        </p:spPr>
        <p:txBody>
          <a:bodyPr/>
          <a:lstStyle/>
          <a:p>
            <a:pPr marL="0" indent="0">
              <a:buNone/>
            </a:pPr>
            <a:r>
              <a:rPr lang="en-IN" sz="2200" b="1" dirty="0" smtClean="0"/>
              <a:t>Figure 13.4 </a:t>
            </a:r>
            <a:r>
              <a:rPr lang="en-US" sz="2200" dirty="0" smtClean="0"/>
              <a:t>impact of the managerial capacity problem</a:t>
            </a:r>
            <a:endParaRPr lang="en-US" sz="2200" dirty="0"/>
          </a:p>
        </p:txBody>
      </p:sp>
      <p:pic>
        <p:nvPicPr>
          <p:cNvPr id="6" name="Picture 5" descr="The impact of managerial capacity in the basic model of firm growth. As entrepreneurial services opportunity increases there is a need to increase managerial services. This is constrained by socialization of new managers, managerial motivation, adverse selection, and moral haza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192550"/>
            <a:ext cx="5986426" cy="3140972"/>
          </a:xfrm>
          <a:prstGeom prst="rect">
            <a:avLst/>
          </a:prstGeom>
        </p:spPr>
      </p:pic>
      <p:sp>
        <p:nvSpPr>
          <p:cNvPr id="5" name="Content Placeholder 4"/>
          <p:cNvSpPr>
            <a:spLocks noGrp="1"/>
          </p:cNvSpPr>
          <p:nvPr>
            <p:ph idx="13"/>
          </p:nvPr>
        </p:nvSpPr>
        <p:spPr>
          <a:xfrm>
            <a:off x="457200" y="5562600"/>
            <a:ext cx="8001000" cy="533400"/>
          </a:xfrm>
        </p:spPr>
        <p:txBody>
          <a:bodyPr/>
          <a:lstStyle/>
          <a:p>
            <a:pPr marL="0" indent="0">
              <a:buNone/>
            </a:pPr>
            <a:r>
              <a:rPr lang="en-IN" b="1" dirty="0"/>
              <a:t>Source: </a:t>
            </a:r>
            <a:r>
              <a:rPr lang="en-IN" dirty="0"/>
              <a:t>Based on </a:t>
            </a:r>
            <a:r>
              <a:rPr lang="en-IN" dirty="0" smtClean="0"/>
              <a:t>material in </a:t>
            </a:r>
            <a:r>
              <a:rPr lang="en-IN" dirty="0"/>
              <a:t>E. T. Penrose, </a:t>
            </a:r>
            <a:r>
              <a:rPr lang="en-IN" i="1" dirty="0"/>
              <a:t>The </a:t>
            </a:r>
            <a:r>
              <a:rPr lang="en-IN" i="1" dirty="0" smtClean="0"/>
              <a:t>Theory of </a:t>
            </a:r>
            <a:r>
              <a:rPr lang="en-IN" i="1" dirty="0"/>
              <a:t>the Growth of the </a:t>
            </a:r>
            <a:r>
              <a:rPr lang="en-IN" i="1" dirty="0" smtClean="0"/>
              <a:t>Firm </a:t>
            </a:r>
            <a:r>
              <a:rPr lang="en-IN" dirty="0" smtClean="0"/>
              <a:t>(New York: Oxford University Press, 1959).</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sz="3600" dirty="0" smtClean="0"/>
              <a:t>Day-to-Day Challenges of Growing </a:t>
            </a:r>
            <a:br>
              <a:rPr lang="en-US" sz="3600" dirty="0" smtClean="0"/>
            </a:br>
            <a:r>
              <a:rPr lang="en-US" sz="3600" dirty="0" smtClean="0"/>
              <a:t>a Firm </a:t>
            </a:r>
            <a:r>
              <a:rPr lang="en-US" sz="2000" b="0" dirty="0" smtClean="0"/>
              <a:t>(1 of </a:t>
            </a:r>
            <a:r>
              <a:rPr lang="en-US" sz="2000" b="0" dirty="0"/>
              <a:t>2</a:t>
            </a:r>
            <a:r>
              <a:rPr lang="en-US" sz="2000" b="0" dirty="0" smtClean="0"/>
              <a:t>)</a:t>
            </a:r>
            <a:endParaRPr lang="en-US" sz="3600" b="0" dirty="0"/>
          </a:p>
        </p:txBody>
      </p:sp>
      <p:graphicFrame>
        <p:nvGraphicFramePr>
          <p:cNvPr id="4" name="Table 5"/>
          <p:cNvGraphicFramePr>
            <a:graphicFrameLocks noGrp="1"/>
          </p:cNvGraphicFramePr>
          <p:nvPr>
            <p:ph idx="1"/>
            <p:extLst>
              <p:ext uri="{D42A27DB-BD31-4B8C-83A1-F6EECF244321}">
                <p14:modId xmlns:p14="http://schemas.microsoft.com/office/powerpoint/2010/main" val="2677423742"/>
              </p:ext>
            </p:extLst>
          </p:nvPr>
        </p:nvGraphicFramePr>
        <p:xfrm>
          <a:off x="457200" y="2011680"/>
          <a:ext cx="8229600" cy="210312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xmlns="" val="20000"/>
                    </a:ext>
                  </a:extLst>
                </a:gridCol>
                <a:gridCol w="5486400">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Challenge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Explanation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Cash Flow Management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 firm requires an increasing amount of cash as it grows.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Price Stability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If growth comes at the expense of a competitor</a:t>
                      </a:r>
                      <a:r>
                        <a:rPr lang="en-US" altLang="en-US" sz="2000" dirty="0" smtClean="0"/>
                        <a:t>’</a:t>
                      </a:r>
                      <a:r>
                        <a:rPr lang="en-US" sz="2000" dirty="0" smtClean="0"/>
                        <a:t>s market share, a price war could ensue.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600" dirty="0"/>
              <a:t>Day-to-Day Challenges of Growing </a:t>
            </a:r>
            <a:r>
              <a:rPr lang="en-US" sz="3600" dirty="0" smtClean="0"/>
              <a:t/>
            </a:r>
            <a:br>
              <a:rPr lang="en-US" sz="3600" dirty="0" smtClean="0"/>
            </a:br>
            <a:r>
              <a:rPr lang="en-US" sz="3600" dirty="0" smtClean="0"/>
              <a:t>a Firm </a:t>
            </a:r>
            <a:r>
              <a:rPr lang="en-US" sz="2000" b="0" dirty="0" smtClean="0"/>
              <a:t>(2 of 2)</a:t>
            </a:r>
            <a:endParaRPr lang="en-IN" sz="2000" b="0" dirty="0"/>
          </a:p>
        </p:txBody>
      </p:sp>
      <p:graphicFrame>
        <p:nvGraphicFramePr>
          <p:cNvPr id="3" name="Table 2"/>
          <p:cNvGraphicFramePr>
            <a:graphicFrameLocks noGrp="1"/>
          </p:cNvGraphicFramePr>
          <p:nvPr>
            <p:extLst>
              <p:ext uri="{D42A27DB-BD31-4B8C-83A1-F6EECF244321}">
                <p14:modId xmlns:p14="http://schemas.microsoft.com/office/powerpoint/2010/main" val="1544894205"/>
              </p:ext>
            </p:extLst>
          </p:nvPr>
        </p:nvGraphicFramePr>
        <p:xfrm>
          <a:off x="457200" y="2011680"/>
          <a:ext cx="8229600" cy="210312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xmlns="" val="3536881828"/>
                    </a:ext>
                  </a:extLst>
                </a:gridCol>
                <a:gridCol w="5486400">
                  <a:extLst>
                    <a:ext uri="{9D8B030D-6E8A-4147-A177-3AD203B41FA5}">
                      <a16:colId xmlns:a16="http://schemas.microsoft.com/office/drawing/2014/main" xmlns="" val="187635942"/>
                    </a:ext>
                  </a:extLst>
                </a:gridCol>
              </a:tblGrid>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Challenge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Explanation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27832614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Quality 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An increase in firm activity can result in quality control issues if a firm is not able to increase its resources to handle the extra work.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257978811"/>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Capital Constraints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Capital constraints are an ever-present problem for growing firms.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67201807"/>
                  </a:ext>
                </a:extLst>
              </a:tr>
            </a:tbl>
          </a:graphicData>
        </a:graphic>
      </p:graphicFrame>
    </p:spTree>
    <p:extLst>
      <p:ext uri="{BB962C8B-B14F-4D97-AF65-F5344CB8AC3E}">
        <p14:creationId xmlns:p14="http://schemas.microsoft.com/office/powerpoint/2010/main" val="12070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1751830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2"/>
            <a:ext cx="8229600" cy="1097280"/>
          </a:xfrm>
        </p:spPr>
        <p:txBody>
          <a:bodyPr/>
          <a:lstStyle/>
          <a:p>
            <a:r>
              <a:rPr lang="en-US" sz="3600" dirty="0" smtClean="0"/>
              <a:t>Three Things a Business Can Do to Prepare for Growth </a:t>
            </a:r>
            <a:r>
              <a:rPr lang="en-US" sz="2000" b="0" dirty="0" smtClean="0"/>
              <a:t>(1 of 3)</a:t>
            </a:r>
            <a:endParaRPr lang="en-US" sz="2000" b="0" dirty="0"/>
          </a:p>
        </p:txBody>
      </p:sp>
      <p:sp>
        <p:nvSpPr>
          <p:cNvPr id="5" name="Content Placeholder 4"/>
          <p:cNvSpPr>
            <a:spLocks noGrp="1"/>
          </p:cNvSpPr>
          <p:nvPr>
            <p:ph idx="1"/>
          </p:nvPr>
        </p:nvSpPr>
        <p:spPr/>
        <p:txBody>
          <a:bodyPr/>
          <a:lstStyle/>
          <a:p>
            <a:pPr>
              <a:buNone/>
            </a:pPr>
            <a:r>
              <a:rPr lang="en-US" sz="2400" b="1" dirty="0" smtClean="0"/>
              <a:t>Appreciate the Nature of Business Growth</a:t>
            </a:r>
          </a:p>
          <a:p>
            <a:pPr>
              <a:buNone/>
            </a:pPr>
            <a:r>
              <a:rPr lang="en-US" sz="2400" dirty="0" smtClean="0"/>
              <a:t>Important Realities</a:t>
            </a:r>
          </a:p>
          <a:p>
            <a:pPr>
              <a:buFontTx/>
              <a:buChar char="•"/>
            </a:pPr>
            <a:r>
              <a:rPr lang="en-US" sz="2400" dirty="0" smtClean="0"/>
              <a:t>Not all businesses have the potential to be aggressive growth firms.</a:t>
            </a:r>
          </a:p>
          <a:p>
            <a:pPr>
              <a:buFontTx/>
              <a:buChar char="•"/>
            </a:pPr>
            <a:r>
              <a:rPr lang="en-US" sz="2400" dirty="0" smtClean="0"/>
              <a:t>A business can grow too fast.</a:t>
            </a:r>
          </a:p>
          <a:p>
            <a:pPr>
              <a:buFontTx/>
              <a:buChar char="•"/>
            </a:pPr>
            <a:r>
              <a:rPr lang="en-US" sz="2400" dirty="0" smtClean="0"/>
              <a:t>Business success doesn</a:t>
            </a:r>
            <a:r>
              <a:rPr lang="en-US" altLang="en-US" sz="2400" dirty="0" smtClean="0"/>
              <a:t>’</a:t>
            </a:r>
            <a:r>
              <a:rPr lang="en-US" sz="2400" dirty="0" smtClean="0"/>
              <a:t>t always scale.</a:t>
            </a:r>
            <a:endParaRPr lang="en-US" sz="24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Three Things a Business Can Do to Prepare for Growth </a:t>
            </a:r>
            <a:r>
              <a:rPr lang="en-US" sz="2000" b="0" dirty="0" smtClean="0"/>
              <a:t>(2 of 3)</a:t>
            </a:r>
            <a:endParaRPr lang="en-US" sz="3600" b="0" dirty="0"/>
          </a:p>
        </p:txBody>
      </p:sp>
      <p:sp>
        <p:nvSpPr>
          <p:cNvPr id="3" name="Content Placeholder 2"/>
          <p:cNvSpPr>
            <a:spLocks noGrp="1"/>
          </p:cNvSpPr>
          <p:nvPr>
            <p:ph idx="1"/>
          </p:nvPr>
        </p:nvSpPr>
        <p:spPr/>
        <p:txBody>
          <a:bodyPr/>
          <a:lstStyle/>
          <a:p>
            <a:pPr>
              <a:buNone/>
            </a:pPr>
            <a:r>
              <a:rPr lang="en-US" sz="2400" b="1" dirty="0" smtClean="0"/>
              <a:t>Stay Committed to a Core Strategy</a:t>
            </a:r>
          </a:p>
          <a:p>
            <a:pPr>
              <a:buFontTx/>
              <a:buChar char="•"/>
            </a:pPr>
            <a:r>
              <a:rPr lang="en-US" sz="2400" dirty="0" smtClean="0"/>
              <a:t>It is important that a business not lose sight of its core strategy as it prepares to grow.</a:t>
            </a:r>
          </a:p>
          <a:p>
            <a:pPr>
              <a:buFontTx/>
              <a:buChar char="•"/>
            </a:pPr>
            <a:r>
              <a:rPr lang="en-US" sz="2400" dirty="0" smtClean="0"/>
              <a:t>If a business becomes distracted or starts pursuing every opportunity for growth that it</a:t>
            </a:r>
            <a:r>
              <a:rPr lang="en-US" altLang="en-US" sz="2400" dirty="0" smtClean="0"/>
              <a:t>’</a:t>
            </a:r>
            <a:r>
              <a:rPr lang="en-US" sz="2400" dirty="0" smtClean="0"/>
              <a:t>s presented, it can easily stray into areas where it</a:t>
            </a:r>
            <a:r>
              <a:rPr lang="en-US" altLang="en-US" sz="2400" dirty="0" smtClean="0"/>
              <a:t>’</a:t>
            </a:r>
            <a:r>
              <a:rPr lang="en-US" sz="2400" dirty="0" smtClean="0"/>
              <a:t>s at a disadvantage.</a:t>
            </a:r>
            <a:endParaRPr lang="en-US" sz="24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Three Things a Business Can Do to Prepare for Growth </a:t>
            </a:r>
            <a:r>
              <a:rPr lang="en-US" sz="2000" b="0" dirty="0" smtClean="0"/>
              <a:t>(3 of 3)</a:t>
            </a:r>
            <a:endParaRPr lang="en-US" sz="3600" b="0" dirty="0"/>
          </a:p>
        </p:txBody>
      </p:sp>
      <p:sp>
        <p:nvSpPr>
          <p:cNvPr id="3" name="Content Placeholder 2"/>
          <p:cNvSpPr>
            <a:spLocks noGrp="1"/>
          </p:cNvSpPr>
          <p:nvPr>
            <p:ph idx="1"/>
          </p:nvPr>
        </p:nvSpPr>
        <p:spPr>
          <a:xfrm>
            <a:off x="457200" y="1600200"/>
            <a:ext cx="8077200" cy="4525963"/>
          </a:xfrm>
        </p:spPr>
        <p:txBody>
          <a:bodyPr/>
          <a:lstStyle/>
          <a:p>
            <a:pPr marL="0" indent="0">
              <a:buNone/>
            </a:pPr>
            <a:r>
              <a:rPr lang="en-US" sz="2400" b="1" dirty="0" smtClean="0"/>
              <a:t>Planning for Growth</a:t>
            </a:r>
          </a:p>
          <a:p>
            <a:pPr>
              <a:buFontTx/>
              <a:buChar char="•"/>
            </a:pPr>
            <a:r>
              <a:rPr lang="en-US" sz="2400" dirty="0" smtClean="0"/>
              <a:t>A firm should establish growth-related plans.</a:t>
            </a:r>
          </a:p>
          <a:p>
            <a:pPr>
              <a:buFontTx/>
              <a:buChar char="•"/>
            </a:pPr>
            <a:r>
              <a:rPr lang="en-US" sz="2400" dirty="0" smtClean="0"/>
              <a:t>Writing a business plan greatly assists in preparing growth plans.</a:t>
            </a:r>
          </a:p>
          <a:p>
            <a:pPr>
              <a:buFontTx/>
              <a:buChar char="•"/>
            </a:pPr>
            <a:r>
              <a:rPr lang="en-US" sz="2400" dirty="0" smtClean="0"/>
              <a:t>It</a:t>
            </a:r>
            <a:r>
              <a:rPr lang="en-US" altLang="en-US" sz="2400" dirty="0" smtClean="0"/>
              <a:t>’</a:t>
            </a:r>
            <a:r>
              <a:rPr lang="en-US" sz="2400" dirty="0" smtClean="0"/>
              <a:t>s also important for a firm to determine, as soon as possible, what its growth strategies will be.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Warning Signs That a Business is Growing Too Fast</a:t>
            </a:r>
            <a:endParaRPr lang="en-US" sz="3600" dirty="0"/>
          </a:p>
        </p:txBody>
      </p:sp>
      <p:sp>
        <p:nvSpPr>
          <p:cNvPr id="3" name="Content Placeholder 2"/>
          <p:cNvSpPr>
            <a:spLocks noGrp="1"/>
          </p:cNvSpPr>
          <p:nvPr>
            <p:ph idx="1"/>
          </p:nvPr>
        </p:nvSpPr>
        <p:spPr>
          <a:xfrm>
            <a:off x="457200" y="1447800"/>
            <a:ext cx="8382000" cy="4800599"/>
          </a:xfrm>
        </p:spPr>
        <p:txBody>
          <a:bodyPr/>
          <a:lstStyle/>
          <a:p>
            <a:pPr marL="0" indent="0">
              <a:buNone/>
            </a:pPr>
            <a:r>
              <a:rPr lang="en-US" sz="2200" b="1" dirty="0"/>
              <a:t>Table 13.1 </a:t>
            </a:r>
            <a:r>
              <a:rPr lang="en-US" sz="2200" dirty="0"/>
              <a:t>10 Warning Signs That a Business Is Growing Too </a:t>
            </a:r>
            <a:r>
              <a:rPr lang="en-US" sz="2200" dirty="0" smtClean="0"/>
              <a:t>Fast</a:t>
            </a:r>
          </a:p>
          <a:p>
            <a:pPr fontAlgn="t">
              <a:spcBef>
                <a:spcPts val="1200"/>
              </a:spcBef>
            </a:pPr>
            <a:r>
              <a:rPr lang="en-US" sz="1900" dirty="0"/>
              <a:t>Borrowing money to pay for routine operating expenses</a:t>
            </a:r>
          </a:p>
          <a:p>
            <a:pPr fontAlgn="t">
              <a:spcBef>
                <a:spcPts val="1200"/>
              </a:spcBef>
            </a:pPr>
            <a:r>
              <a:rPr lang="en-US" sz="1900" dirty="0"/>
              <a:t>Extremely tight profit margins</a:t>
            </a:r>
          </a:p>
          <a:p>
            <a:pPr fontAlgn="t">
              <a:spcBef>
                <a:spcPts val="1200"/>
              </a:spcBef>
            </a:pPr>
            <a:r>
              <a:rPr lang="en-US" sz="1900" dirty="0"/>
              <a:t>Over-stretched staff</a:t>
            </a:r>
          </a:p>
          <a:p>
            <a:pPr fontAlgn="t">
              <a:spcBef>
                <a:spcPts val="1200"/>
              </a:spcBef>
            </a:pPr>
            <a:r>
              <a:rPr lang="en-US" sz="1900" dirty="0"/>
              <a:t>Declining product quality</a:t>
            </a:r>
          </a:p>
          <a:p>
            <a:pPr fontAlgn="t">
              <a:spcBef>
                <a:spcPts val="1200"/>
              </a:spcBef>
            </a:pPr>
            <a:r>
              <a:rPr lang="en-US" sz="1900" dirty="0"/>
              <a:t>E-mail and text messages start going unanswered</a:t>
            </a:r>
          </a:p>
          <a:p>
            <a:pPr fontAlgn="t">
              <a:spcBef>
                <a:spcPts val="1200"/>
              </a:spcBef>
            </a:pPr>
            <a:r>
              <a:rPr lang="en-US" sz="1900" dirty="0"/>
              <a:t>Customer complaints are up</a:t>
            </a:r>
          </a:p>
          <a:p>
            <a:pPr fontAlgn="t">
              <a:spcBef>
                <a:spcPts val="1200"/>
              </a:spcBef>
            </a:pPr>
            <a:r>
              <a:rPr lang="en-US" sz="1900" dirty="0"/>
              <a:t>Employees dread coming to work</a:t>
            </a:r>
          </a:p>
          <a:p>
            <a:pPr fontAlgn="t">
              <a:spcBef>
                <a:spcPts val="1200"/>
              </a:spcBef>
            </a:pPr>
            <a:r>
              <a:rPr lang="en-US" sz="1900" dirty="0"/>
              <a:t>Productivity is falling</a:t>
            </a:r>
          </a:p>
          <a:p>
            <a:pPr fontAlgn="t">
              <a:spcBef>
                <a:spcPts val="1200"/>
              </a:spcBef>
            </a:pPr>
            <a:r>
              <a:rPr lang="en-US" sz="1900" dirty="0"/>
              <a:t>Operating in a “crisis” mode becomes the norm rather than the exception</a:t>
            </a:r>
          </a:p>
          <a:p>
            <a:pPr fontAlgn="t">
              <a:spcBef>
                <a:spcPts val="1200"/>
              </a:spcBef>
            </a:pPr>
            <a:r>
              <a:rPr lang="en-US" sz="1900" dirty="0"/>
              <a:t>Those working with the business’s financial structure are starting to </a:t>
            </a:r>
            <a:r>
              <a:rPr lang="en-US" sz="1900" dirty="0" smtClean="0"/>
              <a:t>worry</a:t>
            </a:r>
            <a:endParaRPr lang="en-US" sz="19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Reasons for Growth </a:t>
            </a:r>
            <a:r>
              <a:rPr lang="en-US" sz="2000" b="0" dirty="0" smtClean="0"/>
              <a:t>(1 of 3)</a:t>
            </a:r>
            <a:endParaRPr lang="en-US" sz="2000" b="0" dirty="0"/>
          </a:p>
        </p:txBody>
      </p:sp>
      <p:graphicFrame>
        <p:nvGraphicFramePr>
          <p:cNvPr id="4" name="Table 5"/>
          <p:cNvGraphicFramePr>
            <a:graphicFrameLocks noGrp="1"/>
          </p:cNvGraphicFramePr>
          <p:nvPr>
            <p:ph idx="1"/>
            <p:extLst>
              <p:ext uri="{D42A27DB-BD31-4B8C-83A1-F6EECF244321}">
                <p14:modId xmlns:p14="http://schemas.microsoft.com/office/powerpoint/2010/main" val="4216106325"/>
              </p:ext>
            </p:extLst>
          </p:nvPr>
        </p:nvGraphicFramePr>
        <p:xfrm>
          <a:off x="461387" y="1905000"/>
          <a:ext cx="8229600" cy="1836512"/>
        </p:xfrm>
        <a:graphic>
          <a:graphicData uri="http://schemas.openxmlformats.org/drawingml/2006/table">
            <a:tbl>
              <a:tblPr firstRow="1" bandRow="1">
                <a:tableStyleId>{3B4B98B0-60AC-42C2-AFA5-B58CD77FA1E5}</a:tableStyleId>
              </a:tblPr>
              <a:tblGrid>
                <a:gridCol w="2586613">
                  <a:extLst>
                    <a:ext uri="{9D8B030D-6E8A-4147-A177-3AD203B41FA5}">
                      <a16:colId xmlns:a16="http://schemas.microsoft.com/office/drawing/2014/main" xmlns="" val="20000"/>
                    </a:ext>
                  </a:extLst>
                </a:gridCol>
                <a:gridCol w="5642987">
                  <a:extLst>
                    <a:ext uri="{9D8B030D-6E8A-4147-A177-3AD203B41FA5}">
                      <a16:colId xmlns:a16="http://schemas.microsoft.com/office/drawing/2014/main" xmlns="" val="20001"/>
                    </a:ext>
                  </a:extLst>
                </a:gridCol>
              </a:tblGrid>
              <a:tr h="2877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Reason for Growth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Explanation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497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Economies of scale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Occur when increasing production lowers the average cost of each unit produced.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7392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Economies of scope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Occur when the scope (or range) of a firm</a:t>
                      </a:r>
                      <a:r>
                        <a:rPr lang="en-US" altLang="en-US" sz="2000" dirty="0" smtClean="0"/>
                        <a:t>’</a:t>
                      </a:r>
                      <a:r>
                        <a:rPr lang="en-US" sz="2000" dirty="0" smtClean="0"/>
                        <a:t>s operations creates efficiencies.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Reasons for </a:t>
            </a:r>
            <a:r>
              <a:rPr lang="en-US" sz="3600" dirty="0" smtClean="0"/>
              <a:t>Growth </a:t>
            </a:r>
            <a:r>
              <a:rPr lang="en-US" sz="2000" b="0" dirty="0" smtClean="0"/>
              <a:t>(2 of 3)</a:t>
            </a:r>
            <a:endParaRPr lang="en-IN" sz="2000" b="0" dirty="0"/>
          </a:p>
        </p:txBody>
      </p:sp>
      <p:graphicFrame>
        <p:nvGraphicFramePr>
          <p:cNvPr id="3" name="Table 2"/>
          <p:cNvGraphicFramePr>
            <a:graphicFrameLocks noGrp="1"/>
          </p:cNvGraphicFramePr>
          <p:nvPr>
            <p:extLst>
              <p:ext uri="{D42A27DB-BD31-4B8C-83A1-F6EECF244321}">
                <p14:modId xmlns:p14="http://schemas.microsoft.com/office/powerpoint/2010/main" val="429123936"/>
              </p:ext>
            </p:extLst>
          </p:nvPr>
        </p:nvGraphicFramePr>
        <p:xfrm>
          <a:off x="457200" y="1907192"/>
          <a:ext cx="8229600" cy="2292773"/>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xmlns="" val="1700860785"/>
                    </a:ext>
                  </a:extLst>
                </a:gridCol>
                <a:gridCol w="5638800">
                  <a:extLst>
                    <a:ext uri="{9D8B030D-6E8A-4147-A177-3AD203B41FA5}">
                      <a16:colId xmlns:a16="http://schemas.microsoft.com/office/drawing/2014/main" xmlns="" val="4018767021"/>
                    </a:ext>
                  </a:extLst>
                </a:gridCol>
              </a:tblGrid>
              <a:tr h="247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Reason for Growth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Explanation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77130545"/>
                  </a:ext>
                </a:extLst>
              </a:tr>
              <a:tr h="386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Market Leadership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Occurs when a firm holds the number one or the number two position in an industry or niche market in terms of sales volume.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741795938"/>
                  </a:ext>
                </a:extLst>
              </a:tr>
              <a:tr h="8906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Influence, Power, and Survivability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Larger businesses usually have more influence and power than smaller firms.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7336211"/>
                  </a:ext>
                </a:extLst>
              </a:tr>
            </a:tbl>
          </a:graphicData>
        </a:graphic>
      </p:graphicFrame>
    </p:spTree>
    <p:extLst>
      <p:ext uri="{BB962C8B-B14F-4D97-AF65-F5344CB8AC3E}">
        <p14:creationId xmlns:p14="http://schemas.microsoft.com/office/powerpoint/2010/main" val="2249333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69298854"/>
              </p:ext>
            </p:extLst>
          </p:nvPr>
        </p:nvGraphicFramePr>
        <p:xfrm>
          <a:off x="457200" y="1905000"/>
          <a:ext cx="8229600" cy="240792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xmlns="" val="3919883898"/>
                    </a:ext>
                  </a:extLst>
                </a:gridCol>
                <a:gridCol w="5638800">
                  <a:extLst>
                    <a:ext uri="{9D8B030D-6E8A-4147-A177-3AD203B41FA5}">
                      <a16:colId xmlns:a16="http://schemas.microsoft.com/office/drawing/2014/main" xmlns="" val="2616164627"/>
                    </a:ext>
                  </a:extLst>
                </a:gridCol>
              </a:tblGrid>
              <a:tr h="247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Reason for Growth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Explanation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250255792"/>
                  </a:ext>
                </a:extLst>
              </a:tr>
              <a:tr h="247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Accommodate the Growth of Key Customers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Sometimes firms are compelled to grow to accommodate the growth of a key customer.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044577350"/>
                  </a:ext>
                </a:extLst>
              </a:tr>
              <a:tr h="247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Attract and Retain Talented Employees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Growth is a firm</a:t>
                      </a:r>
                      <a:r>
                        <a:rPr lang="en-US" altLang="en-US" sz="2000" dirty="0" smtClean="0"/>
                        <a:t>’</a:t>
                      </a:r>
                      <a:r>
                        <a:rPr lang="en-US" sz="2000" dirty="0" smtClean="0"/>
                        <a:t>s primary mechanism to generate promotional opportunities for employees.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381160894"/>
                  </a:ext>
                </a:extLst>
              </a:tr>
            </a:tbl>
          </a:graphicData>
        </a:graphic>
      </p:graphicFrame>
      <p:sp>
        <p:nvSpPr>
          <p:cNvPr id="3" name="Title 2"/>
          <p:cNvSpPr>
            <a:spLocks noGrp="1"/>
          </p:cNvSpPr>
          <p:nvPr>
            <p:ph type="title"/>
          </p:nvPr>
        </p:nvSpPr>
        <p:spPr/>
        <p:txBody>
          <a:bodyPr/>
          <a:lstStyle/>
          <a:p>
            <a:r>
              <a:rPr lang="en-US" sz="3600" dirty="0"/>
              <a:t>Reasons for </a:t>
            </a:r>
            <a:r>
              <a:rPr lang="en-US" sz="3600" dirty="0" smtClean="0"/>
              <a:t>Growth </a:t>
            </a:r>
            <a:r>
              <a:rPr lang="en-US" sz="2000" b="0" dirty="0" smtClean="0"/>
              <a:t>(3 of 3)</a:t>
            </a:r>
            <a:endParaRPr lang="en-IN" sz="2000" b="0" dirty="0"/>
          </a:p>
        </p:txBody>
      </p:sp>
    </p:spTree>
    <p:extLst>
      <p:ext uri="{BB962C8B-B14F-4D97-AF65-F5344CB8AC3E}">
        <p14:creationId xmlns:p14="http://schemas.microsoft.com/office/powerpoint/2010/main" val="990990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7d0663e5ad38195031608879d5daab79561df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4657</TotalTime>
  <Words>1455</Words>
  <Application>Microsoft Office PowerPoint</Application>
  <PresentationFormat>On-screen Show (4:3)</PresentationFormat>
  <Paragraphs>137</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ＭＳ Ｐゴシック</vt:lpstr>
      <vt:lpstr>Arial</vt:lpstr>
      <vt:lpstr>Times New Roman</vt:lpstr>
      <vt:lpstr>Verdana</vt:lpstr>
      <vt:lpstr>Wingdings</vt:lpstr>
      <vt:lpstr>508 Lecture</vt:lpstr>
      <vt:lpstr>Entrepreneurship: Successfully Launching New Ventures</vt:lpstr>
      <vt:lpstr>Learning Objectives</vt:lpstr>
      <vt:lpstr>Three Things a Business Can Do to Prepare for Growth (1 of 3)</vt:lpstr>
      <vt:lpstr>Three Things a Business Can Do to Prepare for Growth (2 of 3)</vt:lpstr>
      <vt:lpstr>Three Things a Business Can Do to Prepare for Growth (3 of 3)</vt:lpstr>
      <vt:lpstr>Warning Signs That a Business is Growing Too Fast</vt:lpstr>
      <vt:lpstr>Reasons for Growth (1 of 3)</vt:lpstr>
      <vt:lpstr>Reasons for Growth (2 of 3)</vt:lpstr>
      <vt:lpstr>Reasons for Growth (3 of 3)</vt:lpstr>
      <vt:lpstr>Managing Growth</vt:lpstr>
      <vt:lpstr>Stages of Growth (1 of 5)</vt:lpstr>
      <vt:lpstr>Stages of Growth (2 of 5)</vt:lpstr>
      <vt:lpstr>Stages of Growth (3 of 5)</vt:lpstr>
      <vt:lpstr>Stages of Growth (4 of 5)</vt:lpstr>
      <vt:lpstr>Stages of Growth (5 of 5)</vt:lpstr>
      <vt:lpstr>Challenges of Growth</vt:lpstr>
      <vt:lpstr>Managerial Capacity Problem (1 of 6)</vt:lpstr>
      <vt:lpstr>Managerial Capacity Problem (2 of 6)</vt:lpstr>
      <vt:lpstr>Managerial Capacity Problem (3 of 6)</vt:lpstr>
      <vt:lpstr>Managerial Capacity Problem (4 of 6)</vt:lpstr>
      <vt:lpstr>Managerial Capacity Problem (5 of 6)</vt:lpstr>
      <vt:lpstr>Managerial Capacity Problem (6 of 6)</vt:lpstr>
      <vt:lpstr>Day-to-Day Challenges of Growing  a Firm (1 of 2)</vt:lpstr>
      <vt:lpstr>Day-to-Day Challenges of Growing  a Firm (2 of 2)</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1018</cp:revision>
  <dcterms:created xsi:type="dcterms:W3CDTF">2014-07-14T20:04:21Z</dcterms:created>
  <dcterms:modified xsi:type="dcterms:W3CDTF">2018-01-16T12:23:17Z</dcterms:modified>
</cp:coreProperties>
</file>