
<file path=[Content_Types].xml><?xml version="1.0" encoding="utf-8"?>
<Types xmlns="http://schemas.openxmlformats.org/package/2006/content-types">
  <Default Extension="236" ContentType="image/jpeg"/>
  <Default Extension="png" ContentType="image/png"/>
  <Default Extension="emf" ContentType="image/x-emf"/>
  <Default Extension="jpeg" ContentType="image/jpeg"/>
  <Default Extension="235" ContentType="image/jpeg"/>
  <Default Extension="rels" ContentType="application/vnd.openxmlformats-package.relationships+xml"/>
  <Default Extension="xml" ContentType="application/xml"/>
  <Default Extension="234" ContentType="image/jpeg"/>
  <Default Extension="238"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94" r:id="rId2"/>
    <p:sldId id="380" r:id="rId3"/>
    <p:sldId id="414" r:id="rId4"/>
    <p:sldId id="467" r:id="rId5"/>
    <p:sldId id="468" r:id="rId6"/>
    <p:sldId id="469" r:id="rId7"/>
    <p:sldId id="470" r:id="rId8"/>
    <p:sldId id="471" r:id="rId9"/>
    <p:sldId id="472" r:id="rId10"/>
    <p:sldId id="473" r:id="rId11"/>
    <p:sldId id="474" r:id="rId12"/>
    <p:sldId id="475" r:id="rId13"/>
    <p:sldId id="497" r:id="rId14"/>
    <p:sldId id="498" r:id="rId15"/>
    <p:sldId id="499" r:id="rId16"/>
    <p:sldId id="478" r:id="rId17"/>
    <p:sldId id="479" r:id="rId18"/>
    <p:sldId id="480" r:id="rId19"/>
    <p:sldId id="481" r:id="rId20"/>
    <p:sldId id="485" r:id="rId21"/>
    <p:sldId id="482" r:id="rId22"/>
    <p:sldId id="483" r:id="rId23"/>
    <p:sldId id="484" r:id="rId24"/>
    <p:sldId id="496" r:id="rId25"/>
    <p:sldId id="500" r:id="rId26"/>
    <p:sldId id="486" r:id="rId27"/>
    <p:sldId id="487" r:id="rId28"/>
    <p:sldId id="488" r:id="rId29"/>
    <p:sldId id="489" r:id="rId30"/>
    <p:sldId id="490" r:id="rId31"/>
    <p:sldId id="501" r:id="rId32"/>
    <p:sldId id="493" r:id="rId33"/>
  </p:sldIdLst>
  <p:sldSz cx="9144000" cy="6858000" type="screen4x3"/>
  <p:notesSz cx="7010400" cy="92964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6279" autoAdjust="0"/>
  </p:normalViewPr>
  <p:slideViewPr>
    <p:cSldViewPr>
      <p:cViewPr varScale="1">
        <p:scale>
          <a:sx n="70" d="100"/>
          <a:sy n="70" d="100"/>
        </p:scale>
        <p:origin x="1470" y="72"/>
      </p:cViewPr>
      <p:guideLst>
        <p:guide orient="horz" pos="2160"/>
        <p:guide pos="2880"/>
      </p:guideLst>
    </p:cSldViewPr>
  </p:slideViewPr>
  <p:outlineViewPr>
    <p:cViewPr>
      <p:scale>
        <a:sx n="33" d="100"/>
        <a:sy n="33" d="100"/>
      </p:scale>
      <p:origin x="0" y="-19572"/>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5" d="100"/>
          <a:sy n="55" d="100"/>
        </p:scale>
        <p:origin x="-225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1/17/2018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1/17/2018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IN" dirty="0"/>
              <a:t>If this PowerPoint presentation contains mathematical equations, you may need to check that your computer has the following installed:</a:t>
            </a:r>
          </a:p>
          <a:p>
            <a:pPr defTabSz="931774">
              <a:defRPr/>
            </a:pPr>
            <a:r>
              <a:rPr lang="en-IN" dirty="0"/>
              <a:t>1) MathType Plugin</a:t>
            </a:r>
          </a:p>
          <a:p>
            <a:pPr defTabSz="931774">
              <a:defRPr/>
            </a:pPr>
            <a:r>
              <a:rPr lang="en-IN" dirty="0"/>
              <a:t>2) Math Player (free versions available)</a:t>
            </a:r>
          </a:p>
          <a:p>
            <a:pPr defTabSz="931774">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2678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66123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03335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08754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927829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3755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638487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17191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490175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305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8627625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236"/><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entrepreneur.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238"/><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234"/><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235"/><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15</a:t>
            </a:r>
            <a:endParaRPr lang="en-IN" sz="3600" dirty="0"/>
          </a:p>
        </p:txBody>
      </p:sp>
      <p:sp>
        <p:nvSpPr>
          <p:cNvPr id="5" name="Text Placeholder 4"/>
          <p:cNvSpPr>
            <a:spLocks noGrp="1"/>
          </p:cNvSpPr>
          <p:nvPr>
            <p:ph type="body" sz="quarter" idx="15"/>
          </p:nvPr>
        </p:nvSpPr>
        <p:spPr>
          <a:xfrm>
            <a:off x="4531808" y="3398837"/>
            <a:ext cx="3657600" cy="715963"/>
          </a:xfrm>
        </p:spPr>
        <p:txBody>
          <a:bodyPr/>
          <a:lstStyle/>
          <a:p>
            <a:pPr algn="ctr">
              <a:spcBef>
                <a:spcPct val="50000"/>
              </a:spcBef>
            </a:pPr>
            <a:r>
              <a:rPr lang="en-US" sz="3600" dirty="0"/>
              <a:t>Franchising</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065" y="1908750"/>
            <a:ext cx="3371657" cy="4407179"/>
          </a:xfrm>
          <a:prstGeom prst="rect">
            <a:avLst/>
          </a:prstGeom>
        </p:spPr>
      </p:pic>
    </p:spTree>
    <p:extLst>
      <p:ext uri="{BB962C8B-B14F-4D97-AF65-F5344CB8AC3E}">
        <p14:creationId xmlns:p14="http://schemas.microsoft.com/office/powerpoint/2010/main" val="3743638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Franchise Agreement </a:t>
            </a:r>
            <a:r>
              <a:rPr lang="en-US" sz="2000" b="0" dirty="0" smtClean="0"/>
              <a:t>(3 of 3)</a:t>
            </a:r>
            <a:endParaRPr lang="en-US" sz="2000" b="0" dirty="0"/>
          </a:p>
        </p:txBody>
      </p:sp>
      <p:sp>
        <p:nvSpPr>
          <p:cNvPr id="8" name="Text Placeholder 7"/>
          <p:cNvSpPr>
            <a:spLocks noGrp="1"/>
          </p:cNvSpPr>
          <p:nvPr>
            <p:ph idx="1"/>
          </p:nvPr>
        </p:nvSpPr>
        <p:spPr>
          <a:xfrm>
            <a:off x="457200" y="1600201"/>
            <a:ext cx="8229600" cy="381000"/>
          </a:xfrm>
        </p:spPr>
        <p:txBody>
          <a:bodyPr/>
          <a:lstStyle/>
          <a:p>
            <a:pPr marL="256032" indent="-256032" algn="ctr">
              <a:buNone/>
            </a:pPr>
            <a:r>
              <a:rPr lang="en-US" sz="2400" dirty="0" smtClean="0">
                <a:solidFill>
                  <a:schemeClr val="tx1"/>
                </a:solidFill>
              </a:rPr>
              <a:t>Master Franchise Agreement</a:t>
            </a:r>
            <a:endParaRPr lang="en-US" dirty="0">
              <a:solidFill>
                <a:schemeClr val="tx1"/>
              </a:solidFill>
            </a:endParaRPr>
          </a:p>
        </p:txBody>
      </p:sp>
      <p:pic>
        <p:nvPicPr>
          <p:cNvPr id="4" name="Picture 3" descr="A master franchise agreement allows a franchisee to own and operate a specific number of franchises in a particular geographic area.  In addition, the master franchise agreement provides the franchisee the right to sell to others, sub franchisees, who find and manage their own franchis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16" y="2362200"/>
            <a:ext cx="8195984" cy="3666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When to Franchise? </a:t>
            </a:r>
            <a:r>
              <a:rPr lang="en-US" sz="2000" b="0" dirty="0" smtClean="0"/>
              <a:t>(1 </a:t>
            </a:r>
            <a:r>
              <a:rPr lang="en-US" sz="2000" b="0" dirty="0"/>
              <a:t>of </a:t>
            </a:r>
            <a:r>
              <a:rPr lang="en-US" sz="2000" b="0" dirty="0" smtClean="0"/>
              <a:t>2)</a:t>
            </a:r>
            <a:r>
              <a:rPr lang="en-US" sz="2000" dirty="0" smtClean="0"/>
              <a:t> </a:t>
            </a:r>
            <a:endParaRPr lang="en-US" sz="2000" dirty="0"/>
          </a:p>
        </p:txBody>
      </p:sp>
      <p:sp>
        <p:nvSpPr>
          <p:cNvPr id="3" name="Content Placeholder 2"/>
          <p:cNvSpPr>
            <a:spLocks noGrp="1"/>
          </p:cNvSpPr>
          <p:nvPr>
            <p:ph idx="1"/>
          </p:nvPr>
        </p:nvSpPr>
        <p:spPr>
          <a:xfrm>
            <a:off x="457200" y="1600200"/>
            <a:ext cx="8305800" cy="4724400"/>
          </a:xfrm>
        </p:spPr>
        <p:txBody>
          <a:bodyPr/>
          <a:lstStyle/>
          <a:p>
            <a:pPr marL="256032" indent="-256032">
              <a:buSzPct val="100000"/>
            </a:pPr>
            <a:r>
              <a:rPr lang="en-US" sz="2000" dirty="0" smtClean="0"/>
              <a:t>When Is Franchising Most Appropriate?</a:t>
            </a:r>
          </a:p>
          <a:p>
            <a:pPr marL="740664" lvl="1"/>
            <a:r>
              <a:rPr lang="en-US" sz="2000" dirty="0" smtClean="0"/>
              <a:t>Franchising is most appropriate when a firm has a strong or potentially strong trademark, a well-designed business method, and a desire to grow.</a:t>
            </a:r>
          </a:p>
          <a:p>
            <a:pPr marL="740664" lvl="1"/>
            <a:r>
              <a:rPr lang="en-US" sz="2000" dirty="0" smtClean="0"/>
              <a:t>In some instances franchising is not appropriate.</a:t>
            </a:r>
          </a:p>
          <a:p>
            <a:pPr lvl="2"/>
            <a:r>
              <a:rPr lang="en-US" sz="2000" dirty="0" smtClean="0"/>
              <a:t>For example, franchising works for Burger King but would not work for Walmart.</a:t>
            </a:r>
          </a:p>
          <a:p>
            <a:pPr lvl="2"/>
            <a:r>
              <a:rPr lang="en-US" sz="2000" dirty="0" smtClean="0"/>
              <a:t>Each individual Burger King store is relatively small and policies and procedures can be written for almost any contingency.</a:t>
            </a:r>
          </a:p>
          <a:p>
            <a:pPr lvl="2"/>
            <a:r>
              <a:rPr lang="en-US" sz="2000" dirty="0" smtClean="0"/>
              <a:t>In contrast, Walmart stores are much larger, more expensive to build, and more complex to run compared to Burger King. It would be nearly impossible for Walmart to find enough franchisees with the financial capital and expertise to open and successfully operate a Walmart store.  </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1097280"/>
          </a:xfrm>
        </p:spPr>
        <p:txBody>
          <a:bodyPr/>
          <a:lstStyle/>
          <a:p>
            <a:r>
              <a:rPr lang="en-US" sz="3600" dirty="0" smtClean="0"/>
              <a:t>When to Franchise? </a:t>
            </a:r>
            <a:r>
              <a:rPr lang="en-US" sz="2000" b="0" dirty="0" smtClean="0"/>
              <a:t>(2 </a:t>
            </a:r>
            <a:r>
              <a:rPr lang="en-US" sz="2000" b="0" dirty="0"/>
              <a:t>of 2)</a:t>
            </a:r>
            <a:r>
              <a:rPr lang="en-US" sz="2000" dirty="0"/>
              <a:t> </a:t>
            </a:r>
          </a:p>
        </p:txBody>
      </p:sp>
      <p:sp>
        <p:nvSpPr>
          <p:cNvPr id="3" name="TextBox 2"/>
          <p:cNvSpPr txBox="1"/>
          <p:nvPr/>
        </p:nvSpPr>
        <p:spPr>
          <a:xfrm>
            <a:off x="457200" y="1143000"/>
            <a:ext cx="7467600" cy="400110"/>
          </a:xfrm>
          <a:prstGeom prst="rect">
            <a:avLst/>
          </a:prstGeom>
          <a:noFill/>
        </p:spPr>
        <p:txBody>
          <a:bodyPr wrap="square" rtlCol="0">
            <a:spAutoFit/>
          </a:bodyPr>
          <a:lstStyle/>
          <a:p>
            <a:r>
              <a:rPr lang="en-US" sz="2000" b="1" dirty="0" smtClean="0"/>
              <a:t>Figure 15.2 </a:t>
            </a:r>
            <a:r>
              <a:rPr lang="en-US" sz="2000" dirty="0" smtClean="0"/>
              <a:t>Nine Steps in Setting Up a Franchise System </a:t>
            </a:r>
          </a:p>
        </p:txBody>
      </p:sp>
      <p:pic>
        <p:nvPicPr>
          <p:cNvPr id="5" name="Picture 4" descr="There are 9 steps to setting up a franchise system. Step 1: develop a franchise business plan. Step 2: get professional advice. Step 3: conduct an intellectual property audit. Step 4: develop franchise documents. Step 5: prepare operating manuals. Step 6: plan an advertising strategy and a franchisee training program. Step 7: put together a team for opening new franchise units. Step 8: plan a strategy for soliciting prospective franchisees. Step 9: Help franchisees with site selection and the grand opening of their franchise outle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808013"/>
            <a:ext cx="6241800" cy="44403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Selecting and Developing Effective Franchisees </a:t>
            </a:r>
            <a:r>
              <a:rPr lang="en-US" sz="2000" b="0" dirty="0" smtClean="0"/>
              <a:t>(1 of 2)</a:t>
            </a:r>
            <a:endParaRPr lang="en-US" sz="3600" b="0" dirty="0"/>
          </a:p>
        </p:txBody>
      </p:sp>
      <p:sp>
        <p:nvSpPr>
          <p:cNvPr id="3" name="Content Placeholder 2"/>
          <p:cNvSpPr>
            <a:spLocks noGrp="1"/>
          </p:cNvSpPr>
          <p:nvPr>
            <p:ph idx="1"/>
          </p:nvPr>
        </p:nvSpPr>
        <p:spPr>
          <a:xfrm>
            <a:off x="455776" y="1676400"/>
            <a:ext cx="8229600" cy="685800"/>
          </a:xfrm>
        </p:spPr>
        <p:txBody>
          <a:bodyPr/>
          <a:lstStyle/>
          <a:p>
            <a:pPr marL="0" indent="0">
              <a:buNone/>
            </a:pPr>
            <a:r>
              <a:rPr lang="en-IN" sz="2000" b="1" dirty="0" smtClean="0"/>
              <a:t>Table 15.2</a:t>
            </a:r>
            <a:r>
              <a:rPr lang="en-IN" sz="2000" dirty="0" smtClean="0"/>
              <a:t> Qualities to Look for in Prospective Franchisees</a:t>
            </a:r>
            <a:endParaRPr lang="en-US" sz="2000" dirty="0" smtClean="0"/>
          </a:p>
        </p:txBody>
      </p:sp>
      <p:graphicFrame>
        <p:nvGraphicFramePr>
          <p:cNvPr id="8" name="Table 5"/>
          <p:cNvGraphicFramePr>
            <a:graphicFrameLocks/>
          </p:cNvGraphicFramePr>
          <p:nvPr>
            <p:extLst>
              <p:ext uri="{D42A27DB-BD31-4B8C-83A1-F6EECF244321}">
                <p14:modId xmlns:p14="http://schemas.microsoft.com/office/powerpoint/2010/main" val="3215831814"/>
              </p:ext>
            </p:extLst>
          </p:nvPr>
        </p:nvGraphicFramePr>
        <p:xfrm>
          <a:off x="457200" y="2209800"/>
          <a:ext cx="8229600" cy="3200400"/>
        </p:xfrm>
        <a:graphic>
          <a:graphicData uri="http://schemas.openxmlformats.org/drawingml/2006/table">
            <a:tbl>
              <a:tblPr firstRow="1" bandRow="1">
                <a:tableStyleId>{3B4B98B0-60AC-42C2-AFA5-B58CD77FA1E5}</a:tableStyleId>
              </a:tblPr>
              <a:tblGrid>
                <a:gridCol w="8229600">
                  <a:extLst>
                    <a:ext uri="{9D8B030D-6E8A-4147-A177-3AD203B41FA5}">
                      <a16:colId xmlns="" xmlns:a16="http://schemas.microsoft.com/office/drawing/2014/main" val="20000"/>
                    </a:ext>
                  </a:extLst>
                </a:gridCol>
              </a:tblGrid>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Good work ethic</a:t>
                      </a:r>
                      <a:endParaRPr lang="en-US" sz="1800" b="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Ability to follow instructions</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Ability to operate with minimal supervision</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Team oriented</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60301">
                <a:tc>
                  <a:txBody>
                    <a:bodyPr/>
                    <a:lstStyle/>
                    <a:p>
                      <a:pPr marL="256032" indent="-256032">
                        <a:buClr>
                          <a:srgbClr val="007FA3"/>
                        </a:buClr>
                        <a:buFont typeface="Arial" pitchFamily="34" charset="0"/>
                        <a:buChar char="•"/>
                      </a:pPr>
                      <a:r>
                        <a:rPr lang="en-US" sz="1800" b="0" dirty="0" smtClean="0"/>
                        <a:t>Experience in the industry in which the franchise competes</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Adequate financial resources and good credit history</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60301">
                <a:tc>
                  <a:txBody>
                    <a:bodyPr/>
                    <a:lstStyle/>
                    <a:p>
                      <a:pPr marL="256032" indent="-256032">
                        <a:buClr>
                          <a:srgbClr val="007FA3"/>
                        </a:buClr>
                        <a:buFont typeface="Arial" pitchFamily="34" charset="0"/>
                        <a:buChar char="•"/>
                      </a:pPr>
                      <a:r>
                        <a:rPr lang="pt-BR" sz="1800" b="0" kern="1200" baseline="0" dirty="0" smtClean="0">
                          <a:solidFill>
                            <a:schemeClr val="tx1"/>
                          </a:solidFill>
                          <a:latin typeface="+mn-lt"/>
                          <a:ea typeface="+mn-ea"/>
                          <a:cs typeface="+mn-cs"/>
                        </a:rPr>
                        <a:t>Ability to make suggestions without becoming confrontational or upset if the suggestions are not adopted</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Ability to represent the franchisor in a positive manner</a:t>
                      </a:r>
                      <a:endParaRPr lang="en-US" sz="1800" b="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1039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Selecting and Developing Effective Franchisees </a:t>
            </a:r>
            <a:r>
              <a:rPr lang="en-US" sz="2000" b="0" dirty="0" smtClean="0"/>
              <a:t>(2 of 2)</a:t>
            </a:r>
            <a:endParaRPr lang="en-US" sz="3600" b="0" dirty="0"/>
          </a:p>
        </p:txBody>
      </p:sp>
      <p:sp>
        <p:nvSpPr>
          <p:cNvPr id="3" name="Content Placeholder 2"/>
          <p:cNvSpPr>
            <a:spLocks noGrp="1"/>
          </p:cNvSpPr>
          <p:nvPr>
            <p:ph idx="1"/>
          </p:nvPr>
        </p:nvSpPr>
        <p:spPr>
          <a:xfrm>
            <a:off x="455776" y="1676400"/>
            <a:ext cx="8229600" cy="685800"/>
          </a:xfrm>
        </p:spPr>
        <p:txBody>
          <a:bodyPr/>
          <a:lstStyle/>
          <a:p>
            <a:pPr marL="0" indent="0">
              <a:buNone/>
            </a:pPr>
            <a:r>
              <a:rPr lang="en-IN" sz="2000" b="1" dirty="0" smtClean="0"/>
              <a:t>Table 15.2</a:t>
            </a:r>
            <a:r>
              <a:rPr lang="en-IN" sz="2000" dirty="0" smtClean="0"/>
              <a:t> Ways Franchisors Can Develop Their Franchisees’ Potential</a:t>
            </a:r>
            <a:endParaRPr lang="en-US" sz="2000" dirty="0" smtClean="0"/>
          </a:p>
        </p:txBody>
      </p:sp>
      <p:graphicFrame>
        <p:nvGraphicFramePr>
          <p:cNvPr id="8" name="Table 5"/>
          <p:cNvGraphicFramePr>
            <a:graphicFrameLocks/>
          </p:cNvGraphicFramePr>
          <p:nvPr>
            <p:extLst>
              <p:ext uri="{D42A27DB-BD31-4B8C-83A1-F6EECF244321}">
                <p14:modId xmlns:p14="http://schemas.microsoft.com/office/powerpoint/2010/main" val="805707048"/>
              </p:ext>
            </p:extLst>
          </p:nvPr>
        </p:nvGraphicFramePr>
        <p:xfrm>
          <a:off x="457200" y="2209800"/>
          <a:ext cx="8229600" cy="2468880"/>
        </p:xfrm>
        <a:graphic>
          <a:graphicData uri="http://schemas.openxmlformats.org/drawingml/2006/table">
            <a:tbl>
              <a:tblPr firstRow="1" bandRow="1">
                <a:tableStyleId>{3B4B98B0-60AC-42C2-AFA5-B58CD77FA1E5}</a:tableStyleId>
              </a:tblPr>
              <a:tblGrid>
                <a:gridCol w="8229600">
                  <a:extLst>
                    <a:ext uri="{9D8B030D-6E8A-4147-A177-3AD203B41FA5}">
                      <a16:colId xmlns="" xmlns:a16="http://schemas.microsoft.com/office/drawing/2014/main" val="20000"/>
                    </a:ext>
                  </a:extLst>
                </a:gridCol>
              </a:tblGrid>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Provide mentoring that supersedes routine training</a:t>
                      </a:r>
                      <a:endParaRPr lang="en-US" sz="1800" b="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Keep operating manuals up-to-date</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Keep product, services, and business systems up-to-date</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Solicit input from franchisees to reinforce their importance in the larger system</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60301">
                <a:tc>
                  <a:txBody>
                    <a:bodyPr/>
                    <a:lstStyle/>
                    <a:p>
                      <a:pPr marL="256032" indent="-256032">
                        <a:buClr>
                          <a:srgbClr val="007FA3"/>
                        </a:buClr>
                        <a:buFont typeface="Arial" pitchFamily="34" charset="0"/>
                        <a:buChar char="•"/>
                      </a:pPr>
                      <a:r>
                        <a:rPr lang="en-US" sz="1800" b="0" dirty="0" smtClean="0"/>
                        <a:t>Encourage</a:t>
                      </a:r>
                      <a:r>
                        <a:rPr lang="en-US" sz="1800" b="0" baseline="0" dirty="0" smtClean="0"/>
                        <a:t> franchisees to develop a franchise association</a:t>
                      </a:r>
                      <a:endParaRPr lang="en-US" sz="1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60301">
                <a:tc>
                  <a:txBody>
                    <a:bodyPr/>
                    <a:lstStyle/>
                    <a:p>
                      <a:pPr marL="256032" indent="-256032">
                        <a:buClr>
                          <a:srgbClr val="007FA3"/>
                        </a:buClr>
                        <a:buFont typeface="Arial" pitchFamily="34" charset="0"/>
                        <a:buChar char="•"/>
                      </a:pPr>
                      <a:r>
                        <a:rPr lang="en-US" sz="1800" b="0" kern="1200" baseline="0" dirty="0" smtClean="0">
                          <a:solidFill>
                            <a:schemeClr val="tx1"/>
                          </a:solidFill>
                          <a:latin typeface="+mn-lt"/>
                          <a:ea typeface="+mn-ea"/>
                          <a:cs typeface="+mn-cs"/>
                        </a:rPr>
                        <a:t>Maintain the franchise system’s integrity </a:t>
                      </a:r>
                      <a:endParaRPr lang="en-US" sz="1800" b="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558583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Advantages and Disadvantages of Establishing a Franchise System </a:t>
            </a:r>
            <a:r>
              <a:rPr lang="en-US" sz="2000" b="0" dirty="0" smtClean="0"/>
              <a:t>(1 </a:t>
            </a:r>
            <a:r>
              <a:rPr lang="en-US" sz="2000" b="0" dirty="0"/>
              <a:t>of 2)</a:t>
            </a:r>
            <a:endParaRPr lang="en-US" sz="2000" dirty="0"/>
          </a:p>
        </p:txBody>
      </p:sp>
      <p:sp>
        <p:nvSpPr>
          <p:cNvPr id="3" name="Content Placeholder 2"/>
          <p:cNvSpPr>
            <a:spLocks noGrp="1"/>
          </p:cNvSpPr>
          <p:nvPr>
            <p:ph idx="1"/>
          </p:nvPr>
        </p:nvSpPr>
        <p:spPr>
          <a:xfrm>
            <a:off x="381000" y="1600200"/>
            <a:ext cx="8534399" cy="4525963"/>
          </a:xfrm>
        </p:spPr>
        <p:txBody>
          <a:bodyPr/>
          <a:lstStyle/>
          <a:p>
            <a:pPr marL="256032" indent="-256032">
              <a:buSzPct val="100000"/>
            </a:pPr>
            <a:r>
              <a:rPr lang="en-US" sz="2400" dirty="0" smtClean="0"/>
              <a:t>There are two primary advantage of franchising.</a:t>
            </a:r>
          </a:p>
          <a:p>
            <a:pPr marL="740664" lvl="1">
              <a:buFont typeface="Arial" pitchFamily="34" charset="0"/>
              <a:buChar char="−"/>
            </a:pPr>
            <a:r>
              <a:rPr lang="en-US" sz="2400" dirty="0" smtClean="0"/>
              <a:t>First, early in the life of an organization, capital is typically scarce. Franchising helps a venture grow quickly because franchisees provide the majority of the capital.</a:t>
            </a:r>
          </a:p>
          <a:p>
            <a:pPr marL="740664" lvl="1">
              <a:buFont typeface="Arial" pitchFamily="34" charset="0"/>
              <a:buChar char="−"/>
            </a:pPr>
            <a:r>
              <a:rPr lang="en-US" sz="2400" dirty="0" smtClean="0"/>
              <a:t>Second, a concept called agency theory argues that for organizations with multiple units, it is more effective for the units to be run by franchisees than by managers who run company-owned stores.</a:t>
            </a:r>
          </a:p>
          <a:p>
            <a:pPr marL="1313751" lvl="2">
              <a:buFont typeface="Arial" pitchFamily="34" charset="0"/>
              <a:buChar char="−"/>
            </a:pPr>
            <a:r>
              <a:rPr lang="en-US" sz="2400" dirty="0" smtClean="0"/>
              <a:t>The theory is that managers, because they are paid a salary, may not be as committed to the success of their individual units as franchisees, who are in effect business owners.</a:t>
            </a:r>
            <a:endParaRPr lang="en-US" sz="2400" dirty="0"/>
          </a:p>
        </p:txBody>
      </p:sp>
    </p:spTree>
    <p:extLst>
      <p:ext uri="{BB962C8B-B14F-4D97-AF65-F5344CB8AC3E}">
        <p14:creationId xmlns:p14="http://schemas.microsoft.com/office/powerpoint/2010/main" val="2998478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1097280"/>
          </a:xfrm>
        </p:spPr>
        <p:txBody>
          <a:bodyPr/>
          <a:lstStyle/>
          <a:p>
            <a:r>
              <a:rPr lang="en-US" sz="3600" dirty="0" smtClean="0"/>
              <a:t>Advantages and Disadvantages of Establishing a Franchise System </a:t>
            </a:r>
            <a:r>
              <a:rPr lang="en-US" sz="2000" b="0" dirty="0" smtClean="0"/>
              <a:t>(2 </a:t>
            </a:r>
            <a:r>
              <a:rPr lang="en-US" sz="2000" b="0" dirty="0"/>
              <a:t>of 2)</a:t>
            </a:r>
            <a:r>
              <a:rPr lang="en-US" sz="2000" dirty="0" smtClean="0"/>
              <a:t> </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357820421"/>
              </p:ext>
            </p:extLst>
          </p:nvPr>
        </p:nvGraphicFramePr>
        <p:xfrm>
          <a:off x="457200" y="2209800"/>
          <a:ext cx="8229600" cy="3992880"/>
        </p:xfrm>
        <a:graphic>
          <a:graphicData uri="http://schemas.openxmlformats.org/drawingml/2006/table">
            <a:tbl>
              <a:tblPr firstRow="1" bandRow="1">
                <a:tableStyleId>{3B4B98B0-60AC-42C2-AFA5-B58CD77FA1E5}</a:tableStyleId>
              </a:tblPr>
              <a:tblGrid>
                <a:gridCol w="3810000">
                  <a:extLst>
                    <a:ext uri="{9D8B030D-6E8A-4147-A177-3AD203B41FA5}">
                      <a16:colId xmlns="" xmlns:a16="http://schemas.microsoft.com/office/drawing/2014/main" val="527819196"/>
                    </a:ext>
                  </a:extLst>
                </a:gridCol>
                <a:gridCol w="4419600">
                  <a:extLst>
                    <a:ext uri="{9D8B030D-6E8A-4147-A177-3AD203B41FA5}">
                      <a16:colId xmlns="" xmlns:a16="http://schemas.microsoft.com/office/drawing/2014/main" val="1894420608"/>
                    </a:ext>
                  </a:extLst>
                </a:gridCol>
              </a:tblGrid>
              <a:tr h="388398">
                <a:tc>
                  <a:txBody>
                    <a:bodyPr/>
                    <a:lstStyle/>
                    <a:p>
                      <a:pPr marL="256032" marR="0" indent="-256032"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Advantages</a:t>
                      </a:r>
                      <a:endParaRPr lang="en-US" sz="2000" b="0" dirty="0">
                        <a:latin typeface="+mn-lt"/>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6032" marR="0" indent="-256032"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Disadvantages</a:t>
                      </a: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322549479"/>
                  </a:ext>
                </a:extLst>
              </a:tr>
              <a:tr h="3574002">
                <a:tc>
                  <a:txBody>
                    <a:bodyPr/>
                    <a:lstStyle/>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Rapid, low-cost market expansion.</a:t>
                      </a:r>
                    </a:p>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Income from franchise fees and royalties.</a:t>
                      </a:r>
                    </a:p>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Franchisee motivation.</a:t>
                      </a:r>
                    </a:p>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Access to ideas and suggestions.</a:t>
                      </a:r>
                    </a:p>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Cost savings.</a:t>
                      </a:r>
                    </a:p>
                    <a:p>
                      <a:pPr marL="256032" indent="-256032" eaLnBrk="1" hangingPunct="1">
                        <a:lnSpc>
                          <a:spcPct val="100000"/>
                        </a:lnSpc>
                        <a:spcBef>
                          <a:spcPct val="50000"/>
                        </a:spcBef>
                        <a:buClr>
                          <a:srgbClr val="007FA3"/>
                        </a:buClr>
                        <a:buFont typeface="Arial" pitchFamily="34" charset="0"/>
                        <a:buChar char="•"/>
                      </a:pPr>
                      <a:r>
                        <a:rPr lang="en-US" sz="2000" b="0" dirty="0" smtClean="0">
                          <a:latin typeface="+mn-lt"/>
                        </a:rPr>
                        <a:t>Increased buying power.</a:t>
                      </a:r>
                      <a:endParaRPr lang="en-US" sz="2000" b="0" dirty="0">
                        <a:latin typeface="+mn-lt"/>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6032" indent="-256032" eaLnBrk="1" hangingPunct="1">
                        <a:lnSpc>
                          <a:spcPct val="100000"/>
                        </a:lnSpc>
                        <a:spcBef>
                          <a:spcPct val="50000"/>
                        </a:spcBef>
                        <a:buClr>
                          <a:srgbClr val="007FA3"/>
                        </a:buClr>
                        <a:buFontTx/>
                        <a:buChar char="•"/>
                      </a:pPr>
                      <a:r>
                        <a:rPr lang="en-US" sz="2000" b="0" dirty="0" smtClean="0">
                          <a:latin typeface="+mn-lt"/>
                        </a:rPr>
                        <a:t>Profit sharing.</a:t>
                      </a:r>
                    </a:p>
                    <a:p>
                      <a:pPr marL="256032" indent="-256032" eaLnBrk="1" hangingPunct="1">
                        <a:lnSpc>
                          <a:spcPct val="100000"/>
                        </a:lnSpc>
                        <a:spcBef>
                          <a:spcPct val="50000"/>
                        </a:spcBef>
                        <a:buClr>
                          <a:srgbClr val="007FA3"/>
                        </a:buClr>
                        <a:buFontTx/>
                        <a:buChar char="•"/>
                      </a:pPr>
                      <a:r>
                        <a:rPr lang="en-US" sz="2000" b="0" dirty="0" smtClean="0">
                          <a:latin typeface="+mn-lt"/>
                        </a:rPr>
                        <a:t>Loss of control.</a:t>
                      </a:r>
                    </a:p>
                    <a:p>
                      <a:pPr marL="256032" indent="-256032" eaLnBrk="1" hangingPunct="1">
                        <a:lnSpc>
                          <a:spcPct val="100000"/>
                        </a:lnSpc>
                        <a:spcBef>
                          <a:spcPct val="50000"/>
                        </a:spcBef>
                        <a:buClr>
                          <a:srgbClr val="007FA3"/>
                        </a:buClr>
                        <a:buFontTx/>
                        <a:buChar char="•"/>
                      </a:pPr>
                      <a:r>
                        <a:rPr lang="en-US" sz="2000" b="0" dirty="0" smtClean="0">
                          <a:latin typeface="+mn-lt"/>
                        </a:rPr>
                        <a:t>Friction with franchisees.</a:t>
                      </a:r>
                    </a:p>
                    <a:p>
                      <a:pPr marL="256032" indent="-256032" eaLnBrk="1" hangingPunct="1">
                        <a:lnSpc>
                          <a:spcPct val="100000"/>
                        </a:lnSpc>
                        <a:spcBef>
                          <a:spcPct val="50000"/>
                        </a:spcBef>
                        <a:buClr>
                          <a:srgbClr val="007FA3"/>
                        </a:buClr>
                        <a:buFontTx/>
                        <a:buChar char="•"/>
                      </a:pPr>
                      <a:r>
                        <a:rPr lang="en-US" sz="2000" b="0" dirty="0" smtClean="0">
                          <a:latin typeface="+mn-lt"/>
                        </a:rPr>
                        <a:t>Managing growth.</a:t>
                      </a:r>
                    </a:p>
                    <a:p>
                      <a:pPr marL="256032" indent="-256032" eaLnBrk="1" hangingPunct="1">
                        <a:lnSpc>
                          <a:spcPct val="100000"/>
                        </a:lnSpc>
                        <a:spcBef>
                          <a:spcPct val="50000"/>
                        </a:spcBef>
                        <a:buClr>
                          <a:srgbClr val="007FA3"/>
                        </a:buClr>
                        <a:buFontTx/>
                        <a:buChar char="•"/>
                      </a:pPr>
                      <a:r>
                        <a:rPr lang="en-US" sz="2000" b="0" dirty="0" smtClean="0">
                          <a:latin typeface="+mn-lt"/>
                        </a:rPr>
                        <a:t>Differences in required business skills.</a:t>
                      </a:r>
                    </a:p>
                    <a:p>
                      <a:pPr marL="256032" indent="-256032" eaLnBrk="1" hangingPunct="1">
                        <a:lnSpc>
                          <a:spcPct val="100000"/>
                        </a:lnSpc>
                        <a:spcBef>
                          <a:spcPct val="50000"/>
                        </a:spcBef>
                        <a:buClr>
                          <a:srgbClr val="007FA3"/>
                        </a:buClr>
                        <a:buFontTx/>
                        <a:buChar char="•"/>
                      </a:pPr>
                      <a:r>
                        <a:rPr lang="en-US" sz="2000" b="0" dirty="0" smtClean="0">
                          <a:latin typeface="+mn-lt"/>
                        </a:rPr>
                        <a:t>Legal expenses.</a:t>
                      </a: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78339295"/>
                  </a:ext>
                </a:extLst>
              </a:tr>
            </a:tbl>
          </a:graphicData>
        </a:graphic>
      </p:graphicFrame>
      <p:sp>
        <p:nvSpPr>
          <p:cNvPr id="3" name="TextBox 2"/>
          <p:cNvSpPr txBox="1"/>
          <p:nvPr/>
        </p:nvSpPr>
        <p:spPr>
          <a:xfrm>
            <a:off x="457200" y="1371600"/>
            <a:ext cx="8153400" cy="707886"/>
          </a:xfrm>
          <a:prstGeom prst="rect">
            <a:avLst/>
          </a:prstGeom>
          <a:noFill/>
        </p:spPr>
        <p:txBody>
          <a:bodyPr wrap="square" rtlCol="0">
            <a:spAutoFit/>
          </a:bodyPr>
          <a:lstStyle/>
          <a:p>
            <a:r>
              <a:rPr lang="en-US" sz="2000" b="1" dirty="0" smtClean="0"/>
              <a:t>Table 15.3 </a:t>
            </a:r>
            <a:r>
              <a:rPr lang="en-US" sz="2000" dirty="0" smtClean="0"/>
              <a:t>Advantages and Disadvantages of Franchising as a Method of Business Expansion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Buying a Franchise </a:t>
            </a:r>
            <a:r>
              <a:rPr lang="en-US" sz="2000" b="0" dirty="0" smtClean="0"/>
              <a:t>(1 of 4)</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From </a:t>
            </a:r>
            <a:r>
              <a:rPr lang="en-US" sz="2400" dirty="0"/>
              <a:t>the Franchisee</a:t>
            </a:r>
            <a:r>
              <a:rPr lang="en-US" altLang="en-US" sz="2400" dirty="0"/>
              <a:t>’</a:t>
            </a:r>
            <a:r>
              <a:rPr lang="en-US" sz="2400" dirty="0"/>
              <a:t>s Point of View</a:t>
            </a:r>
            <a:endParaRPr lang="en-US" sz="2400" dirty="0" smtClean="0"/>
          </a:p>
          <a:p>
            <a:pPr marL="740664" lvl="1"/>
            <a:r>
              <a:rPr lang="en-US" sz="2400" dirty="0"/>
              <a:t>Purchasing a franchise is an important business decision involving a substantial financial commitment.</a:t>
            </a:r>
          </a:p>
          <a:p>
            <a:pPr marL="740664" lvl="1"/>
            <a:r>
              <a:rPr lang="en-US" sz="2400" dirty="0"/>
              <a:t>Potential franchise owners should strive to be as well informed as possible before purchasing a franchise and should be aware that it is often legally and financially difficult to exit a franchise relationship</a:t>
            </a:r>
            <a:r>
              <a:rPr lang="en-US" sz="2400" dirty="0" smtClean="0"/>
              <a:t>.</a:t>
            </a:r>
          </a:p>
          <a:p>
            <a:pPr marL="740664" lvl="1"/>
            <a:r>
              <a:rPr lang="en-US" sz="2400" dirty="0" smtClean="0"/>
              <a:t>Franchising may be a particularly good choice for someone who wants to start a business but has no prior business experience.</a:t>
            </a:r>
          </a:p>
          <a:p>
            <a:pPr marL="1313751" lvl="2"/>
            <a:r>
              <a:rPr lang="en-US" sz="2400" dirty="0" smtClean="0"/>
              <a:t>Many franchise systems provide their franchisees substantial training and support.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Buying a Franchise </a:t>
            </a:r>
            <a:r>
              <a:rPr lang="en-US" sz="2000" b="0" dirty="0" smtClean="0"/>
              <a:t>(2 of 4)</a:t>
            </a:r>
            <a:endParaRPr lang="en-US" sz="2000" b="0" dirty="0"/>
          </a:p>
        </p:txBody>
      </p:sp>
      <p:sp>
        <p:nvSpPr>
          <p:cNvPr id="6" name="Content Placeholder 5"/>
          <p:cNvSpPr>
            <a:spLocks noGrp="1"/>
          </p:cNvSpPr>
          <p:nvPr>
            <p:ph idx="1"/>
          </p:nvPr>
        </p:nvSpPr>
        <p:spPr>
          <a:xfrm>
            <a:off x="457200" y="1600200"/>
            <a:ext cx="7924800" cy="4495800"/>
          </a:xfrm>
        </p:spPr>
        <p:txBody>
          <a:bodyPr/>
          <a:lstStyle/>
          <a:p>
            <a:pPr marL="0" indent="0">
              <a:buNone/>
            </a:pPr>
            <a:r>
              <a:rPr lang="en-US" sz="2400" dirty="0" smtClean="0"/>
              <a:t>Answering the following questions will help determine if franchising is right for you:</a:t>
            </a:r>
          </a:p>
          <a:p>
            <a:pPr>
              <a:spcBef>
                <a:spcPts val="800"/>
              </a:spcBef>
              <a:buFontTx/>
              <a:buChar char="•"/>
            </a:pPr>
            <a:r>
              <a:rPr lang="en-US" sz="2400" dirty="0" smtClean="0"/>
              <a:t>Are you willing to take orders? Franchisors are typically  very particular about how outlets operate.</a:t>
            </a:r>
          </a:p>
          <a:p>
            <a:pPr>
              <a:spcBef>
                <a:spcPts val="800"/>
              </a:spcBef>
              <a:buFontTx/>
              <a:buChar char="•"/>
            </a:pPr>
            <a:r>
              <a:rPr lang="en-US" sz="2400" dirty="0" smtClean="0"/>
              <a:t>Are you willing to be part of a franchise </a:t>
            </a:r>
            <a:r>
              <a:rPr lang="en-US" altLang="en-US" sz="2400" dirty="0" smtClean="0"/>
              <a:t>“</a:t>
            </a:r>
            <a:r>
              <a:rPr lang="en-US" sz="2400" dirty="0" smtClean="0"/>
              <a:t>system</a:t>
            </a:r>
            <a:r>
              <a:rPr lang="en-US" altLang="en-US" sz="2400" dirty="0" smtClean="0"/>
              <a:t>”</a:t>
            </a:r>
            <a:r>
              <a:rPr lang="en-US" sz="2400" dirty="0" smtClean="0"/>
              <a:t> rather   than be an independent businessperson?</a:t>
            </a:r>
          </a:p>
          <a:p>
            <a:pPr>
              <a:spcBef>
                <a:spcPts val="800"/>
              </a:spcBef>
              <a:buFontTx/>
              <a:buChar char="•"/>
            </a:pPr>
            <a:r>
              <a:rPr lang="en-US" sz="2400" dirty="0" smtClean="0"/>
              <a:t>How will you react if you make a suggestion to your   franchisor and your suggestion is rejected?</a:t>
            </a:r>
          </a:p>
          <a:p>
            <a:pPr>
              <a:spcBef>
                <a:spcPts val="800"/>
              </a:spcBef>
              <a:buFontTx/>
              <a:buChar char="•"/>
            </a:pPr>
            <a:r>
              <a:rPr lang="en-US" sz="2400" dirty="0" smtClean="0"/>
              <a:t>What are you looking for in a business? How hard do you want to work?</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Buying a Franchise </a:t>
            </a:r>
            <a:r>
              <a:rPr lang="en-US" sz="2000" b="0" dirty="0" smtClean="0"/>
              <a:t>(3 of 4)</a:t>
            </a:r>
            <a:endParaRPr lang="en-US" sz="2000" b="0" dirty="0"/>
          </a:p>
        </p:txBody>
      </p:sp>
      <p:sp>
        <p:nvSpPr>
          <p:cNvPr id="5" name="Content Placeholder 4"/>
          <p:cNvSpPr>
            <a:spLocks noGrp="1"/>
          </p:cNvSpPr>
          <p:nvPr>
            <p:ph idx="1"/>
          </p:nvPr>
        </p:nvSpPr>
        <p:spPr>
          <a:xfrm>
            <a:off x="457200" y="1600201"/>
            <a:ext cx="8229600" cy="1371600"/>
          </a:xfrm>
        </p:spPr>
        <p:txBody>
          <a:bodyPr/>
          <a:lstStyle/>
          <a:p>
            <a:r>
              <a:rPr lang="en-US" sz="2400" dirty="0" smtClean="0"/>
              <a:t>How willing are you to put your money at risk? How will  you feel if your business is operating at a net loss but you  still have to pay royalties on your gross income?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 </a:t>
            </a:r>
            <a:r>
              <a:rPr lang="en-US" sz="2000" b="0" dirty="0" smtClean="0"/>
              <a:t>(1 of 2)</a:t>
            </a:r>
            <a:endParaRPr lang="en-IN" sz="2000" b="0" dirty="0"/>
          </a:p>
        </p:txBody>
      </p:sp>
      <p:sp>
        <p:nvSpPr>
          <p:cNvPr id="3" name="Content Placeholder 2"/>
          <p:cNvSpPr>
            <a:spLocks noGrp="1"/>
          </p:cNvSpPr>
          <p:nvPr>
            <p:ph idx="1"/>
          </p:nvPr>
        </p:nvSpPr>
        <p:spPr>
          <a:xfrm>
            <a:off x="457200" y="1600201"/>
            <a:ext cx="7696200" cy="3581400"/>
          </a:xfrm>
        </p:spPr>
        <p:txBody>
          <a:bodyPr/>
          <a:lstStyle/>
          <a:p>
            <a:pPr marL="684213" indent="-684213">
              <a:buSzPct val="100000"/>
              <a:buNone/>
            </a:pPr>
            <a:r>
              <a:rPr lang="en-US" sz="2400" b="1" dirty="0" smtClean="0">
                <a:solidFill>
                  <a:srgbClr val="007FA3"/>
                </a:solidFill>
              </a:rPr>
              <a:t>15.1</a:t>
            </a:r>
            <a:r>
              <a:rPr lang="en-US" sz="2400" dirty="0" smtClean="0"/>
              <a:t> Explain franchising and how this form of business ownership works.</a:t>
            </a:r>
          </a:p>
          <a:p>
            <a:pPr marL="684213" indent="-684213">
              <a:buSzPct val="100000"/>
              <a:buNone/>
            </a:pPr>
            <a:r>
              <a:rPr lang="en-US" sz="2400" b="1" dirty="0" smtClean="0">
                <a:solidFill>
                  <a:srgbClr val="007FA3"/>
                </a:solidFill>
              </a:rPr>
              <a:t>15.2</a:t>
            </a:r>
            <a:r>
              <a:rPr lang="en-US" sz="2400" dirty="0" smtClean="0"/>
              <a:t> Describe steps entrepreneurs can take to establish a franchise system.</a:t>
            </a:r>
          </a:p>
          <a:p>
            <a:pPr marL="684213" indent="-684213">
              <a:buSzPct val="100000"/>
              <a:buNone/>
            </a:pPr>
            <a:r>
              <a:rPr lang="en-US" sz="2400" b="1" dirty="0" smtClean="0">
                <a:solidFill>
                  <a:srgbClr val="007FA3"/>
                </a:solidFill>
              </a:rPr>
              <a:t>15.3</a:t>
            </a:r>
            <a:r>
              <a:rPr lang="en-US" sz="2400" dirty="0" smtClean="0"/>
              <a:t> Become familiar with the advantages and disadvantages of establishing a franchise system.</a:t>
            </a:r>
          </a:p>
          <a:p>
            <a:pPr marL="684213" indent="-684213">
              <a:buSzPct val="100000"/>
              <a:buNone/>
            </a:pPr>
            <a:r>
              <a:rPr lang="en-US" sz="2400" b="1" dirty="0" smtClean="0">
                <a:solidFill>
                  <a:srgbClr val="007FA3"/>
                </a:solidFill>
              </a:rPr>
              <a:t>15.4</a:t>
            </a:r>
            <a:r>
              <a:rPr lang="en-US" sz="2400" dirty="0" smtClean="0"/>
              <a:t> Describe actions and issues associated with </a:t>
            </a:r>
            <a:r>
              <a:rPr lang="en-US" sz="2400" dirty="0"/>
              <a:t>a</a:t>
            </a:r>
            <a:r>
              <a:rPr lang="en-US" sz="2400" dirty="0" smtClean="0"/>
              <a:t> decision to buy a franchise.</a:t>
            </a:r>
          </a:p>
        </p:txBody>
      </p:sp>
    </p:spTree>
    <p:extLst>
      <p:ext uri="{BB962C8B-B14F-4D97-AF65-F5344CB8AC3E}">
        <p14:creationId xmlns:p14="http://schemas.microsoft.com/office/powerpoint/2010/main" val="39259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1097280"/>
          </a:xfrm>
        </p:spPr>
        <p:txBody>
          <a:bodyPr/>
          <a:lstStyle/>
          <a:p>
            <a:r>
              <a:rPr lang="en-US" sz="3600" dirty="0" smtClean="0"/>
              <a:t>Buying a Franchise </a:t>
            </a:r>
            <a:r>
              <a:rPr lang="en-US" sz="2000" b="0" dirty="0" smtClean="0"/>
              <a:t>(4 </a:t>
            </a:r>
            <a:r>
              <a:rPr lang="en-US" sz="2000" b="0" dirty="0"/>
              <a:t>of 4)</a:t>
            </a:r>
            <a:endParaRPr lang="en-US" sz="2000" dirty="0"/>
          </a:p>
        </p:txBody>
      </p:sp>
      <p:graphicFrame>
        <p:nvGraphicFramePr>
          <p:cNvPr id="5" name="Table 4"/>
          <p:cNvGraphicFramePr>
            <a:graphicFrameLocks/>
          </p:cNvGraphicFramePr>
          <p:nvPr>
            <p:extLst>
              <p:ext uri="{D42A27DB-BD31-4B8C-83A1-F6EECF244321}">
                <p14:modId xmlns:p14="http://schemas.microsoft.com/office/powerpoint/2010/main" val="727637664"/>
              </p:ext>
            </p:extLst>
          </p:nvPr>
        </p:nvGraphicFramePr>
        <p:xfrm>
          <a:off x="457200" y="1600200"/>
          <a:ext cx="7924800" cy="4577080"/>
        </p:xfrm>
        <a:graphic>
          <a:graphicData uri="http://schemas.openxmlformats.org/drawingml/2006/table">
            <a:tbl>
              <a:tblPr firstRow="1" bandRow="1">
                <a:tableStyleId>{3B4B98B0-60AC-42C2-AFA5-B58CD77FA1E5}</a:tableStyleId>
              </a:tblPr>
              <a:tblGrid>
                <a:gridCol w="3889022">
                  <a:extLst>
                    <a:ext uri="{9D8B030D-6E8A-4147-A177-3AD203B41FA5}">
                      <a16:colId xmlns="" xmlns:a16="http://schemas.microsoft.com/office/drawing/2014/main" val="20000"/>
                    </a:ext>
                  </a:extLst>
                </a:gridCol>
                <a:gridCol w="4035778">
                  <a:extLst>
                    <a:ext uri="{9D8B030D-6E8A-4147-A177-3AD203B41FA5}">
                      <a16:colId xmlns="" xmlns:a16="http://schemas.microsoft.com/office/drawing/2014/main" val="20001"/>
                    </a:ext>
                  </a:extLst>
                </a:gridCol>
              </a:tblGrid>
              <a:tr h="370840">
                <a:tc>
                  <a:txBody>
                    <a:bodyPr/>
                    <a:lstStyle/>
                    <a:p>
                      <a:pPr marL="256032" marR="0" indent="-256032" algn="l" defTabSz="914400" rtl="0" eaLnBrk="1" fontAlgn="auto" latinLnBrk="0" hangingPunct="1">
                        <a:lnSpc>
                          <a:spcPct val="100000"/>
                        </a:lnSpc>
                        <a:spcBef>
                          <a:spcPts val="0"/>
                        </a:spcBef>
                        <a:spcAft>
                          <a:spcPts val="0"/>
                        </a:spcAft>
                        <a:buClrTx/>
                        <a:buSzTx/>
                        <a:buFontTx/>
                        <a:buNone/>
                        <a:tabLst/>
                        <a:defRPr/>
                      </a:pPr>
                      <a:r>
                        <a:rPr lang="en-US" sz="1800" dirty="0" smtClean="0"/>
                        <a:t>Advantages</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Disadvantages</a:t>
                      </a: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70840">
                <a:tc>
                  <a:txBody>
                    <a:bodyPr/>
                    <a:lstStyle/>
                    <a:p>
                      <a:pPr marL="256032" indent="-256032" eaLnBrk="1" hangingPunct="1">
                        <a:lnSpc>
                          <a:spcPct val="100000"/>
                        </a:lnSpc>
                        <a:spcBef>
                          <a:spcPct val="50000"/>
                        </a:spcBef>
                        <a:buClr>
                          <a:srgbClr val="007FA3"/>
                        </a:buClr>
                        <a:buFontTx/>
                        <a:buChar char="•"/>
                      </a:pPr>
                      <a:r>
                        <a:rPr lang="en-US" sz="1800" dirty="0" smtClean="0"/>
                        <a:t>A proven product or service within an established market.</a:t>
                      </a:r>
                    </a:p>
                    <a:p>
                      <a:pPr marL="256032" indent="-256032" eaLnBrk="1" hangingPunct="1">
                        <a:lnSpc>
                          <a:spcPct val="100000"/>
                        </a:lnSpc>
                        <a:spcBef>
                          <a:spcPct val="50000"/>
                        </a:spcBef>
                        <a:buClr>
                          <a:srgbClr val="007FA3"/>
                        </a:buClr>
                        <a:buFontTx/>
                        <a:buChar char="•"/>
                      </a:pPr>
                      <a:r>
                        <a:rPr lang="en-US" sz="1800" dirty="0" smtClean="0"/>
                        <a:t>An established trademark or business system.</a:t>
                      </a:r>
                    </a:p>
                    <a:p>
                      <a:pPr marL="256032" indent="-256032" eaLnBrk="1" hangingPunct="1">
                        <a:lnSpc>
                          <a:spcPct val="100000"/>
                        </a:lnSpc>
                        <a:spcBef>
                          <a:spcPct val="50000"/>
                        </a:spcBef>
                        <a:buClr>
                          <a:srgbClr val="007FA3"/>
                        </a:buClr>
                        <a:buFontTx/>
                        <a:buChar char="•"/>
                      </a:pPr>
                      <a:r>
                        <a:rPr lang="en-US" sz="1800" dirty="0" smtClean="0"/>
                        <a:t>Franchisor</a:t>
                      </a:r>
                      <a:r>
                        <a:rPr lang="en-US" altLang="en-US" sz="1800" dirty="0" smtClean="0"/>
                        <a:t>’</a:t>
                      </a:r>
                      <a:r>
                        <a:rPr lang="en-US" sz="1800" dirty="0" smtClean="0"/>
                        <a:t>s training, technical expertise, and managerial expertise.</a:t>
                      </a:r>
                    </a:p>
                    <a:p>
                      <a:pPr marL="256032" indent="-256032" eaLnBrk="1" hangingPunct="1">
                        <a:lnSpc>
                          <a:spcPct val="100000"/>
                        </a:lnSpc>
                        <a:spcBef>
                          <a:spcPct val="50000"/>
                        </a:spcBef>
                        <a:buClr>
                          <a:srgbClr val="007FA3"/>
                        </a:buClr>
                        <a:buFontTx/>
                        <a:buChar char="•"/>
                      </a:pPr>
                      <a:r>
                        <a:rPr lang="en-US" sz="1800" dirty="0" smtClean="0"/>
                        <a:t>An established marketing network.</a:t>
                      </a:r>
                    </a:p>
                    <a:p>
                      <a:pPr marL="256032" indent="-256032" eaLnBrk="1" hangingPunct="1">
                        <a:lnSpc>
                          <a:spcPct val="100000"/>
                        </a:lnSpc>
                        <a:spcBef>
                          <a:spcPct val="50000"/>
                        </a:spcBef>
                        <a:buClr>
                          <a:srgbClr val="007FA3"/>
                        </a:buClr>
                        <a:buFontTx/>
                        <a:buChar char="•"/>
                      </a:pPr>
                      <a:r>
                        <a:rPr lang="en-US" sz="1800" dirty="0" smtClean="0"/>
                        <a:t>Franchisor’s ongoing support.</a:t>
                      </a:r>
                    </a:p>
                    <a:p>
                      <a:pPr marL="256032" indent="-256032" eaLnBrk="1" hangingPunct="1">
                        <a:lnSpc>
                          <a:spcPct val="100000"/>
                        </a:lnSpc>
                        <a:spcBef>
                          <a:spcPct val="50000"/>
                        </a:spcBef>
                        <a:buClr>
                          <a:srgbClr val="007FA3"/>
                        </a:buClr>
                        <a:buFontTx/>
                        <a:buChar char="•"/>
                      </a:pPr>
                      <a:r>
                        <a:rPr lang="en-US" sz="1800" dirty="0" smtClean="0"/>
                        <a:t>Availability of financing.</a:t>
                      </a:r>
                    </a:p>
                    <a:p>
                      <a:pPr marL="256032" indent="-256032" eaLnBrk="1" hangingPunct="1">
                        <a:lnSpc>
                          <a:spcPct val="100000"/>
                        </a:lnSpc>
                        <a:spcBef>
                          <a:spcPct val="50000"/>
                        </a:spcBef>
                        <a:buClr>
                          <a:srgbClr val="007FA3"/>
                        </a:buClr>
                        <a:buFontTx/>
                        <a:buChar char="•"/>
                      </a:pPr>
                      <a:r>
                        <a:rPr lang="en-US" sz="1800" dirty="0" smtClean="0"/>
                        <a:t>Potential for business growth.</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6032" indent="-256032" eaLnBrk="1" hangingPunct="1">
                        <a:spcBef>
                          <a:spcPct val="50000"/>
                        </a:spcBef>
                        <a:buClr>
                          <a:srgbClr val="007FA3"/>
                        </a:buClr>
                        <a:buFontTx/>
                        <a:buChar char="•"/>
                      </a:pPr>
                      <a:r>
                        <a:rPr lang="en-US" sz="1800" dirty="0" smtClean="0"/>
                        <a:t>Cost of the franchise.</a:t>
                      </a:r>
                    </a:p>
                    <a:p>
                      <a:pPr marL="256032" indent="-256032" eaLnBrk="1" hangingPunct="1">
                        <a:spcBef>
                          <a:spcPct val="50000"/>
                        </a:spcBef>
                        <a:buClr>
                          <a:srgbClr val="007FA3"/>
                        </a:buClr>
                        <a:buFontTx/>
                        <a:buChar char="•"/>
                      </a:pPr>
                      <a:r>
                        <a:rPr lang="en-US" sz="1800" dirty="0" smtClean="0"/>
                        <a:t>Restrictions on creativity.</a:t>
                      </a:r>
                    </a:p>
                    <a:p>
                      <a:pPr marL="256032" indent="-256032" eaLnBrk="1" hangingPunct="1">
                        <a:spcBef>
                          <a:spcPct val="50000"/>
                        </a:spcBef>
                        <a:buClr>
                          <a:srgbClr val="007FA3"/>
                        </a:buClr>
                        <a:buFontTx/>
                        <a:buChar char="•"/>
                      </a:pPr>
                      <a:r>
                        <a:rPr lang="en-US" sz="1800" dirty="0" smtClean="0"/>
                        <a:t>Duration and nature of the    commitment.</a:t>
                      </a:r>
                    </a:p>
                    <a:p>
                      <a:pPr marL="256032" indent="-256032" eaLnBrk="1" hangingPunct="1">
                        <a:spcBef>
                          <a:spcPct val="50000"/>
                        </a:spcBef>
                        <a:buClr>
                          <a:srgbClr val="007FA3"/>
                        </a:buClr>
                        <a:buFontTx/>
                        <a:buChar char="•"/>
                      </a:pPr>
                      <a:r>
                        <a:rPr lang="en-US" sz="1800" dirty="0" smtClean="0"/>
                        <a:t>Risk of fraud, misunderstandings, or lack of franchisor commitment.</a:t>
                      </a:r>
                    </a:p>
                    <a:p>
                      <a:pPr marL="256032" indent="-256032" eaLnBrk="1" hangingPunct="1">
                        <a:spcBef>
                          <a:spcPct val="50000"/>
                        </a:spcBef>
                        <a:buClr>
                          <a:srgbClr val="007FA3"/>
                        </a:buClr>
                        <a:buFontTx/>
                        <a:buChar char="•"/>
                      </a:pPr>
                      <a:r>
                        <a:rPr lang="en-US" sz="1800" dirty="0" smtClean="0"/>
                        <a:t>Problems of termination or transfer.</a:t>
                      </a:r>
                    </a:p>
                    <a:p>
                      <a:pPr marL="256032" indent="-256032" eaLnBrk="1" hangingPunct="1">
                        <a:spcBef>
                          <a:spcPct val="50000"/>
                        </a:spcBef>
                        <a:buClr>
                          <a:srgbClr val="007FA3"/>
                        </a:buClr>
                        <a:buFontTx/>
                        <a:buChar char="•"/>
                      </a:pPr>
                      <a:r>
                        <a:rPr lang="en-US" sz="1800" dirty="0" smtClean="0"/>
                        <a:t>Poor performance on the part of other franchisees.</a:t>
                      </a:r>
                    </a:p>
                    <a:p>
                      <a:pPr marL="256032" indent="-256032" eaLnBrk="1" hangingPunct="1">
                        <a:spcBef>
                          <a:spcPct val="50000"/>
                        </a:spcBef>
                        <a:buClr>
                          <a:srgbClr val="007FA3"/>
                        </a:buClr>
                        <a:buFontTx/>
                        <a:buChar char="•"/>
                      </a:pPr>
                      <a:r>
                        <a:rPr lang="en-US" sz="1800" dirty="0" smtClean="0"/>
                        <a:t>Potential for failure.</a:t>
                      </a: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bl>
          </a:graphicData>
        </a:graphic>
      </p:graphicFrame>
      <p:sp>
        <p:nvSpPr>
          <p:cNvPr id="3" name="TextBox 2"/>
          <p:cNvSpPr txBox="1"/>
          <p:nvPr/>
        </p:nvSpPr>
        <p:spPr>
          <a:xfrm>
            <a:off x="381000" y="929699"/>
            <a:ext cx="7848600" cy="400110"/>
          </a:xfrm>
          <a:prstGeom prst="rect">
            <a:avLst/>
          </a:prstGeom>
          <a:noFill/>
        </p:spPr>
        <p:txBody>
          <a:bodyPr wrap="square" rtlCol="0">
            <a:spAutoFit/>
          </a:bodyPr>
          <a:lstStyle/>
          <a:p>
            <a:r>
              <a:rPr lang="en-US" sz="2000" b="1" dirty="0" smtClean="0"/>
              <a:t>Table 15.6 </a:t>
            </a:r>
            <a:r>
              <a:rPr lang="en-US" sz="2000" dirty="0" smtClean="0"/>
              <a:t>Advantages and Disadvantages of Buying a Franchise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600" dirty="0" smtClean="0"/>
              <a:t>The Cost of a Franchise </a:t>
            </a:r>
            <a:r>
              <a:rPr lang="en-US" sz="2000" b="0" dirty="0" smtClean="0"/>
              <a:t>(1 of 4)</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Initial Franchise Fee</a:t>
            </a:r>
          </a:p>
          <a:p>
            <a:pPr marL="740664" lvl="1"/>
            <a:r>
              <a:rPr lang="en-US" sz="2400" dirty="0" smtClean="0"/>
              <a:t>The initial fee varies depending on the franchisor.</a:t>
            </a:r>
          </a:p>
          <a:p>
            <a:pPr marL="256032" indent="-256032">
              <a:buSzPct val="100000"/>
            </a:pPr>
            <a:r>
              <a:rPr lang="en-US" sz="2400" dirty="0" smtClean="0"/>
              <a:t>Capital Requirements</a:t>
            </a:r>
          </a:p>
          <a:p>
            <a:pPr marL="740664" lvl="1"/>
            <a:r>
              <a:rPr lang="en-US" sz="2400" dirty="0" smtClean="0"/>
              <a:t>The costs vary but may include the cost of buying real estate, the cost of putting up a building, the purchase of inventory, and the cost of obtaining a business license.</a:t>
            </a:r>
          </a:p>
          <a:p>
            <a:pPr marL="256032" indent="-256032">
              <a:buSzPct val="100000"/>
            </a:pPr>
            <a:r>
              <a:rPr lang="en-US" sz="2400" dirty="0" smtClean="0"/>
              <a:t>Continuing Royalty Payment</a:t>
            </a:r>
          </a:p>
          <a:p>
            <a:pPr marL="740664" lvl="1"/>
            <a:r>
              <a:rPr lang="en-US" sz="2400" dirty="0" smtClean="0"/>
              <a:t>Is usually around 5% of monthly gross income.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600" dirty="0" smtClean="0"/>
              <a:t>The Cost of a Franchise </a:t>
            </a:r>
            <a:r>
              <a:rPr lang="en-US" sz="2000" b="0" dirty="0" smtClean="0"/>
              <a:t>(2 of 4)</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Advertising Fees</a:t>
            </a:r>
          </a:p>
          <a:p>
            <a:pPr marL="740664" lvl="1"/>
            <a:r>
              <a:rPr lang="en-US" sz="2400" dirty="0" smtClean="0"/>
              <a:t>Franchisees are often required to pay into a national or regional advertising fund.</a:t>
            </a:r>
          </a:p>
          <a:p>
            <a:pPr marL="256032" indent="-256032">
              <a:buSzPct val="100000"/>
            </a:pPr>
            <a:r>
              <a:rPr lang="en-US" sz="2400" dirty="0" smtClean="0"/>
              <a:t>Other Fees</a:t>
            </a:r>
          </a:p>
          <a:p>
            <a:pPr marL="740664" lvl="1"/>
            <a:r>
              <a:rPr lang="en-US" sz="2400" dirty="0" smtClean="0"/>
              <a:t>Other fees may be charged for various activities, including:</a:t>
            </a:r>
          </a:p>
          <a:p>
            <a:pPr lvl="2"/>
            <a:r>
              <a:rPr lang="en-US" sz="2400" dirty="0" smtClean="0"/>
              <a:t>Training additional staff.</a:t>
            </a:r>
          </a:p>
          <a:p>
            <a:pPr lvl="2"/>
            <a:r>
              <a:rPr lang="en-US" sz="2400" dirty="0" smtClean="0"/>
              <a:t>Providing management expertise when needed.</a:t>
            </a:r>
          </a:p>
          <a:p>
            <a:pPr lvl="2"/>
            <a:r>
              <a:rPr lang="en-US" sz="2400" dirty="0" smtClean="0"/>
              <a:t>Providing computer assistance.</a:t>
            </a:r>
          </a:p>
          <a:p>
            <a:pPr lvl="2"/>
            <a:r>
              <a:rPr lang="en-US" sz="2400" dirty="0" smtClean="0"/>
              <a:t>Providing a host of other items or support services.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600" dirty="0" smtClean="0"/>
              <a:t>The Cost of a Franchise </a:t>
            </a:r>
            <a:r>
              <a:rPr lang="en-US" sz="2000" b="0" dirty="0" smtClean="0"/>
              <a:t>(3 of 4)</a:t>
            </a:r>
            <a:endParaRPr lang="en-US" sz="2000" b="0" dirty="0"/>
          </a:p>
        </p:txBody>
      </p:sp>
      <p:sp>
        <p:nvSpPr>
          <p:cNvPr id="3" name="Content Placeholder 2"/>
          <p:cNvSpPr>
            <a:spLocks noGrp="1"/>
          </p:cNvSpPr>
          <p:nvPr>
            <p:ph idx="1"/>
          </p:nvPr>
        </p:nvSpPr>
        <p:spPr>
          <a:xfrm>
            <a:off x="457200" y="1752601"/>
            <a:ext cx="8229600" cy="228599"/>
          </a:xfrm>
        </p:spPr>
        <p:txBody>
          <a:bodyPr/>
          <a:lstStyle/>
          <a:p>
            <a:pPr marL="0" indent="0">
              <a:buNone/>
            </a:pPr>
            <a:r>
              <a:rPr lang="en-IN" b="1" dirty="0"/>
              <a:t>Table 15.4 </a:t>
            </a:r>
            <a:r>
              <a:rPr lang="en-IN" dirty="0"/>
              <a:t>Initial Costs to the Franchisee of a Sample of Franchise </a:t>
            </a:r>
            <a:r>
              <a:rPr lang="en-IN" dirty="0" smtClean="0"/>
              <a:t>Organizations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17656374"/>
              </p:ext>
            </p:extLst>
          </p:nvPr>
        </p:nvGraphicFramePr>
        <p:xfrm>
          <a:off x="457200" y="2204768"/>
          <a:ext cx="8229474" cy="2560320"/>
        </p:xfrm>
        <a:graphic>
          <a:graphicData uri="http://schemas.openxmlformats.org/drawingml/2006/table">
            <a:tbl>
              <a:tblPr firstRow="1" bandRow="1">
                <a:tableStyleId>{3B4B98B0-60AC-42C2-AFA5-B58CD77FA1E5}</a:tableStyleId>
              </a:tblPr>
              <a:tblGrid>
                <a:gridCol w="1143000">
                  <a:extLst>
                    <a:ext uri="{9D8B030D-6E8A-4147-A177-3AD203B41FA5}">
                      <a16:colId xmlns="" xmlns:a16="http://schemas.microsoft.com/office/drawing/2014/main" val="2019728956"/>
                    </a:ext>
                  </a:extLst>
                </a:gridCol>
                <a:gridCol w="1219200">
                  <a:extLst>
                    <a:ext uri="{9D8B030D-6E8A-4147-A177-3AD203B41FA5}">
                      <a16:colId xmlns="" xmlns:a16="http://schemas.microsoft.com/office/drawing/2014/main" val="174994711"/>
                    </a:ext>
                  </a:extLst>
                </a:gridCol>
                <a:gridCol w="1119183">
                  <a:extLst>
                    <a:ext uri="{9D8B030D-6E8A-4147-A177-3AD203B41FA5}">
                      <a16:colId xmlns="" xmlns:a16="http://schemas.microsoft.com/office/drawing/2014/main" val="893114518"/>
                    </a:ext>
                  </a:extLst>
                </a:gridCol>
                <a:gridCol w="1005733">
                  <a:extLst>
                    <a:ext uri="{9D8B030D-6E8A-4147-A177-3AD203B41FA5}">
                      <a16:colId xmlns="" xmlns:a16="http://schemas.microsoft.com/office/drawing/2014/main" val="564262754"/>
                    </a:ext>
                  </a:extLst>
                </a:gridCol>
                <a:gridCol w="1005733">
                  <a:extLst>
                    <a:ext uri="{9D8B030D-6E8A-4147-A177-3AD203B41FA5}">
                      <a16:colId xmlns="" xmlns:a16="http://schemas.microsoft.com/office/drawing/2014/main" val="2071626157"/>
                    </a:ext>
                  </a:extLst>
                </a:gridCol>
                <a:gridCol w="1136551">
                  <a:extLst>
                    <a:ext uri="{9D8B030D-6E8A-4147-A177-3AD203B41FA5}">
                      <a16:colId xmlns="" xmlns:a16="http://schemas.microsoft.com/office/drawing/2014/main" val="2439656717"/>
                    </a:ext>
                  </a:extLst>
                </a:gridCol>
                <a:gridCol w="1600074">
                  <a:extLst>
                    <a:ext uri="{9D8B030D-6E8A-4147-A177-3AD203B41FA5}">
                      <a16:colId xmlns="" xmlns:a16="http://schemas.microsoft.com/office/drawing/2014/main" val="3739345976"/>
                    </a:ext>
                  </a:extLst>
                </a:gridCol>
              </a:tblGrid>
              <a:tr h="377120">
                <a:tc>
                  <a:txBody>
                    <a:bodyPr/>
                    <a:lstStyle/>
                    <a:p>
                      <a:r>
                        <a:rPr lang="en-US" sz="1200" b="1" kern="1200" baseline="0" dirty="0" smtClean="0">
                          <a:solidFill>
                            <a:schemeClr val="tx1"/>
                          </a:solidFill>
                          <a:latin typeface="+mn-lt"/>
                          <a:ea typeface="+mn-ea"/>
                          <a:cs typeface="+mn-cs"/>
                        </a:rPr>
                        <a:t>Franchise</a:t>
                      </a:r>
                    </a:p>
                    <a:p>
                      <a:r>
                        <a:rPr lang="en-US" sz="1200" b="1" kern="1200" baseline="0" dirty="0" smtClean="0">
                          <a:solidFill>
                            <a:schemeClr val="tx1"/>
                          </a:solidFill>
                          <a:latin typeface="+mn-lt"/>
                          <a:ea typeface="+mn-ea"/>
                          <a:cs typeface="+mn-cs"/>
                        </a:rPr>
                        <a:t>Organization</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Year Started</a:t>
                      </a:r>
                    </a:p>
                    <a:p>
                      <a:pPr algn="ctr"/>
                      <a:r>
                        <a:rPr lang="en-US" sz="1200" b="1" kern="1200" baseline="0" dirty="0" smtClean="0">
                          <a:solidFill>
                            <a:schemeClr val="tx1"/>
                          </a:solidFill>
                          <a:latin typeface="+mn-lt"/>
                          <a:ea typeface="+mn-ea"/>
                          <a:cs typeface="+mn-cs"/>
                        </a:rPr>
                        <a:t>Franchising</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Company-</a:t>
                      </a:r>
                    </a:p>
                    <a:p>
                      <a:pPr algn="ctr"/>
                      <a:r>
                        <a:rPr lang="en-US" sz="1200" b="1" kern="1200" baseline="0" dirty="0" smtClean="0">
                          <a:solidFill>
                            <a:schemeClr val="tx1"/>
                          </a:solidFill>
                          <a:latin typeface="+mn-lt"/>
                          <a:ea typeface="+mn-ea"/>
                          <a:cs typeface="+mn-cs"/>
                        </a:rPr>
                        <a:t>Owned Units</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Franchised</a:t>
                      </a:r>
                    </a:p>
                    <a:p>
                      <a:pPr algn="ctr"/>
                      <a:r>
                        <a:rPr lang="en-US" sz="1200" b="1" kern="1200" baseline="0" dirty="0" smtClean="0">
                          <a:solidFill>
                            <a:schemeClr val="tx1"/>
                          </a:solidFill>
                          <a:latin typeface="+mn-lt"/>
                          <a:ea typeface="+mn-ea"/>
                          <a:cs typeface="+mn-cs"/>
                        </a:rPr>
                        <a:t>Units</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Franchise</a:t>
                      </a:r>
                    </a:p>
                    <a:p>
                      <a:pPr algn="ctr"/>
                      <a:r>
                        <a:rPr lang="en-US" sz="1200" b="1" kern="1200" baseline="0" dirty="0" smtClean="0">
                          <a:solidFill>
                            <a:schemeClr val="tx1"/>
                          </a:solidFill>
                          <a:latin typeface="+mn-lt"/>
                          <a:ea typeface="+mn-ea"/>
                          <a:cs typeface="+mn-cs"/>
                        </a:rPr>
                        <a:t>Fee</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Ongoing</a:t>
                      </a:r>
                    </a:p>
                    <a:p>
                      <a:pPr algn="ctr"/>
                      <a:r>
                        <a:rPr lang="en-US" sz="1200" b="1" kern="1200" baseline="0" dirty="0" smtClean="0">
                          <a:solidFill>
                            <a:schemeClr val="tx1"/>
                          </a:solidFill>
                          <a:latin typeface="+mn-lt"/>
                          <a:ea typeface="+mn-ea"/>
                          <a:cs typeface="+mn-cs"/>
                        </a:rPr>
                        <a:t>Royalty Fee</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Total Initial</a:t>
                      </a:r>
                    </a:p>
                    <a:p>
                      <a:pPr algn="ctr"/>
                      <a:r>
                        <a:rPr lang="en-US" sz="1200" b="1" kern="1200" baseline="0" dirty="0" smtClean="0">
                          <a:solidFill>
                            <a:schemeClr val="tx1"/>
                          </a:solidFill>
                          <a:latin typeface="+mn-lt"/>
                          <a:ea typeface="+mn-ea"/>
                          <a:cs typeface="+mn-cs"/>
                        </a:rPr>
                        <a:t>Investment</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66014733"/>
                  </a:ext>
                </a:extLst>
              </a:tr>
              <a:tr h="377120">
                <a:tc>
                  <a:txBody>
                    <a:bodyPr/>
                    <a:lstStyle/>
                    <a:p>
                      <a:r>
                        <a:rPr lang="en-US" sz="1200" kern="1200" baseline="0" dirty="0" smtClean="0">
                          <a:solidFill>
                            <a:schemeClr val="tx1"/>
                          </a:solidFill>
                          <a:latin typeface="+mn-lt"/>
                          <a:ea typeface="+mn-ea"/>
                          <a:cs typeface="+mn-cs"/>
                        </a:rPr>
                        <a:t>Anytime Fitness</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2002</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t>38</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3,386</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$19,000-- $37,500 </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$449-$549/month</a:t>
                      </a: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$80,020--$490,100</a:t>
                      </a:r>
                      <a:endParaRPr lang="en-US" sz="1200" dirty="0"/>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210569639"/>
                  </a:ext>
                </a:extLst>
              </a:tr>
              <a:tr h="226272">
                <a:tc>
                  <a:txBody>
                    <a:bodyPr/>
                    <a:lstStyle/>
                    <a:p>
                      <a:r>
                        <a:rPr lang="en-US" sz="1200" kern="1200" baseline="0" dirty="0" smtClean="0">
                          <a:solidFill>
                            <a:schemeClr val="tx1"/>
                          </a:solidFill>
                          <a:latin typeface="+mn-lt"/>
                          <a:ea typeface="+mn-ea"/>
                          <a:cs typeface="+mn-cs"/>
                        </a:rPr>
                        <a:t>Budget Blinds</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1994</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t>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1,087</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$19,950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Varies</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$99,240–$202,070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198968851"/>
                  </a:ext>
                </a:extLst>
              </a:tr>
              <a:tr h="386122">
                <a:tc>
                  <a:txBody>
                    <a:bodyPr/>
                    <a:lstStyle/>
                    <a:p>
                      <a:r>
                        <a:rPr lang="en-US" sz="1200" kern="1200" baseline="0" dirty="0" smtClean="0">
                          <a:solidFill>
                            <a:schemeClr val="tx1"/>
                          </a:solidFill>
                          <a:latin typeface="+mn-lt"/>
                          <a:ea typeface="+mn-ea"/>
                          <a:cs typeface="+mn-cs"/>
                        </a:rPr>
                        <a:t>Edible Arrangements</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2001</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t>8</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1,245</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$30,000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5%</a:t>
                      </a: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$196,610--$327,810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84302094"/>
                  </a:ext>
                </a:extLst>
              </a:tr>
              <a:tr h="377120">
                <a:tc>
                  <a:txBody>
                    <a:bodyPr/>
                    <a:lstStyle/>
                    <a:p>
                      <a:r>
                        <a:rPr lang="en-US" sz="1200" kern="1200" baseline="0" dirty="0" smtClean="0">
                          <a:solidFill>
                            <a:schemeClr val="tx1"/>
                          </a:solidFill>
                          <a:latin typeface="+mn-lt"/>
                          <a:ea typeface="+mn-ea"/>
                          <a:cs typeface="+mn-cs"/>
                        </a:rPr>
                        <a:t>Hampton Inn Hotels</a:t>
                      </a: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1984</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t>1</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2,148</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$75,000</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6%</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$4.2--$14.9 million</a:t>
                      </a:r>
                      <a:endParaRPr lang="en-US" sz="1200" dirty="0"/>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57938985"/>
                  </a:ext>
                </a:extLst>
              </a:tr>
              <a:tr h="377120">
                <a:tc>
                  <a:txBody>
                    <a:bodyPr/>
                    <a:lstStyle/>
                    <a:p>
                      <a:r>
                        <a:rPr lang="en-US" sz="1200" kern="1200" baseline="0" dirty="0" smtClean="0">
                          <a:solidFill>
                            <a:schemeClr val="tx1"/>
                          </a:solidFill>
                          <a:latin typeface="+mn-lt"/>
                          <a:ea typeface="+mn-ea"/>
                          <a:cs typeface="+mn-cs"/>
                        </a:rPr>
                        <a:t>Liberty Tax Service</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1973</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351</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3,753</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$40,000</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14%</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$58,700--$71,900</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71311443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239000" cy="1097280"/>
          </a:xfrm>
        </p:spPr>
        <p:txBody>
          <a:bodyPr/>
          <a:lstStyle/>
          <a:p>
            <a:r>
              <a:rPr lang="en-US" sz="3600" dirty="0" smtClean="0"/>
              <a:t>The Cost of a Franchise </a:t>
            </a:r>
            <a:r>
              <a:rPr lang="en-US" sz="2000" b="0" dirty="0" smtClean="0"/>
              <a:t>(4 of 4)</a:t>
            </a:r>
            <a:endParaRPr lang="en-US" sz="2000" b="0" dirty="0"/>
          </a:p>
        </p:txBody>
      </p:sp>
      <p:sp>
        <p:nvSpPr>
          <p:cNvPr id="3" name="Content Placeholder 2"/>
          <p:cNvSpPr>
            <a:spLocks noGrp="1"/>
          </p:cNvSpPr>
          <p:nvPr>
            <p:ph idx="1"/>
          </p:nvPr>
        </p:nvSpPr>
        <p:spPr>
          <a:xfrm>
            <a:off x="457200" y="1752600"/>
            <a:ext cx="7772400" cy="304800"/>
          </a:xfrm>
        </p:spPr>
        <p:txBody>
          <a:bodyPr/>
          <a:lstStyle/>
          <a:p>
            <a:pPr marL="0" indent="0">
              <a:buNone/>
            </a:pPr>
            <a:r>
              <a:rPr lang="en-IN" b="1" dirty="0"/>
              <a:t>Table </a:t>
            </a:r>
            <a:r>
              <a:rPr lang="en-IN" b="1" dirty="0" smtClean="0"/>
              <a:t>15.4 </a:t>
            </a:r>
            <a:r>
              <a:rPr lang="en-IN" dirty="0" smtClean="0"/>
              <a:t>(continued)</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113792106"/>
              </p:ext>
            </p:extLst>
          </p:nvPr>
        </p:nvGraphicFramePr>
        <p:xfrm>
          <a:off x="457200" y="2209800"/>
          <a:ext cx="8229474" cy="2429691"/>
        </p:xfrm>
        <a:graphic>
          <a:graphicData uri="http://schemas.openxmlformats.org/drawingml/2006/table">
            <a:tbl>
              <a:tblPr firstRow="1" bandRow="1">
                <a:tableStyleId>{3B4B98B0-60AC-42C2-AFA5-B58CD77FA1E5}</a:tableStyleId>
              </a:tblPr>
              <a:tblGrid>
                <a:gridCol w="1219200">
                  <a:extLst>
                    <a:ext uri="{9D8B030D-6E8A-4147-A177-3AD203B41FA5}">
                      <a16:colId xmlns="" xmlns:a16="http://schemas.microsoft.com/office/drawing/2014/main" val="2019728956"/>
                    </a:ext>
                  </a:extLst>
                </a:gridCol>
                <a:gridCol w="1101722">
                  <a:extLst>
                    <a:ext uri="{9D8B030D-6E8A-4147-A177-3AD203B41FA5}">
                      <a16:colId xmlns="" xmlns:a16="http://schemas.microsoft.com/office/drawing/2014/main" val="174994711"/>
                    </a:ext>
                  </a:extLst>
                </a:gridCol>
                <a:gridCol w="1160461">
                  <a:extLst>
                    <a:ext uri="{9D8B030D-6E8A-4147-A177-3AD203B41FA5}">
                      <a16:colId xmlns="" xmlns:a16="http://schemas.microsoft.com/office/drawing/2014/main" val="893114518"/>
                    </a:ext>
                  </a:extLst>
                </a:gridCol>
                <a:gridCol w="1005733">
                  <a:extLst>
                    <a:ext uri="{9D8B030D-6E8A-4147-A177-3AD203B41FA5}">
                      <a16:colId xmlns="" xmlns:a16="http://schemas.microsoft.com/office/drawing/2014/main" val="564262754"/>
                    </a:ext>
                  </a:extLst>
                </a:gridCol>
                <a:gridCol w="1005733">
                  <a:extLst>
                    <a:ext uri="{9D8B030D-6E8A-4147-A177-3AD203B41FA5}">
                      <a16:colId xmlns="" xmlns:a16="http://schemas.microsoft.com/office/drawing/2014/main" val="2071626157"/>
                    </a:ext>
                  </a:extLst>
                </a:gridCol>
                <a:gridCol w="1083097">
                  <a:extLst>
                    <a:ext uri="{9D8B030D-6E8A-4147-A177-3AD203B41FA5}">
                      <a16:colId xmlns="" xmlns:a16="http://schemas.microsoft.com/office/drawing/2014/main" val="2439656717"/>
                    </a:ext>
                  </a:extLst>
                </a:gridCol>
                <a:gridCol w="1653528">
                  <a:extLst>
                    <a:ext uri="{9D8B030D-6E8A-4147-A177-3AD203B41FA5}">
                      <a16:colId xmlns="" xmlns:a16="http://schemas.microsoft.com/office/drawing/2014/main" val="3739345976"/>
                    </a:ext>
                  </a:extLst>
                </a:gridCol>
              </a:tblGrid>
              <a:tr h="326571">
                <a:tc>
                  <a:txBody>
                    <a:bodyPr/>
                    <a:lstStyle/>
                    <a:p>
                      <a:r>
                        <a:rPr lang="en-US" sz="1200" b="1" kern="1200" baseline="0" dirty="0" smtClean="0">
                          <a:solidFill>
                            <a:schemeClr val="tx1"/>
                          </a:solidFill>
                          <a:latin typeface="+mn-lt"/>
                          <a:ea typeface="+mn-ea"/>
                          <a:cs typeface="+mn-cs"/>
                        </a:rPr>
                        <a:t>Franchise</a:t>
                      </a:r>
                    </a:p>
                    <a:p>
                      <a:r>
                        <a:rPr lang="en-US" sz="1200" b="1" kern="1200" baseline="0" dirty="0" smtClean="0">
                          <a:solidFill>
                            <a:schemeClr val="tx1"/>
                          </a:solidFill>
                          <a:latin typeface="+mn-lt"/>
                          <a:ea typeface="+mn-ea"/>
                          <a:cs typeface="+mn-cs"/>
                        </a:rPr>
                        <a:t>Organization</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Year Started</a:t>
                      </a:r>
                    </a:p>
                    <a:p>
                      <a:pPr algn="ctr"/>
                      <a:r>
                        <a:rPr lang="en-US" sz="1200" b="1" kern="1200" baseline="0" dirty="0" smtClean="0">
                          <a:solidFill>
                            <a:schemeClr val="tx1"/>
                          </a:solidFill>
                          <a:latin typeface="+mn-lt"/>
                          <a:ea typeface="+mn-ea"/>
                          <a:cs typeface="+mn-cs"/>
                        </a:rPr>
                        <a:t>Franchising</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Company-</a:t>
                      </a:r>
                    </a:p>
                    <a:p>
                      <a:pPr algn="ctr"/>
                      <a:r>
                        <a:rPr lang="en-US" sz="1200" b="1" kern="1200" baseline="0" dirty="0" smtClean="0">
                          <a:solidFill>
                            <a:schemeClr val="tx1"/>
                          </a:solidFill>
                          <a:latin typeface="+mn-lt"/>
                          <a:ea typeface="+mn-ea"/>
                          <a:cs typeface="+mn-cs"/>
                        </a:rPr>
                        <a:t>Owned Units</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Franchised</a:t>
                      </a:r>
                    </a:p>
                    <a:p>
                      <a:pPr algn="ctr"/>
                      <a:r>
                        <a:rPr lang="en-US" sz="1200" b="1" kern="1200" baseline="0" dirty="0" smtClean="0">
                          <a:solidFill>
                            <a:schemeClr val="tx1"/>
                          </a:solidFill>
                          <a:latin typeface="+mn-lt"/>
                          <a:ea typeface="+mn-ea"/>
                          <a:cs typeface="+mn-cs"/>
                        </a:rPr>
                        <a:t>Units</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Franchise</a:t>
                      </a:r>
                    </a:p>
                    <a:p>
                      <a:pPr algn="ctr"/>
                      <a:r>
                        <a:rPr lang="en-US" sz="1200" b="1" kern="1200" baseline="0" dirty="0" smtClean="0">
                          <a:solidFill>
                            <a:schemeClr val="tx1"/>
                          </a:solidFill>
                          <a:latin typeface="+mn-lt"/>
                          <a:ea typeface="+mn-ea"/>
                          <a:cs typeface="+mn-cs"/>
                        </a:rPr>
                        <a:t>Fee</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Ongoing</a:t>
                      </a:r>
                    </a:p>
                    <a:p>
                      <a:pPr algn="ctr"/>
                      <a:r>
                        <a:rPr lang="en-US" sz="1200" b="1" kern="1200" baseline="0" dirty="0" smtClean="0">
                          <a:solidFill>
                            <a:schemeClr val="tx1"/>
                          </a:solidFill>
                          <a:latin typeface="+mn-lt"/>
                          <a:ea typeface="+mn-ea"/>
                          <a:cs typeface="+mn-cs"/>
                        </a:rPr>
                        <a:t>Royalty Fee</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kern="1200" baseline="0" dirty="0" smtClean="0">
                          <a:solidFill>
                            <a:schemeClr val="tx1"/>
                          </a:solidFill>
                          <a:latin typeface="+mn-lt"/>
                          <a:ea typeface="+mn-ea"/>
                          <a:cs typeface="+mn-cs"/>
                        </a:rPr>
                        <a:t>Total Initial</a:t>
                      </a:r>
                    </a:p>
                    <a:p>
                      <a:pPr algn="ctr"/>
                      <a:r>
                        <a:rPr lang="en-US" sz="1200" b="1" kern="1200" baseline="0" dirty="0" smtClean="0">
                          <a:solidFill>
                            <a:schemeClr val="tx1"/>
                          </a:solidFill>
                          <a:latin typeface="+mn-lt"/>
                          <a:ea typeface="+mn-ea"/>
                          <a:cs typeface="+mn-cs"/>
                        </a:rPr>
                        <a:t>Investment</a:t>
                      </a:r>
                      <a:endParaRPr lang="en-US" sz="1200" b="1" dirty="0"/>
                    </a:p>
                  </a:txBody>
                  <a:tcPr marL="92837" marR="92837"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66014733"/>
                  </a:ext>
                </a:extLst>
              </a:tr>
              <a:tr h="326571">
                <a:tc>
                  <a:txBody>
                    <a:bodyPr/>
                    <a:lstStyle/>
                    <a:p>
                      <a:r>
                        <a:rPr lang="en-US" sz="1200" kern="1200" baseline="0" dirty="0" smtClean="0">
                          <a:solidFill>
                            <a:schemeClr val="tx1"/>
                          </a:solidFill>
                          <a:latin typeface="+mn-lt"/>
                          <a:ea typeface="+mn-ea"/>
                          <a:cs typeface="+mn-cs"/>
                        </a:rPr>
                        <a:t>Pinkberry</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2006</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33</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242</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$35,000</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6%</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$310,842—$615,145</a:t>
                      </a:r>
                      <a:endParaRPr lang="en-US" sz="1200" dirty="0">
                        <a:latin typeface="+mn-lt"/>
                      </a:endParaRPr>
                    </a:p>
                  </a:txBody>
                  <a:tcPr marL="92837" marR="92837">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73876821"/>
                  </a:ext>
                </a:extLst>
              </a:tr>
              <a:tr h="326571">
                <a:tc>
                  <a:txBody>
                    <a:bodyPr/>
                    <a:lstStyle/>
                    <a:p>
                      <a:r>
                        <a:rPr lang="en-US" sz="1200" kern="1200" baseline="0" dirty="0" smtClean="0">
                          <a:solidFill>
                            <a:schemeClr val="tx1"/>
                          </a:solidFill>
                          <a:latin typeface="+mn-lt"/>
                          <a:ea typeface="+mn-ea"/>
                          <a:cs typeface="+mn-cs"/>
                        </a:rPr>
                        <a:t>Play It Again Sports</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1988</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 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285</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$25,000</a:t>
                      </a: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5%</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$240,300--$397,200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248310174"/>
                  </a:ext>
                </a:extLst>
              </a:tr>
              <a:tr h="326571">
                <a:tc>
                  <a:txBody>
                    <a:bodyPr/>
                    <a:lstStyle/>
                    <a:p>
                      <a:r>
                        <a:rPr lang="en-US" sz="1200" kern="1200" baseline="0" dirty="0" smtClean="0">
                          <a:solidFill>
                            <a:schemeClr val="tx1"/>
                          </a:solidFill>
                          <a:latin typeface="+mn-lt"/>
                          <a:ea typeface="+mn-ea"/>
                          <a:cs typeface="+mn-cs"/>
                        </a:rPr>
                        <a:t>Qdoba Mexican Grill</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1997</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359</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330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$30,000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5%</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$851,600--$1.13 million</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833875876"/>
                  </a:ext>
                </a:extLst>
              </a:tr>
              <a:tr h="195943">
                <a:tc>
                  <a:txBody>
                    <a:bodyPr/>
                    <a:lstStyle/>
                    <a:p>
                      <a:r>
                        <a:rPr lang="en-US" sz="1200" kern="1200" baseline="0" dirty="0" smtClean="0">
                          <a:solidFill>
                            <a:schemeClr val="tx1"/>
                          </a:solidFill>
                          <a:latin typeface="+mn-lt"/>
                          <a:ea typeface="+mn-ea"/>
                          <a:cs typeface="+mn-cs"/>
                        </a:rPr>
                        <a:t>The UPS Store</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1980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   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4,910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$29,950</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5%</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$159,224--$434,521</a:t>
                      </a:r>
                      <a:endParaRPr lang="en-US" sz="1200" dirty="0">
                        <a:latin typeface="+mn-lt"/>
                      </a:endParaRPr>
                    </a:p>
                  </a:txBody>
                  <a:tcPr marL="92837" marR="92837">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643118412"/>
                  </a:ext>
                </a:extLst>
              </a:tr>
              <a:tr h="326571">
                <a:tc>
                  <a:txBody>
                    <a:bodyPr/>
                    <a:lstStyle/>
                    <a:p>
                      <a:r>
                        <a:rPr lang="en-US" sz="1200" kern="1200" baseline="0" dirty="0" smtClean="0">
                          <a:solidFill>
                            <a:schemeClr val="tx1"/>
                          </a:solidFill>
                          <a:latin typeface="+mn-lt"/>
                          <a:ea typeface="+mn-ea"/>
                          <a:cs typeface="+mn-cs"/>
                        </a:rPr>
                        <a:t>Wetzel’s Pretzels</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1996</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latin typeface="+mn-lt"/>
                        </a:rPr>
                        <a:t>   9</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294</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$35,000</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 7%</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baseline="0" dirty="0" smtClean="0">
                          <a:solidFill>
                            <a:schemeClr val="tx1"/>
                          </a:solidFill>
                          <a:latin typeface="+mn-lt"/>
                          <a:ea typeface="+mn-ea"/>
                          <a:cs typeface="+mn-cs"/>
                        </a:rPr>
                        <a:t>$164,950--$405,850</a:t>
                      </a:r>
                      <a:endParaRPr lang="en-US" sz="1200" dirty="0">
                        <a:latin typeface="+mn-lt"/>
                      </a:endParaRPr>
                    </a:p>
                  </a:txBody>
                  <a:tcPr marL="92837" marR="92837">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768705695"/>
                  </a:ext>
                </a:extLst>
              </a:tr>
            </a:tbl>
          </a:graphicData>
        </a:graphic>
      </p:graphicFrame>
      <p:sp>
        <p:nvSpPr>
          <p:cNvPr id="4" name="Content Placeholder 3"/>
          <p:cNvSpPr>
            <a:spLocks noGrp="1"/>
          </p:cNvSpPr>
          <p:nvPr>
            <p:ph idx="13"/>
          </p:nvPr>
        </p:nvSpPr>
        <p:spPr>
          <a:xfrm>
            <a:off x="457200" y="5029200"/>
            <a:ext cx="8229600" cy="304799"/>
          </a:xfrm>
        </p:spPr>
        <p:txBody>
          <a:bodyPr/>
          <a:lstStyle/>
          <a:p>
            <a:pPr marL="0" indent="0">
              <a:buNone/>
            </a:pPr>
            <a:r>
              <a:rPr lang="en-IN" sz="1300" b="1" dirty="0"/>
              <a:t>Source: </a:t>
            </a:r>
            <a:r>
              <a:rPr lang="en-IN" sz="1300" dirty="0"/>
              <a:t>Based on Entrepreneur.com, </a:t>
            </a:r>
            <a:r>
              <a:rPr lang="en-IN" sz="1300" dirty="0">
                <a:hlinkClick r:id="rId3" tooltip="http://www.entrepreneur.com/"/>
              </a:rPr>
              <a:t>www.entrepreneur.com</a:t>
            </a:r>
            <a:r>
              <a:rPr lang="en-IN" sz="1300" dirty="0"/>
              <a:t> (accessed </a:t>
            </a:r>
            <a:r>
              <a:rPr lang="en-IN" sz="1300" dirty="0" smtClean="0"/>
              <a:t>March 21, 2017).</a:t>
            </a:r>
            <a:endParaRPr lang="en-IN" sz="1300" dirty="0"/>
          </a:p>
        </p:txBody>
      </p:sp>
      <p:sp>
        <p:nvSpPr>
          <p:cNvPr id="6" name="Title 1"/>
          <p:cNvSpPr txBox="1">
            <a:spLocks/>
          </p:cNvSpPr>
          <p:nvPr/>
        </p:nvSpPr>
        <p:spPr>
          <a:xfrm>
            <a:off x="465034" y="655319"/>
            <a:ext cx="7239000" cy="1097280"/>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endParaRPr lang="en-US" sz="2000" b="0" dirty="0">
              <a:latin typeface="+mj-lt"/>
            </a:endParaRPr>
          </a:p>
        </p:txBody>
      </p:sp>
    </p:spTree>
    <p:extLst>
      <p:ext uri="{BB962C8B-B14F-4D97-AF65-F5344CB8AC3E}">
        <p14:creationId xmlns:p14="http://schemas.microsoft.com/office/powerpoint/2010/main" val="425684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Steps in Purchasing a Franchise </a:t>
            </a:r>
            <a:r>
              <a:rPr lang="en-US" sz="2000" b="0" dirty="0" smtClean="0"/>
              <a:t>(1 of </a:t>
            </a:r>
            <a:r>
              <a:rPr lang="en-US" sz="2000" b="0" dirty="0"/>
              <a:t>2</a:t>
            </a:r>
            <a:r>
              <a:rPr lang="en-US" sz="2000" b="0" dirty="0" smtClean="0"/>
              <a:t>)</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The first rule of buying a franchise is to avoid making a hasty decision.</a:t>
            </a:r>
          </a:p>
          <a:p>
            <a:pPr marL="256032" indent="-256032">
              <a:buSzPct val="100000"/>
            </a:pPr>
            <a:r>
              <a:rPr lang="en-US" sz="2400" dirty="0" smtClean="0"/>
              <a:t>Owning a franchise is typically costly and labor-intensive.  As a result, the purchase of a franchise should be a careful, deliberate decision.</a:t>
            </a:r>
          </a:p>
          <a:p>
            <a:pPr marL="256032" indent="-256032">
              <a:buSzPct val="100000"/>
            </a:pPr>
            <a:r>
              <a:rPr lang="en-US" sz="2400" dirty="0" smtClean="0"/>
              <a:t>Purchasing a franchise system is a seven-step process, as illustrated in the following slide.</a:t>
            </a:r>
          </a:p>
          <a:p>
            <a:pPr marL="256032" indent="-256032">
              <a:buSzPct val="100000"/>
            </a:pPr>
            <a:endParaRPr lang="en-US" sz="2400" dirty="0" smtClean="0"/>
          </a:p>
          <a:p>
            <a:pPr marL="256032" indent="-256032">
              <a:buSzPct val="100000"/>
            </a:pPr>
            <a:endParaRPr lang="en-US" sz="2400" dirty="0" smtClean="0"/>
          </a:p>
        </p:txBody>
      </p:sp>
    </p:spTree>
    <p:extLst>
      <p:ext uri="{BB962C8B-B14F-4D97-AF65-F5344CB8AC3E}">
        <p14:creationId xmlns:p14="http://schemas.microsoft.com/office/powerpoint/2010/main" val="227742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097280"/>
          </a:xfrm>
        </p:spPr>
        <p:txBody>
          <a:bodyPr/>
          <a:lstStyle/>
          <a:p>
            <a:r>
              <a:rPr lang="en-IN" sz="3600" dirty="0" smtClean="0"/>
              <a:t>Steps in Purchasing a Franchise </a:t>
            </a:r>
            <a:r>
              <a:rPr lang="en-US" sz="2000" b="0" dirty="0" smtClean="0"/>
              <a:t>(2 </a:t>
            </a:r>
            <a:r>
              <a:rPr lang="en-US" sz="2000" b="0" dirty="0"/>
              <a:t>of 2)</a:t>
            </a:r>
            <a:endParaRPr lang="en-US" sz="2000" dirty="0"/>
          </a:p>
        </p:txBody>
      </p:sp>
      <p:pic>
        <p:nvPicPr>
          <p:cNvPr id="4" name="Picture 3" descr="There are seven steps in purchasing a franchise. Step 1: Visit several of the franchisor’s outlets. Step 2: Meet with a franchise attorney. Step 3: Meet with the franchisor and check the franchisor’s references. Step 4: Review all franchise documents with the attorney. Step 5: Sign the franchise agreement. Step 6: Attend training; Step 7: Open the franchise busin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52600"/>
            <a:ext cx="6120414" cy="4384775"/>
          </a:xfrm>
          <a:prstGeom prst="rect">
            <a:avLst/>
          </a:prstGeom>
        </p:spPr>
      </p:pic>
      <p:sp>
        <p:nvSpPr>
          <p:cNvPr id="3" name="TextBox 2"/>
          <p:cNvSpPr txBox="1"/>
          <p:nvPr/>
        </p:nvSpPr>
        <p:spPr>
          <a:xfrm>
            <a:off x="381000" y="1066800"/>
            <a:ext cx="7772400" cy="400110"/>
          </a:xfrm>
          <a:prstGeom prst="rect">
            <a:avLst/>
          </a:prstGeom>
          <a:noFill/>
        </p:spPr>
        <p:txBody>
          <a:bodyPr wrap="square" rtlCol="0">
            <a:spAutoFit/>
          </a:bodyPr>
          <a:lstStyle/>
          <a:p>
            <a:r>
              <a:rPr lang="en-US" sz="2000" b="1" dirty="0" smtClean="0"/>
              <a:t>Figure 15.3 </a:t>
            </a:r>
            <a:r>
              <a:rPr lang="en-US" sz="2000" dirty="0" smtClean="0"/>
              <a:t>Seven Steps in Purchasing a Franchise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Watch Out! Common Misconceptions about Franchising</a:t>
            </a:r>
            <a:endParaRPr lang="en-US" sz="3600" dirty="0"/>
          </a:p>
        </p:txBody>
      </p:sp>
      <p:sp>
        <p:nvSpPr>
          <p:cNvPr id="3" name="Content Placeholder 2"/>
          <p:cNvSpPr>
            <a:spLocks noGrp="1"/>
          </p:cNvSpPr>
          <p:nvPr>
            <p:ph idx="1"/>
          </p:nvPr>
        </p:nvSpPr>
        <p:spPr/>
        <p:txBody>
          <a:bodyPr/>
          <a:lstStyle/>
          <a:p>
            <a:pPr marL="256032" indent="-256032">
              <a:buSzPct val="100000"/>
              <a:buFontTx/>
              <a:buChar char="•"/>
            </a:pPr>
            <a:r>
              <a:rPr lang="en-US" sz="2200" dirty="0" smtClean="0"/>
              <a:t>Franchising is a safe investment.</a:t>
            </a:r>
          </a:p>
          <a:p>
            <a:pPr marL="256032" indent="-256032">
              <a:buSzPct val="100000"/>
              <a:buFontTx/>
              <a:buChar char="•"/>
            </a:pPr>
            <a:r>
              <a:rPr lang="en-US" sz="2200" dirty="0" smtClean="0"/>
              <a:t>A strong industry ensures franchise success.</a:t>
            </a:r>
          </a:p>
          <a:p>
            <a:pPr marL="256032" indent="-256032">
              <a:buSzPct val="100000"/>
              <a:buFontTx/>
              <a:buChar char="•"/>
            </a:pPr>
            <a:r>
              <a:rPr lang="en-US" sz="2200" dirty="0" smtClean="0"/>
              <a:t>A franchise is a </a:t>
            </a:r>
            <a:r>
              <a:rPr lang="en-US" altLang="en-US" sz="2200" dirty="0" smtClean="0"/>
              <a:t>“</a:t>
            </a:r>
            <a:r>
              <a:rPr lang="en-US" sz="2200" dirty="0" smtClean="0"/>
              <a:t>proven</a:t>
            </a:r>
            <a:r>
              <a:rPr lang="en-US" altLang="en-US" sz="2200" dirty="0" smtClean="0"/>
              <a:t>”</a:t>
            </a:r>
            <a:r>
              <a:rPr lang="en-US" sz="2200" dirty="0" smtClean="0"/>
              <a:t> business system.</a:t>
            </a:r>
          </a:p>
          <a:p>
            <a:pPr marL="256032" indent="-256032">
              <a:buSzPct val="100000"/>
              <a:buFontTx/>
              <a:buChar char="•"/>
            </a:pPr>
            <a:r>
              <a:rPr lang="en-US" sz="2200" dirty="0" smtClean="0"/>
              <a:t>There is no need to hire a franchise attorney or an accountant.</a:t>
            </a:r>
          </a:p>
          <a:p>
            <a:pPr marL="256032" indent="-256032">
              <a:buSzPct val="100000"/>
              <a:buFontTx/>
              <a:buChar char="•"/>
            </a:pPr>
            <a:r>
              <a:rPr lang="en-US" sz="2200" dirty="0" smtClean="0"/>
              <a:t>The best systems grow rapidly, and it is best to be part of a rapid-growth system.</a:t>
            </a:r>
          </a:p>
          <a:p>
            <a:pPr marL="256032" indent="-256032">
              <a:buSzPct val="100000"/>
              <a:buFontTx/>
              <a:buChar char="•"/>
            </a:pPr>
            <a:r>
              <a:rPr lang="en-US" sz="2200" dirty="0" smtClean="0"/>
              <a:t>I can operate my franchise outlet for less than the franchisor predicts.</a:t>
            </a:r>
          </a:p>
          <a:p>
            <a:pPr marL="256032" indent="-256032">
              <a:buSzPct val="100000"/>
              <a:buFontTx/>
              <a:buChar char="•"/>
            </a:pPr>
            <a:r>
              <a:rPr lang="en-US" sz="2200" dirty="0" smtClean="0"/>
              <a:t>The franchisor is a nice person—he</a:t>
            </a:r>
            <a:r>
              <a:rPr lang="en-US" altLang="en-US" sz="2200" dirty="0" smtClean="0"/>
              <a:t>’</a:t>
            </a:r>
            <a:r>
              <a:rPr lang="en-US" sz="2200" dirty="0" smtClean="0"/>
              <a:t>ll help me out if I need it.</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Legal Aspects of the Franchise Relationship</a:t>
            </a:r>
            <a:endParaRPr lang="en-US" sz="3600" dirty="0"/>
          </a:p>
        </p:txBody>
      </p:sp>
      <p:sp>
        <p:nvSpPr>
          <p:cNvPr id="3" name="Content Placeholder 2"/>
          <p:cNvSpPr>
            <a:spLocks noGrp="1"/>
          </p:cNvSpPr>
          <p:nvPr>
            <p:ph idx="1"/>
          </p:nvPr>
        </p:nvSpPr>
        <p:spPr>
          <a:xfrm>
            <a:off x="457200" y="1600200"/>
            <a:ext cx="8305800" cy="4648200"/>
          </a:xfrm>
        </p:spPr>
        <p:txBody>
          <a:bodyPr/>
          <a:lstStyle/>
          <a:p>
            <a:pPr marL="256032" indent="-256032">
              <a:buSzPct val="100000"/>
            </a:pPr>
            <a:r>
              <a:rPr lang="en-US" sz="2200" dirty="0" smtClean="0"/>
              <a:t>Federal Rules and Regulations</a:t>
            </a:r>
          </a:p>
          <a:p>
            <a:pPr marL="740664" lvl="1"/>
            <a:r>
              <a:rPr lang="en-US" sz="2200" dirty="0" smtClean="0"/>
              <a:t>The offer and sale of a franchise are regulated at the federal level.</a:t>
            </a:r>
          </a:p>
          <a:p>
            <a:pPr lvl="2"/>
            <a:r>
              <a:rPr lang="en-US" sz="2200" dirty="0" smtClean="0"/>
              <a:t>According to Federal Trade Commission (FTC) rule 436, franchisors must furnish potential franchisees with written disclosures that provide information about the franchisor, the franchised business, and the franchise relationship.</a:t>
            </a:r>
          </a:p>
          <a:p>
            <a:pPr lvl="2"/>
            <a:r>
              <a:rPr lang="en-US" sz="2200" dirty="0" smtClean="0"/>
              <a:t>In most cases, the disclosures are made through a lengthy document referred to as the Franchisor Disclosure Document (FDD).</a:t>
            </a:r>
          </a:p>
          <a:p>
            <a:pPr lvl="2"/>
            <a:r>
              <a:rPr lang="en-US" sz="2200" dirty="0" smtClean="0"/>
              <a:t>The FDD contains 23 categories of information that give a prospective franchisee a broad base of information about the background and financial health of the franchisor. </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More About Franchising </a:t>
            </a:r>
            <a:r>
              <a:rPr lang="en-US" sz="2000" b="0" dirty="0" smtClean="0"/>
              <a:t>(1 of 3)</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Franchise Ethics</a:t>
            </a:r>
          </a:p>
          <a:p>
            <a:pPr marL="740664" lvl="1"/>
            <a:r>
              <a:rPr lang="en-US" sz="2200" dirty="0" smtClean="0"/>
              <a:t>The majority of franchisors and franchisees are highly ethical.</a:t>
            </a:r>
          </a:p>
          <a:p>
            <a:pPr marL="740664" lvl="1"/>
            <a:r>
              <a:rPr lang="en-US" sz="2200" dirty="0" smtClean="0"/>
              <a:t>There are certain features of franchising, however, that make it subject to ethical abuse. These features are as follows:</a:t>
            </a:r>
          </a:p>
          <a:p>
            <a:pPr lvl="2"/>
            <a:r>
              <a:rPr lang="en-US" sz="2200" dirty="0" smtClean="0"/>
              <a:t>The get-rich-quick mentality.</a:t>
            </a:r>
          </a:p>
          <a:p>
            <a:pPr lvl="2"/>
            <a:r>
              <a:rPr lang="en-US" sz="2200" dirty="0" smtClean="0"/>
              <a:t>The false assumption that buying a franchise is a guarantee of business success.</a:t>
            </a:r>
          </a:p>
          <a:p>
            <a:pPr lvl="2"/>
            <a:r>
              <a:rPr lang="en-US" sz="2200" dirty="0" smtClean="0"/>
              <a:t>Conflicts of interest between franchisors and franchisees.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t>Learning Objectives </a:t>
            </a:r>
            <a:r>
              <a:rPr lang="en-US" sz="2000" b="0" dirty="0" smtClean="0"/>
              <a:t>(2 of 2)</a:t>
            </a:r>
            <a:endParaRPr lang="en-IN" sz="2000" b="0" dirty="0"/>
          </a:p>
        </p:txBody>
      </p:sp>
      <p:sp>
        <p:nvSpPr>
          <p:cNvPr id="4" name="Content Placeholder 3"/>
          <p:cNvSpPr>
            <a:spLocks noGrp="1"/>
          </p:cNvSpPr>
          <p:nvPr>
            <p:ph idx="1"/>
          </p:nvPr>
        </p:nvSpPr>
        <p:spPr>
          <a:xfrm>
            <a:off x="457200" y="1600201"/>
            <a:ext cx="8001000" cy="3048000"/>
          </a:xfrm>
        </p:spPr>
        <p:txBody>
          <a:bodyPr/>
          <a:lstStyle/>
          <a:p>
            <a:pPr marL="684213" indent="-684213">
              <a:buSzPct val="100000"/>
              <a:buNone/>
            </a:pPr>
            <a:r>
              <a:rPr lang="en-US" sz="2400" b="1" dirty="0" smtClean="0">
                <a:solidFill>
                  <a:srgbClr val="007FA3"/>
                </a:solidFill>
              </a:rPr>
              <a:t>15.5</a:t>
            </a:r>
            <a:r>
              <a:rPr lang="en-US" sz="2400" dirty="0" smtClean="0"/>
              <a:t> Explain the steps an entrepreneur goes through to buy a franchise.</a:t>
            </a:r>
          </a:p>
          <a:p>
            <a:pPr marL="684213" indent="-684213">
              <a:buSzPct val="100000"/>
              <a:buNone/>
            </a:pPr>
            <a:r>
              <a:rPr lang="en-US" sz="2400" b="1" dirty="0" smtClean="0">
                <a:solidFill>
                  <a:srgbClr val="007FA3"/>
                </a:solidFill>
              </a:rPr>
              <a:t>15.6</a:t>
            </a:r>
            <a:r>
              <a:rPr lang="en-US" sz="2400" b="1" dirty="0" smtClean="0"/>
              <a:t> </a:t>
            </a:r>
            <a:r>
              <a:rPr lang="en-US" sz="2400" dirty="0" smtClean="0"/>
              <a:t>Identify and explain the various legal aspects associated with the franchise relationship. </a:t>
            </a:r>
          </a:p>
          <a:p>
            <a:pPr marL="684213" indent="-684213">
              <a:buSzPct val="100000"/>
              <a:buNone/>
            </a:pPr>
            <a:r>
              <a:rPr lang="en-US" sz="2400" b="1" dirty="0" smtClean="0">
                <a:solidFill>
                  <a:srgbClr val="007FA3"/>
                </a:solidFill>
              </a:rPr>
              <a:t>15.7</a:t>
            </a:r>
            <a:r>
              <a:rPr lang="en-US" sz="2400" dirty="0" smtClean="0"/>
              <a:t> Discuss two additional issues—franchise ethics and international franchising—entrepreneurs should think about when considering franchising.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More About Franchising </a:t>
            </a:r>
            <a:r>
              <a:rPr lang="en-US" sz="2000" b="0" dirty="0" smtClean="0"/>
              <a:t>(2 of 3)</a:t>
            </a:r>
            <a:endParaRPr lang="en-US" sz="2000" b="0" dirty="0"/>
          </a:p>
        </p:txBody>
      </p:sp>
      <p:sp>
        <p:nvSpPr>
          <p:cNvPr id="3" name="Content Placeholder 2"/>
          <p:cNvSpPr>
            <a:spLocks noGrp="1"/>
          </p:cNvSpPr>
          <p:nvPr>
            <p:ph idx="1"/>
          </p:nvPr>
        </p:nvSpPr>
        <p:spPr>
          <a:xfrm>
            <a:off x="457200" y="1524000"/>
            <a:ext cx="8382000" cy="4800600"/>
          </a:xfrm>
        </p:spPr>
        <p:txBody>
          <a:bodyPr/>
          <a:lstStyle/>
          <a:p>
            <a:pPr marL="256032" indent="-256032">
              <a:buSzPct val="100000"/>
            </a:pPr>
            <a:r>
              <a:rPr lang="en-US" sz="2000" dirty="0" smtClean="0"/>
              <a:t>International Franchising</a:t>
            </a:r>
          </a:p>
          <a:p>
            <a:pPr marL="740664" lvl="1"/>
            <a:r>
              <a:rPr lang="en-US" sz="2000" dirty="0" smtClean="0"/>
              <a:t>International opportunities for franchising are becoming more prevalent for the following two reasons:</a:t>
            </a:r>
          </a:p>
          <a:p>
            <a:pPr lvl="2">
              <a:spcBef>
                <a:spcPts val="500"/>
              </a:spcBef>
            </a:pPr>
            <a:r>
              <a:rPr lang="en-US" sz="2000" dirty="0" smtClean="0"/>
              <a:t>The markets for certain franchised products in the U.S. have become saturated (i.e., fast food).</a:t>
            </a:r>
          </a:p>
          <a:p>
            <a:pPr lvl="2">
              <a:spcBef>
                <a:spcPts val="500"/>
              </a:spcBef>
            </a:pPr>
            <a:r>
              <a:rPr lang="en-US" sz="2000" dirty="0" smtClean="0"/>
              <a:t>The trend toward globalization continues.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More About Franchising </a:t>
            </a:r>
            <a:r>
              <a:rPr lang="en-US" sz="2000" b="0" dirty="0" smtClean="0"/>
              <a:t>(3 of 3)</a:t>
            </a:r>
            <a:endParaRPr lang="en-US" sz="2000" b="0" dirty="0"/>
          </a:p>
        </p:txBody>
      </p:sp>
      <p:sp>
        <p:nvSpPr>
          <p:cNvPr id="3" name="Content Placeholder 2"/>
          <p:cNvSpPr>
            <a:spLocks noGrp="1"/>
          </p:cNvSpPr>
          <p:nvPr>
            <p:ph idx="1"/>
          </p:nvPr>
        </p:nvSpPr>
        <p:spPr>
          <a:xfrm>
            <a:off x="457200" y="1524000"/>
            <a:ext cx="8382000" cy="4800600"/>
          </a:xfrm>
        </p:spPr>
        <p:txBody>
          <a:bodyPr/>
          <a:lstStyle/>
          <a:p>
            <a:pPr marL="256032" indent="-256032">
              <a:buSzPct val="100000"/>
            </a:pPr>
            <a:r>
              <a:rPr lang="en-US" sz="2000" dirty="0" smtClean="0"/>
              <a:t>International Franchising (continued)</a:t>
            </a:r>
          </a:p>
          <a:p>
            <a:pPr marL="740664" lvl="1"/>
            <a:r>
              <a:rPr lang="en-US" sz="2000" dirty="0" smtClean="0"/>
              <a:t>Steps to take before buying a franchise overseas:</a:t>
            </a:r>
          </a:p>
          <a:p>
            <a:pPr lvl="2">
              <a:spcBef>
                <a:spcPts val="500"/>
              </a:spcBef>
            </a:pPr>
            <a:r>
              <a:rPr lang="en-US" sz="2000" dirty="0" smtClean="0"/>
              <a:t>Consider the value of the franchisor</a:t>
            </a:r>
            <a:r>
              <a:rPr lang="en-US" altLang="en-US" sz="2000" dirty="0" smtClean="0"/>
              <a:t>’</a:t>
            </a:r>
            <a:r>
              <a:rPr lang="en-US" sz="2000" dirty="0" smtClean="0"/>
              <a:t>s name in the foreign country.</a:t>
            </a:r>
          </a:p>
          <a:p>
            <a:pPr lvl="2">
              <a:spcBef>
                <a:spcPts val="500"/>
              </a:spcBef>
            </a:pPr>
            <a:r>
              <a:rPr lang="en-US" sz="2000" dirty="0" smtClean="0"/>
              <a:t>Work with a knowledgeable lawyer.</a:t>
            </a:r>
          </a:p>
          <a:p>
            <a:pPr lvl="2">
              <a:spcBef>
                <a:spcPts val="500"/>
              </a:spcBef>
            </a:pPr>
            <a:r>
              <a:rPr lang="en-US" sz="2000" dirty="0" smtClean="0"/>
              <a:t>Determine whether the product or service is saleable in </a:t>
            </a:r>
            <a:r>
              <a:rPr lang="en-US" sz="2000" dirty="0"/>
              <a:t>a</a:t>
            </a:r>
            <a:r>
              <a:rPr lang="en-US" sz="2000" dirty="0" smtClean="0"/>
              <a:t> foreign country.</a:t>
            </a:r>
          </a:p>
          <a:p>
            <a:pPr lvl="2">
              <a:spcBef>
                <a:spcPts val="500"/>
              </a:spcBef>
            </a:pPr>
            <a:r>
              <a:rPr lang="en-US" sz="2000" dirty="0" smtClean="0"/>
              <a:t>Uncover whether the franchisor has experience in international markets.</a:t>
            </a:r>
          </a:p>
          <a:p>
            <a:pPr lvl="2">
              <a:spcBef>
                <a:spcPts val="500"/>
              </a:spcBef>
            </a:pPr>
            <a:r>
              <a:rPr lang="en-US" sz="2000" dirty="0" smtClean="0"/>
              <a:t>Find out how much training and support you will receive from the franchisor.</a:t>
            </a:r>
            <a:endParaRPr lang="en-US" sz="2000" dirty="0"/>
          </a:p>
        </p:txBody>
      </p:sp>
    </p:spTree>
    <p:extLst>
      <p:ext uri="{BB962C8B-B14F-4D97-AF65-F5344CB8AC3E}">
        <p14:creationId xmlns:p14="http://schemas.microsoft.com/office/powerpoint/2010/main" val="2532733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425061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Franchising?</a:t>
            </a:r>
            <a:endParaRPr lang="en-US" sz="3600" dirty="0"/>
          </a:p>
        </p:txBody>
      </p:sp>
      <p:sp>
        <p:nvSpPr>
          <p:cNvPr id="3" name="Content Placeholder 2"/>
          <p:cNvSpPr>
            <a:spLocks noGrp="1"/>
          </p:cNvSpPr>
          <p:nvPr>
            <p:ph idx="1"/>
          </p:nvPr>
        </p:nvSpPr>
        <p:spPr>
          <a:xfrm>
            <a:off x="457201" y="1600200"/>
            <a:ext cx="8382000" cy="4525963"/>
          </a:xfrm>
        </p:spPr>
        <p:txBody>
          <a:bodyPr/>
          <a:lstStyle/>
          <a:p>
            <a:pPr marL="256032" indent="-256032">
              <a:buSzPct val="100000"/>
            </a:pPr>
            <a:r>
              <a:rPr lang="en-US" sz="2400" dirty="0" smtClean="0"/>
              <a:t>Franchising</a:t>
            </a:r>
          </a:p>
          <a:p>
            <a:pPr marL="740664" lvl="1">
              <a:buFont typeface="Arial" pitchFamily="34" charset="0"/>
              <a:buChar char="−"/>
            </a:pPr>
            <a:r>
              <a:rPr lang="en-US" sz="2400" dirty="0" smtClean="0"/>
              <a:t>Franchising is a form of business organization in which a firm that already has a successful product or service (franchisor) licenses its trademark and method of doing business to another business or individual (franchisee) in exchange for a franchise fee and an ongoing royalty payment.</a:t>
            </a:r>
          </a:p>
          <a:p>
            <a:pPr marL="740664" lvl="1">
              <a:buFont typeface="Arial" pitchFamily="34" charset="0"/>
              <a:buChar char="−"/>
            </a:pPr>
            <a:r>
              <a:rPr lang="en-US" sz="2400" dirty="0" smtClean="0"/>
              <a:t>Some franchisors are established firms (like McDonald</a:t>
            </a:r>
            <a:r>
              <a:rPr lang="en-US" altLang="en-US" sz="2400" dirty="0" smtClean="0"/>
              <a:t>’</a:t>
            </a:r>
            <a:r>
              <a:rPr lang="en-US" sz="2400" dirty="0" smtClean="0"/>
              <a:t>s) while others are first-time enterprises being launched by entrepreneurs (like Uptown Cheapskate).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Two Types of Franchise Systems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Product and Trademark Franchise</a:t>
            </a:r>
          </a:p>
          <a:p>
            <a:pPr marL="740664" lvl="1"/>
            <a:r>
              <a:rPr lang="en-US" sz="2200" dirty="0" smtClean="0"/>
              <a:t>An arrangement under which the franchisor grants to the franchisee the right to buy its products and use its trade name.</a:t>
            </a:r>
          </a:p>
          <a:p>
            <a:pPr marL="740664" lvl="1"/>
            <a:r>
              <a:rPr lang="en-US" sz="2200" dirty="0" smtClean="0"/>
              <a:t>This approach typically connects a single manufacturer with a network of dealers or distributors.</a:t>
            </a:r>
          </a:p>
          <a:p>
            <a:pPr lvl="2"/>
            <a:r>
              <a:rPr lang="en-US" sz="2200" dirty="0" smtClean="0"/>
              <a:t>For example, General Motors has established a network of dealers that sell GM cars and use the GM trademark in their advertising and promotions.</a:t>
            </a:r>
          </a:p>
          <a:p>
            <a:pPr lvl="2"/>
            <a:r>
              <a:rPr lang="en-US" sz="2200" dirty="0" smtClean="0"/>
              <a:t>Other examples of product and trademark franchisors include agricultural machinery dealers, soft drink bottlers, and beer distributorships.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Two Types of Franchise Systems </a:t>
            </a:r>
            <a:r>
              <a:rPr lang="en-US" sz="2000" b="0" dirty="0" smtClean="0"/>
              <a:t>(2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Business Format Franchise</a:t>
            </a:r>
          </a:p>
          <a:p>
            <a:pPr marL="740664" lvl="1"/>
            <a:r>
              <a:rPr lang="en-US" sz="2200" dirty="0" smtClean="0"/>
              <a:t>An arrangement under which the franchisor provides a formula for doing business to the franchisee along with training, advertising, and other forms of assistance.</a:t>
            </a:r>
          </a:p>
          <a:p>
            <a:pPr marL="740664" lvl="1"/>
            <a:r>
              <a:rPr lang="en-US" sz="2200" dirty="0" smtClean="0"/>
              <a:t>Fast-food restaurants, convenience stores, and motels are well-known examples of business format franchises.</a:t>
            </a:r>
          </a:p>
          <a:p>
            <a:pPr lvl="2"/>
            <a:r>
              <a:rPr lang="en-US" sz="2200" dirty="0" smtClean="0"/>
              <a:t>Business format franchises are by far the most popular form of franchising, particularly for entrepreneurial firms.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1097280"/>
          </a:xfrm>
        </p:spPr>
        <p:txBody>
          <a:bodyPr/>
          <a:lstStyle/>
          <a:p>
            <a:r>
              <a:rPr lang="en-US" sz="3600" dirty="0" smtClean="0"/>
              <a:t>Business Format Franchises </a:t>
            </a:r>
            <a:r>
              <a:rPr lang="en-US" sz="2000" dirty="0" smtClean="0"/>
              <a:t> </a:t>
            </a:r>
            <a:endParaRPr lang="en-US" sz="2000" dirty="0"/>
          </a:p>
        </p:txBody>
      </p:sp>
      <p:sp>
        <p:nvSpPr>
          <p:cNvPr id="3" name="Content Placeholder 2"/>
          <p:cNvSpPr>
            <a:spLocks noGrp="1"/>
          </p:cNvSpPr>
          <p:nvPr>
            <p:ph idx="1"/>
          </p:nvPr>
        </p:nvSpPr>
        <p:spPr>
          <a:xfrm>
            <a:off x="533400" y="1752600"/>
            <a:ext cx="8229600" cy="4724400"/>
          </a:xfrm>
        </p:spPr>
        <p:txBody>
          <a:bodyPr/>
          <a:lstStyle/>
          <a:p>
            <a:pPr marL="429768" indent="-429768">
              <a:spcBef>
                <a:spcPts val="1200"/>
              </a:spcBef>
              <a:buSzPct val="100000"/>
              <a:buFontTx/>
              <a:buAutoNum type="arabicPeriod"/>
            </a:pPr>
            <a:r>
              <a:rPr lang="en-US" sz="2000" dirty="0" smtClean="0"/>
              <a:t>Automotive</a:t>
            </a:r>
          </a:p>
          <a:p>
            <a:pPr marL="429768" indent="-429768">
              <a:spcBef>
                <a:spcPts val="1200"/>
              </a:spcBef>
              <a:buSzPct val="100000"/>
              <a:buFontTx/>
              <a:buAutoNum type="arabicPeriod"/>
            </a:pPr>
            <a:r>
              <a:rPr lang="en-US" sz="2000" dirty="0" smtClean="0"/>
              <a:t>Business Services</a:t>
            </a:r>
          </a:p>
          <a:p>
            <a:pPr marL="429768" indent="-429768">
              <a:spcBef>
                <a:spcPts val="1200"/>
              </a:spcBef>
              <a:buSzPct val="100000"/>
              <a:buFontTx/>
              <a:buAutoNum type="arabicPeriod"/>
            </a:pPr>
            <a:r>
              <a:rPr lang="en-US" sz="2000" dirty="0" smtClean="0"/>
              <a:t>Commercial and Residential Services</a:t>
            </a:r>
          </a:p>
          <a:p>
            <a:pPr marL="429768" indent="-429768">
              <a:spcBef>
                <a:spcPts val="1200"/>
              </a:spcBef>
              <a:buSzPct val="100000"/>
              <a:buFontTx/>
              <a:buAutoNum type="arabicPeriod"/>
            </a:pPr>
            <a:r>
              <a:rPr lang="en-US" sz="2000" dirty="0" smtClean="0"/>
              <a:t>Food Retailing</a:t>
            </a:r>
          </a:p>
          <a:p>
            <a:pPr marL="429768" indent="-429768">
              <a:spcBef>
                <a:spcPts val="1200"/>
              </a:spcBef>
              <a:buSzPct val="100000"/>
              <a:buFontTx/>
              <a:buAutoNum type="arabicPeriod"/>
            </a:pPr>
            <a:r>
              <a:rPr lang="en-US" sz="2000" dirty="0" smtClean="0"/>
              <a:t>Lodging</a:t>
            </a:r>
          </a:p>
          <a:p>
            <a:pPr marL="429768" indent="-429768">
              <a:spcBef>
                <a:spcPts val="1200"/>
              </a:spcBef>
              <a:buSzPct val="100000"/>
              <a:buFontTx/>
              <a:buAutoNum type="arabicPeriod"/>
            </a:pPr>
            <a:r>
              <a:rPr lang="en-US" sz="2000" dirty="0" smtClean="0"/>
              <a:t>Personal Services</a:t>
            </a:r>
          </a:p>
          <a:p>
            <a:pPr marL="429768" indent="-429768">
              <a:spcBef>
                <a:spcPts val="1200"/>
              </a:spcBef>
              <a:buSzPct val="100000"/>
              <a:buFontTx/>
              <a:buAutoNum type="arabicPeriod"/>
            </a:pPr>
            <a:r>
              <a:rPr lang="en-US" sz="2000" dirty="0" smtClean="0"/>
              <a:t>Quick Serve Restaurants</a:t>
            </a:r>
          </a:p>
          <a:p>
            <a:pPr marL="429768" indent="-429768">
              <a:spcBef>
                <a:spcPts val="1200"/>
              </a:spcBef>
              <a:buSzPct val="100000"/>
              <a:buFontTx/>
              <a:buAutoNum type="arabicPeriod"/>
            </a:pPr>
            <a:r>
              <a:rPr lang="en-US" sz="2000" dirty="0" smtClean="0"/>
              <a:t>Real Estate</a:t>
            </a:r>
          </a:p>
          <a:p>
            <a:pPr marL="429768" indent="-429768">
              <a:spcBef>
                <a:spcPts val="1200"/>
              </a:spcBef>
              <a:buSzPct val="100000"/>
              <a:buFontTx/>
              <a:buAutoNum type="arabicPeriod"/>
            </a:pPr>
            <a:r>
              <a:rPr lang="en-US" sz="2000" dirty="0" smtClean="0"/>
              <a:t>Retail Products &amp; Services</a:t>
            </a:r>
          </a:p>
          <a:p>
            <a:pPr marL="429768" indent="-429768">
              <a:spcBef>
                <a:spcPts val="1200"/>
              </a:spcBef>
              <a:buSzPct val="100000"/>
              <a:buFontTx/>
              <a:buAutoNum type="arabicPeriod"/>
            </a:pPr>
            <a:r>
              <a:rPr lang="en-US" sz="2000" dirty="0" smtClean="0"/>
              <a:t>Table/Full-Service Restaurants</a:t>
            </a:r>
            <a:endParaRPr lang="en-US" sz="2000" dirty="0"/>
          </a:p>
        </p:txBody>
      </p:sp>
      <p:sp>
        <p:nvSpPr>
          <p:cNvPr id="4" name="TextBox 3"/>
          <p:cNvSpPr txBox="1"/>
          <p:nvPr/>
        </p:nvSpPr>
        <p:spPr>
          <a:xfrm>
            <a:off x="457200" y="914400"/>
            <a:ext cx="8153400" cy="707886"/>
          </a:xfrm>
          <a:prstGeom prst="rect">
            <a:avLst/>
          </a:prstGeom>
          <a:noFill/>
        </p:spPr>
        <p:txBody>
          <a:bodyPr wrap="square" rtlCol="0">
            <a:spAutoFit/>
          </a:bodyPr>
          <a:lstStyle/>
          <a:p>
            <a:r>
              <a:rPr lang="en-US" sz="2000" b="1" dirty="0" smtClean="0"/>
              <a:t>Table 15.1 </a:t>
            </a:r>
            <a:r>
              <a:rPr lang="en-US" sz="2000" dirty="0" smtClean="0"/>
              <a:t>10 Industries in Which Business Format Franchises Are Used Prominently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Franchise Agreements </a:t>
            </a:r>
            <a:r>
              <a:rPr lang="en-US" sz="2000" b="0" dirty="0" smtClean="0"/>
              <a:t>(1 of 3)</a:t>
            </a:r>
            <a:endParaRPr lang="en-US" sz="2000" b="0" dirty="0"/>
          </a:p>
        </p:txBody>
      </p:sp>
      <p:sp>
        <p:nvSpPr>
          <p:cNvPr id="27" name="Content Placeholder 26"/>
          <p:cNvSpPr>
            <a:spLocks noGrp="1"/>
          </p:cNvSpPr>
          <p:nvPr>
            <p:ph idx="1"/>
          </p:nvPr>
        </p:nvSpPr>
        <p:spPr>
          <a:xfrm>
            <a:off x="457200" y="1600201"/>
            <a:ext cx="8229600" cy="380999"/>
          </a:xfrm>
        </p:spPr>
        <p:txBody>
          <a:bodyPr/>
          <a:lstStyle/>
          <a:p>
            <a:pPr algn="ctr">
              <a:buNone/>
            </a:pPr>
            <a:r>
              <a:rPr lang="en-US" sz="2400" dirty="0" smtClean="0"/>
              <a:t>Individual Franchise Agreement</a:t>
            </a:r>
            <a:endParaRPr lang="en-US" sz="2400" dirty="0"/>
          </a:p>
        </p:txBody>
      </p:sp>
      <p:pic>
        <p:nvPicPr>
          <p:cNvPr id="4" name="Picture 3" descr="An individual franchise agreement involves the sale from franchisor to franchisee of a single franchise for a specific loc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155" y="2247295"/>
            <a:ext cx="3913690" cy="38238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Franchise Agreements </a:t>
            </a:r>
            <a:r>
              <a:rPr lang="en-US" sz="2000" b="0" dirty="0" smtClean="0"/>
              <a:t>(2 of 3)</a:t>
            </a:r>
            <a:endParaRPr lang="en-US" sz="2000" b="0" dirty="0"/>
          </a:p>
        </p:txBody>
      </p:sp>
      <p:sp>
        <p:nvSpPr>
          <p:cNvPr id="6" name="Content Placeholder 5"/>
          <p:cNvSpPr>
            <a:spLocks noGrp="1"/>
          </p:cNvSpPr>
          <p:nvPr>
            <p:ph idx="1"/>
          </p:nvPr>
        </p:nvSpPr>
        <p:spPr>
          <a:xfrm>
            <a:off x="457200" y="1600201"/>
            <a:ext cx="8229600" cy="380999"/>
          </a:xfrm>
        </p:spPr>
        <p:txBody>
          <a:bodyPr/>
          <a:lstStyle/>
          <a:p>
            <a:pPr algn="ctr">
              <a:buNone/>
            </a:pPr>
            <a:r>
              <a:rPr lang="en-US" sz="2400" dirty="0" smtClean="0"/>
              <a:t>Area Franchise Agreement</a:t>
            </a:r>
          </a:p>
        </p:txBody>
      </p:sp>
      <p:pic>
        <p:nvPicPr>
          <p:cNvPr id="3" name="Picture 2" descr="An area franchise agreement allows a franchisee to own and operate a specific number of franchises in a particular geographic area. In a tree diagram, a franchisor branches out to three franchise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412" y="2438400"/>
            <a:ext cx="5575176" cy="3519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d5e64a7b79fc662cf94c7cfe8ff42e3c45e97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4852</TotalTime>
  <Words>2189</Words>
  <Application>Microsoft Office PowerPoint</Application>
  <PresentationFormat>On-screen Show (4:3)</PresentationFormat>
  <Paragraphs>300</Paragraphs>
  <Slides>32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Arial</vt:lpstr>
      <vt:lpstr>Lucida Sans Unicode</vt:lpstr>
      <vt:lpstr>Times New Roman</vt:lpstr>
      <vt:lpstr>Verdana</vt:lpstr>
      <vt:lpstr>Wingdings</vt:lpstr>
      <vt:lpstr>508 Lecture</vt:lpstr>
      <vt:lpstr>Entrepreneurship: Successfully Launching New Ventures</vt:lpstr>
      <vt:lpstr>Learning Objectives (1 of 2)</vt:lpstr>
      <vt:lpstr>Learning Objectives (2 of 2)</vt:lpstr>
      <vt:lpstr>What is Franchising?</vt:lpstr>
      <vt:lpstr>Two Types of Franchise Systems (1 of 2)</vt:lpstr>
      <vt:lpstr>Two Types of Franchise Systems (2 of 2)</vt:lpstr>
      <vt:lpstr>Business Format Franchises  </vt:lpstr>
      <vt:lpstr>Types of Franchise Agreements (1 of 3)</vt:lpstr>
      <vt:lpstr>Types of Franchise Agreements (2 of 3)</vt:lpstr>
      <vt:lpstr>Types of Franchise Agreement (3 of 3)</vt:lpstr>
      <vt:lpstr>When to Franchise? (1 of 2) </vt:lpstr>
      <vt:lpstr>When to Franchise? (2 of 2) </vt:lpstr>
      <vt:lpstr>Selecting and Developing Effective Franchisees (1 of 2)</vt:lpstr>
      <vt:lpstr>Selecting and Developing Effective Franchisees (2 of 2)</vt:lpstr>
      <vt:lpstr>Advantages and Disadvantages of Establishing a Franchise System (1 of 2)</vt:lpstr>
      <vt:lpstr>Advantages and Disadvantages of Establishing a Franchise System (2 of 2) </vt:lpstr>
      <vt:lpstr>Buying a Franchise (1 of 4)</vt:lpstr>
      <vt:lpstr>Buying a Franchise (2 of 4)</vt:lpstr>
      <vt:lpstr>Buying a Franchise (3 of 4)</vt:lpstr>
      <vt:lpstr>Buying a Franchise (4 of 4)</vt:lpstr>
      <vt:lpstr>The Cost of a Franchise (1 of 4)</vt:lpstr>
      <vt:lpstr>The Cost of a Franchise (2 of 4)</vt:lpstr>
      <vt:lpstr>The Cost of a Franchise (3 of 4)</vt:lpstr>
      <vt:lpstr>The Cost of a Franchise (4 of 4)</vt:lpstr>
      <vt:lpstr>Steps in Purchasing a Franchise (1 of 2)</vt:lpstr>
      <vt:lpstr>Steps in Purchasing a Franchise (2 of 2)</vt:lpstr>
      <vt:lpstr>Watch Out! Common Misconceptions about Franchising</vt:lpstr>
      <vt:lpstr>Legal Aspects of the Franchise Relationship</vt:lpstr>
      <vt:lpstr>More About Franchising (1 of 3)</vt:lpstr>
      <vt:lpstr>More About Franchising (2 of 3)</vt:lpstr>
      <vt:lpstr>More About Franchising (3 of 3)</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1060</cp:revision>
  <cp:lastPrinted>2017-11-16T18:38:05Z</cp:lastPrinted>
  <dcterms:created xsi:type="dcterms:W3CDTF">2014-07-14T20:04:21Z</dcterms:created>
  <dcterms:modified xsi:type="dcterms:W3CDTF">2018-01-17T04:06:18Z</dcterms:modified>
</cp:coreProperties>
</file>