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69D790-545F-DA41-84A8-AB166C32DC57}" v="575" dt="2022-03-18T18:42:19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7"/>
  </p:normalViewPr>
  <p:slideViewPr>
    <p:cSldViewPr snapToGrid="0" snapToObjects="1">
      <p:cViewPr varScale="1">
        <p:scale>
          <a:sx n="63" d="100"/>
          <a:sy n="63" d="100"/>
        </p:scale>
        <p:origin x="184" y="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5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3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1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7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0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7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7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0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6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6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80EF4-88EE-714A-B7B1-189510F0B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sz="4900" b="1">
                <a:solidFill>
                  <a:schemeClr val="tx2"/>
                </a:solidFill>
              </a:rPr>
              <a:t>Principle 8:</a:t>
            </a:r>
            <a:r>
              <a:rPr lang="en-US" sz="4900">
                <a:solidFill>
                  <a:schemeClr val="tx2"/>
                </a:solidFill>
              </a:rPr>
              <a:t> Adopt and Adapt Technology That Supports Your People and Processes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1B335-C048-8541-A3C7-174BC20CE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Hailey Skoglund &amp; Gus Lipkin</a:t>
            </a:r>
          </a:p>
        </p:txBody>
      </p:sp>
      <p:pic>
        <p:nvPicPr>
          <p:cNvPr id="5" name="Graphic 4" descr="Lemon with solid fill">
            <a:extLst>
              <a:ext uri="{FF2B5EF4-FFF2-40B4-BE49-F238E27FC236}">
                <a16:creationId xmlns:a16="http://schemas.microsoft.com/office/drawing/2014/main" id="{E6F6B0D7-7D66-0648-8605-0565B1ADA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936" y="2289915"/>
            <a:ext cx="2282085" cy="228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0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9952A-AA21-A147-9633-12314F25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chemeClr val="tx2"/>
                </a:solidFill>
              </a:rPr>
              <a:t>COMPUTERS PROCESS THE INFORMATION. PEOPLE DO THE THINKING.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50B9-B83A-034C-BB67-93CE834E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Technology cannot replace people</a:t>
            </a:r>
          </a:p>
          <a:p>
            <a:r>
              <a:rPr lang="en-US">
                <a:solidFill>
                  <a:schemeClr val="tx1"/>
                </a:solidFill>
              </a:rPr>
              <a:t>Behind every piece of equipment, there was a person’s creative idea to improve the process</a:t>
            </a:r>
          </a:p>
          <a:p>
            <a:r>
              <a:rPr lang="en-US">
                <a:solidFill>
                  <a:schemeClr val="tx2"/>
                </a:solidFill>
              </a:rPr>
              <a:t>Example: </a:t>
            </a:r>
            <a:r>
              <a:rPr lang="en-US" i="1">
                <a:solidFill>
                  <a:schemeClr val="tx2"/>
                </a:solidFill>
              </a:rPr>
              <a:t>Parallel Study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With New Technology: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Automated inventory tracking software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Keeping track of inventory on the computer does not fix the problem, it just provides visibility into the current process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Without New Technology: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Sustainable inventory control was achieved by people actively improving the process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A manual pull system, using Kanban, reduced their inventory problem by 80%</a:t>
            </a:r>
          </a:p>
        </p:txBody>
      </p:sp>
    </p:spTree>
    <p:extLst>
      <p:ext uri="{BB962C8B-B14F-4D97-AF65-F5344CB8AC3E}">
        <p14:creationId xmlns:p14="http://schemas.microsoft.com/office/powerpoint/2010/main" val="206745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8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20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21412-7DE6-5645-958E-CF2269E0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chemeClr val="tx2"/>
                </a:solidFill>
              </a:rPr>
              <a:t>TECHNOLOGY IS A TOOL, NOT A GOAL.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D52C-52DC-F043-9BAB-73FAF2B99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Implementing the latest information technology is not a business goal at Toyota</a:t>
            </a:r>
          </a:p>
          <a:p>
            <a:r>
              <a:rPr lang="en-US" sz="2400">
                <a:solidFill>
                  <a:schemeClr val="tx2"/>
                </a:solidFill>
              </a:rPr>
              <a:t>Facility automation is not always representative of its productivity levels</a:t>
            </a:r>
          </a:p>
          <a:p>
            <a:pPr lvl="1"/>
            <a:r>
              <a:rPr lang="en-US" sz="2000">
                <a:solidFill>
                  <a:schemeClr val="tx2"/>
                </a:solidFill>
              </a:rPr>
              <a:t>“Toyota’s most productive regional parts depot was in Cincinnati, where there was very little automation.”</a:t>
            </a:r>
          </a:p>
          <a:p>
            <a:r>
              <a:rPr lang="en-US" sz="2400">
                <a:solidFill>
                  <a:schemeClr val="tx2"/>
                </a:solidFill>
              </a:rPr>
              <a:t>“You can kaizen people processes very easily, but it is hard to kaizen a machine.”</a:t>
            </a:r>
          </a:p>
        </p:txBody>
      </p:sp>
      <p:sp>
        <p:nvSpPr>
          <p:cNvPr id="39" name="Freeform: Shape 22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668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FE986-E8D6-1842-9E12-440ADAC9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chemeClr val="tx2"/>
                </a:solidFill>
              </a:rPr>
              <a:t>AUTOMATION AND EQUIPMENT CAN ALSO BE IMPROVED BY CREATIVE, THINKING PEOPLE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9B84-F85B-1B46-9F61-271AA9DFB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Visualize production.</a:t>
            </a:r>
          </a:p>
          <a:p>
            <a:r>
              <a:rPr lang="en-US" sz="2800">
                <a:solidFill>
                  <a:schemeClr val="tx1"/>
                </a:solidFill>
              </a:rPr>
              <a:t>Develop explicit knowledge of the process.</a:t>
            </a:r>
          </a:p>
          <a:p>
            <a:r>
              <a:rPr lang="en-US" sz="2800">
                <a:solidFill>
                  <a:schemeClr val="tx1"/>
                </a:solidFill>
              </a:rPr>
              <a:t>Standardize the knowledge.</a:t>
            </a:r>
          </a:p>
          <a:p>
            <a:r>
              <a:rPr lang="en-US" sz="2800">
                <a:solidFill>
                  <a:schemeClr val="tx1"/>
                </a:solidFill>
              </a:rPr>
              <a:t>Develop intelligent automation through kaizen.</a:t>
            </a:r>
          </a:p>
        </p:txBody>
      </p:sp>
    </p:spTree>
    <p:extLst>
      <p:ext uri="{BB962C8B-B14F-4D97-AF65-F5344CB8AC3E}">
        <p14:creationId xmlns:p14="http://schemas.microsoft.com/office/powerpoint/2010/main" val="171432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0E809-28B5-F341-99AE-FB0DCBD9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57" y="2797188"/>
            <a:ext cx="4016116" cy="1255469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DOES THE TECHNOLOGY DESKILL, REPLACE, OR ENHANCE?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7B4AF7-464F-C64C-93E9-6667C79C6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1187426"/>
            <a:ext cx="6193767" cy="447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2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91D96-4510-EA41-B66B-C6D2AB7F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chemeClr val="tx2"/>
                </a:solidFill>
              </a:rPr>
              <a:t>BALANCING THE RUSH FOR THE LATEST TECHNOLOGY WITH EFFECTIVENESS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8D9F-75D3-044D-B689-0B0F30D9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Departments must be able to prove that new technology is viable and adds value</a:t>
            </a:r>
          </a:p>
          <a:p>
            <a:r>
              <a:rPr lang="en-US" sz="2800">
                <a:solidFill>
                  <a:schemeClr val="tx2"/>
                </a:solidFill>
              </a:rPr>
              <a:t>Slow rollout in stages to work out the kinks rather than rapid rollout all at once</a:t>
            </a:r>
          </a:p>
          <a:p>
            <a:r>
              <a:rPr lang="en-US" sz="2800">
                <a:solidFill>
                  <a:schemeClr val="tx2"/>
                </a:solidFill>
              </a:rPr>
              <a:t>Just because it works on paper, doesn’t mean it’ll work in practice</a:t>
            </a:r>
          </a:p>
        </p:txBody>
      </p:sp>
    </p:spTree>
    <p:extLst>
      <p:ext uri="{BB962C8B-B14F-4D97-AF65-F5344CB8AC3E}">
        <p14:creationId xmlns:p14="http://schemas.microsoft.com/office/powerpoint/2010/main" val="411337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F378B-C933-3143-A812-AC2B8F01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KEY POINTS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7CCE-95CF-6741-A425-D0219B44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 fontScale="92500" lnSpcReduction="10000"/>
          </a:bodyPr>
          <a:lstStyle/>
          <a:p>
            <a:r>
              <a:rPr lang="en-US" sz="2400">
                <a:solidFill>
                  <a:schemeClr val="tx2"/>
                </a:solidFill>
              </a:rPr>
              <a:t> Focusing only on automated equipment can lead to too much money tied up in fixed capital costs.</a:t>
            </a:r>
          </a:p>
          <a:p>
            <a:r>
              <a:rPr lang="en-US" sz="2400">
                <a:solidFill>
                  <a:schemeClr val="tx2"/>
                </a:solidFill>
              </a:rPr>
              <a:t>“Simple, slim, and flexible”</a:t>
            </a:r>
          </a:p>
          <a:p>
            <a:r>
              <a:rPr lang="en-US" sz="2400">
                <a:solidFill>
                  <a:schemeClr val="tx2"/>
                </a:solidFill>
              </a:rPr>
              <a:t>Right balance of people and automation</a:t>
            </a:r>
          </a:p>
          <a:p>
            <a:r>
              <a:rPr lang="en-US" sz="2400">
                <a:solidFill>
                  <a:schemeClr val="tx2"/>
                </a:solidFill>
              </a:rPr>
              <a:t>Continuous improvement of automated equipment can help organizations move closer to the lean vision of one-piece flow without interruption.  </a:t>
            </a:r>
          </a:p>
          <a:p>
            <a:r>
              <a:rPr lang="en-US" sz="2400">
                <a:solidFill>
                  <a:schemeClr val="tx2"/>
                </a:solidFill>
              </a:rPr>
              <a:t>Building upon Toyota Production System (TPS) principles can open doors to real-time, continuous information to accelerate and amplify kaizen.</a:t>
            </a:r>
          </a:p>
          <a:p>
            <a:r>
              <a:rPr lang="en-US" sz="2400">
                <a:solidFill>
                  <a:schemeClr val="tx2"/>
                </a:solidFill>
              </a:rPr>
              <a:t>Toyota prioritizes people over automated equipment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8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91D96-4510-EA41-B66B-C6D2AB7F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2"/>
                </a:solidFill>
              </a:rPr>
              <a:t>BUT WHAT DOES THIS HAVE TO DO WITH LEMONS?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8D9F-75D3-044D-B689-0B0F30D9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If you just jump in and eat a lemon, it’ll be sour and probably not great. If you take time to learn about the lemon, you’ll discover its many wonderful properties and how it can really add to your dishes.</a:t>
            </a:r>
          </a:p>
        </p:txBody>
      </p:sp>
    </p:spTree>
    <p:extLst>
      <p:ext uri="{BB962C8B-B14F-4D97-AF65-F5344CB8AC3E}">
        <p14:creationId xmlns:p14="http://schemas.microsoft.com/office/powerpoint/2010/main" val="308869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80EF4-88EE-714A-B7B1-189510F0B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sz="4900" b="1">
                <a:solidFill>
                  <a:schemeClr val="tx2"/>
                </a:solidFill>
              </a:rPr>
              <a:t>Principle 8:</a:t>
            </a:r>
            <a:r>
              <a:rPr lang="en-US" sz="4900">
                <a:solidFill>
                  <a:schemeClr val="tx2"/>
                </a:solidFill>
              </a:rPr>
              <a:t> Adopt and Adapt Technology That Supports Your People and Processes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1B335-C048-8541-A3C7-174BC20CE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Hailey Skoglund &amp; Gus Lipkin</a:t>
            </a:r>
          </a:p>
        </p:txBody>
      </p:sp>
      <p:pic>
        <p:nvPicPr>
          <p:cNvPr id="8" name="Graphic 7" descr="Lemon with solid fill">
            <a:extLst>
              <a:ext uri="{FF2B5EF4-FFF2-40B4-BE49-F238E27FC236}">
                <a16:creationId xmlns:a16="http://schemas.microsoft.com/office/drawing/2014/main" id="{D9C54B26-7B4C-FD44-9D3D-9CE6D0552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936" y="2289915"/>
            <a:ext cx="2282085" cy="228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3762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Principle 8: Adopt and Adapt Technology That Supports Your People and Processes</vt:lpstr>
      <vt:lpstr>COMPUTERS PROCESS THE INFORMATION. PEOPLE DO THE THINKING.</vt:lpstr>
      <vt:lpstr>TECHNOLOGY IS A TOOL, NOT A GOAL.</vt:lpstr>
      <vt:lpstr>AUTOMATION AND EQUIPMENT CAN ALSO BE IMPROVED BY CREATIVE, THINKING PEOPLE</vt:lpstr>
      <vt:lpstr>DOES THE TECHNOLOGY DESKILL, REPLACE, OR ENHANCE?</vt:lpstr>
      <vt:lpstr>BALANCING THE RUSH FOR THE LATEST TECHNOLOGY WITH EFFECTIVENESS</vt:lpstr>
      <vt:lpstr>KEY POINTS </vt:lpstr>
      <vt:lpstr>BUT WHAT DOES THIS HAVE TO DO WITH LEMONS?</vt:lpstr>
      <vt:lpstr>Principle 8: Adopt and Adapt Technology That Supports Your People and Processes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8: Adopt and Adapt Technology That Supports Your People and Processes</dc:title>
  <dc:creator>Skoglund, Hailey</dc:creator>
  <cp:lastModifiedBy>Lipkin, Gus</cp:lastModifiedBy>
  <cp:revision>1</cp:revision>
  <dcterms:created xsi:type="dcterms:W3CDTF">2022-01-28T16:06:55Z</dcterms:created>
  <dcterms:modified xsi:type="dcterms:W3CDTF">2022-04-13T15:06:14Z</dcterms:modified>
</cp:coreProperties>
</file>