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BBC1CB-0900-DD4A-ACC2-923C198BFC54}" v="1" dt="2021-10-18T19:22:17.674"/>
    <p1510:client id="{CFC73482-BFF0-4C33-894C-9BAF736B41E6}" v="42" dt="2021-10-18T19:21:07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10/20/21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10/20/21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10/20/21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676F2F37-9B9C-4361-AB7D-00D5BC7186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558" b="151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0C3774-D437-2545-9D0A-A4851F561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Correlating Patient Feedback to Avoidable Readmissions and Patient Experience Outcomes at Tallahassee memorial hospital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D350C-0BEC-064D-B578-2B982DDE2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The Three Musketeers: Hailey Skoglund, Gus Lipkin, Maverick Hope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8B8A4C-ADF3-CC49-B361-B65BE5EE6935}"/>
              </a:ext>
            </a:extLst>
          </p:cNvPr>
          <p:cNvSpPr/>
          <p:nvPr/>
        </p:nvSpPr>
        <p:spPr>
          <a:xfrm>
            <a:off x="1" y="5470108"/>
            <a:ext cx="12191980" cy="13878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sing Telehealth to Power Patient-Centered Care">
            <a:extLst>
              <a:ext uri="{FF2B5EF4-FFF2-40B4-BE49-F238E27FC236}">
                <a16:creationId xmlns:a16="http://schemas.microsoft.com/office/drawing/2014/main" id="{8183EF0B-7150-544D-9D9D-412DE2191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494" y="5470108"/>
            <a:ext cx="3593648" cy="138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wnload Florida Polytechnic Logo PNG Image with No Background - PNGkey.com">
            <a:extLst>
              <a:ext uri="{FF2B5EF4-FFF2-40B4-BE49-F238E27FC236}">
                <a16:creationId xmlns:a16="http://schemas.microsoft.com/office/drawing/2014/main" id="{4AA15C22-74ED-CF43-8990-3FDB51A26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49" y="5569543"/>
            <a:ext cx="4903391" cy="118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31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DEBC5-F8BB-2845-8C57-C32CFE12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2400"/>
              <a:t>Florida Poly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A766-1547-C447-8530-DB135F9AA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 fontScale="92500" lnSpcReduction="20000"/>
          </a:bodyPr>
          <a:lstStyle/>
          <a:p>
            <a:r>
              <a:rPr lang="en-US">
                <a:solidFill>
                  <a:srgbClr val="404040"/>
                </a:solidFill>
              </a:rPr>
              <a:t>Early October</a:t>
            </a:r>
          </a:p>
          <a:p>
            <a:pPr lvl="1"/>
            <a:r>
              <a:rPr lang="en-US">
                <a:solidFill>
                  <a:srgbClr val="404040"/>
                </a:solidFill>
              </a:rPr>
              <a:t>Got project details and sponsor contact information from Dr Centeno</a:t>
            </a:r>
          </a:p>
          <a:p>
            <a:pPr lvl="1"/>
            <a:r>
              <a:rPr lang="en-US">
                <a:solidFill>
                  <a:srgbClr val="404040"/>
                </a:solidFill>
              </a:rPr>
              <a:t>Had initial meeting with project sponsor to do introductions and learn more</a:t>
            </a:r>
          </a:p>
          <a:p>
            <a:pPr lvl="1"/>
            <a:r>
              <a:rPr lang="en-US">
                <a:solidFill>
                  <a:srgbClr val="404040"/>
                </a:solidFill>
              </a:rPr>
              <a:t>Went to Dairy Queen for team bonding</a:t>
            </a:r>
          </a:p>
          <a:p>
            <a:r>
              <a:rPr lang="en-US">
                <a:solidFill>
                  <a:srgbClr val="404040"/>
                </a:solidFill>
              </a:rPr>
              <a:t>Mid October</a:t>
            </a:r>
          </a:p>
          <a:p>
            <a:pPr lvl="1"/>
            <a:r>
              <a:rPr lang="en-US">
                <a:solidFill>
                  <a:srgbClr val="404040"/>
                </a:solidFill>
              </a:rPr>
              <a:t>Met project sponsor in Tallahassee</a:t>
            </a:r>
          </a:p>
          <a:p>
            <a:pPr lvl="2"/>
            <a:r>
              <a:rPr lang="en-US">
                <a:solidFill>
                  <a:srgbClr val="404040"/>
                </a:solidFill>
              </a:rPr>
              <a:t>Met the Patient Experience team at TMH</a:t>
            </a:r>
          </a:p>
          <a:p>
            <a:pPr lvl="2"/>
            <a:r>
              <a:rPr lang="en-US">
                <a:solidFill>
                  <a:srgbClr val="404040"/>
                </a:solidFill>
              </a:rPr>
              <a:t>Toured the facility</a:t>
            </a:r>
          </a:p>
          <a:p>
            <a:pPr lvl="2"/>
            <a:r>
              <a:rPr lang="en-US">
                <a:solidFill>
                  <a:srgbClr val="404040"/>
                </a:solidFill>
              </a:rPr>
              <a:t>Learned more about the discharge process</a:t>
            </a:r>
          </a:p>
        </p:txBody>
      </p:sp>
    </p:spTree>
    <p:extLst>
      <p:ext uri="{BB962C8B-B14F-4D97-AF65-F5344CB8AC3E}">
        <p14:creationId xmlns:p14="http://schemas.microsoft.com/office/powerpoint/2010/main" val="166009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DEBC5-F8BB-2845-8C57-C32CFE12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2400"/>
              <a:t>TMH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A766-1547-C447-8530-DB135F9AA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Early October</a:t>
            </a:r>
          </a:p>
          <a:p>
            <a:pPr lvl="1"/>
            <a:r>
              <a:rPr lang="en-US">
                <a:solidFill>
                  <a:srgbClr val="404040"/>
                </a:solidFill>
              </a:rPr>
              <a:t>Worked with Poly Students to develop research questions into action plans</a:t>
            </a:r>
          </a:p>
          <a:p>
            <a:pPr lvl="1"/>
            <a:r>
              <a:rPr lang="en-US">
                <a:solidFill>
                  <a:srgbClr val="404040"/>
                </a:solidFill>
              </a:rPr>
              <a:t>Began process of cleaning and packaging data</a:t>
            </a:r>
          </a:p>
          <a:p>
            <a:r>
              <a:rPr lang="en-US">
                <a:solidFill>
                  <a:srgbClr val="404040"/>
                </a:solidFill>
              </a:rPr>
              <a:t>Mid October</a:t>
            </a:r>
          </a:p>
          <a:p>
            <a:pPr lvl="1"/>
            <a:r>
              <a:rPr lang="en-US">
                <a:solidFill>
                  <a:srgbClr val="404040"/>
                </a:solidFill>
              </a:rPr>
              <a:t>Met Poly students in Tallahassee</a:t>
            </a:r>
          </a:p>
          <a:p>
            <a:pPr lvl="1"/>
            <a:r>
              <a:rPr lang="en-US">
                <a:solidFill>
                  <a:srgbClr val="404040"/>
                </a:solidFill>
              </a:rPr>
              <a:t>Sent Data User Agreement to Florida Poly’s legal team for review</a:t>
            </a:r>
          </a:p>
        </p:txBody>
      </p:sp>
    </p:spTree>
    <p:extLst>
      <p:ext uri="{BB962C8B-B14F-4D97-AF65-F5344CB8AC3E}">
        <p14:creationId xmlns:p14="http://schemas.microsoft.com/office/powerpoint/2010/main" val="97208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6C95-755E-A34D-B5A0-C5570ADE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Tasks to be completed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B145A-4221-C444-8702-DA36FD2E9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95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DEBC5-F8BB-2845-8C57-C32CFE12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2400"/>
              <a:t>Florida Poly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A766-1547-C447-8530-DB135F9AA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Sign DUA</a:t>
            </a:r>
          </a:p>
          <a:p>
            <a:r>
              <a:rPr lang="en-US">
                <a:solidFill>
                  <a:srgbClr val="404040"/>
                </a:solidFill>
              </a:rPr>
              <a:t>Begin data exploration</a:t>
            </a:r>
          </a:p>
          <a:p>
            <a:r>
              <a:rPr lang="en-US">
                <a:solidFill>
                  <a:srgbClr val="404040"/>
                </a:solidFill>
              </a:rPr>
              <a:t>Figure out if we need anything else from TMH in order to get started</a:t>
            </a:r>
          </a:p>
          <a:p>
            <a:r>
              <a:rPr lang="en-US">
                <a:solidFill>
                  <a:srgbClr val="404040"/>
                </a:solidFill>
              </a:rPr>
              <a:t>Conduct literature review of similar research</a:t>
            </a:r>
          </a:p>
          <a:p>
            <a:endParaRPr lang="en-US">
              <a:solidFill>
                <a:srgbClr val="404040"/>
              </a:solidFill>
            </a:endParaRPr>
          </a:p>
          <a:p>
            <a:r>
              <a:rPr lang="en-US">
                <a:solidFill>
                  <a:srgbClr val="404040"/>
                </a:solidFill>
              </a:rPr>
              <a:t>Actually do the damn project 🥲</a:t>
            </a:r>
          </a:p>
        </p:txBody>
      </p:sp>
    </p:spTree>
    <p:extLst>
      <p:ext uri="{BB962C8B-B14F-4D97-AF65-F5344CB8AC3E}">
        <p14:creationId xmlns:p14="http://schemas.microsoft.com/office/powerpoint/2010/main" val="1904896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DEBC5-F8BB-2845-8C57-C32CFE12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2400"/>
              <a:t>TMH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A766-1547-C447-8530-DB135F9AA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Send data to Florida Poly</a:t>
            </a:r>
          </a:p>
          <a:p>
            <a:r>
              <a:rPr lang="en-US">
                <a:solidFill>
                  <a:srgbClr val="404040"/>
                </a:solidFill>
              </a:rPr>
              <a:t>Find answers for questions from weekly meeting</a:t>
            </a:r>
          </a:p>
          <a:p>
            <a:r>
              <a:rPr lang="en-US">
                <a:solidFill>
                  <a:srgbClr val="404040"/>
                </a:solidFill>
              </a:rPr>
              <a:t>Send requested information on equivalent questions</a:t>
            </a:r>
          </a:p>
        </p:txBody>
      </p:sp>
    </p:spTree>
    <p:extLst>
      <p:ext uri="{BB962C8B-B14F-4D97-AF65-F5344CB8AC3E}">
        <p14:creationId xmlns:p14="http://schemas.microsoft.com/office/powerpoint/2010/main" val="3706161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676F2F37-9B9C-4361-AB7D-00D5BC7186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t="558" b="151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0C3774-D437-2545-9D0A-A4851F561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Correlating Patient Feedback to Avoidable Readmissions and Patient Experience Outcomes at Tallahassee memorial hospital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D350C-0BEC-064D-B578-2B982DDE2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The Three Musketeers: Hailey Skoglund, Gus Lipkin, Maverick Hope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8B8A4C-ADF3-CC49-B361-B65BE5EE6935}"/>
              </a:ext>
            </a:extLst>
          </p:cNvPr>
          <p:cNvSpPr/>
          <p:nvPr/>
        </p:nvSpPr>
        <p:spPr>
          <a:xfrm>
            <a:off x="1" y="5470108"/>
            <a:ext cx="12191980" cy="13878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sing Telehealth to Power Patient-Centered Care">
            <a:extLst>
              <a:ext uri="{FF2B5EF4-FFF2-40B4-BE49-F238E27FC236}">
                <a16:creationId xmlns:a16="http://schemas.microsoft.com/office/drawing/2014/main" id="{8183EF0B-7150-544D-9D9D-412DE2191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960" y="5568395"/>
            <a:ext cx="3081691" cy="119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wnload Florida Polytechnic Logo PNG Image with No Background - PNGkey.com">
            <a:extLst>
              <a:ext uri="{FF2B5EF4-FFF2-40B4-BE49-F238E27FC236}">
                <a16:creationId xmlns:a16="http://schemas.microsoft.com/office/drawing/2014/main" id="{4AA15C22-74ED-CF43-8990-3FDB51A26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49" y="5569543"/>
            <a:ext cx="4903391" cy="118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00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4C68-7CA6-4345-B58B-11931154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Background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38278F-FC41-C241-AE19-0DDCC03A4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4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DEBC5-F8BB-2845-8C57-C32CFE12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/>
              <a:t>TMH Quick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A766-1547-C447-8530-DB135F9AA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TMH: Tallahassee Memorial Hospital</a:t>
            </a:r>
          </a:p>
          <a:p>
            <a:r>
              <a:rPr lang="en-US" dirty="0">
                <a:solidFill>
                  <a:srgbClr val="404040"/>
                </a:solidFill>
              </a:rPr>
              <a:t>Private and not-for-profit healthcare system</a:t>
            </a:r>
          </a:p>
          <a:p>
            <a:r>
              <a:rPr lang="en-US" dirty="0">
                <a:solidFill>
                  <a:srgbClr val="404040"/>
                </a:solidFill>
              </a:rPr>
              <a:t>772 bed hospital serving 17 counties across North Florida and Southern Georgia</a:t>
            </a:r>
          </a:p>
          <a:p>
            <a:r>
              <a:rPr lang="en-US" dirty="0">
                <a:solidFill>
                  <a:srgbClr val="404040"/>
                </a:solidFill>
              </a:rPr>
              <a:t>Acute care, psychiatric, and specialty care centers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05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DEBC5-F8BB-2845-8C57-C32CFE12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2400"/>
              <a:t>Patient Discharge Follow-up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6A766-1547-C447-8530-DB135F9AA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rgbClr val="404040"/>
                </a:solidFill>
              </a:rPr>
              <a:t>Patients are discharged from the hospital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rgbClr val="404040"/>
                </a:solidFill>
              </a:rPr>
              <a:t>Patients receive an automated follow-up phone call (Connect Call) within 24 hours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>
                <a:solidFill>
                  <a:srgbClr val="404040"/>
                </a:solidFill>
              </a:rPr>
              <a:t>Depending on responses, hospital staff may reach out personally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rgbClr val="404040"/>
                </a:solidFill>
              </a:rPr>
              <a:t>Patients receive the HCAHPS survey from the Centers for Medicare and Medicaid Services and a separate survey from TMH</a:t>
            </a:r>
          </a:p>
        </p:txBody>
      </p:sp>
    </p:spTree>
    <p:extLst>
      <p:ext uri="{BB962C8B-B14F-4D97-AF65-F5344CB8AC3E}">
        <p14:creationId xmlns:p14="http://schemas.microsoft.com/office/powerpoint/2010/main" val="172427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0DB3-A658-5341-923F-2FD69B26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E1920-6514-D742-8B06-663E2D51B2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2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65416-A230-F444-90F6-0342E281E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18891"/>
            <a:ext cx="899160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Can we correlate Connect Calls with patient readmission rates?</a:t>
            </a:r>
          </a:p>
        </p:txBody>
      </p:sp>
      <p:pic>
        <p:nvPicPr>
          <p:cNvPr id="15" name="Graphic 5" descr="Hospital">
            <a:extLst>
              <a:ext uri="{FF2B5EF4-FFF2-40B4-BE49-F238E27FC236}">
                <a16:creationId xmlns:a16="http://schemas.microsoft.com/office/drawing/2014/main" id="{B23B7A5E-8AD5-4424-9EC2-B8B3C238F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7820" y="640079"/>
            <a:ext cx="245636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9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65416-A230-F444-90F6-0342E281E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18891"/>
            <a:ext cx="8991600" cy="1645920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3200"/>
              <a:t>Can we identify patient response characteristics that are more likely to lead to readmission?</a:t>
            </a:r>
          </a:p>
        </p:txBody>
      </p:sp>
      <p:pic>
        <p:nvPicPr>
          <p:cNvPr id="15" name="Graphic 5" descr="Mental Health with solid fill">
            <a:extLst>
              <a:ext uri="{FF2B5EF4-FFF2-40B4-BE49-F238E27FC236}">
                <a16:creationId xmlns:a16="http://schemas.microsoft.com/office/drawing/2014/main" id="{B23B7A5E-8AD5-4424-9EC2-B8B3C238F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67820" y="640079"/>
            <a:ext cx="245636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8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65416-A230-F444-90F6-0342E281E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18891"/>
            <a:ext cx="899160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/>
              <a:t>Can we correlate patient response characteristics and diagnosis or unit?</a:t>
            </a:r>
          </a:p>
        </p:txBody>
      </p:sp>
      <p:pic>
        <p:nvPicPr>
          <p:cNvPr id="15" name="Graphic 5" descr="Inpatient with solid fill">
            <a:extLst>
              <a:ext uri="{FF2B5EF4-FFF2-40B4-BE49-F238E27FC236}">
                <a16:creationId xmlns:a16="http://schemas.microsoft.com/office/drawing/2014/main" id="{B23B7A5E-8AD5-4424-9EC2-B8B3C238F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67820" y="640079"/>
            <a:ext cx="245636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9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6C95-755E-A34D-B5A0-C5570ADE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Tasks completed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B145A-4221-C444-8702-DA36FD2E9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2661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C2BA364F93A046998B1C38E032169E" ma:contentTypeVersion="2" ma:contentTypeDescription="Create a new document." ma:contentTypeScope="" ma:versionID="ab6f7be23c30548dd496b12d40e56b0e">
  <xsd:schema xmlns:xsd="http://www.w3.org/2001/XMLSchema" xmlns:xs="http://www.w3.org/2001/XMLSchema" xmlns:p="http://schemas.microsoft.com/office/2006/metadata/properties" xmlns:ns2="5ccbf36f-62a2-437b-b88b-0620d7a891d8" targetNamespace="http://schemas.microsoft.com/office/2006/metadata/properties" ma:root="true" ma:fieldsID="b402442e67d956f5ef94921da9f767dc" ns2:_="">
    <xsd:import namespace="5ccbf36f-62a2-437b-b88b-0620d7a89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cbf36f-62a2-437b-b88b-0620d7a89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0A73FC-E577-4D3F-B08A-D3341121F4E0}">
  <ds:schemaRefs>
    <ds:schemaRef ds:uri="5ccbf36f-62a2-437b-b88b-0620d7a891d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A0EC30D-B2F4-4B22-A293-484DA3593D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BB1F44-0AC4-4597-817B-96818129DDD0}">
  <ds:schemaRefs>
    <ds:schemaRef ds:uri="5ccbf36f-62a2-437b-b88b-0620d7a891d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29</TotalTime>
  <Words>332</Words>
  <Application>Microsoft Macintosh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Parcel</vt:lpstr>
      <vt:lpstr>Correlating Patient Feedback to Avoidable Readmissions and Patient Experience Outcomes at Tallahassee memorial hospital</vt:lpstr>
      <vt:lpstr>Project Background</vt:lpstr>
      <vt:lpstr>TMH Quick Facts</vt:lpstr>
      <vt:lpstr>Patient Discharge Follow-up Process</vt:lpstr>
      <vt:lpstr>Project questions</vt:lpstr>
      <vt:lpstr>Can we correlate Connect Calls with patient readmission rates?</vt:lpstr>
      <vt:lpstr>Can we identify patient response characteristics that are more likely to lead to readmission?</vt:lpstr>
      <vt:lpstr>Can we correlate patient response characteristics and diagnosis or unit?</vt:lpstr>
      <vt:lpstr>Tasks completed</vt:lpstr>
      <vt:lpstr>Florida Poly</vt:lpstr>
      <vt:lpstr>TMH</vt:lpstr>
      <vt:lpstr>Tasks to be completed</vt:lpstr>
      <vt:lpstr>Florida Poly</vt:lpstr>
      <vt:lpstr>TMH</vt:lpstr>
      <vt:lpstr>Correlating Patient Feedback to Avoidable Readmissions and Patient Experience Outcomes at Tallahassee memorial hospital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Correlating Patient Feedback to Avoidable Readmissions and Patient Experience Outcomes at Tallahassee memorial hospital</dc:title>
  <dc:creator>Lipkin, Gus</dc:creator>
  <cp:lastModifiedBy>Lipkin, Gus</cp:lastModifiedBy>
  <cp:revision>6</cp:revision>
  <dcterms:created xsi:type="dcterms:W3CDTF">2021-10-18T17:18:20Z</dcterms:created>
  <dcterms:modified xsi:type="dcterms:W3CDTF">2021-10-20T20:06:55Z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0x01010098C2BA364F93A046998B1C38E032169E</vt:lpwstr>
  </property>
</Properties>
</file>