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7" r:id="rId7"/>
    <p:sldId id="261" r:id="rId8"/>
    <p:sldId id="272" r:id="rId9"/>
    <p:sldId id="271" r:id="rId10"/>
    <p:sldId id="270" r:id="rId11"/>
    <p:sldId id="274" r:id="rId12"/>
    <p:sldId id="275" r:id="rId13"/>
    <p:sldId id="276" r:id="rId14"/>
    <p:sldId id="277" r:id="rId15"/>
    <p:sldId id="278" r:id="rId16"/>
    <p:sldId id="279" r:id="rId17"/>
    <p:sldId id="266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BEA4E-5245-0545-9329-4C1615D66C5B}" v="621" dt="2021-12-05T17:40:38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>
      <p:cViewPr varScale="1">
        <p:scale>
          <a:sx n="207" d="100"/>
          <a:sy n="207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7C728-C73F-48E7-BB3E-690AF27ED4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5028E61-D4BB-448D-AC9F-1A8BCAA5B3F5}">
      <dgm:prSet/>
      <dgm:spPr/>
      <dgm:t>
        <a:bodyPr/>
        <a:lstStyle/>
        <a:p>
          <a:r>
            <a:rPr lang="en-US"/>
            <a:t>Connect Calls</a:t>
          </a:r>
        </a:p>
      </dgm:t>
    </dgm:pt>
    <dgm:pt modelId="{B3717B7C-EB67-4F15-9571-EC831F582F95}" type="parTrans" cxnId="{894A9FBD-654B-45FC-BAAA-DF394B1BA59C}">
      <dgm:prSet/>
      <dgm:spPr/>
      <dgm:t>
        <a:bodyPr/>
        <a:lstStyle/>
        <a:p>
          <a:endParaRPr lang="en-US"/>
        </a:p>
      </dgm:t>
    </dgm:pt>
    <dgm:pt modelId="{0694AF0F-AC40-45D8-8FC5-D5134216532B}" type="sibTrans" cxnId="{894A9FBD-654B-45FC-BAAA-DF394B1BA59C}">
      <dgm:prSet/>
      <dgm:spPr/>
      <dgm:t>
        <a:bodyPr/>
        <a:lstStyle/>
        <a:p>
          <a:endParaRPr lang="en-US"/>
        </a:p>
      </dgm:t>
    </dgm:pt>
    <dgm:pt modelId="{0D51D649-E6C0-4199-8F8E-8E6C13BF413A}">
      <dgm:prSet/>
      <dgm:spPr/>
      <dgm:t>
        <a:bodyPr/>
        <a:lstStyle/>
        <a:p>
          <a:r>
            <a:rPr lang="en-US"/>
            <a:t>Encounters</a:t>
          </a:r>
        </a:p>
      </dgm:t>
    </dgm:pt>
    <dgm:pt modelId="{55FC5615-EB55-485B-851D-445683F2ABAF}" type="parTrans" cxnId="{7EF62013-AADA-4B79-BD11-62954B79E1E3}">
      <dgm:prSet/>
      <dgm:spPr/>
      <dgm:t>
        <a:bodyPr/>
        <a:lstStyle/>
        <a:p>
          <a:endParaRPr lang="en-US"/>
        </a:p>
      </dgm:t>
    </dgm:pt>
    <dgm:pt modelId="{0F2524DD-3C87-447D-A95D-F8F0E7527DA2}" type="sibTrans" cxnId="{7EF62013-AADA-4B79-BD11-62954B79E1E3}">
      <dgm:prSet/>
      <dgm:spPr/>
      <dgm:t>
        <a:bodyPr/>
        <a:lstStyle/>
        <a:p>
          <a:endParaRPr lang="en-US"/>
        </a:p>
      </dgm:t>
    </dgm:pt>
    <dgm:pt modelId="{114931C7-F305-4A2E-9B84-B96B585C20DE}">
      <dgm:prSet/>
      <dgm:spPr/>
      <dgm:t>
        <a:bodyPr/>
        <a:lstStyle/>
        <a:p>
          <a:r>
            <a:rPr lang="en-US"/>
            <a:t>Readmissions</a:t>
          </a:r>
        </a:p>
      </dgm:t>
    </dgm:pt>
    <dgm:pt modelId="{5783F376-D6CE-45A3-8285-FB7C2327B7D5}" type="parTrans" cxnId="{24F2E774-5CB1-493C-9D36-D242190D9DD5}">
      <dgm:prSet/>
      <dgm:spPr/>
      <dgm:t>
        <a:bodyPr/>
        <a:lstStyle/>
        <a:p>
          <a:endParaRPr lang="en-US"/>
        </a:p>
      </dgm:t>
    </dgm:pt>
    <dgm:pt modelId="{35B83538-7275-4567-BCD6-FA25A34B46F2}" type="sibTrans" cxnId="{24F2E774-5CB1-493C-9D36-D242190D9DD5}">
      <dgm:prSet/>
      <dgm:spPr/>
      <dgm:t>
        <a:bodyPr/>
        <a:lstStyle/>
        <a:p>
          <a:endParaRPr lang="en-US"/>
        </a:p>
      </dgm:t>
    </dgm:pt>
    <dgm:pt modelId="{416E6389-1569-47C1-9A75-37DA716600C1}">
      <dgm:prSet/>
      <dgm:spPr/>
      <dgm:t>
        <a:bodyPr/>
        <a:lstStyle/>
        <a:p>
          <a:r>
            <a:rPr lang="en-US"/>
            <a:t>Surveys</a:t>
          </a:r>
        </a:p>
      </dgm:t>
    </dgm:pt>
    <dgm:pt modelId="{2C2E63B7-6B14-42D8-873D-44206D62F5D1}" type="parTrans" cxnId="{3969CCD6-EA43-4A5E-8B1E-1E3FF3847438}">
      <dgm:prSet/>
      <dgm:spPr/>
      <dgm:t>
        <a:bodyPr/>
        <a:lstStyle/>
        <a:p>
          <a:endParaRPr lang="en-US"/>
        </a:p>
      </dgm:t>
    </dgm:pt>
    <dgm:pt modelId="{818FCA38-1762-42AC-AB26-6F842B149E1B}" type="sibTrans" cxnId="{3969CCD6-EA43-4A5E-8B1E-1E3FF3847438}">
      <dgm:prSet/>
      <dgm:spPr/>
      <dgm:t>
        <a:bodyPr/>
        <a:lstStyle/>
        <a:p>
          <a:endParaRPr lang="en-US"/>
        </a:p>
      </dgm:t>
    </dgm:pt>
    <dgm:pt modelId="{04BDB02E-48EE-4D18-8D0A-0F94ABEC8E59}" type="pres">
      <dgm:prSet presAssocID="{3F27C728-C73F-48E7-BB3E-690AF27ED43C}" presName="root" presStyleCnt="0">
        <dgm:presLayoutVars>
          <dgm:dir/>
          <dgm:resizeHandles val="exact"/>
        </dgm:presLayoutVars>
      </dgm:prSet>
      <dgm:spPr/>
    </dgm:pt>
    <dgm:pt modelId="{4B13AE44-A160-4D57-B0BD-4634F9BEBB20}" type="pres">
      <dgm:prSet presAssocID="{05028E61-D4BB-448D-AC9F-1A8BCAA5B3F5}" presName="compNode" presStyleCnt="0"/>
      <dgm:spPr/>
    </dgm:pt>
    <dgm:pt modelId="{027C88F1-037F-4339-BFD9-6277BE7B7D56}" type="pres">
      <dgm:prSet presAssocID="{05028E61-D4BB-448D-AC9F-1A8BCAA5B3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CDD77B7D-38B1-42D3-A56C-0022AEA45962}" type="pres">
      <dgm:prSet presAssocID="{05028E61-D4BB-448D-AC9F-1A8BCAA5B3F5}" presName="spaceRect" presStyleCnt="0"/>
      <dgm:spPr/>
    </dgm:pt>
    <dgm:pt modelId="{19636FC9-CB9B-4844-ADA5-F73F42ECFD69}" type="pres">
      <dgm:prSet presAssocID="{05028E61-D4BB-448D-AC9F-1A8BCAA5B3F5}" presName="textRect" presStyleLbl="revTx" presStyleIdx="0" presStyleCnt="4">
        <dgm:presLayoutVars>
          <dgm:chMax val="1"/>
          <dgm:chPref val="1"/>
        </dgm:presLayoutVars>
      </dgm:prSet>
      <dgm:spPr/>
    </dgm:pt>
    <dgm:pt modelId="{68790CD6-4676-41DD-81F6-EA1487460427}" type="pres">
      <dgm:prSet presAssocID="{0694AF0F-AC40-45D8-8FC5-D5134216532B}" presName="sibTrans" presStyleCnt="0"/>
      <dgm:spPr/>
    </dgm:pt>
    <dgm:pt modelId="{15A44173-9ADF-49BB-8E55-629FDC490DF9}" type="pres">
      <dgm:prSet presAssocID="{0D51D649-E6C0-4199-8F8E-8E6C13BF413A}" presName="compNode" presStyleCnt="0"/>
      <dgm:spPr/>
    </dgm:pt>
    <dgm:pt modelId="{186C762E-01EA-42C7-AE12-21D9F6BAB57F}" type="pres">
      <dgm:prSet presAssocID="{0D51D649-E6C0-4199-8F8E-8E6C13BF41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ceSaucer"/>
        </a:ext>
      </dgm:extLst>
    </dgm:pt>
    <dgm:pt modelId="{C4C8273D-CD87-4E50-8786-6B24976F7E55}" type="pres">
      <dgm:prSet presAssocID="{0D51D649-E6C0-4199-8F8E-8E6C13BF413A}" presName="spaceRect" presStyleCnt="0"/>
      <dgm:spPr/>
    </dgm:pt>
    <dgm:pt modelId="{83C1D482-D44C-4DF4-9DE1-EA18DC286163}" type="pres">
      <dgm:prSet presAssocID="{0D51D649-E6C0-4199-8F8E-8E6C13BF413A}" presName="textRect" presStyleLbl="revTx" presStyleIdx="1" presStyleCnt="4">
        <dgm:presLayoutVars>
          <dgm:chMax val="1"/>
          <dgm:chPref val="1"/>
        </dgm:presLayoutVars>
      </dgm:prSet>
      <dgm:spPr/>
    </dgm:pt>
    <dgm:pt modelId="{3684AE20-369E-49D1-85C9-0715A21E3BA9}" type="pres">
      <dgm:prSet presAssocID="{0F2524DD-3C87-447D-A95D-F8F0E7527DA2}" presName="sibTrans" presStyleCnt="0"/>
      <dgm:spPr/>
    </dgm:pt>
    <dgm:pt modelId="{0D439AAB-9B58-4259-B42A-ABD85DC726C4}" type="pres">
      <dgm:prSet presAssocID="{114931C7-F305-4A2E-9B84-B96B585C20DE}" presName="compNode" presStyleCnt="0"/>
      <dgm:spPr/>
    </dgm:pt>
    <dgm:pt modelId="{2CE85009-184A-497D-B894-BF2AAF477C3C}" type="pres">
      <dgm:prSet presAssocID="{114931C7-F305-4A2E-9B84-B96B585C20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797FA44-D96A-476E-BF96-FF435EC22B63}" type="pres">
      <dgm:prSet presAssocID="{114931C7-F305-4A2E-9B84-B96B585C20DE}" presName="spaceRect" presStyleCnt="0"/>
      <dgm:spPr/>
    </dgm:pt>
    <dgm:pt modelId="{388DB077-B03A-4B25-AE42-466A0FA6CEDF}" type="pres">
      <dgm:prSet presAssocID="{114931C7-F305-4A2E-9B84-B96B585C20DE}" presName="textRect" presStyleLbl="revTx" presStyleIdx="2" presStyleCnt="4">
        <dgm:presLayoutVars>
          <dgm:chMax val="1"/>
          <dgm:chPref val="1"/>
        </dgm:presLayoutVars>
      </dgm:prSet>
      <dgm:spPr/>
    </dgm:pt>
    <dgm:pt modelId="{2E40BA6C-4B91-4B1E-81A0-527C05CB1B57}" type="pres">
      <dgm:prSet presAssocID="{35B83538-7275-4567-BCD6-FA25A34B46F2}" presName="sibTrans" presStyleCnt="0"/>
      <dgm:spPr/>
    </dgm:pt>
    <dgm:pt modelId="{38C9D986-2D76-42C4-846F-69A447382F98}" type="pres">
      <dgm:prSet presAssocID="{416E6389-1569-47C1-9A75-37DA716600C1}" presName="compNode" presStyleCnt="0"/>
      <dgm:spPr/>
    </dgm:pt>
    <dgm:pt modelId="{5827762E-C6B3-4C72-AF5F-96A73805E391}" type="pres">
      <dgm:prSet presAssocID="{416E6389-1569-47C1-9A75-37DA716600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C7A49DE9-37D8-4A72-B0CB-AB4D94E74254}" type="pres">
      <dgm:prSet presAssocID="{416E6389-1569-47C1-9A75-37DA716600C1}" presName="spaceRect" presStyleCnt="0"/>
      <dgm:spPr/>
    </dgm:pt>
    <dgm:pt modelId="{979BE9FC-8993-4100-997F-6E1A1BE19BD0}" type="pres">
      <dgm:prSet presAssocID="{416E6389-1569-47C1-9A75-37DA716600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F62013-AADA-4B79-BD11-62954B79E1E3}" srcId="{3F27C728-C73F-48E7-BB3E-690AF27ED43C}" destId="{0D51D649-E6C0-4199-8F8E-8E6C13BF413A}" srcOrd="1" destOrd="0" parTransId="{55FC5615-EB55-485B-851D-445683F2ABAF}" sibTransId="{0F2524DD-3C87-447D-A95D-F8F0E7527DA2}"/>
    <dgm:cxn modelId="{53C80936-227A-43ED-A45B-6D5C27675F7B}" type="presOf" srcId="{114931C7-F305-4A2E-9B84-B96B585C20DE}" destId="{388DB077-B03A-4B25-AE42-466A0FA6CEDF}" srcOrd="0" destOrd="0" presId="urn:microsoft.com/office/officeart/2018/2/layout/IconLabelList"/>
    <dgm:cxn modelId="{24F2E774-5CB1-493C-9D36-D242190D9DD5}" srcId="{3F27C728-C73F-48E7-BB3E-690AF27ED43C}" destId="{114931C7-F305-4A2E-9B84-B96B585C20DE}" srcOrd="2" destOrd="0" parTransId="{5783F376-D6CE-45A3-8285-FB7C2327B7D5}" sibTransId="{35B83538-7275-4567-BCD6-FA25A34B46F2}"/>
    <dgm:cxn modelId="{11776D96-8D03-4F66-89B9-53769378182F}" type="presOf" srcId="{05028E61-D4BB-448D-AC9F-1A8BCAA5B3F5}" destId="{19636FC9-CB9B-4844-ADA5-F73F42ECFD69}" srcOrd="0" destOrd="0" presId="urn:microsoft.com/office/officeart/2018/2/layout/IconLabelList"/>
    <dgm:cxn modelId="{894A9FBD-654B-45FC-BAAA-DF394B1BA59C}" srcId="{3F27C728-C73F-48E7-BB3E-690AF27ED43C}" destId="{05028E61-D4BB-448D-AC9F-1A8BCAA5B3F5}" srcOrd="0" destOrd="0" parTransId="{B3717B7C-EB67-4F15-9571-EC831F582F95}" sibTransId="{0694AF0F-AC40-45D8-8FC5-D5134216532B}"/>
    <dgm:cxn modelId="{93A0BCC9-7EA4-4F1C-B160-6926B7C96F23}" type="presOf" srcId="{3F27C728-C73F-48E7-BB3E-690AF27ED43C}" destId="{04BDB02E-48EE-4D18-8D0A-0F94ABEC8E59}" srcOrd="0" destOrd="0" presId="urn:microsoft.com/office/officeart/2018/2/layout/IconLabelList"/>
    <dgm:cxn modelId="{A6B2C7D1-181E-4A0B-A569-1048E56809AD}" type="presOf" srcId="{0D51D649-E6C0-4199-8F8E-8E6C13BF413A}" destId="{83C1D482-D44C-4DF4-9DE1-EA18DC286163}" srcOrd="0" destOrd="0" presId="urn:microsoft.com/office/officeart/2018/2/layout/IconLabelList"/>
    <dgm:cxn modelId="{3969CCD6-EA43-4A5E-8B1E-1E3FF3847438}" srcId="{3F27C728-C73F-48E7-BB3E-690AF27ED43C}" destId="{416E6389-1569-47C1-9A75-37DA716600C1}" srcOrd="3" destOrd="0" parTransId="{2C2E63B7-6B14-42D8-873D-44206D62F5D1}" sibTransId="{818FCA38-1762-42AC-AB26-6F842B149E1B}"/>
    <dgm:cxn modelId="{408612E6-302E-446E-A341-504FFD249559}" type="presOf" srcId="{416E6389-1569-47C1-9A75-37DA716600C1}" destId="{979BE9FC-8993-4100-997F-6E1A1BE19BD0}" srcOrd="0" destOrd="0" presId="urn:microsoft.com/office/officeart/2018/2/layout/IconLabelList"/>
    <dgm:cxn modelId="{E0901B95-742E-4B46-8277-775EB88F75D5}" type="presParOf" srcId="{04BDB02E-48EE-4D18-8D0A-0F94ABEC8E59}" destId="{4B13AE44-A160-4D57-B0BD-4634F9BEBB20}" srcOrd="0" destOrd="0" presId="urn:microsoft.com/office/officeart/2018/2/layout/IconLabelList"/>
    <dgm:cxn modelId="{B69E3290-78F2-41CC-9718-1038B82F79D7}" type="presParOf" srcId="{4B13AE44-A160-4D57-B0BD-4634F9BEBB20}" destId="{027C88F1-037F-4339-BFD9-6277BE7B7D56}" srcOrd="0" destOrd="0" presId="urn:microsoft.com/office/officeart/2018/2/layout/IconLabelList"/>
    <dgm:cxn modelId="{88EA317D-3481-4A04-8DF1-E877D13D7725}" type="presParOf" srcId="{4B13AE44-A160-4D57-B0BD-4634F9BEBB20}" destId="{CDD77B7D-38B1-42D3-A56C-0022AEA45962}" srcOrd="1" destOrd="0" presId="urn:microsoft.com/office/officeart/2018/2/layout/IconLabelList"/>
    <dgm:cxn modelId="{0FCA3477-E0EE-4756-8F11-83716E5CA5CC}" type="presParOf" srcId="{4B13AE44-A160-4D57-B0BD-4634F9BEBB20}" destId="{19636FC9-CB9B-4844-ADA5-F73F42ECFD69}" srcOrd="2" destOrd="0" presId="urn:microsoft.com/office/officeart/2018/2/layout/IconLabelList"/>
    <dgm:cxn modelId="{6578A23C-3193-45DC-88AD-239BE6F1F4B9}" type="presParOf" srcId="{04BDB02E-48EE-4D18-8D0A-0F94ABEC8E59}" destId="{68790CD6-4676-41DD-81F6-EA1487460427}" srcOrd="1" destOrd="0" presId="urn:microsoft.com/office/officeart/2018/2/layout/IconLabelList"/>
    <dgm:cxn modelId="{41AD3388-1664-4554-AF48-D9C7B56B1AC5}" type="presParOf" srcId="{04BDB02E-48EE-4D18-8D0A-0F94ABEC8E59}" destId="{15A44173-9ADF-49BB-8E55-629FDC490DF9}" srcOrd="2" destOrd="0" presId="urn:microsoft.com/office/officeart/2018/2/layout/IconLabelList"/>
    <dgm:cxn modelId="{4252BF4D-D186-46AB-BC97-AD25FDDEBA63}" type="presParOf" srcId="{15A44173-9ADF-49BB-8E55-629FDC490DF9}" destId="{186C762E-01EA-42C7-AE12-21D9F6BAB57F}" srcOrd="0" destOrd="0" presId="urn:microsoft.com/office/officeart/2018/2/layout/IconLabelList"/>
    <dgm:cxn modelId="{2857F2F1-D185-4A6B-AB03-83CF11F3A475}" type="presParOf" srcId="{15A44173-9ADF-49BB-8E55-629FDC490DF9}" destId="{C4C8273D-CD87-4E50-8786-6B24976F7E55}" srcOrd="1" destOrd="0" presId="urn:microsoft.com/office/officeart/2018/2/layout/IconLabelList"/>
    <dgm:cxn modelId="{9CA77A94-D1D3-4E0C-A825-D067CE428451}" type="presParOf" srcId="{15A44173-9ADF-49BB-8E55-629FDC490DF9}" destId="{83C1D482-D44C-4DF4-9DE1-EA18DC286163}" srcOrd="2" destOrd="0" presId="urn:microsoft.com/office/officeart/2018/2/layout/IconLabelList"/>
    <dgm:cxn modelId="{BCEFE802-EE29-402E-8593-E386279C3CFA}" type="presParOf" srcId="{04BDB02E-48EE-4D18-8D0A-0F94ABEC8E59}" destId="{3684AE20-369E-49D1-85C9-0715A21E3BA9}" srcOrd="3" destOrd="0" presId="urn:microsoft.com/office/officeart/2018/2/layout/IconLabelList"/>
    <dgm:cxn modelId="{0030D6E6-D5D1-4DBE-BC11-35257A428133}" type="presParOf" srcId="{04BDB02E-48EE-4D18-8D0A-0F94ABEC8E59}" destId="{0D439AAB-9B58-4259-B42A-ABD85DC726C4}" srcOrd="4" destOrd="0" presId="urn:microsoft.com/office/officeart/2018/2/layout/IconLabelList"/>
    <dgm:cxn modelId="{88476CDC-4166-4D0F-B01F-E1A2A65D1B69}" type="presParOf" srcId="{0D439AAB-9B58-4259-B42A-ABD85DC726C4}" destId="{2CE85009-184A-497D-B894-BF2AAF477C3C}" srcOrd="0" destOrd="0" presId="urn:microsoft.com/office/officeart/2018/2/layout/IconLabelList"/>
    <dgm:cxn modelId="{DA752C15-92C3-4EC7-9BED-2F09BDED78E6}" type="presParOf" srcId="{0D439AAB-9B58-4259-B42A-ABD85DC726C4}" destId="{8797FA44-D96A-476E-BF96-FF435EC22B63}" srcOrd="1" destOrd="0" presId="urn:microsoft.com/office/officeart/2018/2/layout/IconLabelList"/>
    <dgm:cxn modelId="{B28D287B-BE17-456F-B2DD-0AA61EB6F783}" type="presParOf" srcId="{0D439AAB-9B58-4259-B42A-ABD85DC726C4}" destId="{388DB077-B03A-4B25-AE42-466A0FA6CEDF}" srcOrd="2" destOrd="0" presId="urn:microsoft.com/office/officeart/2018/2/layout/IconLabelList"/>
    <dgm:cxn modelId="{124404B2-0229-40AF-939B-271602AEFCBF}" type="presParOf" srcId="{04BDB02E-48EE-4D18-8D0A-0F94ABEC8E59}" destId="{2E40BA6C-4B91-4B1E-81A0-527C05CB1B57}" srcOrd="5" destOrd="0" presId="urn:microsoft.com/office/officeart/2018/2/layout/IconLabelList"/>
    <dgm:cxn modelId="{92202C29-3257-4925-87E0-2FA9F95ADBD0}" type="presParOf" srcId="{04BDB02E-48EE-4D18-8D0A-0F94ABEC8E59}" destId="{38C9D986-2D76-42C4-846F-69A447382F98}" srcOrd="6" destOrd="0" presId="urn:microsoft.com/office/officeart/2018/2/layout/IconLabelList"/>
    <dgm:cxn modelId="{FE044CCC-3A4F-4E06-A78D-0190B7CEA57E}" type="presParOf" srcId="{38C9D986-2D76-42C4-846F-69A447382F98}" destId="{5827762E-C6B3-4C72-AF5F-96A73805E391}" srcOrd="0" destOrd="0" presId="urn:microsoft.com/office/officeart/2018/2/layout/IconLabelList"/>
    <dgm:cxn modelId="{24F53409-4B6A-4A59-87D8-FEDF86C900DA}" type="presParOf" srcId="{38C9D986-2D76-42C4-846F-69A447382F98}" destId="{C7A49DE9-37D8-4A72-B0CB-AB4D94E74254}" srcOrd="1" destOrd="0" presId="urn:microsoft.com/office/officeart/2018/2/layout/IconLabelList"/>
    <dgm:cxn modelId="{22AF9B79-E23C-4588-B7D6-A22FF497ABBD}" type="presParOf" srcId="{38C9D986-2D76-42C4-846F-69A447382F98}" destId="{979BE9FC-8993-4100-997F-6E1A1BE19B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C88F1-037F-4339-BFD9-6277BE7B7D56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36FC9-CB9B-4844-ADA5-F73F42ECFD69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Connect Calls</a:t>
          </a:r>
        </a:p>
      </dsp:txBody>
      <dsp:txXfrm>
        <a:off x="100682" y="2175763"/>
        <a:ext cx="2370489" cy="720000"/>
      </dsp:txXfrm>
    </dsp:sp>
    <dsp:sp modelId="{186C762E-01EA-42C7-AE12-21D9F6BAB57F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1D482-D44C-4DF4-9DE1-EA18DC286163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Encounters</a:t>
          </a:r>
        </a:p>
      </dsp:txBody>
      <dsp:txXfrm>
        <a:off x="2886007" y="2175763"/>
        <a:ext cx="2370489" cy="720000"/>
      </dsp:txXfrm>
    </dsp:sp>
    <dsp:sp modelId="{2CE85009-184A-497D-B894-BF2AAF477C3C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DB077-B03A-4B25-AE42-466A0FA6CEDF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Readmissions</a:t>
          </a:r>
        </a:p>
      </dsp:txBody>
      <dsp:txXfrm>
        <a:off x="5671332" y="2175763"/>
        <a:ext cx="2370489" cy="720000"/>
      </dsp:txXfrm>
    </dsp:sp>
    <dsp:sp modelId="{5827762E-C6B3-4C72-AF5F-96A73805E391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E9FC-8993-4100-997F-6E1A1BE19BD0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Surveys</a:t>
          </a:r>
        </a:p>
      </dsp:txBody>
      <dsp:txXfrm>
        <a:off x="8456657" y="2175763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99C0-EA23-F346-BA7A-9F77FB622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6F15E-5BCA-1F4C-92DC-66F7FAC30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4DD8-0021-434C-82C6-A4BF31ED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FA67-E3D9-274A-8AD3-6903B36E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0BBC-5355-8E44-8A46-2A391C01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AE7A-54E3-874A-9237-EFD8F7E0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7EA4A-C280-B746-9BBC-51E9BEF78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D87C-D0CB-D649-B8C3-E77F58E8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6D84A-9663-B942-8E4B-68C52108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DFB3-2DF2-2445-ADFA-B743A78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C599-28C4-7E47-87F5-EDE9664A6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58E36-438F-6948-AC0A-9E2240609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7A9E-99E2-B440-97A7-926A4484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E21C2-05BA-1347-8366-404C086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1763-9507-B44D-BDCF-A713C357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B05A-29A6-CA42-906F-987268F5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CFDF-2573-1A43-A438-80135774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2623-93A9-9A42-9FAA-A6E258CE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0F90-46D3-484D-89B8-C568DAA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4821-8B71-4C4C-AB49-CF4D54A5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30C-3214-FE4F-8447-7ACBAAFF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B2EE-95A1-3E4F-AFC1-9F0E3041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B562-5873-E64D-842F-A12AE1D2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1C90-2C49-6248-8D1A-A51A5C37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EF4AE-25EE-E047-B587-2930543E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B416-90E6-0B4D-883E-6E2679EB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FA7F-B74E-2840-B1AB-116B87843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56493-96BC-044F-B34D-4B9EA5CE7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20C1-07BD-4648-B32B-561DCE03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75FC-F5A9-F246-97FE-60310C15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B3FC-070E-7F4B-946F-7FED09FB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EBE-70FA-D94F-8FDC-0F074D0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E7F4C-1C43-CE4E-B919-73BD4A03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84C1-9EBC-754F-BE47-187B02B68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628E9-B2FC-1940-9968-623A105D3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09D20-FDB5-0F4D-BC30-40C8BF79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82176-1593-5948-B356-91386180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B9B77-8C5D-D242-97B5-149C96A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980C6-3744-6A48-B76E-90A5E41B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0FA-7369-DC49-9D7E-1D75F05E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4EECB-AF90-584A-A5AC-0CC3C97F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5F568-77FC-1B4F-AE56-DFB3F518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F90F8-DE4C-7C4F-8A20-EF6E5A9E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2DB49-2EFA-3A42-9A24-1F616FB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EF73F-EBF7-6340-A8D8-8977715B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2C928-47F3-744E-9120-10D5896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9C22-AA65-8143-AA68-03F3CDAA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DF12-5EAA-8F4B-9295-C84E65CD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EDDC6-5D07-8D4A-BDF1-2B70BECB9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6DB1-F5E1-F247-A596-4C347EA1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5EBEB-10F1-1F4A-A4A4-C8DFAC7E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3A7F-5053-AE4C-ABE3-17B27073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BAB4-56A5-0145-8DCF-BAD67149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DD166-AAE5-3C43-99ED-E7F3ED769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E140A-5910-CA4F-A07D-19BF0F825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8ED4A-B464-9345-B324-EF38D273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61E24-69DE-D44E-9114-F1435AB9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103B5-D823-6F4A-8C5F-042956B6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98E46-715B-D744-9CEC-E8135FF8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21F32-19FD-3245-AE7B-17767BD2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5C5E-BE32-9147-B0FF-C8E6C5442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33BF-E2D9-B644-B72E-5053E2A845F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89EE-7A2B-AC4B-BC0C-FD7DDB845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AAA8-86B3-A44B-80BD-67C7AF682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EFD4-2494-844C-9D5F-4BC166EF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AA247-9190-494D-B61C-D83E68E35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4600">
                <a:solidFill>
                  <a:srgbClr val="FFFFFF"/>
                </a:solidFill>
              </a:rPr>
              <a:t>Correlating Patient Feedback to Avoidable Readmissions and Patient Experience Outcomes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95EA-2B0D-DD44-B5F8-1A2ED7DC8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1B1B1B"/>
                </a:solidFill>
              </a:rPr>
              <a:t>Sponsor Company: Tallahassee Memorial Healthcare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By: Hailey Skoglund, Gus Lipkin, &amp; Maverick Hope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Data Analytics Capstone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Hospital with solid fill">
            <a:extLst>
              <a:ext uri="{FF2B5EF4-FFF2-40B4-BE49-F238E27FC236}">
                <a16:creationId xmlns:a16="http://schemas.microsoft.com/office/drawing/2014/main" id="{C2B40B56-686B-4181-A46B-6C30E238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D761-64AE-8840-80D4-C89A9F8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Readmissions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7B9C-C7FB-3D44-8AB6-64AD2A6D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Builds on Encounters by detailing which encounters are readmissions</a:t>
            </a:r>
          </a:p>
          <a:p>
            <a:r>
              <a:rPr lang="en-US" sz="2600" dirty="0"/>
              <a:t>Has much of the same data as encounters, but this time for the subsequent visits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Graphic 7" descr="Stethoscope with solid fill">
            <a:extLst>
              <a:ext uri="{FF2B5EF4-FFF2-40B4-BE49-F238E27FC236}">
                <a16:creationId xmlns:a16="http://schemas.microsoft.com/office/drawing/2014/main" id="{07A593F8-3ADA-2D40-8A1F-0BC556B8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D761-64AE-8840-80D4-C89A9F8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Surveys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7B9C-C7FB-3D44-8AB6-64AD2A6D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This is where the HCAHPS survey data comes from</a:t>
            </a:r>
          </a:p>
          <a:p>
            <a:r>
              <a:rPr lang="en-US" sz="2600" dirty="0"/>
              <a:t>Has an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EncounterID</a:t>
            </a:r>
            <a:r>
              <a:rPr lang="en-US" sz="2600" dirty="0"/>
              <a:t> and the entire survey response from the patient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Graphic 7" descr="Clipboard Checked with solid fill">
            <a:extLst>
              <a:ext uri="{FF2B5EF4-FFF2-40B4-BE49-F238E27FC236}">
                <a16:creationId xmlns:a16="http://schemas.microsoft.com/office/drawing/2014/main" id="{07A593F8-3ADA-2D40-8A1F-0BC556B8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2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7D89F-8222-B94A-8F04-21070167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Can we identify the patient response characteristics that have the strongest relationship to the two outcomes (readmittance vs non-readmittance)?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7EA8-AE60-FF49-861B-36285219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159" y="4843002"/>
            <a:ext cx="5760850" cy="123434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sz="4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Research Question Two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07066-EAA9-FF4F-9CF3-E922E48A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ontent Placeholder 40">
            <a:extLst>
              <a:ext uri="{FF2B5EF4-FFF2-40B4-BE49-F238E27FC236}">
                <a16:creationId xmlns:a16="http://schemas.microsoft.com/office/drawing/2014/main" id="{9B1DB231-3062-4022-AF9C-C890543C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Readmitted patients generally…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gave lower ratings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were more poorly informed about their care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were more likely to have been admitted through the ER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D205F6FA-95A3-064C-B0D8-7CAE5493F07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-235" b="48"/>
          <a:stretch/>
        </p:blipFill>
        <p:spPr bwMode="auto">
          <a:xfrm>
            <a:off x="243825" y="2166330"/>
            <a:ext cx="7225748" cy="4467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783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3A6ED-B1F7-234D-B7DF-A0A0DB5B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1DF6-30FC-7242-91C2-4764E200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 dirty="0"/>
              <a:t>Continue investigating the differences between survey responses for patients that were readmitted and not readmitted</a:t>
            </a:r>
          </a:p>
          <a:p>
            <a:r>
              <a:rPr lang="en-US" sz="2700" dirty="0"/>
              <a:t>Construct a regression to try and model readmission and use that to identify which variables are the best predictors</a:t>
            </a:r>
          </a:p>
        </p:txBody>
      </p:sp>
    </p:spTree>
    <p:extLst>
      <p:ext uri="{BB962C8B-B14F-4D97-AF65-F5344CB8AC3E}">
        <p14:creationId xmlns:p14="http://schemas.microsoft.com/office/powerpoint/2010/main" val="368889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AA247-9190-494D-B61C-D83E68E35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4600">
                <a:solidFill>
                  <a:srgbClr val="FFFFFF"/>
                </a:solidFill>
              </a:rPr>
              <a:t>Correlating Patient Feedback to Avoidable Readmissions and Patient Experience Outcomes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95EA-2B0D-DD44-B5F8-1A2ED7DC8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1B1B1B"/>
                </a:solidFill>
              </a:rPr>
              <a:t>Sponsor Company: Tallahassee Memorial Healthcare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By: Hailey Skoglund, Gus Lipkin, &amp; Maverick Hope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Data Analytics Capstone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Hospital with solid fill">
            <a:extLst>
              <a:ext uri="{FF2B5EF4-FFF2-40B4-BE49-F238E27FC236}">
                <a16:creationId xmlns:a16="http://schemas.microsoft.com/office/drawing/2014/main" id="{C2B40B56-686B-4181-A46B-6C30E238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7D89F-8222-B94A-8F04-21070167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7EA8-AE60-FF49-861B-36285219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Tallahassee Memorial Healthcare (TMH) is a private, not-for-profit community healthcare system that serves a region of 17 different counties throughout north Florida and southern Georgia. </a:t>
            </a:r>
          </a:p>
          <a:p>
            <a:r>
              <a:rPr lang="en-US" sz="2600" kern="1200" dirty="0">
                <a:latin typeface="+mn-lt"/>
                <a:ea typeface="+mn-ea"/>
                <a:cs typeface="+mn-cs"/>
              </a:rPr>
              <a:t>We have three research questions </a:t>
            </a:r>
            <a:r>
              <a:rPr lang="en-US" sz="2600" dirty="0"/>
              <a:t>centered around patient feedback</a:t>
            </a:r>
          </a:p>
          <a:p>
            <a:pPr lvl="1"/>
            <a:r>
              <a:rPr lang="en-US" sz="2200" kern="1200" dirty="0">
                <a:latin typeface="+mn-lt"/>
                <a:ea typeface="+mn-ea"/>
                <a:cs typeface="+mn-cs"/>
              </a:rPr>
              <a:t>We are curre</a:t>
            </a:r>
            <a:r>
              <a:rPr lang="en-US" sz="2200" dirty="0"/>
              <a:t>ntly working on research question two and will move to one and three next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89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A2367-4969-8048-BDA4-F22C96DD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Patient Readmission rates are a nationally recognized measure used for quality control and one that TMH is actively working to reduce. Can we identify patient response characteristics that are more likely to lead to readmission?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8429-26B8-0A42-9D7C-97F78FA9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159" y="4843002"/>
            <a:ext cx="5760850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Current Goal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3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07066-EAA9-FF4F-9CF3-E922E48A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Charter</a:t>
            </a: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ontent Placeholder 40">
            <a:extLst>
              <a:ext uri="{FF2B5EF4-FFF2-40B4-BE49-F238E27FC236}">
                <a16:creationId xmlns:a16="http://schemas.microsoft.com/office/drawing/2014/main" id="{9B1DB231-3062-4022-AF9C-C890543C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standard project charter that reiterates our project goals and guidelines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569EE20-A4D2-C040-907E-9495E9D9D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83766"/>
              </p:ext>
            </p:extLst>
          </p:nvPr>
        </p:nvGraphicFramePr>
        <p:xfrm>
          <a:off x="2317426" y="2429301"/>
          <a:ext cx="3003512" cy="410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3" imgW="5943600" imgH="8128000" progId="Word.Document.12">
                  <p:embed/>
                </p:oleObj>
              </mc:Choice>
              <mc:Fallback>
                <p:oleObj name="Document" r:id="rId3" imgW="5943600" imgH="8128000" progId="Word.Documen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569EE20-A4D2-C040-907E-9495E9D9D8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426" y="2429301"/>
                        <a:ext cx="3003512" cy="410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1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07066-EAA9-FF4F-9CF3-E922E48A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Breakdown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B5137-51EF-4B4F-BC31-38121E32EA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 b="-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51" name="Rectangle 4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ontent Placeholder 40">
            <a:extLst>
              <a:ext uri="{FF2B5EF4-FFF2-40B4-BE49-F238E27FC236}">
                <a16:creationId xmlns:a16="http://schemas.microsoft.com/office/drawing/2014/main" id="{9B1DB231-3062-4022-AF9C-C890543C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nice 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422247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07066-EAA9-FF4F-9CF3-E922E48A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ontent Placeholder 40">
            <a:extLst>
              <a:ext uri="{FF2B5EF4-FFF2-40B4-BE49-F238E27FC236}">
                <a16:creationId xmlns:a16="http://schemas.microsoft.com/office/drawing/2014/main" id="{9B1DB231-3062-4022-AF9C-C890543C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pretty Gantt chart updated on December 5, 2021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D205F6FA-95A3-064C-B0D8-7CAE5493F070}"/>
              </a:ext>
            </a:extLst>
          </p:cNvPr>
          <p:cNvPicPr>
            <a:picLocks/>
          </p:cNvPicPr>
          <p:nvPr/>
        </p:nvPicPr>
        <p:blipFill>
          <a:blip r:embed="rId2"/>
          <a:srcRect t="288" b="288"/>
          <a:stretch/>
        </p:blipFill>
        <p:spPr bwMode="auto">
          <a:xfrm>
            <a:off x="243825" y="2285998"/>
            <a:ext cx="7225748" cy="4240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88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D761-64AE-8840-80D4-C89A9F8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40B0AA1-5F22-B342-9616-47C9EF42B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33656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47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D761-64AE-8840-80D4-C89A9F8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Connect Calls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7B9C-C7FB-3D44-8AB6-64AD2A6D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Connect calls are automated follow-up phone calls within a day of patient discharge</a:t>
            </a:r>
          </a:p>
          <a:p>
            <a:r>
              <a:rPr lang="en-US" sz="2600" dirty="0"/>
              <a:t>Consist of a series of questions that can be flagged for follow-up depending on the response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Graphic 7" descr="Receiver">
            <a:extLst>
              <a:ext uri="{FF2B5EF4-FFF2-40B4-BE49-F238E27FC236}">
                <a16:creationId xmlns:a16="http://schemas.microsoft.com/office/drawing/2014/main" id="{07A593F8-3ADA-2D40-8A1F-0BC556B8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D761-64AE-8840-80D4-C89A9F8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Encounters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7B9C-C7FB-3D44-8AB6-64AD2A6D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A list of every visit to the hospital where you are checked in</a:t>
            </a:r>
          </a:p>
          <a:p>
            <a:r>
              <a:rPr lang="en-US" sz="2600" dirty="0"/>
              <a:t>Basic demographic data</a:t>
            </a:r>
          </a:p>
          <a:p>
            <a:r>
              <a:rPr lang="en-US" sz="2600" dirty="0"/>
              <a:t>Small amounts of hospital data such as attending physician, principal diagnosis, and discharge unit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Graphic 7" descr="Space Saucer with solid fill">
            <a:extLst>
              <a:ext uri="{FF2B5EF4-FFF2-40B4-BE49-F238E27FC236}">
                <a16:creationId xmlns:a16="http://schemas.microsoft.com/office/drawing/2014/main" id="{07A593F8-3ADA-2D40-8A1F-0BC556B8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2BA364F93A046998B1C38E032169E" ma:contentTypeVersion="4" ma:contentTypeDescription="Create a new document." ma:contentTypeScope="" ma:versionID="d60a49cdf7cb21f74bbb663e6b3b9017">
  <xsd:schema xmlns:xsd="http://www.w3.org/2001/XMLSchema" xmlns:xs="http://www.w3.org/2001/XMLSchema" xmlns:p="http://schemas.microsoft.com/office/2006/metadata/properties" xmlns:ns2="5ccbf36f-62a2-437b-b88b-0620d7a891d8" targetNamespace="http://schemas.microsoft.com/office/2006/metadata/properties" ma:root="true" ma:fieldsID="7ae2bd2d966f802d951b7def6aa8ae76" ns2:_="">
    <xsd:import namespace="5ccbf36f-62a2-437b-b88b-0620d7a89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bf36f-62a2-437b-b88b-0620d7a89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2F73A-4FCC-404C-9ABD-19F0B97A33BD}">
  <ds:schemaRefs>
    <ds:schemaRef ds:uri="5ccbf36f-62a2-437b-b88b-0620d7a891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D66F41-6E6D-4BF8-B1E1-EAACDCB06C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731E4-BB7F-45CD-90D3-1CDA0CDB0E4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Document</vt:lpstr>
      <vt:lpstr>Correlating Patient Feedback to Avoidable Readmissions and Patient Experience Outcomes</vt:lpstr>
      <vt:lpstr>Background</vt:lpstr>
      <vt:lpstr>Patient Readmission rates are a nationally recognized measure used for quality control and one that TMH is actively working to reduce. Can we identify patient response characteristics that are more likely to lead to readmission?</vt:lpstr>
      <vt:lpstr>Project Charter</vt:lpstr>
      <vt:lpstr>Work Breakdown Structure</vt:lpstr>
      <vt:lpstr>Gantt Chart</vt:lpstr>
      <vt:lpstr>Data</vt:lpstr>
      <vt:lpstr>Connect Calls</vt:lpstr>
      <vt:lpstr>Encounters</vt:lpstr>
      <vt:lpstr>Readmissions</vt:lpstr>
      <vt:lpstr>Surveys</vt:lpstr>
      <vt:lpstr>Can we identify the patient response characteristics that have the strongest relationship to the two outcomes (readmittance vs non-readmittance)?</vt:lpstr>
      <vt:lpstr>Analysis</vt:lpstr>
      <vt:lpstr>Next Steps</vt:lpstr>
      <vt:lpstr>Correlating Patient Feedback to Avoidable Readmissions and Patient Experience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Correlating Patient Feedback to Avoidable Readmissions and Patient Experience Outcomes</dc:title>
  <dc:creator>Skoglund, Hailey</dc:creator>
  <cp:lastModifiedBy>Lipkin, Gus</cp:lastModifiedBy>
  <cp:revision>2</cp:revision>
  <dcterms:created xsi:type="dcterms:W3CDTF">2021-11-14T16:00:44Z</dcterms:created>
  <dcterms:modified xsi:type="dcterms:W3CDTF">2021-12-05T17:44:56Z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0x01010098C2BA364F93A046998B1C38E032169E</vt:lpwstr>
  </property>
</Properties>
</file>