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C4D39-6FE3-4A37-B76E-13D8DB697F9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1F13F5-AE58-42FA-8718-EF730CC8C5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Wednesday</a:t>
          </a:r>
        </a:p>
      </dgm:t>
    </dgm:pt>
    <dgm:pt modelId="{8705A601-5CB3-4FF0-8628-E321BBEA51E7}" type="parTrans" cxnId="{61CE2AA2-C90B-4302-9387-18A88E31F355}">
      <dgm:prSet/>
      <dgm:spPr/>
      <dgm:t>
        <a:bodyPr/>
        <a:lstStyle/>
        <a:p>
          <a:endParaRPr lang="en-US"/>
        </a:p>
      </dgm:t>
    </dgm:pt>
    <dgm:pt modelId="{94AE6B7E-53F6-4398-8491-C5CF37CD3B9E}" type="sibTrans" cxnId="{61CE2AA2-C90B-4302-9387-18A88E31F355}">
      <dgm:prSet/>
      <dgm:spPr/>
      <dgm:t>
        <a:bodyPr/>
        <a:lstStyle/>
        <a:p>
          <a:endParaRPr lang="en-US"/>
        </a:p>
      </dgm:t>
    </dgm:pt>
    <dgm:pt modelId="{DBAAEE12-950F-49A3-9476-099D75739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Lecture – Video + Online Q&amp;A</a:t>
          </a:r>
        </a:p>
      </dgm:t>
    </dgm:pt>
    <dgm:pt modelId="{413C20A1-8B21-40A1-82D5-0EB75A250BB4}" type="parTrans" cxnId="{6CDCF71A-8CC9-489D-A9C1-8419BF7F0555}">
      <dgm:prSet/>
      <dgm:spPr/>
      <dgm:t>
        <a:bodyPr/>
        <a:lstStyle/>
        <a:p>
          <a:endParaRPr lang="en-US"/>
        </a:p>
      </dgm:t>
    </dgm:pt>
    <dgm:pt modelId="{D444BAA3-D652-4034-8E92-DB00D58E63E7}" type="sibTrans" cxnId="{6CDCF71A-8CC9-489D-A9C1-8419BF7F0555}">
      <dgm:prSet/>
      <dgm:spPr/>
      <dgm:t>
        <a:bodyPr/>
        <a:lstStyle/>
        <a:p>
          <a:endParaRPr lang="en-US"/>
        </a:p>
      </dgm:t>
    </dgm:pt>
    <dgm:pt modelId="{80445A01-DB5E-4968-A7CD-E240985787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Monday (after the lecture)</a:t>
          </a:r>
        </a:p>
      </dgm:t>
    </dgm:pt>
    <dgm:pt modelId="{9BE39220-18AF-4170-93C6-6358EFE99D41}" type="parTrans" cxnId="{212232C6-6C2C-4A99-AA80-5D8A516EB41B}">
      <dgm:prSet/>
      <dgm:spPr/>
      <dgm:t>
        <a:bodyPr/>
        <a:lstStyle/>
        <a:p>
          <a:endParaRPr lang="en-US"/>
        </a:p>
      </dgm:t>
    </dgm:pt>
    <dgm:pt modelId="{D97D5CCF-4326-4EE9-AFF5-72CC3E36F280}" type="sibTrans" cxnId="{212232C6-6C2C-4A99-AA80-5D8A516EB41B}">
      <dgm:prSet/>
      <dgm:spPr/>
      <dgm:t>
        <a:bodyPr/>
        <a:lstStyle/>
        <a:p>
          <a:endParaRPr lang="en-US"/>
        </a:p>
      </dgm:t>
    </dgm:pt>
    <dgm:pt modelId="{33422A40-BAEF-4E28-9124-EE1EF90A88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Seminar</a:t>
          </a:r>
        </a:p>
        <a:p>
          <a:pPr>
            <a:lnSpc>
              <a:spcPct val="100000"/>
            </a:lnSpc>
          </a:pPr>
          <a:r>
            <a:rPr lang="en-US" sz="1800" b="1" dirty="0"/>
            <a:t>9.00 to 11.00</a:t>
          </a:r>
        </a:p>
      </dgm:t>
    </dgm:pt>
    <dgm:pt modelId="{79BB3316-4118-4EB9-9968-7A2596B1D517}" type="parTrans" cxnId="{CE860794-0167-4C75-A5E0-C716DD59C30E}">
      <dgm:prSet/>
      <dgm:spPr/>
      <dgm:t>
        <a:bodyPr/>
        <a:lstStyle/>
        <a:p>
          <a:endParaRPr lang="en-US"/>
        </a:p>
      </dgm:t>
    </dgm:pt>
    <dgm:pt modelId="{1404153D-0FC4-44D3-8C36-CBAEAE975EA8}" type="sibTrans" cxnId="{CE860794-0167-4C75-A5E0-C716DD59C30E}">
      <dgm:prSet/>
      <dgm:spPr/>
      <dgm:t>
        <a:bodyPr/>
        <a:lstStyle/>
        <a:p>
          <a:endParaRPr lang="en-US"/>
        </a:p>
      </dgm:t>
    </dgm:pt>
    <dgm:pt modelId="{D8D9E6D9-BAAA-44B8-9779-783EEC015ECA}" type="pres">
      <dgm:prSet presAssocID="{C13C4D39-6FE3-4A37-B76E-13D8DB697F9B}" presName="root" presStyleCnt="0">
        <dgm:presLayoutVars>
          <dgm:dir/>
          <dgm:resizeHandles val="exact"/>
        </dgm:presLayoutVars>
      </dgm:prSet>
      <dgm:spPr/>
    </dgm:pt>
    <dgm:pt modelId="{1E2F26BE-E42B-4545-9951-FFB090FE4CE8}" type="pres">
      <dgm:prSet presAssocID="{781F13F5-AE58-42FA-8718-EF730CC8C51C}" presName="compNode" presStyleCnt="0"/>
      <dgm:spPr/>
    </dgm:pt>
    <dgm:pt modelId="{87FDCAC8-86E4-4E43-8C22-C0E41ABF1572}" type="pres">
      <dgm:prSet presAssocID="{781F13F5-AE58-42FA-8718-EF730CC8C5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3EF410E-C331-4C17-B81C-346B2ECCA63F}" type="pres">
      <dgm:prSet presAssocID="{781F13F5-AE58-42FA-8718-EF730CC8C51C}" presName="iconSpace" presStyleCnt="0"/>
      <dgm:spPr/>
    </dgm:pt>
    <dgm:pt modelId="{26D81AD3-4AE4-4475-8FE6-288447979B99}" type="pres">
      <dgm:prSet presAssocID="{781F13F5-AE58-42FA-8718-EF730CC8C51C}" presName="parTx" presStyleLbl="revTx" presStyleIdx="0" presStyleCnt="4">
        <dgm:presLayoutVars>
          <dgm:chMax val="0"/>
          <dgm:chPref val="0"/>
        </dgm:presLayoutVars>
      </dgm:prSet>
      <dgm:spPr/>
    </dgm:pt>
    <dgm:pt modelId="{DB3B2EFE-0AEE-4161-95EA-49AF673E185B}" type="pres">
      <dgm:prSet presAssocID="{781F13F5-AE58-42FA-8718-EF730CC8C51C}" presName="txSpace" presStyleCnt="0"/>
      <dgm:spPr/>
    </dgm:pt>
    <dgm:pt modelId="{D3D875AB-8CA2-472C-976B-DF3DC14286A2}" type="pres">
      <dgm:prSet presAssocID="{781F13F5-AE58-42FA-8718-EF730CC8C51C}" presName="desTx" presStyleLbl="revTx" presStyleIdx="1" presStyleCnt="4">
        <dgm:presLayoutVars/>
      </dgm:prSet>
      <dgm:spPr/>
    </dgm:pt>
    <dgm:pt modelId="{59ACFCEA-2239-4FB2-881A-CC5FC9AF7B91}" type="pres">
      <dgm:prSet presAssocID="{94AE6B7E-53F6-4398-8491-C5CF37CD3B9E}" presName="sibTrans" presStyleCnt="0"/>
      <dgm:spPr/>
    </dgm:pt>
    <dgm:pt modelId="{0229AEAB-C92A-404C-8D6B-8A4D734A3B45}" type="pres">
      <dgm:prSet presAssocID="{80445A01-DB5E-4968-A7CD-E2409857876E}" presName="compNode" presStyleCnt="0"/>
      <dgm:spPr/>
    </dgm:pt>
    <dgm:pt modelId="{65C3231C-8AF2-442F-B59E-9EC5512482CC}" type="pres">
      <dgm:prSet presAssocID="{80445A01-DB5E-4968-A7CD-E240985787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F87E9F5-A6A8-4B4E-A818-CBAA07384945}" type="pres">
      <dgm:prSet presAssocID="{80445A01-DB5E-4968-A7CD-E2409857876E}" presName="iconSpace" presStyleCnt="0"/>
      <dgm:spPr/>
    </dgm:pt>
    <dgm:pt modelId="{98CCE4E9-E4C6-408D-ACC0-337E9A0D3510}" type="pres">
      <dgm:prSet presAssocID="{80445A01-DB5E-4968-A7CD-E2409857876E}" presName="parTx" presStyleLbl="revTx" presStyleIdx="2" presStyleCnt="4">
        <dgm:presLayoutVars>
          <dgm:chMax val="0"/>
          <dgm:chPref val="0"/>
        </dgm:presLayoutVars>
      </dgm:prSet>
      <dgm:spPr/>
    </dgm:pt>
    <dgm:pt modelId="{985B424A-A6DF-4176-9673-DB3AFBDB66AA}" type="pres">
      <dgm:prSet presAssocID="{80445A01-DB5E-4968-A7CD-E2409857876E}" presName="txSpace" presStyleCnt="0"/>
      <dgm:spPr/>
    </dgm:pt>
    <dgm:pt modelId="{97D0B506-A7E5-4F92-8520-CF27680926D7}" type="pres">
      <dgm:prSet presAssocID="{80445A01-DB5E-4968-A7CD-E2409857876E}" presName="desTx" presStyleLbl="revTx" presStyleIdx="3" presStyleCnt="4">
        <dgm:presLayoutVars/>
      </dgm:prSet>
      <dgm:spPr/>
    </dgm:pt>
  </dgm:ptLst>
  <dgm:cxnLst>
    <dgm:cxn modelId="{6CDCF71A-8CC9-489D-A9C1-8419BF7F0555}" srcId="{781F13F5-AE58-42FA-8718-EF730CC8C51C}" destId="{DBAAEE12-950F-49A3-9476-099D757397E7}" srcOrd="0" destOrd="0" parTransId="{413C20A1-8B21-40A1-82D5-0EB75A250BB4}" sibTransId="{D444BAA3-D652-4034-8E92-DB00D58E63E7}"/>
    <dgm:cxn modelId="{09C56B5B-743A-4576-A5A7-A87152AE0E18}" type="presOf" srcId="{33422A40-BAEF-4E28-9124-EE1EF90A8834}" destId="{97D0B506-A7E5-4F92-8520-CF27680926D7}" srcOrd="0" destOrd="0" presId="urn:microsoft.com/office/officeart/2018/2/layout/IconLabelDescriptionList"/>
    <dgm:cxn modelId="{A28DDA6F-96A7-4F6A-AAE1-BEB52FC0D40C}" type="presOf" srcId="{781F13F5-AE58-42FA-8718-EF730CC8C51C}" destId="{26D81AD3-4AE4-4475-8FE6-288447979B99}" srcOrd="0" destOrd="0" presId="urn:microsoft.com/office/officeart/2018/2/layout/IconLabelDescriptionList"/>
    <dgm:cxn modelId="{B7209E54-226D-4E9E-8AEF-901EEBAA2EF4}" type="presOf" srcId="{C13C4D39-6FE3-4A37-B76E-13D8DB697F9B}" destId="{D8D9E6D9-BAAA-44B8-9779-783EEC015ECA}" srcOrd="0" destOrd="0" presId="urn:microsoft.com/office/officeart/2018/2/layout/IconLabelDescriptionList"/>
    <dgm:cxn modelId="{CE860794-0167-4C75-A5E0-C716DD59C30E}" srcId="{80445A01-DB5E-4968-A7CD-E2409857876E}" destId="{33422A40-BAEF-4E28-9124-EE1EF90A8834}" srcOrd="0" destOrd="0" parTransId="{79BB3316-4118-4EB9-9968-7A2596B1D517}" sibTransId="{1404153D-0FC4-44D3-8C36-CBAEAE975EA8}"/>
    <dgm:cxn modelId="{9135A098-B727-4BB5-ABB9-BA53527F2FBB}" type="presOf" srcId="{DBAAEE12-950F-49A3-9476-099D757397E7}" destId="{D3D875AB-8CA2-472C-976B-DF3DC14286A2}" srcOrd="0" destOrd="0" presId="urn:microsoft.com/office/officeart/2018/2/layout/IconLabelDescriptionList"/>
    <dgm:cxn modelId="{61CE2AA2-C90B-4302-9387-18A88E31F355}" srcId="{C13C4D39-6FE3-4A37-B76E-13D8DB697F9B}" destId="{781F13F5-AE58-42FA-8718-EF730CC8C51C}" srcOrd="0" destOrd="0" parTransId="{8705A601-5CB3-4FF0-8628-E321BBEA51E7}" sibTransId="{94AE6B7E-53F6-4398-8491-C5CF37CD3B9E}"/>
    <dgm:cxn modelId="{212232C6-6C2C-4A99-AA80-5D8A516EB41B}" srcId="{C13C4D39-6FE3-4A37-B76E-13D8DB697F9B}" destId="{80445A01-DB5E-4968-A7CD-E2409857876E}" srcOrd="1" destOrd="0" parTransId="{9BE39220-18AF-4170-93C6-6358EFE99D41}" sibTransId="{D97D5CCF-4326-4EE9-AFF5-72CC3E36F280}"/>
    <dgm:cxn modelId="{1B5A03E0-95F6-48DD-90E1-011DF157013B}" type="presOf" srcId="{80445A01-DB5E-4968-A7CD-E2409857876E}" destId="{98CCE4E9-E4C6-408D-ACC0-337E9A0D3510}" srcOrd="0" destOrd="0" presId="urn:microsoft.com/office/officeart/2018/2/layout/IconLabelDescriptionList"/>
    <dgm:cxn modelId="{7B6419D4-C94A-4B4C-B7AB-E4F5271295CE}" type="presParOf" srcId="{D8D9E6D9-BAAA-44B8-9779-783EEC015ECA}" destId="{1E2F26BE-E42B-4545-9951-FFB090FE4CE8}" srcOrd="0" destOrd="0" presId="urn:microsoft.com/office/officeart/2018/2/layout/IconLabelDescriptionList"/>
    <dgm:cxn modelId="{2813BA78-FF78-43C0-BD6A-6BFC4C934932}" type="presParOf" srcId="{1E2F26BE-E42B-4545-9951-FFB090FE4CE8}" destId="{87FDCAC8-86E4-4E43-8C22-C0E41ABF1572}" srcOrd="0" destOrd="0" presId="urn:microsoft.com/office/officeart/2018/2/layout/IconLabelDescriptionList"/>
    <dgm:cxn modelId="{B48C4186-B42A-4C38-A4DB-4F39329296F4}" type="presParOf" srcId="{1E2F26BE-E42B-4545-9951-FFB090FE4CE8}" destId="{63EF410E-C331-4C17-B81C-346B2ECCA63F}" srcOrd="1" destOrd="0" presId="urn:microsoft.com/office/officeart/2018/2/layout/IconLabelDescriptionList"/>
    <dgm:cxn modelId="{970A0612-2FA8-4BEA-9FFD-4A263E677C53}" type="presParOf" srcId="{1E2F26BE-E42B-4545-9951-FFB090FE4CE8}" destId="{26D81AD3-4AE4-4475-8FE6-288447979B99}" srcOrd="2" destOrd="0" presId="urn:microsoft.com/office/officeart/2018/2/layout/IconLabelDescriptionList"/>
    <dgm:cxn modelId="{4ED3C35C-61A3-495E-99CE-E7C77802BC94}" type="presParOf" srcId="{1E2F26BE-E42B-4545-9951-FFB090FE4CE8}" destId="{DB3B2EFE-0AEE-4161-95EA-49AF673E185B}" srcOrd="3" destOrd="0" presId="urn:microsoft.com/office/officeart/2018/2/layout/IconLabelDescriptionList"/>
    <dgm:cxn modelId="{0183CBAA-DDD1-4804-AEED-43379EA54783}" type="presParOf" srcId="{1E2F26BE-E42B-4545-9951-FFB090FE4CE8}" destId="{D3D875AB-8CA2-472C-976B-DF3DC14286A2}" srcOrd="4" destOrd="0" presId="urn:microsoft.com/office/officeart/2018/2/layout/IconLabelDescriptionList"/>
    <dgm:cxn modelId="{90CAF808-BA7D-4687-88F8-7B903647C98F}" type="presParOf" srcId="{D8D9E6D9-BAAA-44B8-9779-783EEC015ECA}" destId="{59ACFCEA-2239-4FB2-881A-CC5FC9AF7B91}" srcOrd="1" destOrd="0" presId="urn:microsoft.com/office/officeart/2018/2/layout/IconLabelDescriptionList"/>
    <dgm:cxn modelId="{3AE718FE-12C3-4B38-898C-B4230FE2A829}" type="presParOf" srcId="{D8D9E6D9-BAAA-44B8-9779-783EEC015ECA}" destId="{0229AEAB-C92A-404C-8D6B-8A4D734A3B45}" srcOrd="2" destOrd="0" presId="urn:microsoft.com/office/officeart/2018/2/layout/IconLabelDescriptionList"/>
    <dgm:cxn modelId="{F629493F-234E-46A4-AEC2-50B14AD2B1D9}" type="presParOf" srcId="{0229AEAB-C92A-404C-8D6B-8A4D734A3B45}" destId="{65C3231C-8AF2-442F-B59E-9EC5512482CC}" srcOrd="0" destOrd="0" presId="urn:microsoft.com/office/officeart/2018/2/layout/IconLabelDescriptionList"/>
    <dgm:cxn modelId="{0E4D95B4-9600-4F82-A519-677C7EA0F11D}" type="presParOf" srcId="{0229AEAB-C92A-404C-8D6B-8A4D734A3B45}" destId="{0F87E9F5-A6A8-4B4E-A818-CBAA07384945}" srcOrd="1" destOrd="0" presId="urn:microsoft.com/office/officeart/2018/2/layout/IconLabelDescriptionList"/>
    <dgm:cxn modelId="{6A47D438-9F3E-48DE-B960-7103B8094E9E}" type="presParOf" srcId="{0229AEAB-C92A-404C-8D6B-8A4D734A3B45}" destId="{98CCE4E9-E4C6-408D-ACC0-337E9A0D3510}" srcOrd="2" destOrd="0" presId="urn:microsoft.com/office/officeart/2018/2/layout/IconLabelDescriptionList"/>
    <dgm:cxn modelId="{A68766BB-D8AC-4E76-B13D-7058051573FE}" type="presParOf" srcId="{0229AEAB-C92A-404C-8D6B-8A4D734A3B45}" destId="{985B424A-A6DF-4176-9673-DB3AFBDB66AA}" srcOrd="3" destOrd="0" presId="urn:microsoft.com/office/officeart/2018/2/layout/IconLabelDescriptionList"/>
    <dgm:cxn modelId="{619F9657-10BC-4C56-81EF-6F2039D449DB}" type="presParOf" srcId="{0229AEAB-C92A-404C-8D6B-8A4D734A3B45}" destId="{97D0B506-A7E5-4F92-8520-CF27680926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DCAC8-86E4-4E43-8C22-C0E41ABF1572}">
      <dsp:nvSpPr>
        <dsp:cNvPr id="0" name=""/>
        <dsp:cNvSpPr/>
      </dsp:nvSpPr>
      <dsp:spPr>
        <a:xfrm>
          <a:off x="4343" y="194854"/>
          <a:ext cx="1401257" cy="1401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81AD3-4AE4-4475-8FE6-288447979B99}">
      <dsp:nvSpPr>
        <dsp:cNvPr id="0" name=""/>
        <dsp:cNvSpPr/>
      </dsp:nvSpPr>
      <dsp:spPr>
        <a:xfrm>
          <a:off x="4343" y="1718297"/>
          <a:ext cx="4003593" cy="60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Wednesday</a:t>
          </a:r>
        </a:p>
      </dsp:txBody>
      <dsp:txXfrm>
        <a:off x="4343" y="1718297"/>
        <a:ext cx="4003593" cy="600539"/>
      </dsp:txXfrm>
    </dsp:sp>
    <dsp:sp modelId="{D3D875AB-8CA2-472C-976B-DF3DC14286A2}">
      <dsp:nvSpPr>
        <dsp:cNvPr id="0" name=""/>
        <dsp:cNvSpPr/>
      </dsp:nvSpPr>
      <dsp:spPr>
        <a:xfrm>
          <a:off x="4343" y="2375667"/>
          <a:ext cx="4003593" cy="660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Lecture – Video + Online Q&amp;A</a:t>
          </a:r>
        </a:p>
      </dsp:txBody>
      <dsp:txXfrm>
        <a:off x="4343" y="2375667"/>
        <a:ext cx="4003593" cy="660707"/>
      </dsp:txXfrm>
    </dsp:sp>
    <dsp:sp modelId="{65C3231C-8AF2-442F-B59E-9EC5512482CC}">
      <dsp:nvSpPr>
        <dsp:cNvPr id="0" name=""/>
        <dsp:cNvSpPr/>
      </dsp:nvSpPr>
      <dsp:spPr>
        <a:xfrm>
          <a:off x="4708566" y="194854"/>
          <a:ext cx="1401257" cy="1401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E4E9-E4C6-408D-ACC0-337E9A0D3510}">
      <dsp:nvSpPr>
        <dsp:cNvPr id="0" name=""/>
        <dsp:cNvSpPr/>
      </dsp:nvSpPr>
      <dsp:spPr>
        <a:xfrm>
          <a:off x="4708566" y="1718297"/>
          <a:ext cx="4003593" cy="60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 dirty="0"/>
            <a:t>Monday (after the lecture)</a:t>
          </a:r>
        </a:p>
      </dsp:txBody>
      <dsp:txXfrm>
        <a:off x="4708566" y="1718297"/>
        <a:ext cx="4003593" cy="600539"/>
      </dsp:txXfrm>
    </dsp:sp>
    <dsp:sp modelId="{97D0B506-A7E5-4F92-8520-CF27680926D7}">
      <dsp:nvSpPr>
        <dsp:cNvPr id="0" name=""/>
        <dsp:cNvSpPr/>
      </dsp:nvSpPr>
      <dsp:spPr>
        <a:xfrm>
          <a:off x="4708566" y="2375667"/>
          <a:ext cx="4003593" cy="660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Seminar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9.00 to 11.00</a:t>
          </a:r>
        </a:p>
      </dsp:txBody>
      <dsp:txXfrm>
        <a:off x="4708566" y="2375667"/>
        <a:ext cx="4003593" cy="66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February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February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6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0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4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February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7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.segundoortin@uu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1BB6A-B42D-4702-BE1E-FF1987E29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Philosophy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91B02-0661-4177-A566-211EFCD64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Seminar 1 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075E0-0351-4B65-B059-A0BA31EFD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" r="15337"/>
          <a:stretch/>
        </p:blipFill>
        <p:spPr>
          <a:xfrm>
            <a:off x="-23406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9698C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9698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698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5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8801-605C-451D-B0B2-987A4E7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seminars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1C7-8F3A-42FD-9CEE-6ACC446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meant to be a </a:t>
            </a:r>
            <a:r>
              <a:rPr lang="en-US" b="1" dirty="0"/>
              <a:t>safe space</a:t>
            </a:r>
          </a:p>
          <a:p>
            <a:r>
              <a:rPr lang="en-US" dirty="0"/>
              <a:t>We are here to discuss ideas, so please feel free to ask/answer any question</a:t>
            </a:r>
          </a:p>
          <a:p>
            <a:r>
              <a:rPr lang="en-US" dirty="0"/>
              <a:t>I won’t tolerate any lack of respect</a:t>
            </a:r>
          </a:p>
          <a:p>
            <a:r>
              <a:rPr lang="en-US" dirty="0"/>
              <a:t>I am here to </a:t>
            </a:r>
            <a:r>
              <a:rPr lang="en-US" b="1" dirty="0"/>
              <a:t>help</a:t>
            </a:r>
            <a:r>
              <a:rPr lang="en-US" dirty="0"/>
              <a:t> you – Feel free to ask as many times as you need in order to understand something. Also, feel free to email me if you are lost/unsure you understood anything</a:t>
            </a:r>
          </a:p>
          <a:p>
            <a:r>
              <a:rPr lang="en-US" dirty="0"/>
              <a:t>If you already spoke, then I’ll give preference to another student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A4BE-1C6D-470F-8BBA-D8059290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my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FE92-1CA6-4328-92F6-8E78FDEE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Facilitate/coordinate discussion</a:t>
            </a:r>
          </a:p>
          <a:p>
            <a:r>
              <a:rPr lang="en-US" dirty="0"/>
              <a:t>Clarify concept and doubts</a:t>
            </a:r>
          </a:p>
          <a:p>
            <a:r>
              <a:rPr lang="en-US" dirty="0"/>
              <a:t>Help you with your readings and assignments</a:t>
            </a:r>
          </a:p>
          <a:p>
            <a:r>
              <a:rPr lang="en-US" dirty="0"/>
              <a:t>Provide feedback on assignments</a:t>
            </a:r>
          </a:p>
          <a:p>
            <a:r>
              <a:rPr lang="en-US" dirty="0"/>
              <a:t>Mark your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34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13B1-80E9-4E6C-90F9-E1D6DD0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role of the seminars?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4000-D26A-4184-82DC-20976DCE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</a:t>
            </a:r>
            <a:r>
              <a:rPr lang="en-US" b="1" dirty="0"/>
              <a:t>bulk </a:t>
            </a:r>
            <a:r>
              <a:rPr lang="en-US" dirty="0"/>
              <a:t>of the learning takes place</a:t>
            </a:r>
          </a:p>
          <a:p>
            <a:r>
              <a:rPr lang="en-US" dirty="0"/>
              <a:t>We are here to think and work </a:t>
            </a:r>
            <a:r>
              <a:rPr lang="en-US" b="1" dirty="0"/>
              <a:t>as philosophers</a:t>
            </a:r>
            <a:r>
              <a:rPr lang="en-US" dirty="0"/>
              <a:t> (theses, arguments, etc.) </a:t>
            </a:r>
            <a:r>
              <a:rPr lang="en-US" dirty="0">
                <a:sym typeface="Wingdings" panose="05000000000000000000" pitchFamily="2" charset="2"/>
              </a:rPr>
              <a:t> Critical thinking</a:t>
            </a:r>
            <a:endParaRPr lang="en-US" dirty="0"/>
          </a:p>
          <a:p>
            <a:r>
              <a:rPr lang="en-US" dirty="0"/>
              <a:t>I expect from you that you express your ideas, discuss theses/hypotheses, criticisms, etc. with no shame</a:t>
            </a:r>
          </a:p>
          <a:p>
            <a:r>
              <a:rPr lang="en-US" dirty="0"/>
              <a:t>We are not here to compete, but to facilitate group learning and progress</a:t>
            </a:r>
          </a:p>
        </p:txBody>
      </p:sp>
    </p:spTree>
    <p:extLst>
      <p:ext uri="{BB962C8B-B14F-4D97-AF65-F5344CB8AC3E}">
        <p14:creationId xmlns:p14="http://schemas.microsoft.com/office/powerpoint/2010/main" val="239374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B362-29E8-44D2-B832-298F48F4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FF58-9F67-484B-ADE6-64A7FE77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your name?</a:t>
            </a:r>
          </a:p>
          <a:p>
            <a:endParaRPr lang="en-US" dirty="0"/>
          </a:p>
          <a:p>
            <a:r>
              <a:rPr lang="en-US" dirty="0"/>
              <a:t>What’s your background?</a:t>
            </a:r>
          </a:p>
          <a:p>
            <a:endParaRPr lang="en-US" dirty="0"/>
          </a:p>
          <a:p>
            <a:r>
              <a:rPr lang="en-US" dirty="0"/>
              <a:t>What topic of the course is of your interest?</a:t>
            </a:r>
          </a:p>
          <a:p>
            <a:pPr lvl="1"/>
            <a:r>
              <a:rPr lang="en-US" dirty="0"/>
              <a:t>What is a good test for intelligence?</a:t>
            </a:r>
          </a:p>
          <a:p>
            <a:pPr lvl="1"/>
            <a:r>
              <a:rPr lang="en-US" dirty="0"/>
              <a:t>Ethics &amp; AI</a:t>
            </a:r>
          </a:p>
          <a:p>
            <a:pPr lvl="1"/>
            <a:r>
              <a:rPr lang="en-US" dirty="0"/>
              <a:t>Decision-making</a:t>
            </a:r>
          </a:p>
          <a:p>
            <a:pPr lvl="1"/>
            <a:r>
              <a:rPr lang="en-US" dirty="0"/>
              <a:t>Simulations and models</a:t>
            </a:r>
          </a:p>
          <a:p>
            <a:pPr lvl="1"/>
            <a:r>
              <a:rPr lang="en-US" dirty="0"/>
              <a:t>Explainable AI</a:t>
            </a:r>
          </a:p>
        </p:txBody>
      </p:sp>
    </p:spTree>
    <p:extLst>
      <p:ext uri="{BB962C8B-B14F-4D97-AF65-F5344CB8AC3E}">
        <p14:creationId xmlns:p14="http://schemas.microsoft.com/office/powerpoint/2010/main" val="115299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F399-7D74-4BEF-B5D8-6C9461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practicalities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DBED-4FBF-428E-A0AF-C34942B0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the course syllabus! (</a:t>
            </a:r>
            <a:r>
              <a:rPr lang="en-US" b="1" dirty="0"/>
              <a:t>Blackboard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Get familiar with Blackboard</a:t>
            </a:r>
          </a:p>
          <a:p>
            <a:endParaRPr lang="en-US" dirty="0"/>
          </a:p>
          <a:p>
            <a:r>
              <a:rPr lang="en-US" dirty="0"/>
              <a:t>Fill out the presentation sheet (</a:t>
            </a:r>
            <a:r>
              <a:rPr lang="en-US" b="1" dirty="0"/>
              <a:t>Teams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Fill out the buddy sheet (</a:t>
            </a:r>
            <a:r>
              <a:rPr lang="en-US" b="1" dirty="0"/>
              <a:t>Teams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0697-0777-4887-A120-58B3FD72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CE8-FEC5-41A1-A785-96733458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My name: </a:t>
            </a:r>
            <a:r>
              <a:rPr lang="en-US" sz="2400" b="1" dirty="0"/>
              <a:t>Miguel Segundo Ortin</a:t>
            </a:r>
          </a:p>
          <a:p>
            <a:endParaRPr lang="en-US" sz="2400" b="1" dirty="0"/>
          </a:p>
          <a:p>
            <a:r>
              <a:rPr lang="en-US" sz="2400" dirty="0"/>
              <a:t>My e-mail: </a:t>
            </a:r>
            <a:r>
              <a:rPr lang="en-US" sz="2400" b="1" dirty="0" err="1">
                <a:hlinkClick r:id="rId2"/>
              </a:rPr>
              <a:t>m.segundoortin@uu.nl</a:t>
            </a:r>
            <a:endParaRPr lang="en-US" sz="2400" b="1" dirty="0"/>
          </a:p>
          <a:p>
            <a:endParaRPr lang="en-US" sz="2400" b="1" dirty="0"/>
          </a:p>
          <a:p>
            <a:r>
              <a:rPr lang="en-US" dirty="0"/>
              <a:t>If you want to reach me, it’s better via e-mail!</a:t>
            </a:r>
          </a:p>
        </p:txBody>
      </p:sp>
    </p:spTree>
    <p:extLst>
      <p:ext uri="{BB962C8B-B14F-4D97-AF65-F5344CB8AC3E}">
        <p14:creationId xmlns:p14="http://schemas.microsoft.com/office/powerpoint/2010/main" val="30393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A2DD-82C0-41FB-9C0E-AD54328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anchor="t">
            <a:normAutofit/>
          </a:bodyPr>
          <a:lstStyle/>
          <a:p>
            <a:r>
              <a:rPr lang="en-US" dirty="0"/>
              <a:t>Structure of the course</a:t>
            </a:r>
          </a:p>
        </p:txBody>
      </p:sp>
      <p:cxnSp>
        <p:nvCxnSpPr>
          <p:cNvPr id="49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698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698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8DFC4E7-64E9-4AAC-A0D8-DEB371EC3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297700"/>
              </p:ext>
            </p:extLst>
          </p:nvPr>
        </p:nvGraphicFramePr>
        <p:xfrm>
          <a:off x="1948329" y="2515751"/>
          <a:ext cx="8716504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6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E29-C3B9-4F9D-8E39-F2CEAA72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Seminars – How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8210-7E90-4CFA-99A7-B5A46E57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read the required text for each session</a:t>
            </a:r>
          </a:p>
          <a:p>
            <a:r>
              <a:rPr lang="en-US" dirty="0"/>
              <a:t>Prior to the seminar (</a:t>
            </a:r>
            <a:r>
              <a:rPr lang="en-US" b="1" dirty="0"/>
              <a:t>Friday at noon at the latest</a:t>
            </a:r>
            <a:r>
              <a:rPr lang="en-US" dirty="0"/>
              <a:t>) you will post a four-sentence paper on Blackboard about the text</a:t>
            </a:r>
          </a:p>
          <a:p>
            <a:r>
              <a:rPr lang="en-US" dirty="0"/>
              <a:t>This paper must have the following structure:</a:t>
            </a:r>
          </a:p>
          <a:p>
            <a:pPr lvl="1"/>
            <a:r>
              <a:rPr lang="en-US" dirty="0"/>
              <a:t>The author(s) say…</a:t>
            </a:r>
          </a:p>
          <a:p>
            <a:pPr lvl="1"/>
            <a:r>
              <a:rPr lang="en-US" dirty="0"/>
              <a:t>I reply…, because…</a:t>
            </a:r>
          </a:p>
          <a:p>
            <a:pPr lvl="1"/>
            <a:r>
              <a:rPr lang="en-US" dirty="0"/>
              <a:t>One possible objection would be that…</a:t>
            </a:r>
          </a:p>
          <a:p>
            <a:pPr lvl="1"/>
            <a:r>
              <a:rPr lang="en-US" dirty="0"/>
              <a:t>I reply that… </a:t>
            </a:r>
          </a:p>
        </p:txBody>
      </p:sp>
    </p:spTree>
    <p:extLst>
      <p:ext uri="{BB962C8B-B14F-4D97-AF65-F5344CB8AC3E}">
        <p14:creationId xmlns:p14="http://schemas.microsoft.com/office/powerpoint/2010/main" val="400971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74B4-3BE3-4867-B6ED-134FFBC4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EB15-4153-4E85-A5D3-6E7A65B7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Presentations – Groups of 2 students will present and comment on a paper about that week’s theme (not the required readings!). Before you decide what you will present, you must check with me.</a:t>
            </a:r>
          </a:p>
          <a:p>
            <a:pPr lvl="1"/>
            <a:r>
              <a:rPr lang="en-US" b="1" dirty="0"/>
              <a:t>15 minutes </a:t>
            </a:r>
            <a:r>
              <a:rPr lang="en-US" dirty="0"/>
              <a:t>(including </a:t>
            </a:r>
            <a:r>
              <a:rPr lang="en-US" b="1" dirty="0"/>
              <a:t>5 mins Q&amp;A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Should contain: An outline of the presentation, a presentation of the main arguments and theses of the paper, your critical assessment.</a:t>
            </a:r>
          </a:p>
          <a:p>
            <a:pPr lvl="1"/>
            <a:r>
              <a:rPr lang="en-US" dirty="0"/>
              <a:t>Presentations will be graded</a:t>
            </a:r>
          </a:p>
          <a:p>
            <a:r>
              <a:rPr lang="en-US" dirty="0"/>
              <a:t>(2) Discussion of the required reading in groups – On the basis of the four-sentence text you will have submitted on Friday</a:t>
            </a:r>
          </a:p>
          <a:p>
            <a:r>
              <a:rPr lang="en-US" dirty="0"/>
              <a:t>(3) Plenary discussion</a:t>
            </a:r>
          </a:p>
        </p:txBody>
      </p:sp>
    </p:spTree>
    <p:extLst>
      <p:ext uri="{BB962C8B-B14F-4D97-AF65-F5344CB8AC3E}">
        <p14:creationId xmlns:p14="http://schemas.microsoft.com/office/powerpoint/2010/main" val="193224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BB03-9F79-445D-BAC9-1C85DB0D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Presentation’s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1D37-F923-4318-80F3-2ABE1EC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5370575" cy="4206383"/>
          </a:xfrm>
        </p:spPr>
        <p:txBody>
          <a:bodyPr/>
          <a:lstStyle/>
          <a:p>
            <a:r>
              <a:rPr lang="en-US" b="1" dirty="0"/>
              <a:t>CONTENT</a:t>
            </a:r>
          </a:p>
          <a:p>
            <a:pPr lvl="1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Appropriate choice of paper to be presented</a:t>
            </a:r>
          </a:p>
          <a:p>
            <a:pPr lvl="1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Correct rendition of the paper and standpoints under discussion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Structure of the presentation</a:t>
            </a:r>
          </a:p>
          <a:p>
            <a:pPr lvl="1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Quality and originality of the reflection on the presented paper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starting point for further discussion </a:t>
            </a:r>
            <a:endParaRPr lang="en-US" sz="2400" b="1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A3A556-89DE-4955-B4D0-03A05FB9427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370575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PRESENTATION SKILLS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Captivating, interesting…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Clarity of the exposition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Verbal skills (articulation, loudness, speed, …)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Media usage (slides, etc.)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Time management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27DB-C5DA-4EEC-AA3D-BA3B4AC4A4FC}"/>
              </a:ext>
            </a:extLst>
          </p:cNvPr>
          <p:cNvSpPr txBox="1"/>
          <p:nvPr/>
        </p:nvSpPr>
        <p:spPr>
          <a:xfrm>
            <a:off x="599439" y="5638800"/>
            <a:ext cx="771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Blackboard/Course Information/Assessment form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00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6E96-D8BD-4020-B38B-36799282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E9C5-EA22-4107-ABD9-9142A7C2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24 students – 5 weeks: </a:t>
            </a:r>
          </a:p>
          <a:p>
            <a:pPr lvl="1"/>
            <a:r>
              <a:rPr lang="en-US" dirty="0"/>
              <a:t>3 sessions with 2 presentations</a:t>
            </a:r>
          </a:p>
          <a:p>
            <a:pPr lvl="1"/>
            <a:r>
              <a:rPr lang="en-US" dirty="0"/>
              <a:t>2 sessions with 3 presentations</a:t>
            </a:r>
          </a:p>
          <a:p>
            <a:endParaRPr lang="en-US" dirty="0"/>
          </a:p>
          <a:p>
            <a:r>
              <a:rPr lang="en-US" dirty="0"/>
              <a:t>You must find someone to present with, decide what you want to present, and let me know about it</a:t>
            </a:r>
          </a:p>
        </p:txBody>
      </p:sp>
    </p:spTree>
    <p:extLst>
      <p:ext uri="{BB962C8B-B14F-4D97-AF65-F5344CB8AC3E}">
        <p14:creationId xmlns:p14="http://schemas.microsoft.com/office/powerpoint/2010/main" val="421025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C913-9178-4F42-A88A-719B85A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14E6-CFB9-46F0-9628-EF549ED2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assignment about the material for the first two weeks (0% - </a:t>
            </a:r>
            <a:r>
              <a:rPr lang="en-US" b="1" dirty="0"/>
              <a:t>pass required to pass the course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You have to study chapters 1-6 of </a:t>
            </a:r>
            <a:r>
              <a:rPr lang="en-US" i="1" dirty="0">
                <a:sym typeface="Wingdings" panose="05000000000000000000" pitchFamily="2" charset="2"/>
              </a:rPr>
              <a:t>The Cambridge handbook of artificial intelligence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Deadline: Feb 22</a:t>
            </a:r>
            <a:r>
              <a:rPr lang="en-US" b="1" baseline="30000" dirty="0">
                <a:sym typeface="Wingdings" panose="05000000000000000000" pitchFamily="2" charset="2"/>
              </a:rPr>
              <a:t>nd</a:t>
            </a:r>
            <a:r>
              <a:rPr lang="en-US" b="1" dirty="0">
                <a:sym typeface="Wingdings" panose="05000000000000000000" pitchFamily="2" charset="2"/>
              </a:rPr>
              <a:t> 17.00</a:t>
            </a:r>
          </a:p>
          <a:p>
            <a:r>
              <a:rPr lang="en-US" dirty="0">
                <a:sym typeface="Wingdings" panose="05000000000000000000" pitchFamily="2" charset="2"/>
              </a:rPr>
              <a:t>Oral presentations in the seminars (25%)</a:t>
            </a:r>
          </a:p>
          <a:p>
            <a:r>
              <a:rPr lang="en-US" dirty="0">
                <a:sym typeface="Wingdings" panose="05000000000000000000" pitchFamily="2" charset="2"/>
              </a:rPr>
              <a:t>Final paper (50%)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3-</a:t>
            </a:r>
            <a:r>
              <a:rPr lang="en-US" dirty="0" err="1">
                <a:sym typeface="Wingdings" panose="05000000000000000000" pitchFamily="2" charset="2"/>
              </a:rPr>
              <a:t>4k</a:t>
            </a:r>
            <a:r>
              <a:rPr lang="en-US" dirty="0">
                <a:sym typeface="Wingdings" panose="05000000000000000000" pitchFamily="2" charset="2"/>
              </a:rPr>
              <a:t> word essay related to one of the five themes of the course</a:t>
            </a:r>
          </a:p>
          <a:p>
            <a:r>
              <a:rPr lang="en-US" dirty="0">
                <a:sym typeface="Wingdings" panose="05000000000000000000" pitchFamily="2" charset="2"/>
              </a:rPr>
              <a:t>Seminar participation (25%)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 students are expected to attend the seminar meetings, reading the texts carefully, post their four-sentence papers in advance,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5035-6FDD-488F-B01D-39646733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D4AF-54C6-46F8-BE80-26F673C5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+mj-lt"/>
              </a:rPr>
              <a:t>There will be some possibility for participating online on the seminars if you’re quarantined. </a:t>
            </a:r>
          </a:p>
          <a:p>
            <a:pPr algn="l"/>
            <a:r>
              <a:rPr lang="en-US" dirty="0">
                <a:latin typeface="+mj-lt"/>
              </a:rPr>
              <a:t>W</a:t>
            </a:r>
            <a:r>
              <a:rPr lang="en-US" b="0" u="none" strike="noStrike" baseline="0" dirty="0">
                <a:latin typeface="+mj-lt"/>
              </a:rPr>
              <a:t>e have the buddy s</a:t>
            </a:r>
            <a:r>
              <a:rPr lang="en-US" dirty="0">
                <a:latin typeface="+mj-lt"/>
              </a:rPr>
              <a:t>ystem - </a:t>
            </a:r>
            <a:r>
              <a:rPr lang="en-US" b="0" i="0" u="none" strike="noStrike" baseline="0" dirty="0">
                <a:latin typeface="+mj-lt"/>
              </a:rPr>
              <a:t>a fellow student who can give you remote access to the seminar by setting up a one-on-one </a:t>
            </a:r>
            <a:r>
              <a:rPr lang="en-US" b="0" i="0" u="none" strike="noStrike" baseline="0" dirty="0" err="1">
                <a:latin typeface="+mj-lt"/>
              </a:rPr>
              <a:t>videochat</a:t>
            </a:r>
            <a:r>
              <a:rPr lang="en-US" b="0" i="0" u="none" strike="noStrike" baseline="0" dirty="0">
                <a:latin typeface="+mj-lt"/>
              </a:rPr>
              <a:t>.</a:t>
            </a:r>
          </a:p>
          <a:p>
            <a:pPr algn="l"/>
            <a:r>
              <a:rPr lang="en-US" b="0" i="0" u="none" strike="noStrike" baseline="0" dirty="0">
                <a:latin typeface="+mj-lt"/>
              </a:rPr>
              <a:t>And in case you need to give a presentation but know in advance that you won't be able to attend physically, </a:t>
            </a:r>
            <a:r>
              <a:rPr lang="en-US" b="1" i="0" u="none" strike="noStrike" baseline="0" dirty="0">
                <a:latin typeface="+mj-lt"/>
              </a:rPr>
              <a:t>you can prepare an online presentation (either prerecorded or live).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1FF0845E04214E83FEC2134F742DBC" ma:contentTypeVersion="5" ma:contentTypeDescription="Create a new document." ma:contentTypeScope="" ma:versionID="70203e8ea32e9adf266fc46335e71fb4">
  <xsd:schema xmlns:xsd="http://www.w3.org/2001/XMLSchema" xmlns:xs="http://www.w3.org/2001/XMLSchema" xmlns:p="http://schemas.microsoft.com/office/2006/metadata/properties" xmlns:ns2="d42f77e0-0fbf-426f-be00-e9319059350c" targetNamespace="http://schemas.microsoft.com/office/2006/metadata/properties" ma:root="true" ma:fieldsID="d4ff93b83bf4502e6f3fb16814a7b55c" ns2:_="">
    <xsd:import namespace="d42f77e0-0fbf-426f-be00-e93190593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f77e0-0fbf-426f-be00-e93190593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DDF8B-497F-41A3-B171-DE4F519F1AD7}"/>
</file>

<file path=customXml/itemProps2.xml><?xml version="1.0" encoding="utf-8"?>
<ds:datastoreItem xmlns:ds="http://schemas.openxmlformats.org/officeDocument/2006/customXml" ds:itemID="{33E238FC-83E5-4EEC-9A5A-CB6710BB9737}"/>
</file>

<file path=customXml/itemProps3.xml><?xml version="1.0" encoding="utf-8"?>
<ds:datastoreItem xmlns:ds="http://schemas.openxmlformats.org/officeDocument/2006/customXml" ds:itemID="{7750CFD5-2DB0-4EB9-B50A-28B738447C8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Dante</vt:lpstr>
      <vt:lpstr>Dante (Headings)2</vt:lpstr>
      <vt:lpstr>Helvetica Neue Medium</vt:lpstr>
      <vt:lpstr>Wingdings 2</vt:lpstr>
      <vt:lpstr>OffsetVTI</vt:lpstr>
      <vt:lpstr>Philosophy of AI</vt:lpstr>
      <vt:lpstr>Who am I?</vt:lpstr>
      <vt:lpstr>Structure of the course</vt:lpstr>
      <vt:lpstr>Seminars – How to prepare</vt:lpstr>
      <vt:lpstr>Seminars - Structure</vt:lpstr>
      <vt:lpstr>Presentation’s grades</vt:lpstr>
      <vt:lpstr>Presentations</vt:lpstr>
      <vt:lpstr>Assessment</vt:lpstr>
      <vt:lpstr>Buddies</vt:lpstr>
      <vt:lpstr>Rules of the seminars</vt:lpstr>
      <vt:lpstr>What’s my role?</vt:lpstr>
      <vt:lpstr>What’s the role of the seminars?</vt:lpstr>
      <vt:lpstr>Introductions!</vt:lpstr>
      <vt:lpstr>Final practicalities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AI</dc:title>
  <dc:creator>Segundo Ortin, M. (Miguel)</dc:creator>
  <cp:lastModifiedBy>Segundo Ortin, M. (Miguel)</cp:lastModifiedBy>
  <cp:revision>12</cp:revision>
  <dcterms:created xsi:type="dcterms:W3CDTF">2022-02-19T09:55:51Z</dcterms:created>
  <dcterms:modified xsi:type="dcterms:W3CDTF">2022-02-19T12:29:43Z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0x010100F71FF0845E04214E83FEC2134F742DBC</vt:lpwstr>
  </property>
</Properties>
</file>