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6" r:id="rId3"/>
    <p:sldId id="287" r:id="rId4"/>
    <p:sldId id="289" r:id="rId5"/>
    <p:sldId id="300" r:id="rId6"/>
    <p:sldId id="290" r:id="rId7"/>
    <p:sldId id="291" r:id="rId8"/>
    <p:sldId id="294" r:id="rId9"/>
    <p:sldId id="301" r:id="rId10"/>
    <p:sldId id="299" r:id="rId11"/>
    <p:sldId id="296" r:id="rId12"/>
    <p:sldId id="297" r:id="rId13"/>
    <p:sldId id="293" r:id="rId14"/>
    <p:sldId id="298" r:id="rId15"/>
    <p:sldId id="303" r:id="rId16"/>
    <p:sldId id="292" r:id="rId17"/>
    <p:sldId id="30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CE6"/>
    <a:srgbClr val="FF4343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3956" y="382137"/>
            <a:ext cx="10058400" cy="280703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956" y="3319567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83956" y="3206232"/>
            <a:ext cx="1000482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B7D08-A6CA-4DD6-894E-4BB56D45CF05}"/>
              </a:ext>
            </a:extLst>
          </p:cNvPr>
          <p:cNvSpPr/>
          <p:nvPr userDrawn="1"/>
        </p:nvSpPr>
        <p:spPr>
          <a:xfrm>
            <a:off x="0" y="6347338"/>
            <a:ext cx="12192000" cy="508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1BC2B68-E227-4666-A8F6-ED95FBE4F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7493" y="6431039"/>
            <a:ext cx="2769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cap="all" baseline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N.P.P</a:t>
            </a:r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5EB94-CFB4-4A13-B4DE-A7178A414C7D}"/>
              </a:ext>
            </a:extLst>
          </p:cNvPr>
          <p:cNvSpPr/>
          <p:nvPr userDrawn="1"/>
        </p:nvSpPr>
        <p:spPr>
          <a:xfrm flipV="1">
            <a:off x="0" y="6188285"/>
            <a:ext cx="1219200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AA478-422F-4A65-8845-DC1EAC7884EC}"/>
              </a:ext>
            </a:extLst>
          </p:cNvPr>
          <p:cNvSpPr/>
          <p:nvPr userDrawn="1"/>
        </p:nvSpPr>
        <p:spPr>
          <a:xfrm>
            <a:off x="0" y="6234004"/>
            <a:ext cx="12192001" cy="125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562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141" y="2805102"/>
            <a:ext cx="2308226" cy="49032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SUBTÍTULO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5576" y="2836158"/>
            <a:ext cx="6969772" cy="42821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3035930" y="1910687"/>
            <a:ext cx="1087" cy="215634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ED99C-335D-492B-B02E-27CA84B826C0}"/>
              </a:ext>
            </a:extLst>
          </p:cNvPr>
          <p:cNvSpPr/>
          <p:nvPr userDrawn="1"/>
        </p:nvSpPr>
        <p:spPr>
          <a:xfrm>
            <a:off x="0" y="6347338"/>
            <a:ext cx="12192000" cy="508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665D25F-D5CC-429D-B153-FFAAC448C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7493" y="6431039"/>
            <a:ext cx="2769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cap="all" baseline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N.P.P</a:t>
            </a:r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5C95C-38E1-4CE2-9344-BD9E772E2406}"/>
              </a:ext>
            </a:extLst>
          </p:cNvPr>
          <p:cNvSpPr/>
          <p:nvPr userDrawn="1"/>
        </p:nvSpPr>
        <p:spPr>
          <a:xfrm flipV="1">
            <a:off x="0" y="6188285"/>
            <a:ext cx="1219200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FDD35-DDDE-4A2A-8A35-2EDECDF5B770}"/>
              </a:ext>
            </a:extLst>
          </p:cNvPr>
          <p:cNvSpPr/>
          <p:nvPr userDrawn="1"/>
        </p:nvSpPr>
        <p:spPr>
          <a:xfrm>
            <a:off x="0" y="6234004"/>
            <a:ext cx="12192001" cy="125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09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BB920B7-8732-4F36-8C8C-5C22FC82B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7493" y="6431039"/>
            <a:ext cx="2769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cap="all" baseline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N.P.P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B131B-A037-482A-903D-1BBE806B3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06" y="5166674"/>
            <a:ext cx="908277" cy="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21EAA4-CB5B-40AB-8E0F-750DC888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7493" y="6431039"/>
            <a:ext cx="2769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cap="all" baseline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N.P.P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B9CB5-46D7-45EA-87D5-3BADD272B2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06" y="5166674"/>
            <a:ext cx="908277" cy="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4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E7C5E28-67DD-4C22-965E-3C9A5211C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7493" y="6431039"/>
            <a:ext cx="2769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cap="all" baseline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N.P.P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CD2DB-A524-4851-8E94-7B2FD90ADD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06" y="5166674"/>
            <a:ext cx="908277" cy="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0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4A59E4-301E-4605-A7BD-4B4E3880C4F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67493" y="6431039"/>
            <a:ext cx="2769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cap="all" baseline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N.P.P</a:t>
            </a:r>
            <a:endParaRPr lang="pt-B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302005-F701-4B87-826A-187F93EA5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06" y="5166674"/>
            <a:ext cx="908277" cy="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5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3ECC77-4E2E-494A-A87B-5A2186883A7A}"/>
              </a:ext>
            </a:extLst>
          </p:cNvPr>
          <p:cNvSpPr/>
          <p:nvPr userDrawn="1"/>
        </p:nvSpPr>
        <p:spPr>
          <a:xfrm>
            <a:off x="0" y="6347338"/>
            <a:ext cx="12192000" cy="508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C8130BD-3454-4ED7-BE6A-76A4AB950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7493" y="6431039"/>
            <a:ext cx="2769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cap="all" baseline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N.P.P</a:t>
            </a:r>
            <a:endParaRPr lang="pt-B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F1253-C774-4135-A2F0-74D4A499314D}"/>
              </a:ext>
            </a:extLst>
          </p:cNvPr>
          <p:cNvSpPr/>
          <p:nvPr userDrawn="1"/>
        </p:nvSpPr>
        <p:spPr>
          <a:xfrm flipV="1">
            <a:off x="0" y="6188285"/>
            <a:ext cx="1219200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AA3D2-21CA-44A6-AEB4-E8734AE612B3}"/>
              </a:ext>
            </a:extLst>
          </p:cNvPr>
          <p:cNvSpPr/>
          <p:nvPr userDrawn="1"/>
        </p:nvSpPr>
        <p:spPr>
          <a:xfrm>
            <a:off x="0" y="6234004"/>
            <a:ext cx="12192001" cy="125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73C757-C2CA-4F34-8110-2BFC317AA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06" y="5166674"/>
            <a:ext cx="908277" cy="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02C7C81-4AEB-4B06-AA41-6AD600D91F3C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441371" y="6446836"/>
            <a:ext cx="397110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5B397-3ED4-4396-934B-CD51D92B11C1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F40784-A6B1-4F46-B032-9A91CC338959}"/>
              </a:ext>
            </a:extLst>
          </p:cNvPr>
          <p:cNvSpPr/>
          <p:nvPr userDrawn="1"/>
        </p:nvSpPr>
        <p:spPr>
          <a:xfrm>
            <a:off x="0" y="0"/>
            <a:ext cx="128220" cy="6858000"/>
          </a:xfrm>
          <a:prstGeom prst="rect">
            <a:avLst/>
          </a:prstGeom>
          <a:solidFill>
            <a:srgbClr val="F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EF154F-124E-4D12-9FFE-D879DC88B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4" y="5721121"/>
            <a:ext cx="908277" cy="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9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47338"/>
            <a:ext cx="12192000" cy="508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0" y="6237019"/>
            <a:ext cx="12192001" cy="13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3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493" y="6431039"/>
            <a:ext cx="2769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cap="all" baseline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N.P.P</a:t>
            </a:r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FD99E19-79F8-483D-AC73-AC01BC1FBD53}"/>
              </a:ext>
            </a:extLst>
          </p:cNvPr>
          <p:cNvSpPr/>
          <p:nvPr userDrawn="1"/>
        </p:nvSpPr>
        <p:spPr>
          <a:xfrm flipV="1">
            <a:off x="0" y="6188285"/>
            <a:ext cx="12192000" cy="45719"/>
          </a:xfrm>
          <a:prstGeom prst="rect">
            <a:avLst/>
          </a:prstGeom>
          <a:solidFill>
            <a:srgbClr val="FF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90B353-0BC6-47C2-AD72-B5D592F3646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06" y="5166674"/>
            <a:ext cx="908277" cy="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9" r:id="rId4"/>
    <p:sldLayoutId id="2147483664" r:id="rId5"/>
    <p:sldLayoutId id="2147483665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n.p.powertrain@gmail.com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30D81B-26EB-4297-A100-038ABAA97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956" y="1025235"/>
            <a:ext cx="10058400" cy="2121133"/>
          </a:xfrm>
        </p:spPr>
        <p:txBody>
          <a:bodyPr>
            <a:normAutofit/>
          </a:bodyPr>
          <a:lstStyle/>
          <a:p>
            <a:r>
              <a:rPr lang="pt-BR" sz="7200" dirty="0"/>
              <a:t>Núcleo de Pesquisa em Powertrain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D5F40D-766B-4D1B-9788-D6E8B5CE6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AQUISIÇÃO DE DADOS E CALIBRAÇÃO ONLINE DA ECU PIC</a:t>
            </a:r>
          </a:p>
        </p:txBody>
      </p:sp>
    </p:spTree>
    <p:extLst>
      <p:ext uri="{BB962C8B-B14F-4D97-AF65-F5344CB8AC3E}">
        <p14:creationId xmlns:p14="http://schemas.microsoft.com/office/powerpoint/2010/main" val="306285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B11FF-BD6E-4214-B30A-BFCF4570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Aquisição de dados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520517E-2F80-4948-B628-A1461A9B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Estabelecido a comunicação, pode-se configurar o intervalo de tempo entre as aquisições. </a:t>
            </a:r>
          </a:p>
          <a:p>
            <a:pPr marL="0" indent="0">
              <a:buNone/>
            </a:pPr>
            <a:r>
              <a:rPr lang="pt-BR" dirty="0"/>
              <a:t>Após pressionar o botão “</a:t>
            </a:r>
            <a:r>
              <a:rPr lang="pt-BR" dirty="0" err="1"/>
              <a:t>Aquisitar</a:t>
            </a:r>
            <a:r>
              <a:rPr lang="pt-BR" dirty="0"/>
              <a:t>”, a interface enviará com um intervalo de tempo definido acima o caractere “R” seguido do caractere “2” via serial. Com isso, o PIC de Comunicação identificará pelo comando que está sendo requisitado os dados citados acima, e então, enviará esses dados para a interface.</a:t>
            </a:r>
          </a:p>
          <a:p>
            <a:pPr marL="0" indent="0">
              <a:buNone/>
            </a:pPr>
            <a:r>
              <a:rPr lang="pt-BR" dirty="0"/>
              <a:t>É possível ainda, salvar esses dados em uma planilha do Excel, basta definir o tempo o tempo de aquisição e clicar em “Salvar Dados”.</a:t>
            </a:r>
          </a:p>
        </p:txBody>
      </p:sp>
    </p:spTree>
    <p:extLst>
      <p:ext uri="{BB962C8B-B14F-4D97-AF65-F5344CB8AC3E}">
        <p14:creationId xmlns:p14="http://schemas.microsoft.com/office/powerpoint/2010/main" val="322777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CED3-473E-42B5-84CE-404E87DE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Aplicativo: Aquisiçao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9879F-3C63-41FA-9C8A-98F598E5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2" y="1845733"/>
            <a:ext cx="3094087" cy="3590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D5A94-1B88-486B-942A-5513C3C7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786" y="1845733"/>
            <a:ext cx="2395867" cy="3590751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B990EEE8-23C4-4294-8837-CA8D26FB6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23151" y="1874744"/>
            <a:ext cx="4996779" cy="3561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04F253-4887-4E2A-864B-A95F9D71D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216" y="5594184"/>
            <a:ext cx="4905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8F81-7905-4468-8C17-28D9CE5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Aplicativo: Salvar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BDC9-9F97-4D68-AD74-9EF5ACCC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salvar os dados em uma</a:t>
            </a:r>
          </a:p>
          <a:p>
            <a:r>
              <a:rPr lang="pt-BR" dirty="0"/>
              <a:t>tabela no Excel, foi definido as</a:t>
            </a:r>
          </a:p>
          <a:p>
            <a:r>
              <a:rPr lang="pt-BR" dirty="0"/>
              <a:t>colunas para cada variável, e de</a:t>
            </a:r>
          </a:p>
          <a:p>
            <a:r>
              <a:rPr lang="pt-BR" dirty="0"/>
              <a:t>acordo com o numero de</a:t>
            </a:r>
          </a:p>
          <a:p>
            <a:r>
              <a:rPr lang="pt-BR" dirty="0"/>
              <a:t>amostragem será definido a</a:t>
            </a:r>
          </a:p>
          <a:p>
            <a:r>
              <a:rPr lang="pt-BR" dirty="0"/>
              <a:t>quantidade de linhas.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4ED00-3EB2-469F-95C7-15837467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22" y="1845734"/>
            <a:ext cx="2365282" cy="210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D7225-0A35-4EE4-B14D-87562902D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06" y="1845734"/>
            <a:ext cx="3000377" cy="38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52D4-520F-4E1B-9664-83022068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Aplicativo: Calibração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BDB3-CCBF-4EB4-A78F-C4DF489B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software aplicativo primeiramente irá enviar para a ECU o caractere “E” seguido do caractere “1”, e então enviará o valor inserido pelo usuário, que será tratado logo em seguida pelos microcontroladores do módulo.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F55B7-0316-46A9-A643-A0922551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34" y="2973837"/>
            <a:ext cx="5312657" cy="2895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A20DA-DD48-4058-98C7-9E359411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09" y="2973837"/>
            <a:ext cx="2840671" cy="15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52D4-520F-4E1B-9664-83022068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Aplicativo: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BDB3-CCBF-4EB4-A78F-C4DF489B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DE1CF-FA97-4233-ABB1-6707E767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86" y="2175220"/>
            <a:ext cx="5476875" cy="3629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2CC968-7CA6-46B9-9F5F-6D428D83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7" y="1845734"/>
            <a:ext cx="3036287" cy="17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5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97AB1-4DBA-462F-A95D-1FCBCC44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Ferramenta similar usada na indústria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C444C-9FF2-456D-915D-C80BBA26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ETAS INCA</a:t>
            </a:r>
          </a:p>
          <a:p>
            <a:endParaRPr lang="pt-BR" dirty="0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153B90F-4426-49DF-9181-5781A2EAC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t="11071" r="2298" b="5694"/>
          <a:stretch/>
        </p:blipFill>
        <p:spPr>
          <a:xfrm>
            <a:off x="3313016" y="1845734"/>
            <a:ext cx="6499787" cy="43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1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130C-30A4-44E2-93B8-B064011E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Simulações: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900E-D8C7-4CD3-B9BD-1628B54E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9901966" cy="1239940"/>
          </a:xfrm>
        </p:spPr>
        <p:txBody>
          <a:bodyPr/>
          <a:lstStyle/>
          <a:p>
            <a:r>
              <a:rPr lang="pt-BR" dirty="0"/>
              <a:t>Uma maneira de facilitar este processo foi desenvolver um gerador de sinais de rotação e fase, que foi suficiente para o desenvolvimento da comunicação entre os dispositivos.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B5EE1-84D3-49AD-A3A8-8949AF95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85675"/>
            <a:ext cx="6740435" cy="2391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3EC3A-67B1-4090-B7FA-F1D518A4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059" y="3085675"/>
            <a:ext cx="2305187" cy="23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7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D7F82-C703-49F1-9E4F-04988DAE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interface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BDF8159C-0D58-46D7-A490-0C77C9C0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Proposta de melhoria, aprimorar a aquisição, calibração, novo design.</a:t>
            </a:r>
          </a:p>
          <a:p>
            <a:endParaRPr lang="pt-BR" dirty="0"/>
          </a:p>
        </p:txBody>
      </p:sp>
      <p:pic>
        <p:nvPicPr>
          <p:cNvPr id="14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C554CF7-EB19-4A8E-80C8-A45D33C09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" t="1469" r="6310" b="6966"/>
          <a:stretch/>
        </p:blipFill>
        <p:spPr>
          <a:xfrm>
            <a:off x="2438400" y="2332354"/>
            <a:ext cx="6533322" cy="36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9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85C6-8080-43D6-8205-6C73602C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519054" cy="1428405"/>
          </a:xfrm>
        </p:spPr>
        <p:txBody>
          <a:bodyPr>
            <a:normAutofit fontScale="90000"/>
          </a:bodyPr>
          <a:lstStyle/>
          <a:p>
            <a:r>
              <a:rPr lang="pt-BR" dirty="0"/>
              <a:t>NÚCLEO DE PESQUISA EM POWERTRAIN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50D9-417E-4C38-9B9E-A81E6CAE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091" y="0"/>
            <a:ext cx="8104909" cy="6857999"/>
          </a:xfrm>
        </p:spPr>
        <p:txBody>
          <a:bodyPr anchor="ctr">
            <a:norm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Obrigado!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3A04D-9228-4FA2-A8A1-C355D9F7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022764"/>
            <a:ext cx="3200400" cy="4364181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2"/>
              </a:rPr>
              <a:t>William Miranda Gusmão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2"/>
              </a:rPr>
              <a:t>Lucas Wallace Martins da Silva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2"/>
              </a:rPr>
              <a:t>n.p.powertrain@gmail.com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3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31CF-DE1B-425F-B4F1-9B192387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Assincrona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C138C-27A7-482A-AFDC-4D789CEB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161349" cy="1057123"/>
          </a:xfrm>
        </p:spPr>
        <p:txBody>
          <a:bodyPr/>
          <a:lstStyle/>
          <a:p>
            <a:r>
              <a:rPr lang="pt-BR" dirty="0"/>
              <a:t>BAUDRATE</a:t>
            </a:r>
          </a:p>
        </p:txBody>
      </p:sp>
      <p:pic>
        <p:nvPicPr>
          <p:cNvPr id="9" name="Imagem 3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3F662A81-A99C-4A89-ABC3-682034A6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66" y="2374295"/>
            <a:ext cx="8497256" cy="37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9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31CF-DE1B-425F-B4F1-9B192387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UART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C138C-27A7-482A-AFDC-4D789CEB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161349" cy="1057123"/>
          </a:xfrm>
        </p:spPr>
        <p:txBody>
          <a:bodyPr/>
          <a:lstStyle/>
          <a:p>
            <a:r>
              <a:rPr lang="pt-BR" dirty="0"/>
              <a:t>UART é o acrônimo de Universal Asynchrounous Receiver/Transmiter ou Receptor/Transmissor Universal Assíncrono.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3B48C-133E-45F1-8803-4580F31D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17" y="2771094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31CF-DE1B-425F-B4F1-9B192387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UART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C138C-27A7-482A-AFDC-4D789CEB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161349" cy="20876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FRAME:			</a:t>
            </a:r>
          </a:p>
          <a:p>
            <a:r>
              <a:rPr lang="pt-BR" dirty="0"/>
              <a:t>Start bit: S</a:t>
            </a:r>
          </a:p>
          <a:p>
            <a:r>
              <a:rPr lang="pt-BR" dirty="0"/>
              <a:t>Stop bit: T</a:t>
            </a:r>
          </a:p>
          <a:p>
            <a:r>
              <a:rPr lang="pt-BR" dirty="0"/>
              <a:t>Bit de paridade: P</a:t>
            </a:r>
          </a:p>
          <a:p>
            <a:r>
              <a:rPr lang="pt-BR" dirty="0"/>
              <a:t>Dados: 01234567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2B9D7-3808-459A-AF1F-A1131993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66" y="3704646"/>
            <a:ext cx="8460210" cy="18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3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8C52C-84D2-41F6-9FD4-C602036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Firmware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C4EC1-644D-4BC7-9A4A-61BA00E2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PIC responsável pela comunicação tem por objetivo estabelecer o fornecimento de dados para os demais </a:t>
            </a:r>
            <a:r>
              <a:rPr lang="pt-BR" dirty="0" err="1"/>
              <a:t>PIC’s</a:t>
            </a:r>
            <a:r>
              <a:rPr lang="pt-BR" dirty="0"/>
              <a:t>, e torna possível o envio para um protocolo de comunicação USB, em que permite se conectar a um computador para que sejam coletados os dados dos sensores pela interface de aquisição e calibração desenvolvida.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06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130C-30A4-44E2-93B8-B064011E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Firmware Comunicação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900E-D8C7-4CD3-B9BD-1628B54E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400663" cy="4023360"/>
          </a:xfrm>
        </p:spPr>
        <p:txBody>
          <a:bodyPr/>
          <a:lstStyle/>
          <a:p>
            <a:r>
              <a:rPr lang="pt-BR" dirty="0"/>
              <a:t>Interrupção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6C17D-6635-4C1B-807C-3613A9B3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79" y="1845734"/>
            <a:ext cx="7872577" cy="41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0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130C-30A4-44E2-93B8-B064011E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Firmware Comunicação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900E-D8C7-4CD3-B9BD-1628B54E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400663" cy="4023360"/>
          </a:xfrm>
        </p:spPr>
        <p:txBody>
          <a:bodyPr/>
          <a:lstStyle/>
          <a:p>
            <a:r>
              <a:rPr lang="pt-BR" dirty="0"/>
              <a:t>Interrupção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021D8-ACAF-40DB-8E12-542E66ED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"/>
          <a:stretch/>
        </p:blipFill>
        <p:spPr>
          <a:xfrm>
            <a:off x="2781911" y="1879718"/>
            <a:ext cx="3094061" cy="4174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25A1DD-2A3F-48B4-A5A1-DB858B4C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35" y="1879718"/>
            <a:ext cx="1798320" cy="4174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9F1D6-B64B-486A-8C79-71193A257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19" y="1879718"/>
            <a:ext cx="3094061" cy="41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A66A-51F3-4C24-B21C-42901064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QT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E394-74DD-4F45-872C-7EE71167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8" y="1958251"/>
            <a:ext cx="9949732" cy="402336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que fosse possível realizar a aquisição dos dados do motor, e calibração de parâmetros, foi necessário desenvolver uma interface visual, que pudesse comunicar-se via serial com a ECU.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0533A-01EA-4103-9532-40F60BD92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3"/>
          <a:stretch/>
        </p:blipFill>
        <p:spPr>
          <a:xfrm>
            <a:off x="2636204" y="2809461"/>
            <a:ext cx="6277342" cy="31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0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AB3D5-35ED-4E26-AFF0-6339F7F5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QT </a:t>
            </a:r>
            <a:r>
              <a:rPr lang="pt-BR" dirty="0" err="1"/>
              <a:t>Creator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A04CE-799C-4742-9FBD-EFC7F15E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532" y="1845734"/>
            <a:ext cx="10058400" cy="4023360"/>
          </a:xfrm>
        </p:spPr>
        <p:txBody>
          <a:bodyPr/>
          <a:lstStyle/>
          <a:p>
            <a:r>
              <a:rPr lang="pt-BR" dirty="0"/>
              <a:t>Interface desenvolvida :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251025-2B00-4223-9CDE-12E41AA1EA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" b="7077"/>
          <a:stretch/>
        </p:blipFill>
        <p:spPr bwMode="auto">
          <a:xfrm>
            <a:off x="2554515" y="2346666"/>
            <a:ext cx="7082969" cy="3339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449379"/>
      </p:ext>
    </p:extLst>
  </p:cSld>
  <p:clrMapOvr>
    <a:masterClrMapping/>
  </p:clrMapOvr>
</p:sld>
</file>

<file path=ppt/theme/theme1.xml><?xml version="1.0" encoding="utf-8"?>
<a:theme xmlns:a="http://schemas.openxmlformats.org/drawingml/2006/main" name="NPP">
  <a:themeElements>
    <a:clrScheme name="Custom 11">
      <a:dk1>
        <a:srgbClr val="424242"/>
      </a:dk1>
      <a:lt1>
        <a:sysClr val="window" lastClr="FFFFFF"/>
      </a:lt1>
      <a:dk2>
        <a:srgbClr val="424242"/>
      </a:dk2>
      <a:lt2>
        <a:srgbClr val="F8F8F8"/>
      </a:lt2>
      <a:accent1>
        <a:srgbClr val="BABABA"/>
      </a:accent1>
      <a:accent2>
        <a:srgbClr val="595959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7F7F7F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434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NPP</vt:lpstr>
      <vt:lpstr>Núcleo de Pesquisa em Powertrain</vt:lpstr>
      <vt:lpstr>Comunicação Assincrona</vt:lpstr>
      <vt:lpstr>Protocolo UART</vt:lpstr>
      <vt:lpstr>Protocolo UART</vt:lpstr>
      <vt:lpstr>Firmware Comunicação</vt:lpstr>
      <vt:lpstr>Firmware Comunicação</vt:lpstr>
      <vt:lpstr>Firmware Comunicação</vt:lpstr>
      <vt:lpstr>QT Creator</vt:lpstr>
      <vt:lpstr>QT Creator</vt:lpstr>
      <vt:lpstr>Aquisição de dados</vt:lpstr>
      <vt:lpstr>Software Aplicativo: Aquisiçao</vt:lpstr>
      <vt:lpstr>Software Aplicativo: Salvar dados</vt:lpstr>
      <vt:lpstr>Software Aplicativo: Calibração</vt:lpstr>
      <vt:lpstr>Software Aplicativo: Defaults</vt:lpstr>
      <vt:lpstr>Ferramenta similar usada na indústria</vt:lpstr>
      <vt:lpstr>Simulações: Arduino</vt:lpstr>
      <vt:lpstr>Nova interface</vt:lpstr>
      <vt:lpstr>NÚCLEO DE PESQUISA EM POWERTRAIN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Roque Endryl (M)</dc:creator>
  <cp:lastModifiedBy>William Gusmão</cp:lastModifiedBy>
  <cp:revision>78</cp:revision>
  <dcterms:created xsi:type="dcterms:W3CDTF">2020-02-12T13:49:56Z</dcterms:created>
  <dcterms:modified xsi:type="dcterms:W3CDTF">2020-09-22T01:43:43Z</dcterms:modified>
</cp:coreProperties>
</file>