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7" r:id="rId1"/>
  </p:sldMasterIdLst>
  <p:notesMasterIdLst>
    <p:notesMasterId r:id="rId18"/>
  </p:notesMasterIdLst>
  <p:handoutMasterIdLst>
    <p:handoutMasterId r:id="rId19"/>
  </p:handoutMasterIdLst>
  <p:sldIdLst>
    <p:sldId id="519" r:id="rId2"/>
    <p:sldId id="521" r:id="rId3"/>
    <p:sldId id="327" r:id="rId4"/>
    <p:sldId id="257" r:id="rId5"/>
    <p:sldId id="258" r:id="rId6"/>
    <p:sldId id="522" r:id="rId7"/>
    <p:sldId id="259" r:id="rId8"/>
    <p:sldId id="260" r:id="rId9"/>
    <p:sldId id="261" r:id="rId10"/>
    <p:sldId id="262" r:id="rId11"/>
    <p:sldId id="263" r:id="rId12"/>
    <p:sldId id="520" r:id="rId13"/>
    <p:sldId id="330" r:id="rId14"/>
    <p:sldId id="523" r:id="rId15"/>
    <p:sldId id="524" r:id="rId16"/>
    <p:sldId id="525" r:id="rId17"/>
  </p:sldIdLst>
  <p:sldSz cx="9144000" cy="6858000" type="screen4x3"/>
  <p:notesSz cx="6745288" cy="9853613"/>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kern="1200">
        <a:solidFill>
          <a:schemeClr val="tx1"/>
        </a:solidFill>
        <a:latin typeface="Times New Roman"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99FF"/>
    <a:srgbClr val="CCECFF"/>
    <a:srgbClr val="FFFFFF"/>
    <a:srgbClr val="CCFF33"/>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24"/>
    <p:restoredTop sz="74316"/>
  </p:normalViewPr>
  <p:slideViewPr>
    <p:cSldViewPr>
      <p:cViewPr varScale="1">
        <p:scale>
          <a:sx n="48" d="100"/>
          <a:sy n="48" d="100"/>
        </p:scale>
        <p:origin x="200" y="3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371D262F-B9F9-49B1-AF8A-0FC707701D45}"/>
              </a:ext>
            </a:extLst>
          </p:cNvPr>
          <p:cNvSpPr>
            <a:spLocks noGrp="1" noChangeArrowheads="1"/>
          </p:cNvSpPr>
          <p:nvPr>
            <p:ph type="hdr" sz="quarter"/>
          </p:nvPr>
        </p:nvSpPr>
        <p:spPr bwMode="auto">
          <a:xfrm>
            <a:off x="0" y="0"/>
            <a:ext cx="2922588" cy="492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2000">
                <a:latin typeface="Times New Roman" charset="0"/>
                <a:ea typeface="ＭＳ Ｐゴシック" charset="0"/>
                <a:cs typeface="ＭＳ Ｐゴシック" charset="0"/>
              </a:defRPr>
            </a:lvl1pPr>
          </a:lstStyle>
          <a:p>
            <a:pPr>
              <a:defRPr/>
            </a:pPr>
            <a:r>
              <a:rPr lang="en-US"/>
              <a:t>CSE3304</a:t>
            </a:r>
          </a:p>
        </p:txBody>
      </p:sp>
      <p:sp>
        <p:nvSpPr>
          <p:cNvPr id="47107" name="Rectangle 3">
            <a:extLst>
              <a:ext uri="{FF2B5EF4-FFF2-40B4-BE49-F238E27FC236}">
                <a16:creationId xmlns:a16="http://schemas.microsoft.com/office/drawing/2014/main" id="{411B6E0D-AF0E-4044-B257-4C1AA635C220}"/>
              </a:ext>
            </a:extLst>
          </p:cNvPr>
          <p:cNvSpPr>
            <a:spLocks noGrp="1" noChangeArrowheads="1"/>
          </p:cNvSpPr>
          <p:nvPr>
            <p:ph type="dt" sz="quarter" idx="1"/>
          </p:nvPr>
        </p:nvSpPr>
        <p:spPr bwMode="auto">
          <a:xfrm>
            <a:off x="3822700" y="0"/>
            <a:ext cx="2922588" cy="492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smtClean="0"/>
            </a:lvl1pPr>
          </a:lstStyle>
          <a:p>
            <a:pPr>
              <a:defRPr/>
            </a:pPr>
            <a:fld id="{D917F189-7F3C-4076-A628-2C7C780769B9}" type="datetime1">
              <a:rPr lang="en-US" altLang="en-US" smtClean="0"/>
              <a:t>11/9/23</a:t>
            </a:fld>
            <a:endParaRPr lang="en-US" altLang="en-US"/>
          </a:p>
        </p:txBody>
      </p:sp>
      <p:sp>
        <p:nvSpPr>
          <p:cNvPr id="47108" name="Rectangle 4">
            <a:extLst>
              <a:ext uri="{FF2B5EF4-FFF2-40B4-BE49-F238E27FC236}">
                <a16:creationId xmlns:a16="http://schemas.microsoft.com/office/drawing/2014/main" id="{ADF50F69-7B97-4D86-9028-AF240F023C0A}"/>
              </a:ext>
            </a:extLst>
          </p:cNvPr>
          <p:cNvSpPr>
            <a:spLocks noGrp="1" noChangeArrowheads="1"/>
          </p:cNvSpPr>
          <p:nvPr>
            <p:ph type="ftr" sz="quarter" idx="2"/>
          </p:nvPr>
        </p:nvSpPr>
        <p:spPr bwMode="auto">
          <a:xfrm>
            <a:off x="0" y="9361488"/>
            <a:ext cx="2922588"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600">
                <a:latin typeface="Times New Roman" charset="0"/>
                <a:ea typeface="ＭＳ Ｐゴシック" charset="0"/>
                <a:cs typeface="ＭＳ Ｐゴシック" charset="0"/>
                <a:sym typeface="Symbol" charset="0"/>
              </a:defRPr>
            </a:lvl1pPr>
          </a:lstStyle>
          <a:p>
            <a:pPr>
              <a:defRPr/>
            </a:pPr>
            <a:r>
              <a:rPr lang="en-US"/>
              <a:t> David Abramson, 1999</a:t>
            </a:r>
          </a:p>
        </p:txBody>
      </p:sp>
      <p:sp>
        <p:nvSpPr>
          <p:cNvPr id="47109" name="Rectangle 5">
            <a:extLst>
              <a:ext uri="{FF2B5EF4-FFF2-40B4-BE49-F238E27FC236}">
                <a16:creationId xmlns:a16="http://schemas.microsoft.com/office/drawing/2014/main" id="{CF98EAB9-E32B-4EF8-BDB0-A74482412810}"/>
              </a:ext>
            </a:extLst>
          </p:cNvPr>
          <p:cNvSpPr>
            <a:spLocks noGrp="1" noChangeArrowheads="1"/>
          </p:cNvSpPr>
          <p:nvPr>
            <p:ph type="sldNum" sz="quarter" idx="3"/>
          </p:nvPr>
        </p:nvSpPr>
        <p:spPr bwMode="auto">
          <a:xfrm>
            <a:off x="3822700" y="9361488"/>
            <a:ext cx="2922588"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A4E404A6-9946-44CA-A0D8-2050E9CAB188}" type="slidenum">
              <a:rPr lang="en-US" altLang="en-US"/>
              <a:pPr>
                <a:defRPr/>
              </a:pPr>
              <a:t>‹#›</a:t>
            </a:fld>
            <a:endParaRPr lang="en-US" altLang="en-US"/>
          </a:p>
        </p:txBody>
      </p:sp>
      <p:sp>
        <p:nvSpPr>
          <p:cNvPr id="14342" name="Rectangle 6">
            <a:extLst>
              <a:ext uri="{FF2B5EF4-FFF2-40B4-BE49-F238E27FC236}">
                <a16:creationId xmlns:a16="http://schemas.microsoft.com/office/drawing/2014/main" id="{B5E2DB36-5F4B-44EA-8C3F-74A0211F5A92}"/>
              </a:ext>
            </a:extLst>
          </p:cNvPr>
          <p:cNvSpPr>
            <a:spLocks noChangeArrowheads="1"/>
          </p:cNvSpPr>
          <p:nvPr/>
        </p:nvSpPr>
        <p:spPr bwMode="auto">
          <a:xfrm>
            <a:off x="974725" y="739775"/>
            <a:ext cx="4795838" cy="8293100"/>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defRPr/>
            </a:pPr>
            <a:endParaRPr lang="en-AU" altLang="en-US" sz="18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1DA672DD-0BBE-4D80-8F99-45D94D7665EB}"/>
              </a:ext>
            </a:extLst>
          </p:cNvPr>
          <p:cNvSpPr>
            <a:spLocks noGrp="1" noChangeArrowheads="1"/>
          </p:cNvSpPr>
          <p:nvPr>
            <p:ph type="hdr" sz="quarter"/>
          </p:nvPr>
        </p:nvSpPr>
        <p:spPr bwMode="auto">
          <a:xfrm>
            <a:off x="0" y="0"/>
            <a:ext cx="2922588" cy="492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atin typeface="Times New Roman" charset="0"/>
                <a:ea typeface="ＭＳ Ｐゴシック" charset="0"/>
                <a:cs typeface="ＭＳ Ｐゴシック" charset="0"/>
              </a:defRPr>
            </a:lvl1pPr>
          </a:lstStyle>
          <a:p>
            <a:pPr>
              <a:defRPr/>
            </a:pPr>
            <a:endParaRPr lang="en-AU"/>
          </a:p>
        </p:txBody>
      </p:sp>
      <p:sp>
        <p:nvSpPr>
          <p:cNvPr id="45059" name="Rectangle 3">
            <a:extLst>
              <a:ext uri="{FF2B5EF4-FFF2-40B4-BE49-F238E27FC236}">
                <a16:creationId xmlns:a16="http://schemas.microsoft.com/office/drawing/2014/main" id="{9FCBDD0D-2ECE-4B9D-93DA-7358C91DB37F}"/>
              </a:ext>
            </a:extLst>
          </p:cNvPr>
          <p:cNvSpPr>
            <a:spLocks noGrp="1" noChangeArrowheads="1"/>
          </p:cNvSpPr>
          <p:nvPr>
            <p:ph type="dt" idx="1"/>
          </p:nvPr>
        </p:nvSpPr>
        <p:spPr bwMode="auto">
          <a:xfrm>
            <a:off x="3822700" y="0"/>
            <a:ext cx="2922588" cy="492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smtClean="0"/>
            </a:lvl1pPr>
          </a:lstStyle>
          <a:p>
            <a:pPr>
              <a:defRPr/>
            </a:pPr>
            <a:fld id="{8FC4B0B3-8741-4A9B-B65E-10D862F56208}" type="datetime1">
              <a:rPr lang="en-US" altLang="en-US" smtClean="0"/>
              <a:t>11/9/23</a:t>
            </a:fld>
            <a:endParaRPr lang="en-US" altLang="en-US"/>
          </a:p>
        </p:txBody>
      </p:sp>
      <p:sp>
        <p:nvSpPr>
          <p:cNvPr id="3076" name="Rectangle 4">
            <a:extLst>
              <a:ext uri="{FF2B5EF4-FFF2-40B4-BE49-F238E27FC236}">
                <a16:creationId xmlns:a16="http://schemas.microsoft.com/office/drawing/2014/main" id="{977C8536-653C-40BD-853F-102F3CE66845}"/>
              </a:ext>
            </a:extLst>
          </p:cNvPr>
          <p:cNvSpPr>
            <a:spLocks noGrp="1" noRot="1" noChangeAspect="1" noChangeArrowheads="1" noTextEdit="1"/>
          </p:cNvSpPr>
          <p:nvPr>
            <p:ph type="sldImg" idx="2"/>
          </p:nvPr>
        </p:nvSpPr>
        <p:spPr bwMode="auto">
          <a:xfrm>
            <a:off x="909638" y="739775"/>
            <a:ext cx="4926012" cy="36941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a:extLst>
              <a:ext uri="{FF2B5EF4-FFF2-40B4-BE49-F238E27FC236}">
                <a16:creationId xmlns:a16="http://schemas.microsoft.com/office/drawing/2014/main" id="{A418C2FA-E30B-408C-9505-363AEE0534BF}"/>
              </a:ext>
            </a:extLst>
          </p:cNvPr>
          <p:cNvSpPr>
            <a:spLocks noGrp="1" noChangeArrowheads="1"/>
          </p:cNvSpPr>
          <p:nvPr>
            <p:ph type="body" sz="quarter" idx="3"/>
          </p:nvPr>
        </p:nvSpPr>
        <p:spPr bwMode="auto">
          <a:xfrm>
            <a:off x="900113" y="4679950"/>
            <a:ext cx="4945062" cy="44338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5062" name="Rectangle 6">
            <a:extLst>
              <a:ext uri="{FF2B5EF4-FFF2-40B4-BE49-F238E27FC236}">
                <a16:creationId xmlns:a16="http://schemas.microsoft.com/office/drawing/2014/main" id="{8548E362-84F7-4670-81B7-FCEFA690DC7B}"/>
              </a:ext>
            </a:extLst>
          </p:cNvPr>
          <p:cNvSpPr>
            <a:spLocks noGrp="1" noChangeArrowheads="1"/>
          </p:cNvSpPr>
          <p:nvPr>
            <p:ph type="ftr" sz="quarter" idx="4"/>
          </p:nvPr>
        </p:nvSpPr>
        <p:spPr bwMode="auto">
          <a:xfrm>
            <a:off x="0" y="9361488"/>
            <a:ext cx="2922588"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ea typeface="ＭＳ Ｐゴシック" charset="0"/>
                <a:cs typeface="ＭＳ Ｐゴシック" charset="0"/>
              </a:defRPr>
            </a:lvl1pPr>
          </a:lstStyle>
          <a:p>
            <a:pPr>
              <a:defRPr/>
            </a:pPr>
            <a:endParaRPr lang="en-AU"/>
          </a:p>
        </p:txBody>
      </p:sp>
      <p:sp>
        <p:nvSpPr>
          <p:cNvPr id="45063" name="Rectangle 7">
            <a:extLst>
              <a:ext uri="{FF2B5EF4-FFF2-40B4-BE49-F238E27FC236}">
                <a16:creationId xmlns:a16="http://schemas.microsoft.com/office/drawing/2014/main" id="{1A76DDFA-8ACB-4458-9A56-E3B93145369E}"/>
              </a:ext>
            </a:extLst>
          </p:cNvPr>
          <p:cNvSpPr>
            <a:spLocks noGrp="1" noChangeArrowheads="1"/>
          </p:cNvSpPr>
          <p:nvPr>
            <p:ph type="sldNum" sz="quarter" idx="5"/>
          </p:nvPr>
        </p:nvSpPr>
        <p:spPr bwMode="auto">
          <a:xfrm>
            <a:off x="3822700" y="9361488"/>
            <a:ext cx="2922588" cy="4921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15F69347-9469-4390-B420-7A5F0507C16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kumimoji="1" sz="1200" kern="1200">
        <a:solidFill>
          <a:schemeClr val="tx1"/>
        </a:solidFill>
        <a:latin typeface="Times New Roman" pitchFamily="18" charset="0"/>
        <a:ea typeface="MS PGothic" panose="020B0600070205080204" pitchFamily="34" charset="-128"/>
        <a:cs typeface="ＭＳ Ｐゴシック" charset="-128"/>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S PGothic" panose="020B0600070205080204" pitchFamily="34"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S PGothic" panose="020B0600070205080204" pitchFamily="34"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S PGothic" panose="020B0600070205080204" pitchFamily="34"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BE334B2-62D3-471B-ABC4-2739CD920E69}" type="slidenum">
              <a:rPr lang="en-US" altLang="en-US"/>
              <a:pPr>
                <a:spcBef>
                  <a:spcPct val="0"/>
                </a:spcBef>
              </a:pPr>
              <a:t>1</a:t>
            </a:fld>
            <a:endParaRPr lang="en-US" alt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dirty="0"/>
          </a:p>
        </p:txBody>
      </p:sp>
    </p:spTree>
    <p:extLst>
      <p:ext uri="{BB962C8B-B14F-4D97-AF65-F5344CB8AC3E}">
        <p14:creationId xmlns:p14="http://schemas.microsoft.com/office/powerpoint/2010/main" val="16894850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MPI is the implementation for a distributed memory platform. The deployment is a Master-Slave model where sequential steps are performed by the master </a:t>
            </a:r>
          </a:p>
          <a:p>
            <a:r>
              <a:rPr lang="en-US" dirty="0"/>
              <a:t>process and the slaves do the parallel work. The major difference in the distributed memory implementation from the shared memory implementation is that</a:t>
            </a:r>
          </a:p>
          <a:p>
            <a:r>
              <a:rPr lang="en-US" dirty="0"/>
              <a:t>the master needs to perform explicit send and receive calls to distribute the data among available processes and to collect resulting assignments from the processes. In</a:t>
            </a:r>
          </a:p>
          <a:p>
            <a:r>
              <a:rPr lang="en-US" dirty="0"/>
              <a:t>every iteration, the slaves send the index array containing the cluster assignment for each point and the master broadcasts new means to all slaves after updating means and checking for convergence. The master decides to terminate when the desired convergence is reached.</a:t>
            </a:r>
          </a:p>
        </p:txBody>
      </p:sp>
      <p:sp>
        <p:nvSpPr>
          <p:cNvPr id="4" name="Date Placeholder 3"/>
          <p:cNvSpPr>
            <a:spLocks noGrp="1"/>
          </p:cNvSpPr>
          <p:nvPr>
            <p:ph type="dt" idx="1"/>
          </p:nvPr>
        </p:nvSpPr>
        <p:spPr/>
        <p:txBody>
          <a:bodyPr/>
          <a:lstStyle/>
          <a:p>
            <a:pPr>
              <a:defRPr/>
            </a:pPr>
            <a:fld id="{8FC4B0B3-8741-4A9B-B65E-10D862F56208}" type="datetime1">
              <a:rPr lang="en-US" altLang="en-US" smtClean="0"/>
              <a:t>11/9/23</a:t>
            </a:fld>
            <a:endParaRPr lang="en-US" altLang="en-US"/>
          </a:p>
        </p:txBody>
      </p:sp>
      <p:sp>
        <p:nvSpPr>
          <p:cNvPr id="5" name="Slide Number Placeholder 4"/>
          <p:cNvSpPr>
            <a:spLocks noGrp="1"/>
          </p:cNvSpPr>
          <p:nvPr>
            <p:ph type="sldNum" sz="quarter" idx="5"/>
          </p:nvPr>
        </p:nvSpPr>
        <p:spPr/>
        <p:txBody>
          <a:bodyPr/>
          <a:lstStyle/>
          <a:p>
            <a:pPr>
              <a:defRPr/>
            </a:pPr>
            <a:fld id="{15F69347-9469-4390-B420-7A5F0507C164}" type="slidenum">
              <a:rPr lang="en-US" altLang="en-US" smtClean="0"/>
              <a:pPr>
                <a:defRPr/>
              </a:pPr>
              <a:t>10</a:t>
            </a:fld>
            <a:endParaRPr lang="en-US" altLang="en-US"/>
          </a:p>
        </p:txBody>
      </p:sp>
    </p:spTree>
    <p:extLst>
      <p:ext uri="{BB962C8B-B14F-4D97-AF65-F5344CB8AC3E}">
        <p14:creationId xmlns:p14="http://schemas.microsoft.com/office/powerpoint/2010/main" val="2618396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algorithm implemented by </a:t>
            </a:r>
            <a:r>
              <a:rPr lang="en-US" dirty="0" err="1"/>
              <a:t>Bhimani</a:t>
            </a:r>
            <a:r>
              <a:rPr lang="en-US" dirty="0"/>
              <a:t> and colleagues saw the k-means algorithm cluster both simple and complex images. These inputs dictate the rate of convergence of the k-means algorithm.</a:t>
            </a:r>
          </a:p>
        </p:txBody>
      </p:sp>
      <p:sp>
        <p:nvSpPr>
          <p:cNvPr id="4" name="Date Placeholder 3"/>
          <p:cNvSpPr>
            <a:spLocks noGrp="1"/>
          </p:cNvSpPr>
          <p:nvPr>
            <p:ph type="dt" idx="1"/>
          </p:nvPr>
        </p:nvSpPr>
        <p:spPr/>
        <p:txBody>
          <a:bodyPr/>
          <a:lstStyle/>
          <a:p>
            <a:pPr>
              <a:defRPr/>
            </a:pPr>
            <a:fld id="{8FC4B0B3-8741-4A9B-B65E-10D862F56208}" type="datetime1">
              <a:rPr lang="en-US" altLang="en-US" smtClean="0"/>
              <a:t>11/9/23</a:t>
            </a:fld>
            <a:endParaRPr lang="en-US" altLang="en-US"/>
          </a:p>
        </p:txBody>
      </p:sp>
      <p:sp>
        <p:nvSpPr>
          <p:cNvPr id="5" name="Slide Number Placeholder 4"/>
          <p:cNvSpPr>
            <a:spLocks noGrp="1"/>
          </p:cNvSpPr>
          <p:nvPr>
            <p:ph type="sldNum" sz="quarter" idx="5"/>
          </p:nvPr>
        </p:nvSpPr>
        <p:spPr/>
        <p:txBody>
          <a:bodyPr/>
          <a:lstStyle/>
          <a:p>
            <a:pPr>
              <a:defRPr/>
            </a:pPr>
            <a:fld id="{15F69347-9469-4390-B420-7A5F0507C164}" type="slidenum">
              <a:rPr lang="en-US" altLang="en-US" smtClean="0"/>
              <a:pPr>
                <a:defRPr/>
              </a:pPr>
              <a:t>12</a:t>
            </a:fld>
            <a:endParaRPr lang="en-US" altLang="en-US"/>
          </a:p>
        </p:txBody>
      </p:sp>
    </p:spTree>
    <p:extLst>
      <p:ext uri="{BB962C8B-B14F-4D97-AF65-F5344CB8AC3E}">
        <p14:creationId xmlns:p14="http://schemas.microsoft.com/office/powerpoint/2010/main" val="3386853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Tolerance was used as a means of convergence within the algorithm, for which the tolerance allowed is set by the user at initialization and the tolerance value is calculated at each iteration by the taking the change in data points between clusters divided by the total amount of data points.</a:t>
            </a:r>
          </a:p>
        </p:txBody>
      </p:sp>
      <p:sp>
        <p:nvSpPr>
          <p:cNvPr id="4" name="Date Placeholder 3"/>
          <p:cNvSpPr>
            <a:spLocks noGrp="1"/>
          </p:cNvSpPr>
          <p:nvPr>
            <p:ph type="dt" idx="1"/>
          </p:nvPr>
        </p:nvSpPr>
        <p:spPr/>
        <p:txBody>
          <a:bodyPr/>
          <a:lstStyle/>
          <a:p>
            <a:pPr>
              <a:defRPr/>
            </a:pPr>
            <a:fld id="{8FC4B0B3-8741-4A9B-B65E-10D862F56208}" type="datetime1">
              <a:rPr lang="en-US" altLang="en-US" smtClean="0"/>
              <a:t>11/9/23</a:t>
            </a:fld>
            <a:endParaRPr lang="en-US" altLang="en-US"/>
          </a:p>
        </p:txBody>
      </p:sp>
      <p:sp>
        <p:nvSpPr>
          <p:cNvPr id="5" name="Slide Number Placeholder 4"/>
          <p:cNvSpPr>
            <a:spLocks noGrp="1"/>
          </p:cNvSpPr>
          <p:nvPr>
            <p:ph type="sldNum" sz="quarter" idx="5"/>
          </p:nvPr>
        </p:nvSpPr>
        <p:spPr/>
        <p:txBody>
          <a:bodyPr/>
          <a:lstStyle/>
          <a:p>
            <a:pPr>
              <a:defRPr/>
            </a:pPr>
            <a:fld id="{15F69347-9469-4390-B420-7A5F0507C164}" type="slidenum">
              <a:rPr lang="en-US" altLang="en-US" smtClean="0"/>
              <a:pPr>
                <a:defRPr/>
              </a:pPr>
              <a:t>13</a:t>
            </a:fld>
            <a:endParaRPr lang="en-US" altLang="en-US"/>
          </a:p>
        </p:txBody>
      </p:sp>
    </p:spTree>
    <p:extLst>
      <p:ext uri="{BB962C8B-B14F-4D97-AF65-F5344CB8AC3E}">
        <p14:creationId xmlns:p14="http://schemas.microsoft.com/office/powerpoint/2010/main" val="3291259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two tables show the difference in convergence rates for different values of K and two different input images, one being relatively simply and the other being more complex. For both tables the tolerance is set to 0 and therefore there must be no change in any data point to a different cluster between the penultimate and final iteration of the algorithm. As hypothesized all parallel algorithms outperformed the sequential implementation of the algorithm and </a:t>
            </a:r>
            <a:r>
              <a:rPr lang="en-US" dirty="0" err="1"/>
              <a:t>Birmani</a:t>
            </a:r>
            <a:r>
              <a:rPr lang="en-US" dirty="0"/>
              <a:t> and </a:t>
            </a:r>
            <a:r>
              <a:rPr lang="en-US" dirty="0" err="1"/>
              <a:t>coleagues</a:t>
            </a:r>
            <a:r>
              <a:rPr lang="en-US" dirty="0"/>
              <a:t> were also able to identify that for simple images a 16 thread OpenMP implementation outperformed all other competition for the 300x300 simple image. However for the complex image a 32x32 block implementation of CUDA was the best performing implementation.</a:t>
            </a:r>
          </a:p>
        </p:txBody>
      </p:sp>
      <p:sp>
        <p:nvSpPr>
          <p:cNvPr id="4" name="Date Placeholder 3"/>
          <p:cNvSpPr>
            <a:spLocks noGrp="1"/>
          </p:cNvSpPr>
          <p:nvPr>
            <p:ph type="dt" idx="1"/>
          </p:nvPr>
        </p:nvSpPr>
        <p:spPr/>
        <p:txBody>
          <a:bodyPr/>
          <a:lstStyle/>
          <a:p>
            <a:pPr>
              <a:defRPr/>
            </a:pPr>
            <a:fld id="{8FC4B0B3-8741-4A9B-B65E-10D862F56208}" type="datetime1">
              <a:rPr lang="en-US" altLang="en-US" smtClean="0"/>
              <a:t>11/9/23</a:t>
            </a:fld>
            <a:endParaRPr lang="en-US" altLang="en-US"/>
          </a:p>
        </p:txBody>
      </p:sp>
      <p:sp>
        <p:nvSpPr>
          <p:cNvPr id="5" name="Slide Number Placeholder 4"/>
          <p:cNvSpPr>
            <a:spLocks noGrp="1"/>
          </p:cNvSpPr>
          <p:nvPr>
            <p:ph type="sldNum" sz="quarter" idx="5"/>
          </p:nvPr>
        </p:nvSpPr>
        <p:spPr/>
        <p:txBody>
          <a:bodyPr/>
          <a:lstStyle/>
          <a:p>
            <a:pPr>
              <a:defRPr/>
            </a:pPr>
            <a:fld id="{15F69347-9469-4390-B420-7A5F0507C164}" type="slidenum">
              <a:rPr lang="en-US" altLang="en-US" smtClean="0"/>
              <a:pPr>
                <a:defRPr/>
              </a:pPr>
              <a:t>14</a:t>
            </a:fld>
            <a:endParaRPr lang="en-US" altLang="en-US"/>
          </a:p>
        </p:txBody>
      </p:sp>
    </p:spTree>
    <p:extLst>
      <p:ext uri="{BB962C8B-B14F-4D97-AF65-F5344CB8AC3E}">
        <p14:creationId xmlns:p14="http://schemas.microsoft.com/office/powerpoint/2010/main" val="4084590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 analysis of the results show the dramatic influence that picking suitable initial centroids for a parallel k-means algorithm can make. Additional speedups of up to 2.5 times the amount can be seen if properly selected for instead of randomly selecting initial centroids.</a:t>
            </a:r>
          </a:p>
        </p:txBody>
      </p:sp>
      <p:sp>
        <p:nvSpPr>
          <p:cNvPr id="4" name="Date Placeholder 3"/>
          <p:cNvSpPr>
            <a:spLocks noGrp="1"/>
          </p:cNvSpPr>
          <p:nvPr>
            <p:ph type="dt" idx="1"/>
          </p:nvPr>
        </p:nvSpPr>
        <p:spPr/>
        <p:txBody>
          <a:bodyPr/>
          <a:lstStyle/>
          <a:p>
            <a:pPr>
              <a:defRPr/>
            </a:pPr>
            <a:fld id="{8FC4B0B3-8741-4A9B-B65E-10D862F56208}" type="datetime1">
              <a:rPr lang="en-US" altLang="en-US" smtClean="0"/>
              <a:t>11/9/23</a:t>
            </a:fld>
            <a:endParaRPr lang="en-US" altLang="en-US"/>
          </a:p>
        </p:txBody>
      </p:sp>
      <p:sp>
        <p:nvSpPr>
          <p:cNvPr id="5" name="Slide Number Placeholder 4"/>
          <p:cNvSpPr>
            <a:spLocks noGrp="1"/>
          </p:cNvSpPr>
          <p:nvPr>
            <p:ph type="sldNum" sz="quarter" idx="5"/>
          </p:nvPr>
        </p:nvSpPr>
        <p:spPr/>
        <p:txBody>
          <a:bodyPr/>
          <a:lstStyle/>
          <a:p>
            <a:pPr>
              <a:defRPr/>
            </a:pPr>
            <a:fld id="{15F69347-9469-4390-B420-7A5F0507C164}" type="slidenum">
              <a:rPr lang="en-US" altLang="en-US" smtClean="0"/>
              <a:pPr>
                <a:defRPr/>
              </a:pPr>
              <a:t>15</a:t>
            </a:fld>
            <a:endParaRPr lang="en-US" altLang="en-US"/>
          </a:p>
        </p:txBody>
      </p:sp>
    </p:spTree>
    <p:extLst>
      <p:ext uri="{BB962C8B-B14F-4D97-AF65-F5344CB8AC3E}">
        <p14:creationId xmlns:p14="http://schemas.microsoft.com/office/powerpoint/2010/main" val="1085790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from the results the authors were able further identify the iterative nature of machine learning algorithms and put in place parallel implementations in order to reduce computational bottlenecks in the sequential algorithms. The main conclusions from the results with regard to </a:t>
            </a:r>
            <a:r>
              <a:rPr lang="en-US" dirty="0" err="1"/>
              <a:t>parallism</a:t>
            </a:r>
            <a:r>
              <a:rPr lang="en-US" dirty="0"/>
              <a:t> of the k-means algorithm was that for computationally simple examples an OpenMP implantation was best suited, but for complex imagery CUDA should be used as an implementation of the k-means algorithm.</a:t>
            </a:r>
          </a:p>
        </p:txBody>
      </p:sp>
      <p:sp>
        <p:nvSpPr>
          <p:cNvPr id="4" name="Date Placeholder 3"/>
          <p:cNvSpPr>
            <a:spLocks noGrp="1"/>
          </p:cNvSpPr>
          <p:nvPr>
            <p:ph type="dt" idx="1"/>
          </p:nvPr>
        </p:nvSpPr>
        <p:spPr/>
        <p:txBody>
          <a:bodyPr/>
          <a:lstStyle/>
          <a:p>
            <a:pPr>
              <a:defRPr/>
            </a:pPr>
            <a:fld id="{8FC4B0B3-8741-4A9B-B65E-10D862F56208}" type="datetime1">
              <a:rPr lang="en-US" altLang="en-US" smtClean="0"/>
              <a:t>11/9/23</a:t>
            </a:fld>
            <a:endParaRPr lang="en-US" altLang="en-US"/>
          </a:p>
        </p:txBody>
      </p:sp>
      <p:sp>
        <p:nvSpPr>
          <p:cNvPr id="5" name="Slide Number Placeholder 4"/>
          <p:cNvSpPr>
            <a:spLocks noGrp="1"/>
          </p:cNvSpPr>
          <p:nvPr>
            <p:ph type="sldNum" sz="quarter" idx="5"/>
          </p:nvPr>
        </p:nvSpPr>
        <p:spPr/>
        <p:txBody>
          <a:bodyPr/>
          <a:lstStyle/>
          <a:p>
            <a:pPr>
              <a:defRPr/>
            </a:pPr>
            <a:fld id="{15F69347-9469-4390-B420-7A5F0507C164}" type="slidenum">
              <a:rPr lang="en-US" altLang="en-US" smtClean="0"/>
              <a:pPr>
                <a:defRPr/>
              </a:pPr>
              <a:t>16</a:t>
            </a:fld>
            <a:endParaRPr lang="en-US" altLang="en-US"/>
          </a:p>
        </p:txBody>
      </p:sp>
    </p:spTree>
    <p:extLst>
      <p:ext uri="{BB962C8B-B14F-4D97-AF65-F5344CB8AC3E}">
        <p14:creationId xmlns:p14="http://schemas.microsoft.com/office/powerpoint/2010/main" val="2046483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three things </a:t>
            </a:r>
            <a:r>
              <a:rPr lang="en-US" altLang="en-US" sz="1200" i="1" kern="0" dirty="0" err="1"/>
              <a:t>Bhimani</a:t>
            </a:r>
            <a:r>
              <a:rPr lang="en-US" altLang="en-US" sz="1200" b="1" i="1" kern="0" dirty="0"/>
              <a:t> and colleagues </a:t>
            </a:r>
            <a:r>
              <a:rPr lang="en-US" altLang="en-US" sz="1200" b="1" i="1" kern="0" dirty="0" err="1"/>
              <a:t>seaked</a:t>
            </a:r>
            <a:r>
              <a:rPr lang="en-US" altLang="en-US" sz="1200" b="1" i="1" kern="0" dirty="0"/>
              <a:t> to contribute to the literature with this work was</a:t>
            </a:r>
            <a:endParaRPr lang="en-US" dirty="0"/>
          </a:p>
        </p:txBody>
      </p:sp>
      <p:sp>
        <p:nvSpPr>
          <p:cNvPr id="4" name="Date Placeholder 3"/>
          <p:cNvSpPr>
            <a:spLocks noGrp="1"/>
          </p:cNvSpPr>
          <p:nvPr>
            <p:ph type="dt" idx="1"/>
          </p:nvPr>
        </p:nvSpPr>
        <p:spPr/>
        <p:txBody>
          <a:bodyPr/>
          <a:lstStyle/>
          <a:p>
            <a:pPr>
              <a:defRPr/>
            </a:pPr>
            <a:fld id="{8FC4B0B3-8741-4A9B-B65E-10D862F56208}" type="datetime1">
              <a:rPr lang="en-US" altLang="en-US" smtClean="0"/>
              <a:t>11/9/23</a:t>
            </a:fld>
            <a:endParaRPr lang="en-US" altLang="en-US"/>
          </a:p>
        </p:txBody>
      </p:sp>
      <p:sp>
        <p:nvSpPr>
          <p:cNvPr id="5" name="Slide Number Placeholder 4"/>
          <p:cNvSpPr>
            <a:spLocks noGrp="1"/>
          </p:cNvSpPr>
          <p:nvPr>
            <p:ph type="sldNum" sz="quarter" idx="5"/>
          </p:nvPr>
        </p:nvSpPr>
        <p:spPr/>
        <p:txBody>
          <a:bodyPr/>
          <a:lstStyle/>
          <a:p>
            <a:pPr>
              <a:defRPr/>
            </a:pPr>
            <a:fld id="{15F69347-9469-4390-B420-7A5F0507C164}" type="slidenum">
              <a:rPr lang="en-US" altLang="en-US" smtClean="0"/>
              <a:pPr>
                <a:defRPr/>
              </a:pPr>
              <a:t>2</a:t>
            </a:fld>
            <a:endParaRPr lang="en-US" altLang="en-US"/>
          </a:p>
        </p:txBody>
      </p:sp>
    </p:spTree>
    <p:extLst>
      <p:ext uri="{BB962C8B-B14F-4D97-AF65-F5344CB8AC3E}">
        <p14:creationId xmlns:p14="http://schemas.microsoft.com/office/powerpoint/2010/main" val="1851831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Birmani</a:t>
            </a:r>
            <a:r>
              <a:rPr lang="en-AU" dirty="0"/>
              <a:t> and colleagues classify clustering as the unsupervised classification of patterns. We can further abstract this by saying that machine learning clustering is akin to organizing a messy room. If we have a bunch of items scattered around we might seek to organise them. By doing so we seek to find hidden patterns or structures within the data in order to make better sense of the relationship structures within a data set.</a:t>
            </a:r>
            <a:endParaRPr lang="en-US" dirty="0"/>
          </a:p>
        </p:txBody>
      </p:sp>
      <p:sp>
        <p:nvSpPr>
          <p:cNvPr id="4" name="Date Placeholder 3"/>
          <p:cNvSpPr>
            <a:spLocks noGrp="1"/>
          </p:cNvSpPr>
          <p:nvPr>
            <p:ph type="dt" idx="1"/>
          </p:nvPr>
        </p:nvSpPr>
        <p:spPr/>
        <p:txBody>
          <a:bodyPr/>
          <a:lstStyle/>
          <a:p>
            <a:pPr>
              <a:defRPr/>
            </a:pPr>
            <a:fld id="{8FC4B0B3-8741-4A9B-B65E-10D862F56208}" type="datetime1">
              <a:rPr lang="en-US" altLang="en-US" smtClean="0"/>
              <a:t>11/9/23</a:t>
            </a:fld>
            <a:endParaRPr lang="en-US" altLang="en-US"/>
          </a:p>
        </p:txBody>
      </p:sp>
      <p:sp>
        <p:nvSpPr>
          <p:cNvPr id="5" name="Slide Number Placeholder 4"/>
          <p:cNvSpPr>
            <a:spLocks noGrp="1"/>
          </p:cNvSpPr>
          <p:nvPr>
            <p:ph type="sldNum" sz="quarter" idx="5"/>
          </p:nvPr>
        </p:nvSpPr>
        <p:spPr/>
        <p:txBody>
          <a:bodyPr/>
          <a:lstStyle/>
          <a:p>
            <a:pPr>
              <a:defRPr/>
            </a:pPr>
            <a:fld id="{15F69347-9469-4390-B420-7A5F0507C164}" type="slidenum">
              <a:rPr lang="en-US" altLang="en-US" smtClean="0"/>
              <a:pPr>
                <a:defRPr/>
              </a:pPr>
              <a:t>3</a:t>
            </a:fld>
            <a:endParaRPr lang="en-US" altLang="en-US"/>
          </a:p>
        </p:txBody>
      </p:sp>
    </p:spTree>
    <p:extLst>
      <p:ext uri="{BB962C8B-B14F-4D97-AF65-F5344CB8AC3E}">
        <p14:creationId xmlns:p14="http://schemas.microsoft.com/office/powerpoint/2010/main" val="18825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begin with a number line containing points we can break k-means down into steps.</a:t>
            </a:r>
          </a:p>
          <a:p>
            <a:r>
              <a:rPr lang="en-US" dirty="0"/>
              <a:t>The first step being the random assignment of k clusters to a point</a:t>
            </a:r>
          </a:p>
          <a:p>
            <a:r>
              <a:rPr lang="en-US" dirty="0"/>
              <a:t>The second involves clustering the points depending on the distance from the centroids</a:t>
            </a:r>
          </a:p>
          <a:p>
            <a:r>
              <a:rPr lang="en-US" dirty="0"/>
              <a:t>The third step involves calculating new centroids based on the mean value of the cluster points.</a:t>
            </a:r>
          </a:p>
          <a:p>
            <a:r>
              <a:rPr lang="en-US" dirty="0"/>
              <a:t>The fourth step is just a new iteration of the second step, but with new centroid values</a:t>
            </a:r>
          </a:p>
          <a:p>
            <a:r>
              <a:rPr lang="en-US" dirty="0"/>
              <a:t>The following steps are repeated until some iteration has been reached or a certain tolerance level set by the user has been reached</a:t>
            </a:r>
          </a:p>
        </p:txBody>
      </p:sp>
      <p:sp>
        <p:nvSpPr>
          <p:cNvPr id="4" name="Date Placeholder 3"/>
          <p:cNvSpPr>
            <a:spLocks noGrp="1"/>
          </p:cNvSpPr>
          <p:nvPr>
            <p:ph type="dt" idx="1"/>
          </p:nvPr>
        </p:nvSpPr>
        <p:spPr/>
        <p:txBody>
          <a:bodyPr/>
          <a:lstStyle/>
          <a:p>
            <a:pPr>
              <a:defRPr/>
            </a:pPr>
            <a:fld id="{8FC4B0B3-8741-4A9B-B65E-10D862F56208}" type="datetime1">
              <a:rPr lang="en-US" altLang="en-US" smtClean="0"/>
              <a:t>11/9/23</a:t>
            </a:fld>
            <a:endParaRPr lang="en-US" altLang="en-US"/>
          </a:p>
        </p:txBody>
      </p:sp>
      <p:sp>
        <p:nvSpPr>
          <p:cNvPr id="5" name="Slide Number Placeholder 4"/>
          <p:cNvSpPr>
            <a:spLocks noGrp="1"/>
          </p:cNvSpPr>
          <p:nvPr>
            <p:ph type="sldNum" sz="quarter" idx="5"/>
          </p:nvPr>
        </p:nvSpPr>
        <p:spPr/>
        <p:txBody>
          <a:bodyPr/>
          <a:lstStyle/>
          <a:p>
            <a:pPr>
              <a:defRPr/>
            </a:pPr>
            <a:fld id="{15F69347-9469-4390-B420-7A5F0507C164}" type="slidenum">
              <a:rPr lang="en-US" altLang="en-US" smtClean="0"/>
              <a:pPr>
                <a:defRPr/>
              </a:pPr>
              <a:t>4</a:t>
            </a:fld>
            <a:endParaRPr lang="en-US" altLang="en-US"/>
          </a:p>
        </p:txBody>
      </p:sp>
    </p:spTree>
    <p:extLst>
      <p:ext uri="{BB962C8B-B14F-4D97-AF65-F5344CB8AC3E}">
        <p14:creationId xmlns:p14="http://schemas.microsoft.com/office/powerpoint/2010/main" val="268299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Though the last example was a simple number line, we can generalize the k-means algorithm to any higher dimensional space. This visualization shows the k-means algorithm being performed on a data set in two dimensions.</a:t>
            </a:r>
          </a:p>
        </p:txBody>
      </p:sp>
      <p:sp>
        <p:nvSpPr>
          <p:cNvPr id="4" name="Date Placeholder 3"/>
          <p:cNvSpPr>
            <a:spLocks noGrp="1"/>
          </p:cNvSpPr>
          <p:nvPr>
            <p:ph type="dt" idx="1"/>
          </p:nvPr>
        </p:nvSpPr>
        <p:spPr/>
        <p:txBody>
          <a:bodyPr/>
          <a:lstStyle/>
          <a:p>
            <a:pPr>
              <a:defRPr/>
            </a:pPr>
            <a:fld id="{8FC4B0B3-8741-4A9B-B65E-10D862F56208}" type="datetime1">
              <a:rPr lang="en-US" altLang="en-US" smtClean="0"/>
              <a:t>11/9/23</a:t>
            </a:fld>
            <a:endParaRPr lang="en-US" altLang="en-US"/>
          </a:p>
        </p:txBody>
      </p:sp>
      <p:sp>
        <p:nvSpPr>
          <p:cNvPr id="5" name="Slide Number Placeholder 4"/>
          <p:cNvSpPr>
            <a:spLocks noGrp="1"/>
          </p:cNvSpPr>
          <p:nvPr>
            <p:ph type="sldNum" sz="quarter" idx="5"/>
          </p:nvPr>
        </p:nvSpPr>
        <p:spPr/>
        <p:txBody>
          <a:bodyPr/>
          <a:lstStyle/>
          <a:p>
            <a:pPr>
              <a:defRPr/>
            </a:pPr>
            <a:fld id="{15F69347-9469-4390-B420-7A5F0507C164}" type="slidenum">
              <a:rPr lang="en-US" altLang="en-US" smtClean="0"/>
              <a:pPr>
                <a:defRPr/>
              </a:pPr>
              <a:t>5</a:t>
            </a:fld>
            <a:endParaRPr lang="en-US" altLang="en-US"/>
          </a:p>
        </p:txBody>
      </p:sp>
    </p:spTree>
    <p:extLst>
      <p:ext uri="{BB962C8B-B14F-4D97-AF65-F5344CB8AC3E}">
        <p14:creationId xmlns:p14="http://schemas.microsoft.com/office/powerpoint/2010/main" val="1959400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examining the pseudocode supplied by the paper, the places for parallelism within the algorithm can be identified. </a:t>
            </a:r>
            <a:r>
              <a:rPr lang="en-US" dirty="0" err="1"/>
              <a:t>Bhirami</a:t>
            </a:r>
            <a:r>
              <a:rPr lang="en-US" dirty="0"/>
              <a:t> and </a:t>
            </a:r>
            <a:r>
              <a:rPr lang="en-US" dirty="0" err="1"/>
              <a:t>coleagues</a:t>
            </a:r>
            <a:r>
              <a:rPr lang="en-US" dirty="0"/>
              <a:t> identified that step 4 within the given pseudocode was an optimum point for </a:t>
            </a:r>
            <a:r>
              <a:rPr lang="en-US" dirty="0" err="1"/>
              <a:t>parellization</a:t>
            </a:r>
            <a:r>
              <a:rPr lang="en-US" dirty="0"/>
              <a:t>, not only due to it’s iterative nature but also the fact that up to 90% of the algorithm was spent within this step.</a:t>
            </a:r>
          </a:p>
        </p:txBody>
      </p:sp>
      <p:sp>
        <p:nvSpPr>
          <p:cNvPr id="4" name="Date Placeholder 3"/>
          <p:cNvSpPr>
            <a:spLocks noGrp="1"/>
          </p:cNvSpPr>
          <p:nvPr>
            <p:ph type="dt" idx="1"/>
          </p:nvPr>
        </p:nvSpPr>
        <p:spPr/>
        <p:txBody>
          <a:bodyPr/>
          <a:lstStyle/>
          <a:p>
            <a:pPr>
              <a:defRPr/>
            </a:pPr>
            <a:fld id="{8FC4B0B3-8741-4A9B-B65E-10D862F56208}" type="datetime1">
              <a:rPr lang="en-US" altLang="en-US" smtClean="0"/>
              <a:t>11/9/23</a:t>
            </a:fld>
            <a:endParaRPr lang="en-US" altLang="en-US"/>
          </a:p>
        </p:txBody>
      </p:sp>
      <p:sp>
        <p:nvSpPr>
          <p:cNvPr id="5" name="Slide Number Placeholder 4"/>
          <p:cNvSpPr>
            <a:spLocks noGrp="1"/>
          </p:cNvSpPr>
          <p:nvPr>
            <p:ph type="sldNum" sz="quarter" idx="5"/>
          </p:nvPr>
        </p:nvSpPr>
        <p:spPr/>
        <p:txBody>
          <a:bodyPr/>
          <a:lstStyle/>
          <a:p>
            <a:pPr>
              <a:defRPr/>
            </a:pPr>
            <a:fld id="{15F69347-9469-4390-B420-7A5F0507C164}" type="slidenum">
              <a:rPr lang="en-US" altLang="en-US" smtClean="0"/>
              <a:pPr>
                <a:defRPr/>
              </a:pPr>
              <a:t>6</a:t>
            </a:fld>
            <a:endParaRPr lang="en-US" altLang="en-US"/>
          </a:p>
        </p:txBody>
      </p:sp>
    </p:spTree>
    <p:extLst>
      <p:ext uri="{BB962C8B-B14F-4D97-AF65-F5344CB8AC3E}">
        <p14:creationId xmlns:p14="http://schemas.microsoft.com/office/powerpoint/2010/main" val="3667364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1 from the paper further generalizes a parallel approach to solving the k-means clustering problem. The sequential steps within the algorithm is the initialization and convergence check that hold dependencies from each thread. Parallel implementations of the code exist at calculations of distance from data points to centroids and the cluster assignment for a given point.</a:t>
            </a:r>
          </a:p>
        </p:txBody>
      </p:sp>
      <p:sp>
        <p:nvSpPr>
          <p:cNvPr id="4" name="Date Placeholder 3"/>
          <p:cNvSpPr>
            <a:spLocks noGrp="1"/>
          </p:cNvSpPr>
          <p:nvPr>
            <p:ph type="dt" idx="1"/>
          </p:nvPr>
        </p:nvSpPr>
        <p:spPr/>
        <p:txBody>
          <a:bodyPr/>
          <a:lstStyle/>
          <a:p>
            <a:pPr>
              <a:defRPr/>
            </a:pPr>
            <a:fld id="{8FC4B0B3-8741-4A9B-B65E-10D862F56208}" type="datetime1">
              <a:rPr lang="en-US" altLang="en-US" smtClean="0"/>
              <a:t>11/9/23</a:t>
            </a:fld>
            <a:endParaRPr lang="en-US" altLang="en-US"/>
          </a:p>
        </p:txBody>
      </p:sp>
      <p:sp>
        <p:nvSpPr>
          <p:cNvPr id="5" name="Slide Number Placeholder 4"/>
          <p:cNvSpPr>
            <a:spLocks noGrp="1"/>
          </p:cNvSpPr>
          <p:nvPr>
            <p:ph type="sldNum" sz="quarter" idx="5"/>
          </p:nvPr>
        </p:nvSpPr>
        <p:spPr/>
        <p:txBody>
          <a:bodyPr/>
          <a:lstStyle/>
          <a:p>
            <a:pPr>
              <a:defRPr/>
            </a:pPr>
            <a:fld id="{15F69347-9469-4390-B420-7A5F0507C164}" type="slidenum">
              <a:rPr lang="en-US" altLang="en-US" smtClean="0"/>
              <a:pPr>
                <a:defRPr/>
              </a:pPr>
              <a:t>7</a:t>
            </a:fld>
            <a:endParaRPr lang="en-US" altLang="en-US"/>
          </a:p>
        </p:txBody>
      </p:sp>
    </p:spTree>
    <p:extLst>
      <p:ext uri="{BB962C8B-B14F-4D97-AF65-F5344CB8AC3E}">
        <p14:creationId xmlns:p14="http://schemas.microsoft.com/office/powerpoint/2010/main" val="1655303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paper 3 means for implementing </a:t>
            </a:r>
            <a:r>
              <a:rPr lang="en-US" dirty="0" err="1"/>
              <a:t>parelization</a:t>
            </a:r>
            <a:r>
              <a:rPr lang="en-US" dirty="0"/>
              <a:t> were identified those being shared memory with OpenMP, distributed memory via use of </a:t>
            </a:r>
            <a:r>
              <a:rPr lang="en-US" dirty="0" err="1"/>
              <a:t>openMPI</a:t>
            </a:r>
            <a:r>
              <a:rPr lang="en-US" dirty="0"/>
              <a:t> and general purpose computing using CUDA.</a:t>
            </a:r>
          </a:p>
        </p:txBody>
      </p:sp>
      <p:sp>
        <p:nvSpPr>
          <p:cNvPr id="4" name="Date Placeholder 3"/>
          <p:cNvSpPr>
            <a:spLocks noGrp="1"/>
          </p:cNvSpPr>
          <p:nvPr>
            <p:ph type="dt" idx="1"/>
          </p:nvPr>
        </p:nvSpPr>
        <p:spPr/>
        <p:txBody>
          <a:bodyPr/>
          <a:lstStyle/>
          <a:p>
            <a:pPr>
              <a:defRPr/>
            </a:pPr>
            <a:fld id="{8FC4B0B3-8741-4A9B-B65E-10D862F56208}" type="datetime1">
              <a:rPr lang="en-US" altLang="en-US" smtClean="0"/>
              <a:t>11/9/23</a:t>
            </a:fld>
            <a:endParaRPr lang="en-US" altLang="en-US"/>
          </a:p>
        </p:txBody>
      </p:sp>
      <p:sp>
        <p:nvSpPr>
          <p:cNvPr id="5" name="Slide Number Placeholder 4"/>
          <p:cNvSpPr>
            <a:spLocks noGrp="1"/>
          </p:cNvSpPr>
          <p:nvPr>
            <p:ph type="sldNum" sz="quarter" idx="5"/>
          </p:nvPr>
        </p:nvSpPr>
        <p:spPr/>
        <p:txBody>
          <a:bodyPr/>
          <a:lstStyle/>
          <a:p>
            <a:pPr>
              <a:defRPr/>
            </a:pPr>
            <a:fld id="{15F69347-9469-4390-B420-7A5F0507C164}" type="slidenum">
              <a:rPr lang="en-US" altLang="en-US" smtClean="0"/>
              <a:pPr>
                <a:defRPr/>
              </a:pPr>
              <a:t>8</a:t>
            </a:fld>
            <a:endParaRPr lang="en-US" altLang="en-US"/>
          </a:p>
        </p:txBody>
      </p:sp>
    </p:spTree>
    <p:extLst>
      <p:ext uri="{BB962C8B-B14F-4D97-AF65-F5344CB8AC3E}">
        <p14:creationId xmlns:p14="http://schemas.microsoft.com/office/powerpoint/2010/main" val="2305928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OpenMP implements a shared memory model and a multiple thread program to spawn parallel computation. Random points are picked as </a:t>
            </a:r>
          </a:p>
          <a:p>
            <a:r>
              <a:rPr lang="en-US" dirty="0"/>
              <a:t>initial means to start the algorithm, then the parallel region is entered. Each point is assigned to its nearest cluster by a group of threads operating in parallel,</a:t>
            </a:r>
          </a:p>
          <a:p>
            <a:r>
              <a:rPr lang="en-US" dirty="0"/>
              <a:t>followed by a sequential step to compute new means. If the</a:t>
            </a:r>
          </a:p>
          <a:p>
            <a:r>
              <a:rPr lang="en-US" dirty="0"/>
              <a:t>algorithm has not converged then the parallel threads are</a:t>
            </a:r>
          </a:p>
          <a:p>
            <a:r>
              <a:rPr lang="en-US" dirty="0"/>
              <a:t>spawned again with the new means.</a:t>
            </a:r>
          </a:p>
        </p:txBody>
      </p:sp>
      <p:sp>
        <p:nvSpPr>
          <p:cNvPr id="4" name="Date Placeholder 3"/>
          <p:cNvSpPr>
            <a:spLocks noGrp="1"/>
          </p:cNvSpPr>
          <p:nvPr>
            <p:ph type="dt" idx="1"/>
          </p:nvPr>
        </p:nvSpPr>
        <p:spPr/>
        <p:txBody>
          <a:bodyPr/>
          <a:lstStyle/>
          <a:p>
            <a:pPr>
              <a:defRPr/>
            </a:pPr>
            <a:fld id="{8FC4B0B3-8741-4A9B-B65E-10D862F56208}" type="datetime1">
              <a:rPr lang="en-US" altLang="en-US" smtClean="0"/>
              <a:t>11/9/23</a:t>
            </a:fld>
            <a:endParaRPr lang="en-US" altLang="en-US"/>
          </a:p>
        </p:txBody>
      </p:sp>
      <p:sp>
        <p:nvSpPr>
          <p:cNvPr id="5" name="Slide Number Placeholder 4"/>
          <p:cNvSpPr>
            <a:spLocks noGrp="1"/>
          </p:cNvSpPr>
          <p:nvPr>
            <p:ph type="sldNum" sz="quarter" idx="5"/>
          </p:nvPr>
        </p:nvSpPr>
        <p:spPr/>
        <p:txBody>
          <a:bodyPr/>
          <a:lstStyle/>
          <a:p>
            <a:pPr>
              <a:defRPr/>
            </a:pPr>
            <a:fld id="{15F69347-9469-4390-B420-7A5F0507C164}" type="slidenum">
              <a:rPr lang="en-US" altLang="en-US" smtClean="0"/>
              <a:pPr>
                <a:defRPr/>
              </a:pPr>
              <a:t>9</a:t>
            </a:fld>
            <a:endParaRPr lang="en-US" altLang="en-US"/>
          </a:p>
        </p:txBody>
      </p:sp>
    </p:spTree>
    <p:extLst>
      <p:ext uri="{BB962C8B-B14F-4D97-AF65-F5344CB8AC3E}">
        <p14:creationId xmlns:p14="http://schemas.microsoft.com/office/powerpoint/2010/main" val="27485850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9"/>
          <p:cNvSpPr>
            <a:spLocks noChangeArrowheads="1"/>
          </p:cNvSpPr>
          <p:nvPr/>
        </p:nvSpPr>
        <p:spPr bwMode="auto">
          <a:xfrm>
            <a:off x="395289" y="1412875"/>
            <a:ext cx="8389936" cy="2305050"/>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spcBef>
                <a:spcPct val="0"/>
              </a:spcBef>
            </a:pPr>
            <a:r>
              <a:rPr lang="en-US" sz="1662">
                <a:cs typeface="Arial" charset="0"/>
              </a:rPr>
              <a:t>    </a:t>
            </a:r>
          </a:p>
        </p:txBody>
      </p:sp>
      <p:pic>
        <p:nvPicPr>
          <p:cNvPr id="5" name="Picture 14" descr="Monash_logo_rg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90" y="368303"/>
            <a:ext cx="4176712" cy="473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6" name="Group 37"/>
          <p:cNvGrpSpPr>
            <a:grpSpLocks/>
          </p:cNvGrpSpPr>
          <p:nvPr/>
        </p:nvGrpSpPr>
        <p:grpSpPr bwMode="auto">
          <a:xfrm>
            <a:off x="395289" y="944562"/>
            <a:ext cx="8389936" cy="542924"/>
            <a:chOff x="249" y="595"/>
            <a:chExt cx="5285" cy="342"/>
          </a:xfrm>
        </p:grpSpPr>
        <p:sp>
          <p:nvSpPr>
            <p:cNvPr id="7" name="Rectangle 31"/>
            <p:cNvSpPr>
              <a:spLocks noChangeArrowheads="1"/>
            </p:cNvSpPr>
            <p:nvPr/>
          </p:nvSpPr>
          <p:spPr bwMode="auto">
            <a:xfrm rot="2700000">
              <a:off x="691" y="684"/>
              <a:ext cx="273" cy="233"/>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endParaRPr lang="en-US">
                <a:cs typeface="Arial" charset="0"/>
              </a:endParaRPr>
            </a:p>
          </p:txBody>
        </p:sp>
        <p:sp>
          <p:nvSpPr>
            <p:cNvPr id="8" name="Rectangle 32"/>
            <p:cNvSpPr>
              <a:spLocks noChangeArrowheads="1"/>
            </p:cNvSpPr>
            <p:nvPr/>
          </p:nvSpPr>
          <p:spPr bwMode="auto">
            <a:xfrm>
              <a:off x="249" y="595"/>
              <a:ext cx="5285" cy="306"/>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576000" tIns="46800" anchor="ctr"/>
            <a:lstStyle/>
            <a:p>
              <a:pPr algn="l">
                <a:spcBef>
                  <a:spcPct val="0"/>
                </a:spcBef>
              </a:pPr>
              <a:r>
                <a:rPr lang="en-US" sz="1662" b="1">
                  <a:solidFill>
                    <a:schemeClr val="bg1"/>
                  </a:solidFill>
                  <a:cs typeface="Arial" charset="0"/>
                </a:rPr>
                <a:t>Information Technology</a:t>
              </a:r>
            </a:p>
          </p:txBody>
        </p:sp>
      </p:grpSp>
      <p:sp>
        <p:nvSpPr>
          <p:cNvPr id="3075" name="Rectangle 3"/>
          <p:cNvSpPr>
            <a:spLocks noGrp="1" noChangeArrowheads="1"/>
          </p:cNvSpPr>
          <p:nvPr>
            <p:ph type="ctrTitle"/>
          </p:nvPr>
        </p:nvSpPr>
        <p:spPr>
          <a:xfrm>
            <a:off x="971552" y="1557338"/>
            <a:ext cx="7813676" cy="1223962"/>
          </a:xfrm>
        </p:spPr>
        <p:txBody>
          <a:bodyPr tIns="45720"/>
          <a:lstStyle>
            <a:lvl1pPr>
              <a:defRPr sz="3877" b="0">
                <a:solidFill>
                  <a:schemeClr val="bg1"/>
                </a:solidFill>
              </a:defRPr>
            </a:lvl1pPr>
          </a:lstStyle>
          <a:p>
            <a:r>
              <a:rPr lang="en-AU"/>
              <a:t>Click to edit Master title style</a:t>
            </a:r>
            <a:endParaRPr lang="en-US" dirty="0"/>
          </a:p>
        </p:txBody>
      </p:sp>
      <p:sp>
        <p:nvSpPr>
          <p:cNvPr id="3076" name="Rectangle 4"/>
          <p:cNvSpPr>
            <a:spLocks noGrp="1" noChangeArrowheads="1"/>
          </p:cNvSpPr>
          <p:nvPr>
            <p:ph type="subTitle" idx="1"/>
          </p:nvPr>
        </p:nvSpPr>
        <p:spPr>
          <a:xfrm>
            <a:off x="971552" y="2924175"/>
            <a:ext cx="7813676" cy="647700"/>
          </a:xfrm>
        </p:spPr>
        <p:txBody>
          <a:bodyPr tIns="45720"/>
          <a:lstStyle>
            <a:lvl1pPr marL="0" indent="0">
              <a:spcAft>
                <a:spcPct val="0"/>
              </a:spcAft>
              <a:buFont typeface="Wingdings" charset="2"/>
              <a:buNone/>
              <a:defRPr sz="2215">
                <a:solidFill>
                  <a:schemeClr val="bg1"/>
                </a:solidFill>
              </a:defRPr>
            </a:lvl1pPr>
          </a:lstStyle>
          <a:p>
            <a:r>
              <a:rPr lang="en-AU"/>
              <a:t>Click to edit Master subtitle style</a:t>
            </a:r>
            <a:endParaRPr lang="en-US" dirty="0"/>
          </a:p>
        </p:txBody>
      </p:sp>
      <p:pic>
        <p:nvPicPr>
          <p:cNvPr id="9"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92114" y="3684588"/>
            <a:ext cx="8401050" cy="2805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487006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Full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dirty="0"/>
          </a:p>
        </p:txBody>
      </p:sp>
    </p:spTree>
    <p:extLst>
      <p:ext uri="{BB962C8B-B14F-4D97-AF65-F5344CB8AC3E}">
        <p14:creationId xmlns:p14="http://schemas.microsoft.com/office/powerpoint/2010/main" val="1596967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dv Question Title and Content">
    <p:spTree>
      <p:nvGrpSpPr>
        <p:cNvPr id="1" name=""/>
        <p:cNvGrpSpPr/>
        <p:nvPr/>
      </p:nvGrpSpPr>
      <p:grpSpPr>
        <a:xfrm>
          <a:off x="0" y="0"/>
          <a:ext cx="0" cy="0"/>
          <a:chOff x="0" y="0"/>
          <a:chExt cx="0" cy="0"/>
        </a:xfrm>
      </p:grpSpPr>
      <p:sp>
        <p:nvSpPr>
          <p:cNvPr id="4" name="Rounded Rectangle 3"/>
          <p:cNvSpPr/>
          <p:nvPr userDrawn="1"/>
        </p:nvSpPr>
        <p:spPr>
          <a:xfrm>
            <a:off x="413454" y="796935"/>
            <a:ext cx="8266720" cy="5548393"/>
          </a:xfrm>
          <a:prstGeom prst="round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AU"/>
          </a:p>
        </p:txBody>
      </p:sp>
      <p:sp>
        <p:nvSpPr>
          <p:cNvPr id="2" name="Title 1"/>
          <p:cNvSpPr>
            <a:spLocks noGrp="1"/>
          </p:cNvSpPr>
          <p:nvPr>
            <p:ph type="title"/>
          </p:nvPr>
        </p:nvSpPr>
        <p:spPr>
          <a:xfrm>
            <a:off x="673652" y="2748276"/>
            <a:ext cx="7714772" cy="840854"/>
          </a:xfrm>
        </p:spPr>
        <p:txBody>
          <a:bodyPr/>
          <a:lstStyle>
            <a:lvl1pPr>
              <a:defRPr sz="1662"/>
            </a:lvl1pPr>
          </a:lstStyle>
          <a:p>
            <a:r>
              <a:rPr lang="en-AU" dirty="0"/>
              <a:t>Click to edit Master title style</a:t>
            </a:r>
            <a:endParaRPr lang="en-US" dirty="0"/>
          </a:p>
        </p:txBody>
      </p:sp>
      <p:sp>
        <p:nvSpPr>
          <p:cNvPr id="3" name="Content Placeholder 2"/>
          <p:cNvSpPr>
            <a:spLocks noGrp="1"/>
          </p:cNvSpPr>
          <p:nvPr>
            <p:ph idx="1"/>
          </p:nvPr>
        </p:nvSpPr>
        <p:spPr>
          <a:xfrm>
            <a:off x="673651" y="3798957"/>
            <a:ext cx="4397336" cy="2424890"/>
          </a:xfrm>
        </p:spPr>
        <p:txBody>
          <a:bodyPr>
            <a:normAutofit/>
          </a:bodyPr>
          <a:lstStyle>
            <a:lvl1pPr>
              <a:defRPr sz="1662"/>
            </a:lvl1pPr>
            <a:lvl2pPr>
              <a:defRPr sz="1662"/>
            </a:lvl2pPr>
            <a:lvl3pPr>
              <a:defRPr sz="1662"/>
            </a:lvl3pPr>
            <a:lvl4pPr>
              <a:defRPr sz="1662"/>
            </a:lvl4pPr>
            <a:lvl5pPr>
              <a:defRPr sz="1662"/>
            </a:lvl5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Tree>
    <p:extLst>
      <p:ext uri="{BB962C8B-B14F-4D97-AF65-F5344CB8AC3E}">
        <p14:creationId xmlns:p14="http://schemas.microsoft.com/office/powerpoint/2010/main" val="1886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Grp Question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3652" y="2748276"/>
            <a:ext cx="7714772" cy="840854"/>
          </a:xfrm>
        </p:spPr>
        <p:txBody>
          <a:bodyPr/>
          <a:lstStyle>
            <a:lvl1pPr>
              <a:defRPr sz="1662"/>
            </a:lvl1pPr>
          </a:lstStyle>
          <a:p>
            <a:r>
              <a:rPr lang="en-AU" dirty="0"/>
              <a:t>Click to edit Master title style</a:t>
            </a:r>
            <a:endParaRPr lang="en-US" dirty="0"/>
          </a:p>
        </p:txBody>
      </p:sp>
      <p:sp>
        <p:nvSpPr>
          <p:cNvPr id="3" name="Content Placeholder 2"/>
          <p:cNvSpPr>
            <a:spLocks noGrp="1"/>
          </p:cNvSpPr>
          <p:nvPr>
            <p:ph idx="1"/>
          </p:nvPr>
        </p:nvSpPr>
        <p:spPr>
          <a:xfrm>
            <a:off x="673651" y="3798957"/>
            <a:ext cx="4397336" cy="2424890"/>
          </a:xfrm>
        </p:spPr>
        <p:txBody>
          <a:bodyPr>
            <a:normAutofit/>
          </a:bodyPr>
          <a:lstStyle>
            <a:lvl1pPr>
              <a:defRPr sz="1662"/>
            </a:lvl1pPr>
            <a:lvl2pPr>
              <a:defRPr sz="1662"/>
            </a:lvl2pPr>
            <a:lvl3pPr>
              <a:defRPr sz="1662"/>
            </a:lvl3pPr>
            <a:lvl4pPr>
              <a:defRPr sz="1662"/>
            </a:lvl4pPr>
            <a:lvl5pPr>
              <a:defRPr sz="1662"/>
            </a:lvl5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Tree>
    <p:extLst>
      <p:ext uri="{BB962C8B-B14F-4D97-AF65-F5344CB8AC3E}">
        <p14:creationId xmlns:p14="http://schemas.microsoft.com/office/powerpoint/2010/main" val="3610757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842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AU"/>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6" y="1535113"/>
            <a:ext cx="4041776" cy="639762"/>
          </a:xfrm>
        </p:spPr>
        <p:txBody>
          <a:bodyPr anchor="b"/>
          <a:lstStyle>
            <a:lvl1pPr marL="0" indent="0">
              <a:buNone/>
              <a:defRPr sz="2215" b="1"/>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AU"/>
              <a:t>Click to edit Master text styles</a:t>
            </a:r>
          </a:p>
        </p:txBody>
      </p:sp>
      <p:sp>
        <p:nvSpPr>
          <p:cNvPr id="6" name="Content Placeholder 5"/>
          <p:cNvSpPr>
            <a:spLocks noGrp="1"/>
          </p:cNvSpPr>
          <p:nvPr>
            <p:ph sz="quarter" idx="4"/>
          </p:nvPr>
        </p:nvSpPr>
        <p:spPr>
          <a:xfrm>
            <a:off x="4645026" y="2174875"/>
            <a:ext cx="4041776" cy="3951288"/>
          </a:xfrm>
        </p:spPr>
        <p:txBody>
          <a:bodyPr/>
          <a:lstStyle>
            <a:lvl1pPr>
              <a:defRPr sz="2215"/>
            </a:lvl1pPr>
            <a:lvl2pPr>
              <a:defRPr sz="1846"/>
            </a:lvl2pPr>
            <a:lvl3pPr>
              <a:defRPr sz="1662"/>
            </a:lvl3pPr>
            <a:lvl4pPr>
              <a:defRPr sz="1477"/>
            </a:lvl4pPr>
            <a:lvl5pPr>
              <a:defRPr sz="1477"/>
            </a:lvl5pPr>
            <a:lvl6pPr>
              <a:defRPr sz="1477"/>
            </a:lvl6pPr>
            <a:lvl7pPr>
              <a:defRPr sz="1477"/>
            </a:lvl7pPr>
            <a:lvl8pPr>
              <a:defRPr sz="1477"/>
            </a:lvl8pPr>
            <a:lvl9pPr>
              <a:defRPr sz="1477"/>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2290519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BBD66CD6-E658-45D5-8521-DF837F82E550}"/>
              </a:ext>
            </a:extLst>
          </p:cNvPr>
          <p:cNvSpPr>
            <a:spLocks noGrp="1" noChangeArrowheads="1"/>
          </p:cNvSpPr>
          <p:nvPr>
            <p:ph type="sldNum" sz="quarter" idx="11"/>
          </p:nvPr>
        </p:nvSpPr>
        <p:spPr>
          <a:ln/>
        </p:spPr>
        <p:txBody>
          <a:bodyPr/>
          <a:lstStyle>
            <a:lvl1pPr>
              <a:defRPr/>
            </a:lvl1pPr>
          </a:lstStyle>
          <a:p>
            <a:endParaRPr lang="en-US" altLang="en-US" dirty="0"/>
          </a:p>
        </p:txBody>
      </p:sp>
    </p:spTree>
    <p:extLst>
      <p:ext uri="{BB962C8B-B14F-4D97-AF65-F5344CB8AC3E}">
        <p14:creationId xmlns:p14="http://schemas.microsoft.com/office/powerpoint/2010/main" val="456630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5638"/>
          </a:xfrm>
        </p:spPr>
        <p:txBody>
          <a:bodyPr/>
          <a:lstStyle/>
          <a:p>
            <a:r>
              <a:rPr lang="en-AU"/>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Rectangle 6">
            <a:extLst>
              <a:ext uri="{FF2B5EF4-FFF2-40B4-BE49-F238E27FC236}">
                <a16:creationId xmlns:a16="http://schemas.microsoft.com/office/drawing/2014/main" id="{D710673E-2A0E-4472-852E-944DB229E44A}"/>
              </a:ext>
            </a:extLst>
          </p:cNvPr>
          <p:cNvSpPr>
            <a:spLocks noGrp="1" noChangeArrowheads="1"/>
          </p:cNvSpPr>
          <p:nvPr>
            <p:ph type="sldNum" sz="quarter" idx="11"/>
          </p:nvPr>
        </p:nvSpPr>
        <p:spPr>
          <a:ln/>
        </p:spPr>
        <p:txBody>
          <a:bodyPr/>
          <a:lstStyle>
            <a:lvl1pPr>
              <a:defRPr/>
            </a:lvl1pPr>
          </a:lstStyle>
          <a:p>
            <a:endParaRPr lang="en-US" altLang="en-US" dirty="0"/>
          </a:p>
        </p:txBody>
      </p:sp>
    </p:spTree>
    <p:extLst>
      <p:ext uri="{BB962C8B-B14F-4D97-AF65-F5344CB8AC3E}">
        <p14:creationId xmlns:p14="http://schemas.microsoft.com/office/powerpoint/2010/main" val="3189019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AU"/>
              <a:t>Click to edit Master title style</a:t>
            </a:r>
            <a:endParaRPr lang="en-US"/>
          </a:p>
        </p:txBody>
      </p:sp>
      <p:sp>
        <p:nvSpPr>
          <p:cNvPr id="3" name="Table Placeholder 2"/>
          <p:cNvSpPr>
            <a:spLocks noGrp="1"/>
          </p:cNvSpPr>
          <p:nvPr>
            <p:ph type="tbl" idx="1"/>
          </p:nvPr>
        </p:nvSpPr>
        <p:spPr>
          <a:xfrm>
            <a:off x="533400" y="1600200"/>
            <a:ext cx="8229600" cy="4525963"/>
          </a:xfrm>
        </p:spPr>
        <p:txBody>
          <a:bodyPr rtlCol="0">
            <a:normAutofit/>
          </a:bodyPr>
          <a:lstStyle/>
          <a:p>
            <a:pPr lvl="0"/>
            <a:endParaRPr lang="en-US" noProof="0"/>
          </a:p>
        </p:txBody>
      </p:sp>
      <p:sp>
        <p:nvSpPr>
          <p:cNvPr id="4" name="Date Placeholder 3">
            <a:extLst>
              <a:ext uri="{FF2B5EF4-FFF2-40B4-BE49-F238E27FC236}">
                <a16:creationId xmlns:a16="http://schemas.microsoft.com/office/drawing/2014/main" id="{DE24A9B6-9A18-43FA-89C5-2916959143E9}"/>
              </a:ext>
            </a:extLst>
          </p:cNvPr>
          <p:cNvSpPr>
            <a:spLocks noGrp="1"/>
          </p:cNvSpPr>
          <p:nvPr>
            <p:ph type="dt" sz="half" idx="10"/>
          </p:nvPr>
        </p:nvSpPr>
        <p:spPr/>
        <p:txBody>
          <a:bodyPr/>
          <a:lstStyle>
            <a:lvl1pPr>
              <a:defRPr/>
            </a:lvl1pPr>
          </a:lstStyle>
          <a:p>
            <a:endParaRPr lang="en-US" altLang="en-US" dirty="0"/>
          </a:p>
        </p:txBody>
      </p:sp>
      <p:sp>
        <p:nvSpPr>
          <p:cNvPr id="6" name="Slide Number Placeholder 5">
            <a:extLst>
              <a:ext uri="{FF2B5EF4-FFF2-40B4-BE49-F238E27FC236}">
                <a16:creationId xmlns:a16="http://schemas.microsoft.com/office/drawing/2014/main" id="{2F99365E-6CC4-4B45-800B-9B620FAA43A0}"/>
              </a:ext>
            </a:extLst>
          </p:cNvPr>
          <p:cNvSpPr>
            <a:spLocks noGrp="1"/>
          </p:cNvSpPr>
          <p:nvPr>
            <p:ph type="sldNum" sz="quarter" idx="12"/>
          </p:nvPr>
        </p:nvSpPr>
        <p:spPr/>
        <p:txBody>
          <a:bodyPr/>
          <a:lstStyle>
            <a:lvl1pPr>
              <a:defRPr/>
            </a:lvl1pPr>
          </a:lstStyle>
          <a:p>
            <a:endParaRPr lang="en-US" altLang="en-US" dirty="0"/>
          </a:p>
        </p:txBody>
      </p:sp>
    </p:spTree>
    <p:extLst>
      <p:ext uri="{BB962C8B-B14F-4D97-AF65-F5344CB8AC3E}">
        <p14:creationId xmlns:p14="http://schemas.microsoft.com/office/powerpoint/2010/main" val="3321932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91580" y="944566"/>
            <a:ext cx="7992888" cy="611187"/>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91440" bIns="45720" numCol="1" anchor="t" anchorCtr="0" compatLnSpc="1">
            <a:prstTxWarp prst="textNoShape">
              <a:avLst/>
            </a:prstTxWarp>
          </a:bodyPr>
          <a:lstStyle/>
          <a:p>
            <a:pPr lvl="0"/>
            <a:r>
              <a:rPr lang="en-AU"/>
              <a:t>Click to edit Master title style</a:t>
            </a:r>
            <a:endParaRPr lang="en-AU" dirty="0"/>
          </a:p>
        </p:txBody>
      </p:sp>
      <p:sp>
        <p:nvSpPr>
          <p:cNvPr id="1027" name="Rectangle 3"/>
          <p:cNvSpPr>
            <a:spLocks noGrp="1" noChangeArrowheads="1"/>
          </p:cNvSpPr>
          <p:nvPr>
            <p:ph type="body" idx="1"/>
          </p:nvPr>
        </p:nvSpPr>
        <p:spPr bwMode="auto">
          <a:xfrm>
            <a:off x="395536" y="1663701"/>
            <a:ext cx="8388933" cy="4681624"/>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pic>
        <p:nvPicPr>
          <p:cNvPr id="1028" name="Picture 13" descr="Monash_logo_rgb"/>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57188" y="6489700"/>
            <a:ext cx="1800225" cy="204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31" name="TextBox 4"/>
          <p:cNvSpPr txBox="1">
            <a:spLocks noChangeArrowheads="1"/>
          </p:cNvSpPr>
          <p:nvPr userDrawn="1"/>
        </p:nvSpPr>
        <p:spPr bwMode="auto">
          <a:xfrm>
            <a:off x="8437564" y="6453189"/>
            <a:ext cx="359394" cy="2628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1400">
                <a:solidFill>
                  <a:schemeClr val="tx1"/>
                </a:solidFill>
                <a:latin typeface="Arial" charset="0"/>
                <a:ea typeface="ＭＳ Ｐゴシック" charset="0"/>
                <a:cs typeface="ＭＳ Ｐゴシック" charset="0"/>
              </a:defRPr>
            </a:lvl1pPr>
            <a:lvl2pPr marL="742950" indent="-285750" eaLnBrk="0" hangingPunct="0">
              <a:defRPr sz="1400">
                <a:solidFill>
                  <a:schemeClr val="tx1"/>
                </a:solidFill>
                <a:latin typeface="Arial" charset="0"/>
                <a:ea typeface="ＭＳ Ｐゴシック" charset="0"/>
              </a:defRPr>
            </a:lvl2pPr>
            <a:lvl3pPr marL="1143000" indent="-228600" eaLnBrk="0" hangingPunct="0">
              <a:defRPr sz="1400">
                <a:solidFill>
                  <a:schemeClr val="tx1"/>
                </a:solidFill>
                <a:latin typeface="Arial" charset="0"/>
                <a:ea typeface="ＭＳ Ｐゴシック" charset="0"/>
              </a:defRPr>
            </a:lvl3pPr>
            <a:lvl4pPr marL="1600200" indent="-228600" eaLnBrk="0" hangingPunct="0">
              <a:defRPr sz="1400">
                <a:solidFill>
                  <a:schemeClr val="tx1"/>
                </a:solidFill>
                <a:latin typeface="Arial" charset="0"/>
                <a:ea typeface="ＭＳ Ｐゴシック" charset="0"/>
              </a:defRPr>
            </a:lvl4pPr>
            <a:lvl5pPr marL="2057400" indent="-228600" eaLnBrk="0" hangingPunct="0">
              <a:defRPr sz="1400">
                <a:solidFill>
                  <a:schemeClr val="tx1"/>
                </a:solidFill>
                <a:latin typeface="Arial" charset="0"/>
                <a:ea typeface="ＭＳ Ｐゴシック" charset="0"/>
              </a:defRPr>
            </a:lvl5pPr>
            <a:lvl6pPr marL="2514600" indent="-228600" algn="ctr" eaLnBrk="0" fontAlgn="base" hangingPunct="0">
              <a:spcBef>
                <a:spcPct val="50000"/>
              </a:spcBef>
              <a:spcAft>
                <a:spcPct val="0"/>
              </a:spcAft>
              <a:defRPr sz="1400">
                <a:solidFill>
                  <a:schemeClr val="tx1"/>
                </a:solidFill>
                <a:latin typeface="Arial" charset="0"/>
                <a:ea typeface="ＭＳ Ｐゴシック" charset="0"/>
              </a:defRPr>
            </a:lvl6pPr>
            <a:lvl7pPr marL="2971800" indent="-228600" algn="ctr" eaLnBrk="0" fontAlgn="base" hangingPunct="0">
              <a:spcBef>
                <a:spcPct val="50000"/>
              </a:spcBef>
              <a:spcAft>
                <a:spcPct val="0"/>
              </a:spcAft>
              <a:defRPr sz="1400">
                <a:solidFill>
                  <a:schemeClr val="tx1"/>
                </a:solidFill>
                <a:latin typeface="Arial" charset="0"/>
                <a:ea typeface="ＭＳ Ｐゴシック" charset="0"/>
              </a:defRPr>
            </a:lvl7pPr>
            <a:lvl8pPr marL="3429000" indent="-228600" algn="ctr" eaLnBrk="0" fontAlgn="base" hangingPunct="0">
              <a:spcBef>
                <a:spcPct val="50000"/>
              </a:spcBef>
              <a:spcAft>
                <a:spcPct val="0"/>
              </a:spcAft>
              <a:defRPr sz="1400">
                <a:solidFill>
                  <a:schemeClr val="tx1"/>
                </a:solidFill>
                <a:latin typeface="Arial" charset="0"/>
                <a:ea typeface="ＭＳ Ｐゴシック" charset="0"/>
              </a:defRPr>
            </a:lvl8pPr>
            <a:lvl9pPr marL="3886200" indent="-228600" algn="ctr" eaLnBrk="0" fontAlgn="base" hangingPunct="0">
              <a:spcBef>
                <a:spcPct val="50000"/>
              </a:spcBef>
              <a:spcAft>
                <a:spcPct val="0"/>
              </a:spcAft>
              <a:defRPr sz="1400">
                <a:solidFill>
                  <a:schemeClr val="tx1"/>
                </a:solidFill>
                <a:latin typeface="Arial" charset="0"/>
                <a:ea typeface="ＭＳ Ｐゴシック" charset="0"/>
              </a:defRPr>
            </a:lvl9pPr>
          </a:lstStyle>
          <a:p>
            <a:pPr eaLnBrk="1" hangingPunct="1">
              <a:defRPr/>
            </a:pPr>
            <a:fld id="{D5535C72-10FA-F043-B193-DE1612ABD712}" type="slidenum">
              <a:rPr lang="en-US" sz="1108" smtClean="0"/>
              <a:pPr eaLnBrk="1" hangingPunct="1">
                <a:defRPr/>
              </a:pPr>
              <a:t>‹#›</a:t>
            </a:fld>
            <a:endParaRPr lang="en-US" sz="1108" dirty="0"/>
          </a:p>
        </p:txBody>
      </p:sp>
      <p:sp>
        <p:nvSpPr>
          <p:cNvPr id="2" name="TextBox 1"/>
          <p:cNvSpPr txBox="1"/>
          <p:nvPr userDrawn="1"/>
        </p:nvSpPr>
        <p:spPr>
          <a:xfrm>
            <a:off x="3309060" y="6453191"/>
            <a:ext cx="1952779" cy="262829"/>
          </a:xfrm>
          <a:prstGeom prst="rect">
            <a:avLst/>
          </a:prstGeom>
          <a:noFill/>
        </p:spPr>
        <p:txBody>
          <a:bodyPr wrap="none" rtlCol="0">
            <a:spAutoFit/>
          </a:bodyPr>
          <a:lstStyle/>
          <a:p>
            <a:r>
              <a:rPr lang="en-US" sz="1108" dirty="0">
                <a:latin typeface="Arial"/>
                <a:cs typeface="Arial"/>
              </a:rPr>
              <a:t>FIT3143 Parallel Computing</a:t>
            </a:r>
          </a:p>
        </p:txBody>
      </p:sp>
      <p:grpSp>
        <p:nvGrpSpPr>
          <p:cNvPr id="7" name="Group 6"/>
          <p:cNvGrpSpPr/>
          <p:nvPr userDrawn="1"/>
        </p:nvGrpSpPr>
        <p:grpSpPr>
          <a:xfrm>
            <a:off x="449264" y="23148"/>
            <a:ext cx="8389936" cy="418307"/>
            <a:chOff x="395288" y="368300"/>
            <a:chExt cx="8389937" cy="418307"/>
          </a:xfrm>
        </p:grpSpPr>
        <p:sp>
          <p:nvSpPr>
            <p:cNvPr id="8" name="Rectangle 16"/>
            <p:cNvSpPr>
              <a:spLocks noChangeArrowheads="1"/>
            </p:cNvSpPr>
            <p:nvPr userDrawn="1"/>
          </p:nvSpPr>
          <p:spPr bwMode="auto">
            <a:xfrm>
              <a:off x="395288" y="368300"/>
              <a:ext cx="8389937" cy="325438"/>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cs typeface="Arial" charset="0"/>
              </a:endParaRPr>
            </a:p>
          </p:txBody>
        </p:sp>
        <p:sp>
          <p:nvSpPr>
            <p:cNvPr id="9" name="Rectangle 28"/>
            <p:cNvSpPr>
              <a:spLocks noChangeArrowheads="1"/>
            </p:cNvSpPr>
            <p:nvPr userDrawn="1"/>
          </p:nvSpPr>
          <p:spPr bwMode="auto">
            <a:xfrm rot="2700000">
              <a:off x="649288" y="457479"/>
              <a:ext cx="288925" cy="369332"/>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endParaRPr lang="en-US">
                <a:cs typeface="Arial" charset="0"/>
              </a:endParaRPr>
            </a:p>
          </p:txBody>
        </p:sp>
      </p:grpSp>
    </p:spTree>
    <p:extLst>
      <p:ext uri="{BB962C8B-B14F-4D97-AF65-F5344CB8AC3E}">
        <p14:creationId xmlns:p14="http://schemas.microsoft.com/office/powerpoint/2010/main" val="339806683"/>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Lst>
  <p:hf sldNum="0" hdr="0" ftr="0" dt="0"/>
  <p:txStyles>
    <p:titleStyle>
      <a:lvl1pPr algn="l" rtl="0" eaLnBrk="1" fontAlgn="base" hangingPunct="1">
        <a:spcBef>
          <a:spcPct val="0"/>
        </a:spcBef>
        <a:spcAft>
          <a:spcPct val="0"/>
        </a:spcAft>
        <a:defRPr sz="2954" b="1">
          <a:solidFill>
            <a:schemeClr val="tx2"/>
          </a:solidFill>
          <a:latin typeface="+mj-lt"/>
          <a:ea typeface="ＭＳ Ｐゴシック" charset="0"/>
          <a:cs typeface="+mj-cs"/>
        </a:defRPr>
      </a:lvl1pPr>
      <a:lvl2pPr algn="l" rtl="0" eaLnBrk="1" fontAlgn="base" hangingPunct="1">
        <a:spcBef>
          <a:spcPct val="0"/>
        </a:spcBef>
        <a:spcAft>
          <a:spcPct val="0"/>
        </a:spcAft>
        <a:defRPr sz="2954" b="1">
          <a:solidFill>
            <a:schemeClr val="tx2"/>
          </a:solidFill>
          <a:latin typeface="Arial" charset="0"/>
          <a:ea typeface="ＭＳ Ｐゴシック" charset="0"/>
          <a:cs typeface="Arial" charset="0"/>
        </a:defRPr>
      </a:lvl2pPr>
      <a:lvl3pPr algn="l" rtl="0" eaLnBrk="1" fontAlgn="base" hangingPunct="1">
        <a:spcBef>
          <a:spcPct val="0"/>
        </a:spcBef>
        <a:spcAft>
          <a:spcPct val="0"/>
        </a:spcAft>
        <a:defRPr sz="2954" b="1">
          <a:solidFill>
            <a:schemeClr val="tx2"/>
          </a:solidFill>
          <a:latin typeface="Arial" charset="0"/>
          <a:ea typeface="ＭＳ Ｐゴシック" charset="0"/>
          <a:cs typeface="Arial" charset="0"/>
        </a:defRPr>
      </a:lvl3pPr>
      <a:lvl4pPr algn="l" rtl="0" eaLnBrk="1" fontAlgn="base" hangingPunct="1">
        <a:spcBef>
          <a:spcPct val="0"/>
        </a:spcBef>
        <a:spcAft>
          <a:spcPct val="0"/>
        </a:spcAft>
        <a:defRPr sz="2954" b="1">
          <a:solidFill>
            <a:schemeClr val="tx2"/>
          </a:solidFill>
          <a:latin typeface="Arial" charset="0"/>
          <a:ea typeface="ＭＳ Ｐゴシック" charset="0"/>
          <a:cs typeface="Arial" charset="0"/>
        </a:defRPr>
      </a:lvl4pPr>
      <a:lvl5pPr algn="l" rtl="0" eaLnBrk="1" fontAlgn="base" hangingPunct="1">
        <a:spcBef>
          <a:spcPct val="0"/>
        </a:spcBef>
        <a:spcAft>
          <a:spcPct val="0"/>
        </a:spcAft>
        <a:defRPr sz="2954" b="1">
          <a:solidFill>
            <a:schemeClr val="tx2"/>
          </a:solidFill>
          <a:latin typeface="Arial" charset="0"/>
          <a:ea typeface="ＭＳ Ｐゴシック" charset="0"/>
          <a:cs typeface="Arial" charset="0"/>
        </a:defRPr>
      </a:lvl5pPr>
      <a:lvl6pPr marL="422041" algn="l" rtl="0" eaLnBrk="1" fontAlgn="base" hangingPunct="1">
        <a:spcBef>
          <a:spcPct val="0"/>
        </a:spcBef>
        <a:spcAft>
          <a:spcPct val="0"/>
        </a:spcAft>
        <a:defRPr sz="2954" b="1">
          <a:solidFill>
            <a:schemeClr val="tx2"/>
          </a:solidFill>
          <a:latin typeface="Arial" charset="0"/>
          <a:ea typeface="Arial" charset="0"/>
          <a:cs typeface="Arial" charset="0"/>
        </a:defRPr>
      </a:lvl6pPr>
      <a:lvl7pPr marL="844083" algn="l" rtl="0" eaLnBrk="1" fontAlgn="base" hangingPunct="1">
        <a:spcBef>
          <a:spcPct val="0"/>
        </a:spcBef>
        <a:spcAft>
          <a:spcPct val="0"/>
        </a:spcAft>
        <a:defRPr sz="2954" b="1">
          <a:solidFill>
            <a:schemeClr val="tx2"/>
          </a:solidFill>
          <a:latin typeface="Arial" charset="0"/>
          <a:ea typeface="Arial" charset="0"/>
          <a:cs typeface="Arial" charset="0"/>
        </a:defRPr>
      </a:lvl7pPr>
      <a:lvl8pPr marL="1266124" algn="l" rtl="0" eaLnBrk="1" fontAlgn="base" hangingPunct="1">
        <a:spcBef>
          <a:spcPct val="0"/>
        </a:spcBef>
        <a:spcAft>
          <a:spcPct val="0"/>
        </a:spcAft>
        <a:defRPr sz="2954" b="1">
          <a:solidFill>
            <a:schemeClr val="tx2"/>
          </a:solidFill>
          <a:latin typeface="Arial" charset="0"/>
          <a:ea typeface="Arial" charset="0"/>
          <a:cs typeface="Arial" charset="0"/>
        </a:defRPr>
      </a:lvl8pPr>
      <a:lvl9pPr marL="1688165" algn="l" rtl="0" eaLnBrk="1" fontAlgn="base" hangingPunct="1">
        <a:spcBef>
          <a:spcPct val="0"/>
        </a:spcBef>
        <a:spcAft>
          <a:spcPct val="0"/>
        </a:spcAft>
        <a:defRPr sz="2954" b="1">
          <a:solidFill>
            <a:schemeClr val="tx2"/>
          </a:solidFill>
          <a:latin typeface="Arial" charset="0"/>
          <a:ea typeface="Arial" charset="0"/>
          <a:cs typeface="Arial" charset="0"/>
        </a:defRPr>
      </a:lvl9pPr>
    </p:titleStyle>
    <p:bodyStyle>
      <a:lvl1pPr marL="244726" indent="-244726" algn="l" rtl="0" eaLnBrk="1" fontAlgn="base" hangingPunct="1">
        <a:spcBef>
          <a:spcPct val="0"/>
        </a:spcBef>
        <a:spcAft>
          <a:spcPts val="554"/>
        </a:spcAft>
        <a:buFont typeface="Wingdings" charset="0"/>
        <a:buChar char="§"/>
        <a:defRPr sz="1846">
          <a:solidFill>
            <a:schemeClr val="tx1"/>
          </a:solidFill>
          <a:latin typeface="+mn-lt"/>
          <a:ea typeface="ＭＳ Ｐゴシック" charset="0"/>
          <a:cs typeface="+mn-cs"/>
        </a:defRPr>
      </a:lvl1pPr>
      <a:lvl2pPr marL="832359" indent="-285758" algn="l" rtl="0" eaLnBrk="1" fontAlgn="base" hangingPunct="1">
        <a:spcBef>
          <a:spcPct val="0"/>
        </a:spcBef>
        <a:spcAft>
          <a:spcPts val="554"/>
        </a:spcAft>
        <a:buChar char="–"/>
        <a:defRPr sz="1846">
          <a:solidFill>
            <a:schemeClr val="tx1"/>
          </a:solidFill>
          <a:latin typeface="+mn-lt"/>
          <a:ea typeface="+mn-ea"/>
          <a:cs typeface="+mn-cs"/>
        </a:defRPr>
      </a:lvl2pPr>
      <a:lvl3pPr marL="1326207" indent="-306274" algn="l" rtl="0" eaLnBrk="1" fontAlgn="base" hangingPunct="1">
        <a:spcBef>
          <a:spcPct val="0"/>
        </a:spcBef>
        <a:spcAft>
          <a:spcPts val="554"/>
        </a:spcAft>
        <a:buChar char="•"/>
        <a:defRPr sz="1846">
          <a:solidFill>
            <a:schemeClr val="tx1"/>
          </a:solidFill>
          <a:latin typeface="+mn-lt"/>
          <a:ea typeface="+mn-ea"/>
          <a:cs typeface="+mn-cs"/>
        </a:defRPr>
      </a:lvl3pPr>
      <a:lvl4pPr marL="1784883" indent="-211021" algn="l" rtl="0" eaLnBrk="1" fontAlgn="base" hangingPunct="1">
        <a:spcBef>
          <a:spcPct val="0"/>
        </a:spcBef>
        <a:spcAft>
          <a:spcPts val="554"/>
        </a:spcAft>
        <a:buChar char="–"/>
        <a:defRPr sz="1846">
          <a:solidFill>
            <a:schemeClr val="tx1"/>
          </a:solidFill>
          <a:latin typeface="+mn-lt"/>
          <a:ea typeface="+mn-ea"/>
          <a:cs typeface="+mn-cs"/>
        </a:defRPr>
      </a:lvl4pPr>
      <a:lvl5pPr marL="2161497" indent="-211021" algn="l" rtl="0" eaLnBrk="1" fontAlgn="base" hangingPunct="1">
        <a:spcBef>
          <a:spcPct val="20000"/>
        </a:spcBef>
        <a:spcAft>
          <a:spcPct val="0"/>
        </a:spcAft>
        <a:buChar char="»"/>
        <a:defRPr sz="1846">
          <a:solidFill>
            <a:schemeClr val="tx1"/>
          </a:solidFill>
          <a:latin typeface="Helvetica" charset="0"/>
          <a:ea typeface="+mn-ea"/>
          <a:cs typeface="+mn-cs"/>
        </a:defRPr>
      </a:lvl5pPr>
      <a:lvl6pPr marL="2583538" indent="-211021" algn="l" rtl="0" eaLnBrk="1" fontAlgn="base" hangingPunct="1">
        <a:spcBef>
          <a:spcPct val="20000"/>
        </a:spcBef>
        <a:spcAft>
          <a:spcPct val="0"/>
        </a:spcAft>
        <a:buChar char="»"/>
        <a:defRPr sz="1846">
          <a:solidFill>
            <a:schemeClr val="tx1"/>
          </a:solidFill>
          <a:latin typeface="Helvetica" charset="0"/>
          <a:ea typeface="+mn-ea"/>
          <a:cs typeface="+mn-cs"/>
        </a:defRPr>
      </a:lvl6pPr>
      <a:lvl7pPr marL="3005579" indent="-211021" algn="l" rtl="0" eaLnBrk="1" fontAlgn="base" hangingPunct="1">
        <a:spcBef>
          <a:spcPct val="20000"/>
        </a:spcBef>
        <a:spcAft>
          <a:spcPct val="0"/>
        </a:spcAft>
        <a:buChar char="»"/>
        <a:defRPr sz="1846">
          <a:solidFill>
            <a:schemeClr val="tx1"/>
          </a:solidFill>
          <a:latin typeface="Helvetica" charset="0"/>
          <a:ea typeface="+mn-ea"/>
          <a:cs typeface="+mn-cs"/>
        </a:defRPr>
      </a:lvl7pPr>
      <a:lvl8pPr marL="3427621" indent="-211021" algn="l" rtl="0" eaLnBrk="1" fontAlgn="base" hangingPunct="1">
        <a:spcBef>
          <a:spcPct val="20000"/>
        </a:spcBef>
        <a:spcAft>
          <a:spcPct val="0"/>
        </a:spcAft>
        <a:buChar char="»"/>
        <a:defRPr sz="1846">
          <a:solidFill>
            <a:schemeClr val="tx1"/>
          </a:solidFill>
          <a:latin typeface="Helvetica" charset="0"/>
          <a:ea typeface="+mn-ea"/>
          <a:cs typeface="+mn-cs"/>
        </a:defRPr>
      </a:lvl8pPr>
      <a:lvl9pPr marL="3849662" indent="-211021" algn="l" rtl="0" eaLnBrk="1" fontAlgn="base" hangingPunct="1">
        <a:spcBef>
          <a:spcPct val="20000"/>
        </a:spcBef>
        <a:spcAft>
          <a:spcPct val="0"/>
        </a:spcAft>
        <a:buChar char="»"/>
        <a:defRPr sz="1846">
          <a:solidFill>
            <a:schemeClr val="tx1"/>
          </a:solidFill>
          <a:latin typeface="Helvetica" charset="0"/>
          <a:ea typeface="+mn-ea"/>
          <a:cs typeface="+mn-cs"/>
        </a:defRPr>
      </a:lvl9pPr>
    </p:bodyStyle>
    <p:otherStyle>
      <a:defPPr>
        <a:defRPr lang="en-US"/>
      </a:defPPr>
      <a:lvl1pPr marL="0" algn="l" defTabSz="422041" rtl="0" eaLnBrk="1" latinLnBrk="0" hangingPunct="1">
        <a:defRPr sz="1662" kern="1200">
          <a:solidFill>
            <a:schemeClr val="tx1"/>
          </a:solidFill>
          <a:latin typeface="+mn-lt"/>
          <a:ea typeface="+mn-ea"/>
          <a:cs typeface="+mn-cs"/>
        </a:defRPr>
      </a:lvl1pPr>
      <a:lvl2pPr marL="422041" algn="l" defTabSz="422041" rtl="0" eaLnBrk="1" latinLnBrk="0" hangingPunct="1">
        <a:defRPr sz="1662" kern="1200">
          <a:solidFill>
            <a:schemeClr val="tx1"/>
          </a:solidFill>
          <a:latin typeface="+mn-lt"/>
          <a:ea typeface="+mn-ea"/>
          <a:cs typeface="+mn-cs"/>
        </a:defRPr>
      </a:lvl2pPr>
      <a:lvl3pPr marL="844083" algn="l" defTabSz="422041" rtl="0" eaLnBrk="1" latinLnBrk="0" hangingPunct="1">
        <a:defRPr sz="1662" kern="1200">
          <a:solidFill>
            <a:schemeClr val="tx1"/>
          </a:solidFill>
          <a:latin typeface="+mn-lt"/>
          <a:ea typeface="+mn-ea"/>
          <a:cs typeface="+mn-cs"/>
        </a:defRPr>
      </a:lvl3pPr>
      <a:lvl4pPr marL="1266124" algn="l" defTabSz="422041" rtl="0" eaLnBrk="1" latinLnBrk="0" hangingPunct="1">
        <a:defRPr sz="1662" kern="1200">
          <a:solidFill>
            <a:schemeClr val="tx1"/>
          </a:solidFill>
          <a:latin typeface="+mn-lt"/>
          <a:ea typeface="+mn-ea"/>
          <a:cs typeface="+mn-cs"/>
        </a:defRPr>
      </a:lvl4pPr>
      <a:lvl5pPr marL="1688165" algn="l" defTabSz="422041" rtl="0" eaLnBrk="1" latinLnBrk="0" hangingPunct="1">
        <a:defRPr sz="1662" kern="1200">
          <a:solidFill>
            <a:schemeClr val="tx1"/>
          </a:solidFill>
          <a:latin typeface="+mn-lt"/>
          <a:ea typeface="+mn-ea"/>
          <a:cs typeface="+mn-cs"/>
        </a:defRPr>
      </a:lvl5pPr>
      <a:lvl6pPr marL="2110207" algn="l" defTabSz="422041" rtl="0" eaLnBrk="1" latinLnBrk="0" hangingPunct="1">
        <a:defRPr sz="1662" kern="1200">
          <a:solidFill>
            <a:schemeClr val="tx1"/>
          </a:solidFill>
          <a:latin typeface="+mn-lt"/>
          <a:ea typeface="+mn-ea"/>
          <a:cs typeface="+mn-cs"/>
        </a:defRPr>
      </a:lvl6pPr>
      <a:lvl7pPr marL="2532248" algn="l" defTabSz="422041" rtl="0" eaLnBrk="1" latinLnBrk="0" hangingPunct="1">
        <a:defRPr sz="1662" kern="1200">
          <a:solidFill>
            <a:schemeClr val="tx1"/>
          </a:solidFill>
          <a:latin typeface="+mn-lt"/>
          <a:ea typeface="+mn-ea"/>
          <a:cs typeface="+mn-cs"/>
        </a:defRPr>
      </a:lvl7pPr>
      <a:lvl8pPr marL="2954289" algn="l" defTabSz="422041" rtl="0" eaLnBrk="1" latinLnBrk="0" hangingPunct="1">
        <a:defRPr sz="1662" kern="1200">
          <a:solidFill>
            <a:schemeClr val="tx1"/>
          </a:solidFill>
          <a:latin typeface="+mn-lt"/>
          <a:ea typeface="+mn-ea"/>
          <a:cs typeface="+mn-cs"/>
        </a:defRPr>
      </a:lvl8pPr>
      <a:lvl9pPr marL="3376331" algn="l" defTabSz="422041"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30B8F-658D-460A-9355-17D24DB7B4BB}"/>
              </a:ext>
            </a:extLst>
          </p:cNvPr>
          <p:cNvSpPr>
            <a:spLocks noGrp="1"/>
          </p:cNvSpPr>
          <p:nvPr>
            <p:ph type="ctrTitle"/>
          </p:nvPr>
        </p:nvSpPr>
        <p:spPr>
          <a:xfrm>
            <a:off x="683568" y="1482296"/>
            <a:ext cx="7813676" cy="1223962"/>
          </a:xfrm>
        </p:spPr>
        <p:txBody>
          <a:bodyPr/>
          <a:lstStyle/>
          <a:p>
            <a:pPr algn="ctr">
              <a:spcBef>
                <a:spcPct val="50000"/>
              </a:spcBef>
            </a:pPr>
            <a:r>
              <a:rPr lang="en-US" altLang="en-US" sz="4000" b="1" dirty="0">
                <a:latin typeface="Times New Roman" panose="02020603050405020304" pitchFamily="18" charset="0"/>
              </a:rPr>
              <a:t>FIT3143 – ASSIGNMENT 3</a:t>
            </a:r>
            <a:br>
              <a:rPr lang="en-US" altLang="en-US" sz="4000" b="1" dirty="0">
                <a:latin typeface="Times New Roman" panose="02020603050405020304" pitchFamily="18" charset="0"/>
              </a:rPr>
            </a:br>
            <a:endParaRPr lang="en-MY" dirty="0"/>
          </a:p>
        </p:txBody>
      </p:sp>
      <p:sp>
        <p:nvSpPr>
          <p:cNvPr id="3" name="Subtitle 2">
            <a:extLst>
              <a:ext uri="{FF2B5EF4-FFF2-40B4-BE49-F238E27FC236}">
                <a16:creationId xmlns:a16="http://schemas.microsoft.com/office/drawing/2014/main" id="{12CE9342-C538-4754-AE06-BB6421067B6F}"/>
              </a:ext>
            </a:extLst>
          </p:cNvPr>
          <p:cNvSpPr>
            <a:spLocks noGrp="1"/>
          </p:cNvSpPr>
          <p:nvPr>
            <p:ph type="subTitle" idx="1"/>
          </p:nvPr>
        </p:nvSpPr>
        <p:spPr>
          <a:xfrm>
            <a:off x="665162" y="2311152"/>
            <a:ext cx="7813676" cy="757808"/>
          </a:xfrm>
        </p:spPr>
        <p:txBody>
          <a:bodyPr>
            <a:normAutofit lnSpcReduction="10000"/>
          </a:bodyPr>
          <a:lstStyle/>
          <a:p>
            <a:pPr algn="ctr" eaLnBrk="1" hangingPunct="1">
              <a:buNone/>
            </a:pPr>
            <a:r>
              <a:rPr lang="en-US" altLang="en-US" sz="2400" dirty="0"/>
              <a:t>Accelerating K-Means Clustering with Parallel</a:t>
            </a:r>
          </a:p>
          <a:p>
            <a:pPr algn="ctr" eaLnBrk="1" hangingPunct="1">
              <a:buNone/>
            </a:pPr>
            <a:r>
              <a:rPr lang="en-US" altLang="en-US" sz="2400" dirty="0"/>
              <a:t>Implementations and GPU computing</a:t>
            </a:r>
          </a:p>
        </p:txBody>
      </p:sp>
      <p:sp>
        <p:nvSpPr>
          <p:cNvPr id="4" name="Subtitle 2">
            <a:extLst>
              <a:ext uri="{FF2B5EF4-FFF2-40B4-BE49-F238E27FC236}">
                <a16:creationId xmlns:a16="http://schemas.microsoft.com/office/drawing/2014/main" id="{5D82A76D-CDA8-7C93-CD23-95BB22B908D8}"/>
              </a:ext>
            </a:extLst>
          </p:cNvPr>
          <p:cNvSpPr txBox="1">
            <a:spLocks/>
          </p:cNvSpPr>
          <p:nvPr/>
        </p:nvSpPr>
        <p:spPr bwMode="auto">
          <a:xfrm>
            <a:off x="611560" y="3175248"/>
            <a:ext cx="7813676" cy="757808"/>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0" bIns="0" numCol="1" anchor="t" anchorCtr="0" compatLnSpc="1">
            <a:prstTxWarp prst="textNoShape">
              <a:avLst/>
            </a:prstTxWarp>
            <a:normAutofit/>
          </a:bodyPr>
          <a:lstStyle>
            <a:lvl1pPr marL="0" indent="0" algn="l" rtl="0" eaLnBrk="1" fontAlgn="base" hangingPunct="1">
              <a:spcBef>
                <a:spcPct val="0"/>
              </a:spcBef>
              <a:spcAft>
                <a:spcPct val="0"/>
              </a:spcAft>
              <a:buFont typeface="Wingdings" charset="2"/>
              <a:buNone/>
              <a:defRPr sz="2215">
                <a:solidFill>
                  <a:schemeClr val="bg1"/>
                </a:solidFill>
                <a:latin typeface="+mn-lt"/>
                <a:ea typeface="ＭＳ Ｐゴシック" charset="0"/>
                <a:cs typeface="+mn-cs"/>
              </a:defRPr>
            </a:lvl1pPr>
            <a:lvl2pPr marL="832359" indent="-285758" algn="l" rtl="0" eaLnBrk="1" fontAlgn="base" hangingPunct="1">
              <a:spcBef>
                <a:spcPct val="0"/>
              </a:spcBef>
              <a:spcAft>
                <a:spcPts val="554"/>
              </a:spcAft>
              <a:buChar char="–"/>
              <a:defRPr sz="1846">
                <a:solidFill>
                  <a:schemeClr val="tx1"/>
                </a:solidFill>
                <a:latin typeface="+mn-lt"/>
                <a:ea typeface="+mn-ea"/>
                <a:cs typeface="+mn-cs"/>
              </a:defRPr>
            </a:lvl2pPr>
            <a:lvl3pPr marL="1326207" indent="-306274" algn="l" rtl="0" eaLnBrk="1" fontAlgn="base" hangingPunct="1">
              <a:spcBef>
                <a:spcPct val="0"/>
              </a:spcBef>
              <a:spcAft>
                <a:spcPts val="554"/>
              </a:spcAft>
              <a:buChar char="•"/>
              <a:defRPr sz="1846">
                <a:solidFill>
                  <a:schemeClr val="tx1"/>
                </a:solidFill>
                <a:latin typeface="+mn-lt"/>
                <a:ea typeface="+mn-ea"/>
                <a:cs typeface="+mn-cs"/>
              </a:defRPr>
            </a:lvl3pPr>
            <a:lvl4pPr marL="1784883" indent="-211021" algn="l" rtl="0" eaLnBrk="1" fontAlgn="base" hangingPunct="1">
              <a:spcBef>
                <a:spcPct val="0"/>
              </a:spcBef>
              <a:spcAft>
                <a:spcPts val="554"/>
              </a:spcAft>
              <a:buChar char="–"/>
              <a:defRPr sz="1846">
                <a:solidFill>
                  <a:schemeClr val="tx1"/>
                </a:solidFill>
                <a:latin typeface="+mn-lt"/>
                <a:ea typeface="+mn-ea"/>
                <a:cs typeface="+mn-cs"/>
              </a:defRPr>
            </a:lvl4pPr>
            <a:lvl5pPr marL="2161497" indent="-211021" algn="l" rtl="0" eaLnBrk="1" fontAlgn="base" hangingPunct="1">
              <a:spcBef>
                <a:spcPct val="20000"/>
              </a:spcBef>
              <a:spcAft>
                <a:spcPct val="0"/>
              </a:spcAft>
              <a:buChar char="»"/>
              <a:defRPr sz="1846">
                <a:solidFill>
                  <a:schemeClr val="tx1"/>
                </a:solidFill>
                <a:latin typeface="Helvetica" charset="0"/>
                <a:ea typeface="+mn-ea"/>
                <a:cs typeface="+mn-cs"/>
              </a:defRPr>
            </a:lvl5pPr>
            <a:lvl6pPr marL="2583538" indent="-211021" algn="l" rtl="0" eaLnBrk="1" fontAlgn="base" hangingPunct="1">
              <a:spcBef>
                <a:spcPct val="20000"/>
              </a:spcBef>
              <a:spcAft>
                <a:spcPct val="0"/>
              </a:spcAft>
              <a:buChar char="»"/>
              <a:defRPr sz="1846">
                <a:solidFill>
                  <a:schemeClr val="tx1"/>
                </a:solidFill>
                <a:latin typeface="Helvetica" charset="0"/>
                <a:ea typeface="+mn-ea"/>
                <a:cs typeface="+mn-cs"/>
              </a:defRPr>
            </a:lvl6pPr>
            <a:lvl7pPr marL="3005579" indent="-211021" algn="l" rtl="0" eaLnBrk="1" fontAlgn="base" hangingPunct="1">
              <a:spcBef>
                <a:spcPct val="20000"/>
              </a:spcBef>
              <a:spcAft>
                <a:spcPct val="0"/>
              </a:spcAft>
              <a:buChar char="»"/>
              <a:defRPr sz="1846">
                <a:solidFill>
                  <a:schemeClr val="tx1"/>
                </a:solidFill>
                <a:latin typeface="Helvetica" charset="0"/>
                <a:ea typeface="+mn-ea"/>
                <a:cs typeface="+mn-cs"/>
              </a:defRPr>
            </a:lvl7pPr>
            <a:lvl8pPr marL="3427621" indent="-211021" algn="l" rtl="0" eaLnBrk="1" fontAlgn="base" hangingPunct="1">
              <a:spcBef>
                <a:spcPct val="20000"/>
              </a:spcBef>
              <a:spcAft>
                <a:spcPct val="0"/>
              </a:spcAft>
              <a:buChar char="»"/>
              <a:defRPr sz="1846">
                <a:solidFill>
                  <a:schemeClr val="tx1"/>
                </a:solidFill>
                <a:latin typeface="Helvetica" charset="0"/>
                <a:ea typeface="+mn-ea"/>
                <a:cs typeface="+mn-cs"/>
              </a:defRPr>
            </a:lvl8pPr>
            <a:lvl9pPr marL="3849662" indent="-211021" algn="l" rtl="0" eaLnBrk="1" fontAlgn="base" hangingPunct="1">
              <a:spcBef>
                <a:spcPct val="20000"/>
              </a:spcBef>
              <a:spcAft>
                <a:spcPct val="0"/>
              </a:spcAft>
              <a:buChar char="»"/>
              <a:defRPr sz="1846">
                <a:solidFill>
                  <a:schemeClr val="tx1"/>
                </a:solidFill>
                <a:latin typeface="Helvetica" charset="0"/>
                <a:ea typeface="+mn-ea"/>
                <a:cs typeface="+mn-cs"/>
              </a:defRPr>
            </a:lvl9pPr>
          </a:lstStyle>
          <a:p>
            <a:pPr algn="ctr"/>
            <a:r>
              <a:rPr lang="en-US" altLang="en-US" sz="2400" i="1" kern="0" dirty="0" err="1"/>
              <a:t>Janki</a:t>
            </a:r>
            <a:r>
              <a:rPr lang="en-US" altLang="en-US" sz="2400" i="1" kern="0" dirty="0"/>
              <a:t> </a:t>
            </a:r>
            <a:r>
              <a:rPr lang="en-US" altLang="en-US" sz="2400" i="1" kern="0" dirty="0" err="1"/>
              <a:t>Bhimani</a:t>
            </a:r>
            <a:r>
              <a:rPr lang="en-US" altLang="en-US" sz="2400" i="1" kern="0" dirty="0"/>
              <a:t>, Miriam </a:t>
            </a:r>
            <a:r>
              <a:rPr lang="en-US" altLang="en-US" sz="2400" i="1" kern="0" dirty="0" err="1"/>
              <a:t>Leeser</a:t>
            </a:r>
            <a:r>
              <a:rPr lang="en-US" altLang="en-US" sz="2400" i="1" kern="0" dirty="0"/>
              <a:t>, </a:t>
            </a:r>
            <a:r>
              <a:rPr lang="en-US" altLang="en-US" sz="2400" i="1" kern="0" dirty="0" err="1"/>
              <a:t>Ningfang</a:t>
            </a:r>
            <a:r>
              <a:rPr lang="en-US" altLang="en-US" sz="2400" i="1" kern="0" dirty="0"/>
              <a:t> Mi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D053C6F6-4BA8-404C-8B3B-BF26DEFC08D2}"/>
              </a:ext>
            </a:extLst>
          </p:cNvPr>
          <p:cNvSpPr>
            <a:spLocks noChangeArrowheads="1"/>
          </p:cNvSpPr>
          <p:nvPr/>
        </p:nvSpPr>
        <p:spPr bwMode="auto">
          <a:xfrm>
            <a:off x="1619672" y="400104"/>
            <a:ext cx="5688632" cy="971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65125" indent="-365125">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dirty="0" err="1">
                <a:latin typeface="Times New Roman" panose="02020603050405020304" pitchFamily="18" charset="0"/>
              </a:rPr>
              <a:t>OpenMPI</a:t>
            </a:r>
            <a:r>
              <a:rPr lang="en-US" altLang="en-US" sz="2800" b="1" dirty="0">
                <a:latin typeface="Times New Roman" panose="02020603050405020304" pitchFamily="18" charset="0"/>
              </a:rPr>
              <a:t> implementation</a:t>
            </a:r>
            <a:endParaRPr lang="en-US" altLang="en-US" sz="1800" b="1" dirty="0">
              <a:latin typeface="Times New Roman" panose="02020603050405020304" pitchFamily="18" charset="0"/>
            </a:endParaRPr>
          </a:p>
        </p:txBody>
      </p:sp>
      <p:sp>
        <p:nvSpPr>
          <p:cNvPr id="2" name="Rectangle 1">
            <a:extLst>
              <a:ext uri="{FF2B5EF4-FFF2-40B4-BE49-F238E27FC236}">
                <a16:creationId xmlns:a16="http://schemas.microsoft.com/office/drawing/2014/main" id="{DB371D48-0F05-3A39-9CB2-5192E9BACAC7}"/>
              </a:ext>
            </a:extLst>
          </p:cNvPr>
          <p:cNvSpPr/>
          <p:nvPr/>
        </p:nvSpPr>
        <p:spPr bwMode="auto">
          <a:xfrm>
            <a:off x="2267744" y="1628800"/>
            <a:ext cx="1913816" cy="523220"/>
          </a:xfrm>
          <a:prstGeom prst="rect">
            <a:avLst/>
          </a:prstGeom>
          <a:solidFill>
            <a:schemeClr val="accent1">
              <a:alpha val="37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ea typeface="Arial" charset="0"/>
                <a:cs typeface="Arial" charset="0"/>
              </a:rPr>
              <a:t>Master</a:t>
            </a:r>
          </a:p>
        </p:txBody>
      </p:sp>
      <p:cxnSp>
        <p:nvCxnSpPr>
          <p:cNvPr id="4" name="Straight Arrow Connector 3">
            <a:extLst>
              <a:ext uri="{FF2B5EF4-FFF2-40B4-BE49-F238E27FC236}">
                <a16:creationId xmlns:a16="http://schemas.microsoft.com/office/drawing/2014/main" id="{6444048F-A99A-F09F-71B7-49A25EC8517D}"/>
              </a:ext>
            </a:extLst>
          </p:cNvPr>
          <p:cNvCxnSpPr>
            <a:stCxn id="2" idx="3"/>
          </p:cNvCxnSpPr>
          <p:nvPr/>
        </p:nvCxnSpPr>
        <p:spPr bwMode="auto">
          <a:xfrm>
            <a:off x="4181560" y="1890410"/>
            <a:ext cx="1326544" cy="0"/>
          </a:xfrm>
          <a:prstGeom prst="straightConnector1">
            <a:avLst/>
          </a:prstGeom>
          <a:solidFill>
            <a:schemeClr val="accent1"/>
          </a:solidFill>
          <a:ln w="41275" cap="flat" cmpd="sng" algn="ctr">
            <a:solidFill>
              <a:schemeClr val="accent1"/>
            </a:solidFill>
            <a:prstDash val="solid"/>
            <a:round/>
            <a:headEnd type="none" w="med" len="med"/>
            <a:tailEnd type="triangle"/>
          </a:ln>
          <a:effectLst/>
        </p:spPr>
      </p:cxnSp>
      <p:sp>
        <p:nvSpPr>
          <p:cNvPr id="5" name="TextBox 4">
            <a:extLst>
              <a:ext uri="{FF2B5EF4-FFF2-40B4-BE49-F238E27FC236}">
                <a16:creationId xmlns:a16="http://schemas.microsoft.com/office/drawing/2014/main" id="{337D2F10-0B43-7AC2-5DA7-D42B0670B9D6}"/>
              </a:ext>
            </a:extLst>
          </p:cNvPr>
          <p:cNvSpPr txBox="1"/>
          <p:nvPr/>
        </p:nvSpPr>
        <p:spPr>
          <a:xfrm>
            <a:off x="5508104" y="1699772"/>
            <a:ext cx="335220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Perform sequential instructions</a:t>
            </a:r>
          </a:p>
        </p:txBody>
      </p:sp>
      <p:sp>
        <p:nvSpPr>
          <p:cNvPr id="10" name="Oval 9">
            <a:extLst>
              <a:ext uri="{FF2B5EF4-FFF2-40B4-BE49-F238E27FC236}">
                <a16:creationId xmlns:a16="http://schemas.microsoft.com/office/drawing/2014/main" id="{4AAA4A9E-68DA-CD3B-7493-B5C9AE74898E}"/>
              </a:ext>
            </a:extLst>
          </p:cNvPr>
          <p:cNvSpPr/>
          <p:nvPr/>
        </p:nvSpPr>
        <p:spPr bwMode="auto">
          <a:xfrm>
            <a:off x="1298186" y="3624797"/>
            <a:ext cx="824762" cy="779026"/>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3000" b="0" i="0" u="none" strike="noStrike" cap="none" normalizeH="0" baseline="0" dirty="0">
                <a:ln>
                  <a:noFill/>
                </a:ln>
                <a:solidFill>
                  <a:schemeClr val="bg1"/>
                </a:solidFill>
                <a:effectLst/>
                <a:latin typeface="Arial" charset="0"/>
                <a:ea typeface="Arial" charset="0"/>
                <a:cs typeface="Arial" charset="0"/>
              </a:rPr>
              <a:t>s</a:t>
            </a:r>
            <a:r>
              <a:rPr kumimoji="0" lang="en-US" sz="3000" b="0" i="0" u="none" strike="noStrike" cap="none" normalizeH="0" baseline="-25000" dirty="0">
                <a:ln>
                  <a:noFill/>
                </a:ln>
                <a:solidFill>
                  <a:schemeClr val="bg1"/>
                </a:solidFill>
                <a:effectLst/>
                <a:latin typeface="Arial" charset="0"/>
                <a:ea typeface="Arial" charset="0"/>
                <a:cs typeface="Arial" charset="0"/>
              </a:rPr>
              <a:t>0</a:t>
            </a:r>
          </a:p>
        </p:txBody>
      </p:sp>
      <p:sp>
        <p:nvSpPr>
          <p:cNvPr id="18" name="Oval 17">
            <a:extLst>
              <a:ext uri="{FF2B5EF4-FFF2-40B4-BE49-F238E27FC236}">
                <a16:creationId xmlns:a16="http://schemas.microsoft.com/office/drawing/2014/main" id="{9C69334D-E08A-C02E-C8BD-EE597E0D824B}"/>
              </a:ext>
            </a:extLst>
          </p:cNvPr>
          <p:cNvSpPr/>
          <p:nvPr/>
        </p:nvSpPr>
        <p:spPr bwMode="auto">
          <a:xfrm>
            <a:off x="2483768" y="3624797"/>
            <a:ext cx="824762" cy="779026"/>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3000" b="0" i="0" u="none" strike="noStrike" cap="none" normalizeH="0" baseline="0" dirty="0">
                <a:ln>
                  <a:noFill/>
                </a:ln>
                <a:solidFill>
                  <a:schemeClr val="bg1"/>
                </a:solidFill>
                <a:effectLst/>
                <a:latin typeface="Arial" charset="0"/>
                <a:ea typeface="Arial" charset="0"/>
                <a:cs typeface="Arial" charset="0"/>
              </a:rPr>
              <a:t>s</a:t>
            </a:r>
            <a:r>
              <a:rPr lang="en-US" sz="3000" baseline="-25000" dirty="0">
                <a:solidFill>
                  <a:schemeClr val="bg1"/>
                </a:solidFill>
                <a:latin typeface="Arial" charset="0"/>
                <a:ea typeface="Arial" charset="0"/>
                <a:cs typeface="Arial" charset="0"/>
              </a:rPr>
              <a:t>1</a:t>
            </a:r>
            <a:endParaRPr kumimoji="0" lang="en-US" sz="3000" b="0" i="0" u="none" strike="noStrike" cap="none" normalizeH="0" baseline="-25000" dirty="0">
              <a:ln>
                <a:noFill/>
              </a:ln>
              <a:solidFill>
                <a:schemeClr val="bg1"/>
              </a:solidFill>
              <a:effectLst/>
              <a:latin typeface="Arial" charset="0"/>
              <a:ea typeface="Arial" charset="0"/>
              <a:cs typeface="Arial" charset="0"/>
            </a:endParaRPr>
          </a:p>
        </p:txBody>
      </p:sp>
      <p:sp>
        <p:nvSpPr>
          <p:cNvPr id="19" name="Oval 18">
            <a:extLst>
              <a:ext uri="{FF2B5EF4-FFF2-40B4-BE49-F238E27FC236}">
                <a16:creationId xmlns:a16="http://schemas.microsoft.com/office/drawing/2014/main" id="{DED3B8B5-83FA-DB60-0175-8A9D380919BA}"/>
              </a:ext>
            </a:extLst>
          </p:cNvPr>
          <p:cNvSpPr/>
          <p:nvPr/>
        </p:nvSpPr>
        <p:spPr bwMode="auto">
          <a:xfrm>
            <a:off x="5095723" y="3624797"/>
            <a:ext cx="824762" cy="779026"/>
          </a:xfrm>
          <a:prstGeom prst="ellipse">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sz="3000" b="0" i="0" u="none" strike="noStrike" cap="none" normalizeH="0" baseline="0" dirty="0" err="1">
                <a:ln>
                  <a:noFill/>
                </a:ln>
                <a:solidFill>
                  <a:schemeClr val="bg1"/>
                </a:solidFill>
                <a:effectLst/>
                <a:latin typeface="Arial" charset="0"/>
                <a:ea typeface="Arial" charset="0"/>
                <a:cs typeface="Arial" charset="0"/>
              </a:rPr>
              <a:t>s</a:t>
            </a:r>
            <a:r>
              <a:rPr lang="en-US" sz="3000" baseline="-25000" dirty="0" err="1">
                <a:solidFill>
                  <a:schemeClr val="bg1"/>
                </a:solidFill>
                <a:latin typeface="Arial" charset="0"/>
                <a:ea typeface="Arial" charset="0"/>
                <a:cs typeface="Arial" charset="0"/>
              </a:rPr>
              <a:t>n</a:t>
            </a:r>
            <a:endParaRPr kumimoji="0" lang="en-US" sz="3000" b="0" i="0" u="none" strike="noStrike" cap="none" normalizeH="0" baseline="-25000" dirty="0">
              <a:ln>
                <a:noFill/>
              </a:ln>
              <a:solidFill>
                <a:schemeClr val="bg1"/>
              </a:solidFill>
              <a:effectLst/>
              <a:latin typeface="Arial" charset="0"/>
              <a:ea typeface="Arial" charset="0"/>
              <a:cs typeface="Arial" charset="0"/>
            </a:endParaRPr>
          </a:p>
        </p:txBody>
      </p:sp>
      <p:sp>
        <p:nvSpPr>
          <p:cNvPr id="20" name="TextBox 19">
            <a:extLst>
              <a:ext uri="{FF2B5EF4-FFF2-40B4-BE49-F238E27FC236}">
                <a16:creationId xmlns:a16="http://schemas.microsoft.com/office/drawing/2014/main" id="{D5115CAC-6AC2-12DC-3E44-3DF140EAF667}"/>
              </a:ext>
            </a:extLst>
          </p:cNvPr>
          <p:cNvSpPr txBox="1"/>
          <p:nvPr/>
        </p:nvSpPr>
        <p:spPr>
          <a:xfrm>
            <a:off x="3669350" y="3506478"/>
            <a:ext cx="954107" cy="1015663"/>
          </a:xfrm>
          <a:prstGeom prst="rect">
            <a:avLst/>
          </a:prstGeom>
          <a:noFill/>
        </p:spPr>
        <p:txBody>
          <a:bodyPr wrap="none" rtlCol="0">
            <a:spAutoFit/>
          </a:bodyPr>
          <a:lstStyle/>
          <a:p>
            <a:r>
              <a:rPr lang="en-US" sz="6000" dirty="0">
                <a:latin typeface="+mj-lt"/>
              </a:rPr>
              <a:t>…</a:t>
            </a:r>
          </a:p>
        </p:txBody>
      </p:sp>
      <p:cxnSp>
        <p:nvCxnSpPr>
          <p:cNvPr id="22" name="Straight Arrow Connector 21">
            <a:extLst>
              <a:ext uri="{FF2B5EF4-FFF2-40B4-BE49-F238E27FC236}">
                <a16:creationId xmlns:a16="http://schemas.microsoft.com/office/drawing/2014/main" id="{5B56B8FB-3B13-E09C-B555-F4F3BCFB87E0}"/>
              </a:ext>
            </a:extLst>
          </p:cNvPr>
          <p:cNvCxnSpPr>
            <a:stCxn id="2" idx="2"/>
            <a:endCxn id="10" idx="0"/>
          </p:cNvCxnSpPr>
          <p:nvPr/>
        </p:nvCxnSpPr>
        <p:spPr bwMode="auto">
          <a:xfrm flipH="1">
            <a:off x="1710567" y="2152020"/>
            <a:ext cx="1514085" cy="1472777"/>
          </a:xfrm>
          <a:prstGeom prst="straightConnector1">
            <a:avLst/>
          </a:prstGeom>
          <a:solidFill>
            <a:schemeClr val="accent1"/>
          </a:solidFill>
          <a:ln w="31750" cap="flat" cmpd="sng" algn="ctr">
            <a:solidFill>
              <a:schemeClr val="accent1"/>
            </a:solidFill>
            <a:prstDash val="solid"/>
            <a:round/>
            <a:headEnd type="none" w="med" len="med"/>
            <a:tailEnd type="triangle"/>
          </a:ln>
          <a:effectLst/>
        </p:spPr>
      </p:cxnSp>
      <p:cxnSp>
        <p:nvCxnSpPr>
          <p:cNvPr id="24" name="Straight Arrow Connector 23">
            <a:extLst>
              <a:ext uri="{FF2B5EF4-FFF2-40B4-BE49-F238E27FC236}">
                <a16:creationId xmlns:a16="http://schemas.microsoft.com/office/drawing/2014/main" id="{8DF3A285-DBAF-C0AF-4065-783DEA3A243A}"/>
              </a:ext>
            </a:extLst>
          </p:cNvPr>
          <p:cNvCxnSpPr>
            <a:stCxn id="2" idx="2"/>
            <a:endCxn id="18" idx="0"/>
          </p:cNvCxnSpPr>
          <p:nvPr/>
        </p:nvCxnSpPr>
        <p:spPr bwMode="auto">
          <a:xfrm flipH="1">
            <a:off x="2896149" y="2152020"/>
            <a:ext cx="328503" cy="1472777"/>
          </a:xfrm>
          <a:prstGeom prst="straightConnector1">
            <a:avLst/>
          </a:prstGeom>
          <a:solidFill>
            <a:schemeClr val="accent1"/>
          </a:solidFill>
          <a:ln w="31750" cap="flat" cmpd="sng" algn="ctr">
            <a:solidFill>
              <a:schemeClr val="accent1"/>
            </a:solidFill>
            <a:prstDash val="solid"/>
            <a:round/>
            <a:headEnd type="oval" w="med" len="med"/>
            <a:tailEnd type="triangle"/>
          </a:ln>
          <a:effectLst/>
        </p:spPr>
      </p:cxnSp>
      <p:cxnSp>
        <p:nvCxnSpPr>
          <p:cNvPr id="26" name="Straight Arrow Connector 25">
            <a:extLst>
              <a:ext uri="{FF2B5EF4-FFF2-40B4-BE49-F238E27FC236}">
                <a16:creationId xmlns:a16="http://schemas.microsoft.com/office/drawing/2014/main" id="{F80843BD-1B6A-CE85-0563-9ADD25022AE2}"/>
              </a:ext>
            </a:extLst>
          </p:cNvPr>
          <p:cNvCxnSpPr>
            <a:cxnSpLocks/>
            <a:stCxn id="2" idx="2"/>
          </p:cNvCxnSpPr>
          <p:nvPr/>
        </p:nvCxnSpPr>
        <p:spPr bwMode="auto">
          <a:xfrm>
            <a:off x="3224652" y="2152020"/>
            <a:ext cx="2142490" cy="1472777"/>
          </a:xfrm>
          <a:prstGeom prst="straightConnector1">
            <a:avLst/>
          </a:prstGeom>
          <a:solidFill>
            <a:schemeClr val="accent1"/>
          </a:solidFill>
          <a:ln w="31750" cap="flat" cmpd="sng" algn="ctr">
            <a:solidFill>
              <a:schemeClr val="accent1"/>
            </a:solidFill>
            <a:prstDash val="solid"/>
            <a:round/>
            <a:headEnd type="none" w="med" len="med"/>
            <a:tailEnd type="triangle"/>
          </a:ln>
          <a:effectLst/>
        </p:spPr>
      </p:cxnSp>
      <p:sp>
        <p:nvSpPr>
          <p:cNvPr id="28" name="TextBox 27">
            <a:extLst>
              <a:ext uri="{FF2B5EF4-FFF2-40B4-BE49-F238E27FC236}">
                <a16:creationId xmlns:a16="http://schemas.microsoft.com/office/drawing/2014/main" id="{9927ABFD-5302-2A7C-7371-D1A89697BBFA}"/>
              </a:ext>
            </a:extLst>
          </p:cNvPr>
          <p:cNvSpPr txBox="1"/>
          <p:nvPr/>
        </p:nvSpPr>
        <p:spPr>
          <a:xfrm>
            <a:off x="6664691" y="3829643"/>
            <a:ext cx="149271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Slave Nodes</a:t>
            </a:r>
          </a:p>
        </p:txBody>
      </p:sp>
      <p:sp>
        <p:nvSpPr>
          <p:cNvPr id="29" name="TextBox 28">
            <a:extLst>
              <a:ext uri="{FF2B5EF4-FFF2-40B4-BE49-F238E27FC236}">
                <a16:creationId xmlns:a16="http://schemas.microsoft.com/office/drawing/2014/main" id="{3EA93059-DBCC-FA5B-1423-91D76EB417DD}"/>
              </a:ext>
            </a:extLst>
          </p:cNvPr>
          <p:cNvSpPr txBox="1"/>
          <p:nvPr/>
        </p:nvSpPr>
        <p:spPr>
          <a:xfrm>
            <a:off x="6169859" y="3456525"/>
            <a:ext cx="441146" cy="1015663"/>
          </a:xfrm>
          <a:prstGeom prst="rect">
            <a:avLst/>
          </a:prstGeom>
          <a:noFill/>
        </p:spPr>
        <p:txBody>
          <a:bodyPr wrap="none" rtlCol="0">
            <a:spAutoFit/>
          </a:bodyPr>
          <a:lstStyle/>
          <a:p>
            <a:r>
              <a:rPr lang="en-US" sz="6000" dirty="0">
                <a:latin typeface="+mj-lt"/>
              </a:rPr>
              <a:t>}</a:t>
            </a:r>
          </a:p>
        </p:txBody>
      </p:sp>
      <p:sp>
        <p:nvSpPr>
          <p:cNvPr id="30" name="TextBox 29">
            <a:extLst>
              <a:ext uri="{FF2B5EF4-FFF2-40B4-BE49-F238E27FC236}">
                <a16:creationId xmlns:a16="http://schemas.microsoft.com/office/drawing/2014/main" id="{F8D95E0E-0C40-5FA3-61B8-38B64144EB1B}"/>
              </a:ext>
            </a:extLst>
          </p:cNvPr>
          <p:cNvSpPr txBox="1"/>
          <p:nvPr/>
        </p:nvSpPr>
        <p:spPr>
          <a:xfrm>
            <a:off x="4572000" y="2493254"/>
            <a:ext cx="3672408" cy="646331"/>
          </a:xfrm>
          <a:prstGeom prst="rect">
            <a:avLst/>
          </a:prstGeom>
          <a:noFill/>
        </p:spPr>
        <p:txBody>
          <a:bodyPr wrap="square" rtlCol="0">
            <a:spAutoFit/>
          </a:bodyPr>
          <a:lstStyle/>
          <a:p>
            <a:r>
              <a:rPr lang="en-US" i="1" dirty="0">
                <a:latin typeface="Arial" panose="020B0604020202020204" pitchFamily="34" charset="0"/>
                <a:cs typeface="Arial" panose="020B0604020202020204" pitchFamily="34" charset="0"/>
              </a:rPr>
              <a:t>Data distributed by Master to slave nodes</a:t>
            </a:r>
          </a:p>
        </p:txBody>
      </p:sp>
      <p:cxnSp>
        <p:nvCxnSpPr>
          <p:cNvPr id="32" name="Straight Arrow Connector 31">
            <a:extLst>
              <a:ext uri="{FF2B5EF4-FFF2-40B4-BE49-F238E27FC236}">
                <a16:creationId xmlns:a16="http://schemas.microsoft.com/office/drawing/2014/main" id="{10731BEF-EE17-405E-F062-CD5603B17998}"/>
              </a:ext>
            </a:extLst>
          </p:cNvPr>
          <p:cNvCxnSpPr>
            <a:cxnSpLocks/>
          </p:cNvCxnSpPr>
          <p:nvPr/>
        </p:nvCxnSpPr>
        <p:spPr bwMode="auto">
          <a:xfrm>
            <a:off x="1710567" y="4365104"/>
            <a:ext cx="0" cy="936104"/>
          </a:xfrm>
          <a:prstGeom prst="straightConnector1">
            <a:avLst/>
          </a:prstGeom>
          <a:solidFill>
            <a:schemeClr val="accent1"/>
          </a:solidFill>
          <a:ln w="31750" cap="flat" cmpd="sng" algn="ctr">
            <a:solidFill>
              <a:schemeClr val="accent1"/>
            </a:solidFill>
            <a:prstDash val="solid"/>
            <a:round/>
            <a:headEnd type="none" w="med" len="med"/>
            <a:tailEnd type="triangle"/>
          </a:ln>
          <a:effectLst/>
        </p:spPr>
      </p:cxnSp>
      <p:cxnSp>
        <p:nvCxnSpPr>
          <p:cNvPr id="33" name="Straight Arrow Connector 32">
            <a:extLst>
              <a:ext uri="{FF2B5EF4-FFF2-40B4-BE49-F238E27FC236}">
                <a16:creationId xmlns:a16="http://schemas.microsoft.com/office/drawing/2014/main" id="{C3ACB11D-0999-E11C-A2BD-7956C61E47B0}"/>
              </a:ext>
            </a:extLst>
          </p:cNvPr>
          <p:cNvCxnSpPr>
            <a:cxnSpLocks/>
          </p:cNvCxnSpPr>
          <p:nvPr/>
        </p:nvCxnSpPr>
        <p:spPr bwMode="auto">
          <a:xfrm>
            <a:off x="2896149" y="4043783"/>
            <a:ext cx="0" cy="1257425"/>
          </a:xfrm>
          <a:prstGeom prst="straightConnector1">
            <a:avLst/>
          </a:prstGeom>
          <a:solidFill>
            <a:schemeClr val="accent1"/>
          </a:solidFill>
          <a:ln w="31750" cap="flat" cmpd="sng" algn="ctr">
            <a:solidFill>
              <a:schemeClr val="accent1"/>
            </a:solidFill>
            <a:prstDash val="solid"/>
            <a:round/>
            <a:headEnd type="none" w="med" len="med"/>
            <a:tailEnd type="triangle"/>
          </a:ln>
          <a:effectLst/>
        </p:spPr>
      </p:cxnSp>
      <p:cxnSp>
        <p:nvCxnSpPr>
          <p:cNvPr id="35" name="Straight Arrow Connector 34">
            <a:extLst>
              <a:ext uri="{FF2B5EF4-FFF2-40B4-BE49-F238E27FC236}">
                <a16:creationId xmlns:a16="http://schemas.microsoft.com/office/drawing/2014/main" id="{AE1E6A69-284C-054E-D189-91AB88E787F8}"/>
              </a:ext>
            </a:extLst>
          </p:cNvPr>
          <p:cNvCxnSpPr>
            <a:cxnSpLocks/>
          </p:cNvCxnSpPr>
          <p:nvPr/>
        </p:nvCxnSpPr>
        <p:spPr bwMode="auto">
          <a:xfrm>
            <a:off x="5508104" y="4390802"/>
            <a:ext cx="0" cy="910406"/>
          </a:xfrm>
          <a:prstGeom prst="straightConnector1">
            <a:avLst/>
          </a:prstGeom>
          <a:solidFill>
            <a:schemeClr val="accent1"/>
          </a:solidFill>
          <a:ln w="31750" cap="flat" cmpd="sng" algn="ctr">
            <a:solidFill>
              <a:schemeClr val="accent1"/>
            </a:solidFill>
            <a:prstDash val="solid"/>
            <a:round/>
            <a:headEnd type="none" w="med" len="med"/>
            <a:tailEnd type="triangle"/>
          </a:ln>
          <a:effectLst/>
        </p:spPr>
      </p:cxnSp>
      <p:sp>
        <p:nvSpPr>
          <p:cNvPr id="37" name="TextBox 36">
            <a:extLst>
              <a:ext uri="{FF2B5EF4-FFF2-40B4-BE49-F238E27FC236}">
                <a16:creationId xmlns:a16="http://schemas.microsoft.com/office/drawing/2014/main" id="{F26BFBA4-EBA3-73A3-1128-D51550361132}"/>
              </a:ext>
            </a:extLst>
          </p:cNvPr>
          <p:cNvSpPr txBox="1"/>
          <p:nvPr/>
        </p:nvSpPr>
        <p:spPr>
          <a:xfrm>
            <a:off x="1403648" y="5373216"/>
            <a:ext cx="4389343" cy="446276"/>
          </a:xfrm>
          <a:prstGeom prst="rect">
            <a:avLst/>
          </a:prstGeom>
          <a:noFill/>
        </p:spPr>
        <p:txBody>
          <a:bodyPr wrap="none" rtlCol="0">
            <a:spAutoFit/>
          </a:bodyPr>
          <a:lstStyle/>
          <a:p>
            <a:r>
              <a:rPr lang="en-US" sz="2300" dirty="0">
                <a:latin typeface="Arial" panose="020B0604020202020204" pitchFamily="34" charset="0"/>
                <a:cs typeface="Arial" panose="020B0604020202020204" pitchFamily="34" charset="0"/>
              </a:rPr>
              <a:t>Slaves perform the parallel work</a:t>
            </a:r>
          </a:p>
        </p:txBody>
      </p:sp>
      <p:sp>
        <p:nvSpPr>
          <p:cNvPr id="38" name="TextBox 37">
            <a:extLst>
              <a:ext uri="{FF2B5EF4-FFF2-40B4-BE49-F238E27FC236}">
                <a16:creationId xmlns:a16="http://schemas.microsoft.com/office/drawing/2014/main" id="{DA618546-3A21-75E3-4F66-BC6D515686C2}"/>
              </a:ext>
            </a:extLst>
          </p:cNvPr>
          <p:cNvSpPr txBox="1"/>
          <p:nvPr/>
        </p:nvSpPr>
        <p:spPr>
          <a:xfrm>
            <a:off x="1412260" y="2195572"/>
            <a:ext cx="1287532" cy="369332"/>
          </a:xfrm>
          <a:prstGeom prst="rect">
            <a:avLst/>
          </a:prstGeom>
          <a:noFill/>
        </p:spPr>
        <p:txBody>
          <a:bodyPr wrap="none" rtlCol="0">
            <a:spAutoFit/>
          </a:bodyPr>
          <a:lstStyle/>
          <a:p>
            <a:r>
              <a:rPr lang="en-US" i="1" dirty="0" err="1">
                <a:latin typeface="Arial" panose="020B0604020202020204" pitchFamily="34" charset="0"/>
                <a:cs typeface="Arial" panose="020B0604020202020204" pitchFamily="34" charset="0"/>
              </a:rPr>
              <a:t>MPISend</a:t>
            </a:r>
            <a:r>
              <a:rPr lang="en-US" i="1" dirty="0"/>
              <a:t>()</a:t>
            </a:r>
          </a:p>
        </p:txBody>
      </p:sp>
      <p:sp>
        <p:nvSpPr>
          <p:cNvPr id="39" name="TextBox 38">
            <a:extLst>
              <a:ext uri="{FF2B5EF4-FFF2-40B4-BE49-F238E27FC236}">
                <a16:creationId xmlns:a16="http://schemas.microsoft.com/office/drawing/2014/main" id="{C96584C6-E30E-7414-A47A-8D543E0A3743}"/>
              </a:ext>
            </a:extLst>
          </p:cNvPr>
          <p:cNvSpPr txBox="1"/>
          <p:nvPr/>
        </p:nvSpPr>
        <p:spPr>
          <a:xfrm>
            <a:off x="416972" y="3212976"/>
            <a:ext cx="1274708" cy="369332"/>
          </a:xfrm>
          <a:prstGeom prst="rect">
            <a:avLst/>
          </a:prstGeom>
          <a:noFill/>
        </p:spPr>
        <p:txBody>
          <a:bodyPr wrap="none" rtlCol="0">
            <a:spAutoFit/>
          </a:bodyPr>
          <a:lstStyle/>
          <a:p>
            <a:r>
              <a:rPr lang="en-US" i="1" dirty="0" err="1">
                <a:latin typeface="Arial" panose="020B0604020202020204" pitchFamily="34" charset="0"/>
                <a:cs typeface="Arial" panose="020B0604020202020204" pitchFamily="34" charset="0"/>
              </a:rPr>
              <a:t>MPIRecv</a:t>
            </a:r>
            <a:r>
              <a:rPr lang="en-US"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dissolve">
                                      <p:cBhvr>
                                        <p:cTn id="18" dur="500"/>
                                        <p:tgtEl>
                                          <p:spTgt spid="38"/>
                                        </p:tgtEl>
                                      </p:cBhvr>
                                    </p:animEffect>
                                  </p:childTnLst>
                                </p:cTn>
                              </p:par>
                              <p:par>
                                <p:cTn id="19" presetID="9"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dissolve">
                                      <p:cBhvr>
                                        <p:cTn id="21" dur="500"/>
                                        <p:tgtEl>
                                          <p:spTgt spid="22"/>
                                        </p:tgtEl>
                                      </p:cBhvr>
                                    </p:animEffect>
                                  </p:childTnLst>
                                </p:cTn>
                              </p:par>
                              <p:par>
                                <p:cTn id="22" presetID="9" presetClass="entr" presetSubtype="0"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dissolve">
                                      <p:cBhvr>
                                        <p:cTn id="24" dur="500"/>
                                        <p:tgtEl>
                                          <p:spTgt spid="24"/>
                                        </p:tgtEl>
                                      </p:cBhvr>
                                    </p:animEffect>
                                  </p:childTnLst>
                                </p:cTn>
                              </p:par>
                              <p:par>
                                <p:cTn id="25" presetID="9"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dissolve">
                                      <p:cBhvr>
                                        <p:cTn id="27" dur="500"/>
                                        <p:tgtEl>
                                          <p:spTgt spid="2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dissolve">
                                      <p:cBhvr>
                                        <p:cTn id="30" dur="500"/>
                                        <p:tgtEl>
                                          <p:spTgt spid="30"/>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dissolve">
                                      <p:cBhvr>
                                        <p:cTn id="33" dur="500"/>
                                        <p:tgtEl>
                                          <p:spTgt spid="39"/>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dissolve">
                                      <p:cBhvr>
                                        <p:cTn id="36" dur="500"/>
                                        <p:tgtEl>
                                          <p:spTgt spid="10"/>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dissolve">
                                      <p:cBhvr>
                                        <p:cTn id="39" dur="500"/>
                                        <p:tgtEl>
                                          <p:spTgt spid="18"/>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dissolve">
                                      <p:cBhvr>
                                        <p:cTn id="42" dur="500"/>
                                        <p:tgtEl>
                                          <p:spTgt spid="20"/>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dissolve">
                                      <p:cBhvr>
                                        <p:cTn id="45" dur="500"/>
                                        <p:tgtEl>
                                          <p:spTgt spid="19"/>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dissolve">
                                      <p:cBhvr>
                                        <p:cTn id="48" dur="500"/>
                                        <p:tgtEl>
                                          <p:spTgt spid="29"/>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dissolve">
                                      <p:cBhvr>
                                        <p:cTn id="51" dur="500"/>
                                        <p:tgtEl>
                                          <p:spTgt spid="28"/>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dissolve">
                                      <p:cBhvr>
                                        <p:cTn id="56" dur="500"/>
                                        <p:tgtEl>
                                          <p:spTgt spid="32"/>
                                        </p:tgtEl>
                                      </p:cBhvr>
                                    </p:animEffect>
                                  </p:childTnLst>
                                </p:cTn>
                              </p:par>
                              <p:par>
                                <p:cTn id="57" presetID="9" presetClass="entr" presetSubtype="0" fill="hold" nodeType="with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dissolve">
                                      <p:cBhvr>
                                        <p:cTn id="59" dur="500"/>
                                        <p:tgtEl>
                                          <p:spTgt spid="33"/>
                                        </p:tgtEl>
                                      </p:cBhvr>
                                    </p:animEffect>
                                  </p:childTnLst>
                                </p:cTn>
                              </p:par>
                              <p:par>
                                <p:cTn id="60" presetID="9" presetClass="entr" presetSubtype="0" fill="hold"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dissolve">
                                      <p:cBhvr>
                                        <p:cTn id="62" dur="500"/>
                                        <p:tgtEl>
                                          <p:spTgt spid="35"/>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dissolve">
                                      <p:cBhvr>
                                        <p:cTn id="6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10" grpId="0" animBg="1"/>
      <p:bldP spid="18" grpId="0" animBg="1"/>
      <p:bldP spid="19" grpId="0" animBg="1"/>
      <p:bldP spid="20" grpId="0"/>
      <p:bldP spid="28" grpId="0"/>
      <p:bldP spid="29" grpId="0"/>
      <p:bldP spid="30" grpId="0"/>
      <p:bldP spid="37" grpId="0"/>
      <p:bldP spid="38" grpId="0"/>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E2D4D7E-0931-4D8D-B977-8E7A539EE9DD}"/>
              </a:ext>
            </a:extLst>
          </p:cNvPr>
          <p:cNvSpPr>
            <a:spLocks noChangeArrowheads="1"/>
          </p:cNvSpPr>
          <p:nvPr/>
        </p:nvSpPr>
        <p:spPr bwMode="auto">
          <a:xfrm>
            <a:off x="323528" y="222784"/>
            <a:ext cx="8280920" cy="971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65125" indent="-365125">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b="1" dirty="0">
                <a:latin typeface="+mj-lt"/>
              </a:rPr>
              <a:t>CUDA Implementation</a:t>
            </a:r>
          </a:p>
        </p:txBody>
      </p:sp>
      <p:sp>
        <p:nvSpPr>
          <p:cNvPr id="3" name="Text Box 2">
            <a:extLst>
              <a:ext uri="{FF2B5EF4-FFF2-40B4-BE49-F238E27FC236}">
                <a16:creationId xmlns:a16="http://schemas.microsoft.com/office/drawing/2014/main" id="{7314995A-FBB4-A9EA-5602-742289ECDAEB}"/>
              </a:ext>
            </a:extLst>
          </p:cNvPr>
          <p:cNvSpPr txBox="1">
            <a:spLocks noChangeArrowheads="1"/>
          </p:cNvSpPr>
          <p:nvPr/>
        </p:nvSpPr>
        <p:spPr bwMode="auto">
          <a:xfrm>
            <a:off x="395536" y="1683092"/>
            <a:ext cx="8229600" cy="297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
                <a:schemeClr val="bg2"/>
              </a:buClr>
              <a:buSzPct val="80000"/>
              <a:buFont typeface="Wingdings" panose="05000000000000000000" pitchFamily="2" charset="2"/>
              <a:buChar char="q"/>
            </a:pPr>
            <a:r>
              <a:rPr lang="en-US" altLang="en-US" sz="2200" dirty="0">
                <a:latin typeface="+mn-lt"/>
              </a:rPr>
              <a:t>Initialization is done on the host.</a:t>
            </a:r>
          </a:p>
          <a:p>
            <a:pPr>
              <a:spcBef>
                <a:spcPct val="50000"/>
              </a:spcBef>
              <a:buClr>
                <a:schemeClr val="bg2"/>
              </a:buClr>
              <a:buSzPct val="80000"/>
              <a:buFont typeface="Wingdings" panose="05000000000000000000" pitchFamily="2" charset="2"/>
              <a:buChar char="q"/>
            </a:pPr>
            <a:r>
              <a:rPr lang="en-US" altLang="en-US" sz="2200" dirty="0">
                <a:latin typeface="+mn-lt"/>
              </a:rPr>
              <a:t>Host copies all data points to GPU memory</a:t>
            </a:r>
          </a:p>
          <a:p>
            <a:pPr>
              <a:spcBef>
                <a:spcPct val="50000"/>
              </a:spcBef>
              <a:buClr>
                <a:schemeClr val="bg2"/>
              </a:buClr>
              <a:buSzPct val="80000"/>
              <a:buFont typeface="Wingdings" panose="05000000000000000000" pitchFamily="2" charset="2"/>
              <a:buChar char="q"/>
            </a:pPr>
            <a:r>
              <a:rPr lang="en-US" altLang="en-US" sz="2200" dirty="0">
                <a:latin typeface="+mn-lt"/>
              </a:rPr>
              <a:t>GPU performs calculation, finding clusters</a:t>
            </a:r>
          </a:p>
          <a:p>
            <a:pPr>
              <a:spcBef>
                <a:spcPct val="50000"/>
              </a:spcBef>
              <a:buClr>
                <a:schemeClr val="bg2"/>
              </a:buClr>
              <a:buSzPct val="80000"/>
              <a:buFont typeface="Wingdings" panose="05000000000000000000" pitchFamily="2" charset="2"/>
              <a:buChar char="q"/>
            </a:pPr>
            <a:r>
              <a:rPr lang="en-US" altLang="en-US" sz="2200" dirty="0">
                <a:latin typeface="+mn-lt"/>
              </a:rPr>
              <a:t>Cluster array copied back to host memory</a:t>
            </a:r>
          </a:p>
          <a:p>
            <a:pPr>
              <a:spcBef>
                <a:spcPct val="50000"/>
              </a:spcBef>
              <a:buClr>
                <a:schemeClr val="bg2"/>
              </a:buClr>
              <a:buSzPct val="80000"/>
              <a:buFont typeface="Wingdings" panose="05000000000000000000" pitchFamily="2" charset="2"/>
              <a:buChar char="q"/>
            </a:pPr>
            <a:r>
              <a:rPr lang="en-US" altLang="en-US" sz="2200" dirty="0">
                <a:latin typeface="+mn-lt"/>
              </a:rPr>
              <a:t>Host calculates new centroids</a:t>
            </a:r>
          </a:p>
          <a:p>
            <a:pPr>
              <a:spcBef>
                <a:spcPct val="50000"/>
              </a:spcBef>
              <a:buClr>
                <a:schemeClr val="bg2"/>
              </a:buClr>
              <a:buSzPct val="80000"/>
              <a:buFont typeface="Wingdings" panose="05000000000000000000" pitchFamily="2" charset="2"/>
              <a:buChar char="q"/>
            </a:pPr>
            <a:r>
              <a:rPr lang="en-US" altLang="en-US" sz="2200" dirty="0">
                <a:latin typeface="+mn-lt"/>
              </a:rPr>
              <a:t>Repeat until convergences is reached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374F77-9FA3-4CA0-A97E-8BE7E45FB5C3}"/>
              </a:ext>
            </a:extLst>
          </p:cNvPr>
          <p:cNvSpPr>
            <a:spLocks noChangeArrowheads="1"/>
          </p:cNvSpPr>
          <p:nvPr/>
        </p:nvSpPr>
        <p:spPr bwMode="auto">
          <a:xfrm>
            <a:off x="326721" y="332656"/>
            <a:ext cx="8280920" cy="971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65125" indent="-365125">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b="1" dirty="0">
                <a:latin typeface="+mj-lt"/>
              </a:rPr>
              <a:t>Setup</a:t>
            </a:r>
          </a:p>
        </p:txBody>
      </p:sp>
      <p:pic>
        <p:nvPicPr>
          <p:cNvPr id="3" name="Picture 2" descr="A collage of cars on a highway&#10;&#10;Description automatically generated">
            <a:extLst>
              <a:ext uri="{FF2B5EF4-FFF2-40B4-BE49-F238E27FC236}">
                <a16:creationId xmlns:a16="http://schemas.microsoft.com/office/drawing/2014/main" id="{242CDF74-701F-8290-C2AF-DF3D568853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651" y="1556792"/>
            <a:ext cx="7763060" cy="3272400"/>
          </a:xfrm>
          <a:prstGeom prst="rect">
            <a:avLst/>
          </a:prstGeom>
        </p:spPr>
      </p:pic>
    </p:spTree>
    <p:extLst>
      <p:ext uri="{BB962C8B-B14F-4D97-AF65-F5344CB8AC3E}">
        <p14:creationId xmlns:p14="http://schemas.microsoft.com/office/powerpoint/2010/main" val="1858270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a:extLst>
              <a:ext uri="{FF2B5EF4-FFF2-40B4-BE49-F238E27FC236}">
                <a16:creationId xmlns:a16="http://schemas.microsoft.com/office/drawing/2014/main" id="{8570B18C-5948-4BA8-B372-821E5B5086CC}"/>
              </a:ext>
            </a:extLst>
          </p:cNvPr>
          <p:cNvSpPr>
            <a:spLocks noGrp="1" noChangeArrowheads="1"/>
          </p:cNvSpPr>
          <p:nvPr>
            <p:ph type="title"/>
          </p:nvPr>
        </p:nvSpPr>
        <p:spPr/>
        <p:txBody>
          <a:bodyPr/>
          <a:lstStyle/>
          <a:p>
            <a:pPr algn="ctr"/>
            <a:r>
              <a:rPr lang="en-US" altLang="en-US" dirty="0"/>
              <a:t>Tolerance</a:t>
            </a:r>
          </a:p>
        </p:txBody>
      </p:sp>
      <p:sp>
        <p:nvSpPr>
          <p:cNvPr id="7" name="Rectangle 3">
            <a:extLst>
              <a:ext uri="{FF2B5EF4-FFF2-40B4-BE49-F238E27FC236}">
                <a16:creationId xmlns:a16="http://schemas.microsoft.com/office/drawing/2014/main" id="{363979FC-A503-4BFF-A3A0-575F1D4F4E55}"/>
              </a:ext>
            </a:extLst>
          </p:cNvPr>
          <p:cNvSpPr txBox="1">
            <a:spLocks noChangeArrowheads="1"/>
          </p:cNvSpPr>
          <p:nvPr/>
        </p:nvSpPr>
        <p:spPr bwMode="auto">
          <a:xfrm>
            <a:off x="-179512" y="2852936"/>
            <a:ext cx="9144000"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4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4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457200" lvl="1" indent="0">
              <a:buNone/>
            </a:pPr>
            <a:r>
              <a:rPr lang="en-US" altLang="en-US" sz="2800" kern="0" dirty="0"/>
              <a:t>Number of points changing cluster between iterations</a:t>
            </a:r>
          </a:p>
          <a:p>
            <a:pPr marL="457200" lvl="1" indent="0">
              <a:buNone/>
            </a:pPr>
            <a:r>
              <a:rPr lang="en-US" altLang="en-US" sz="2800" kern="0" dirty="0"/>
              <a:t>					</a:t>
            </a:r>
          </a:p>
        </p:txBody>
      </p:sp>
      <p:cxnSp>
        <p:nvCxnSpPr>
          <p:cNvPr id="3" name="Straight Connector 2">
            <a:extLst>
              <a:ext uri="{FF2B5EF4-FFF2-40B4-BE49-F238E27FC236}">
                <a16:creationId xmlns:a16="http://schemas.microsoft.com/office/drawing/2014/main" id="{9F40D067-1784-21BA-0791-1C51E09942BC}"/>
              </a:ext>
            </a:extLst>
          </p:cNvPr>
          <p:cNvCxnSpPr/>
          <p:nvPr/>
        </p:nvCxnSpPr>
        <p:spPr bwMode="auto">
          <a:xfrm>
            <a:off x="324544" y="3501008"/>
            <a:ext cx="8460940" cy="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
        <p:nvSpPr>
          <p:cNvPr id="4" name="Rectangle 3">
            <a:extLst>
              <a:ext uri="{FF2B5EF4-FFF2-40B4-BE49-F238E27FC236}">
                <a16:creationId xmlns:a16="http://schemas.microsoft.com/office/drawing/2014/main" id="{52BD0F9E-F669-03CC-D8B6-8CF03110AAC1}"/>
              </a:ext>
            </a:extLst>
          </p:cNvPr>
          <p:cNvSpPr txBox="1">
            <a:spLocks noChangeArrowheads="1"/>
          </p:cNvSpPr>
          <p:nvPr/>
        </p:nvSpPr>
        <p:spPr bwMode="auto">
          <a:xfrm>
            <a:off x="-179512" y="3537894"/>
            <a:ext cx="9144000" cy="61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4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4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457200" lvl="1" indent="0" algn="ctr">
              <a:buNone/>
            </a:pPr>
            <a:r>
              <a:rPr lang="en-US" altLang="en-US" sz="2800" kern="0" dirty="0"/>
              <a:t>Total number of data points</a:t>
            </a:r>
          </a:p>
          <a:p>
            <a:pPr marL="457200" lvl="1" indent="0" algn="ctr">
              <a:buNone/>
            </a:pPr>
            <a:r>
              <a:rPr lang="en-US" altLang="en-US" sz="2800" kern="0" dirty="0"/>
              <a:t>					</a:t>
            </a:r>
          </a:p>
        </p:txBody>
      </p:sp>
      <p:sp>
        <p:nvSpPr>
          <p:cNvPr id="6" name="TextBox 5">
            <a:extLst>
              <a:ext uri="{FF2B5EF4-FFF2-40B4-BE49-F238E27FC236}">
                <a16:creationId xmlns:a16="http://schemas.microsoft.com/office/drawing/2014/main" id="{79FE746B-621C-E7A3-16B9-27E9F15A2BE6}"/>
              </a:ext>
            </a:extLst>
          </p:cNvPr>
          <p:cNvSpPr txBox="1"/>
          <p:nvPr/>
        </p:nvSpPr>
        <p:spPr>
          <a:xfrm>
            <a:off x="4447586" y="1629524"/>
            <a:ext cx="1857504" cy="1107996"/>
          </a:xfrm>
          <a:prstGeom prst="rect">
            <a:avLst/>
          </a:prstGeom>
          <a:noFill/>
        </p:spPr>
        <p:txBody>
          <a:bodyPr wrap="square" rtlCol="0">
            <a:spAutoFit/>
          </a:bodyPr>
          <a:lstStyle/>
          <a:p>
            <a:r>
              <a:rPr lang="en-US" sz="6600" b="1" dirty="0"/>
              <a:t>=</a:t>
            </a:r>
          </a:p>
        </p:txBody>
      </p:sp>
    </p:spTree>
    <p:extLst>
      <p:ext uri="{BB962C8B-B14F-4D97-AF65-F5344CB8AC3E}">
        <p14:creationId xmlns:p14="http://schemas.microsoft.com/office/powerpoint/2010/main" val="1405798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FFFC7-BD8C-6559-40D0-56916CB7494A}"/>
              </a:ext>
            </a:extLst>
          </p:cNvPr>
          <p:cNvSpPr>
            <a:spLocks noGrp="1"/>
          </p:cNvSpPr>
          <p:nvPr>
            <p:ph type="title"/>
          </p:nvPr>
        </p:nvSpPr>
        <p:spPr/>
        <p:txBody>
          <a:bodyPr/>
          <a:lstStyle/>
          <a:p>
            <a:pPr algn="ctr"/>
            <a:r>
              <a:rPr lang="en-US" dirty="0"/>
              <a:t>Results</a:t>
            </a:r>
          </a:p>
        </p:txBody>
      </p:sp>
      <p:pic>
        <p:nvPicPr>
          <p:cNvPr id="5" name="Content Placeholder 4" descr="A table with numbers and text&#10;&#10;Description automatically generated">
            <a:extLst>
              <a:ext uri="{FF2B5EF4-FFF2-40B4-BE49-F238E27FC236}">
                <a16:creationId xmlns:a16="http://schemas.microsoft.com/office/drawing/2014/main" id="{D73D27CE-8A22-E7AB-B2A1-1A3D0CF9F09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008" y="1916832"/>
            <a:ext cx="9036496" cy="3816424"/>
          </a:xfrm>
        </p:spPr>
      </p:pic>
    </p:spTree>
    <p:extLst>
      <p:ext uri="{BB962C8B-B14F-4D97-AF65-F5344CB8AC3E}">
        <p14:creationId xmlns:p14="http://schemas.microsoft.com/office/powerpoint/2010/main" val="2961803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BC81B-104E-F769-D3DC-25C8E9A0B2DD}"/>
              </a:ext>
            </a:extLst>
          </p:cNvPr>
          <p:cNvSpPr>
            <a:spLocks noGrp="1"/>
          </p:cNvSpPr>
          <p:nvPr>
            <p:ph type="title"/>
          </p:nvPr>
        </p:nvSpPr>
        <p:spPr/>
        <p:txBody>
          <a:bodyPr/>
          <a:lstStyle/>
          <a:p>
            <a:pPr algn="ctr"/>
            <a:r>
              <a:rPr lang="en-US" dirty="0"/>
              <a:t>Results continued</a:t>
            </a:r>
          </a:p>
        </p:txBody>
      </p:sp>
      <p:pic>
        <p:nvPicPr>
          <p:cNvPr id="5" name="Picture 4" descr="A graph of different colored bars&#10;&#10;Description automatically generated with medium confidence">
            <a:extLst>
              <a:ext uri="{FF2B5EF4-FFF2-40B4-BE49-F238E27FC236}">
                <a16:creationId xmlns:a16="http://schemas.microsoft.com/office/drawing/2014/main" id="{34A00EC5-5D3A-C013-1CFC-C5CC5BEA77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878" y="1844824"/>
            <a:ext cx="8250244" cy="3600400"/>
          </a:xfrm>
          <a:prstGeom prst="rect">
            <a:avLst/>
          </a:prstGeom>
        </p:spPr>
      </p:pic>
    </p:spTree>
    <p:extLst>
      <p:ext uri="{BB962C8B-B14F-4D97-AF65-F5344CB8AC3E}">
        <p14:creationId xmlns:p14="http://schemas.microsoft.com/office/powerpoint/2010/main" val="3917369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CFD48-A33F-F25A-14C3-F5A94A4BFE23}"/>
              </a:ext>
            </a:extLst>
          </p:cNvPr>
          <p:cNvSpPr>
            <a:spLocks noGrp="1"/>
          </p:cNvSpPr>
          <p:nvPr>
            <p:ph type="title"/>
          </p:nvPr>
        </p:nvSpPr>
        <p:spPr>
          <a:xfrm>
            <a:off x="683568" y="2673797"/>
            <a:ext cx="7992888" cy="611187"/>
          </a:xfrm>
        </p:spPr>
        <p:txBody>
          <a:bodyPr/>
          <a:lstStyle/>
          <a:p>
            <a:pPr algn="ctr"/>
            <a:r>
              <a:rPr lang="en-US" sz="4000" dirty="0"/>
              <a:t>Conclusions</a:t>
            </a:r>
          </a:p>
        </p:txBody>
      </p:sp>
    </p:spTree>
    <p:extLst>
      <p:ext uri="{BB962C8B-B14F-4D97-AF65-F5344CB8AC3E}">
        <p14:creationId xmlns:p14="http://schemas.microsoft.com/office/powerpoint/2010/main" val="3777923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F0564-EB13-11F7-0DD0-BA587EF8DE1C}"/>
              </a:ext>
            </a:extLst>
          </p:cNvPr>
          <p:cNvSpPr>
            <a:spLocks noGrp="1"/>
          </p:cNvSpPr>
          <p:nvPr>
            <p:ph type="title"/>
          </p:nvPr>
        </p:nvSpPr>
        <p:spPr>
          <a:xfrm>
            <a:off x="791580" y="692696"/>
            <a:ext cx="7992888" cy="611187"/>
          </a:xfrm>
        </p:spPr>
        <p:txBody>
          <a:bodyPr/>
          <a:lstStyle/>
          <a:p>
            <a:pPr algn="ctr" eaLnBrk="1" hangingPunct="1"/>
            <a:r>
              <a:rPr lang="en-US" altLang="en-US" sz="2400" dirty="0"/>
              <a:t>Accelerating K-Means Clustering with Parallel</a:t>
            </a:r>
            <a:br>
              <a:rPr lang="en-US" altLang="en-US" sz="2400" dirty="0"/>
            </a:br>
            <a:r>
              <a:rPr lang="en-US" altLang="en-US" sz="2400" dirty="0"/>
              <a:t>Implementations and GPU computing</a:t>
            </a:r>
            <a:br>
              <a:rPr lang="en-US" altLang="en-US" sz="2400" dirty="0"/>
            </a:br>
            <a:endParaRPr lang="en-US" sz="2400" dirty="0"/>
          </a:p>
        </p:txBody>
      </p:sp>
      <p:sp>
        <p:nvSpPr>
          <p:cNvPr id="3" name="Content Placeholder 2">
            <a:extLst>
              <a:ext uri="{FF2B5EF4-FFF2-40B4-BE49-F238E27FC236}">
                <a16:creationId xmlns:a16="http://schemas.microsoft.com/office/drawing/2014/main" id="{610E22C5-9DA7-8990-7270-41C5549F1E7C}"/>
              </a:ext>
            </a:extLst>
          </p:cNvPr>
          <p:cNvSpPr>
            <a:spLocks noGrp="1"/>
          </p:cNvSpPr>
          <p:nvPr>
            <p:ph idx="1"/>
          </p:nvPr>
        </p:nvSpPr>
        <p:spPr/>
        <p:txBody>
          <a:bodyPr/>
          <a:lstStyle/>
          <a:p>
            <a:pPr marL="0" indent="0">
              <a:buNone/>
            </a:pPr>
            <a:endParaRPr lang="en-US" dirty="0"/>
          </a:p>
          <a:p>
            <a:pPr marL="0" indent="0">
              <a:buNone/>
            </a:pPr>
            <a:endParaRPr lang="en-US" dirty="0"/>
          </a:p>
          <a:p>
            <a:pPr marL="0" indent="0" algn="ctr">
              <a:buNone/>
            </a:pPr>
            <a:r>
              <a:rPr lang="en-US" sz="2200" i="1" dirty="0"/>
              <a:t>“A K-Means implementation that converges based on dataset and user input.”</a:t>
            </a:r>
          </a:p>
          <a:p>
            <a:pPr marL="0" indent="0" algn="ctr">
              <a:buNone/>
            </a:pPr>
            <a:endParaRPr lang="en-US" sz="2200" i="1" dirty="0"/>
          </a:p>
          <a:p>
            <a:pPr marL="0" indent="0" algn="ctr">
              <a:buNone/>
            </a:pPr>
            <a:r>
              <a:rPr lang="en-US" sz="2200" i="1" dirty="0"/>
              <a:t>“Comparison of different styles of parallelism using different platforms for K-Means implementation.”</a:t>
            </a:r>
          </a:p>
          <a:p>
            <a:pPr marL="0" indent="0" algn="ctr">
              <a:buNone/>
            </a:pPr>
            <a:endParaRPr lang="en-US" sz="2200" i="1" dirty="0"/>
          </a:p>
          <a:p>
            <a:pPr marL="0" indent="0" algn="ctr">
              <a:buNone/>
            </a:pPr>
            <a:r>
              <a:rPr lang="en-US" sz="2200" i="1" dirty="0"/>
              <a:t>“Speed-up the algorithm by parallel initialization.”</a:t>
            </a:r>
          </a:p>
        </p:txBody>
      </p:sp>
    </p:spTree>
    <p:extLst>
      <p:ext uri="{BB962C8B-B14F-4D97-AF65-F5344CB8AC3E}">
        <p14:creationId xmlns:p14="http://schemas.microsoft.com/office/powerpoint/2010/main" val="248928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chemeClr val="accent2"/>
                                      </p:to>
                                    </p:animClr>
                                  </p:childTnLst>
                                </p:cTn>
                              </p:par>
                              <p:par>
                                <p:cTn id="7" presetID="3" presetClass="emph" presetSubtype="2" fill="hold" nodeType="withEffect">
                                  <p:stCondLst>
                                    <p:cond delay="0"/>
                                  </p:stCondLst>
                                  <p:childTnLst>
                                    <p:animClr clrSpc="rgb" dir="cw">
                                      <p:cBhvr override="childStyle">
                                        <p:cTn id="8" dur="500" fill="hold"/>
                                        <p:tgtEl>
                                          <p:spTgt spid="3">
                                            <p:txEl>
                                              <p:pRg st="4" end="4"/>
                                            </p:txEl>
                                          </p:spTgt>
                                        </p:tgtEl>
                                        <p:attrNameLst>
                                          <p:attrName>style.color</p:attrName>
                                        </p:attrNameLst>
                                      </p:cBhvr>
                                      <p:to>
                                        <a:schemeClr val="hlink"/>
                                      </p:to>
                                    </p:animClr>
                                  </p:childTnLst>
                                </p:cTn>
                              </p:par>
                              <p:par>
                                <p:cTn id="9" presetID="3" presetClass="emph" presetSubtype="2" fill="hold" nodeType="withEffect">
                                  <p:stCondLst>
                                    <p:cond delay="0"/>
                                  </p:stCondLst>
                                  <p:childTnLst>
                                    <p:animClr clrSpc="rgb" dir="cw">
                                      <p:cBhvr override="childStyle">
                                        <p:cTn id="10" dur="500" fill="hold"/>
                                        <p:tgtEl>
                                          <p:spTgt spid="3">
                                            <p:txEl>
                                              <p:pRg st="6" end="6"/>
                                            </p:txEl>
                                          </p:spTgt>
                                        </p:tgtEl>
                                        <p:attrNameLst>
                                          <p:attrName>style.color</p:attrName>
                                        </p:attrNameLst>
                                      </p:cBhvr>
                                      <p:to>
                                        <a:schemeClr val="hlink"/>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2887F512-5B91-43A7-A0BE-99F1F1CA79D8}"/>
              </a:ext>
            </a:extLst>
          </p:cNvPr>
          <p:cNvSpPr>
            <a:spLocks noGrp="1" noChangeArrowheads="1"/>
          </p:cNvSpPr>
          <p:nvPr>
            <p:ph type="title"/>
          </p:nvPr>
        </p:nvSpPr>
        <p:spPr>
          <a:xfrm>
            <a:off x="643753" y="531813"/>
            <a:ext cx="7992888" cy="611187"/>
          </a:xfrm>
        </p:spPr>
        <p:txBody>
          <a:bodyPr/>
          <a:lstStyle/>
          <a:p>
            <a:pPr algn="ctr" eaLnBrk="1" hangingPunct="1"/>
            <a:r>
              <a:rPr lang="en-US" altLang="en-US" sz="2800" dirty="0"/>
              <a:t>Clustering</a:t>
            </a:r>
          </a:p>
        </p:txBody>
      </p:sp>
      <p:sp>
        <p:nvSpPr>
          <p:cNvPr id="17413" name="Rectangle 3">
            <a:extLst>
              <a:ext uri="{FF2B5EF4-FFF2-40B4-BE49-F238E27FC236}">
                <a16:creationId xmlns:a16="http://schemas.microsoft.com/office/drawing/2014/main" id="{03F58CE7-B563-4C30-A936-59FD0738DCD7}"/>
              </a:ext>
            </a:extLst>
          </p:cNvPr>
          <p:cNvSpPr>
            <a:spLocks noGrp="1" noChangeArrowheads="1"/>
          </p:cNvSpPr>
          <p:nvPr>
            <p:ph idx="1"/>
          </p:nvPr>
        </p:nvSpPr>
        <p:spPr>
          <a:xfrm>
            <a:off x="611560" y="1196752"/>
            <a:ext cx="8064896" cy="1080120"/>
          </a:xfrm>
        </p:spPr>
        <p:txBody>
          <a:bodyPr>
            <a:normAutofit/>
          </a:bodyPr>
          <a:lstStyle/>
          <a:p>
            <a:pPr marL="0" indent="0" algn="ctr">
              <a:buNone/>
            </a:pPr>
            <a:r>
              <a:rPr lang="en-US" altLang="en-US" sz="2400" b="1" i="1" dirty="0">
                <a:cs typeface="+mj-cs"/>
              </a:rPr>
              <a:t>“  Clustering is the unsupervised classification of  ” patterns</a:t>
            </a:r>
          </a:p>
        </p:txBody>
      </p:sp>
      <p:pic>
        <p:nvPicPr>
          <p:cNvPr id="1026" name="Picture 2" descr="pantry before and after raleigh nc">
            <a:extLst>
              <a:ext uri="{FF2B5EF4-FFF2-40B4-BE49-F238E27FC236}">
                <a16:creationId xmlns:a16="http://schemas.microsoft.com/office/drawing/2014/main" id="{D2DAAC4E-083C-2CB4-396A-ED87CC84BA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188" y="2210456"/>
            <a:ext cx="5759624" cy="41157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5">
            <a:extLst>
              <a:ext uri="{FF2B5EF4-FFF2-40B4-BE49-F238E27FC236}">
                <a16:creationId xmlns:a16="http://schemas.microsoft.com/office/drawing/2014/main" id="{26D2CA2D-BE26-4B12-A7FE-AE4BC6A12D70}"/>
              </a:ext>
            </a:extLst>
          </p:cNvPr>
          <p:cNvSpPr>
            <a:spLocks noChangeArrowheads="1"/>
          </p:cNvSpPr>
          <p:nvPr/>
        </p:nvSpPr>
        <p:spPr bwMode="auto">
          <a:xfrm>
            <a:off x="1835696" y="610394"/>
            <a:ext cx="53340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65125" indent="-365125">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dirty="0">
                <a:cs typeface="Arial" panose="020B0604020202020204" pitchFamily="34" charset="0"/>
              </a:rPr>
              <a:t>K-means clustering</a:t>
            </a:r>
            <a:endParaRPr lang="en-US" altLang="en-US" sz="1800" b="1" dirty="0">
              <a:cs typeface="Arial" panose="020B0604020202020204" pitchFamily="34" charset="0"/>
            </a:endParaRPr>
          </a:p>
        </p:txBody>
      </p:sp>
      <p:cxnSp>
        <p:nvCxnSpPr>
          <p:cNvPr id="10" name="Straight Arrow Connector 9">
            <a:extLst>
              <a:ext uri="{FF2B5EF4-FFF2-40B4-BE49-F238E27FC236}">
                <a16:creationId xmlns:a16="http://schemas.microsoft.com/office/drawing/2014/main" id="{0F5B89CF-F8CE-C4E1-2EC3-2C2615DEA380}"/>
              </a:ext>
            </a:extLst>
          </p:cNvPr>
          <p:cNvCxnSpPr>
            <a:cxnSpLocks/>
          </p:cNvCxnSpPr>
          <p:nvPr/>
        </p:nvCxnSpPr>
        <p:spPr bwMode="auto">
          <a:xfrm>
            <a:off x="1082316" y="1707354"/>
            <a:ext cx="6840760" cy="0"/>
          </a:xfrm>
          <a:prstGeom prst="straightConnector1">
            <a:avLst/>
          </a:prstGeom>
          <a:ln w="31750">
            <a:headEnd type="triangle"/>
            <a:tailEnd type="triangle"/>
          </a:ln>
        </p:spPr>
        <p:style>
          <a:lnRef idx="1">
            <a:schemeClr val="dk1"/>
          </a:lnRef>
          <a:fillRef idx="0">
            <a:schemeClr val="dk1"/>
          </a:fillRef>
          <a:effectRef idx="0">
            <a:schemeClr val="dk1"/>
          </a:effectRef>
          <a:fontRef idx="minor">
            <a:schemeClr val="tx1"/>
          </a:fontRef>
        </p:style>
      </p:cxnSp>
      <p:sp>
        <p:nvSpPr>
          <p:cNvPr id="14" name="Oval 13">
            <a:extLst>
              <a:ext uri="{FF2B5EF4-FFF2-40B4-BE49-F238E27FC236}">
                <a16:creationId xmlns:a16="http://schemas.microsoft.com/office/drawing/2014/main" id="{43179131-144C-A68C-14D4-6ED863AF0054}"/>
              </a:ext>
            </a:extLst>
          </p:cNvPr>
          <p:cNvSpPr/>
          <p:nvPr/>
        </p:nvSpPr>
        <p:spPr bwMode="auto">
          <a:xfrm>
            <a:off x="2198440" y="1635349"/>
            <a:ext cx="144010" cy="144010"/>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i="0" u="none" strike="noStrike" normalizeH="0" baseline="0">
              <a:latin typeface="Arial" charset="0"/>
              <a:ea typeface="Arial" charset="0"/>
              <a:cs typeface="Arial" charset="0"/>
            </a:endParaRPr>
          </a:p>
        </p:txBody>
      </p:sp>
      <p:sp>
        <p:nvSpPr>
          <p:cNvPr id="16" name="Oval 15">
            <a:extLst>
              <a:ext uri="{FF2B5EF4-FFF2-40B4-BE49-F238E27FC236}">
                <a16:creationId xmlns:a16="http://schemas.microsoft.com/office/drawing/2014/main" id="{285417F6-3186-B372-E04C-31C22ED717AF}"/>
              </a:ext>
            </a:extLst>
          </p:cNvPr>
          <p:cNvSpPr/>
          <p:nvPr/>
        </p:nvSpPr>
        <p:spPr bwMode="auto">
          <a:xfrm>
            <a:off x="2503240" y="1639767"/>
            <a:ext cx="144010" cy="144010"/>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i="0" u="none" strike="noStrike" normalizeH="0" baseline="0">
              <a:latin typeface="Arial" charset="0"/>
              <a:ea typeface="Arial" charset="0"/>
              <a:cs typeface="Arial" charset="0"/>
            </a:endParaRPr>
          </a:p>
        </p:txBody>
      </p:sp>
      <p:sp>
        <p:nvSpPr>
          <p:cNvPr id="17" name="Oval 16">
            <a:extLst>
              <a:ext uri="{FF2B5EF4-FFF2-40B4-BE49-F238E27FC236}">
                <a16:creationId xmlns:a16="http://schemas.microsoft.com/office/drawing/2014/main" id="{9799A701-5D2C-5412-8274-1ED98F35EB4C}"/>
              </a:ext>
            </a:extLst>
          </p:cNvPr>
          <p:cNvSpPr/>
          <p:nvPr/>
        </p:nvSpPr>
        <p:spPr bwMode="auto">
          <a:xfrm>
            <a:off x="2968830" y="1635349"/>
            <a:ext cx="144010" cy="144010"/>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i="0" u="none" strike="noStrike" normalizeH="0" baseline="0">
              <a:latin typeface="Arial" charset="0"/>
              <a:ea typeface="Arial" charset="0"/>
              <a:cs typeface="Arial" charset="0"/>
            </a:endParaRPr>
          </a:p>
        </p:txBody>
      </p:sp>
      <p:sp>
        <p:nvSpPr>
          <p:cNvPr id="18" name="Oval 17">
            <a:extLst>
              <a:ext uri="{FF2B5EF4-FFF2-40B4-BE49-F238E27FC236}">
                <a16:creationId xmlns:a16="http://schemas.microsoft.com/office/drawing/2014/main" id="{20BCB8F8-C7C6-7741-F620-8B2E983B218C}"/>
              </a:ext>
            </a:extLst>
          </p:cNvPr>
          <p:cNvSpPr/>
          <p:nvPr/>
        </p:nvSpPr>
        <p:spPr bwMode="auto">
          <a:xfrm>
            <a:off x="3812050" y="1635349"/>
            <a:ext cx="144010" cy="144010"/>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i="0" u="none" strike="noStrike" normalizeH="0" baseline="0">
              <a:latin typeface="Arial" charset="0"/>
              <a:ea typeface="Arial" charset="0"/>
              <a:cs typeface="Arial" charset="0"/>
            </a:endParaRPr>
          </a:p>
        </p:txBody>
      </p:sp>
      <p:sp>
        <p:nvSpPr>
          <p:cNvPr id="19" name="Oval 18">
            <a:extLst>
              <a:ext uri="{FF2B5EF4-FFF2-40B4-BE49-F238E27FC236}">
                <a16:creationId xmlns:a16="http://schemas.microsoft.com/office/drawing/2014/main" id="{A24C1BFB-C8DE-8CC8-26AA-4A2B635E59CF}"/>
              </a:ext>
            </a:extLst>
          </p:cNvPr>
          <p:cNvSpPr/>
          <p:nvPr/>
        </p:nvSpPr>
        <p:spPr bwMode="auto">
          <a:xfrm>
            <a:off x="4044845" y="1638420"/>
            <a:ext cx="144010" cy="144010"/>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i="0" u="none" strike="noStrike" normalizeH="0" baseline="0">
              <a:latin typeface="Arial" charset="0"/>
              <a:ea typeface="Arial" charset="0"/>
              <a:cs typeface="Arial" charset="0"/>
            </a:endParaRPr>
          </a:p>
        </p:txBody>
      </p:sp>
      <p:sp>
        <p:nvSpPr>
          <p:cNvPr id="20" name="Oval 19">
            <a:extLst>
              <a:ext uri="{FF2B5EF4-FFF2-40B4-BE49-F238E27FC236}">
                <a16:creationId xmlns:a16="http://schemas.microsoft.com/office/drawing/2014/main" id="{B62A0F48-4A55-6176-B842-0280E9A52EF2}"/>
              </a:ext>
            </a:extLst>
          </p:cNvPr>
          <p:cNvSpPr/>
          <p:nvPr/>
        </p:nvSpPr>
        <p:spPr bwMode="auto">
          <a:xfrm>
            <a:off x="4860038" y="1628800"/>
            <a:ext cx="144010" cy="144010"/>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i="0" u="none" strike="noStrike" normalizeH="0" baseline="0">
              <a:latin typeface="Arial" charset="0"/>
              <a:ea typeface="Arial" charset="0"/>
              <a:cs typeface="Arial" charset="0"/>
            </a:endParaRPr>
          </a:p>
        </p:txBody>
      </p:sp>
      <p:sp>
        <p:nvSpPr>
          <p:cNvPr id="21" name="Oval 20">
            <a:extLst>
              <a:ext uri="{FF2B5EF4-FFF2-40B4-BE49-F238E27FC236}">
                <a16:creationId xmlns:a16="http://schemas.microsoft.com/office/drawing/2014/main" id="{4E78529B-105C-01CD-2B47-B2C43D0FC552}"/>
              </a:ext>
            </a:extLst>
          </p:cNvPr>
          <p:cNvSpPr/>
          <p:nvPr/>
        </p:nvSpPr>
        <p:spPr bwMode="auto">
          <a:xfrm>
            <a:off x="5652126" y="1635349"/>
            <a:ext cx="144010" cy="144010"/>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i="0" u="none" strike="noStrike" normalizeH="0" baseline="0">
              <a:latin typeface="Arial" charset="0"/>
              <a:ea typeface="Arial" charset="0"/>
              <a:cs typeface="Arial" charset="0"/>
            </a:endParaRPr>
          </a:p>
        </p:txBody>
      </p:sp>
      <p:sp>
        <p:nvSpPr>
          <p:cNvPr id="22" name="Oval 21">
            <a:extLst>
              <a:ext uri="{FF2B5EF4-FFF2-40B4-BE49-F238E27FC236}">
                <a16:creationId xmlns:a16="http://schemas.microsoft.com/office/drawing/2014/main" id="{29D0E2DA-2A48-1674-A08B-8123BC90F49C}"/>
              </a:ext>
            </a:extLst>
          </p:cNvPr>
          <p:cNvSpPr/>
          <p:nvPr/>
        </p:nvSpPr>
        <p:spPr bwMode="auto">
          <a:xfrm>
            <a:off x="5940158" y="1634676"/>
            <a:ext cx="144010" cy="144010"/>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i="0" u="none" strike="noStrike" normalizeH="0" baseline="0">
              <a:latin typeface="Arial" charset="0"/>
              <a:ea typeface="Arial" charset="0"/>
              <a:cs typeface="Arial" charset="0"/>
            </a:endParaRPr>
          </a:p>
        </p:txBody>
      </p:sp>
      <p:sp>
        <p:nvSpPr>
          <p:cNvPr id="23" name="Oval 22">
            <a:extLst>
              <a:ext uri="{FF2B5EF4-FFF2-40B4-BE49-F238E27FC236}">
                <a16:creationId xmlns:a16="http://schemas.microsoft.com/office/drawing/2014/main" id="{4D3B98BA-48D4-E904-8102-CDA2892B7751}"/>
              </a:ext>
            </a:extLst>
          </p:cNvPr>
          <p:cNvSpPr/>
          <p:nvPr/>
        </p:nvSpPr>
        <p:spPr bwMode="auto">
          <a:xfrm>
            <a:off x="6446050" y="1631127"/>
            <a:ext cx="144010" cy="144010"/>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i="0" u="none" strike="noStrike" normalizeH="0" baseline="0">
              <a:latin typeface="Arial" charset="0"/>
              <a:ea typeface="Arial" charset="0"/>
              <a:cs typeface="Arial" charset="0"/>
            </a:endParaRPr>
          </a:p>
        </p:txBody>
      </p:sp>
      <p:cxnSp>
        <p:nvCxnSpPr>
          <p:cNvPr id="25" name="Straight Arrow Connector 24">
            <a:extLst>
              <a:ext uri="{FF2B5EF4-FFF2-40B4-BE49-F238E27FC236}">
                <a16:creationId xmlns:a16="http://schemas.microsoft.com/office/drawing/2014/main" id="{9EF5D0B1-6AB0-FFEC-F23F-83447E41BF0E}"/>
              </a:ext>
            </a:extLst>
          </p:cNvPr>
          <p:cNvCxnSpPr>
            <a:cxnSpLocks/>
          </p:cNvCxnSpPr>
          <p:nvPr/>
        </p:nvCxnSpPr>
        <p:spPr bwMode="auto">
          <a:xfrm>
            <a:off x="1082316" y="2668367"/>
            <a:ext cx="6840760" cy="0"/>
          </a:xfrm>
          <a:prstGeom prst="straightConnector1">
            <a:avLst/>
          </a:prstGeom>
          <a:ln w="31750">
            <a:headEnd type="triangle"/>
            <a:tailEnd type="triangle"/>
          </a:ln>
        </p:spPr>
        <p:style>
          <a:lnRef idx="1">
            <a:schemeClr val="dk1"/>
          </a:lnRef>
          <a:fillRef idx="0">
            <a:schemeClr val="dk1"/>
          </a:fillRef>
          <a:effectRef idx="0">
            <a:schemeClr val="dk1"/>
          </a:effectRef>
          <a:fontRef idx="minor">
            <a:schemeClr val="tx1"/>
          </a:fontRef>
        </p:style>
      </p:cxnSp>
      <p:sp>
        <p:nvSpPr>
          <p:cNvPr id="26" name="Oval 25">
            <a:extLst>
              <a:ext uri="{FF2B5EF4-FFF2-40B4-BE49-F238E27FC236}">
                <a16:creationId xmlns:a16="http://schemas.microsoft.com/office/drawing/2014/main" id="{DABC7D34-F586-F474-5D45-C416A0F4EE42}"/>
              </a:ext>
            </a:extLst>
          </p:cNvPr>
          <p:cNvSpPr/>
          <p:nvPr/>
        </p:nvSpPr>
        <p:spPr bwMode="auto">
          <a:xfrm>
            <a:off x="2198440" y="2596362"/>
            <a:ext cx="144010" cy="144010"/>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i="0" u="none" strike="noStrike" normalizeH="0" baseline="0">
              <a:latin typeface="Arial" charset="0"/>
              <a:ea typeface="Arial" charset="0"/>
              <a:cs typeface="Arial" charset="0"/>
            </a:endParaRPr>
          </a:p>
        </p:txBody>
      </p:sp>
      <p:sp>
        <p:nvSpPr>
          <p:cNvPr id="27" name="Oval 26">
            <a:extLst>
              <a:ext uri="{FF2B5EF4-FFF2-40B4-BE49-F238E27FC236}">
                <a16:creationId xmlns:a16="http://schemas.microsoft.com/office/drawing/2014/main" id="{63A90385-3133-3E30-AF3F-F106F8A2119B}"/>
              </a:ext>
            </a:extLst>
          </p:cNvPr>
          <p:cNvSpPr/>
          <p:nvPr/>
        </p:nvSpPr>
        <p:spPr bwMode="auto">
          <a:xfrm>
            <a:off x="2503240" y="2600780"/>
            <a:ext cx="144010" cy="144010"/>
          </a:xfrm>
          <a:prstGeom prst="ellipse">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i="0" u="none" strike="noStrike" normalizeH="0" baseline="0">
              <a:latin typeface="Arial" charset="0"/>
              <a:ea typeface="Arial" charset="0"/>
              <a:cs typeface="Arial" charset="0"/>
            </a:endParaRPr>
          </a:p>
        </p:txBody>
      </p:sp>
      <p:sp>
        <p:nvSpPr>
          <p:cNvPr id="28" name="Oval 27">
            <a:extLst>
              <a:ext uri="{FF2B5EF4-FFF2-40B4-BE49-F238E27FC236}">
                <a16:creationId xmlns:a16="http://schemas.microsoft.com/office/drawing/2014/main" id="{2B6F1630-CA23-CC67-5244-833EF5C6D252}"/>
              </a:ext>
            </a:extLst>
          </p:cNvPr>
          <p:cNvSpPr/>
          <p:nvPr/>
        </p:nvSpPr>
        <p:spPr bwMode="auto">
          <a:xfrm>
            <a:off x="2968830" y="2596362"/>
            <a:ext cx="144010" cy="144010"/>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i="0" u="none" strike="noStrike" normalizeH="0" baseline="0">
              <a:latin typeface="Arial" charset="0"/>
              <a:ea typeface="Arial" charset="0"/>
              <a:cs typeface="Arial" charset="0"/>
            </a:endParaRPr>
          </a:p>
        </p:txBody>
      </p:sp>
      <p:sp>
        <p:nvSpPr>
          <p:cNvPr id="29" name="Oval 28">
            <a:extLst>
              <a:ext uri="{FF2B5EF4-FFF2-40B4-BE49-F238E27FC236}">
                <a16:creationId xmlns:a16="http://schemas.microsoft.com/office/drawing/2014/main" id="{744C7676-0D31-31CF-6B07-54B66D20D7E4}"/>
              </a:ext>
            </a:extLst>
          </p:cNvPr>
          <p:cNvSpPr/>
          <p:nvPr/>
        </p:nvSpPr>
        <p:spPr bwMode="auto">
          <a:xfrm>
            <a:off x="3812050" y="2596362"/>
            <a:ext cx="144010" cy="144010"/>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i="0" u="none" strike="noStrike" normalizeH="0" baseline="0">
              <a:latin typeface="Arial" charset="0"/>
              <a:ea typeface="Arial" charset="0"/>
              <a:cs typeface="Arial" charset="0"/>
            </a:endParaRPr>
          </a:p>
        </p:txBody>
      </p:sp>
      <p:sp>
        <p:nvSpPr>
          <p:cNvPr id="30" name="Oval 29">
            <a:extLst>
              <a:ext uri="{FF2B5EF4-FFF2-40B4-BE49-F238E27FC236}">
                <a16:creationId xmlns:a16="http://schemas.microsoft.com/office/drawing/2014/main" id="{2A4D5BBB-F135-C10B-91FA-02092FC0A18B}"/>
              </a:ext>
            </a:extLst>
          </p:cNvPr>
          <p:cNvSpPr/>
          <p:nvPr/>
        </p:nvSpPr>
        <p:spPr bwMode="auto">
          <a:xfrm>
            <a:off x="4044845" y="2599433"/>
            <a:ext cx="144010" cy="144010"/>
          </a:xfrm>
          <a:prstGeom prst="ellipse">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i="0" u="none" strike="noStrike" normalizeH="0" baseline="0">
              <a:latin typeface="Arial" charset="0"/>
              <a:ea typeface="Arial" charset="0"/>
              <a:cs typeface="Arial" charset="0"/>
            </a:endParaRPr>
          </a:p>
        </p:txBody>
      </p:sp>
      <p:sp>
        <p:nvSpPr>
          <p:cNvPr id="31" name="Oval 30">
            <a:extLst>
              <a:ext uri="{FF2B5EF4-FFF2-40B4-BE49-F238E27FC236}">
                <a16:creationId xmlns:a16="http://schemas.microsoft.com/office/drawing/2014/main" id="{00055747-F94F-BD1D-CE91-E3A285576171}"/>
              </a:ext>
            </a:extLst>
          </p:cNvPr>
          <p:cNvSpPr/>
          <p:nvPr/>
        </p:nvSpPr>
        <p:spPr bwMode="auto">
          <a:xfrm>
            <a:off x="4849687" y="2599433"/>
            <a:ext cx="144010" cy="144010"/>
          </a:xfrm>
          <a:prstGeom prst="ellipse">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i="0" u="none" strike="noStrike" normalizeH="0" baseline="0" dirty="0">
              <a:latin typeface="Arial" charset="0"/>
              <a:ea typeface="Arial" charset="0"/>
              <a:cs typeface="Arial" charset="0"/>
            </a:endParaRPr>
          </a:p>
        </p:txBody>
      </p:sp>
      <p:sp>
        <p:nvSpPr>
          <p:cNvPr id="32" name="Oval 31">
            <a:extLst>
              <a:ext uri="{FF2B5EF4-FFF2-40B4-BE49-F238E27FC236}">
                <a16:creationId xmlns:a16="http://schemas.microsoft.com/office/drawing/2014/main" id="{4B283B81-95FD-1F13-6C11-1A3B6890E2E5}"/>
              </a:ext>
            </a:extLst>
          </p:cNvPr>
          <p:cNvSpPr/>
          <p:nvPr/>
        </p:nvSpPr>
        <p:spPr bwMode="auto">
          <a:xfrm>
            <a:off x="5652126" y="2596362"/>
            <a:ext cx="144010" cy="144010"/>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i="0" u="none" strike="noStrike" normalizeH="0" baseline="0">
              <a:latin typeface="Arial" charset="0"/>
              <a:ea typeface="Arial" charset="0"/>
              <a:cs typeface="Arial" charset="0"/>
            </a:endParaRPr>
          </a:p>
        </p:txBody>
      </p:sp>
      <p:sp>
        <p:nvSpPr>
          <p:cNvPr id="33" name="Oval 32">
            <a:extLst>
              <a:ext uri="{FF2B5EF4-FFF2-40B4-BE49-F238E27FC236}">
                <a16:creationId xmlns:a16="http://schemas.microsoft.com/office/drawing/2014/main" id="{0096D305-619D-EC63-6382-F859A6E0585D}"/>
              </a:ext>
            </a:extLst>
          </p:cNvPr>
          <p:cNvSpPr/>
          <p:nvPr/>
        </p:nvSpPr>
        <p:spPr bwMode="auto">
          <a:xfrm>
            <a:off x="5940158" y="2595689"/>
            <a:ext cx="144010" cy="144010"/>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i="0" u="none" strike="noStrike" normalizeH="0" baseline="0">
              <a:latin typeface="Arial" charset="0"/>
              <a:ea typeface="Arial" charset="0"/>
              <a:cs typeface="Arial" charset="0"/>
            </a:endParaRPr>
          </a:p>
        </p:txBody>
      </p:sp>
      <p:sp>
        <p:nvSpPr>
          <p:cNvPr id="34" name="Oval 33">
            <a:extLst>
              <a:ext uri="{FF2B5EF4-FFF2-40B4-BE49-F238E27FC236}">
                <a16:creationId xmlns:a16="http://schemas.microsoft.com/office/drawing/2014/main" id="{50D24858-97B1-B289-3C21-2A7ED9DFBB27}"/>
              </a:ext>
            </a:extLst>
          </p:cNvPr>
          <p:cNvSpPr/>
          <p:nvPr/>
        </p:nvSpPr>
        <p:spPr bwMode="auto">
          <a:xfrm>
            <a:off x="6446050" y="2592140"/>
            <a:ext cx="144010" cy="144010"/>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i="0" u="none" strike="noStrike" normalizeH="0" baseline="0">
              <a:latin typeface="Arial" charset="0"/>
              <a:ea typeface="Arial" charset="0"/>
              <a:cs typeface="Arial" charset="0"/>
            </a:endParaRPr>
          </a:p>
        </p:txBody>
      </p:sp>
      <p:cxnSp>
        <p:nvCxnSpPr>
          <p:cNvPr id="35" name="Straight Arrow Connector 34">
            <a:extLst>
              <a:ext uri="{FF2B5EF4-FFF2-40B4-BE49-F238E27FC236}">
                <a16:creationId xmlns:a16="http://schemas.microsoft.com/office/drawing/2014/main" id="{FBC55F7C-5B6B-3021-247B-EE3FE0AE823B}"/>
              </a:ext>
            </a:extLst>
          </p:cNvPr>
          <p:cNvCxnSpPr>
            <a:cxnSpLocks/>
          </p:cNvCxnSpPr>
          <p:nvPr/>
        </p:nvCxnSpPr>
        <p:spPr bwMode="auto">
          <a:xfrm>
            <a:off x="1082316" y="3547708"/>
            <a:ext cx="6840760" cy="0"/>
          </a:xfrm>
          <a:prstGeom prst="straightConnector1">
            <a:avLst/>
          </a:prstGeom>
          <a:ln w="31750">
            <a:headEnd type="triangle"/>
            <a:tailEnd type="triangle"/>
          </a:ln>
        </p:spPr>
        <p:style>
          <a:lnRef idx="1">
            <a:schemeClr val="dk1"/>
          </a:lnRef>
          <a:fillRef idx="0">
            <a:schemeClr val="dk1"/>
          </a:fillRef>
          <a:effectRef idx="0">
            <a:schemeClr val="dk1"/>
          </a:effectRef>
          <a:fontRef idx="minor">
            <a:schemeClr val="tx1"/>
          </a:fontRef>
        </p:style>
      </p:cxnSp>
      <p:sp>
        <p:nvSpPr>
          <p:cNvPr id="36" name="Oval 35">
            <a:extLst>
              <a:ext uri="{FF2B5EF4-FFF2-40B4-BE49-F238E27FC236}">
                <a16:creationId xmlns:a16="http://schemas.microsoft.com/office/drawing/2014/main" id="{1869E0AD-481B-60A7-EF46-86B1F44D134C}"/>
              </a:ext>
            </a:extLst>
          </p:cNvPr>
          <p:cNvSpPr/>
          <p:nvPr/>
        </p:nvSpPr>
        <p:spPr bwMode="auto">
          <a:xfrm>
            <a:off x="2198440" y="3475703"/>
            <a:ext cx="144010" cy="144010"/>
          </a:xfrm>
          <a:prstGeom prst="ellipse">
            <a:avLst/>
          </a:prstGeom>
          <a:solidFill>
            <a:srgbClr val="00B0F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i="0" u="none" strike="noStrike" normalizeH="0" baseline="0">
              <a:latin typeface="Arial" charset="0"/>
              <a:ea typeface="Arial" charset="0"/>
              <a:cs typeface="Arial" charset="0"/>
            </a:endParaRPr>
          </a:p>
        </p:txBody>
      </p:sp>
      <p:sp>
        <p:nvSpPr>
          <p:cNvPr id="37" name="Oval 36">
            <a:extLst>
              <a:ext uri="{FF2B5EF4-FFF2-40B4-BE49-F238E27FC236}">
                <a16:creationId xmlns:a16="http://schemas.microsoft.com/office/drawing/2014/main" id="{4BA262FA-5E93-0E77-F83B-16B4F5DC5BA7}"/>
              </a:ext>
            </a:extLst>
          </p:cNvPr>
          <p:cNvSpPr/>
          <p:nvPr/>
        </p:nvSpPr>
        <p:spPr bwMode="auto">
          <a:xfrm>
            <a:off x="2503240" y="3480121"/>
            <a:ext cx="144010" cy="144010"/>
          </a:xfrm>
          <a:prstGeom prst="ellipse">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i="0" u="none" strike="noStrike" normalizeH="0" baseline="0">
              <a:latin typeface="Arial" charset="0"/>
              <a:ea typeface="Arial" charset="0"/>
              <a:cs typeface="Arial" charset="0"/>
            </a:endParaRPr>
          </a:p>
        </p:txBody>
      </p:sp>
      <p:sp>
        <p:nvSpPr>
          <p:cNvPr id="38" name="Oval 37">
            <a:extLst>
              <a:ext uri="{FF2B5EF4-FFF2-40B4-BE49-F238E27FC236}">
                <a16:creationId xmlns:a16="http://schemas.microsoft.com/office/drawing/2014/main" id="{89446C02-FA06-82A7-D706-671522A009D9}"/>
              </a:ext>
            </a:extLst>
          </p:cNvPr>
          <p:cNvSpPr/>
          <p:nvPr/>
        </p:nvSpPr>
        <p:spPr bwMode="auto">
          <a:xfrm>
            <a:off x="2968830" y="3475703"/>
            <a:ext cx="144010" cy="144010"/>
          </a:xfrm>
          <a:prstGeom prst="ellipse">
            <a:avLst/>
          </a:prstGeom>
          <a:solidFill>
            <a:srgbClr val="00B0F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i="0" u="none" strike="noStrike" normalizeH="0" baseline="0">
              <a:latin typeface="Arial" charset="0"/>
              <a:ea typeface="Arial" charset="0"/>
              <a:cs typeface="Arial" charset="0"/>
            </a:endParaRPr>
          </a:p>
        </p:txBody>
      </p:sp>
      <p:sp>
        <p:nvSpPr>
          <p:cNvPr id="39" name="Oval 38">
            <a:extLst>
              <a:ext uri="{FF2B5EF4-FFF2-40B4-BE49-F238E27FC236}">
                <a16:creationId xmlns:a16="http://schemas.microsoft.com/office/drawing/2014/main" id="{4AA519FD-E2CF-7C69-BEDB-B2569FF0F8E7}"/>
              </a:ext>
            </a:extLst>
          </p:cNvPr>
          <p:cNvSpPr/>
          <p:nvPr/>
        </p:nvSpPr>
        <p:spPr bwMode="auto">
          <a:xfrm>
            <a:off x="3812050" y="3475703"/>
            <a:ext cx="144010" cy="144010"/>
          </a:xfrm>
          <a:prstGeom prst="ellipse">
            <a:avLst/>
          </a:prstGeom>
          <a:solidFill>
            <a:srgbClr val="92D05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i="0" u="none" strike="noStrike" normalizeH="0" baseline="0">
              <a:latin typeface="Arial" charset="0"/>
              <a:ea typeface="Arial" charset="0"/>
              <a:cs typeface="Arial" charset="0"/>
            </a:endParaRPr>
          </a:p>
        </p:txBody>
      </p:sp>
      <p:sp>
        <p:nvSpPr>
          <p:cNvPr id="40" name="Oval 39">
            <a:extLst>
              <a:ext uri="{FF2B5EF4-FFF2-40B4-BE49-F238E27FC236}">
                <a16:creationId xmlns:a16="http://schemas.microsoft.com/office/drawing/2014/main" id="{87E5FCC1-1BBB-9F11-C4E9-D0E613964C72}"/>
              </a:ext>
            </a:extLst>
          </p:cNvPr>
          <p:cNvSpPr/>
          <p:nvPr/>
        </p:nvSpPr>
        <p:spPr bwMode="auto">
          <a:xfrm>
            <a:off x="4044845" y="3478774"/>
            <a:ext cx="144010" cy="144010"/>
          </a:xfrm>
          <a:prstGeom prst="ellipse">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i="0" u="none" strike="noStrike" normalizeH="0" baseline="0">
              <a:latin typeface="Arial" charset="0"/>
              <a:ea typeface="Arial" charset="0"/>
              <a:cs typeface="Arial" charset="0"/>
            </a:endParaRPr>
          </a:p>
        </p:txBody>
      </p:sp>
      <p:sp>
        <p:nvSpPr>
          <p:cNvPr id="41" name="Oval 40">
            <a:extLst>
              <a:ext uri="{FF2B5EF4-FFF2-40B4-BE49-F238E27FC236}">
                <a16:creationId xmlns:a16="http://schemas.microsoft.com/office/drawing/2014/main" id="{200BF73B-6283-E0CB-31AD-ADFD11273EF7}"/>
              </a:ext>
            </a:extLst>
          </p:cNvPr>
          <p:cNvSpPr/>
          <p:nvPr/>
        </p:nvSpPr>
        <p:spPr bwMode="auto">
          <a:xfrm>
            <a:off x="4849687" y="3471667"/>
            <a:ext cx="144010" cy="144010"/>
          </a:xfrm>
          <a:prstGeom prst="ellipse">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i="0" u="none" strike="noStrike" normalizeH="0" baseline="0">
              <a:latin typeface="Arial" charset="0"/>
              <a:ea typeface="Arial" charset="0"/>
              <a:cs typeface="Arial" charset="0"/>
            </a:endParaRPr>
          </a:p>
        </p:txBody>
      </p:sp>
      <p:sp>
        <p:nvSpPr>
          <p:cNvPr id="42" name="Oval 41">
            <a:extLst>
              <a:ext uri="{FF2B5EF4-FFF2-40B4-BE49-F238E27FC236}">
                <a16:creationId xmlns:a16="http://schemas.microsoft.com/office/drawing/2014/main" id="{CE7F7C74-9ECD-A079-BE71-EA76B1E4C174}"/>
              </a:ext>
            </a:extLst>
          </p:cNvPr>
          <p:cNvSpPr/>
          <p:nvPr/>
        </p:nvSpPr>
        <p:spPr bwMode="auto">
          <a:xfrm>
            <a:off x="5652120" y="3475703"/>
            <a:ext cx="144010" cy="144010"/>
          </a:xfrm>
          <a:prstGeom prst="ellipse">
            <a:avLst/>
          </a:prstGeom>
          <a:solidFill>
            <a:srgbClr val="FF000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i="0" u="none" strike="noStrike" normalizeH="0" baseline="0">
              <a:latin typeface="Arial" charset="0"/>
              <a:ea typeface="Arial" charset="0"/>
              <a:cs typeface="Arial" charset="0"/>
            </a:endParaRPr>
          </a:p>
        </p:txBody>
      </p:sp>
      <p:sp>
        <p:nvSpPr>
          <p:cNvPr id="43" name="Oval 42">
            <a:extLst>
              <a:ext uri="{FF2B5EF4-FFF2-40B4-BE49-F238E27FC236}">
                <a16:creationId xmlns:a16="http://schemas.microsoft.com/office/drawing/2014/main" id="{8CD17756-9FB7-2A84-31F8-9E219F71419C}"/>
              </a:ext>
            </a:extLst>
          </p:cNvPr>
          <p:cNvSpPr/>
          <p:nvPr/>
        </p:nvSpPr>
        <p:spPr bwMode="auto">
          <a:xfrm>
            <a:off x="5940158" y="3475030"/>
            <a:ext cx="144010" cy="144010"/>
          </a:xfrm>
          <a:prstGeom prst="ellipse">
            <a:avLst/>
          </a:prstGeom>
          <a:solidFill>
            <a:srgbClr val="FF000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i="0" u="none" strike="noStrike" normalizeH="0" baseline="0">
              <a:latin typeface="Arial" charset="0"/>
              <a:ea typeface="Arial" charset="0"/>
              <a:cs typeface="Arial" charset="0"/>
            </a:endParaRPr>
          </a:p>
        </p:txBody>
      </p:sp>
      <p:sp>
        <p:nvSpPr>
          <p:cNvPr id="44" name="Oval 43">
            <a:extLst>
              <a:ext uri="{FF2B5EF4-FFF2-40B4-BE49-F238E27FC236}">
                <a16:creationId xmlns:a16="http://schemas.microsoft.com/office/drawing/2014/main" id="{DBCFBC4B-C3A1-0761-4EC9-CD5F41D630EE}"/>
              </a:ext>
            </a:extLst>
          </p:cNvPr>
          <p:cNvSpPr/>
          <p:nvPr/>
        </p:nvSpPr>
        <p:spPr bwMode="auto">
          <a:xfrm>
            <a:off x="6446050" y="3471481"/>
            <a:ext cx="144010" cy="144010"/>
          </a:xfrm>
          <a:prstGeom prst="ellipse">
            <a:avLst/>
          </a:prstGeom>
          <a:solidFill>
            <a:srgbClr val="FF000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i="0" u="none" strike="noStrike" normalizeH="0" baseline="0">
              <a:latin typeface="Arial" charset="0"/>
              <a:ea typeface="Arial" charset="0"/>
              <a:cs typeface="Arial" charset="0"/>
            </a:endParaRPr>
          </a:p>
        </p:txBody>
      </p:sp>
      <p:cxnSp>
        <p:nvCxnSpPr>
          <p:cNvPr id="45" name="Straight Arrow Connector 44">
            <a:extLst>
              <a:ext uri="{FF2B5EF4-FFF2-40B4-BE49-F238E27FC236}">
                <a16:creationId xmlns:a16="http://schemas.microsoft.com/office/drawing/2014/main" id="{E77F0DB8-7680-AE98-67BC-4AD6BC7F32A1}"/>
              </a:ext>
            </a:extLst>
          </p:cNvPr>
          <p:cNvCxnSpPr>
            <a:cxnSpLocks/>
          </p:cNvCxnSpPr>
          <p:nvPr/>
        </p:nvCxnSpPr>
        <p:spPr bwMode="auto">
          <a:xfrm>
            <a:off x="1082316" y="4437556"/>
            <a:ext cx="6840760" cy="0"/>
          </a:xfrm>
          <a:prstGeom prst="straightConnector1">
            <a:avLst/>
          </a:prstGeom>
          <a:ln w="31750">
            <a:headEnd type="triangle"/>
            <a:tailEnd type="triangle"/>
          </a:ln>
        </p:spPr>
        <p:style>
          <a:lnRef idx="1">
            <a:schemeClr val="dk1"/>
          </a:lnRef>
          <a:fillRef idx="0">
            <a:schemeClr val="dk1"/>
          </a:fillRef>
          <a:effectRef idx="0">
            <a:schemeClr val="dk1"/>
          </a:effectRef>
          <a:fontRef idx="minor">
            <a:schemeClr val="tx1"/>
          </a:fontRef>
        </p:style>
      </p:cxnSp>
      <p:sp>
        <p:nvSpPr>
          <p:cNvPr id="46" name="Oval 45">
            <a:extLst>
              <a:ext uri="{FF2B5EF4-FFF2-40B4-BE49-F238E27FC236}">
                <a16:creationId xmlns:a16="http://schemas.microsoft.com/office/drawing/2014/main" id="{765D53D1-BE29-61EC-070C-39BBAF8D0695}"/>
              </a:ext>
            </a:extLst>
          </p:cNvPr>
          <p:cNvSpPr/>
          <p:nvPr/>
        </p:nvSpPr>
        <p:spPr bwMode="auto">
          <a:xfrm>
            <a:off x="2198440" y="4365551"/>
            <a:ext cx="144010" cy="144010"/>
          </a:xfrm>
          <a:prstGeom prst="ellipse">
            <a:avLst/>
          </a:prstGeom>
          <a:solidFill>
            <a:srgbClr val="00B0F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i="0" u="none" strike="noStrike" normalizeH="0" baseline="0">
              <a:latin typeface="Arial" charset="0"/>
              <a:ea typeface="Arial" charset="0"/>
              <a:cs typeface="Arial" charset="0"/>
            </a:endParaRPr>
          </a:p>
        </p:txBody>
      </p:sp>
      <p:sp>
        <p:nvSpPr>
          <p:cNvPr id="47" name="Oval 46">
            <a:extLst>
              <a:ext uri="{FF2B5EF4-FFF2-40B4-BE49-F238E27FC236}">
                <a16:creationId xmlns:a16="http://schemas.microsoft.com/office/drawing/2014/main" id="{7C50C95B-63C3-A127-C9D9-B5DEC48081F8}"/>
              </a:ext>
            </a:extLst>
          </p:cNvPr>
          <p:cNvSpPr/>
          <p:nvPr/>
        </p:nvSpPr>
        <p:spPr bwMode="auto">
          <a:xfrm>
            <a:off x="2503240" y="4369969"/>
            <a:ext cx="144010" cy="144010"/>
          </a:xfrm>
          <a:prstGeom prst="ellipse">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i="0" u="none" strike="noStrike" normalizeH="0" baseline="0">
              <a:latin typeface="Arial" charset="0"/>
              <a:ea typeface="Arial" charset="0"/>
              <a:cs typeface="Arial" charset="0"/>
            </a:endParaRPr>
          </a:p>
        </p:txBody>
      </p:sp>
      <p:sp>
        <p:nvSpPr>
          <p:cNvPr id="48" name="Oval 47">
            <a:extLst>
              <a:ext uri="{FF2B5EF4-FFF2-40B4-BE49-F238E27FC236}">
                <a16:creationId xmlns:a16="http://schemas.microsoft.com/office/drawing/2014/main" id="{0A007F54-43A4-4135-4A2A-AAF82A719891}"/>
              </a:ext>
            </a:extLst>
          </p:cNvPr>
          <p:cNvSpPr/>
          <p:nvPr/>
        </p:nvSpPr>
        <p:spPr bwMode="auto">
          <a:xfrm>
            <a:off x="2968830" y="4365551"/>
            <a:ext cx="144010" cy="144010"/>
          </a:xfrm>
          <a:prstGeom prst="ellipse">
            <a:avLst/>
          </a:prstGeom>
          <a:solidFill>
            <a:srgbClr val="00B0F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i="0" u="none" strike="noStrike" normalizeH="0" baseline="0">
              <a:latin typeface="Arial" charset="0"/>
              <a:ea typeface="Arial" charset="0"/>
              <a:cs typeface="Arial" charset="0"/>
            </a:endParaRPr>
          </a:p>
        </p:txBody>
      </p:sp>
      <p:sp>
        <p:nvSpPr>
          <p:cNvPr id="49" name="Oval 48">
            <a:extLst>
              <a:ext uri="{FF2B5EF4-FFF2-40B4-BE49-F238E27FC236}">
                <a16:creationId xmlns:a16="http://schemas.microsoft.com/office/drawing/2014/main" id="{612E8730-8B72-38FB-D941-E87C27C2BEDC}"/>
              </a:ext>
            </a:extLst>
          </p:cNvPr>
          <p:cNvSpPr/>
          <p:nvPr/>
        </p:nvSpPr>
        <p:spPr bwMode="auto">
          <a:xfrm>
            <a:off x="3812050" y="4365551"/>
            <a:ext cx="144010" cy="144010"/>
          </a:xfrm>
          <a:prstGeom prst="ellipse">
            <a:avLst/>
          </a:prstGeom>
          <a:solidFill>
            <a:srgbClr val="92D05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i="0" u="none" strike="noStrike" normalizeH="0" baseline="0">
              <a:latin typeface="Arial" charset="0"/>
              <a:ea typeface="Arial" charset="0"/>
              <a:cs typeface="Arial" charset="0"/>
            </a:endParaRPr>
          </a:p>
        </p:txBody>
      </p:sp>
      <p:sp>
        <p:nvSpPr>
          <p:cNvPr id="50" name="Oval 49">
            <a:extLst>
              <a:ext uri="{FF2B5EF4-FFF2-40B4-BE49-F238E27FC236}">
                <a16:creationId xmlns:a16="http://schemas.microsoft.com/office/drawing/2014/main" id="{4E310540-AE3C-B4B8-6E7D-11CAEDA0C9E4}"/>
              </a:ext>
            </a:extLst>
          </p:cNvPr>
          <p:cNvSpPr/>
          <p:nvPr/>
        </p:nvSpPr>
        <p:spPr bwMode="auto">
          <a:xfrm>
            <a:off x="4044845" y="4368622"/>
            <a:ext cx="144010" cy="144010"/>
          </a:xfrm>
          <a:prstGeom prst="ellipse">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i="0" u="none" strike="noStrike" normalizeH="0" baseline="0">
              <a:latin typeface="Arial" charset="0"/>
              <a:ea typeface="Arial" charset="0"/>
              <a:cs typeface="Arial" charset="0"/>
            </a:endParaRPr>
          </a:p>
        </p:txBody>
      </p:sp>
      <p:sp>
        <p:nvSpPr>
          <p:cNvPr id="51" name="Oval 50">
            <a:extLst>
              <a:ext uri="{FF2B5EF4-FFF2-40B4-BE49-F238E27FC236}">
                <a16:creationId xmlns:a16="http://schemas.microsoft.com/office/drawing/2014/main" id="{4E015246-5F3B-46B6-9C48-CA7739EF5716}"/>
              </a:ext>
            </a:extLst>
          </p:cNvPr>
          <p:cNvSpPr/>
          <p:nvPr/>
        </p:nvSpPr>
        <p:spPr bwMode="auto">
          <a:xfrm>
            <a:off x="4848485" y="4361329"/>
            <a:ext cx="144010" cy="144010"/>
          </a:xfrm>
          <a:prstGeom prst="ellipse">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i="0" u="none" strike="noStrike" normalizeH="0" baseline="0">
              <a:latin typeface="Arial" charset="0"/>
              <a:ea typeface="Arial" charset="0"/>
              <a:cs typeface="Arial" charset="0"/>
            </a:endParaRPr>
          </a:p>
        </p:txBody>
      </p:sp>
      <p:sp>
        <p:nvSpPr>
          <p:cNvPr id="52" name="Oval 51">
            <a:extLst>
              <a:ext uri="{FF2B5EF4-FFF2-40B4-BE49-F238E27FC236}">
                <a16:creationId xmlns:a16="http://schemas.microsoft.com/office/drawing/2014/main" id="{35D4431C-95E6-2892-7841-1B8660D65EF4}"/>
              </a:ext>
            </a:extLst>
          </p:cNvPr>
          <p:cNvSpPr/>
          <p:nvPr/>
        </p:nvSpPr>
        <p:spPr bwMode="auto">
          <a:xfrm>
            <a:off x="5652126" y="4365551"/>
            <a:ext cx="144010" cy="144010"/>
          </a:xfrm>
          <a:prstGeom prst="ellipse">
            <a:avLst/>
          </a:prstGeom>
          <a:solidFill>
            <a:srgbClr val="FF000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i="0" u="none" strike="noStrike" normalizeH="0" baseline="0">
              <a:latin typeface="Arial" charset="0"/>
              <a:ea typeface="Arial" charset="0"/>
              <a:cs typeface="Arial" charset="0"/>
            </a:endParaRPr>
          </a:p>
        </p:txBody>
      </p:sp>
      <p:sp>
        <p:nvSpPr>
          <p:cNvPr id="53" name="Oval 52">
            <a:extLst>
              <a:ext uri="{FF2B5EF4-FFF2-40B4-BE49-F238E27FC236}">
                <a16:creationId xmlns:a16="http://schemas.microsoft.com/office/drawing/2014/main" id="{30AA2426-21FB-21A9-8D33-6207E511691C}"/>
              </a:ext>
            </a:extLst>
          </p:cNvPr>
          <p:cNvSpPr/>
          <p:nvPr/>
        </p:nvSpPr>
        <p:spPr bwMode="auto">
          <a:xfrm>
            <a:off x="5940158" y="4364878"/>
            <a:ext cx="144010" cy="144010"/>
          </a:xfrm>
          <a:prstGeom prst="ellipse">
            <a:avLst/>
          </a:prstGeom>
          <a:solidFill>
            <a:srgbClr val="FF000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i="0" u="none" strike="noStrike" normalizeH="0" baseline="0">
              <a:latin typeface="Arial" charset="0"/>
              <a:ea typeface="Arial" charset="0"/>
              <a:cs typeface="Arial" charset="0"/>
            </a:endParaRPr>
          </a:p>
        </p:txBody>
      </p:sp>
      <p:sp>
        <p:nvSpPr>
          <p:cNvPr id="54" name="Oval 53">
            <a:extLst>
              <a:ext uri="{FF2B5EF4-FFF2-40B4-BE49-F238E27FC236}">
                <a16:creationId xmlns:a16="http://schemas.microsoft.com/office/drawing/2014/main" id="{B36F400E-C062-E974-590C-69B64D012D1B}"/>
              </a:ext>
            </a:extLst>
          </p:cNvPr>
          <p:cNvSpPr/>
          <p:nvPr/>
        </p:nvSpPr>
        <p:spPr bwMode="auto">
          <a:xfrm>
            <a:off x="6446050" y="4361329"/>
            <a:ext cx="144010" cy="144010"/>
          </a:xfrm>
          <a:prstGeom prst="ellipse">
            <a:avLst/>
          </a:prstGeom>
          <a:solidFill>
            <a:srgbClr val="FF000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i="0" u="none" strike="noStrike" normalizeH="0" baseline="0">
              <a:latin typeface="Arial" charset="0"/>
              <a:ea typeface="Arial" charset="0"/>
              <a:cs typeface="Arial" charset="0"/>
            </a:endParaRPr>
          </a:p>
        </p:txBody>
      </p:sp>
      <p:cxnSp>
        <p:nvCxnSpPr>
          <p:cNvPr id="57" name="Straight Connector 56">
            <a:extLst>
              <a:ext uri="{FF2B5EF4-FFF2-40B4-BE49-F238E27FC236}">
                <a16:creationId xmlns:a16="http://schemas.microsoft.com/office/drawing/2014/main" id="{3D044E1D-C064-F9BD-83A6-09FA8131927B}"/>
              </a:ext>
            </a:extLst>
          </p:cNvPr>
          <p:cNvCxnSpPr>
            <a:cxnSpLocks/>
          </p:cNvCxnSpPr>
          <p:nvPr/>
        </p:nvCxnSpPr>
        <p:spPr bwMode="auto">
          <a:xfrm>
            <a:off x="2771800" y="4229730"/>
            <a:ext cx="0" cy="407207"/>
          </a:xfrm>
          <a:prstGeom prst="line">
            <a:avLst/>
          </a:prstGeom>
          <a:solidFill>
            <a:schemeClr val="accent1"/>
          </a:solidFill>
          <a:ln w="50800" cap="flat" cmpd="sng" algn="ctr">
            <a:solidFill>
              <a:srgbClr val="00B0F0"/>
            </a:solidFill>
            <a:prstDash val="solid"/>
            <a:round/>
            <a:headEnd type="none" w="med" len="med"/>
            <a:tailEnd type="none" w="med" len="med"/>
          </a:ln>
          <a:effectLst/>
        </p:spPr>
      </p:cxnSp>
      <p:cxnSp>
        <p:nvCxnSpPr>
          <p:cNvPr id="59" name="Straight Connector 58">
            <a:extLst>
              <a:ext uri="{FF2B5EF4-FFF2-40B4-BE49-F238E27FC236}">
                <a16:creationId xmlns:a16="http://schemas.microsoft.com/office/drawing/2014/main" id="{DACBD840-B8EF-F865-84EF-B1F64070EF90}"/>
              </a:ext>
            </a:extLst>
          </p:cNvPr>
          <p:cNvCxnSpPr>
            <a:cxnSpLocks/>
          </p:cNvCxnSpPr>
          <p:nvPr/>
        </p:nvCxnSpPr>
        <p:spPr bwMode="auto">
          <a:xfrm>
            <a:off x="3995936" y="4229730"/>
            <a:ext cx="0" cy="407207"/>
          </a:xfrm>
          <a:prstGeom prst="line">
            <a:avLst/>
          </a:prstGeom>
          <a:solidFill>
            <a:schemeClr val="accent1"/>
          </a:solidFill>
          <a:ln w="50800" cap="flat" cmpd="sng" algn="ctr">
            <a:solidFill>
              <a:srgbClr val="92D050"/>
            </a:solidFill>
            <a:prstDash val="solid"/>
            <a:round/>
            <a:headEnd type="none" w="med" len="med"/>
            <a:tailEnd type="none" w="med" len="med"/>
          </a:ln>
          <a:effectLst/>
        </p:spPr>
      </p:cxnSp>
      <p:cxnSp>
        <p:nvCxnSpPr>
          <p:cNvPr id="60" name="Straight Connector 59">
            <a:extLst>
              <a:ext uri="{FF2B5EF4-FFF2-40B4-BE49-F238E27FC236}">
                <a16:creationId xmlns:a16="http://schemas.microsoft.com/office/drawing/2014/main" id="{D245721C-0705-879E-FC66-1C200789A08E}"/>
              </a:ext>
            </a:extLst>
          </p:cNvPr>
          <p:cNvCxnSpPr>
            <a:cxnSpLocks/>
          </p:cNvCxnSpPr>
          <p:nvPr/>
        </p:nvCxnSpPr>
        <p:spPr bwMode="auto">
          <a:xfrm>
            <a:off x="5940152" y="4229730"/>
            <a:ext cx="0" cy="407207"/>
          </a:xfrm>
          <a:prstGeom prst="line">
            <a:avLst/>
          </a:prstGeom>
          <a:solidFill>
            <a:schemeClr val="accent1"/>
          </a:solidFill>
          <a:ln w="50800" cap="flat" cmpd="sng" algn="ctr">
            <a:solidFill>
              <a:srgbClr val="FF0000"/>
            </a:solidFill>
            <a:prstDash val="solid"/>
            <a:round/>
            <a:headEnd type="none" w="med" len="med"/>
            <a:tailEnd type="none" w="med" len="med"/>
          </a:ln>
          <a:effectLst/>
        </p:spPr>
      </p:cxnSp>
      <p:cxnSp>
        <p:nvCxnSpPr>
          <p:cNvPr id="7177" name="Straight Arrow Connector 7176">
            <a:extLst>
              <a:ext uri="{FF2B5EF4-FFF2-40B4-BE49-F238E27FC236}">
                <a16:creationId xmlns:a16="http://schemas.microsoft.com/office/drawing/2014/main" id="{EE62C9FA-4FFA-5070-B593-A02F4535A4CC}"/>
              </a:ext>
            </a:extLst>
          </p:cNvPr>
          <p:cNvCxnSpPr>
            <a:cxnSpLocks/>
          </p:cNvCxnSpPr>
          <p:nvPr/>
        </p:nvCxnSpPr>
        <p:spPr bwMode="auto">
          <a:xfrm>
            <a:off x="1082316" y="5409916"/>
            <a:ext cx="6840760" cy="0"/>
          </a:xfrm>
          <a:prstGeom prst="straightConnector1">
            <a:avLst/>
          </a:prstGeom>
          <a:ln w="31750">
            <a:headEnd type="triangle"/>
            <a:tailEnd type="triangle"/>
          </a:ln>
        </p:spPr>
        <p:style>
          <a:lnRef idx="1">
            <a:schemeClr val="dk1"/>
          </a:lnRef>
          <a:fillRef idx="0">
            <a:schemeClr val="dk1"/>
          </a:fillRef>
          <a:effectRef idx="0">
            <a:schemeClr val="dk1"/>
          </a:effectRef>
          <a:fontRef idx="minor">
            <a:schemeClr val="tx1"/>
          </a:fontRef>
        </p:style>
      </p:cxnSp>
      <p:sp>
        <p:nvSpPr>
          <p:cNvPr id="7178" name="Oval 7177">
            <a:extLst>
              <a:ext uri="{FF2B5EF4-FFF2-40B4-BE49-F238E27FC236}">
                <a16:creationId xmlns:a16="http://schemas.microsoft.com/office/drawing/2014/main" id="{9A657AC9-076B-BF1F-F08B-90D555FADED5}"/>
              </a:ext>
            </a:extLst>
          </p:cNvPr>
          <p:cNvSpPr/>
          <p:nvPr/>
        </p:nvSpPr>
        <p:spPr bwMode="auto">
          <a:xfrm>
            <a:off x="2198440" y="5337911"/>
            <a:ext cx="144010" cy="144010"/>
          </a:xfrm>
          <a:prstGeom prst="ellipse">
            <a:avLst/>
          </a:prstGeom>
          <a:solidFill>
            <a:srgbClr val="00B0F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i="0" u="none" strike="noStrike" normalizeH="0" baseline="0">
              <a:latin typeface="Arial" charset="0"/>
              <a:ea typeface="Arial" charset="0"/>
              <a:cs typeface="Arial" charset="0"/>
            </a:endParaRPr>
          </a:p>
        </p:txBody>
      </p:sp>
      <p:sp>
        <p:nvSpPr>
          <p:cNvPr id="7179" name="Oval 7178">
            <a:extLst>
              <a:ext uri="{FF2B5EF4-FFF2-40B4-BE49-F238E27FC236}">
                <a16:creationId xmlns:a16="http://schemas.microsoft.com/office/drawing/2014/main" id="{9FAE63B8-C3B1-BBFF-4B3A-068ED472FE19}"/>
              </a:ext>
            </a:extLst>
          </p:cNvPr>
          <p:cNvSpPr/>
          <p:nvPr/>
        </p:nvSpPr>
        <p:spPr bwMode="auto">
          <a:xfrm>
            <a:off x="2503240" y="5342329"/>
            <a:ext cx="144010" cy="144010"/>
          </a:xfrm>
          <a:prstGeom prst="ellipse">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i="0" u="none" strike="noStrike" normalizeH="0" baseline="0">
              <a:latin typeface="Arial" charset="0"/>
              <a:ea typeface="Arial" charset="0"/>
              <a:cs typeface="Arial" charset="0"/>
            </a:endParaRPr>
          </a:p>
        </p:txBody>
      </p:sp>
      <p:sp>
        <p:nvSpPr>
          <p:cNvPr id="7180" name="Oval 7179">
            <a:extLst>
              <a:ext uri="{FF2B5EF4-FFF2-40B4-BE49-F238E27FC236}">
                <a16:creationId xmlns:a16="http://schemas.microsoft.com/office/drawing/2014/main" id="{B060604A-B039-64A2-50F5-6AB9EAAF82D0}"/>
              </a:ext>
            </a:extLst>
          </p:cNvPr>
          <p:cNvSpPr/>
          <p:nvPr/>
        </p:nvSpPr>
        <p:spPr bwMode="auto">
          <a:xfrm>
            <a:off x="2968830" y="5337911"/>
            <a:ext cx="144010" cy="144010"/>
          </a:xfrm>
          <a:prstGeom prst="ellipse">
            <a:avLst/>
          </a:prstGeom>
          <a:solidFill>
            <a:srgbClr val="00B0F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i="0" u="none" strike="noStrike" normalizeH="0" baseline="0">
              <a:latin typeface="Arial" charset="0"/>
              <a:ea typeface="Arial" charset="0"/>
              <a:cs typeface="Arial" charset="0"/>
            </a:endParaRPr>
          </a:p>
        </p:txBody>
      </p:sp>
      <p:sp>
        <p:nvSpPr>
          <p:cNvPr id="7181" name="Oval 7180">
            <a:extLst>
              <a:ext uri="{FF2B5EF4-FFF2-40B4-BE49-F238E27FC236}">
                <a16:creationId xmlns:a16="http://schemas.microsoft.com/office/drawing/2014/main" id="{6CBAB1E1-7B69-7413-5DD5-6C0042BC5201}"/>
              </a:ext>
            </a:extLst>
          </p:cNvPr>
          <p:cNvSpPr/>
          <p:nvPr/>
        </p:nvSpPr>
        <p:spPr bwMode="auto">
          <a:xfrm>
            <a:off x="3812050" y="5337911"/>
            <a:ext cx="144010" cy="144010"/>
          </a:xfrm>
          <a:prstGeom prst="ellipse">
            <a:avLst/>
          </a:prstGeom>
          <a:solidFill>
            <a:srgbClr val="92D05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i="0" u="none" strike="noStrike" normalizeH="0" baseline="0">
              <a:latin typeface="Arial" charset="0"/>
              <a:ea typeface="Arial" charset="0"/>
              <a:cs typeface="Arial" charset="0"/>
            </a:endParaRPr>
          </a:p>
        </p:txBody>
      </p:sp>
      <p:sp>
        <p:nvSpPr>
          <p:cNvPr id="7182" name="Oval 7181">
            <a:extLst>
              <a:ext uri="{FF2B5EF4-FFF2-40B4-BE49-F238E27FC236}">
                <a16:creationId xmlns:a16="http://schemas.microsoft.com/office/drawing/2014/main" id="{54363375-3092-1B79-524D-2F7DCC02173A}"/>
              </a:ext>
            </a:extLst>
          </p:cNvPr>
          <p:cNvSpPr/>
          <p:nvPr/>
        </p:nvSpPr>
        <p:spPr bwMode="auto">
          <a:xfrm>
            <a:off x="4044845" y="5340982"/>
            <a:ext cx="144010" cy="144010"/>
          </a:xfrm>
          <a:prstGeom prst="ellipse">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i="0" u="none" strike="noStrike" normalizeH="0" baseline="0">
              <a:latin typeface="Arial" charset="0"/>
              <a:ea typeface="Arial" charset="0"/>
              <a:cs typeface="Arial" charset="0"/>
            </a:endParaRPr>
          </a:p>
        </p:txBody>
      </p:sp>
      <p:sp>
        <p:nvSpPr>
          <p:cNvPr id="7183" name="Oval 7182">
            <a:extLst>
              <a:ext uri="{FF2B5EF4-FFF2-40B4-BE49-F238E27FC236}">
                <a16:creationId xmlns:a16="http://schemas.microsoft.com/office/drawing/2014/main" id="{B783449D-50B0-AB59-E383-2D700597138E}"/>
              </a:ext>
            </a:extLst>
          </p:cNvPr>
          <p:cNvSpPr/>
          <p:nvPr/>
        </p:nvSpPr>
        <p:spPr bwMode="auto">
          <a:xfrm>
            <a:off x="4848485" y="5333689"/>
            <a:ext cx="144010" cy="144010"/>
          </a:xfrm>
          <a:prstGeom prst="ellipse">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i="0" u="none" strike="noStrike" normalizeH="0" baseline="0">
              <a:latin typeface="Arial" charset="0"/>
              <a:ea typeface="Arial" charset="0"/>
              <a:cs typeface="Arial" charset="0"/>
            </a:endParaRPr>
          </a:p>
        </p:txBody>
      </p:sp>
      <p:sp>
        <p:nvSpPr>
          <p:cNvPr id="7184" name="Oval 7183">
            <a:extLst>
              <a:ext uri="{FF2B5EF4-FFF2-40B4-BE49-F238E27FC236}">
                <a16:creationId xmlns:a16="http://schemas.microsoft.com/office/drawing/2014/main" id="{04A9EA89-5153-3063-E898-25C81FEF94B2}"/>
              </a:ext>
            </a:extLst>
          </p:cNvPr>
          <p:cNvSpPr/>
          <p:nvPr/>
        </p:nvSpPr>
        <p:spPr bwMode="auto">
          <a:xfrm>
            <a:off x="5652126" y="5337911"/>
            <a:ext cx="144010" cy="144010"/>
          </a:xfrm>
          <a:prstGeom prst="ellipse">
            <a:avLst/>
          </a:prstGeom>
          <a:solidFill>
            <a:srgbClr val="FF000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i="0" u="none" strike="noStrike" normalizeH="0" baseline="0">
              <a:latin typeface="Arial" charset="0"/>
              <a:ea typeface="Arial" charset="0"/>
              <a:cs typeface="Arial" charset="0"/>
            </a:endParaRPr>
          </a:p>
        </p:txBody>
      </p:sp>
      <p:sp>
        <p:nvSpPr>
          <p:cNvPr id="7185" name="Oval 7184">
            <a:extLst>
              <a:ext uri="{FF2B5EF4-FFF2-40B4-BE49-F238E27FC236}">
                <a16:creationId xmlns:a16="http://schemas.microsoft.com/office/drawing/2014/main" id="{3267D3EE-568B-AC68-F39A-039129C922EB}"/>
              </a:ext>
            </a:extLst>
          </p:cNvPr>
          <p:cNvSpPr/>
          <p:nvPr/>
        </p:nvSpPr>
        <p:spPr bwMode="auto">
          <a:xfrm>
            <a:off x="5940158" y="5337238"/>
            <a:ext cx="144010" cy="144010"/>
          </a:xfrm>
          <a:prstGeom prst="ellipse">
            <a:avLst/>
          </a:prstGeom>
          <a:solidFill>
            <a:srgbClr val="FF000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i="0" u="none" strike="noStrike" normalizeH="0" baseline="0">
              <a:latin typeface="Arial" charset="0"/>
              <a:ea typeface="Arial" charset="0"/>
              <a:cs typeface="Arial" charset="0"/>
            </a:endParaRPr>
          </a:p>
        </p:txBody>
      </p:sp>
      <p:sp>
        <p:nvSpPr>
          <p:cNvPr id="7186" name="Oval 7185">
            <a:extLst>
              <a:ext uri="{FF2B5EF4-FFF2-40B4-BE49-F238E27FC236}">
                <a16:creationId xmlns:a16="http://schemas.microsoft.com/office/drawing/2014/main" id="{6B93A138-B913-0BE3-A299-298A23E3C272}"/>
              </a:ext>
            </a:extLst>
          </p:cNvPr>
          <p:cNvSpPr/>
          <p:nvPr/>
        </p:nvSpPr>
        <p:spPr bwMode="auto">
          <a:xfrm>
            <a:off x="6446050" y="5333689"/>
            <a:ext cx="144010" cy="144010"/>
          </a:xfrm>
          <a:prstGeom prst="ellipse">
            <a:avLst/>
          </a:prstGeom>
          <a:solidFill>
            <a:srgbClr val="FF000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i="0" u="none" strike="noStrike" normalizeH="0" baseline="0">
              <a:latin typeface="Arial" charset="0"/>
              <a:ea typeface="Arial" charset="0"/>
              <a:cs typeface="Arial" charset="0"/>
            </a:endParaRPr>
          </a:p>
        </p:txBody>
      </p:sp>
      <p:cxnSp>
        <p:nvCxnSpPr>
          <p:cNvPr id="7187" name="Straight Connector 7186">
            <a:extLst>
              <a:ext uri="{FF2B5EF4-FFF2-40B4-BE49-F238E27FC236}">
                <a16:creationId xmlns:a16="http://schemas.microsoft.com/office/drawing/2014/main" id="{D7DCAF30-D97B-1BE5-91FC-474651EA79AC}"/>
              </a:ext>
            </a:extLst>
          </p:cNvPr>
          <p:cNvCxnSpPr>
            <a:cxnSpLocks/>
          </p:cNvCxnSpPr>
          <p:nvPr/>
        </p:nvCxnSpPr>
        <p:spPr bwMode="auto">
          <a:xfrm>
            <a:off x="2771800" y="5162760"/>
            <a:ext cx="0" cy="426480"/>
          </a:xfrm>
          <a:prstGeom prst="line">
            <a:avLst/>
          </a:prstGeom>
          <a:solidFill>
            <a:schemeClr val="accent1"/>
          </a:solidFill>
          <a:ln w="50800" cap="flat" cmpd="sng" algn="ctr">
            <a:solidFill>
              <a:srgbClr val="00B0F0"/>
            </a:solidFill>
            <a:prstDash val="solid"/>
            <a:round/>
            <a:headEnd type="none" w="med" len="med"/>
            <a:tailEnd type="none" w="med" len="med"/>
          </a:ln>
          <a:effectLst/>
        </p:spPr>
      </p:cxnSp>
      <p:cxnSp>
        <p:nvCxnSpPr>
          <p:cNvPr id="7188" name="Straight Connector 7187">
            <a:extLst>
              <a:ext uri="{FF2B5EF4-FFF2-40B4-BE49-F238E27FC236}">
                <a16:creationId xmlns:a16="http://schemas.microsoft.com/office/drawing/2014/main" id="{A86DF24F-945A-9275-3CEA-5BFF39795496}"/>
              </a:ext>
            </a:extLst>
          </p:cNvPr>
          <p:cNvCxnSpPr>
            <a:cxnSpLocks/>
          </p:cNvCxnSpPr>
          <p:nvPr/>
        </p:nvCxnSpPr>
        <p:spPr bwMode="auto">
          <a:xfrm>
            <a:off x="4355976" y="5229200"/>
            <a:ext cx="0" cy="360040"/>
          </a:xfrm>
          <a:prstGeom prst="line">
            <a:avLst/>
          </a:prstGeom>
          <a:solidFill>
            <a:schemeClr val="accent1"/>
          </a:solidFill>
          <a:ln w="50800" cap="flat" cmpd="sng" algn="ctr">
            <a:solidFill>
              <a:srgbClr val="92D050"/>
            </a:solidFill>
            <a:prstDash val="solid"/>
            <a:round/>
            <a:headEnd type="none" w="med" len="med"/>
            <a:tailEnd type="none" w="med" len="med"/>
          </a:ln>
          <a:effectLst/>
        </p:spPr>
      </p:cxnSp>
      <p:cxnSp>
        <p:nvCxnSpPr>
          <p:cNvPr id="7189" name="Straight Connector 7188">
            <a:extLst>
              <a:ext uri="{FF2B5EF4-FFF2-40B4-BE49-F238E27FC236}">
                <a16:creationId xmlns:a16="http://schemas.microsoft.com/office/drawing/2014/main" id="{7BAC7E2B-B98D-3E3E-29C5-2AF41FF3C390}"/>
              </a:ext>
            </a:extLst>
          </p:cNvPr>
          <p:cNvCxnSpPr>
            <a:cxnSpLocks/>
          </p:cNvCxnSpPr>
          <p:nvPr/>
        </p:nvCxnSpPr>
        <p:spPr bwMode="auto">
          <a:xfrm>
            <a:off x="5940152" y="5162760"/>
            <a:ext cx="0" cy="426480"/>
          </a:xfrm>
          <a:prstGeom prst="line">
            <a:avLst/>
          </a:prstGeom>
          <a:solidFill>
            <a:schemeClr val="accent1"/>
          </a:solidFill>
          <a:ln w="50800" cap="flat" cmpd="sng" algn="ctr">
            <a:solidFill>
              <a:srgbClr val="FF0000"/>
            </a:solidFill>
            <a:prstDash val="solid"/>
            <a:round/>
            <a:headEnd type="none" w="med" len="med"/>
            <a:tailEnd type="none" w="med" len="med"/>
          </a:ln>
          <a:effectLst/>
        </p:spPr>
      </p:cxnSp>
      <p:sp>
        <p:nvSpPr>
          <p:cNvPr id="7194" name="TextBox 7193">
            <a:extLst>
              <a:ext uri="{FF2B5EF4-FFF2-40B4-BE49-F238E27FC236}">
                <a16:creationId xmlns:a16="http://schemas.microsoft.com/office/drawing/2014/main" id="{2BABDDD8-1086-B7F1-7D72-FA99787BD602}"/>
              </a:ext>
            </a:extLst>
          </p:cNvPr>
          <p:cNvSpPr txBox="1"/>
          <p:nvPr/>
        </p:nvSpPr>
        <p:spPr>
          <a:xfrm>
            <a:off x="250037" y="1950343"/>
            <a:ext cx="832279" cy="369332"/>
          </a:xfrm>
          <a:prstGeom prst="rect">
            <a:avLst/>
          </a:prstGeom>
          <a:noFill/>
        </p:spPr>
        <p:txBody>
          <a:bodyPr wrap="none" rtlCol="0">
            <a:spAutoFit/>
          </a:bodyPr>
          <a:lstStyle/>
          <a:p>
            <a:r>
              <a:rPr lang="en-US" dirty="0"/>
              <a:t>Step 1:</a:t>
            </a:r>
          </a:p>
        </p:txBody>
      </p:sp>
      <p:sp>
        <p:nvSpPr>
          <p:cNvPr id="7195" name="TextBox 7194">
            <a:extLst>
              <a:ext uri="{FF2B5EF4-FFF2-40B4-BE49-F238E27FC236}">
                <a16:creationId xmlns:a16="http://schemas.microsoft.com/office/drawing/2014/main" id="{374B8496-BDB0-7C8C-0176-1691C76F33B3}"/>
              </a:ext>
            </a:extLst>
          </p:cNvPr>
          <p:cNvSpPr txBox="1"/>
          <p:nvPr/>
        </p:nvSpPr>
        <p:spPr>
          <a:xfrm>
            <a:off x="250037" y="2937927"/>
            <a:ext cx="832279" cy="369332"/>
          </a:xfrm>
          <a:prstGeom prst="rect">
            <a:avLst/>
          </a:prstGeom>
          <a:noFill/>
        </p:spPr>
        <p:txBody>
          <a:bodyPr wrap="none" rtlCol="0">
            <a:spAutoFit/>
          </a:bodyPr>
          <a:lstStyle/>
          <a:p>
            <a:r>
              <a:rPr lang="en-US" dirty="0"/>
              <a:t>Step 2:</a:t>
            </a:r>
          </a:p>
        </p:txBody>
      </p:sp>
      <p:sp>
        <p:nvSpPr>
          <p:cNvPr id="7196" name="TextBox 7195">
            <a:extLst>
              <a:ext uri="{FF2B5EF4-FFF2-40B4-BE49-F238E27FC236}">
                <a16:creationId xmlns:a16="http://schemas.microsoft.com/office/drawing/2014/main" id="{DFA51C3F-3E55-3843-A950-C93730726D4C}"/>
              </a:ext>
            </a:extLst>
          </p:cNvPr>
          <p:cNvSpPr txBox="1"/>
          <p:nvPr/>
        </p:nvSpPr>
        <p:spPr>
          <a:xfrm>
            <a:off x="236798" y="3804589"/>
            <a:ext cx="832279" cy="369332"/>
          </a:xfrm>
          <a:prstGeom prst="rect">
            <a:avLst/>
          </a:prstGeom>
          <a:noFill/>
        </p:spPr>
        <p:txBody>
          <a:bodyPr wrap="none" rtlCol="0">
            <a:spAutoFit/>
          </a:bodyPr>
          <a:lstStyle/>
          <a:p>
            <a:r>
              <a:rPr lang="en-US" dirty="0"/>
              <a:t>Step 3:</a:t>
            </a:r>
          </a:p>
        </p:txBody>
      </p:sp>
      <p:sp>
        <p:nvSpPr>
          <p:cNvPr id="7197" name="TextBox 7196">
            <a:extLst>
              <a:ext uri="{FF2B5EF4-FFF2-40B4-BE49-F238E27FC236}">
                <a16:creationId xmlns:a16="http://schemas.microsoft.com/office/drawing/2014/main" id="{940CA4D5-75E9-BBF1-5524-D8DA2BED476D}"/>
              </a:ext>
            </a:extLst>
          </p:cNvPr>
          <p:cNvSpPr txBox="1"/>
          <p:nvPr/>
        </p:nvSpPr>
        <p:spPr>
          <a:xfrm>
            <a:off x="250037" y="4793428"/>
            <a:ext cx="832279" cy="369332"/>
          </a:xfrm>
          <a:prstGeom prst="rect">
            <a:avLst/>
          </a:prstGeom>
          <a:noFill/>
        </p:spPr>
        <p:txBody>
          <a:bodyPr wrap="none" rtlCol="0">
            <a:spAutoFit/>
          </a:bodyPr>
          <a:lstStyle/>
          <a:p>
            <a:r>
              <a:rPr lang="en-US" dirty="0"/>
              <a:t>Step 4:</a:t>
            </a:r>
          </a:p>
        </p:txBody>
      </p:sp>
      <p:sp>
        <p:nvSpPr>
          <p:cNvPr id="7198" name="TextBox 7197">
            <a:extLst>
              <a:ext uri="{FF2B5EF4-FFF2-40B4-BE49-F238E27FC236}">
                <a16:creationId xmlns:a16="http://schemas.microsoft.com/office/drawing/2014/main" id="{C4D906B0-B0F4-CF87-0805-F9A1ED650A04}"/>
              </a:ext>
            </a:extLst>
          </p:cNvPr>
          <p:cNvSpPr txBox="1"/>
          <p:nvPr/>
        </p:nvSpPr>
        <p:spPr>
          <a:xfrm>
            <a:off x="2384619" y="1860095"/>
            <a:ext cx="3796232"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Randomly assign k-points across the data set</a:t>
            </a:r>
          </a:p>
        </p:txBody>
      </p:sp>
      <p:sp>
        <p:nvSpPr>
          <p:cNvPr id="7200" name="TextBox 7199">
            <a:extLst>
              <a:ext uri="{FF2B5EF4-FFF2-40B4-BE49-F238E27FC236}">
                <a16:creationId xmlns:a16="http://schemas.microsoft.com/office/drawing/2014/main" id="{0B078928-1601-E76B-9745-DCE2025BD273}"/>
              </a:ext>
            </a:extLst>
          </p:cNvPr>
          <p:cNvSpPr txBox="1"/>
          <p:nvPr/>
        </p:nvSpPr>
        <p:spPr>
          <a:xfrm>
            <a:off x="1825615" y="2801254"/>
            <a:ext cx="5545108"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Cluster the points based on there distance from the k-chosen points</a:t>
            </a:r>
          </a:p>
        </p:txBody>
      </p:sp>
      <p:sp>
        <p:nvSpPr>
          <p:cNvPr id="7201" name="TextBox 7200">
            <a:extLst>
              <a:ext uri="{FF2B5EF4-FFF2-40B4-BE49-F238E27FC236}">
                <a16:creationId xmlns:a16="http://schemas.microsoft.com/office/drawing/2014/main" id="{D66524F3-31F1-3162-B3ED-7B86AD200648}"/>
              </a:ext>
            </a:extLst>
          </p:cNvPr>
          <p:cNvSpPr txBox="1"/>
          <p:nvPr/>
        </p:nvSpPr>
        <p:spPr>
          <a:xfrm>
            <a:off x="2503240" y="3710691"/>
            <a:ext cx="3635291"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Take the mean value of the clustered points</a:t>
            </a:r>
          </a:p>
        </p:txBody>
      </p:sp>
      <p:sp>
        <p:nvSpPr>
          <p:cNvPr id="7209" name="TextBox 7208">
            <a:extLst>
              <a:ext uri="{FF2B5EF4-FFF2-40B4-BE49-F238E27FC236}">
                <a16:creationId xmlns:a16="http://schemas.microsoft.com/office/drawing/2014/main" id="{E6FED395-2D13-550D-08D4-3958A871398F}"/>
              </a:ext>
            </a:extLst>
          </p:cNvPr>
          <p:cNvSpPr txBox="1"/>
          <p:nvPr/>
        </p:nvSpPr>
        <p:spPr>
          <a:xfrm>
            <a:off x="2575245" y="4709625"/>
            <a:ext cx="3794629"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Re-cluster based on distance from the means</a:t>
            </a:r>
          </a:p>
        </p:txBody>
      </p:sp>
      <p:sp>
        <p:nvSpPr>
          <p:cNvPr id="7212" name="TextBox 7211">
            <a:extLst>
              <a:ext uri="{FF2B5EF4-FFF2-40B4-BE49-F238E27FC236}">
                <a16:creationId xmlns:a16="http://schemas.microsoft.com/office/drawing/2014/main" id="{C3B6D907-B6D4-9483-4B45-5CC3D155C025}"/>
              </a:ext>
            </a:extLst>
          </p:cNvPr>
          <p:cNvSpPr txBox="1"/>
          <p:nvPr/>
        </p:nvSpPr>
        <p:spPr>
          <a:xfrm>
            <a:off x="2982383" y="2243194"/>
            <a:ext cx="894797"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Initial Centroids</a:t>
            </a:r>
          </a:p>
        </p:txBody>
      </p:sp>
      <p:cxnSp>
        <p:nvCxnSpPr>
          <p:cNvPr id="7220" name="Straight Arrow Connector 7219">
            <a:extLst>
              <a:ext uri="{FF2B5EF4-FFF2-40B4-BE49-F238E27FC236}">
                <a16:creationId xmlns:a16="http://schemas.microsoft.com/office/drawing/2014/main" id="{DFE94EED-F0B3-507F-67B7-C355B1D9556F}"/>
              </a:ext>
            </a:extLst>
          </p:cNvPr>
          <p:cNvCxnSpPr>
            <a:cxnSpLocks/>
            <a:stCxn id="7212" idx="1"/>
            <a:endCxn id="27" idx="0"/>
          </p:cNvCxnSpPr>
          <p:nvPr/>
        </p:nvCxnSpPr>
        <p:spPr bwMode="auto">
          <a:xfrm flipH="1">
            <a:off x="2575245" y="2350916"/>
            <a:ext cx="407138" cy="249864"/>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7222" name="Straight Arrow Connector 7221">
            <a:extLst>
              <a:ext uri="{FF2B5EF4-FFF2-40B4-BE49-F238E27FC236}">
                <a16:creationId xmlns:a16="http://schemas.microsoft.com/office/drawing/2014/main" id="{9B75E9E6-936D-2412-BD94-C29EC6658372}"/>
              </a:ext>
            </a:extLst>
          </p:cNvPr>
          <p:cNvCxnSpPr>
            <a:cxnSpLocks/>
            <a:stCxn id="7212" idx="3"/>
            <a:endCxn id="30" idx="1"/>
          </p:cNvCxnSpPr>
          <p:nvPr/>
        </p:nvCxnSpPr>
        <p:spPr bwMode="auto">
          <a:xfrm>
            <a:off x="3877180" y="2350916"/>
            <a:ext cx="188755" cy="269607"/>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7227" name="Straight Arrow Connector 7226">
            <a:extLst>
              <a:ext uri="{FF2B5EF4-FFF2-40B4-BE49-F238E27FC236}">
                <a16:creationId xmlns:a16="http://schemas.microsoft.com/office/drawing/2014/main" id="{1ADB22C9-C11A-F7EA-0F4D-8C311E5CF2B1}"/>
              </a:ext>
            </a:extLst>
          </p:cNvPr>
          <p:cNvCxnSpPr>
            <a:stCxn id="7212" idx="3"/>
            <a:endCxn id="31" idx="1"/>
          </p:cNvCxnSpPr>
          <p:nvPr/>
        </p:nvCxnSpPr>
        <p:spPr bwMode="auto">
          <a:xfrm>
            <a:off x="3877180" y="2350916"/>
            <a:ext cx="993597" cy="269607"/>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7228" name="TextBox 7227">
            <a:extLst>
              <a:ext uri="{FF2B5EF4-FFF2-40B4-BE49-F238E27FC236}">
                <a16:creationId xmlns:a16="http://schemas.microsoft.com/office/drawing/2014/main" id="{5DD37858-C02F-32BC-BF9D-B75716DE4FEA}"/>
              </a:ext>
            </a:extLst>
          </p:cNvPr>
          <p:cNvSpPr txBox="1"/>
          <p:nvPr/>
        </p:nvSpPr>
        <p:spPr>
          <a:xfrm>
            <a:off x="4275390" y="3971144"/>
            <a:ext cx="1401346" cy="215444"/>
          </a:xfrm>
          <a:prstGeom prst="rect">
            <a:avLst/>
          </a:prstGeom>
          <a:noFill/>
        </p:spPr>
        <p:txBody>
          <a:bodyPr wrap="none" rtlCol="0">
            <a:spAutoFit/>
          </a:bodyPr>
          <a:lstStyle/>
          <a:p>
            <a:r>
              <a:rPr lang="en-US" sz="800" dirty="0">
                <a:latin typeface="Arial" panose="020B0604020202020204" pitchFamily="34" charset="0"/>
                <a:cs typeface="Arial" panose="020B0604020202020204" pitchFamily="34" charset="0"/>
              </a:rPr>
              <a:t>Second iteration Centroids</a:t>
            </a:r>
          </a:p>
        </p:txBody>
      </p:sp>
      <p:cxnSp>
        <p:nvCxnSpPr>
          <p:cNvPr id="7235" name="Straight Arrow Connector 7234">
            <a:extLst>
              <a:ext uri="{FF2B5EF4-FFF2-40B4-BE49-F238E27FC236}">
                <a16:creationId xmlns:a16="http://schemas.microsoft.com/office/drawing/2014/main" id="{FEA54850-A945-641D-E0B5-C91542D5135B}"/>
              </a:ext>
            </a:extLst>
          </p:cNvPr>
          <p:cNvCxnSpPr>
            <a:cxnSpLocks/>
          </p:cNvCxnSpPr>
          <p:nvPr/>
        </p:nvCxnSpPr>
        <p:spPr bwMode="auto">
          <a:xfrm flipH="1">
            <a:off x="2778814" y="4072758"/>
            <a:ext cx="1519828" cy="146447"/>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7237" name="Straight Arrow Connector 7236">
            <a:extLst>
              <a:ext uri="{FF2B5EF4-FFF2-40B4-BE49-F238E27FC236}">
                <a16:creationId xmlns:a16="http://schemas.microsoft.com/office/drawing/2014/main" id="{FE3EFA2C-9A42-CC13-2302-20B7F5EF1534}"/>
              </a:ext>
            </a:extLst>
          </p:cNvPr>
          <p:cNvCxnSpPr>
            <a:cxnSpLocks/>
          </p:cNvCxnSpPr>
          <p:nvPr/>
        </p:nvCxnSpPr>
        <p:spPr bwMode="auto">
          <a:xfrm flipH="1">
            <a:off x="4044845" y="4064114"/>
            <a:ext cx="253797" cy="19006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7239" name="Straight Arrow Connector 7238">
            <a:extLst>
              <a:ext uri="{FF2B5EF4-FFF2-40B4-BE49-F238E27FC236}">
                <a16:creationId xmlns:a16="http://schemas.microsoft.com/office/drawing/2014/main" id="{FD3B7A2F-BB09-35A3-ACC5-5FEF525F23B5}"/>
              </a:ext>
            </a:extLst>
          </p:cNvPr>
          <p:cNvCxnSpPr>
            <a:cxnSpLocks/>
          </p:cNvCxnSpPr>
          <p:nvPr/>
        </p:nvCxnSpPr>
        <p:spPr bwMode="auto">
          <a:xfrm>
            <a:off x="5483985" y="4077250"/>
            <a:ext cx="384159" cy="138211"/>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94"/>
                                        </p:tgtEl>
                                        <p:attrNameLst>
                                          <p:attrName>style.visibility</p:attrName>
                                        </p:attrNameLst>
                                      </p:cBhvr>
                                      <p:to>
                                        <p:strVal val="visible"/>
                                      </p:to>
                                    </p:set>
                                    <p:animEffect transition="in" filter="dissolve">
                                      <p:cBhvr>
                                        <p:cTn id="7" dur="500"/>
                                        <p:tgtEl>
                                          <p:spTgt spid="719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198"/>
                                        </p:tgtEl>
                                        <p:attrNameLst>
                                          <p:attrName>style.visibility</p:attrName>
                                        </p:attrNameLst>
                                      </p:cBhvr>
                                      <p:to>
                                        <p:strVal val="visible"/>
                                      </p:to>
                                    </p:set>
                                    <p:animEffect transition="in" filter="dissolve">
                                      <p:cBhvr>
                                        <p:cTn id="10" dur="500"/>
                                        <p:tgtEl>
                                          <p:spTgt spid="7198"/>
                                        </p:tgtEl>
                                      </p:cBhvr>
                                    </p:animEffect>
                                  </p:childTnLst>
                                </p:cTn>
                              </p:par>
                              <p:par>
                                <p:cTn id="11" presetID="9"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dissolve">
                                      <p:cBhvr>
                                        <p:cTn id="13" dur="500"/>
                                        <p:tgtEl>
                                          <p:spTgt spid="2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dissolve">
                                      <p:cBhvr>
                                        <p:cTn id="16" dur="500"/>
                                        <p:tgtEl>
                                          <p:spTgt spid="2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dissolve">
                                      <p:cBhvr>
                                        <p:cTn id="19" dur="500"/>
                                        <p:tgtEl>
                                          <p:spTgt spid="27"/>
                                        </p:tgtEl>
                                      </p:cBhvr>
                                    </p:animEffect>
                                  </p:childTnLst>
                                </p:cTn>
                              </p:par>
                              <p:par>
                                <p:cTn id="20" presetID="9" presetClass="entr" presetSubtype="0" fill="hold" nodeType="withEffect">
                                  <p:stCondLst>
                                    <p:cond delay="0"/>
                                  </p:stCondLst>
                                  <p:childTnLst>
                                    <p:set>
                                      <p:cBhvr>
                                        <p:cTn id="21" dur="1" fill="hold">
                                          <p:stCondLst>
                                            <p:cond delay="0"/>
                                          </p:stCondLst>
                                        </p:cTn>
                                        <p:tgtEl>
                                          <p:spTgt spid="7220"/>
                                        </p:tgtEl>
                                        <p:attrNameLst>
                                          <p:attrName>style.visibility</p:attrName>
                                        </p:attrNameLst>
                                      </p:cBhvr>
                                      <p:to>
                                        <p:strVal val="visible"/>
                                      </p:to>
                                    </p:set>
                                    <p:animEffect transition="in" filter="dissolve">
                                      <p:cBhvr>
                                        <p:cTn id="22" dur="500"/>
                                        <p:tgtEl>
                                          <p:spTgt spid="722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7212"/>
                                        </p:tgtEl>
                                        <p:attrNameLst>
                                          <p:attrName>style.visibility</p:attrName>
                                        </p:attrNameLst>
                                      </p:cBhvr>
                                      <p:to>
                                        <p:strVal val="visible"/>
                                      </p:to>
                                    </p:set>
                                    <p:animEffect transition="in" filter="dissolve">
                                      <p:cBhvr>
                                        <p:cTn id="25" dur="500"/>
                                        <p:tgtEl>
                                          <p:spTgt spid="721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dissolve">
                                      <p:cBhvr>
                                        <p:cTn id="28" dur="500"/>
                                        <p:tgtEl>
                                          <p:spTgt spid="28"/>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dissolve">
                                      <p:cBhvr>
                                        <p:cTn id="31" dur="500"/>
                                        <p:tgtEl>
                                          <p:spTgt spid="29"/>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dissolve">
                                      <p:cBhvr>
                                        <p:cTn id="34" dur="500"/>
                                        <p:tgtEl>
                                          <p:spTgt spid="30"/>
                                        </p:tgtEl>
                                      </p:cBhvr>
                                    </p:animEffect>
                                  </p:childTnLst>
                                </p:cTn>
                              </p:par>
                              <p:par>
                                <p:cTn id="35" presetID="9" presetClass="entr" presetSubtype="0" fill="hold" nodeType="withEffect">
                                  <p:stCondLst>
                                    <p:cond delay="0"/>
                                  </p:stCondLst>
                                  <p:childTnLst>
                                    <p:set>
                                      <p:cBhvr>
                                        <p:cTn id="36" dur="1" fill="hold">
                                          <p:stCondLst>
                                            <p:cond delay="0"/>
                                          </p:stCondLst>
                                        </p:cTn>
                                        <p:tgtEl>
                                          <p:spTgt spid="7227"/>
                                        </p:tgtEl>
                                        <p:attrNameLst>
                                          <p:attrName>style.visibility</p:attrName>
                                        </p:attrNameLst>
                                      </p:cBhvr>
                                      <p:to>
                                        <p:strVal val="visible"/>
                                      </p:to>
                                    </p:set>
                                    <p:animEffect transition="in" filter="dissolve">
                                      <p:cBhvr>
                                        <p:cTn id="37" dur="500"/>
                                        <p:tgtEl>
                                          <p:spTgt spid="722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dissolve">
                                      <p:cBhvr>
                                        <p:cTn id="40" dur="500"/>
                                        <p:tgtEl>
                                          <p:spTgt spid="31"/>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dissolve">
                                      <p:cBhvr>
                                        <p:cTn id="43" dur="500"/>
                                        <p:tgtEl>
                                          <p:spTgt spid="3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dissolve">
                                      <p:cBhvr>
                                        <p:cTn id="46" dur="500"/>
                                        <p:tgtEl>
                                          <p:spTgt spid="3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dissolve">
                                      <p:cBhvr>
                                        <p:cTn id="49" dur="500"/>
                                        <p:tgtEl>
                                          <p:spTgt spid="34"/>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dissolve">
                                      <p:cBhvr>
                                        <p:cTn id="54" dur="500"/>
                                        <p:tgtEl>
                                          <p:spTgt spid="35"/>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dissolve">
                                      <p:cBhvr>
                                        <p:cTn id="57" dur="500"/>
                                        <p:tgtEl>
                                          <p:spTgt spid="36"/>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dissolve">
                                      <p:cBhvr>
                                        <p:cTn id="60" dur="500"/>
                                        <p:tgtEl>
                                          <p:spTgt spid="37"/>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dissolve">
                                      <p:cBhvr>
                                        <p:cTn id="63" dur="500"/>
                                        <p:tgtEl>
                                          <p:spTgt spid="38"/>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dissolve">
                                      <p:cBhvr>
                                        <p:cTn id="66" dur="500"/>
                                        <p:tgtEl>
                                          <p:spTgt spid="39"/>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dissolve">
                                      <p:cBhvr>
                                        <p:cTn id="69" dur="500"/>
                                        <p:tgtEl>
                                          <p:spTgt spid="40"/>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41"/>
                                        </p:tgtEl>
                                        <p:attrNameLst>
                                          <p:attrName>style.visibility</p:attrName>
                                        </p:attrNameLst>
                                      </p:cBhvr>
                                      <p:to>
                                        <p:strVal val="visible"/>
                                      </p:to>
                                    </p:set>
                                    <p:animEffect transition="in" filter="dissolve">
                                      <p:cBhvr>
                                        <p:cTn id="72" dur="500"/>
                                        <p:tgtEl>
                                          <p:spTgt spid="41"/>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dissolve">
                                      <p:cBhvr>
                                        <p:cTn id="75" dur="500"/>
                                        <p:tgtEl>
                                          <p:spTgt spid="42"/>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43"/>
                                        </p:tgtEl>
                                        <p:attrNameLst>
                                          <p:attrName>style.visibility</p:attrName>
                                        </p:attrNameLst>
                                      </p:cBhvr>
                                      <p:to>
                                        <p:strVal val="visible"/>
                                      </p:to>
                                    </p:set>
                                    <p:animEffect transition="in" filter="dissolve">
                                      <p:cBhvr>
                                        <p:cTn id="78" dur="500"/>
                                        <p:tgtEl>
                                          <p:spTgt spid="43"/>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animEffect transition="in" filter="dissolve">
                                      <p:cBhvr>
                                        <p:cTn id="81" dur="500"/>
                                        <p:tgtEl>
                                          <p:spTgt spid="44"/>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7195"/>
                                        </p:tgtEl>
                                        <p:attrNameLst>
                                          <p:attrName>style.visibility</p:attrName>
                                        </p:attrNameLst>
                                      </p:cBhvr>
                                      <p:to>
                                        <p:strVal val="visible"/>
                                      </p:to>
                                    </p:set>
                                    <p:animEffect transition="in" filter="dissolve">
                                      <p:cBhvr>
                                        <p:cTn id="84" dur="500"/>
                                        <p:tgtEl>
                                          <p:spTgt spid="7195"/>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7200"/>
                                        </p:tgtEl>
                                        <p:attrNameLst>
                                          <p:attrName>style.visibility</p:attrName>
                                        </p:attrNameLst>
                                      </p:cBhvr>
                                      <p:to>
                                        <p:strVal val="visible"/>
                                      </p:to>
                                    </p:set>
                                    <p:animEffect transition="in" filter="dissolve">
                                      <p:cBhvr>
                                        <p:cTn id="87" dur="500"/>
                                        <p:tgtEl>
                                          <p:spTgt spid="7200"/>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45"/>
                                        </p:tgtEl>
                                        <p:attrNameLst>
                                          <p:attrName>style.visibility</p:attrName>
                                        </p:attrNameLst>
                                      </p:cBhvr>
                                      <p:to>
                                        <p:strVal val="visible"/>
                                      </p:to>
                                    </p:set>
                                    <p:animEffect transition="in" filter="dissolve">
                                      <p:cBhvr>
                                        <p:cTn id="92" dur="500"/>
                                        <p:tgtEl>
                                          <p:spTgt spid="45"/>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46"/>
                                        </p:tgtEl>
                                        <p:attrNameLst>
                                          <p:attrName>style.visibility</p:attrName>
                                        </p:attrNameLst>
                                      </p:cBhvr>
                                      <p:to>
                                        <p:strVal val="visible"/>
                                      </p:to>
                                    </p:set>
                                    <p:animEffect transition="in" filter="dissolve">
                                      <p:cBhvr>
                                        <p:cTn id="95" dur="500"/>
                                        <p:tgtEl>
                                          <p:spTgt spid="46"/>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47"/>
                                        </p:tgtEl>
                                        <p:attrNameLst>
                                          <p:attrName>style.visibility</p:attrName>
                                        </p:attrNameLst>
                                      </p:cBhvr>
                                      <p:to>
                                        <p:strVal val="visible"/>
                                      </p:to>
                                    </p:set>
                                    <p:animEffect transition="in" filter="dissolve">
                                      <p:cBhvr>
                                        <p:cTn id="98" dur="500"/>
                                        <p:tgtEl>
                                          <p:spTgt spid="47"/>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48"/>
                                        </p:tgtEl>
                                        <p:attrNameLst>
                                          <p:attrName>style.visibility</p:attrName>
                                        </p:attrNameLst>
                                      </p:cBhvr>
                                      <p:to>
                                        <p:strVal val="visible"/>
                                      </p:to>
                                    </p:set>
                                    <p:animEffect transition="in" filter="dissolve">
                                      <p:cBhvr>
                                        <p:cTn id="101" dur="500"/>
                                        <p:tgtEl>
                                          <p:spTgt spid="48"/>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49"/>
                                        </p:tgtEl>
                                        <p:attrNameLst>
                                          <p:attrName>style.visibility</p:attrName>
                                        </p:attrNameLst>
                                      </p:cBhvr>
                                      <p:to>
                                        <p:strVal val="visible"/>
                                      </p:to>
                                    </p:set>
                                    <p:animEffect transition="in" filter="dissolve">
                                      <p:cBhvr>
                                        <p:cTn id="104" dur="500"/>
                                        <p:tgtEl>
                                          <p:spTgt spid="49"/>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50"/>
                                        </p:tgtEl>
                                        <p:attrNameLst>
                                          <p:attrName>style.visibility</p:attrName>
                                        </p:attrNameLst>
                                      </p:cBhvr>
                                      <p:to>
                                        <p:strVal val="visible"/>
                                      </p:to>
                                    </p:set>
                                    <p:animEffect transition="in" filter="dissolve">
                                      <p:cBhvr>
                                        <p:cTn id="107" dur="500"/>
                                        <p:tgtEl>
                                          <p:spTgt spid="50"/>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51"/>
                                        </p:tgtEl>
                                        <p:attrNameLst>
                                          <p:attrName>style.visibility</p:attrName>
                                        </p:attrNameLst>
                                      </p:cBhvr>
                                      <p:to>
                                        <p:strVal val="visible"/>
                                      </p:to>
                                    </p:set>
                                    <p:animEffect transition="in" filter="dissolve">
                                      <p:cBhvr>
                                        <p:cTn id="110" dur="500"/>
                                        <p:tgtEl>
                                          <p:spTgt spid="51"/>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52"/>
                                        </p:tgtEl>
                                        <p:attrNameLst>
                                          <p:attrName>style.visibility</p:attrName>
                                        </p:attrNameLst>
                                      </p:cBhvr>
                                      <p:to>
                                        <p:strVal val="visible"/>
                                      </p:to>
                                    </p:set>
                                    <p:animEffect transition="in" filter="dissolve">
                                      <p:cBhvr>
                                        <p:cTn id="113" dur="500"/>
                                        <p:tgtEl>
                                          <p:spTgt spid="52"/>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53"/>
                                        </p:tgtEl>
                                        <p:attrNameLst>
                                          <p:attrName>style.visibility</p:attrName>
                                        </p:attrNameLst>
                                      </p:cBhvr>
                                      <p:to>
                                        <p:strVal val="visible"/>
                                      </p:to>
                                    </p:set>
                                    <p:animEffect transition="in" filter="dissolve">
                                      <p:cBhvr>
                                        <p:cTn id="116" dur="500"/>
                                        <p:tgtEl>
                                          <p:spTgt spid="53"/>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54"/>
                                        </p:tgtEl>
                                        <p:attrNameLst>
                                          <p:attrName>style.visibility</p:attrName>
                                        </p:attrNameLst>
                                      </p:cBhvr>
                                      <p:to>
                                        <p:strVal val="visible"/>
                                      </p:to>
                                    </p:set>
                                    <p:animEffect transition="in" filter="dissolve">
                                      <p:cBhvr>
                                        <p:cTn id="119" dur="500"/>
                                        <p:tgtEl>
                                          <p:spTgt spid="54"/>
                                        </p:tgtEl>
                                      </p:cBhvr>
                                    </p:animEffect>
                                  </p:childTnLst>
                                </p:cTn>
                              </p:par>
                              <p:par>
                                <p:cTn id="120" presetID="9" presetClass="entr" presetSubtype="0" fill="hold" nodeType="withEffect">
                                  <p:stCondLst>
                                    <p:cond delay="0"/>
                                  </p:stCondLst>
                                  <p:childTnLst>
                                    <p:set>
                                      <p:cBhvr>
                                        <p:cTn id="121" dur="1" fill="hold">
                                          <p:stCondLst>
                                            <p:cond delay="0"/>
                                          </p:stCondLst>
                                        </p:cTn>
                                        <p:tgtEl>
                                          <p:spTgt spid="57"/>
                                        </p:tgtEl>
                                        <p:attrNameLst>
                                          <p:attrName>style.visibility</p:attrName>
                                        </p:attrNameLst>
                                      </p:cBhvr>
                                      <p:to>
                                        <p:strVal val="visible"/>
                                      </p:to>
                                    </p:set>
                                    <p:animEffect transition="in" filter="dissolve">
                                      <p:cBhvr>
                                        <p:cTn id="122" dur="500"/>
                                        <p:tgtEl>
                                          <p:spTgt spid="57"/>
                                        </p:tgtEl>
                                      </p:cBhvr>
                                    </p:animEffect>
                                  </p:childTnLst>
                                </p:cTn>
                              </p:par>
                              <p:par>
                                <p:cTn id="123" presetID="9" presetClass="entr" presetSubtype="0" fill="hold" nodeType="withEffect">
                                  <p:stCondLst>
                                    <p:cond delay="0"/>
                                  </p:stCondLst>
                                  <p:childTnLst>
                                    <p:set>
                                      <p:cBhvr>
                                        <p:cTn id="124" dur="1" fill="hold">
                                          <p:stCondLst>
                                            <p:cond delay="0"/>
                                          </p:stCondLst>
                                        </p:cTn>
                                        <p:tgtEl>
                                          <p:spTgt spid="59"/>
                                        </p:tgtEl>
                                        <p:attrNameLst>
                                          <p:attrName>style.visibility</p:attrName>
                                        </p:attrNameLst>
                                      </p:cBhvr>
                                      <p:to>
                                        <p:strVal val="visible"/>
                                      </p:to>
                                    </p:set>
                                    <p:animEffect transition="in" filter="dissolve">
                                      <p:cBhvr>
                                        <p:cTn id="125" dur="500"/>
                                        <p:tgtEl>
                                          <p:spTgt spid="59"/>
                                        </p:tgtEl>
                                      </p:cBhvr>
                                    </p:animEffect>
                                  </p:childTnLst>
                                </p:cTn>
                              </p:par>
                              <p:par>
                                <p:cTn id="126" presetID="9" presetClass="entr" presetSubtype="0" fill="hold" nodeType="withEffect">
                                  <p:stCondLst>
                                    <p:cond delay="0"/>
                                  </p:stCondLst>
                                  <p:childTnLst>
                                    <p:set>
                                      <p:cBhvr>
                                        <p:cTn id="127" dur="1" fill="hold">
                                          <p:stCondLst>
                                            <p:cond delay="0"/>
                                          </p:stCondLst>
                                        </p:cTn>
                                        <p:tgtEl>
                                          <p:spTgt spid="60"/>
                                        </p:tgtEl>
                                        <p:attrNameLst>
                                          <p:attrName>style.visibility</p:attrName>
                                        </p:attrNameLst>
                                      </p:cBhvr>
                                      <p:to>
                                        <p:strVal val="visible"/>
                                      </p:to>
                                    </p:set>
                                    <p:animEffect transition="in" filter="dissolve">
                                      <p:cBhvr>
                                        <p:cTn id="128" dur="500"/>
                                        <p:tgtEl>
                                          <p:spTgt spid="60"/>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7196"/>
                                        </p:tgtEl>
                                        <p:attrNameLst>
                                          <p:attrName>style.visibility</p:attrName>
                                        </p:attrNameLst>
                                      </p:cBhvr>
                                      <p:to>
                                        <p:strVal val="visible"/>
                                      </p:to>
                                    </p:set>
                                    <p:animEffect transition="in" filter="dissolve">
                                      <p:cBhvr>
                                        <p:cTn id="131" dur="500"/>
                                        <p:tgtEl>
                                          <p:spTgt spid="7196"/>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7228"/>
                                        </p:tgtEl>
                                        <p:attrNameLst>
                                          <p:attrName>style.visibility</p:attrName>
                                        </p:attrNameLst>
                                      </p:cBhvr>
                                      <p:to>
                                        <p:strVal val="visible"/>
                                      </p:to>
                                    </p:set>
                                    <p:animEffect transition="in" filter="dissolve">
                                      <p:cBhvr>
                                        <p:cTn id="134" dur="500"/>
                                        <p:tgtEl>
                                          <p:spTgt spid="7228"/>
                                        </p:tgtEl>
                                      </p:cBhvr>
                                    </p:animEffect>
                                  </p:childTnLst>
                                </p:cTn>
                              </p:par>
                              <p:par>
                                <p:cTn id="135" presetID="9" presetClass="entr" presetSubtype="0" fill="hold" nodeType="withEffect">
                                  <p:stCondLst>
                                    <p:cond delay="0"/>
                                  </p:stCondLst>
                                  <p:childTnLst>
                                    <p:set>
                                      <p:cBhvr>
                                        <p:cTn id="136" dur="1" fill="hold">
                                          <p:stCondLst>
                                            <p:cond delay="0"/>
                                          </p:stCondLst>
                                        </p:cTn>
                                        <p:tgtEl>
                                          <p:spTgt spid="7235"/>
                                        </p:tgtEl>
                                        <p:attrNameLst>
                                          <p:attrName>style.visibility</p:attrName>
                                        </p:attrNameLst>
                                      </p:cBhvr>
                                      <p:to>
                                        <p:strVal val="visible"/>
                                      </p:to>
                                    </p:set>
                                    <p:animEffect transition="in" filter="dissolve">
                                      <p:cBhvr>
                                        <p:cTn id="137" dur="500"/>
                                        <p:tgtEl>
                                          <p:spTgt spid="7235"/>
                                        </p:tgtEl>
                                      </p:cBhvr>
                                    </p:animEffect>
                                  </p:childTnLst>
                                </p:cTn>
                              </p:par>
                              <p:par>
                                <p:cTn id="138" presetID="9" presetClass="entr" presetSubtype="0" fill="hold" nodeType="withEffect">
                                  <p:stCondLst>
                                    <p:cond delay="0"/>
                                  </p:stCondLst>
                                  <p:childTnLst>
                                    <p:set>
                                      <p:cBhvr>
                                        <p:cTn id="139" dur="1" fill="hold">
                                          <p:stCondLst>
                                            <p:cond delay="0"/>
                                          </p:stCondLst>
                                        </p:cTn>
                                        <p:tgtEl>
                                          <p:spTgt spid="7237"/>
                                        </p:tgtEl>
                                        <p:attrNameLst>
                                          <p:attrName>style.visibility</p:attrName>
                                        </p:attrNameLst>
                                      </p:cBhvr>
                                      <p:to>
                                        <p:strVal val="visible"/>
                                      </p:to>
                                    </p:set>
                                    <p:animEffect transition="in" filter="dissolve">
                                      <p:cBhvr>
                                        <p:cTn id="140" dur="500"/>
                                        <p:tgtEl>
                                          <p:spTgt spid="7237"/>
                                        </p:tgtEl>
                                      </p:cBhvr>
                                    </p:animEffect>
                                  </p:childTnLst>
                                </p:cTn>
                              </p:par>
                              <p:par>
                                <p:cTn id="141" presetID="9" presetClass="entr" presetSubtype="0" fill="hold" nodeType="withEffect">
                                  <p:stCondLst>
                                    <p:cond delay="0"/>
                                  </p:stCondLst>
                                  <p:childTnLst>
                                    <p:set>
                                      <p:cBhvr>
                                        <p:cTn id="142" dur="1" fill="hold">
                                          <p:stCondLst>
                                            <p:cond delay="0"/>
                                          </p:stCondLst>
                                        </p:cTn>
                                        <p:tgtEl>
                                          <p:spTgt spid="7239"/>
                                        </p:tgtEl>
                                        <p:attrNameLst>
                                          <p:attrName>style.visibility</p:attrName>
                                        </p:attrNameLst>
                                      </p:cBhvr>
                                      <p:to>
                                        <p:strVal val="visible"/>
                                      </p:to>
                                    </p:set>
                                    <p:animEffect transition="in" filter="dissolve">
                                      <p:cBhvr>
                                        <p:cTn id="143" dur="500"/>
                                        <p:tgtEl>
                                          <p:spTgt spid="7239"/>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7201"/>
                                        </p:tgtEl>
                                        <p:attrNameLst>
                                          <p:attrName>style.visibility</p:attrName>
                                        </p:attrNameLst>
                                      </p:cBhvr>
                                      <p:to>
                                        <p:strVal val="visible"/>
                                      </p:to>
                                    </p:set>
                                    <p:animEffect transition="in" filter="dissolve">
                                      <p:cBhvr>
                                        <p:cTn id="146" dur="500"/>
                                        <p:tgtEl>
                                          <p:spTgt spid="7201"/>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nodeType="clickEffect">
                                  <p:stCondLst>
                                    <p:cond delay="0"/>
                                  </p:stCondLst>
                                  <p:childTnLst>
                                    <p:set>
                                      <p:cBhvr>
                                        <p:cTn id="150" dur="1" fill="hold">
                                          <p:stCondLst>
                                            <p:cond delay="0"/>
                                          </p:stCondLst>
                                        </p:cTn>
                                        <p:tgtEl>
                                          <p:spTgt spid="7177"/>
                                        </p:tgtEl>
                                        <p:attrNameLst>
                                          <p:attrName>style.visibility</p:attrName>
                                        </p:attrNameLst>
                                      </p:cBhvr>
                                      <p:to>
                                        <p:strVal val="visible"/>
                                      </p:to>
                                    </p:set>
                                    <p:animEffect transition="in" filter="dissolve">
                                      <p:cBhvr>
                                        <p:cTn id="151" dur="500"/>
                                        <p:tgtEl>
                                          <p:spTgt spid="7177"/>
                                        </p:tgtEl>
                                      </p:cBhvr>
                                    </p:animEffect>
                                  </p:childTnLst>
                                </p:cTn>
                              </p:par>
                              <p:par>
                                <p:cTn id="152" presetID="9" presetClass="entr" presetSubtype="0" fill="hold" grpId="0" nodeType="withEffect">
                                  <p:stCondLst>
                                    <p:cond delay="0"/>
                                  </p:stCondLst>
                                  <p:childTnLst>
                                    <p:set>
                                      <p:cBhvr>
                                        <p:cTn id="153" dur="1" fill="hold">
                                          <p:stCondLst>
                                            <p:cond delay="0"/>
                                          </p:stCondLst>
                                        </p:cTn>
                                        <p:tgtEl>
                                          <p:spTgt spid="7178"/>
                                        </p:tgtEl>
                                        <p:attrNameLst>
                                          <p:attrName>style.visibility</p:attrName>
                                        </p:attrNameLst>
                                      </p:cBhvr>
                                      <p:to>
                                        <p:strVal val="visible"/>
                                      </p:to>
                                    </p:set>
                                    <p:animEffect transition="in" filter="dissolve">
                                      <p:cBhvr>
                                        <p:cTn id="154" dur="500"/>
                                        <p:tgtEl>
                                          <p:spTgt spid="7178"/>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7179"/>
                                        </p:tgtEl>
                                        <p:attrNameLst>
                                          <p:attrName>style.visibility</p:attrName>
                                        </p:attrNameLst>
                                      </p:cBhvr>
                                      <p:to>
                                        <p:strVal val="visible"/>
                                      </p:to>
                                    </p:set>
                                    <p:animEffect transition="in" filter="dissolve">
                                      <p:cBhvr>
                                        <p:cTn id="157" dur="500"/>
                                        <p:tgtEl>
                                          <p:spTgt spid="7179"/>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7180"/>
                                        </p:tgtEl>
                                        <p:attrNameLst>
                                          <p:attrName>style.visibility</p:attrName>
                                        </p:attrNameLst>
                                      </p:cBhvr>
                                      <p:to>
                                        <p:strVal val="visible"/>
                                      </p:to>
                                    </p:set>
                                    <p:animEffect transition="in" filter="dissolve">
                                      <p:cBhvr>
                                        <p:cTn id="160" dur="500"/>
                                        <p:tgtEl>
                                          <p:spTgt spid="7180"/>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7181"/>
                                        </p:tgtEl>
                                        <p:attrNameLst>
                                          <p:attrName>style.visibility</p:attrName>
                                        </p:attrNameLst>
                                      </p:cBhvr>
                                      <p:to>
                                        <p:strVal val="visible"/>
                                      </p:to>
                                    </p:set>
                                    <p:animEffect transition="in" filter="dissolve">
                                      <p:cBhvr>
                                        <p:cTn id="163" dur="500"/>
                                        <p:tgtEl>
                                          <p:spTgt spid="7181"/>
                                        </p:tgtEl>
                                      </p:cBhvr>
                                    </p:animEffect>
                                  </p:childTnLst>
                                </p:cTn>
                              </p:par>
                              <p:par>
                                <p:cTn id="164" presetID="9" presetClass="entr" presetSubtype="0" fill="hold" grpId="0" nodeType="withEffect">
                                  <p:stCondLst>
                                    <p:cond delay="0"/>
                                  </p:stCondLst>
                                  <p:childTnLst>
                                    <p:set>
                                      <p:cBhvr>
                                        <p:cTn id="165" dur="1" fill="hold">
                                          <p:stCondLst>
                                            <p:cond delay="0"/>
                                          </p:stCondLst>
                                        </p:cTn>
                                        <p:tgtEl>
                                          <p:spTgt spid="7182"/>
                                        </p:tgtEl>
                                        <p:attrNameLst>
                                          <p:attrName>style.visibility</p:attrName>
                                        </p:attrNameLst>
                                      </p:cBhvr>
                                      <p:to>
                                        <p:strVal val="visible"/>
                                      </p:to>
                                    </p:set>
                                    <p:animEffect transition="in" filter="dissolve">
                                      <p:cBhvr>
                                        <p:cTn id="166" dur="500"/>
                                        <p:tgtEl>
                                          <p:spTgt spid="7182"/>
                                        </p:tgtEl>
                                      </p:cBhvr>
                                    </p:animEffect>
                                  </p:childTnLst>
                                </p:cTn>
                              </p:par>
                              <p:par>
                                <p:cTn id="167" presetID="9" presetClass="entr" presetSubtype="0" fill="hold" grpId="0" nodeType="withEffect">
                                  <p:stCondLst>
                                    <p:cond delay="0"/>
                                  </p:stCondLst>
                                  <p:childTnLst>
                                    <p:set>
                                      <p:cBhvr>
                                        <p:cTn id="168" dur="1" fill="hold">
                                          <p:stCondLst>
                                            <p:cond delay="0"/>
                                          </p:stCondLst>
                                        </p:cTn>
                                        <p:tgtEl>
                                          <p:spTgt spid="7183"/>
                                        </p:tgtEl>
                                        <p:attrNameLst>
                                          <p:attrName>style.visibility</p:attrName>
                                        </p:attrNameLst>
                                      </p:cBhvr>
                                      <p:to>
                                        <p:strVal val="visible"/>
                                      </p:to>
                                    </p:set>
                                    <p:animEffect transition="in" filter="dissolve">
                                      <p:cBhvr>
                                        <p:cTn id="169" dur="500"/>
                                        <p:tgtEl>
                                          <p:spTgt spid="7183"/>
                                        </p:tgtEl>
                                      </p:cBhvr>
                                    </p:animEffect>
                                  </p:childTnLst>
                                </p:cTn>
                              </p:par>
                              <p:par>
                                <p:cTn id="170" presetID="9" presetClass="entr" presetSubtype="0" fill="hold" grpId="0" nodeType="withEffect">
                                  <p:stCondLst>
                                    <p:cond delay="0"/>
                                  </p:stCondLst>
                                  <p:childTnLst>
                                    <p:set>
                                      <p:cBhvr>
                                        <p:cTn id="171" dur="1" fill="hold">
                                          <p:stCondLst>
                                            <p:cond delay="0"/>
                                          </p:stCondLst>
                                        </p:cTn>
                                        <p:tgtEl>
                                          <p:spTgt spid="7184"/>
                                        </p:tgtEl>
                                        <p:attrNameLst>
                                          <p:attrName>style.visibility</p:attrName>
                                        </p:attrNameLst>
                                      </p:cBhvr>
                                      <p:to>
                                        <p:strVal val="visible"/>
                                      </p:to>
                                    </p:set>
                                    <p:animEffect transition="in" filter="dissolve">
                                      <p:cBhvr>
                                        <p:cTn id="172" dur="500"/>
                                        <p:tgtEl>
                                          <p:spTgt spid="7184"/>
                                        </p:tgtEl>
                                      </p:cBhvr>
                                    </p:animEffect>
                                  </p:childTnLst>
                                </p:cTn>
                              </p:par>
                              <p:par>
                                <p:cTn id="173" presetID="9" presetClass="entr" presetSubtype="0" fill="hold" grpId="0" nodeType="withEffect">
                                  <p:stCondLst>
                                    <p:cond delay="0"/>
                                  </p:stCondLst>
                                  <p:childTnLst>
                                    <p:set>
                                      <p:cBhvr>
                                        <p:cTn id="174" dur="1" fill="hold">
                                          <p:stCondLst>
                                            <p:cond delay="0"/>
                                          </p:stCondLst>
                                        </p:cTn>
                                        <p:tgtEl>
                                          <p:spTgt spid="7185"/>
                                        </p:tgtEl>
                                        <p:attrNameLst>
                                          <p:attrName>style.visibility</p:attrName>
                                        </p:attrNameLst>
                                      </p:cBhvr>
                                      <p:to>
                                        <p:strVal val="visible"/>
                                      </p:to>
                                    </p:set>
                                    <p:animEffect transition="in" filter="dissolve">
                                      <p:cBhvr>
                                        <p:cTn id="175" dur="500"/>
                                        <p:tgtEl>
                                          <p:spTgt spid="7185"/>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7186"/>
                                        </p:tgtEl>
                                        <p:attrNameLst>
                                          <p:attrName>style.visibility</p:attrName>
                                        </p:attrNameLst>
                                      </p:cBhvr>
                                      <p:to>
                                        <p:strVal val="visible"/>
                                      </p:to>
                                    </p:set>
                                    <p:animEffect transition="in" filter="dissolve">
                                      <p:cBhvr>
                                        <p:cTn id="178" dur="500"/>
                                        <p:tgtEl>
                                          <p:spTgt spid="7186"/>
                                        </p:tgtEl>
                                      </p:cBhvr>
                                    </p:animEffect>
                                  </p:childTnLst>
                                </p:cTn>
                              </p:par>
                              <p:par>
                                <p:cTn id="179" presetID="9" presetClass="entr" presetSubtype="0" fill="hold" nodeType="withEffect">
                                  <p:stCondLst>
                                    <p:cond delay="0"/>
                                  </p:stCondLst>
                                  <p:childTnLst>
                                    <p:set>
                                      <p:cBhvr>
                                        <p:cTn id="180" dur="1" fill="hold">
                                          <p:stCondLst>
                                            <p:cond delay="0"/>
                                          </p:stCondLst>
                                        </p:cTn>
                                        <p:tgtEl>
                                          <p:spTgt spid="7187"/>
                                        </p:tgtEl>
                                        <p:attrNameLst>
                                          <p:attrName>style.visibility</p:attrName>
                                        </p:attrNameLst>
                                      </p:cBhvr>
                                      <p:to>
                                        <p:strVal val="visible"/>
                                      </p:to>
                                    </p:set>
                                    <p:animEffect transition="in" filter="dissolve">
                                      <p:cBhvr>
                                        <p:cTn id="181" dur="500"/>
                                        <p:tgtEl>
                                          <p:spTgt spid="7187"/>
                                        </p:tgtEl>
                                      </p:cBhvr>
                                    </p:animEffect>
                                  </p:childTnLst>
                                </p:cTn>
                              </p:par>
                              <p:par>
                                <p:cTn id="182" presetID="9" presetClass="entr" presetSubtype="0" fill="hold" nodeType="withEffect">
                                  <p:stCondLst>
                                    <p:cond delay="0"/>
                                  </p:stCondLst>
                                  <p:childTnLst>
                                    <p:set>
                                      <p:cBhvr>
                                        <p:cTn id="183" dur="1" fill="hold">
                                          <p:stCondLst>
                                            <p:cond delay="0"/>
                                          </p:stCondLst>
                                        </p:cTn>
                                        <p:tgtEl>
                                          <p:spTgt spid="7188"/>
                                        </p:tgtEl>
                                        <p:attrNameLst>
                                          <p:attrName>style.visibility</p:attrName>
                                        </p:attrNameLst>
                                      </p:cBhvr>
                                      <p:to>
                                        <p:strVal val="visible"/>
                                      </p:to>
                                    </p:set>
                                    <p:animEffect transition="in" filter="dissolve">
                                      <p:cBhvr>
                                        <p:cTn id="184" dur="500"/>
                                        <p:tgtEl>
                                          <p:spTgt spid="7188"/>
                                        </p:tgtEl>
                                      </p:cBhvr>
                                    </p:animEffect>
                                  </p:childTnLst>
                                </p:cTn>
                              </p:par>
                              <p:par>
                                <p:cTn id="185" presetID="9" presetClass="entr" presetSubtype="0" fill="hold" nodeType="withEffect">
                                  <p:stCondLst>
                                    <p:cond delay="0"/>
                                  </p:stCondLst>
                                  <p:childTnLst>
                                    <p:set>
                                      <p:cBhvr>
                                        <p:cTn id="186" dur="1" fill="hold">
                                          <p:stCondLst>
                                            <p:cond delay="0"/>
                                          </p:stCondLst>
                                        </p:cTn>
                                        <p:tgtEl>
                                          <p:spTgt spid="7189"/>
                                        </p:tgtEl>
                                        <p:attrNameLst>
                                          <p:attrName>style.visibility</p:attrName>
                                        </p:attrNameLst>
                                      </p:cBhvr>
                                      <p:to>
                                        <p:strVal val="visible"/>
                                      </p:to>
                                    </p:set>
                                    <p:animEffect transition="in" filter="dissolve">
                                      <p:cBhvr>
                                        <p:cTn id="187" dur="500"/>
                                        <p:tgtEl>
                                          <p:spTgt spid="7189"/>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7197"/>
                                        </p:tgtEl>
                                        <p:attrNameLst>
                                          <p:attrName>style.visibility</p:attrName>
                                        </p:attrNameLst>
                                      </p:cBhvr>
                                      <p:to>
                                        <p:strVal val="visible"/>
                                      </p:to>
                                    </p:set>
                                    <p:animEffect transition="in" filter="dissolve">
                                      <p:cBhvr>
                                        <p:cTn id="190" dur="500"/>
                                        <p:tgtEl>
                                          <p:spTgt spid="7197"/>
                                        </p:tgtEl>
                                      </p:cBhvr>
                                    </p:animEffect>
                                  </p:childTnLst>
                                </p:cTn>
                              </p:par>
                              <p:par>
                                <p:cTn id="191" presetID="9" presetClass="entr" presetSubtype="0" fill="hold" grpId="0" nodeType="withEffect">
                                  <p:stCondLst>
                                    <p:cond delay="0"/>
                                  </p:stCondLst>
                                  <p:childTnLst>
                                    <p:set>
                                      <p:cBhvr>
                                        <p:cTn id="192" dur="1" fill="hold">
                                          <p:stCondLst>
                                            <p:cond delay="0"/>
                                          </p:stCondLst>
                                        </p:cTn>
                                        <p:tgtEl>
                                          <p:spTgt spid="7209"/>
                                        </p:tgtEl>
                                        <p:attrNameLst>
                                          <p:attrName>style.visibility</p:attrName>
                                        </p:attrNameLst>
                                      </p:cBhvr>
                                      <p:to>
                                        <p:strVal val="visible"/>
                                      </p:to>
                                    </p:set>
                                    <p:animEffect transition="in" filter="dissolve">
                                      <p:cBhvr>
                                        <p:cTn id="193" dur="500"/>
                                        <p:tgtEl>
                                          <p:spTgt spid="7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4" grpId="0" animBg="1"/>
      <p:bldP spid="36" grpId="0" animBg="1"/>
      <p:bldP spid="37" grpId="0" animBg="1"/>
      <p:bldP spid="38" grpId="0" animBg="1"/>
      <p:bldP spid="39" grpId="0" animBg="1"/>
      <p:bldP spid="40" grpId="0" animBg="1"/>
      <p:bldP spid="41" grpId="0" animBg="1"/>
      <p:bldP spid="42" grpId="0" animBg="1"/>
      <p:bldP spid="43" grpId="0" animBg="1"/>
      <p:bldP spid="44" grpId="0" animBg="1"/>
      <p:bldP spid="46" grpId="0" animBg="1"/>
      <p:bldP spid="47" grpId="0" animBg="1"/>
      <p:bldP spid="48" grpId="0" animBg="1"/>
      <p:bldP spid="49" grpId="0" animBg="1"/>
      <p:bldP spid="50" grpId="0" animBg="1"/>
      <p:bldP spid="51" grpId="0" animBg="1"/>
      <p:bldP spid="52" grpId="0" animBg="1"/>
      <p:bldP spid="53" grpId="0" animBg="1"/>
      <p:bldP spid="54" grpId="0" animBg="1"/>
      <p:bldP spid="7178" grpId="0" animBg="1"/>
      <p:bldP spid="7179" grpId="0" animBg="1"/>
      <p:bldP spid="7180" grpId="0" animBg="1"/>
      <p:bldP spid="7181" grpId="0" animBg="1"/>
      <p:bldP spid="7182" grpId="0" animBg="1"/>
      <p:bldP spid="7183" grpId="0" animBg="1"/>
      <p:bldP spid="7184" grpId="0" animBg="1"/>
      <p:bldP spid="7185" grpId="0" animBg="1"/>
      <p:bldP spid="7186" grpId="0" animBg="1"/>
      <p:bldP spid="7194" grpId="0"/>
      <p:bldP spid="7195" grpId="0"/>
      <p:bldP spid="7196" grpId="0"/>
      <p:bldP spid="7197" grpId="0"/>
      <p:bldP spid="7198" grpId="0"/>
      <p:bldP spid="7200" grpId="0"/>
      <p:bldP spid="7201" grpId="0"/>
      <p:bldP spid="7209" grpId="0"/>
      <p:bldP spid="7212" grpId="0"/>
      <p:bldP spid="72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CF4B4204-0A6C-4EAC-BAF2-DA8C750A8087}"/>
              </a:ext>
            </a:extLst>
          </p:cNvPr>
          <p:cNvSpPr>
            <a:spLocks noChangeArrowheads="1"/>
          </p:cNvSpPr>
          <p:nvPr/>
        </p:nvSpPr>
        <p:spPr bwMode="auto">
          <a:xfrm>
            <a:off x="1835696" y="476672"/>
            <a:ext cx="5334000" cy="658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65125" indent="-365125">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dirty="0">
                <a:latin typeface="Times New Roman" panose="02020603050405020304" pitchFamily="18" charset="0"/>
              </a:rPr>
              <a:t>K-means Visualized</a:t>
            </a:r>
            <a:endParaRPr lang="en-US" altLang="en-US" sz="1800" b="1" dirty="0">
              <a:latin typeface="Times New Roman" panose="02020603050405020304" pitchFamily="18" charset="0"/>
            </a:endParaRPr>
          </a:p>
        </p:txBody>
      </p:sp>
      <p:pic>
        <p:nvPicPr>
          <p:cNvPr id="1026" name="Picture 2" descr="k-means clustering and its real use-case">
            <a:extLst>
              <a:ext uri="{FF2B5EF4-FFF2-40B4-BE49-F238E27FC236}">
                <a16:creationId xmlns:a16="http://schemas.microsoft.com/office/drawing/2014/main" id="{179D5FFE-72BD-02B9-91E8-11318658BD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196752"/>
            <a:ext cx="8128000" cy="55096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E06ED2D-26AD-85A4-61A9-5F40FA1D821C}"/>
              </a:ext>
            </a:extLst>
          </p:cNvPr>
          <p:cNvSpPr txBox="1"/>
          <p:nvPr/>
        </p:nvSpPr>
        <p:spPr>
          <a:xfrm>
            <a:off x="1079205" y="6381328"/>
            <a:ext cx="3343920" cy="646331"/>
          </a:xfrm>
          <a:prstGeom prst="rect">
            <a:avLst/>
          </a:prstGeom>
          <a:noFill/>
        </p:spPr>
        <p:txBody>
          <a:bodyPr wrap="square" rtlCol="0">
            <a:spAutoFit/>
          </a:bodyPr>
          <a:lstStyle/>
          <a:p>
            <a:pPr algn="r"/>
            <a:r>
              <a:rPr lang="en-US" dirty="0"/>
              <a:t>Visualization by </a:t>
            </a:r>
            <a:r>
              <a:rPr lang="en-AU" b="1" dirty="0" err="1"/>
              <a:t>Surayya</a:t>
            </a:r>
            <a:r>
              <a:rPr lang="en-AU" b="1" dirty="0"/>
              <a:t> Shaikh </a:t>
            </a:r>
            <a:endParaRPr lang="en-AU" sz="1400" b="1" dirty="0"/>
          </a:p>
          <a:p>
            <a:pPr algn="r"/>
            <a:endParaRPr lang="en-US" dirty="0"/>
          </a:p>
        </p:txBody>
      </p:sp>
      <p:sp>
        <p:nvSpPr>
          <p:cNvPr id="4" name="TextBox 3">
            <a:extLst>
              <a:ext uri="{FF2B5EF4-FFF2-40B4-BE49-F238E27FC236}">
                <a16:creationId xmlns:a16="http://schemas.microsoft.com/office/drawing/2014/main" id="{E0E7D221-A1E9-9FDE-73AE-5702E623AC20}"/>
              </a:ext>
            </a:extLst>
          </p:cNvPr>
          <p:cNvSpPr txBox="1"/>
          <p:nvPr/>
        </p:nvSpPr>
        <p:spPr>
          <a:xfrm>
            <a:off x="4644008" y="6339550"/>
            <a:ext cx="3096344" cy="400110"/>
          </a:xfrm>
          <a:prstGeom prst="rect">
            <a:avLst/>
          </a:prstGeom>
          <a:noFill/>
        </p:spPr>
        <p:txBody>
          <a:bodyPr wrap="square" rtlCol="0">
            <a:spAutoFit/>
          </a:bodyPr>
          <a:lstStyle/>
          <a:p>
            <a:r>
              <a:rPr lang="en-AU" sz="1000" dirty="0"/>
              <a:t>https://</a:t>
            </a:r>
            <a:r>
              <a:rPr lang="en-AU" sz="1000" dirty="0" err="1"/>
              <a:t>www.linkedin.com</a:t>
            </a:r>
            <a:r>
              <a:rPr lang="en-AU" sz="1000" dirty="0"/>
              <a:t>/pulse/k-means-clustering-its-real-use-case-</a:t>
            </a:r>
            <a:r>
              <a:rPr lang="en-AU" sz="1000" dirty="0" err="1"/>
              <a:t>surayya</a:t>
            </a:r>
            <a:r>
              <a:rPr lang="en-AU" sz="1000" dirty="0"/>
              <a:t>-shaikh</a:t>
            </a:r>
            <a:endParaRPr lang="en-US" sz="1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and white text on a white background&#10;&#10;Description automatically generated">
            <a:extLst>
              <a:ext uri="{FF2B5EF4-FFF2-40B4-BE49-F238E27FC236}">
                <a16:creationId xmlns:a16="http://schemas.microsoft.com/office/drawing/2014/main" id="{660E8BD1-459D-3B89-0600-9472FB2508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1268760"/>
            <a:ext cx="7588418" cy="4680520"/>
          </a:xfrm>
          <a:prstGeom prst="rect">
            <a:avLst/>
          </a:prstGeom>
        </p:spPr>
      </p:pic>
      <p:sp>
        <p:nvSpPr>
          <p:cNvPr id="7" name="TextBox 6">
            <a:extLst>
              <a:ext uri="{FF2B5EF4-FFF2-40B4-BE49-F238E27FC236}">
                <a16:creationId xmlns:a16="http://schemas.microsoft.com/office/drawing/2014/main" id="{281AEDC4-6DAF-352B-B7B8-70B6A559DC44}"/>
              </a:ext>
            </a:extLst>
          </p:cNvPr>
          <p:cNvSpPr txBox="1"/>
          <p:nvPr/>
        </p:nvSpPr>
        <p:spPr>
          <a:xfrm>
            <a:off x="2411760" y="620688"/>
            <a:ext cx="3719288" cy="523220"/>
          </a:xfrm>
          <a:prstGeom prst="rect">
            <a:avLst/>
          </a:prstGeom>
          <a:noFill/>
        </p:spPr>
        <p:txBody>
          <a:bodyPr wrap="none" rtlCol="0">
            <a:spAutoFit/>
          </a:bodyPr>
          <a:lstStyle/>
          <a:p>
            <a:r>
              <a:rPr lang="en-US" sz="2800" b="1" dirty="0">
                <a:latin typeface="Arial" panose="020B0604020202020204" pitchFamily="34" charset="0"/>
                <a:cs typeface="Arial" panose="020B0604020202020204" pitchFamily="34" charset="0"/>
              </a:rPr>
              <a:t>Parallelism Potential</a:t>
            </a:r>
          </a:p>
        </p:txBody>
      </p:sp>
      <p:sp>
        <p:nvSpPr>
          <p:cNvPr id="2" name="Rectangle 1">
            <a:extLst>
              <a:ext uri="{FF2B5EF4-FFF2-40B4-BE49-F238E27FC236}">
                <a16:creationId xmlns:a16="http://schemas.microsoft.com/office/drawing/2014/main" id="{A0C0B0A8-FCE7-52C3-5FBB-5653A2E783D2}"/>
              </a:ext>
            </a:extLst>
          </p:cNvPr>
          <p:cNvSpPr/>
          <p:nvPr/>
        </p:nvSpPr>
        <p:spPr bwMode="auto">
          <a:xfrm>
            <a:off x="755576" y="3284984"/>
            <a:ext cx="3816424" cy="360040"/>
          </a:xfrm>
          <a:prstGeom prst="rect">
            <a:avLst/>
          </a:prstGeom>
          <a:solidFill>
            <a:schemeClr val="accent1">
              <a:alpha val="0"/>
            </a:schemeClr>
          </a:solidFill>
          <a:ln w="38100" cap="flat" cmpd="sng" algn="ctr">
            <a:solidFill>
              <a:schemeClr val="accent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a typeface="Arial" charset="0"/>
              <a:cs typeface="Arial" charset="0"/>
            </a:endParaRPr>
          </a:p>
        </p:txBody>
      </p:sp>
      <p:sp>
        <p:nvSpPr>
          <p:cNvPr id="3" name="TextBox 2">
            <a:extLst>
              <a:ext uri="{FF2B5EF4-FFF2-40B4-BE49-F238E27FC236}">
                <a16:creationId xmlns:a16="http://schemas.microsoft.com/office/drawing/2014/main" id="{71B6E89B-0C5F-14A7-1493-D5F3E8205B98}"/>
              </a:ext>
            </a:extLst>
          </p:cNvPr>
          <p:cNvSpPr txBox="1"/>
          <p:nvPr/>
        </p:nvSpPr>
        <p:spPr>
          <a:xfrm>
            <a:off x="5076056" y="3068960"/>
            <a:ext cx="3096344" cy="1754326"/>
          </a:xfrm>
          <a:prstGeom prst="rect">
            <a:avLst/>
          </a:prstGeom>
          <a:noFill/>
        </p:spPr>
        <p:txBody>
          <a:bodyPr wrap="square" rtlCol="0">
            <a:spAutoFit/>
          </a:bodyPr>
          <a:lstStyle/>
          <a:p>
            <a:r>
              <a:rPr lang="en-US" dirty="0"/>
              <a:t>85—90% of algorithm spent within step 4 execution time, and as k-means is an iterative approach, this is an excellent point for parallel implementations</a:t>
            </a:r>
          </a:p>
        </p:txBody>
      </p:sp>
      <p:cxnSp>
        <p:nvCxnSpPr>
          <p:cNvPr id="6" name="Straight Connector 5">
            <a:extLst>
              <a:ext uri="{FF2B5EF4-FFF2-40B4-BE49-F238E27FC236}">
                <a16:creationId xmlns:a16="http://schemas.microsoft.com/office/drawing/2014/main" id="{3E991CB9-1072-E38B-BE09-F5B5535A6EF3}"/>
              </a:ext>
            </a:extLst>
          </p:cNvPr>
          <p:cNvCxnSpPr>
            <a:stCxn id="2" idx="3"/>
            <a:endCxn id="3" idx="1"/>
          </p:cNvCxnSpPr>
          <p:nvPr/>
        </p:nvCxnSpPr>
        <p:spPr bwMode="auto">
          <a:xfrm>
            <a:off x="4572000" y="3465004"/>
            <a:ext cx="504056" cy="481119"/>
          </a:xfrm>
          <a:prstGeom prst="line">
            <a:avLst/>
          </a:prstGeom>
          <a:solidFill>
            <a:schemeClr val="accent1"/>
          </a:solidFill>
          <a:ln w="9525" cap="flat" cmpd="sng" algn="ctr">
            <a:solidFill>
              <a:schemeClr val="accent1"/>
            </a:solidFill>
            <a:prstDash val="solid"/>
            <a:round/>
            <a:headEnd type="none" w="med" len="med"/>
            <a:tailEnd type="none" w="med" len="med"/>
          </a:ln>
          <a:effectLst/>
        </p:spPr>
      </p:cxnSp>
    </p:spTree>
    <p:extLst>
      <p:ext uri="{BB962C8B-B14F-4D97-AF65-F5344CB8AC3E}">
        <p14:creationId xmlns:p14="http://schemas.microsoft.com/office/powerpoint/2010/main" val="456093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2">
            <a:extLst>
              <a:ext uri="{FF2B5EF4-FFF2-40B4-BE49-F238E27FC236}">
                <a16:creationId xmlns:a16="http://schemas.microsoft.com/office/drawing/2014/main" id="{B1399A55-B18B-44FB-B636-EB16A44B0C40}"/>
              </a:ext>
            </a:extLst>
          </p:cNvPr>
          <p:cNvSpPr txBox="1">
            <a:spLocks noChangeArrowheads="1"/>
          </p:cNvSpPr>
          <p:nvPr/>
        </p:nvSpPr>
        <p:spPr bwMode="auto">
          <a:xfrm>
            <a:off x="304800" y="45720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endParaRPr lang="en-US" altLang="en-US" sz="2400">
              <a:latin typeface="Times New Roman" panose="02020603050405020304" pitchFamily="18" charset="0"/>
            </a:endParaRPr>
          </a:p>
        </p:txBody>
      </p:sp>
      <p:sp>
        <p:nvSpPr>
          <p:cNvPr id="9" name="Rectangle 5">
            <a:extLst>
              <a:ext uri="{FF2B5EF4-FFF2-40B4-BE49-F238E27FC236}">
                <a16:creationId xmlns:a16="http://schemas.microsoft.com/office/drawing/2014/main" id="{99B1B353-1F59-4519-9C2D-7547CD067FF9}"/>
              </a:ext>
            </a:extLst>
          </p:cNvPr>
          <p:cNvSpPr>
            <a:spLocks noChangeArrowheads="1"/>
          </p:cNvSpPr>
          <p:nvPr/>
        </p:nvSpPr>
        <p:spPr bwMode="auto">
          <a:xfrm>
            <a:off x="1619672" y="513288"/>
            <a:ext cx="5688632" cy="971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65125" indent="-365125">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dirty="0">
                <a:cs typeface="Arial" panose="020B0604020202020204" pitchFamily="34" charset="0"/>
              </a:rPr>
              <a:t>Parallelism Potential</a:t>
            </a:r>
            <a:endParaRPr lang="en-US" altLang="en-US" sz="1800" b="1" dirty="0">
              <a:cs typeface="Arial" panose="020B0604020202020204" pitchFamily="34" charset="0"/>
            </a:endParaRPr>
          </a:p>
        </p:txBody>
      </p:sp>
      <p:pic>
        <p:nvPicPr>
          <p:cNvPr id="4" name="Picture 3" descr="A diagram of a data flow&#10;&#10;Description automatically generated">
            <a:extLst>
              <a:ext uri="{FF2B5EF4-FFF2-40B4-BE49-F238E27FC236}">
                <a16:creationId xmlns:a16="http://schemas.microsoft.com/office/drawing/2014/main" id="{59A2DEF3-00A6-0F65-1B2D-F1F34DB465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6292" y="1340768"/>
            <a:ext cx="5995392" cy="483368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Text Box 3">
            <a:extLst>
              <a:ext uri="{FF2B5EF4-FFF2-40B4-BE49-F238E27FC236}">
                <a16:creationId xmlns:a16="http://schemas.microsoft.com/office/drawing/2014/main" id="{1AD1424C-D14D-420F-B141-902A32E05912}"/>
              </a:ext>
            </a:extLst>
          </p:cNvPr>
          <p:cNvSpPr txBox="1">
            <a:spLocks noChangeArrowheads="1"/>
          </p:cNvSpPr>
          <p:nvPr/>
        </p:nvSpPr>
        <p:spPr bwMode="auto">
          <a:xfrm>
            <a:off x="611560" y="1504816"/>
            <a:ext cx="8153400" cy="170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lgn="ctr">
              <a:spcBef>
                <a:spcPct val="50000"/>
              </a:spcBef>
              <a:buClr>
                <a:schemeClr val="bg2"/>
              </a:buClr>
              <a:buSzPct val="80000"/>
              <a:buNone/>
            </a:pPr>
            <a:r>
              <a:rPr lang="en-US" altLang="en-US" sz="3000" dirty="0">
                <a:latin typeface="+mn-lt"/>
              </a:rPr>
              <a:t>Three methods were used to achieve parallelism:</a:t>
            </a:r>
          </a:p>
          <a:p>
            <a:pPr>
              <a:spcBef>
                <a:spcPct val="50000"/>
              </a:spcBef>
              <a:buClr>
                <a:schemeClr val="bg2"/>
              </a:buClr>
              <a:buSzPct val="80000"/>
              <a:buFont typeface="Wingdings" panose="05000000000000000000" pitchFamily="2" charset="2"/>
              <a:buChar char="q"/>
            </a:pPr>
            <a:endParaRPr lang="en-US" altLang="en-US" sz="3000" b="1" i="1" dirty="0">
              <a:latin typeface="+mn-lt"/>
            </a:endParaRPr>
          </a:p>
        </p:txBody>
      </p:sp>
      <p:sp>
        <p:nvSpPr>
          <p:cNvPr id="9" name="Rectangle 5">
            <a:extLst>
              <a:ext uri="{FF2B5EF4-FFF2-40B4-BE49-F238E27FC236}">
                <a16:creationId xmlns:a16="http://schemas.microsoft.com/office/drawing/2014/main" id="{B6AE97A5-8A23-4254-BEC9-537D2FC678E9}"/>
              </a:ext>
            </a:extLst>
          </p:cNvPr>
          <p:cNvSpPr>
            <a:spLocks noChangeArrowheads="1"/>
          </p:cNvSpPr>
          <p:nvPr/>
        </p:nvSpPr>
        <p:spPr bwMode="auto">
          <a:xfrm>
            <a:off x="1619672" y="513288"/>
            <a:ext cx="5688632" cy="971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65125" indent="-365125">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dirty="0">
                <a:latin typeface="+mj-lt"/>
              </a:rPr>
              <a:t>Parallel Implementations</a:t>
            </a:r>
            <a:endParaRPr lang="en-US" altLang="en-US" sz="1800" b="1" dirty="0">
              <a:latin typeface="+mj-lt"/>
            </a:endParaRPr>
          </a:p>
        </p:txBody>
      </p:sp>
      <p:sp>
        <p:nvSpPr>
          <p:cNvPr id="2" name="TextBox 1">
            <a:extLst>
              <a:ext uri="{FF2B5EF4-FFF2-40B4-BE49-F238E27FC236}">
                <a16:creationId xmlns:a16="http://schemas.microsoft.com/office/drawing/2014/main" id="{540787BD-4BA1-ED31-3301-67336617B000}"/>
              </a:ext>
            </a:extLst>
          </p:cNvPr>
          <p:cNvSpPr txBox="1"/>
          <p:nvPr/>
        </p:nvSpPr>
        <p:spPr>
          <a:xfrm>
            <a:off x="4211960" y="4581128"/>
            <a:ext cx="184731" cy="369332"/>
          </a:xfrm>
          <a:prstGeom prst="rect">
            <a:avLst/>
          </a:prstGeom>
          <a:noFill/>
        </p:spPr>
        <p:txBody>
          <a:bodyPr wrap="none" rtlCol="0">
            <a:spAutoFit/>
          </a:bodyPr>
          <a:lstStyle/>
          <a:p>
            <a:endParaRPr lang="en-US" dirty="0"/>
          </a:p>
        </p:txBody>
      </p:sp>
      <p:sp>
        <p:nvSpPr>
          <p:cNvPr id="3" name="Text Box 3">
            <a:extLst>
              <a:ext uri="{FF2B5EF4-FFF2-40B4-BE49-F238E27FC236}">
                <a16:creationId xmlns:a16="http://schemas.microsoft.com/office/drawing/2014/main" id="{D7238603-F686-7CD4-166B-E761AB287E7E}"/>
              </a:ext>
            </a:extLst>
          </p:cNvPr>
          <p:cNvSpPr txBox="1">
            <a:spLocks noChangeArrowheads="1"/>
          </p:cNvSpPr>
          <p:nvPr/>
        </p:nvSpPr>
        <p:spPr bwMode="auto">
          <a:xfrm>
            <a:off x="539552" y="2841317"/>
            <a:ext cx="815340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
                <a:schemeClr val="bg2"/>
              </a:buClr>
              <a:buSzPct val="80000"/>
              <a:buFont typeface="Wingdings" panose="05000000000000000000" pitchFamily="2" charset="2"/>
              <a:buChar char="q"/>
            </a:pPr>
            <a:r>
              <a:rPr lang="en-US" altLang="en-US" sz="2800" dirty="0">
                <a:latin typeface="+mn-lt"/>
              </a:rPr>
              <a:t>Shared memory with OpenMP</a:t>
            </a:r>
          </a:p>
          <a:p>
            <a:pPr algn="ctr">
              <a:spcBef>
                <a:spcPct val="50000"/>
              </a:spcBef>
              <a:buClr>
                <a:schemeClr val="bg2"/>
              </a:buClr>
              <a:buSzPct val="80000"/>
              <a:buFont typeface="Wingdings" panose="05000000000000000000" pitchFamily="2" charset="2"/>
              <a:buChar char="q"/>
            </a:pPr>
            <a:r>
              <a:rPr lang="en-US" altLang="en-US" sz="2800" dirty="0">
                <a:latin typeface="+mn-lt"/>
              </a:rPr>
              <a:t>Distributed memory with </a:t>
            </a:r>
            <a:r>
              <a:rPr lang="en-US" altLang="en-US" sz="2800" dirty="0" err="1">
                <a:latin typeface="+mn-lt"/>
              </a:rPr>
              <a:t>OpenMPI</a:t>
            </a:r>
            <a:endParaRPr lang="en-US" altLang="en-US" sz="2800" dirty="0">
              <a:latin typeface="+mn-lt"/>
            </a:endParaRPr>
          </a:p>
          <a:p>
            <a:pPr algn="ctr">
              <a:spcBef>
                <a:spcPct val="50000"/>
              </a:spcBef>
              <a:buClr>
                <a:schemeClr val="bg2"/>
              </a:buClr>
              <a:buSzPct val="80000"/>
              <a:buFont typeface="Wingdings" panose="05000000000000000000" pitchFamily="2" charset="2"/>
              <a:buChar char="q"/>
            </a:pPr>
            <a:r>
              <a:rPr lang="en-US" altLang="en-US" sz="2800" dirty="0">
                <a:latin typeface="+mn-lt"/>
              </a:rPr>
              <a:t>CUDA GPCGPU implementation</a:t>
            </a:r>
          </a:p>
          <a:p>
            <a:pPr marL="0" indent="0">
              <a:spcBef>
                <a:spcPct val="50000"/>
              </a:spcBef>
              <a:buClr>
                <a:schemeClr val="bg2"/>
              </a:buClr>
              <a:buSzPct val="80000"/>
              <a:buNone/>
            </a:pPr>
            <a:endParaRPr lang="en-US" altLang="en-US" sz="2800" dirty="0">
              <a:latin typeface="+mn-lt"/>
            </a:endParaRPr>
          </a:p>
          <a:p>
            <a:pPr>
              <a:spcBef>
                <a:spcPct val="50000"/>
              </a:spcBef>
              <a:buClr>
                <a:schemeClr val="bg2"/>
              </a:buClr>
              <a:buSzPct val="80000"/>
              <a:buFont typeface="Wingdings" panose="05000000000000000000" pitchFamily="2" charset="2"/>
              <a:buChar char="q"/>
            </a:pPr>
            <a:endParaRPr lang="en-US" altLang="en-US" sz="2800" b="1" i="1" dirty="0">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 Box 2">
            <a:extLst>
              <a:ext uri="{FF2B5EF4-FFF2-40B4-BE49-F238E27FC236}">
                <a16:creationId xmlns:a16="http://schemas.microsoft.com/office/drawing/2014/main" id="{5A941231-9FC9-4386-878F-BB66854FE288}"/>
              </a:ext>
            </a:extLst>
          </p:cNvPr>
          <p:cNvSpPr txBox="1">
            <a:spLocks noChangeArrowheads="1"/>
          </p:cNvSpPr>
          <p:nvPr/>
        </p:nvSpPr>
        <p:spPr bwMode="auto">
          <a:xfrm>
            <a:off x="304800" y="609600"/>
            <a:ext cx="853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endParaRPr lang="en-US" altLang="en-US" sz="2400">
              <a:latin typeface="Times New Roman" panose="02020603050405020304" pitchFamily="18" charset="0"/>
            </a:endParaRPr>
          </a:p>
        </p:txBody>
      </p:sp>
      <p:sp>
        <p:nvSpPr>
          <p:cNvPr id="10" name="Rectangle 5">
            <a:extLst>
              <a:ext uri="{FF2B5EF4-FFF2-40B4-BE49-F238E27FC236}">
                <a16:creationId xmlns:a16="http://schemas.microsoft.com/office/drawing/2014/main" id="{2FE78BE2-64F4-4B74-A16F-D42799DC58DE}"/>
              </a:ext>
            </a:extLst>
          </p:cNvPr>
          <p:cNvSpPr>
            <a:spLocks noChangeArrowheads="1"/>
          </p:cNvSpPr>
          <p:nvPr/>
        </p:nvSpPr>
        <p:spPr bwMode="auto">
          <a:xfrm>
            <a:off x="1619672" y="513288"/>
            <a:ext cx="5688632" cy="971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65125" indent="-365125">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800" b="1" dirty="0">
                <a:latin typeface="Times New Roman" panose="02020603050405020304" pitchFamily="18" charset="0"/>
              </a:rPr>
              <a:t>OpenMP Implementation.</a:t>
            </a:r>
            <a:endParaRPr lang="en-US" altLang="en-US" sz="1800" b="1" dirty="0">
              <a:latin typeface="Times New Roman" panose="02020603050405020304" pitchFamily="18" charset="0"/>
            </a:endParaRPr>
          </a:p>
        </p:txBody>
      </p:sp>
      <p:cxnSp>
        <p:nvCxnSpPr>
          <p:cNvPr id="3" name="Straight Arrow Connector 2">
            <a:extLst>
              <a:ext uri="{FF2B5EF4-FFF2-40B4-BE49-F238E27FC236}">
                <a16:creationId xmlns:a16="http://schemas.microsoft.com/office/drawing/2014/main" id="{D0E04E7C-698A-31A0-7531-21CA99BE8D6C}"/>
              </a:ext>
            </a:extLst>
          </p:cNvPr>
          <p:cNvCxnSpPr/>
          <p:nvPr/>
        </p:nvCxnSpPr>
        <p:spPr bwMode="auto">
          <a:xfrm flipH="1">
            <a:off x="580150" y="3283243"/>
            <a:ext cx="1728192" cy="0"/>
          </a:xfrm>
          <a:prstGeom prst="straightConnector1">
            <a:avLst/>
          </a:prstGeom>
          <a:solidFill>
            <a:schemeClr val="accent1"/>
          </a:solidFill>
          <a:ln w="44450" cap="flat" cmpd="sng" algn="ctr">
            <a:solidFill>
              <a:schemeClr val="accent1"/>
            </a:solidFill>
            <a:prstDash val="solid"/>
            <a:round/>
            <a:headEnd type="none" w="med" len="med"/>
            <a:tailEnd type="oval"/>
          </a:ln>
          <a:effectLst/>
        </p:spPr>
      </p:cxnSp>
      <p:cxnSp>
        <p:nvCxnSpPr>
          <p:cNvPr id="5" name="Straight Arrow Connector 4">
            <a:extLst>
              <a:ext uri="{FF2B5EF4-FFF2-40B4-BE49-F238E27FC236}">
                <a16:creationId xmlns:a16="http://schemas.microsoft.com/office/drawing/2014/main" id="{3C3FAC98-9269-2269-B320-D7B07CC7B9DC}"/>
              </a:ext>
            </a:extLst>
          </p:cNvPr>
          <p:cNvCxnSpPr>
            <a:cxnSpLocks/>
          </p:cNvCxnSpPr>
          <p:nvPr/>
        </p:nvCxnSpPr>
        <p:spPr bwMode="auto">
          <a:xfrm flipV="1">
            <a:off x="2308342" y="2419147"/>
            <a:ext cx="360040" cy="864096"/>
          </a:xfrm>
          <a:prstGeom prst="straightConnector1">
            <a:avLst/>
          </a:prstGeom>
          <a:solidFill>
            <a:schemeClr val="accent1"/>
          </a:solidFill>
          <a:ln w="38100" cap="flat" cmpd="sng" algn="ctr">
            <a:solidFill>
              <a:schemeClr val="accent1"/>
            </a:solidFill>
            <a:prstDash val="solid"/>
            <a:round/>
            <a:headEnd type="none" w="med" len="med"/>
            <a:tailEnd type="none"/>
          </a:ln>
          <a:effectLst/>
        </p:spPr>
      </p:cxnSp>
      <p:cxnSp>
        <p:nvCxnSpPr>
          <p:cNvPr id="6" name="Straight Arrow Connector 5">
            <a:extLst>
              <a:ext uri="{FF2B5EF4-FFF2-40B4-BE49-F238E27FC236}">
                <a16:creationId xmlns:a16="http://schemas.microsoft.com/office/drawing/2014/main" id="{B8F406E5-2E4C-93AC-14DC-62DCBD881966}"/>
              </a:ext>
            </a:extLst>
          </p:cNvPr>
          <p:cNvCxnSpPr>
            <a:cxnSpLocks/>
          </p:cNvCxnSpPr>
          <p:nvPr/>
        </p:nvCxnSpPr>
        <p:spPr bwMode="auto">
          <a:xfrm>
            <a:off x="2308342" y="3248765"/>
            <a:ext cx="360040" cy="898574"/>
          </a:xfrm>
          <a:prstGeom prst="straightConnector1">
            <a:avLst/>
          </a:prstGeom>
          <a:solidFill>
            <a:schemeClr val="accent1"/>
          </a:solidFill>
          <a:ln w="38100" cap="flat" cmpd="sng" algn="ctr">
            <a:solidFill>
              <a:schemeClr val="accent1"/>
            </a:solidFill>
            <a:prstDash val="solid"/>
            <a:round/>
            <a:headEnd type="none" w="med" len="med"/>
            <a:tailEnd type="none"/>
          </a:ln>
          <a:effectLst/>
        </p:spPr>
      </p:cxnSp>
      <p:cxnSp>
        <p:nvCxnSpPr>
          <p:cNvPr id="13" name="Straight Arrow Connector 12">
            <a:extLst>
              <a:ext uri="{FF2B5EF4-FFF2-40B4-BE49-F238E27FC236}">
                <a16:creationId xmlns:a16="http://schemas.microsoft.com/office/drawing/2014/main" id="{4F49F44E-C82C-5AC5-CFFC-BA78F47E3412}"/>
              </a:ext>
            </a:extLst>
          </p:cNvPr>
          <p:cNvCxnSpPr>
            <a:cxnSpLocks/>
          </p:cNvCxnSpPr>
          <p:nvPr/>
        </p:nvCxnSpPr>
        <p:spPr bwMode="auto">
          <a:xfrm flipV="1">
            <a:off x="2299153" y="2851195"/>
            <a:ext cx="369229" cy="448056"/>
          </a:xfrm>
          <a:prstGeom prst="straightConnector1">
            <a:avLst/>
          </a:prstGeom>
          <a:solidFill>
            <a:schemeClr val="accent1"/>
          </a:solidFill>
          <a:ln w="38100" cap="flat" cmpd="sng" algn="ctr">
            <a:solidFill>
              <a:schemeClr val="accent1"/>
            </a:solidFill>
            <a:prstDash val="solid"/>
            <a:round/>
            <a:headEnd type="none" w="med" len="med"/>
            <a:tailEnd type="none"/>
          </a:ln>
          <a:effectLst/>
        </p:spPr>
      </p:cxnSp>
      <p:cxnSp>
        <p:nvCxnSpPr>
          <p:cNvPr id="15" name="Straight Arrow Connector 14">
            <a:extLst>
              <a:ext uri="{FF2B5EF4-FFF2-40B4-BE49-F238E27FC236}">
                <a16:creationId xmlns:a16="http://schemas.microsoft.com/office/drawing/2014/main" id="{D089A72F-9E09-A14D-90D3-77D2AE7AABAC}"/>
              </a:ext>
            </a:extLst>
          </p:cNvPr>
          <p:cNvCxnSpPr>
            <a:cxnSpLocks/>
          </p:cNvCxnSpPr>
          <p:nvPr/>
        </p:nvCxnSpPr>
        <p:spPr bwMode="auto">
          <a:xfrm>
            <a:off x="2323060" y="3230182"/>
            <a:ext cx="345322" cy="450631"/>
          </a:xfrm>
          <a:prstGeom prst="straightConnector1">
            <a:avLst/>
          </a:prstGeom>
          <a:solidFill>
            <a:schemeClr val="accent1"/>
          </a:solidFill>
          <a:ln w="38100" cap="flat" cmpd="sng" algn="ctr">
            <a:solidFill>
              <a:schemeClr val="accent1"/>
            </a:solidFill>
            <a:prstDash val="solid"/>
            <a:round/>
            <a:headEnd type="none" w="med" len="med"/>
            <a:tailEnd type="none"/>
          </a:ln>
          <a:effectLst/>
        </p:spPr>
      </p:cxnSp>
      <p:cxnSp>
        <p:nvCxnSpPr>
          <p:cNvPr id="18" name="Straight Arrow Connector 17">
            <a:extLst>
              <a:ext uri="{FF2B5EF4-FFF2-40B4-BE49-F238E27FC236}">
                <a16:creationId xmlns:a16="http://schemas.microsoft.com/office/drawing/2014/main" id="{D4C4CA6F-806B-BBF6-7805-09C49938AC70}"/>
              </a:ext>
            </a:extLst>
          </p:cNvPr>
          <p:cNvCxnSpPr>
            <a:cxnSpLocks/>
          </p:cNvCxnSpPr>
          <p:nvPr/>
        </p:nvCxnSpPr>
        <p:spPr bwMode="auto">
          <a:xfrm flipH="1">
            <a:off x="2668382" y="2419147"/>
            <a:ext cx="1800202" cy="0"/>
          </a:xfrm>
          <a:prstGeom prst="straightConnector1">
            <a:avLst/>
          </a:prstGeom>
          <a:solidFill>
            <a:schemeClr val="accent1"/>
          </a:solidFill>
          <a:ln w="44450" cap="flat" cmpd="sng" algn="ctr">
            <a:solidFill>
              <a:schemeClr val="accent1"/>
            </a:solidFill>
            <a:prstDash val="solid"/>
            <a:round/>
            <a:headEnd type="none" w="med" len="med"/>
            <a:tailEnd type="none"/>
          </a:ln>
          <a:effectLst/>
        </p:spPr>
      </p:cxnSp>
      <p:cxnSp>
        <p:nvCxnSpPr>
          <p:cNvPr id="22" name="Straight Arrow Connector 21">
            <a:extLst>
              <a:ext uri="{FF2B5EF4-FFF2-40B4-BE49-F238E27FC236}">
                <a16:creationId xmlns:a16="http://schemas.microsoft.com/office/drawing/2014/main" id="{799088DC-AD4C-DB06-420C-CF2636EFC0B8}"/>
              </a:ext>
            </a:extLst>
          </p:cNvPr>
          <p:cNvCxnSpPr>
            <a:cxnSpLocks/>
          </p:cNvCxnSpPr>
          <p:nvPr/>
        </p:nvCxnSpPr>
        <p:spPr bwMode="auto">
          <a:xfrm flipH="1" flipV="1">
            <a:off x="2668382" y="4120805"/>
            <a:ext cx="1872208" cy="8063"/>
          </a:xfrm>
          <a:prstGeom prst="straightConnector1">
            <a:avLst/>
          </a:prstGeom>
          <a:solidFill>
            <a:schemeClr val="accent1"/>
          </a:solidFill>
          <a:ln w="44450" cap="flat" cmpd="sng" algn="ctr">
            <a:solidFill>
              <a:schemeClr val="accent1"/>
            </a:solidFill>
            <a:prstDash val="solid"/>
            <a:round/>
            <a:headEnd type="none" w="med" len="med"/>
            <a:tailEnd type="none"/>
          </a:ln>
          <a:effectLst/>
        </p:spPr>
      </p:cxnSp>
      <p:cxnSp>
        <p:nvCxnSpPr>
          <p:cNvPr id="23" name="Straight Arrow Connector 22">
            <a:extLst>
              <a:ext uri="{FF2B5EF4-FFF2-40B4-BE49-F238E27FC236}">
                <a16:creationId xmlns:a16="http://schemas.microsoft.com/office/drawing/2014/main" id="{ABA5B34A-5FD2-5550-71FF-0834C7463008}"/>
              </a:ext>
            </a:extLst>
          </p:cNvPr>
          <p:cNvCxnSpPr/>
          <p:nvPr/>
        </p:nvCxnSpPr>
        <p:spPr bwMode="auto">
          <a:xfrm flipH="1">
            <a:off x="2668382" y="3680813"/>
            <a:ext cx="1728192" cy="0"/>
          </a:xfrm>
          <a:prstGeom prst="straightConnector1">
            <a:avLst/>
          </a:prstGeom>
          <a:solidFill>
            <a:schemeClr val="accent1"/>
          </a:solidFill>
          <a:ln w="44450" cap="flat" cmpd="sng" algn="ctr">
            <a:solidFill>
              <a:schemeClr val="accent1"/>
            </a:solidFill>
            <a:prstDash val="dashDot"/>
            <a:round/>
            <a:headEnd type="none" w="med" len="med"/>
            <a:tailEnd type="none"/>
          </a:ln>
          <a:effectLst/>
        </p:spPr>
      </p:cxnSp>
      <p:cxnSp>
        <p:nvCxnSpPr>
          <p:cNvPr id="24" name="Straight Arrow Connector 23">
            <a:extLst>
              <a:ext uri="{FF2B5EF4-FFF2-40B4-BE49-F238E27FC236}">
                <a16:creationId xmlns:a16="http://schemas.microsoft.com/office/drawing/2014/main" id="{292BCE82-D834-A5E9-D477-0CC7A48D616D}"/>
              </a:ext>
            </a:extLst>
          </p:cNvPr>
          <p:cNvCxnSpPr/>
          <p:nvPr/>
        </p:nvCxnSpPr>
        <p:spPr bwMode="auto">
          <a:xfrm flipH="1">
            <a:off x="2668382" y="2851195"/>
            <a:ext cx="1728192" cy="0"/>
          </a:xfrm>
          <a:prstGeom prst="straightConnector1">
            <a:avLst/>
          </a:prstGeom>
          <a:solidFill>
            <a:schemeClr val="accent1"/>
          </a:solidFill>
          <a:ln w="44450" cap="flat" cmpd="sng" algn="ctr">
            <a:solidFill>
              <a:schemeClr val="accent1"/>
            </a:solidFill>
            <a:prstDash val="dashDot"/>
            <a:round/>
            <a:headEnd type="none" w="med" len="med"/>
            <a:tailEnd type="none"/>
          </a:ln>
          <a:effectLst/>
        </p:spPr>
      </p:cxnSp>
      <p:sp>
        <p:nvSpPr>
          <p:cNvPr id="25" name="TextBox 24">
            <a:extLst>
              <a:ext uri="{FF2B5EF4-FFF2-40B4-BE49-F238E27FC236}">
                <a16:creationId xmlns:a16="http://schemas.microsoft.com/office/drawing/2014/main" id="{E6C04D87-2113-9894-BC05-9BCAAB6200DF}"/>
              </a:ext>
            </a:extLst>
          </p:cNvPr>
          <p:cNvSpPr txBox="1"/>
          <p:nvPr/>
        </p:nvSpPr>
        <p:spPr>
          <a:xfrm>
            <a:off x="107504" y="3439144"/>
            <a:ext cx="2376263"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Random points picked as initial centroids</a:t>
            </a:r>
          </a:p>
        </p:txBody>
      </p:sp>
      <p:sp>
        <p:nvSpPr>
          <p:cNvPr id="26" name="TextBox 25">
            <a:extLst>
              <a:ext uri="{FF2B5EF4-FFF2-40B4-BE49-F238E27FC236}">
                <a16:creationId xmlns:a16="http://schemas.microsoft.com/office/drawing/2014/main" id="{E903D1DE-6153-D162-D3C5-445B8A32DB42}"/>
              </a:ext>
            </a:extLst>
          </p:cNvPr>
          <p:cNvSpPr txBox="1"/>
          <p:nvPr/>
        </p:nvSpPr>
        <p:spPr>
          <a:xfrm>
            <a:off x="1660271" y="1916832"/>
            <a:ext cx="2376263" cy="646331"/>
          </a:xfrm>
          <a:prstGeom prst="rect">
            <a:avLst/>
          </a:prstGeom>
          <a:noFill/>
        </p:spPr>
        <p:txBody>
          <a:bodyPr wrap="square" rtlCol="0">
            <a:spAutoFit/>
          </a:bodyPr>
          <a:lstStyle/>
          <a:p>
            <a:r>
              <a:rPr lang="en-US" i="1" dirty="0">
                <a:latin typeface="Arial" panose="020B0604020202020204" pitchFamily="34" charset="0"/>
                <a:cs typeface="Arial" panose="020B0604020202020204" pitchFamily="34" charset="0"/>
              </a:rPr>
              <a:t>Entering Parallel Region</a:t>
            </a:r>
          </a:p>
        </p:txBody>
      </p:sp>
      <p:sp>
        <p:nvSpPr>
          <p:cNvPr id="29" name="TextBox 28">
            <a:extLst>
              <a:ext uri="{FF2B5EF4-FFF2-40B4-BE49-F238E27FC236}">
                <a16:creationId xmlns:a16="http://schemas.microsoft.com/office/drawing/2014/main" id="{77A38880-711E-631B-5E7F-B3E43B670950}"/>
              </a:ext>
            </a:extLst>
          </p:cNvPr>
          <p:cNvSpPr txBox="1"/>
          <p:nvPr/>
        </p:nvSpPr>
        <p:spPr>
          <a:xfrm>
            <a:off x="2668382" y="4294899"/>
            <a:ext cx="2376263"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Points assigned to nearest cluster by individual threads</a:t>
            </a:r>
          </a:p>
        </p:txBody>
      </p:sp>
      <p:cxnSp>
        <p:nvCxnSpPr>
          <p:cNvPr id="30" name="Straight Arrow Connector 29">
            <a:extLst>
              <a:ext uri="{FF2B5EF4-FFF2-40B4-BE49-F238E27FC236}">
                <a16:creationId xmlns:a16="http://schemas.microsoft.com/office/drawing/2014/main" id="{F8209D4D-2307-155E-B82B-C90BC94FCEBD}"/>
              </a:ext>
            </a:extLst>
          </p:cNvPr>
          <p:cNvCxnSpPr>
            <a:cxnSpLocks/>
          </p:cNvCxnSpPr>
          <p:nvPr/>
        </p:nvCxnSpPr>
        <p:spPr bwMode="auto">
          <a:xfrm flipH="1" flipV="1">
            <a:off x="4427984" y="2411084"/>
            <a:ext cx="504054" cy="872159"/>
          </a:xfrm>
          <a:prstGeom prst="straightConnector1">
            <a:avLst/>
          </a:prstGeom>
          <a:solidFill>
            <a:schemeClr val="accent1"/>
          </a:solidFill>
          <a:ln w="38100" cap="flat" cmpd="sng" algn="ctr">
            <a:solidFill>
              <a:schemeClr val="accent1"/>
            </a:solidFill>
            <a:prstDash val="solid"/>
            <a:round/>
            <a:headEnd type="none" w="med" len="med"/>
            <a:tailEnd type="none"/>
          </a:ln>
          <a:effectLst/>
        </p:spPr>
      </p:cxnSp>
      <p:cxnSp>
        <p:nvCxnSpPr>
          <p:cNvPr id="31" name="Straight Arrow Connector 30">
            <a:extLst>
              <a:ext uri="{FF2B5EF4-FFF2-40B4-BE49-F238E27FC236}">
                <a16:creationId xmlns:a16="http://schemas.microsoft.com/office/drawing/2014/main" id="{9878D1DE-FD1B-BBAE-9F74-3C15FB6B4CB2}"/>
              </a:ext>
            </a:extLst>
          </p:cNvPr>
          <p:cNvCxnSpPr>
            <a:cxnSpLocks/>
          </p:cNvCxnSpPr>
          <p:nvPr/>
        </p:nvCxnSpPr>
        <p:spPr bwMode="auto">
          <a:xfrm flipH="1">
            <a:off x="4509180" y="3277954"/>
            <a:ext cx="422858" cy="842851"/>
          </a:xfrm>
          <a:prstGeom prst="straightConnector1">
            <a:avLst/>
          </a:prstGeom>
          <a:solidFill>
            <a:schemeClr val="accent1"/>
          </a:solidFill>
          <a:ln w="38100" cap="flat" cmpd="sng" algn="ctr">
            <a:solidFill>
              <a:schemeClr val="accent1"/>
            </a:solidFill>
            <a:prstDash val="solid"/>
            <a:round/>
            <a:headEnd type="none" w="med" len="med"/>
            <a:tailEnd type="none"/>
          </a:ln>
          <a:effectLst/>
        </p:spPr>
      </p:cxnSp>
      <p:cxnSp>
        <p:nvCxnSpPr>
          <p:cNvPr id="32" name="Straight Arrow Connector 31">
            <a:extLst>
              <a:ext uri="{FF2B5EF4-FFF2-40B4-BE49-F238E27FC236}">
                <a16:creationId xmlns:a16="http://schemas.microsoft.com/office/drawing/2014/main" id="{ECBB4968-A884-D2DB-7C65-FE74E56EE842}"/>
              </a:ext>
            </a:extLst>
          </p:cNvPr>
          <p:cNvCxnSpPr>
            <a:cxnSpLocks/>
          </p:cNvCxnSpPr>
          <p:nvPr/>
        </p:nvCxnSpPr>
        <p:spPr bwMode="auto">
          <a:xfrm flipV="1">
            <a:off x="4433336" y="3277954"/>
            <a:ext cx="498702" cy="424070"/>
          </a:xfrm>
          <a:prstGeom prst="straightConnector1">
            <a:avLst/>
          </a:prstGeom>
          <a:solidFill>
            <a:schemeClr val="accent1"/>
          </a:solidFill>
          <a:ln w="38100" cap="flat" cmpd="sng" algn="ctr">
            <a:solidFill>
              <a:schemeClr val="accent1"/>
            </a:solidFill>
            <a:prstDash val="solid"/>
            <a:round/>
            <a:headEnd type="none" w="med" len="med"/>
            <a:tailEnd type="none"/>
          </a:ln>
          <a:effectLst/>
        </p:spPr>
      </p:cxnSp>
      <p:cxnSp>
        <p:nvCxnSpPr>
          <p:cNvPr id="33" name="Straight Arrow Connector 32">
            <a:extLst>
              <a:ext uri="{FF2B5EF4-FFF2-40B4-BE49-F238E27FC236}">
                <a16:creationId xmlns:a16="http://schemas.microsoft.com/office/drawing/2014/main" id="{0B327A4F-5D25-F816-F500-ECDB376B3525}"/>
              </a:ext>
            </a:extLst>
          </p:cNvPr>
          <p:cNvCxnSpPr>
            <a:cxnSpLocks/>
          </p:cNvCxnSpPr>
          <p:nvPr/>
        </p:nvCxnSpPr>
        <p:spPr bwMode="auto">
          <a:xfrm>
            <a:off x="4433336" y="2832612"/>
            <a:ext cx="498702" cy="434706"/>
          </a:xfrm>
          <a:prstGeom prst="straightConnector1">
            <a:avLst/>
          </a:prstGeom>
          <a:solidFill>
            <a:schemeClr val="accent1"/>
          </a:solidFill>
          <a:ln w="38100" cap="flat" cmpd="sng" algn="ctr">
            <a:solidFill>
              <a:schemeClr val="accent1"/>
            </a:solidFill>
            <a:prstDash val="solid"/>
            <a:round/>
            <a:headEnd type="none" w="med" len="med"/>
            <a:tailEnd type="none"/>
          </a:ln>
          <a:effectLst/>
        </p:spPr>
      </p:cxnSp>
      <p:sp>
        <p:nvSpPr>
          <p:cNvPr id="52" name="TextBox 51">
            <a:extLst>
              <a:ext uri="{FF2B5EF4-FFF2-40B4-BE49-F238E27FC236}">
                <a16:creationId xmlns:a16="http://schemas.microsoft.com/office/drawing/2014/main" id="{C1AFF102-2641-FD56-9997-31534E5C0315}"/>
              </a:ext>
            </a:extLst>
          </p:cNvPr>
          <p:cNvSpPr txBox="1"/>
          <p:nvPr/>
        </p:nvSpPr>
        <p:spPr>
          <a:xfrm>
            <a:off x="4612599" y="2481863"/>
            <a:ext cx="2376263" cy="369332"/>
          </a:xfrm>
          <a:prstGeom prst="rect">
            <a:avLst/>
          </a:prstGeom>
          <a:noFill/>
        </p:spPr>
        <p:txBody>
          <a:bodyPr wrap="square" rtlCol="0">
            <a:spAutoFit/>
          </a:bodyPr>
          <a:lstStyle/>
          <a:p>
            <a:r>
              <a:rPr lang="en-US" i="1" dirty="0">
                <a:latin typeface="Arial" panose="020B0604020202020204" pitchFamily="34" charset="0"/>
                <a:cs typeface="Arial" panose="020B0604020202020204" pitchFamily="34" charset="0"/>
              </a:rPr>
              <a:t>OMP Critical</a:t>
            </a:r>
          </a:p>
        </p:txBody>
      </p:sp>
      <p:cxnSp>
        <p:nvCxnSpPr>
          <p:cNvPr id="53" name="Straight Arrow Connector 52">
            <a:extLst>
              <a:ext uri="{FF2B5EF4-FFF2-40B4-BE49-F238E27FC236}">
                <a16:creationId xmlns:a16="http://schemas.microsoft.com/office/drawing/2014/main" id="{5472690C-944D-8AAE-DEE7-E63494A7B667}"/>
              </a:ext>
            </a:extLst>
          </p:cNvPr>
          <p:cNvCxnSpPr>
            <a:cxnSpLocks/>
          </p:cNvCxnSpPr>
          <p:nvPr/>
        </p:nvCxnSpPr>
        <p:spPr bwMode="auto">
          <a:xfrm flipH="1">
            <a:off x="4900630" y="3283243"/>
            <a:ext cx="1540739" cy="0"/>
          </a:xfrm>
          <a:prstGeom prst="straightConnector1">
            <a:avLst/>
          </a:prstGeom>
          <a:solidFill>
            <a:schemeClr val="accent1"/>
          </a:solidFill>
          <a:ln w="44450" cap="flat" cmpd="sng" algn="ctr">
            <a:solidFill>
              <a:schemeClr val="accent1"/>
            </a:solidFill>
            <a:prstDash val="solid"/>
            <a:round/>
            <a:headEnd type="oval" w="med" len="med"/>
            <a:tailEnd type="none"/>
          </a:ln>
          <a:effectLst/>
        </p:spPr>
      </p:cxnSp>
      <p:sp>
        <p:nvSpPr>
          <p:cNvPr id="55" name="TextBox 54">
            <a:extLst>
              <a:ext uri="{FF2B5EF4-FFF2-40B4-BE49-F238E27FC236}">
                <a16:creationId xmlns:a16="http://schemas.microsoft.com/office/drawing/2014/main" id="{01A61B08-EA68-F9AB-304D-7EE10F023649}"/>
              </a:ext>
            </a:extLst>
          </p:cNvPr>
          <p:cNvSpPr txBox="1"/>
          <p:nvPr/>
        </p:nvSpPr>
        <p:spPr>
          <a:xfrm>
            <a:off x="4857192" y="3356992"/>
            <a:ext cx="1584177"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Calculate cluster mean</a:t>
            </a:r>
          </a:p>
        </p:txBody>
      </p:sp>
      <p:sp>
        <p:nvSpPr>
          <p:cNvPr id="62" name="TextBox 61">
            <a:extLst>
              <a:ext uri="{FF2B5EF4-FFF2-40B4-BE49-F238E27FC236}">
                <a16:creationId xmlns:a16="http://schemas.microsoft.com/office/drawing/2014/main" id="{4A81F7DF-98E6-F4DA-9317-FBDCC07E154C}"/>
              </a:ext>
            </a:extLst>
          </p:cNvPr>
          <p:cNvSpPr txBox="1"/>
          <p:nvPr/>
        </p:nvSpPr>
        <p:spPr>
          <a:xfrm>
            <a:off x="6444208" y="3086165"/>
            <a:ext cx="1584177"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If converged</a:t>
            </a:r>
          </a:p>
        </p:txBody>
      </p:sp>
      <p:cxnSp>
        <p:nvCxnSpPr>
          <p:cNvPr id="63" name="Straight Arrow Connector 62">
            <a:extLst>
              <a:ext uri="{FF2B5EF4-FFF2-40B4-BE49-F238E27FC236}">
                <a16:creationId xmlns:a16="http://schemas.microsoft.com/office/drawing/2014/main" id="{95831EAD-042F-58B6-90BC-C7C6509353FF}"/>
              </a:ext>
            </a:extLst>
          </p:cNvPr>
          <p:cNvCxnSpPr>
            <a:cxnSpLocks/>
          </p:cNvCxnSpPr>
          <p:nvPr/>
        </p:nvCxnSpPr>
        <p:spPr bwMode="auto">
          <a:xfrm flipH="1">
            <a:off x="7884368" y="3285981"/>
            <a:ext cx="864096" cy="0"/>
          </a:xfrm>
          <a:prstGeom prst="straightConnector1">
            <a:avLst/>
          </a:prstGeom>
          <a:solidFill>
            <a:schemeClr val="accent1"/>
          </a:solidFill>
          <a:ln w="44450" cap="flat" cmpd="sng" algn="ctr">
            <a:solidFill>
              <a:schemeClr val="accent1"/>
            </a:solidFill>
            <a:prstDash val="solid"/>
            <a:round/>
            <a:headEnd type="triangle" w="med" len="med"/>
            <a:tailEnd type="none"/>
          </a:ln>
          <a:effectLst/>
        </p:spPr>
      </p:cxnSp>
      <p:sp>
        <p:nvSpPr>
          <p:cNvPr id="11265" name="TextBox 11264">
            <a:extLst>
              <a:ext uri="{FF2B5EF4-FFF2-40B4-BE49-F238E27FC236}">
                <a16:creationId xmlns:a16="http://schemas.microsoft.com/office/drawing/2014/main" id="{61BA2915-D865-C227-3E0A-030604329E4F}"/>
              </a:ext>
            </a:extLst>
          </p:cNvPr>
          <p:cNvSpPr txBox="1"/>
          <p:nvPr/>
        </p:nvSpPr>
        <p:spPr>
          <a:xfrm>
            <a:off x="7953539" y="3360078"/>
            <a:ext cx="1584177"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Finish</a:t>
            </a:r>
          </a:p>
        </p:txBody>
      </p:sp>
      <p:sp>
        <p:nvSpPr>
          <p:cNvPr id="11266" name="TextBox 11265">
            <a:extLst>
              <a:ext uri="{FF2B5EF4-FFF2-40B4-BE49-F238E27FC236}">
                <a16:creationId xmlns:a16="http://schemas.microsoft.com/office/drawing/2014/main" id="{36BEAA93-2A7F-E097-EA1A-A06AC5C33514}"/>
              </a:ext>
            </a:extLst>
          </p:cNvPr>
          <p:cNvSpPr txBox="1"/>
          <p:nvPr/>
        </p:nvSpPr>
        <p:spPr>
          <a:xfrm>
            <a:off x="6746822" y="3470868"/>
            <a:ext cx="1584177"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Else:</a:t>
            </a:r>
          </a:p>
        </p:txBody>
      </p:sp>
      <p:sp>
        <p:nvSpPr>
          <p:cNvPr id="11277" name="Freeform 11276">
            <a:extLst>
              <a:ext uri="{FF2B5EF4-FFF2-40B4-BE49-F238E27FC236}">
                <a16:creationId xmlns:a16="http://schemas.microsoft.com/office/drawing/2014/main" id="{400C6272-BF31-5D97-2960-8C41E67ED8D1}"/>
              </a:ext>
            </a:extLst>
          </p:cNvPr>
          <p:cNvSpPr/>
          <p:nvPr/>
        </p:nvSpPr>
        <p:spPr bwMode="auto">
          <a:xfrm>
            <a:off x="2196662" y="3794234"/>
            <a:ext cx="4782207" cy="2154798"/>
          </a:xfrm>
          <a:custGeom>
            <a:avLst/>
            <a:gdLst>
              <a:gd name="connsiteX0" fmla="*/ 4782207 w 4782207"/>
              <a:gd name="connsiteY0" fmla="*/ 94594 h 2154798"/>
              <a:gd name="connsiteX1" fmla="*/ 1250731 w 4782207"/>
              <a:gd name="connsiteY1" fmla="*/ 2154621 h 2154798"/>
              <a:gd name="connsiteX2" fmla="*/ 0 w 4782207"/>
              <a:gd name="connsiteY2" fmla="*/ 0 h 2154798"/>
            </a:gdLst>
            <a:ahLst/>
            <a:cxnLst>
              <a:cxn ang="0">
                <a:pos x="connsiteX0" y="connsiteY0"/>
              </a:cxn>
              <a:cxn ang="0">
                <a:pos x="connsiteX1" y="connsiteY1"/>
              </a:cxn>
              <a:cxn ang="0">
                <a:pos x="connsiteX2" y="connsiteY2"/>
              </a:cxn>
            </a:cxnLst>
            <a:rect l="l" t="t" r="r" b="b"/>
            <a:pathLst>
              <a:path w="4782207" h="2154798">
                <a:moveTo>
                  <a:pt x="4782207" y="94594"/>
                </a:moveTo>
                <a:cubicBezTo>
                  <a:pt x="3414986" y="1132490"/>
                  <a:pt x="2047765" y="2170387"/>
                  <a:pt x="1250731" y="2154621"/>
                </a:cubicBezTo>
                <a:cubicBezTo>
                  <a:pt x="453697" y="2138855"/>
                  <a:pt x="189186" y="376621"/>
                  <a:pt x="0" y="0"/>
                </a:cubicBezTo>
              </a:path>
            </a:pathLst>
          </a:custGeom>
          <a:noFill/>
          <a:ln w="38100" cap="flat" cmpd="sng" algn="ctr">
            <a:solidFill>
              <a:schemeClr val="accent1"/>
            </a:solidFill>
            <a:prstDash val="solid"/>
            <a:round/>
            <a:headEnd type="oval" w="med" len="med"/>
            <a:tailEnd type="triangle" w="med" len="med"/>
          </a:ln>
          <a:effectLst/>
        </p:spPr>
        <p:txBody>
          <a:bodyPr vert="horz" wrap="non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a typeface="Arial"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par>
                                <p:cTn id="8" presetID="9"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dissolve">
                                      <p:cBhvr>
                                        <p:cTn id="15" dur="500"/>
                                        <p:tgtEl>
                                          <p:spTgt spid="26"/>
                                        </p:tgtEl>
                                      </p:cBhvr>
                                    </p:animEffect>
                                  </p:childTnLst>
                                </p:cTn>
                              </p:par>
                              <p:par>
                                <p:cTn id="16" presetID="9"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dissolve">
                                      <p:cBhvr>
                                        <p:cTn id="18" dur="500"/>
                                        <p:tgtEl>
                                          <p:spTgt spid="5"/>
                                        </p:tgtEl>
                                      </p:cBhvr>
                                    </p:animEffect>
                                  </p:childTnLst>
                                </p:cTn>
                              </p:par>
                              <p:par>
                                <p:cTn id="19" presetID="9"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dissolve">
                                      <p:cBhvr>
                                        <p:cTn id="21" dur="500"/>
                                        <p:tgtEl>
                                          <p:spTgt spid="13"/>
                                        </p:tgtEl>
                                      </p:cBhvr>
                                    </p:animEffect>
                                  </p:childTnLst>
                                </p:cTn>
                              </p:par>
                              <p:par>
                                <p:cTn id="22" presetID="9"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dissolve">
                                      <p:cBhvr>
                                        <p:cTn id="24" dur="500"/>
                                        <p:tgtEl>
                                          <p:spTgt spid="15"/>
                                        </p:tgtEl>
                                      </p:cBhvr>
                                    </p:animEffect>
                                  </p:childTnLst>
                                </p:cTn>
                              </p:par>
                              <p:par>
                                <p:cTn id="25" presetID="9"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dissolve">
                                      <p:cBhvr>
                                        <p:cTn id="32" dur="500"/>
                                        <p:tgtEl>
                                          <p:spTgt spid="29"/>
                                        </p:tgtEl>
                                      </p:cBhvr>
                                    </p:animEffect>
                                  </p:childTnLst>
                                </p:cTn>
                              </p:par>
                              <p:par>
                                <p:cTn id="33" presetID="9"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dissolve">
                                      <p:cBhvr>
                                        <p:cTn id="35" dur="500"/>
                                        <p:tgtEl>
                                          <p:spTgt spid="22"/>
                                        </p:tgtEl>
                                      </p:cBhvr>
                                    </p:animEffect>
                                  </p:childTnLst>
                                </p:cTn>
                              </p:par>
                              <p:par>
                                <p:cTn id="36" presetID="9" presetClass="entr" presetSubtype="0" fill="hold"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dissolve">
                                      <p:cBhvr>
                                        <p:cTn id="38" dur="500"/>
                                        <p:tgtEl>
                                          <p:spTgt spid="23"/>
                                        </p:tgtEl>
                                      </p:cBhvr>
                                    </p:animEffect>
                                  </p:childTnLst>
                                </p:cTn>
                              </p:par>
                              <p:par>
                                <p:cTn id="39" presetID="9"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dissolve">
                                      <p:cBhvr>
                                        <p:cTn id="41" dur="500"/>
                                        <p:tgtEl>
                                          <p:spTgt spid="24"/>
                                        </p:tgtEl>
                                      </p:cBhvr>
                                    </p:animEffect>
                                  </p:childTnLst>
                                </p:cTn>
                              </p:par>
                              <p:par>
                                <p:cTn id="42" presetID="9" presetClass="entr" presetSubtype="0" fill="hold"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dissolve">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dissolve">
                                      <p:cBhvr>
                                        <p:cTn id="49" dur="500"/>
                                        <p:tgtEl>
                                          <p:spTgt spid="31"/>
                                        </p:tgtEl>
                                      </p:cBhvr>
                                    </p:animEffect>
                                  </p:childTnLst>
                                </p:cTn>
                              </p:par>
                              <p:par>
                                <p:cTn id="50" presetID="9" presetClass="entr" presetSubtype="0" fill="hold"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dissolve">
                                      <p:cBhvr>
                                        <p:cTn id="52" dur="500"/>
                                        <p:tgtEl>
                                          <p:spTgt spid="32"/>
                                        </p:tgtEl>
                                      </p:cBhvr>
                                    </p:animEffect>
                                  </p:childTnLst>
                                </p:cTn>
                              </p:par>
                              <p:par>
                                <p:cTn id="53" presetID="9" presetClass="entr" presetSubtype="0" fill="hold"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dissolve">
                                      <p:cBhvr>
                                        <p:cTn id="55" dur="500"/>
                                        <p:tgtEl>
                                          <p:spTgt spid="33"/>
                                        </p:tgtEl>
                                      </p:cBhvr>
                                    </p:animEffect>
                                  </p:childTnLst>
                                </p:cTn>
                              </p:par>
                              <p:par>
                                <p:cTn id="56" presetID="9" presetClass="entr" presetSubtype="0" fill="hold"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dissolve">
                                      <p:cBhvr>
                                        <p:cTn id="58" dur="500"/>
                                        <p:tgtEl>
                                          <p:spTgt spid="3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dissolve">
                                      <p:cBhvr>
                                        <p:cTn id="61" dur="500"/>
                                        <p:tgtEl>
                                          <p:spTgt spid="52"/>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55"/>
                                        </p:tgtEl>
                                        <p:attrNameLst>
                                          <p:attrName>style.visibility</p:attrName>
                                        </p:attrNameLst>
                                      </p:cBhvr>
                                      <p:to>
                                        <p:strVal val="visible"/>
                                      </p:to>
                                    </p:set>
                                    <p:animEffect transition="in" filter="dissolve">
                                      <p:cBhvr>
                                        <p:cTn id="66" dur="500"/>
                                        <p:tgtEl>
                                          <p:spTgt spid="55"/>
                                        </p:tgtEl>
                                      </p:cBhvr>
                                    </p:animEffect>
                                  </p:childTnLst>
                                </p:cTn>
                              </p:par>
                              <p:par>
                                <p:cTn id="67" presetID="9" presetClass="entr" presetSubtype="0" fill="hold" nodeType="withEffect">
                                  <p:stCondLst>
                                    <p:cond delay="0"/>
                                  </p:stCondLst>
                                  <p:childTnLst>
                                    <p:set>
                                      <p:cBhvr>
                                        <p:cTn id="68" dur="1" fill="hold">
                                          <p:stCondLst>
                                            <p:cond delay="0"/>
                                          </p:stCondLst>
                                        </p:cTn>
                                        <p:tgtEl>
                                          <p:spTgt spid="53"/>
                                        </p:tgtEl>
                                        <p:attrNameLst>
                                          <p:attrName>style.visibility</p:attrName>
                                        </p:attrNameLst>
                                      </p:cBhvr>
                                      <p:to>
                                        <p:strVal val="visible"/>
                                      </p:to>
                                    </p:set>
                                    <p:animEffect transition="in" filter="dissolve">
                                      <p:cBhvr>
                                        <p:cTn id="69" dur="500"/>
                                        <p:tgtEl>
                                          <p:spTgt spid="53"/>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62"/>
                                        </p:tgtEl>
                                        <p:attrNameLst>
                                          <p:attrName>style.visibility</p:attrName>
                                        </p:attrNameLst>
                                      </p:cBhvr>
                                      <p:to>
                                        <p:strVal val="visible"/>
                                      </p:to>
                                    </p:set>
                                    <p:animEffect transition="in" filter="dissolve">
                                      <p:cBhvr>
                                        <p:cTn id="74" dur="500"/>
                                        <p:tgtEl>
                                          <p:spTgt spid="62"/>
                                        </p:tgtEl>
                                      </p:cBhvr>
                                    </p:animEffect>
                                  </p:childTnLst>
                                </p:cTn>
                              </p:par>
                              <p:par>
                                <p:cTn id="75" presetID="9" presetClass="entr" presetSubtype="0" fill="hold" nodeType="withEffect">
                                  <p:stCondLst>
                                    <p:cond delay="0"/>
                                  </p:stCondLst>
                                  <p:childTnLst>
                                    <p:set>
                                      <p:cBhvr>
                                        <p:cTn id="76" dur="1" fill="hold">
                                          <p:stCondLst>
                                            <p:cond delay="0"/>
                                          </p:stCondLst>
                                        </p:cTn>
                                        <p:tgtEl>
                                          <p:spTgt spid="63"/>
                                        </p:tgtEl>
                                        <p:attrNameLst>
                                          <p:attrName>style.visibility</p:attrName>
                                        </p:attrNameLst>
                                      </p:cBhvr>
                                      <p:to>
                                        <p:strVal val="visible"/>
                                      </p:to>
                                    </p:set>
                                    <p:animEffect transition="in" filter="dissolve">
                                      <p:cBhvr>
                                        <p:cTn id="77" dur="500"/>
                                        <p:tgtEl>
                                          <p:spTgt spid="63"/>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11265"/>
                                        </p:tgtEl>
                                        <p:attrNameLst>
                                          <p:attrName>style.visibility</p:attrName>
                                        </p:attrNameLst>
                                      </p:cBhvr>
                                      <p:to>
                                        <p:strVal val="visible"/>
                                      </p:to>
                                    </p:set>
                                    <p:animEffect transition="in" filter="dissolve">
                                      <p:cBhvr>
                                        <p:cTn id="80" dur="500"/>
                                        <p:tgtEl>
                                          <p:spTgt spid="11265"/>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11266"/>
                                        </p:tgtEl>
                                        <p:attrNameLst>
                                          <p:attrName>style.visibility</p:attrName>
                                        </p:attrNameLst>
                                      </p:cBhvr>
                                      <p:to>
                                        <p:strVal val="visible"/>
                                      </p:to>
                                    </p:set>
                                    <p:animEffect transition="in" filter="dissolve">
                                      <p:cBhvr>
                                        <p:cTn id="85" dur="500"/>
                                        <p:tgtEl>
                                          <p:spTgt spid="11266"/>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1277"/>
                                        </p:tgtEl>
                                        <p:attrNameLst>
                                          <p:attrName>style.visibility</p:attrName>
                                        </p:attrNameLst>
                                      </p:cBhvr>
                                      <p:to>
                                        <p:strVal val="visible"/>
                                      </p:to>
                                    </p:set>
                                    <p:animEffect transition="in" filter="dissolve">
                                      <p:cBhvr>
                                        <p:cTn id="88" dur="500"/>
                                        <p:tgtEl>
                                          <p:spTgt spid="11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9" grpId="0"/>
      <p:bldP spid="52" grpId="0"/>
      <p:bldP spid="55" grpId="0"/>
      <p:bldP spid="62" grpId="0"/>
      <p:bldP spid="11265" grpId="0"/>
      <p:bldP spid="11266" grpId="0"/>
      <p:bldP spid="11277" grpId="0" animBg="1"/>
    </p:bldLst>
  </p:timing>
</p:sld>
</file>

<file path=ppt/theme/theme1.xml><?xml version="1.0" encoding="utf-8"?>
<a:theme xmlns:a="http://schemas.openxmlformats.org/drawingml/2006/main" name="FIT-ppt">
  <a:themeElements>
    <a:clrScheme name="FIT Theme">
      <a:dk1>
        <a:srgbClr val="393938"/>
      </a:dk1>
      <a:lt1>
        <a:srgbClr val="FFFFFF"/>
      </a:lt1>
      <a:dk2>
        <a:srgbClr val="393938"/>
      </a:dk2>
      <a:lt2>
        <a:srgbClr val="343333"/>
      </a:lt2>
      <a:accent1>
        <a:srgbClr val="653579"/>
      </a:accent1>
      <a:accent2>
        <a:srgbClr val="939598"/>
      </a:accent2>
      <a:accent3>
        <a:srgbClr val="FFFFFF"/>
      </a:accent3>
      <a:accent4>
        <a:srgbClr val="2F2F2E"/>
      </a:accent4>
      <a:accent5>
        <a:srgbClr val="B8AEBE"/>
      </a:accent5>
      <a:accent6>
        <a:srgbClr val="858789"/>
      </a:accent6>
      <a:hlink>
        <a:srgbClr val="911C11"/>
      </a:hlink>
      <a:folHlink>
        <a:srgbClr val="00528B"/>
      </a:folHlink>
    </a:clrScheme>
    <a:fontScheme name="Master with image">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400" b="0" i="0" u="none" strike="noStrike" cap="none" normalizeH="0" baseline="0">
            <a:ln>
              <a:noFill/>
            </a:ln>
            <a:solidFill>
              <a:schemeClr val="tx1"/>
            </a:solidFill>
            <a:effectLst/>
            <a:latin typeface="Arial" charset="0"/>
            <a:ea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400" b="0" i="0" u="none" strike="noStrike" cap="none" normalizeH="0" baseline="0">
            <a:ln>
              <a:noFill/>
            </a:ln>
            <a:solidFill>
              <a:schemeClr val="tx1"/>
            </a:solidFill>
            <a:effectLst/>
            <a:latin typeface="Arial" charset="0"/>
            <a:ea typeface="Arial" charset="0"/>
            <a:cs typeface="Arial" charset="0"/>
          </a:defRPr>
        </a:defPPr>
      </a:lstStyle>
    </a:lnDef>
  </a:objectDefaults>
  <a:extraClrSchemeLst>
    <a:extraClrScheme>
      <a:clrScheme name="Master with image 1">
        <a:dk1>
          <a:srgbClr val="393938"/>
        </a:dk1>
        <a:lt1>
          <a:srgbClr val="FFFFFF"/>
        </a:lt1>
        <a:dk2>
          <a:srgbClr val="393938"/>
        </a:dk2>
        <a:lt2>
          <a:srgbClr val="343333"/>
        </a:lt2>
        <a:accent1>
          <a:srgbClr val="653579"/>
        </a:accent1>
        <a:accent2>
          <a:srgbClr val="939598"/>
        </a:accent2>
        <a:accent3>
          <a:srgbClr val="FFFFFF"/>
        </a:accent3>
        <a:accent4>
          <a:srgbClr val="2F2F2E"/>
        </a:accent4>
        <a:accent5>
          <a:srgbClr val="B8AEBE"/>
        </a:accent5>
        <a:accent6>
          <a:srgbClr val="858789"/>
        </a:accent6>
        <a:hlink>
          <a:srgbClr val="911C11"/>
        </a:hlink>
        <a:folHlink>
          <a:srgbClr val="00528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6595</TotalTime>
  <Words>1265</Words>
  <Application>Microsoft Macintosh PowerPoint</Application>
  <PresentationFormat>On-screen Show (4:3)</PresentationFormat>
  <Paragraphs>130</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Helvetica</vt:lpstr>
      <vt:lpstr>Times New Roman</vt:lpstr>
      <vt:lpstr>Wingdings</vt:lpstr>
      <vt:lpstr>FIT-ppt</vt:lpstr>
      <vt:lpstr>FIT3143 – ASSIGNMENT 3 </vt:lpstr>
      <vt:lpstr>Accelerating K-Means Clustering with Parallel Implementations and GPU computing </vt:lpstr>
      <vt:lpstr>Clustering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Tolerance</vt:lpstr>
      <vt:lpstr>Results</vt:lpstr>
      <vt:lpstr>Results continued</vt:lpstr>
      <vt:lpstr>Conclusions</vt:lpstr>
    </vt:vector>
  </TitlesOfParts>
  <Company>Monash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ILP Processors</dc:title>
  <dc:creator>David Abramson</dc:creator>
  <cp:lastModifiedBy>Gus Morris</cp:lastModifiedBy>
  <cp:revision>185</cp:revision>
  <cp:lastPrinted>2000-02-22T00:47:55Z</cp:lastPrinted>
  <dcterms:created xsi:type="dcterms:W3CDTF">2010-08-26T23:56:43Z</dcterms:created>
  <dcterms:modified xsi:type="dcterms:W3CDTF">2023-11-09T11:30:27Z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2</vt:i4>
  </property>
  <property fmtid="{D5CDD505-2E9C-101B-9397-08002B2CF9AE}" pid="7" name="MailAddress">
    <vt:lpwstr>davida@csse.monash.edu.au</vt:lpwstr>
  </property>
  <property fmtid="{D5CDD505-2E9C-101B-9397-08002B2CF9AE}" pid="8" name="HomePage">
    <vt:lpwstr>http://www.csse.monash.edu.au/~davida</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1</vt:i4>
  </property>
  <property fmtid="{D5CDD505-2E9C-101B-9397-08002B2CF9AE}" pid="19" name="ShowNotes">
    <vt:bool>false</vt:bool>
  </property>
  <property fmtid="{D5CDD505-2E9C-101B-9397-08002B2CF9AE}" pid="20" name="NavBtnPos">
    <vt:i4>4</vt:i4>
  </property>
  <property fmtid="{D5CDD505-2E9C-101B-9397-08002B2CF9AE}" pid="21" name="OutputDir">
    <vt:lpwstr>C:\temp</vt:lpwstr>
  </property>
</Properties>
</file>