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9" r:id="rId1"/>
  </p:sldMasterIdLst>
  <p:sldIdLst>
    <p:sldId id="259" r:id="rId2"/>
    <p:sldId id="273" r:id="rId3"/>
    <p:sldId id="306" r:id="rId4"/>
    <p:sldId id="314" r:id="rId5"/>
    <p:sldId id="309" r:id="rId6"/>
    <p:sldId id="401" r:id="rId7"/>
    <p:sldId id="402" r:id="rId8"/>
    <p:sldId id="403" r:id="rId9"/>
    <p:sldId id="315" r:id="rId10"/>
    <p:sldId id="316" r:id="rId11"/>
    <p:sldId id="317" r:id="rId12"/>
    <p:sldId id="404" r:id="rId13"/>
    <p:sldId id="405" r:id="rId14"/>
    <p:sldId id="406" r:id="rId15"/>
    <p:sldId id="319" r:id="rId16"/>
    <p:sldId id="320" r:id="rId17"/>
    <p:sldId id="407" r:id="rId18"/>
    <p:sldId id="331" r:id="rId19"/>
    <p:sldId id="408" r:id="rId20"/>
    <p:sldId id="409" r:id="rId21"/>
    <p:sldId id="410" r:id="rId22"/>
    <p:sldId id="334" r:id="rId23"/>
    <p:sldId id="411" r:id="rId24"/>
    <p:sldId id="412" r:id="rId25"/>
    <p:sldId id="340" r:id="rId26"/>
    <p:sldId id="413" r:id="rId27"/>
    <p:sldId id="414" r:id="rId28"/>
    <p:sldId id="415" r:id="rId29"/>
    <p:sldId id="417" r:id="rId30"/>
    <p:sldId id="418" r:id="rId31"/>
    <p:sldId id="348" r:id="rId32"/>
    <p:sldId id="419" r:id="rId33"/>
    <p:sldId id="421" r:id="rId34"/>
    <p:sldId id="422" r:id="rId35"/>
    <p:sldId id="423" r:id="rId36"/>
    <p:sldId id="329" r:id="rId37"/>
    <p:sldId id="424" r:id="rId38"/>
    <p:sldId id="425" r:id="rId39"/>
    <p:sldId id="426" r:id="rId40"/>
    <p:sldId id="358" r:id="rId41"/>
    <p:sldId id="427" r:id="rId42"/>
    <p:sldId id="428" r:id="rId43"/>
    <p:sldId id="429" r:id="rId44"/>
    <p:sldId id="362" r:id="rId45"/>
    <p:sldId id="430" r:id="rId46"/>
    <p:sldId id="431" r:id="rId47"/>
    <p:sldId id="432" r:id="rId48"/>
    <p:sldId id="368" r:id="rId49"/>
    <p:sldId id="369" r:id="rId50"/>
    <p:sldId id="433" r:id="rId51"/>
    <p:sldId id="434" r:id="rId52"/>
    <p:sldId id="370" r:id="rId53"/>
    <p:sldId id="372" r:id="rId54"/>
    <p:sldId id="373" r:id="rId55"/>
    <p:sldId id="435" r:id="rId56"/>
    <p:sldId id="294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14" autoAdjust="0"/>
  </p:normalViewPr>
  <p:slideViewPr>
    <p:cSldViewPr snapToGrid="0">
      <p:cViewPr varScale="1">
        <p:scale>
          <a:sx n="91" d="100"/>
          <a:sy n="91" d="100"/>
        </p:scale>
        <p:origin x="1812" y="78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7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323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  <p:sldLayoutId id="2147483974" r:id="rId19"/>
    <p:sldLayoutId id="2147483975" r:id="rId20"/>
    <p:sldLayoutId id="2147483976" r:id="rId21"/>
    <p:sldLayoutId id="2147483977" r:id="rId2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developer.android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31" y="4542886"/>
            <a:ext cx="2553487" cy="2553487"/>
          </a:xfrm>
          <a:prstGeom prst="rect">
            <a:avLst/>
          </a:prstGeom>
        </p:spPr>
      </p:pic>
      <p:sp>
        <p:nvSpPr>
          <p:cNvPr id="8" name="원호 7"/>
          <p:cNvSpPr/>
          <p:nvPr/>
        </p:nvSpPr>
        <p:spPr>
          <a:xfrm rot="10800000">
            <a:off x="-376743" y="4237177"/>
            <a:ext cx="3164903" cy="3164903"/>
          </a:xfrm>
          <a:prstGeom prst="arc">
            <a:avLst>
              <a:gd name="adj1" fmla="val 16711808"/>
              <a:gd name="adj2" fmla="val 16655348"/>
            </a:avLst>
          </a:prstGeom>
          <a:noFill/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/>
          <p:cNvSpPr/>
          <p:nvPr/>
        </p:nvSpPr>
        <p:spPr>
          <a:xfrm>
            <a:off x="-668806" y="3945113"/>
            <a:ext cx="3749030" cy="3749030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호 9"/>
          <p:cNvSpPr/>
          <p:nvPr/>
        </p:nvSpPr>
        <p:spPr>
          <a:xfrm rot="20156661">
            <a:off x="-144999" y="4468921"/>
            <a:ext cx="2701417" cy="2701417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32881" y="4374137"/>
            <a:ext cx="178029" cy="16874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45758" y="0"/>
            <a:ext cx="9597358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/>
          <p:nvPr/>
        </p:nvCxnSpPr>
        <p:spPr>
          <a:xfrm flipV="1">
            <a:off x="1205709" y="2160317"/>
            <a:ext cx="7258560" cy="1784796"/>
          </a:xfrm>
          <a:prstGeom prst="bentConnector3">
            <a:avLst>
              <a:gd name="adj1" fmla="val -56"/>
            </a:avLst>
          </a:prstGeom>
          <a:ln w="508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99092" y="781652"/>
            <a:ext cx="696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 dirty="0" err="1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코틀린</a:t>
            </a:r>
            <a:r>
              <a:rPr lang="ko-KR" altLang="en-US" sz="4000" b="1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b="1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4000" b="1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 개발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64231" y="2313538"/>
            <a:ext cx="3600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KNU SW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교육센터 가치확산부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지정근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간사 </a:t>
            </a:r>
          </a:p>
        </p:txBody>
      </p:sp>
    </p:spTree>
    <p:extLst>
      <p:ext uri="{BB962C8B-B14F-4D97-AF65-F5344CB8AC3E}">
        <p14:creationId xmlns:p14="http://schemas.microsoft.com/office/powerpoint/2010/main" val="182799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174 0.00463 C 0.07743 0.00463 0.14219 0.09097 0.14219 0.19838 C 0.14219 0.30579 0.07743 0.39421 -0.00174 0.39421 C -0.08142 0.39421 -0.14531 0.30579 -0.14531 0.19838 C -0.14531 0.09097 -0.08142 0.00463 -0.00174 0.00463 Z " pathEditMode="fixed" rAng="0" ptsTypes="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-40582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5387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ko-KR" altLang="en-US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안드로이드 </a:t>
            </a: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4</a:t>
            </a:r>
            <a:r>
              <a:rPr lang="ko-KR" altLang="en-US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대 구성요소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045" y="2233251"/>
            <a:ext cx="7915554" cy="353943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3200" b="1" i="0" dirty="0" smtClean="0">
                <a:latin typeface="나눔바른고딕"/>
                <a:ea typeface="함초롬돋움"/>
                <a:sym typeface="Wingdings"/>
              </a:rPr>
              <a:t>Activity</a:t>
            </a:r>
          </a:p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3200" b="1" dirty="0">
              <a:latin typeface="나눔바른고딕"/>
              <a:ea typeface="함초롬돋움"/>
              <a:sym typeface="Wingdings"/>
            </a:endParaRPr>
          </a:p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3200" b="1" dirty="0" smtClean="0">
                <a:latin typeface="나눔바른고딕"/>
                <a:ea typeface="함초롬돋움"/>
                <a:sym typeface="Wingdings"/>
              </a:rPr>
              <a:t>Service</a:t>
            </a:r>
          </a:p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3200" b="1" dirty="0" smtClean="0">
              <a:latin typeface="나눔바른고딕"/>
              <a:ea typeface="함초롬돋움"/>
              <a:sym typeface="Wingdings"/>
            </a:endParaRPr>
          </a:p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3200" b="1" dirty="0" smtClean="0">
                <a:latin typeface="나눔바른고딕"/>
                <a:ea typeface="함초롬돋움"/>
                <a:sym typeface="Wingdings"/>
              </a:rPr>
              <a:t>Broadcast Receiver</a:t>
            </a:r>
          </a:p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3200" b="1" dirty="0" smtClean="0">
              <a:latin typeface="나눔바른고딕"/>
              <a:ea typeface="함초롬돋움"/>
              <a:sym typeface="Wingdings"/>
            </a:endParaRPr>
          </a:p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3200" b="1" dirty="0" smtClean="0">
                <a:latin typeface="나눔바른고딕"/>
                <a:ea typeface="함초롬돋움"/>
                <a:sym typeface="Wingdings"/>
              </a:rPr>
              <a:t>Content Provider</a:t>
            </a:r>
            <a:endParaRPr lang="ko-KR" altLang="en-US" sz="32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199002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8571" y="1493038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Activity </a:t>
            </a:r>
            <a:r>
              <a:rPr lang="ko-KR" altLang="en-US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생명주기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pic>
        <p:nvPicPr>
          <p:cNvPr id="2050" name="Picture 2" descr="activity 생명주기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35" y="2042834"/>
            <a:ext cx="6361465" cy="436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173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5505" y="1502710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Activity </a:t>
            </a:r>
            <a:r>
              <a:rPr lang="ko-KR" altLang="en-US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생명주기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267765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모든 생명주기에는 </a:t>
            </a:r>
            <a:r>
              <a:rPr lang="ko-KR" altLang="en-US" sz="2400" b="1" dirty="0" err="1" smtClean="0">
                <a:latin typeface="나눔바른고딕"/>
                <a:ea typeface="함초롬돋움"/>
                <a:sym typeface="Wingdings"/>
              </a:rPr>
              <a:t>콜백함수를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 제공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. 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이 </a:t>
            </a:r>
            <a:r>
              <a:rPr lang="ko-KR" altLang="en-US" sz="2400" b="1" dirty="0" err="1" smtClean="0">
                <a:latin typeface="나눔바른고딕"/>
                <a:ea typeface="함초롬돋움"/>
                <a:sym typeface="Wingdings"/>
              </a:rPr>
              <a:t>콜백함수를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 이용해 생명 주기마다 필요한 코드를 작성 </a:t>
            </a:r>
            <a:r>
              <a:rPr lang="ko-KR" altLang="en-US" sz="2400" b="1" dirty="0" err="1" smtClean="0">
                <a:latin typeface="나눔바른고딕"/>
                <a:ea typeface="함초롬돋움"/>
                <a:sym typeface="Wingdings"/>
              </a:rPr>
              <a:t>할수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 있음</a:t>
            </a:r>
            <a:endParaRPr lang="en-US" altLang="ko-KR" sz="2400" b="1" dirty="0" smtClean="0">
              <a:latin typeface="나눔바른고딕"/>
              <a:ea typeface="함초롬돋움"/>
              <a:sym typeface="Wingdings"/>
            </a:endParaRPr>
          </a:p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override fun </a:t>
            </a:r>
            <a:r>
              <a:rPr lang="en-US" altLang="ko-KR" sz="2400" b="1" dirty="0" err="1" smtClean="0">
                <a:latin typeface="나눔바른고딕"/>
                <a:ea typeface="함초롬돋움"/>
                <a:sym typeface="Wingdings"/>
              </a:rPr>
              <a:t>onStart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(){</a:t>
            </a:r>
          </a:p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  </a:t>
            </a:r>
            <a:r>
              <a:rPr lang="en-US" altLang="ko-KR" sz="2400" b="1" dirty="0" err="1" smtClean="0">
                <a:latin typeface="나눔바른고딕"/>
                <a:ea typeface="함초롬돋움"/>
                <a:sym typeface="Wingdings"/>
              </a:rPr>
              <a:t>super.onStart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()</a:t>
            </a:r>
          </a:p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 }</a:t>
            </a:r>
          </a:p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en-US" altLang="ko-KR" sz="2400" b="1" dirty="0">
              <a:latin typeface="나눔바른고딕"/>
              <a:ea typeface="함초롬돋움"/>
              <a:sym typeface="Wingdings"/>
            </a:endParaRPr>
          </a:p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en-US" altLang="ko-KR" sz="2400" b="1" dirty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208928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5505" y="1502710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Activity </a:t>
            </a:r>
            <a:r>
              <a:rPr lang="ko-KR" altLang="en-US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생명주기</a:t>
            </a: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(</a:t>
            </a:r>
            <a:r>
              <a:rPr lang="ko-KR" altLang="en-US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예제</a:t>
            </a: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)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25545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4000" b="1" dirty="0" smtClean="0">
                <a:latin typeface="나눔바른고딕"/>
                <a:ea typeface="함초롬돋움"/>
                <a:sym typeface="Wingdings"/>
              </a:rPr>
              <a:t>예제 </a:t>
            </a:r>
            <a:r>
              <a:rPr lang="en-US" altLang="ko-KR" sz="4000" b="1" dirty="0" smtClean="0">
                <a:latin typeface="나눔바른고딕"/>
                <a:ea typeface="함초롬돋움"/>
                <a:sym typeface="Wingdings"/>
              </a:rPr>
              <a:t>: </a:t>
            </a:r>
            <a:r>
              <a:rPr lang="ko-KR" altLang="en-US" sz="4000" b="1" dirty="0" smtClean="0">
                <a:latin typeface="나눔바른고딕"/>
                <a:ea typeface="함초롬돋움"/>
                <a:sym typeface="Wingdings"/>
              </a:rPr>
              <a:t>모든 </a:t>
            </a:r>
            <a:r>
              <a:rPr lang="ko-KR" altLang="en-US" sz="4000" b="1" dirty="0" err="1" smtClean="0">
                <a:latin typeface="나눔바른고딕"/>
                <a:ea typeface="함초롬돋움"/>
                <a:sym typeface="Wingdings"/>
              </a:rPr>
              <a:t>생명주기의</a:t>
            </a:r>
            <a:r>
              <a:rPr lang="ko-KR" altLang="en-US" sz="4000" b="1" dirty="0" smtClean="0">
                <a:latin typeface="나눔바른고딕"/>
                <a:ea typeface="함초롬돋움"/>
                <a:sym typeface="Wingdings"/>
              </a:rPr>
              <a:t> </a:t>
            </a:r>
            <a:r>
              <a:rPr lang="ko-KR" altLang="en-US" sz="4000" b="1" dirty="0" err="1" smtClean="0">
                <a:latin typeface="나눔바른고딕"/>
                <a:ea typeface="함초롬돋움"/>
                <a:sym typeface="Wingdings"/>
              </a:rPr>
              <a:t>콜백함수를</a:t>
            </a:r>
            <a:r>
              <a:rPr lang="ko-KR" altLang="en-US" sz="4000" b="1" dirty="0" smtClean="0">
                <a:latin typeface="나눔바른고딕"/>
                <a:ea typeface="함초롬돋움"/>
                <a:sym typeface="Wingdings"/>
              </a:rPr>
              <a:t> 만들고 각 </a:t>
            </a:r>
            <a:r>
              <a:rPr lang="ko-KR" altLang="en-US" sz="4000" b="1" dirty="0" err="1" smtClean="0">
                <a:latin typeface="나눔바른고딕"/>
                <a:ea typeface="함초롬돋움"/>
                <a:sym typeface="Wingdings"/>
              </a:rPr>
              <a:t>콜백함수</a:t>
            </a:r>
            <a:r>
              <a:rPr lang="ko-KR" altLang="en-US" sz="4000" b="1" dirty="0" smtClean="0">
                <a:latin typeface="나눔바른고딕"/>
                <a:ea typeface="함초롬돋움"/>
                <a:sym typeface="Wingdings"/>
              </a:rPr>
              <a:t> 호출 시 토스트 메시지를 출력하는 어플리케이션을 만들어 보세요</a:t>
            </a:r>
            <a:endParaRPr lang="en-US" altLang="ko-KR" sz="4000" b="1" dirty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717563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5505" y="1502710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Activity </a:t>
            </a:r>
            <a:r>
              <a:rPr lang="ko-KR" altLang="en-US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생명주기</a:t>
            </a: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(</a:t>
            </a:r>
            <a:r>
              <a:rPr lang="ko-KR" altLang="en-US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예제</a:t>
            </a: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)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25545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4000" b="1" dirty="0" smtClean="0">
                <a:latin typeface="나눔바른고딕"/>
                <a:ea typeface="함초롬돋움"/>
                <a:sym typeface="Wingdings"/>
              </a:rPr>
              <a:t>예제 </a:t>
            </a:r>
            <a:r>
              <a:rPr lang="en-US" altLang="ko-KR" sz="4000" b="1" dirty="0" smtClean="0">
                <a:latin typeface="나눔바른고딕"/>
                <a:ea typeface="함초롬돋움"/>
                <a:sym typeface="Wingdings"/>
              </a:rPr>
              <a:t>: </a:t>
            </a:r>
            <a:r>
              <a:rPr lang="ko-KR" altLang="en-US" sz="4000" b="1" dirty="0" smtClean="0">
                <a:latin typeface="나눔바른고딕"/>
                <a:ea typeface="함초롬돋움"/>
                <a:sym typeface="Wingdings"/>
              </a:rPr>
              <a:t>모든 </a:t>
            </a:r>
            <a:r>
              <a:rPr lang="ko-KR" altLang="en-US" sz="4000" b="1" dirty="0" err="1" smtClean="0">
                <a:latin typeface="나눔바른고딕"/>
                <a:ea typeface="함초롬돋움"/>
                <a:sym typeface="Wingdings"/>
              </a:rPr>
              <a:t>생명주기의</a:t>
            </a:r>
            <a:r>
              <a:rPr lang="ko-KR" altLang="en-US" sz="4000" b="1" dirty="0" smtClean="0">
                <a:latin typeface="나눔바른고딕"/>
                <a:ea typeface="함초롬돋움"/>
                <a:sym typeface="Wingdings"/>
              </a:rPr>
              <a:t> </a:t>
            </a:r>
            <a:r>
              <a:rPr lang="ko-KR" altLang="en-US" sz="4000" b="1" dirty="0" err="1" smtClean="0">
                <a:latin typeface="나눔바른고딕"/>
                <a:ea typeface="함초롬돋움"/>
                <a:sym typeface="Wingdings"/>
              </a:rPr>
              <a:t>콜백함수를</a:t>
            </a:r>
            <a:r>
              <a:rPr lang="ko-KR" altLang="en-US" sz="4000" b="1" dirty="0" smtClean="0">
                <a:latin typeface="나눔바른고딕"/>
                <a:ea typeface="함초롬돋움"/>
                <a:sym typeface="Wingdings"/>
              </a:rPr>
              <a:t> 만들고 각 </a:t>
            </a:r>
            <a:r>
              <a:rPr lang="ko-KR" altLang="en-US" sz="4000" b="1" dirty="0" err="1" smtClean="0">
                <a:latin typeface="나눔바른고딕"/>
                <a:ea typeface="함초롬돋움"/>
                <a:sym typeface="Wingdings"/>
              </a:rPr>
              <a:t>콜백함수</a:t>
            </a:r>
            <a:r>
              <a:rPr lang="ko-KR" altLang="en-US" sz="4000" b="1" dirty="0" smtClean="0">
                <a:latin typeface="나눔바른고딕"/>
                <a:ea typeface="함초롬돋움"/>
                <a:sym typeface="Wingdings"/>
              </a:rPr>
              <a:t> 호출 시 토스트 메시지를 출력하는 어플리케이션을 만들어 보세요</a:t>
            </a:r>
            <a:endParaRPr lang="en-US" altLang="ko-KR" sz="4000" b="1" dirty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24205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29253" y="3507196"/>
            <a:ext cx="8391615" cy="0"/>
          </a:xfrm>
          <a:prstGeom prst="line">
            <a:avLst/>
          </a:prstGeom>
          <a:ln w="2857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6744" y="2260932"/>
            <a:ext cx="2553487" cy="25534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-226679" y="-2"/>
            <a:ext cx="9597358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66275" y="2839933"/>
            <a:ext cx="367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원호 15"/>
          <p:cNvSpPr/>
          <p:nvPr/>
        </p:nvSpPr>
        <p:spPr>
          <a:xfrm rot="10800000">
            <a:off x="-2509076" y="678474"/>
            <a:ext cx="5657447" cy="5657447"/>
          </a:xfrm>
          <a:prstGeom prst="arc">
            <a:avLst>
              <a:gd name="adj1" fmla="val 16711808"/>
              <a:gd name="adj2" fmla="val 16655348"/>
            </a:avLst>
          </a:prstGeom>
          <a:noFill/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>
            <a:off x="-3031158" y="156392"/>
            <a:ext cx="6701608" cy="6701608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54714" y="2901488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원호 23"/>
          <p:cNvSpPr/>
          <p:nvPr/>
        </p:nvSpPr>
        <p:spPr>
          <a:xfrm rot="20156661">
            <a:off x="-2125755" y="1014529"/>
            <a:ext cx="4828939" cy="4828939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5505" y="1502710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View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483209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눈에 보이는 모든 요소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. </a:t>
            </a:r>
            <a:endParaRPr lang="en-US" altLang="ko-KR" sz="2800" b="1" dirty="0">
              <a:latin typeface="나눔바른고딕"/>
              <a:ea typeface="함초롬돋움"/>
              <a:sym typeface="Wingdings"/>
            </a:endParaRPr>
          </a:p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위젯과 레이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아웃으로 나뉨</a:t>
            </a: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800" b="1" dirty="0">
              <a:latin typeface="나눔바른고딕"/>
              <a:ea typeface="함초롬돋움"/>
              <a:sym typeface="Wingdings"/>
            </a:endParaRPr>
          </a:p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모든 요소들은 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View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를 상속받음</a:t>
            </a: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800" b="1" dirty="0">
              <a:latin typeface="나눔바른고딕"/>
              <a:ea typeface="함초롬돋움"/>
              <a:sym typeface="Wingdings"/>
            </a:endParaRPr>
          </a:p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레이아웃은 </a:t>
            </a:r>
            <a:r>
              <a:rPr lang="ko-KR" altLang="en-US" sz="2800" b="1" dirty="0" err="1" smtClean="0">
                <a:latin typeface="나눔바른고딕"/>
                <a:ea typeface="함초롬돋움"/>
                <a:sym typeface="Wingdings"/>
              </a:rPr>
              <a:t>컨테니어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, </a:t>
            </a:r>
            <a:r>
              <a:rPr lang="ko-KR" altLang="en-US" sz="2800" b="1" dirty="0" err="1" smtClean="0">
                <a:latin typeface="나눔바른고딕"/>
                <a:ea typeface="함초롬돋움"/>
                <a:sym typeface="Wingdings"/>
              </a:rPr>
              <a:t>뷰그룹이라고도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 하며 다른 뷰들을 포함하고 배치되는 위치를 결정</a:t>
            </a: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800" b="1" dirty="0">
              <a:latin typeface="나눔바른고딕"/>
              <a:ea typeface="함초롬돋움"/>
              <a:sym typeface="Wingdings"/>
            </a:endParaRPr>
          </a:p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위젯은 특정한 기능을 가짐</a:t>
            </a: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96519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1493038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View </a:t>
            </a:r>
            <a:r>
              <a:rPr lang="ko-KR" altLang="en-US" sz="2550" b="1" spc="-157" dirty="0" err="1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주요속성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142" y="2165949"/>
            <a:ext cx="8873569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7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29253" y="3507196"/>
            <a:ext cx="8391615" cy="0"/>
          </a:xfrm>
          <a:prstGeom prst="line">
            <a:avLst/>
          </a:prstGeom>
          <a:ln w="2857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6744" y="2260932"/>
            <a:ext cx="2553487" cy="25534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-226679" y="-2"/>
            <a:ext cx="9597358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66275" y="2839933"/>
            <a:ext cx="367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LinearLayout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원호 15"/>
          <p:cNvSpPr/>
          <p:nvPr/>
        </p:nvSpPr>
        <p:spPr>
          <a:xfrm rot="10800000">
            <a:off x="-2509076" y="678474"/>
            <a:ext cx="5657447" cy="5657447"/>
          </a:xfrm>
          <a:prstGeom prst="arc">
            <a:avLst>
              <a:gd name="adj1" fmla="val 16711808"/>
              <a:gd name="adj2" fmla="val 16655348"/>
            </a:avLst>
          </a:prstGeom>
          <a:noFill/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>
            <a:off x="-3031158" y="156392"/>
            <a:ext cx="6701608" cy="6701608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54714" y="2901488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원호 23"/>
          <p:cNvSpPr/>
          <p:nvPr/>
        </p:nvSpPr>
        <p:spPr>
          <a:xfrm rot="20156661">
            <a:off x="-2125755" y="1014529"/>
            <a:ext cx="4828939" cy="4828939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err="1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LayOut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224676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화면을 구성할 때 뷰가 배치되는 모양을 결정</a:t>
            </a: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8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스마트폰의 단말기의 액정사이즈와 해상도가 다 다르기 때문에 절대적인 수치로 뷰의 위치를 결정 할 수 없음</a:t>
            </a: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233505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29253" y="3507196"/>
            <a:ext cx="8391615" cy="0"/>
          </a:xfrm>
          <a:prstGeom prst="line">
            <a:avLst/>
          </a:prstGeom>
          <a:ln w="2857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6744" y="2260932"/>
            <a:ext cx="2553487" cy="25534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-226679" y="-2"/>
            <a:ext cx="9597358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33384" y="2888674"/>
            <a:ext cx="453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 개발 환경 구축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원호 15"/>
          <p:cNvSpPr/>
          <p:nvPr/>
        </p:nvSpPr>
        <p:spPr>
          <a:xfrm rot="10800000">
            <a:off x="-2509076" y="678474"/>
            <a:ext cx="5657447" cy="5657447"/>
          </a:xfrm>
          <a:prstGeom prst="arc">
            <a:avLst>
              <a:gd name="adj1" fmla="val 16711808"/>
              <a:gd name="adj2" fmla="val 16655348"/>
            </a:avLst>
          </a:prstGeom>
          <a:noFill/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>
            <a:off x="-3031158" y="156392"/>
            <a:ext cx="6701608" cy="6701608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890713" y="2919452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원호 23"/>
          <p:cNvSpPr/>
          <p:nvPr/>
        </p:nvSpPr>
        <p:spPr>
          <a:xfrm rot="20156661">
            <a:off x="-2125755" y="1014529"/>
            <a:ext cx="4828939" cy="4828939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err="1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LinearLayOut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353943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좌에서 우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, 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위에서 아래 방향으로 뷰를 배치하는 레이아웃</a:t>
            </a: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800" b="1" dirty="0">
              <a:latin typeface="나눔바른고딕"/>
              <a:ea typeface="함초롬돋움"/>
              <a:sym typeface="Wingdings"/>
            </a:endParaRPr>
          </a:p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Orientation : 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뷰가 배치될 방향</a:t>
            </a: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800" b="1" dirty="0">
              <a:latin typeface="나눔바른고딕"/>
              <a:ea typeface="함초롬돋움"/>
              <a:sym typeface="Wingdings"/>
            </a:endParaRPr>
          </a:p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Weight : 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뷰를 배치하고 남은 공간을 분배하여 할당하는 비율</a:t>
            </a: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794130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err="1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LinearLayOut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258532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5400" b="1" dirty="0" smtClean="0">
                <a:latin typeface="나눔바른고딕"/>
                <a:ea typeface="함초롬돋움"/>
                <a:sym typeface="Wingdings"/>
              </a:rPr>
              <a:t>예제 </a:t>
            </a:r>
            <a:r>
              <a:rPr lang="en-US" altLang="ko-KR" sz="5400" b="1" dirty="0" smtClean="0">
                <a:latin typeface="나눔바른고딕"/>
                <a:ea typeface="함초롬돋움"/>
                <a:sym typeface="Wingdings"/>
              </a:rPr>
              <a:t>: </a:t>
            </a:r>
            <a:r>
              <a:rPr lang="ko-KR" altLang="en-US" sz="5400" b="1" dirty="0" smtClean="0">
                <a:latin typeface="나눔바른고딕"/>
                <a:ea typeface="함초롬돋움"/>
                <a:sym typeface="Wingdings"/>
              </a:rPr>
              <a:t>칠판에 그려 진 모양으로 버튼들을 배치해보세요</a:t>
            </a:r>
            <a:endParaRPr lang="en-US" altLang="ko-KR" sz="54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37771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29253" y="3507196"/>
            <a:ext cx="8391615" cy="0"/>
          </a:xfrm>
          <a:prstGeom prst="line">
            <a:avLst/>
          </a:prstGeom>
          <a:ln w="2857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6744" y="2260932"/>
            <a:ext cx="2553487" cy="25534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-226679" y="-2"/>
            <a:ext cx="9597358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66275" y="2839933"/>
            <a:ext cx="367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TextView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원호 15"/>
          <p:cNvSpPr/>
          <p:nvPr/>
        </p:nvSpPr>
        <p:spPr>
          <a:xfrm rot="10800000">
            <a:off x="-2509076" y="678474"/>
            <a:ext cx="5657447" cy="5657447"/>
          </a:xfrm>
          <a:prstGeom prst="arc">
            <a:avLst>
              <a:gd name="adj1" fmla="val 16711808"/>
              <a:gd name="adj2" fmla="val 16655348"/>
            </a:avLst>
          </a:prstGeom>
          <a:noFill/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>
            <a:off x="-3031158" y="156392"/>
            <a:ext cx="6701608" cy="6701608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54714" y="2901488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원호 23"/>
          <p:cNvSpPr/>
          <p:nvPr/>
        </p:nvSpPr>
        <p:spPr>
          <a:xfrm rot="20156661">
            <a:off x="-2125755" y="1014529"/>
            <a:ext cx="4828939" cy="4828939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79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err="1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TextView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310854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문자열을 보여주는 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view</a:t>
            </a: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8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text : 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보여줄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 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문자열을 설정</a:t>
            </a: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8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800" b="1" dirty="0" err="1" smtClean="0">
                <a:latin typeface="나눔바른고딕"/>
                <a:ea typeface="함초롬돋움"/>
                <a:sym typeface="Wingdings"/>
              </a:rPr>
              <a:t>textApprarance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 : 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미리제공되는 </a:t>
            </a:r>
            <a:r>
              <a:rPr lang="ko-KR" altLang="en-US" sz="2800" b="1" dirty="0" err="1" smtClean="0">
                <a:latin typeface="나눔바른고딕"/>
                <a:ea typeface="함초롬돋움"/>
                <a:sym typeface="Wingdings"/>
              </a:rPr>
              <a:t>문자테마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 설정</a:t>
            </a: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8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append : 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기존 문자열에 문자열을 추가함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 </a:t>
            </a: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439675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err="1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TextView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8292123" cy="353943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기존 </a:t>
            </a:r>
            <a:r>
              <a:rPr lang="ko-KR" altLang="en-US" sz="2800" b="1" dirty="0" err="1" smtClean="0">
                <a:latin typeface="나눔바른고딕"/>
                <a:ea typeface="함초롬돋움"/>
                <a:sym typeface="Wingdings"/>
              </a:rPr>
              <a:t>자바형태</a:t>
            </a: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800" b="1" dirty="0" err="1" smtClean="0">
                <a:latin typeface="나눔바른고딕"/>
                <a:ea typeface="함초롬돋움"/>
                <a:sym typeface="Wingdings"/>
              </a:rPr>
              <a:t>var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 text1:TextView? =null</a:t>
            </a:r>
          </a:p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text1 =</a:t>
            </a:r>
            <a:r>
              <a:rPr lang="en-US" altLang="ko-KR" sz="2800" b="1" dirty="0" err="1" smtClean="0">
                <a:latin typeface="나눔바른고딕"/>
                <a:ea typeface="함초롬돋움"/>
                <a:sym typeface="Wingdings"/>
              </a:rPr>
              <a:t>findViewById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&lt;</a:t>
            </a:r>
            <a:r>
              <a:rPr lang="en-US" altLang="ko-KR" sz="2800" b="1" dirty="0" err="1" smtClean="0">
                <a:latin typeface="나눔바른고딕"/>
                <a:ea typeface="함초롬돋움"/>
                <a:sym typeface="Wingdings"/>
              </a:rPr>
              <a:t>TextView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&gt;(</a:t>
            </a:r>
            <a:r>
              <a:rPr lang="en-US" altLang="ko-KR" sz="2800" b="1" dirty="0" err="1" smtClean="0">
                <a:latin typeface="나눔바른고딕"/>
                <a:ea typeface="함초롬돋움"/>
                <a:sym typeface="Wingdings"/>
              </a:rPr>
              <a:t>R.id.textView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)</a:t>
            </a:r>
          </a:p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text1.text=“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안녕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”</a:t>
            </a:r>
          </a:p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2800" b="1" dirty="0" err="1" smtClean="0">
                <a:latin typeface="나눔바른고딕"/>
                <a:ea typeface="함초롬돋움"/>
                <a:sym typeface="Wingdings"/>
              </a:rPr>
              <a:t>코틀린</a:t>
            </a: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800" b="1" dirty="0" err="1" smtClean="0">
                <a:latin typeface="나눔바른고딕"/>
                <a:ea typeface="함초롬돋움"/>
                <a:sym typeface="Wingdings"/>
              </a:rPr>
              <a:t>textView.text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=“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안녕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”</a:t>
            </a:r>
            <a:endParaRPr lang="en-US" altLang="ko-KR" sz="2800" b="1" dirty="0">
              <a:latin typeface="나눔바른고딕"/>
              <a:ea typeface="함초롬돋움"/>
              <a:sym typeface="Wingdings"/>
            </a:endParaRPr>
          </a:p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en-US" altLang="ko-KR" sz="2800" b="1" dirty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18888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29253" y="3507196"/>
            <a:ext cx="8391615" cy="0"/>
          </a:xfrm>
          <a:prstGeom prst="line">
            <a:avLst/>
          </a:prstGeom>
          <a:ln w="2857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6744" y="2260932"/>
            <a:ext cx="2553487" cy="25534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-226679" y="-2"/>
            <a:ext cx="9597358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66275" y="2839933"/>
            <a:ext cx="367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Button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원호 15"/>
          <p:cNvSpPr/>
          <p:nvPr/>
        </p:nvSpPr>
        <p:spPr>
          <a:xfrm rot="10800000">
            <a:off x="-2509076" y="678474"/>
            <a:ext cx="5657447" cy="5657447"/>
          </a:xfrm>
          <a:prstGeom prst="arc">
            <a:avLst>
              <a:gd name="adj1" fmla="val 16711808"/>
              <a:gd name="adj2" fmla="val 16655348"/>
            </a:avLst>
          </a:prstGeom>
          <a:noFill/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>
            <a:off x="-3031158" y="156392"/>
            <a:ext cx="6701608" cy="6701608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54714" y="2901488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원호 23"/>
          <p:cNvSpPr/>
          <p:nvPr/>
        </p:nvSpPr>
        <p:spPr>
          <a:xfrm rot="20156661">
            <a:off x="-2125755" y="1014529"/>
            <a:ext cx="4828939" cy="4828939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button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310854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사용자가 누르면 개발자가 작성한 코드가 동작하는 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view</a:t>
            </a: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8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text : 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보여줄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 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문자열을 설정</a:t>
            </a: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8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800" b="1" dirty="0" err="1" smtClean="0">
                <a:latin typeface="나눔바른고딕"/>
                <a:ea typeface="함초롬돋움"/>
                <a:sym typeface="Wingdings"/>
              </a:rPr>
              <a:t>OnClickListener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 : 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사용자가 버튼을 눌렀을 때 반응하는 </a:t>
            </a:r>
            <a:r>
              <a:rPr lang="ko-KR" altLang="en-US" sz="2800" b="1" dirty="0" err="1" smtClean="0">
                <a:latin typeface="나눔바른고딕"/>
                <a:ea typeface="함초롬돋움"/>
                <a:sym typeface="Wingdings"/>
              </a:rPr>
              <a:t>리스너</a:t>
            </a: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728973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button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353943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800" b="1" dirty="0" err="1" smtClean="0">
                <a:latin typeface="나눔바른고딕"/>
                <a:ea typeface="함초롬돋움"/>
                <a:sym typeface="Wingdings"/>
              </a:rPr>
              <a:t>var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 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btl1=BTL()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800" b="1" dirty="0" err="1">
                <a:latin typeface="나눔바른고딕"/>
                <a:ea typeface="함초롬돋움"/>
                <a:sym typeface="Wingdings"/>
              </a:rPr>
              <a:t>button.setOnClickListener</a:t>
            </a:r>
            <a:r>
              <a:rPr lang="en-US" altLang="ko-KR" sz="2800" b="1" dirty="0">
                <a:latin typeface="나눔바른고딕"/>
                <a:ea typeface="함초롬돋움"/>
                <a:sym typeface="Wingdings"/>
              </a:rPr>
              <a:t>(btl1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)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inner </a:t>
            </a:r>
            <a:r>
              <a:rPr lang="en-US" altLang="ko-KR" sz="2800" b="1" dirty="0">
                <a:latin typeface="나눔바른고딕"/>
                <a:ea typeface="함초롬돋움"/>
                <a:sym typeface="Wingdings"/>
              </a:rPr>
              <a:t>class </a:t>
            </a:r>
            <a:r>
              <a:rPr lang="en-US" altLang="ko-KR" sz="2800" b="1" dirty="0" err="1">
                <a:latin typeface="나눔바른고딕"/>
                <a:ea typeface="함초롬돋움"/>
                <a:sym typeface="Wingdings"/>
              </a:rPr>
              <a:t>BTL:View.OnClickListener</a:t>
            </a:r>
            <a:r>
              <a:rPr lang="en-US" altLang="ko-KR" sz="2800" b="1" dirty="0">
                <a:latin typeface="나눔바른고딕"/>
                <a:ea typeface="함초롬돋움"/>
                <a:sym typeface="Wingdings"/>
              </a:rPr>
              <a:t>{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800" b="1" dirty="0">
                <a:latin typeface="나눔바른고딕"/>
                <a:ea typeface="함초롬돋움"/>
                <a:sym typeface="Wingdings"/>
              </a:rPr>
              <a:t>        override fun </a:t>
            </a:r>
            <a:r>
              <a:rPr lang="en-US" altLang="ko-KR" sz="2800" b="1" dirty="0" err="1">
                <a:latin typeface="나눔바른고딕"/>
                <a:ea typeface="함초롬돋움"/>
                <a:sym typeface="Wingdings"/>
              </a:rPr>
              <a:t>onClick</a:t>
            </a:r>
            <a:r>
              <a:rPr lang="en-US" altLang="ko-KR" sz="2800" b="1" dirty="0">
                <a:latin typeface="나눔바른고딕"/>
                <a:ea typeface="함초롬돋움"/>
                <a:sym typeface="Wingdings"/>
              </a:rPr>
              <a:t>(v: View?) {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		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코드들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..</a:t>
            </a:r>
            <a:endParaRPr lang="en-US" altLang="ko-KR" sz="2800" b="1" dirty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800" b="1" dirty="0">
                <a:latin typeface="나눔바른고딕"/>
                <a:ea typeface="함초롬돋움"/>
                <a:sym typeface="Wingdings"/>
              </a:rPr>
              <a:t>        }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800" b="1" dirty="0">
                <a:latin typeface="나눔바른고딕"/>
                <a:ea typeface="함초롬돋움"/>
                <a:sym typeface="Wingdings"/>
              </a:rPr>
              <a:t>    }</a:t>
            </a: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21253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button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230832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예제 </a:t>
            </a:r>
            <a:r>
              <a:rPr lang="en-US" altLang="ko-KR" sz="3600" b="1" dirty="0" smtClean="0">
                <a:latin typeface="나눔바른고딕"/>
                <a:ea typeface="함초롬돋움"/>
                <a:sym typeface="Wingdings"/>
              </a:rPr>
              <a:t>: </a:t>
            </a: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텍스트 뷰 하나와 버튼 </a:t>
            </a:r>
            <a:r>
              <a:rPr lang="en-US" altLang="ko-KR" sz="3600" b="1" dirty="0" smtClean="0">
                <a:latin typeface="나눔바른고딕"/>
                <a:ea typeface="함초롬돋움"/>
                <a:sym typeface="Wingdings"/>
              </a:rPr>
              <a:t>3</a:t>
            </a: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개를 만들고 </a:t>
            </a: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각 버튼을 클릭할 때마다 각기 다른 문자열을 </a:t>
            </a:r>
            <a:r>
              <a:rPr lang="ko-KR" altLang="en-US" sz="3600" b="1" dirty="0" err="1" smtClean="0">
                <a:latin typeface="나눔바른고딕"/>
                <a:ea typeface="함초롬돋움"/>
                <a:sym typeface="Wingdings"/>
              </a:rPr>
              <a:t>텍스트뷰에</a:t>
            </a: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 세팅하는 코드를 작성해보세요</a:t>
            </a:r>
            <a:endParaRPr lang="en-US" altLang="ko-KR" sz="36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753435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button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378565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000" b="1" dirty="0">
                <a:latin typeface="나눔바른고딕"/>
                <a:ea typeface="함초롬돋움"/>
                <a:sym typeface="Wingdings"/>
              </a:rPr>
              <a:t> inner class </a:t>
            </a:r>
            <a:r>
              <a:rPr lang="en-US" altLang="ko-KR" sz="2000" b="1" dirty="0" err="1">
                <a:latin typeface="나눔바른고딕"/>
                <a:ea typeface="함초롬돋움"/>
                <a:sym typeface="Wingdings"/>
              </a:rPr>
              <a:t>BTL:View.OnClickListener</a:t>
            </a:r>
            <a:r>
              <a:rPr lang="en-US" altLang="ko-KR" sz="2000" b="1" dirty="0">
                <a:latin typeface="나눔바른고딕"/>
                <a:ea typeface="함초롬돋움"/>
                <a:sym typeface="Wingdings"/>
              </a:rPr>
              <a:t>{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000" b="1" dirty="0">
                <a:latin typeface="나눔바른고딕"/>
                <a:ea typeface="함초롬돋움"/>
                <a:sym typeface="Wingdings"/>
              </a:rPr>
              <a:t>        override fun </a:t>
            </a:r>
            <a:r>
              <a:rPr lang="en-US" altLang="ko-KR" sz="2000" b="1" dirty="0" err="1">
                <a:latin typeface="나눔바른고딕"/>
                <a:ea typeface="함초롬돋움"/>
                <a:sym typeface="Wingdings"/>
              </a:rPr>
              <a:t>onClick</a:t>
            </a:r>
            <a:r>
              <a:rPr lang="en-US" altLang="ko-KR" sz="2000" b="1" dirty="0">
                <a:latin typeface="나눔바른고딕"/>
                <a:ea typeface="함초롬돋움"/>
                <a:sym typeface="Wingdings"/>
              </a:rPr>
              <a:t>(v: View?) {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000" b="1" dirty="0">
                <a:latin typeface="나눔바른고딕"/>
                <a:ea typeface="함초롬돋움"/>
                <a:sym typeface="Wingdings"/>
              </a:rPr>
              <a:t>            when(v?.id){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000" b="1" dirty="0">
                <a:latin typeface="나눔바른고딕"/>
                <a:ea typeface="함초롬돋움"/>
                <a:sym typeface="Wingdings"/>
              </a:rPr>
              <a:t>                </a:t>
            </a:r>
            <a:r>
              <a:rPr lang="en-US" altLang="ko-KR" sz="2000" b="1" dirty="0" err="1">
                <a:latin typeface="나눔바른고딕"/>
                <a:ea typeface="함초롬돋움"/>
                <a:sym typeface="Wingdings"/>
              </a:rPr>
              <a:t>R.id.button</a:t>
            </a:r>
            <a:r>
              <a:rPr lang="en-US" altLang="ko-KR" sz="2000" b="1" dirty="0">
                <a:latin typeface="나눔바른고딕"/>
                <a:ea typeface="함초롬돋움"/>
                <a:sym typeface="Wingdings"/>
              </a:rPr>
              <a:t> -&gt;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000" b="1" dirty="0">
                <a:latin typeface="나눔바른고딕"/>
                <a:ea typeface="함초롬돋움"/>
                <a:sym typeface="Wingdings"/>
              </a:rPr>
              <a:t>                    </a:t>
            </a:r>
            <a:r>
              <a:rPr lang="en-US" altLang="ko-KR" sz="2000" b="1" dirty="0" err="1">
                <a:latin typeface="나눔바른고딕"/>
                <a:ea typeface="함초롬돋움"/>
                <a:sym typeface="Wingdings"/>
              </a:rPr>
              <a:t>textView.text</a:t>
            </a:r>
            <a:r>
              <a:rPr lang="en-US" altLang="ko-KR" sz="2000" b="1" dirty="0">
                <a:latin typeface="나눔바른고딕"/>
                <a:ea typeface="함초롬돋움"/>
                <a:sym typeface="Wingdings"/>
              </a:rPr>
              <a:t> = "1"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000" b="1" dirty="0">
                <a:latin typeface="나눔바른고딕"/>
                <a:ea typeface="함초롬돋움"/>
                <a:sym typeface="Wingdings"/>
              </a:rPr>
              <a:t>                R.id.button2 -&gt;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000" b="1" dirty="0">
                <a:latin typeface="나눔바른고딕"/>
                <a:ea typeface="함초롬돋움"/>
                <a:sym typeface="Wingdings"/>
              </a:rPr>
              <a:t>                    </a:t>
            </a:r>
            <a:r>
              <a:rPr lang="en-US" altLang="ko-KR" sz="2000" b="1" dirty="0" err="1">
                <a:latin typeface="나눔바른고딕"/>
                <a:ea typeface="함초롬돋움"/>
                <a:sym typeface="Wingdings"/>
              </a:rPr>
              <a:t>textView.text</a:t>
            </a:r>
            <a:r>
              <a:rPr lang="en-US" altLang="ko-KR" sz="2000" b="1" dirty="0">
                <a:latin typeface="나눔바른고딕"/>
                <a:ea typeface="함초롬돋움"/>
                <a:sym typeface="Wingdings"/>
              </a:rPr>
              <a:t> = 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“2"</a:t>
            </a:r>
            <a:endParaRPr lang="en-US" altLang="ko-KR" sz="2000" b="1" dirty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000" b="1" dirty="0">
                <a:latin typeface="나눔바른고딕"/>
                <a:ea typeface="함초롬돋움"/>
                <a:sym typeface="Wingdings"/>
              </a:rPr>
              <a:t>                R.id.button3 -&gt;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000" b="1" dirty="0">
                <a:latin typeface="나눔바른고딕"/>
                <a:ea typeface="함초롬돋움"/>
                <a:sym typeface="Wingdings"/>
              </a:rPr>
              <a:t>                    </a:t>
            </a:r>
            <a:r>
              <a:rPr lang="en-US" altLang="ko-KR" sz="2000" b="1" dirty="0" err="1">
                <a:latin typeface="나눔바른고딕"/>
                <a:ea typeface="함초롬돋움"/>
                <a:sym typeface="Wingdings"/>
              </a:rPr>
              <a:t>textView.text</a:t>
            </a:r>
            <a:r>
              <a:rPr lang="en-US" altLang="ko-KR" sz="2000" b="1" dirty="0">
                <a:latin typeface="나눔바른고딕"/>
                <a:ea typeface="함초롬돋움"/>
                <a:sym typeface="Wingdings"/>
              </a:rPr>
              <a:t> = 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“3"</a:t>
            </a:r>
            <a:endParaRPr lang="en-US" altLang="ko-KR" sz="2000" b="1" dirty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000" b="1" dirty="0">
                <a:latin typeface="나눔바른고딕"/>
                <a:ea typeface="함초롬돋움"/>
                <a:sym typeface="Wingdings"/>
              </a:rPr>
              <a:t>            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}</a:t>
            </a:r>
            <a:endParaRPr lang="en-US" altLang="ko-KR" sz="2000" b="1" dirty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000" b="1" dirty="0">
                <a:latin typeface="나눔바른고딕"/>
                <a:ea typeface="함초롬돋움"/>
                <a:sym typeface="Wingdings"/>
              </a:rPr>
              <a:t>        }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000" b="1" dirty="0">
                <a:latin typeface="나눔바른고딕"/>
                <a:ea typeface="함초롬돋움"/>
                <a:sym typeface="Wingdings"/>
              </a:rPr>
              <a:t>    }</a:t>
            </a: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26616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523" y="1422211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ko-KR" altLang="en-US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개발환경 구축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4775" y="2020884"/>
            <a:ext cx="7915554" cy="30469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685800" lvl="0" indent="-685800" defTabSz="988408"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4800" b="1" dirty="0" smtClean="0">
                <a:latin typeface="나눔바른고딕"/>
                <a:ea typeface="함초롬돋움"/>
                <a:sym typeface="Wingdings"/>
              </a:rPr>
              <a:t>안드로이드 스튜디오 설치</a:t>
            </a:r>
            <a:r>
              <a:rPr lang="en-US" altLang="ko-KR" sz="4800" b="1" dirty="0" smtClean="0">
                <a:latin typeface="나눔바른고딕"/>
                <a:ea typeface="함초롬돋움"/>
                <a:sym typeface="Wingdings"/>
              </a:rPr>
              <a:t>    (</a:t>
            </a:r>
            <a:r>
              <a:rPr lang="en-US" altLang="ko-KR" sz="4800" dirty="0">
                <a:hlinkClick r:id="rId7"/>
              </a:rPr>
              <a:t>https://developer.android.com/</a:t>
            </a:r>
            <a:r>
              <a:rPr lang="en-US" altLang="ko-KR" sz="4800" b="1" dirty="0" smtClean="0">
                <a:latin typeface="나눔바른고딕"/>
                <a:ea typeface="함초롬돋움"/>
                <a:sym typeface="Wingdings"/>
              </a:rPr>
              <a:t>)</a:t>
            </a:r>
            <a:endParaRPr lang="ko-KR" sz="4800" b="1" i="0" dirty="0">
              <a:latin typeface="나눔바른고딕"/>
              <a:ea typeface="함초롬돋움"/>
              <a:sym typeface="Wingdings"/>
            </a:endParaRPr>
          </a:p>
          <a:p>
            <a:pPr marL="0" lvl="0" indent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4800" b="1" i="0" dirty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602507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button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17543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b="1" dirty="0" err="1">
                <a:latin typeface="나눔바른고딕"/>
                <a:ea typeface="함초롬돋움"/>
                <a:sym typeface="Wingdings"/>
              </a:rPr>
              <a:t>button.setOnClickListener</a:t>
            </a:r>
            <a:r>
              <a:rPr lang="en-US" altLang="ko-KR" sz="3600" b="1" dirty="0">
                <a:latin typeface="나눔바른고딕"/>
                <a:ea typeface="함초롬돋움"/>
                <a:sym typeface="Wingdings"/>
              </a:rPr>
              <a:t> { v -&gt;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b="1" dirty="0">
                <a:latin typeface="나눔바른고딕"/>
                <a:ea typeface="함초롬돋움"/>
                <a:sym typeface="Wingdings"/>
              </a:rPr>
              <a:t>            </a:t>
            </a:r>
            <a:r>
              <a:rPr lang="en-US" altLang="ko-KR" sz="3600" b="1" dirty="0" err="1">
                <a:latin typeface="나눔바른고딕"/>
                <a:ea typeface="함초롬돋움"/>
                <a:sym typeface="Wingdings"/>
              </a:rPr>
              <a:t>textView.text</a:t>
            </a:r>
            <a:r>
              <a:rPr lang="en-US" altLang="ko-KR" sz="3600" b="1" dirty="0">
                <a:latin typeface="나눔바른고딕"/>
                <a:ea typeface="함초롬돋움"/>
                <a:sym typeface="Wingdings"/>
              </a:rPr>
              <a:t> = "1"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b="1" dirty="0" smtClean="0">
                <a:latin typeface="나눔바른고딕"/>
                <a:ea typeface="함초롬돋움"/>
                <a:sym typeface="Wingdings"/>
              </a:rPr>
              <a:t>}</a:t>
            </a:r>
            <a:endParaRPr lang="en-US" altLang="ko-KR" sz="36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372916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29253" y="3507196"/>
            <a:ext cx="8391615" cy="0"/>
          </a:xfrm>
          <a:prstGeom prst="line">
            <a:avLst/>
          </a:prstGeom>
          <a:ln w="2857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6744" y="2260932"/>
            <a:ext cx="2553487" cy="25534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-226679" y="-2"/>
            <a:ext cx="9597358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66275" y="2839933"/>
            <a:ext cx="367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CheckBox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원호 15"/>
          <p:cNvSpPr/>
          <p:nvPr/>
        </p:nvSpPr>
        <p:spPr>
          <a:xfrm rot="10800000">
            <a:off x="-2509076" y="678474"/>
            <a:ext cx="5657447" cy="5657447"/>
          </a:xfrm>
          <a:prstGeom prst="arc">
            <a:avLst>
              <a:gd name="adj1" fmla="val 16711808"/>
              <a:gd name="adj2" fmla="val 16655348"/>
            </a:avLst>
          </a:prstGeom>
          <a:noFill/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>
            <a:off x="-3031158" y="156392"/>
            <a:ext cx="6701608" cy="6701608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54714" y="2901488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원호 23"/>
          <p:cNvSpPr/>
          <p:nvPr/>
        </p:nvSpPr>
        <p:spPr>
          <a:xfrm rot="20156661">
            <a:off x="-2125755" y="1014529"/>
            <a:ext cx="4828939" cy="4828939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sz="16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err="1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checkBox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415498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항목을 체크를 통해 선택할 수 있도록 하는 뷰</a:t>
            </a:r>
            <a:endParaRPr lang="en-US" altLang="ko-KR" sz="24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4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text : 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보여줄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 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문자열을 설정</a:t>
            </a:r>
            <a:endParaRPr lang="en-US" altLang="ko-KR" sz="24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4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Checked: </a:t>
            </a:r>
            <a:r>
              <a:rPr lang="ko-KR" altLang="en-US" sz="2400" b="1" dirty="0" err="1" smtClean="0">
                <a:latin typeface="나눔바른고딕"/>
                <a:ea typeface="함초롬돋움"/>
                <a:sym typeface="Wingdings"/>
              </a:rPr>
              <a:t>체크상태를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 설정</a:t>
            </a:r>
            <a:endParaRPr lang="en-US" altLang="ko-KR" sz="24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4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400" b="1" dirty="0" err="1" smtClean="0">
                <a:latin typeface="나눔바른고딕"/>
                <a:ea typeface="함초롬돋움"/>
                <a:sym typeface="Wingdings"/>
              </a:rPr>
              <a:t>isChecked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 : </a:t>
            </a:r>
            <a:r>
              <a:rPr lang="ko-KR" altLang="en-US" sz="2400" b="1" dirty="0" err="1" smtClean="0">
                <a:latin typeface="나눔바른고딕"/>
                <a:ea typeface="함초롬돋움"/>
                <a:sym typeface="Wingdings"/>
              </a:rPr>
              <a:t>체크박스의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 </a:t>
            </a:r>
            <a:r>
              <a:rPr lang="ko-KR" altLang="en-US" sz="2400" b="1" dirty="0" err="1" smtClean="0">
                <a:latin typeface="나눔바른고딕"/>
                <a:ea typeface="함초롬돋움"/>
                <a:sym typeface="Wingdings"/>
              </a:rPr>
              <a:t>체크상태를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 반환</a:t>
            </a:r>
            <a:endParaRPr lang="en-US" altLang="ko-KR" sz="24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4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Toggle : 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현재 </a:t>
            </a:r>
            <a:r>
              <a:rPr lang="ko-KR" altLang="en-US" sz="2400" b="1" dirty="0" err="1" smtClean="0">
                <a:latin typeface="나눔바른고딕"/>
                <a:ea typeface="함초롬돋움"/>
                <a:sym typeface="Wingdings"/>
              </a:rPr>
              <a:t>체크상태를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 반전</a:t>
            </a:r>
            <a:endParaRPr lang="en-US" altLang="ko-KR" sz="24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4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400" b="1" dirty="0" err="1" smtClean="0">
                <a:latin typeface="나눔바른고딕"/>
                <a:ea typeface="함초롬돋움"/>
                <a:sym typeface="Wingdings"/>
              </a:rPr>
              <a:t>OnCheckedChangeListener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 : 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체크 상태 변경 </a:t>
            </a:r>
            <a:r>
              <a:rPr lang="ko-KR" altLang="en-US" sz="2400" b="1" dirty="0" err="1" smtClean="0">
                <a:latin typeface="나눔바른고딕"/>
                <a:ea typeface="함초롬돋움"/>
                <a:sym typeface="Wingdings"/>
              </a:rPr>
              <a:t>리스너</a:t>
            </a:r>
            <a:endParaRPr lang="en-US" altLang="ko-KR" sz="24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66745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err="1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checkBox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310854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If(</a:t>
            </a:r>
            <a:r>
              <a:rPr lang="en-US" altLang="ko-KR" sz="2800" b="1" dirty="0" err="1" smtClean="0">
                <a:latin typeface="나눔바른고딕"/>
                <a:ea typeface="함초롬돋움"/>
                <a:sym typeface="Wingdings"/>
              </a:rPr>
              <a:t>checkBox.isChecked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 ==true)</a:t>
            </a: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8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800" b="1" dirty="0" err="1" smtClean="0">
                <a:latin typeface="나눔바른고딕"/>
                <a:ea typeface="함초롬돋움"/>
                <a:sym typeface="Wingdings"/>
              </a:rPr>
              <a:t>checkBox.isChecked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 =  false</a:t>
            </a: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8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800" b="1" dirty="0" err="1" smtClean="0">
                <a:latin typeface="나눔바른고딕"/>
                <a:ea typeface="함초롬돋움"/>
                <a:sym typeface="Wingdings"/>
              </a:rPr>
              <a:t>checkBox.toggle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()</a:t>
            </a: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45460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err="1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checkBox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212365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400" b="1" dirty="0" err="1">
                <a:latin typeface="나눔바른고딕"/>
                <a:ea typeface="함초롬돋움"/>
                <a:sym typeface="Wingdings"/>
              </a:rPr>
              <a:t>var</a:t>
            </a:r>
            <a:r>
              <a:rPr lang="en-US" altLang="ko-KR" sz="2400" b="1" dirty="0">
                <a:latin typeface="나눔바른고딕"/>
                <a:ea typeface="함초롬돋움"/>
                <a:sym typeface="Wingdings"/>
              </a:rPr>
              <a:t> c2=CBL()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400" b="1" dirty="0">
                <a:latin typeface="나눔바른고딕"/>
                <a:ea typeface="함초롬돋움"/>
                <a:sym typeface="Wingdings"/>
              </a:rPr>
              <a:t>        </a:t>
            </a:r>
            <a:r>
              <a:rPr lang="en-US" altLang="ko-KR" sz="2400" b="1" dirty="0" err="1">
                <a:latin typeface="나눔바른고딕"/>
                <a:ea typeface="함초롬돋움"/>
                <a:sym typeface="Wingdings"/>
              </a:rPr>
              <a:t>checkBox.setOnCheckedChangeListener</a:t>
            </a:r>
            <a:r>
              <a:rPr lang="en-US" altLang="ko-KR" sz="2400" b="1" dirty="0">
                <a:latin typeface="나눔바른고딕"/>
                <a:ea typeface="함초롬돋움"/>
                <a:sym typeface="Wingdings"/>
              </a:rPr>
              <a:t>(c2)</a:t>
            </a:r>
            <a:endParaRPr lang="en-US" altLang="ko-KR" sz="2400" b="1" dirty="0" smtClean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en-US" altLang="ko-KR" sz="1200" b="1" dirty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 smtClean="0">
                <a:latin typeface="나눔바른고딕"/>
                <a:ea typeface="함초롬돋움"/>
                <a:sym typeface="Wingdings"/>
              </a:rPr>
              <a:t>inner 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class CBL :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CompoundButton.OnCheckedChangeListener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{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        override fun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onCheckedChanged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(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buttonView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: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CompoundButton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?,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isChecked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: Boolean) {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             </a:t>
            </a:r>
            <a:r>
              <a:rPr lang="ko-KR" altLang="en-US" sz="1200" b="1" dirty="0" smtClean="0">
                <a:latin typeface="나눔바른고딕"/>
                <a:ea typeface="함초롬돋움"/>
                <a:sym typeface="Wingdings"/>
              </a:rPr>
              <a:t>코드들</a:t>
            </a:r>
            <a:r>
              <a:rPr lang="en-US" altLang="ko-KR" sz="1200" b="1" dirty="0" smtClean="0">
                <a:latin typeface="나눔바른고딕"/>
                <a:ea typeface="함초롬돋움"/>
                <a:sym typeface="Wingdings"/>
              </a:rPr>
              <a:t>…</a:t>
            </a:r>
            <a:endParaRPr lang="en-US" altLang="ko-KR" sz="1200" b="1" dirty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        }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    }</a:t>
            </a:r>
            <a:endParaRPr lang="en-US" altLang="ko-KR" sz="12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12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538837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err="1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checkBox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353943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예제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: 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텍스트 뷰 하나와 체크박스 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3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개 버튼 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4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개를 만든 후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, 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첫번째 버튼은 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‘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확인하기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‘ 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로 </a:t>
            </a:r>
            <a:r>
              <a:rPr lang="ko-KR" altLang="en-US" sz="2800" b="1" dirty="0" err="1" smtClean="0">
                <a:latin typeface="나눔바른고딕"/>
                <a:ea typeface="함초롬돋움"/>
                <a:sym typeface="Wingdings"/>
              </a:rPr>
              <a:t>체크되어있는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 체크박스를 </a:t>
            </a:r>
            <a:r>
              <a:rPr lang="ko-KR" altLang="en-US" sz="2800" b="1" dirty="0" err="1" smtClean="0">
                <a:latin typeface="나눔바른고딕"/>
                <a:ea typeface="함초롬돋움"/>
                <a:sym typeface="Wingdings"/>
              </a:rPr>
              <a:t>텍스브뷰에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 출력하고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, 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두번째 버튼은 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‘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전부 체크하기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’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로 세번째 버튼은 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‘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전부 해제하기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‘ 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네번째 버튼은 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‘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반전시키기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’ 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기능을 추가하고</a:t>
            </a:r>
            <a:r>
              <a:rPr lang="en-US" altLang="ko-KR" sz="2800" b="1" dirty="0" smtClean="0">
                <a:latin typeface="나눔바른고딕"/>
                <a:ea typeface="함초롬돋움"/>
                <a:sym typeface="Wingdings"/>
              </a:rPr>
              <a:t>, </a:t>
            </a:r>
            <a:r>
              <a:rPr lang="ko-KR" altLang="en-US" sz="2800" b="1" dirty="0" smtClean="0">
                <a:latin typeface="나눔바른고딕"/>
                <a:ea typeface="함초롬돋움"/>
                <a:sym typeface="Wingdings"/>
              </a:rPr>
              <a:t>체크박스에 상태가 변경될 때마다 토스트메세지를 출력하는 코드를 </a:t>
            </a:r>
            <a:r>
              <a:rPr lang="ko-KR" altLang="en-US" sz="2800" b="1" dirty="0" err="1" smtClean="0">
                <a:latin typeface="나눔바른고딕"/>
                <a:ea typeface="함초롬돋움"/>
                <a:sym typeface="Wingdings"/>
              </a:rPr>
              <a:t>작성해보시오</a:t>
            </a: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8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643595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29253" y="3507196"/>
            <a:ext cx="8391615" cy="0"/>
          </a:xfrm>
          <a:prstGeom prst="line">
            <a:avLst/>
          </a:prstGeom>
          <a:ln w="2857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6744" y="2260932"/>
            <a:ext cx="2553487" cy="25534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-226679" y="-2"/>
            <a:ext cx="9597358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66275" y="2839933"/>
            <a:ext cx="367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Radio Button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원호 15"/>
          <p:cNvSpPr/>
          <p:nvPr/>
        </p:nvSpPr>
        <p:spPr>
          <a:xfrm rot="10800000">
            <a:off x="-2509076" y="678474"/>
            <a:ext cx="5657447" cy="5657447"/>
          </a:xfrm>
          <a:prstGeom prst="arc">
            <a:avLst>
              <a:gd name="adj1" fmla="val 16711808"/>
              <a:gd name="adj2" fmla="val 16655348"/>
            </a:avLst>
          </a:prstGeom>
          <a:noFill/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>
            <a:off x="-3031158" y="156392"/>
            <a:ext cx="6701608" cy="6701608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54714" y="2901488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09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원호 23"/>
          <p:cNvSpPr/>
          <p:nvPr/>
        </p:nvSpPr>
        <p:spPr>
          <a:xfrm rot="20156661">
            <a:off x="-2125755" y="1014529"/>
            <a:ext cx="4828939" cy="4828939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sz="16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Radio Button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341632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하나의 그룹 안에서 하나만 선택할 수 있도록 하는 뷰</a:t>
            </a:r>
            <a:endParaRPr lang="en-US" altLang="ko-KR" sz="24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4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text : 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보여줄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 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문자열을 설정</a:t>
            </a:r>
            <a:endParaRPr lang="en-US" altLang="ko-KR" sz="24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4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Checked: </a:t>
            </a:r>
            <a:r>
              <a:rPr lang="ko-KR" altLang="en-US" sz="2400" b="1" dirty="0" err="1" smtClean="0">
                <a:latin typeface="나눔바른고딕"/>
                <a:ea typeface="함초롬돋움"/>
                <a:sym typeface="Wingdings"/>
              </a:rPr>
              <a:t>체크상태를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 설정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. 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단 하나만 설정</a:t>
            </a:r>
            <a:endParaRPr lang="en-US" altLang="ko-KR" sz="24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4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400" b="1" dirty="0" err="1" smtClean="0">
                <a:latin typeface="나눔바른고딕"/>
                <a:ea typeface="함초롬돋움"/>
                <a:sym typeface="Wingdings"/>
              </a:rPr>
              <a:t>isChecked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 : </a:t>
            </a:r>
            <a:r>
              <a:rPr lang="ko-KR" altLang="en-US" sz="2400" b="1" dirty="0" err="1" smtClean="0">
                <a:latin typeface="나눔바른고딕"/>
                <a:ea typeface="함초롬돋움"/>
                <a:sym typeface="Wingdings"/>
              </a:rPr>
              <a:t>체크박스의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 </a:t>
            </a:r>
            <a:r>
              <a:rPr lang="ko-KR" altLang="en-US" sz="2400" b="1" dirty="0" err="1" smtClean="0">
                <a:latin typeface="나눔바른고딕"/>
                <a:ea typeface="함초롬돋움"/>
                <a:sym typeface="Wingdings"/>
              </a:rPr>
              <a:t>체크상태를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 반환</a:t>
            </a:r>
            <a:endParaRPr lang="en-US" altLang="ko-KR" sz="2400" b="1" dirty="0" smtClean="0">
              <a:latin typeface="나눔바른고딕"/>
              <a:ea typeface="함초롬돋움"/>
              <a:sym typeface="Wingdings"/>
            </a:endParaRPr>
          </a:p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en-US" altLang="ko-KR" sz="24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400" b="1" dirty="0" err="1" smtClean="0">
                <a:latin typeface="나눔바른고딕"/>
                <a:ea typeface="함초롬돋움"/>
                <a:sym typeface="Wingdings"/>
              </a:rPr>
              <a:t>OnCheckedChangeListener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 : 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체크 상태 변경 </a:t>
            </a:r>
            <a:r>
              <a:rPr lang="ko-KR" altLang="en-US" sz="2400" b="1" dirty="0" err="1" smtClean="0">
                <a:latin typeface="나눔바른고딕"/>
                <a:ea typeface="함초롬돋움"/>
                <a:sym typeface="Wingdings"/>
              </a:rPr>
              <a:t>리스너</a:t>
            </a:r>
            <a:endParaRPr lang="en-US" altLang="ko-KR" sz="24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70953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sz="16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Radio Button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341632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Group1.checkedRadioButtonId -&gt; 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해당 </a:t>
            </a:r>
            <a:r>
              <a:rPr lang="ko-KR" altLang="en-US" sz="2400" b="1" dirty="0" err="1" smtClean="0">
                <a:latin typeface="나눔바른고딕"/>
                <a:ea typeface="함초롬돋움"/>
                <a:sym typeface="Wingdings"/>
              </a:rPr>
              <a:t>그룹안에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 </a:t>
            </a:r>
            <a:r>
              <a:rPr lang="ko-KR" altLang="en-US" sz="2400" b="1" dirty="0" err="1" smtClean="0">
                <a:latin typeface="나눔바른고딕"/>
                <a:ea typeface="함초롬돋움"/>
                <a:sym typeface="Wingdings"/>
              </a:rPr>
              <a:t>체크되어있는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 </a:t>
            </a:r>
            <a:r>
              <a:rPr lang="ko-KR" altLang="en-US" sz="2400" b="1" dirty="0" err="1" smtClean="0">
                <a:latin typeface="나눔바른고딕"/>
                <a:ea typeface="함초롬돋움"/>
                <a:sym typeface="Wingdings"/>
              </a:rPr>
              <a:t>라이오버튼의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 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id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를 가지고 옴</a:t>
            </a:r>
            <a:endParaRPr lang="en-US" altLang="ko-KR" sz="2400" b="1" dirty="0" smtClean="0">
              <a:latin typeface="나눔바른고딕"/>
              <a:ea typeface="함초롬돋움"/>
              <a:sym typeface="Wingdings"/>
            </a:endParaRPr>
          </a:p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en-US" altLang="ko-KR" sz="2400" b="1" dirty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400" b="1" dirty="0" err="1">
                <a:latin typeface="나눔바른고딕"/>
                <a:ea typeface="함초롬돋움"/>
                <a:sym typeface="Wingdings"/>
              </a:rPr>
              <a:t>var</a:t>
            </a:r>
            <a:r>
              <a:rPr lang="en-US" altLang="ko-KR" sz="2400" b="1" dirty="0">
                <a:latin typeface="나눔바른고딕"/>
                <a:ea typeface="함초롬돋움"/>
                <a:sym typeface="Wingdings"/>
              </a:rPr>
              <a:t> 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c2=RBL</a:t>
            </a:r>
            <a:r>
              <a:rPr lang="en-US" altLang="ko-KR" sz="2400" b="1" dirty="0">
                <a:latin typeface="나눔바른고딕"/>
                <a:ea typeface="함초롬돋움"/>
                <a:sym typeface="Wingdings"/>
              </a:rPr>
              <a:t>()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400" b="1" dirty="0">
                <a:latin typeface="나눔바른고딕"/>
                <a:ea typeface="함초롬돋움"/>
                <a:sym typeface="Wingdings"/>
              </a:rPr>
              <a:t>        </a:t>
            </a:r>
            <a:r>
              <a:rPr lang="en-US" altLang="ko-KR" sz="2400" b="1" dirty="0" err="1">
                <a:latin typeface="나눔바른고딕"/>
                <a:ea typeface="함초롬돋움"/>
                <a:sym typeface="Wingdings"/>
              </a:rPr>
              <a:t>checkBox.setOnCheckedChangeListener</a:t>
            </a:r>
            <a:r>
              <a:rPr lang="en-US" altLang="ko-KR" sz="2400" b="1" dirty="0">
                <a:latin typeface="나눔바른고딕"/>
                <a:ea typeface="함초롬돋움"/>
                <a:sym typeface="Wingdings"/>
              </a:rPr>
              <a:t>(c2)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en-US" altLang="ko-KR" sz="1200" b="1" dirty="0">
              <a:latin typeface="나눔바른고딕"/>
              <a:ea typeface="함초롬돋움"/>
              <a:sym typeface="Wingdings"/>
            </a:endParaRPr>
          </a:p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en-US" altLang="ko-KR" sz="1400" b="1" dirty="0" smtClean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latin typeface="나눔바른고딕"/>
                <a:ea typeface="함초롬돋움"/>
                <a:sym typeface="Wingdings"/>
              </a:rPr>
              <a:t> inner class </a:t>
            </a:r>
            <a:r>
              <a:rPr lang="en-US" altLang="ko-KR" sz="1400" b="1" dirty="0" err="1">
                <a:latin typeface="나눔바른고딕"/>
                <a:ea typeface="함초롬돋움"/>
                <a:sym typeface="Wingdings"/>
              </a:rPr>
              <a:t>RBL:RadioGroup.OnCheckedChangeListener</a:t>
            </a:r>
            <a:r>
              <a:rPr lang="en-US" altLang="ko-KR" sz="1400" b="1" dirty="0">
                <a:latin typeface="나눔바른고딕"/>
                <a:ea typeface="함초롬돋움"/>
                <a:sym typeface="Wingdings"/>
              </a:rPr>
              <a:t>{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latin typeface="나눔바른고딕"/>
                <a:ea typeface="함초롬돋움"/>
                <a:sym typeface="Wingdings"/>
              </a:rPr>
              <a:t>        override fun </a:t>
            </a:r>
            <a:r>
              <a:rPr lang="en-US" altLang="ko-KR" sz="1400" b="1" dirty="0" err="1">
                <a:latin typeface="나눔바른고딕"/>
                <a:ea typeface="함초롬돋움"/>
                <a:sym typeface="Wingdings"/>
              </a:rPr>
              <a:t>onCheckedChanged</a:t>
            </a:r>
            <a:r>
              <a:rPr lang="en-US" altLang="ko-KR" sz="1400" b="1" dirty="0">
                <a:latin typeface="나눔바른고딕"/>
                <a:ea typeface="함초롬돋움"/>
                <a:sym typeface="Wingdings"/>
              </a:rPr>
              <a:t>(group: </a:t>
            </a:r>
            <a:r>
              <a:rPr lang="en-US" altLang="ko-KR" sz="1400" b="1" dirty="0" err="1">
                <a:latin typeface="나눔바른고딕"/>
                <a:ea typeface="함초롬돋움"/>
                <a:sym typeface="Wingdings"/>
              </a:rPr>
              <a:t>RadioGroup</a:t>
            </a:r>
            <a:r>
              <a:rPr lang="en-US" altLang="ko-KR" sz="1400" b="1" dirty="0">
                <a:latin typeface="나눔바른고딕"/>
                <a:ea typeface="함초롬돋움"/>
                <a:sym typeface="Wingdings"/>
              </a:rPr>
              <a:t>?, </a:t>
            </a:r>
            <a:r>
              <a:rPr lang="en-US" altLang="ko-KR" sz="1400" b="1" dirty="0" err="1">
                <a:latin typeface="나눔바른고딕"/>
                <a:ea typeface="함초롬돋움"/>
                <a:sym typeface="Wingdings"/>
              </a:rPr>
              <a:t>checkedId</a:t>
            </a:r>
            <a:r>
              <a:rPr lang="en-US" altLang="ko-KR" sz="1400" b="1" dirty="0">
                <a:latin typeface="나눔바른고딕"/>
                <a:ea typeface="함초롬돋움"/>
                <a:sym typeface="Wingdings"/>
              </a:rPr>
              <a:t>: </a:t>
            </a:r>
            <a:r>
              <a:rPr lang="en-US" altLang="ko-KR" sz="1400" b="1" dirty="0" err="1">
                <a:latin typeface="나눔바른고딕"/>
                <a:ea typeface="함초롬돋움"/>
                <a:sym typeface="Wingdings"/>
              </a:rPr>
              <a:t>Int</a:t>
            </a:r>
            <a:r>
              <a:rPr lang="en-US" altLang="ko-KR" sz="1400" b="1" dirty="0">
                <a:latin typeface="나눔바른고딕"/>
                <a:ea typeface="함초롬돋움"/>
                <a:sym typeface="Wingdings"/>
              </a:rPr>
              <a:t>) {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latin typeface="나눔바른고딕"/>
                <a:ea typeface="함초롬돋움"/>
                <a:sym typeface="Wingdings"/>
              </a:rPr>
              <a:t>            </a:t>
            </a:r>
            <a:r>
              <a:rPr lang="ko-KR" altLang="en-US" sz="1400" b="1" dirty="0" smtClean="0">
                <a:latin typeface="나눔바른고딕"/>
                <a:ea typeface="함초롬돋움"/>
                <a:sym typeface="Wingdings"/>
              </a:rPr>
              <a:t>코드들</a:t>
            </a:r>
            <a:r>
              <a:rPr lang="en-US" altLang="ko-KR" sz="1400" b="1" dirty="0" smtClean="0">
                <a:latin typeface="나눔바른고딕"/>
                <a:ea typeface="함초롬돋움"/>
                <a:sym typeface="Wingdings"/>
              </a:rPr>
              <a:t>..</a:t>
            </a:r>
            <a:endParaRPr lang="en-US" altLang="ko-KR" sz="1400" b="1" dirty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latin typeface="나눔바른고딕"/>
                <a:ea typeface="함초롬돋움"/>
                <a:sym typeface="Wingdings"/>
              </a:rPr>
              <a:t>        }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latin typeface="나눔바른고딕"/>
                <a:ea typeface="함초롬돋움"/>
                <a:sym typeface="Wingdings"/>
              </a:rPr>
              <a:t>    }</a:t>
            </a:r>
            <a:endParaRPr lang="en-US" altLang="ko-KR" sz="14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85485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sz="16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Radio Button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341632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예제</a:t>
            </a:r>
            <a:r>
              <a:rPr lang="en-US" altLang="ko-KR" sz="3600" b="1" dirty="0" smtClean="0">
                <a:latin typeface="나눔바른고딕"/>
                <a:ea typeface="함초롬돋움"/>
                <a:sym typeface="Wingdings"/>
              </a:rPr>
              <a:t>: </a:t>
            </a: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텍스트 뷰 하나</a:t>
            </a:r>
            <a:r>
              <a:rPr lang="en-US" altLang="ko-KR" sz="3600" b="1" dirty="0" smtClean="0">
                <a:latin typeface="나눔바른고딕"/>
                <a:ea typeface="함초롬돋움"/>
                <a:sym typeface="Wingdings"/>
              </a:rPr>
              <a:t>, </a:t>
            </a: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라디오 그룹</a:t>
            </a:r>
            <a:r>
              <a:rPr lang="en-US" altLang="ko-KR" sz="3600" b="1" dirty="0">
                <a:latin typeface="나눔바른고딕"/>
                <a:ea typeface="함초롬돋움"/>
                <a:sym typeface="Wingdings"/>
              </a:rPr>
              <a:t> </a:t>
            </a:r>
            <a:r>
              <a:rPr lang="en-US" altLang="ko-KR" sz="3600" b="1" dirty="0" smtClean="0">
                <a:latin typeface="나눔바른고딕"/>
                <a:ea typeface="함초롬돋움"/>
                <a:sym typeface="Wingdings"/>
              </a:rPr>
              <a:t>2</a:t>
            </a:r>
            <a:r>
              <a:rPr lang="ko-KR" altLang="en-US" sz="3600" b="1" dirty="0">
                <a:latin typeface="나눔바른고딕"/>
                <a:ea typeface="함초롬돋움"/>
                <a:sym typeface="Wingdings"/>
              </a:rPr>
              <a:t>개</a:t>
            </a:r>
            <a:r>
              <a:rPr lang="en-US" altLang="ko-KR" sz="3600" b="1" dirty="0" smtClean="0">
                <a:latin typeface="나눔바른고딕"/>
                <a:ea typeface="함초롬돋움"/>
                <a:sym typeface="Wingdings"/>
              </a:rPr>
              <a:t>, </a:t>
            </a: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버튼 한 개를 만들고</a:t>
            </a:r>
            <a:r>
              <a:rPr lang="en-US" altLang="ko-KR" sz="3600" b="1" dirty="0" smtClean="0">
                <a:latin typeface="나눔바른고딕"/>
                <a:ea typeface="함초롬돋움"/>
                <a:sym typeface="Wingdings"/>
              </a:rPr>
              <a:t>, </a:t>
            </a: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각 라디오 그룹은 </a:t>
            </a:r>
            <a:r>
              <a:rPr lang="en-US" altLang="ko-KR" sz="3600" b="1" dirty="0" smtClean="0">
                <a:latin typeface="나눔바른고딕"/>
                <a:ea typeface="함초롬돋움"/>
                <a:sym typeface="Wingdings"/>
              </a:rPr>
              <a:t>3</a:t>
            </a: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개의 라디오 버튼을 가진다</a:t>
            </a:r>
            <a:r>
              <a:rPr lang="en-US" altLang="ko-KR" sz="3600" b="1" dirty="0" smtClean="0">
                <a:latin typeface="나눔바른고딕"/>
                <a:ea typeface="함초롬돋움"/>
                <a:sym typeface="Wingdings"/>
              </a:rPr>
              <a:t>. </a:t>
            </a: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버튼 </a:t>
            </a:r>
            <a:r>
              <a:rPr lang="ko-KR" altLang="en-US" sz="3600" b="1" dirty="0" err="1" smtClean="0">
                <a:latin typeface="나눔바른고딕"/>
                <a:ea typeface="함초롬돋움"/>
                <a:sym typeface="Wingdings"/>
              </a:rPr>
              <a:t>클릭시</a:t>
            </a: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 </a:t>
            </a:r>
            <a:r>
              <a:rPr lang="ko-KR" altLang="en-US" sz="3600" b="1" dirty="0" err="1" smtClean="0">
                <a:latin typeface="나눔바른고딕"/>
                <a:ea typeface="함초롬돋움"/>
                <a:sym typeface="Wingdings"/>
              </a:rPr>
              <a:t>텍스트뷰에</a:t>
            </a: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 각 라디오 그룹에서 선택된 라디오버튼을 문자열로 출력하는 코드를 작성해보세요</a:t>
            </a:r>
            <a:r>
              <a:rPr lang="en-US" altLang="ko-KR" sz="3600" b="1" dirty="0" smtClean="0">
                <a:latin typeface="나눔바른고딕"/>
                <a:ea typeface="함초롬돋움"/>
                <a:sym typeface="Wingdings"/>
              </a:rPr>
              <a:t> </a:t>
            </a: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67744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29253" y="3507196"/>
            <a:ext cx="8391615" cy="0"/>
          </a:xfrm>
          <a:prstGeom prst="line">
            <a:avLst/>
          </a:prstGeom>
          <a:ln w="2857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6744" y="2260932"/>
            <a:ext cx="2553487" cy="25534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-226679" y="-2"/>
            <a:ext cx="9597358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50202" y="2839933"/>
            <a:ext cx="367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Toast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원호 15"/>
          <p:cNvSpPr/>
          <p:nvPr/>
        </p:nvSpPr>
        <p:spPr>
          <a:xfrm rot="10800000">
            <a:off x="-2509076" y="678474"/>
            <a:ext cx="5657447" cy="5657447"/>
          </a:xfrm>
          <a:prstGeom prst="arc">
            <a:avLst>
              <a:gd name="adj1" fmla="val 16711808"/>
              <a:gd name="adj2" fmla="val 16655348"/>
            </a:avLst>
          </a:prstGeom>
          <a:noFill/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>
            <a:off x="-3031158" y="156392"/>
            <a:ext cx="6701608" cy="6701608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54714" y="2901488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원호 23"/>
          <p:cNvSpPr/>
          <p:nvPr/>
        </p:nvSpPr>
        <p:spPr>
          <a:xfrm rot="20156661">
            <a:off x="-2125755" y="1014529"/>
            <a:ext cx="4828939" cy="4828939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29253" y="3507196"/>
            <a:ext cx="8391615" cy="0"/>
          </a:xfrm>
          <a:prstGeom prst="line">
            <a:avLst/>
          </a:prstGeom>
          <a:ln w="2857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6744" y="2260932"/>
            <a:ext cx="2553487" cy="25534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-226679" y="-2"/>
            <a:ext cx="9597358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66275" y="2839933"/>
            <a:ext cx="367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Progress Bar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원호 15"/>
          <p:cNvSpPr/>
          <p:nvPr/>
        </p:nvSpPr>
        <p:spPr>
          <a:xfrm rot="10800000">
            <a:off x="-2509076" y="678474"/>
            <a:ext cx="5657447" cy="5657447"/>
          </a:xfrm>
          <a:prstGeom prst="arc">
            <a:avLst>
              <a:gd name="adj1" fmla="val 16711808"/>
              <a:gd name="adj2" fmla="val 16655348"/>
            </a:avLst>
          </a:prstGeom>
          <a:noFill/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>
            <a:off x="-3031158" y="156392"/>
            <a:ext cx="6701608" cy="6701608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54714" y="2901488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원호 23"/>
          <p:cNvSpPr/>
          <p:nvPr/>
        </p:nvSpPr>
        <p:spPr>
          <a:xfrm rot="20156661">
            <a:off x="-2125755" y="1014529"/>
            <a:ext cx="4828939" cy="4828939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sz="16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Progress Bar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378565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작업의 진행 중을 보여주는 뷰</a:t>
            </a:r>
            <a:endParaRPr lang="en-US" altLang="ko-KR" sz="24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4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Style : </a:t>
            </a:r>
            <a:r>
              <a:rPr lang="ko-KR" altLang="en-US" sz="2400" b="1" dirty="0" err="1" smtClean="0">
                <a:latin typeface="나눔바른고딕"/>
                <a:ea typeface="함초롬돋움"/>
                <a:sym typeface="Wingdings"/>
              </a:rPr>
              <a:t>프로그레스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 바의 모양을 설정</a:t>
            </a:r>
            <a:endParaRPr lang="en-US" altLang="ko-KR" sz="24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4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max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: 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최대값</a:t>
            </a:r>
            <a:endParaRPr lang="en-US" altLang="ko-KR" sz="24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4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progress : </a:t>
            </a:r>
            <a:r>
              <a:rPr lang="ko-KR" altLang="en-US" sz="2400" b="1" dirty="0" err="1" smtClean="0">
                <a:latin typeface="나눔바른고딕"/>
                <a:ea typeface="함초롬돋움"/>
                <a:sym typeface="Wingdings"/>
              </a:rPr>
              <a:t>현재값</a:t>
            </a:r>
            <a:endParaRPr lang="en-US" altLang="ko-KR" sz="24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4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400" b="1" dirty="0" err="1" smtClean="0">
                <a:latin typeface="나눔바른고딕"/>
                <a:ea typeface="함초롬돋움"/>
                <a:sym typeface="Wingdings"/>
              </a:rPr>
              <a:t>incrementProgressBy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 : 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지정된 값만 큼 증가 혹은 감소 시킨다</a:t>
            </a:r>
            <a:endParaRPr lang="en-US" altLang="ko-KR" sz="24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453519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sz="16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Progress Bar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12003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42900" lvl="0" indent="-342900" defTabSz="988408"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400" b="1" dirty="0" err="1">
                <a:latin typeface="나눔바른고딕"/>
                <a:ea typeface="함초롬돋움"/>
                <a:sym typeface="Wingdings"/>
              </a:rPr>
              <a:t>progressBar.incrementProgressBy</a:t>
            </a:r>
            <a:r>
              <a:rPr lang="en-US" altLang="ko-KR" sz="2400" b="1" dirty="0">
                <a:latin typeface="나눔바른고딕"/>
                <a:ea typeface="함초롬돋움"/>
                <a:sym typeface="Wingdings"/>
              </a:rPr>
              <a:t>(5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)</a:t>
            </a:r>
          </a:p>
          <a:p>
            <a:pPr marL="342900" lvl="0" indent="-342900" defTabSz="988408"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4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defTabSz="988408"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400" b="1" dirty="0" err="1">
                <a:latin typeface="나눔바른고딕"/>
                <a:ea typeface="함초롬돋움"/>
                <a:sym typeface="Wingdings"/>
              </a:rPr>
              <a:t>progressBar.progress</a:t>
            </a:r>
            <a:r>
              <a:rPr lang="en-US" altLang="ko-KR" sz="2400" b="1" dirty="0">
                <a:latin typeface="나눔바른고딕"/>
                <a:ea typeface="함초롬돋움"/>
                <a:sym typeface="Wingdings"/>
              </a:rPr>
              <a:t> = 50</a:t>
            </a:r>
            <a:endParaRPr lang="en-US" altLang="ko-KR" sz="24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585509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sz="16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Progress Bar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156966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예제 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: </a:t>
            </a:r>
            <a:r>
              <a:rPr lang="ko-KR" altLang="en-US" sz="2400" b="1" dirty="0" err="1" smtClean="0">
                <a:latin typeface="나눔바른고딕"/>
                <a:ea typeface="함초롬돋움"/>
                <a:sym typeface="Wingdings"/>
              </a:rPr>
              <a:t>프로그레스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 바 하나와 버튼 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3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개를 만들고</a:t>
            </a:r>
            <a:r>
              <a:rPr lang="en-US" altLang="ko-KR" sz="2400" b="1" dirty="0">
                <a:latin typeface="나눔바른고딕"/>
                <a:ea typeface="함초롬돋움"/>
                <a:sym typeface="Wingdings"/>
              </a:rPr>
              <a:t> </a:t>
            </a:r>
            <a:r>
              <a:rPr lang="ko-KR" altLang="en-US" sz="2400" b="1" dirty="0" err="1" smtClean="0">
                <a:latin typeface="나눔바른고딕"/>
                <a:ea typeface="함초롬돋움"/>
                <a:sym typeface="Wingdings"/>
              </a:rPr>
              <a:t>프로그레스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 바의 최대값은 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100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으로 설정한다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. 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첫번째버튼은 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10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만큼 증가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, 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두번째 버튼은 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10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만큼 감소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, 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세번째 버튼은 </a:t>
            </a:r>
            <a:r>
              <a:rPr lang="en-US" altLang="ko-KR" sz="2400" b="1" dirty="0" smtClean="0">
                <a:latin typeface="나눔바른고딕"/>
                <a:ea typeface="함초롬돋움"/>
                <a:sym typeface="Wingdings"/>
              </a:rPr>
              <a:t>0</a:t>
            </a:r>
            <a:r>
              <a:rPr lang="ko-KR" altLang="en-US" sz="2400" b="1" dirty="0" smtClean="0">
                <a:latin typeface="나눔바른고딕"/>
                <a:ea typeface="함초롬돋움"/>
                <a:sym typeface="Wingdings"/>
              </a:rPr>
              <a:t>으로 초기화 시키는 코드를 작성해보세요</a:t>
            </a:r>
            <a:endParaRPr lang="en-US" altLang="ko-KR" sz="24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695948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29253" y="3507196"/>
            <a:ext cx="8391615" cy="0"/>
          </a:xfrm>
          <a:prstGeom prst="line">
            <a:avLst/>
          </a:prstGeom>
          <a:ln w="2857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6744" y="2260932"/>
            <a:ext cx="2553487" cy="25534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-226679" y="-2"/>
            <a:ext cx="9597358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66275" y="2839933"/>
            <a:ext cx="367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Seekbar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원호 15"/>
          <p:cNvSpPr/>
          <p:nvPr/>
        </p:nvSpPr>
        <p:spPr>
          <a:xfrm rot="10800000">
            <a:off x="-2509076" y="678474"/>
            <a:ext cx="5657447" cy="5657447"/>
          </a:xfrm>
          <a:prstGeom prst="arc">
            <a:avLst>
              <a:gd name="adj1" fmla="val 16711808"/>
              <a:gd name="adj2" fmla="val 16655348"/>
            </a:avLst>
          </a:prstGeom>
          <a:noFill/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>
            <a:off x="-3031158" y="156392"/>
            <a:ext cx="6701608" cy="6701608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54714" y="2901488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원호 23"/>
          <p:cNvSpPr/>
          <p:nvPr/>
        </p:nvSpPr>
        <p:spPr>
          <a:xfrm rot="20156661">
            <a:off x="-2125755" y="1014529"/>
            <a:ext cx="4828939" cy="4828939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sz="16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err="1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SeekBar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902" y="2069598"/>
            <a:ext cx="7915554" cy="34778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사용자가 직접 설정할 수 있는 막대 바 뷰</a:t>
            </a: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0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Style : </a:t>
            </a:r>
            <a:r>
              <a:rPr lang="ko-KR" altLang="en-US" sz="2000" b="1" dirty="0" err="1" smtClean="0">
                <a:latin typeface="나눔바른고딕"/>
                <a:ea typeface="함초롬돋움"/>
                <a:sym typeface="Wingdings"/>
              </a:rPr>
              <a:t>시크</a:t>
            </a: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 바의 모양을 설정</a:t>
            </a: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0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max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: </a:t>
            </a: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최대값</a:t>
            </a: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0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progress : </a:t>
            </a:r>
            <a:r>
              <a:rPr lang="ko-KR" altLang="en-US" sz="2000" b="1" dirty="0" err="1" smtClean="0">
                <a:latin typeface="나눔바른고딕"/>
                <a:ea typeface="함초롬돋움"/>
                <a:sym typeface="Wingdings"/>
              </a:rPr>
              <a:t>현재값</a:t>
            </a:r>
            <a:endParaRPr lang="en-US" altLang="ko-KR" sz="20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000" b="1" dirty="0" err="1" smtClean="0">
                <a:latin typeface="나눔바른고딕"/>
                <a:ea typeface="함초롬돋움"/>
                <a:sym typeface="Wingdings"/>
              </a:rPr>
              <a:t>incrementProgressBy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 : </a:t>
            </a: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지정된 값만 큼 증가 혹은 감소 시킨다</a:t>
            </a: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0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000" b="1" dirty="0" err="1" smtClean="0">
                <a:latin typeface="나눔바른고딕"/>
                <a:ea typeface="함초롬돋움"/>
                <a:sym typeface="Wingdings"/>
              </a:rPr>
              <a:t>OnSeekBarChangeListener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 :  </a:t>
            </a:r>
            <a:r>
              <a:rPr lang="ko-KR" altLang="en-US" sz="2000" b="1" dirty="0" err="1" smtClean="0">
                <a:latin typeface="나눔바른고딕"/>
                <a:ea typeface="함초롬돋움"/>
                <a:sym typeface="Wingdings"/>
              </a:rPr>
              <a:t>시크바의</a:t>
            </a: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 변화에 반응하는 </a:t>
            </a:r>
            <a:r>
              <a:rPr lang="ko-KR" altLang="en-US" sz="2000" b="1" dirty="0" err="1" smtClean="0">
                <a:latin typeface="나눔바른고딕"/>
                <a:ea typeface="함초롬돋움"/>
                <a:sym typeface="Wingdings"/>
              </a:rPr>
              <a:t>리스너</a:t>
            </a: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157094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sz="16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err="1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SeekBar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902" y="2069598"/>
            <a:ext cx="7915554" cy="366254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inner class </a:t>
            </a:r>
            <a:r>
              <a:rPr lang="en-US" altLang="ko-KR" sz="1600" b="1" dirty="0" err="1">
                <a:latin typeface="나눔바른고딕"/>
                <a:ea typeface="함초롬돋움"/>
                <a:sym typeface="Wingdings"/>
              </a:rPr>
              <a:t>SBL:SeekBar.OnSeekBarChangeListener</a:t>
            </a: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{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        override fun </a:t>
            </a:r>
            <a:r>
              <a:rPr lang="en-US" altLang="ko-KR" sz="1600" b="1" dirty="0" err="1">
                <a:latin typeface="나눔바른고딕"/>
                <a:ea typeface="함초롬돋움"/>
                <a:sym typeface="Wingdings"/>
              </a:rPr>
              <a:t>onProgressChanged</a:t>
            </a: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(</a:t>
            </a:r>
            <a:r>
              <a:rPr lang="en-US" altLang="ko-KR" sz="1600" b="1" dirty="0" err="1">
                <a:latin typeface="나눔바른고딕"/>
                <a:ea typeface="함초롬돋움"/>
                <a:sym typeface="Wingdings"/>
              </a:rPr>
              <a:t>seekBar</a:t>
            </a: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: </a:t>
            </a:r>
            <a:r>
              <a:rPr lang="en-US" altLang="ko-KR" sz="1600" b="1" dirty="0" err="1">
                <a:latin typeface="나눔바른고딕"/>
                <a:ea typeface="함초롬돋움"/>
                <a:sym typeface="Wingdings"/>
              </a:rPr>
              <a:t>SeekBar</a:t>
            </a: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?, progress: </a:t>
            </a:r>
            <a:r>
              <a:rPr lang="en-US" altLang="ko-KR" sz="1600" b="1" dirty="0" err="1">
                <a:latin typeface="나눔바른고딕"/>
                <a:ea typeface="함초롬돋움"/>
                <a:sym typeface="Wingdings"/>
              </a:rPr>
              <a:t>Int</a:t>
            </a: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, </a:t>
            </a:r>
            <a:r>
              <a:rPr lang="en-US" altLang="ko-KR" sz="1600" b="1" dirty="0" err="1">
                <a:latin typeface="나눔바른고딕"/>
                <a:ea typeface="함초롬돋움"/>
                <a:sym typeface="Wingdings"/>
              </a:rPr>
              <a:t>fromUser</a:t>
            </a: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: Boolean) {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            </a:t>
            </a:r>
            <a:r>
              <a:rPr lang="ko-KR" altLang="en-US" sz="1600" b="1" dirty="0" err="1" smtClean="0">
                <a:latin typeface="나눔바른고딕"/>
                <a:ea typeface="함초롬돋움"/>
                <a:sym typeface="Wingdings"/>
              </a:rPr>
              <a:t>시크바의</a:t>
            </a:r>
            <a:r>
              <a:rPr lang="ko-KR" altLang="en-US" sz="1600" b="1" dirty="0" smtClean="0">
                <a:latin typeface="나눔바른고딕"/>
                <a:ea typeface="함초롬돋움"/>
                <a:sym typeface="Wingdings"/>
              </a:rPr>
              <a:t> 값이 </a:t>
            </a:r>
            <a:r>
              <a:rPr lang="ko-KR" altLang="en-US" sz="1600" b="1" dirty="0" err="1" smtClean="0">
                <a:latin typeface="나눔바른고딕"/>
                <a:ea typeface="함초롬돋움"/>
                <a:sym typeface="Wingdings"/>
              </a:rPr>
              <a:t>변경되었을때</a:t>
            </a:r>
            <a:endParaRPr lang="en-US" altLang="ko-KR" sz="1600" b="1" dirty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        }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en-US" altLang="ko-KR" sz="1600" b="1" dirty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        override fun </a:t>
            </a:r>
            <a:r>
              <a:rPr lang="en-US" altLang="ko-KR" sz="1600" b="1" dirty="0" err="1">
                <a:latin typeface="나눔바른고딕"/>
                <a:ea typeface="함초롬돋움"/>
                <a:sym typeface="Wingdings"/>
              </a:rPr>
              <a:t>onStartTrackingTouch</a:t>
            </a: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(</a:t>
            </a:r>
            <a:r>
              <a:rPr lang="en-US" altLang="ko-KR" sz="1600" b="1" dirty="0" err="1">
                <a:latin typeface="나눔바른고딕"/>
                <a:ea typeface="함초롬돋움"/>
                <a:sym typeface="Wingdings"/>
              </a:rPr>
              <a:t>seekBar</a:t>
            </a: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: </a:t>
            </a:r>
            <a:r>
              <a:rPr lang="en-US" altLang="ko-KR" sz="1600" b="1" dirty="0" err="1">
                <a:latin typeface="나눔바른고딕"/>
                <a:ea typeface="함초롬돋움"/>
                <a:sym typeface="Wingdings"/>
              </a:rPr>
              <a:t>SeekBar</a:t>
            </a: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?) {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            </a:t>
            </a:r>
            <a:r>
              <a:rPr lang="ko-KR" altLang="en-US" sz="1600" b="1" dirty="0" smtClean="0">
                <a:latin typeface="나눔바른고딕"/>
                <a:ea typeface="함초롬돋움"/>
                <a:sym typeface="Wingdings"/>
              </a:rPr>
              <a:t>사용자가 </a:t>
            </a:r>
            <a:r>
              <a:rPr lang="ko-KR" altLang="en-US" sz="1600" b="1" dirty="0" err="1" smtClean="0">
                <a:latin typeface="나눔바른고딕"/>
                <a:ea typeface="함초롬돋움"/>
                <a:sym typeface="Wingdings"/>
              </a:rPr>
              <a:t>시크바에</a:t>
            </a:r>
            <a:r>
              <a:rPr lang="ko-KR" altLang="en-US" sz="1600" b="1" dirty="0" smtClean="0">
                <a:latin typeface="나눔바른고딕"/>
                <a:ea typeface="함초롬돋움"/>
                <a:sym typeface="Wingdings"/>
              </a:rPr>
              <a:t> 터치는 </a:t>
            </a:r>
            <a:r>
              <a:rPr lang="ko-KR" altLang="en-US" sz="1600" b="1" dirty="0" err="1" smtClean="0">
                <a:latin typeface="나눔바른고딕"/>
                <a:ea typeface="함초롬돋움"/>
                <a:sym typeface="Wingdings"/>
              </a:rPr>
              <a:t>했을때</a:t>
            </a:r>
            <a:endParaRPr lang="en-US" altLang="ko-KR" sz="1600" b="1" dirty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        }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en-US" altLang="ko-KR" sz="1600" b="1" dirty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        override fun </a:t>
            </a:r>
            <a:r>
              <a:rPr lang="en-US" altLang="ko-KR" sz="1600" b="1" dirty="0" err="1">
                <a:latin typeface="나눔바른고딕"/>
                <a:ea typeface="함초롬돋움"/>
                <a:sym typeface="Wingdings"/>
              </a:rPr>
              <a:t>onStopTrackingTouch</a:t>
            </a: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(</a:t>
            </a:r>
            <a:r>
              <a:rPr lang="en-US" altLang="ko-KR" sz="1600" b="1" dirty="0" err="1">
                <a:latin typeface="나눔바른고딕"/>
                <a:ea typeface="함초롬돋움"/>
                <a:sym typeface="Wingdings"/>
              </a:rPr>
              <a:t>seekBar</a:t>
            </a: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: </a:t>
            </a:r>
            <a:r>
              <a:rPr lang="en-US" altLang="ko-KR" sz="1600" b="1" dirty="0" err="1">
                <a:latin typeface="나눔바른고딕"/>
                <a:ea typeface="함초롬돋움"/>
                <a:sym typeface="Wingdings"/>
              </a:rPr>
              <a:t>SeekBar</a:t>
            </a: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?) {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            </a:t>
            </a:r>
            <a:r>
              <a:rPr lang="ko-KR" altLang="en-US" sz="1600" b="1" dirty="0" smtClean="0">
                <a:latin typeface="나눔바른고딕"/>
                <a:ea typeface="함초롬돋움"/>
                <a:sym typeface="Wingdings"/>
              </a:rPr>
              <a:t>사용자가 </a:t>
            </a:r>
            <a:r>
              <a:rPr lang="ko-KR" altLang="en-US" sz="1600" b="1" dirty="0" err="1" smtClean="0">
                <a:latin typeface="나눔바른고딕"/>
                <a:ea typeface="함초롬돋움"/>
                <a:sym typeface="Wingdings"/>
              </a:rPr>
              <a:t>시크바에서</a:t>
            </a:r>
            <a:r>
              <a:rPr lang="ko-KR" altLang="en-US" sz="1600" b="1" dirty="0" smtClean="0">
                <a:latin typeface="나눔바른고딕"/>
                <a:ea typeface="함초롬돋움"/>
                <a:sym typeface="Wingdings"/>
              </a:rPr>
              <a:t> </a:t>
            </a:r>
            <a:r>
              <a:rPr lang="ko-KR" altLang="en-US" sz="1600" b="1" dirty="0" err="1" smtClean="0">
                <a:latin typeface="나눔바른고딕"/>
                <a:ea typeface="함초롬돋움"/>
                <a:sym typeface="Wingdings"/>
              </a:rPr>
              <a:t>터지를</a:t>
            </a:r>
            <a:r>
              <a:rPr lang="ko-KR" altLang="en-US" sz="1600" b="1" dirty="0" smtClean="0">
                <a:latin typeface="나눔바른고딕"/>
                <a:ea typeface="함초롬돋움"/>
                <a:sym typeface="Wingdings"/>
              </a:rPr>
              <a:t> </a:t>
            </a:r>
            <a:r>
              <a:rPr lang="ko-KR" altLang="en-US" sz="1600" b="1" dirty="0" err="1" smtClean="0">
                <a:latin typeface="나눔바른고딕"/>
                <a:ea typeface="함초롬돋움"/>
                <a:sym typeface="Wingdings"/>
              </a:rPr>
              <a:t>때었을때</a:t>
            </a:r>
            <a:endParaRPr lang="en-US" altLang="ko-KR" sz="1600" b="1" dirty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        }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600" b="1" dirty="0">
                <a:latin typeface="나눔바른고딕"/>
                <a:ea typeface="함초롬돋움"/>
                <a:sym typeface="Wingdings"/>
              </a:rPr>
              <a:t>    }</a:t>
            </a:r>
            <a:endParaRPr lang="en-US" altLang="ko-KR" sz="16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46143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99" y="148644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sz="16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err="1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SeekBar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230832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예제 </a:t>
            </a:r>
            <a:r>
              <a:rPr lang="en-US" altLang="ko-KR" sz="3600" b="1" dirty="0" smtClean="0">
                <a:latin typeface="나눔바른고딕"/>
                <a:ea typeface="함초롬돋움"/>
                <a:sym typeface="Wingdings"/>
              </a:rPr>
              <a:t>: </a:t>
            </a:r>
            <a:r>
              <a:rPr lang="ko-KR" altLang="en-US" sz="3600" b="1" dirty="0" err="1" smtClean="0">
                <a:latin typeface="나눔바른고딕"/>
                <a:ea typeface="함초롬돋움"/>
                <a:sym typeface="Wingdings"/>
              </a:rPr>
              <a:t>텍스트뷰</a:t>
            </a: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 하나와 </a:t>
            </a:r>
            <a:r>
              <a:rPr lang="ko-KR" altLang="en-US" sz="3600" b="1" dirty="0" err="1" smtClean="0">
                <a:latin typeface="나눔바른고딕"/>
                <a:ea typeface="함초롬돋움"/>
                <a:sym typeface="Wingdings"/>
              </a:rPr>
              <a:t>시크바</a:t>
            </a: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 하나를 만들고 실시간으로 </a:t>
            </a:r>
            <a:r>
              <a:rPr lang="ko-KR" altLang="en-US" sz="3600" b="1" dirty="0" err="1" smtClean="0">
                <a:latin typeface="나눔바른고딕"/>
                <a:ea typeface="함초롬돋움"/>
                <a:sym typeface="Wingdings"/>
              </a:rPr>
              <a:t>시크바의</a:t>
            </a: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 값이 </a:t>
            </a:r>
            <a:r>
              <a:rPr lang="ko-KR" altLang="en-US" sz="3600" b="1" dirty="0" err="1" smtClean="0">
                <a:latin typeface="나눔바른고딕"/>
                <a:ea typeface="함초롬돋움"/>
                <a:sym typeface="Wingdings"/>
              </a:rPr>
              <a:t>텍스트뷰에</a:t>
            </a: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 표시되도록하는 코드를 작성해보세요</a:t>
            </a:r>
            <a:endParaRPr lang="en-US" altLang="ko-KR" sz="36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201875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29253" y="3507196"/>
            <a:ext cx="8391615" cy="0"/>
          </a:xfrm>
          <a:prstGeom prst="line">
            <a:avLst/>
          </a:prstGeom>
          <a:ln w="2857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6744" y="2260932"/>
            <a:ext cx="2553487" cy="25534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-226679" y="-2"/>
            <a:ext cx="9597358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66275" y="2839933"/>
            <a:ext cx="367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Edit text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원호 15"/>
          <p:cNvSpPr/>
          <p:nvPr/>
        </p:nvSpPr>
        <p:spPr>
          <a:xfrm rot="10800000">
            <a:off x="-2509076" y="678474"/>
            <a:ext cx="5657447" cy="5657447"/>
          </a:xfrm>
          <a:prstGeom prst="arc">
            <a:avLst>
              <a:gd name="adj1" fmla="val 16711808"/>
              <a:gd name="adj2" fmla="val 16655348"/>
            </a:avLst>
          </a:prstGeom>
          <a:noFill/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>
            <a:off x="-3031158" y="156392"/>
            <a:ext cx="6701608" cy="6701608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54714" y="2901488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원호 23"/>
          <p:cNvSpPr/>
          <p:nvPr/>
        </p:nvSpPr>
        <p:spPr>
          <a:xfrm rot="20156661">
            <a:off x="-2125755" y="1014529"/>
            <a:ext cx="4828939" cy="4828939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9047" y="1502710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err="1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EditText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902" y="2069598"/>
            <a:ext cx="7915554" cy="44012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사용자로부터 문자열을 입력 받는 용도로 사용하는 뷰</a:t>
            </a: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0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000" b="1" dirty="0" err="1" smtClean="0">
                <a:latin typeface="나눔바른고딕"/>
                <a:ea typeface="함초롬돋움"/>
                <a:sym typeface="Wingdings"/>
              </a:rPr>
              <a:t>inputType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: </a:t>
            </a:r>
            <a:r>
              <a:rPr lang="ko-KR" altLang="en-US" sz="2000" b="1" dirty="0" err="1" smtClean="0">
                <a:latin typeface="나눔바른고딕"/>
                <a:ea typeface="함초롬돋움"/>
                <a:sym typeface="Wingdings"/>
              </a:rPr>
              <a:t>입력받을</a:t>
            </a: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 데이터의 형태를 설정</a:t>
            </a: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0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hint: </a:t>
            </a: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안내 문구를 설정</a:t>
            </a: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0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text : </a:t>
            </a: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초기 문자열 값</a:t>
            </a:r>
            <a:endParaRPr lang="en-US" altLang="ko-KR" sz="20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000" b="1" dirty="0" err="1" smtClean="0">
                <a:latin typeface="나눔바른고딕"/>
                <a:ea typeface="함초롬돋움"/>
                <a:sym typeface="Wingdings"/>
              </a:rPr>
              <a:t>ImeOptions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 : </a:t>
            </a:r>
            <a:r>
              <a:rPr lang="ko-KR" altLang="en-US" sz="2000" b="1" dirty="0" err="1" smtClean="0">
                <a:latin typeface="나눔바른고딕"/>
                <a:ea typeface="함초롬돋움"/>
                <a:sym typeface="Wingdings"/>
              </a:rPr>
              <a:t>엔터키의</a:t>
            </a: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 형태를 설정</a:t>
            </a: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0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000" b="1" dirty="0" err="1" smtClean="0">
                <a:latin typeface="나눔바른고딕"/>
                <a:ea typeface="함초롬돋움"/>
                <a:sym typeface="Wingdings"/>
              </a:rPr>
              <a:t>setText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(</a:t>
            </a: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문자열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) : </a:t>
            </a:r>
            <a:r>
              <a:rPr lang="en-US" altLang="ko-KR" sz="2000" b="1" dirty="0" err="1" smtClean="0">
                <a:latin typeface="나눔바른고딕"/>
                <a:ea typeface="함초롬돋움"/>
                <a:sym typeface="Wingdings"/>
              </a:rPr>
              <a:t>EditText</a:t>
            </a: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의 내용을 설정</a:t>
            </a: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000" b="1" dirty="0" err="1" smtClean="0">
                <a:latin typeface="나눔바른고딕"/>
                <a:ea typeface="함초롬돋움"/>
                <a:sym typeface="Wingdings"/>
              </a:rPr>
              <a:t>OnEditorActionListener</a:t>
            </a:r>
            <a:r>
              <a:rPr lang="en-US" altLang="ko-KR" sz="2000" b="1" dirty="0">
                <a:latin typeface="나눔바른고딕"/>
                <a:ea typeface="함초롬돋움"/>
                <a:sym typeface="Wingdings"/>
              </a:rPr>
              <a:t> 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: </a:t>
            </a:r>
            <a:r>
              <a:rPr lang="ko-KR" altLang="en-US" sz="2000" b="1" dirty="0" err="1" smtClean="0">
                <a:latin typeface="나눔바른고딕"/>
                <a:ea typeface="함초롬돋움"/>
                <a:sym typeface="Wingdings"/>
              </a:rPr>
              <a:t>엔터키를</a:t>
            </a: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 누르면 반응하는 </a:t>
            </a:r>
            <a:r>
              <a:rPr lang="ko-KR" altLang="en-US" sz="2000" b="1" dirty="0" err="1" smtClean="0">
                <a:latin typeface="나눔바른고딕"/>
                <a:ea typeface="함초롬돋움"/>
                <a:sym typeface="Wingdings"/>
              </a:rPr>
              <a:t>리스너</a:t>
            </a: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000" b="1" dirty="0" err="1" smtClean="0">
                <a:latin typeface="나눔바른고딕"/>
                <a:ea typeface="함초롬돋움"/>
                <a:sym typeface="Wingdings"/>
              </a:rPr>
              <a:t>TextWatcher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 : </a:t>
            </a:r>
            <a:r>
              <a:rPr lang="ko-KR" altLang="en-US" sz="2000" b="1" dirty="0" err="1" smtClean="0">
                <a:latin typeface="나눔바른고딕"/>
                <a:ea typeface="함초롬돋움"/>
                <a:sym typeface="Wingdings"/>
              </a:rPr>
              <a:t>입력할때마다</a:t>
            </a: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 반응 하는 </a:t>
            </a:r>
            <a:r>
              <a:rPr lang="ko-KR" altLang="en-US" sz="2000" b="1" dirty="0" err="1" smtClean="0">
                <a:latin typeface="나눔바른고딕"/>
                <a:ea typeface="함초롬돋움"/>
                <a:sym typeface="Wingdings"/>
              </a:rPr>
              <a:t>리스너</a:t>
            </a: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196548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452" y="1482594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T</a:t>
            </a: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oast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5045" y="2233251"/>
            <a:ext cx="7915554" cy="20621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3200" b="1" i="0" dirty="0" smtClean="0">
                <a:latin typeface="나눔바른고딕"/>
                <a:ea typeface="함초롬돋움"/>
                <a:sym typeface="Wingdings"/>
              </a:rPr>
              <a:t>안드로이드 화면에 간단하게 메시지를 표시</a:t>
            </a:r>
            <a:endParaRPr lang="en-US" altLang="ko-KR" sz="3200" b="1" i="0" dirty="0" smtClean="0">
              <a:latin typeface="나눔바른고딕"/>
              <a:ea typeface="함초롬돋움"/>
              <a:sym typeface="Wingdings"/>
            </a:endParaRPr>
          </a:p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3200" b="1" i="0" dirty="0" smtClean="0">
              <a:latin typeface="나눔바른고딕"/>
              <a:ea typeface="함초롬돋움"/>
              <a:sym typeface="Wingdings"/>
            </a:endParaRPr>
          </a:p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3200" b="1" dirty="0" smtClean="0">
                <a:latin typeface="나눔바른고딕"/>
                <a:ea typeface="함초롬돋움"/>
                <a:sym typeface="Wingdings"/>
              </a:rPr>
              <a:t>간단하게 문자열 출력을 할 수 있음</a:t>
            </a:r>
            <a:endParaRPr lang="ko-KR" altLang="ko-KR" sz="3200" b="1" i="0" dirty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03424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9047" y="1502710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err="1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EditText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902" y="2069598"/>
            <a:ext cx="7915554" cy="397031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inner class ETL :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TextView.OnEditorActionListener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{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        override fun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onEditorAction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(v: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TextView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?,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actionId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: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Int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, event: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KeyEvent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?): Boolean {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            </a:t>
            </a:r>
            <a:r>
              <a:rPr lang="ko-KR" altLang="en-US" sz="1200" b="1" dirty="0" err="1" smtClean="0">
                <a:latin typeface="나눔바른고딕"/>
                <a:ea typeface="함초롬돋움"/>
                <a:sym typeface="Wingdings"/>
              </a:rPr>
              <a:t>반환값</a:t>
            </a:r>
            <a:r>
              <a:rPr lang="ko-KR" altLang="en-US" sz="1200" b="1" dirty="0" smtClean="0">
                <a:latin typeface="나눔바른고딕"/>
                <a:ea typeface="함초롬돋움"/>
                <a:sym typeface="Wingdings"/>
              </a:rPr>
              <a:t> </a:t>
            </a:r>
            <a:r>
              <a:rPr lang="en-US" altLang="ko-KR" sz="1200" b="1" dirty="0" smtClean="0">
                <a:latin typeface="나눔바른고딕"/>
                <a:ea typeface="함초롬돋움"/>
                <a:sym typeface="Wingdings"/>
              </a:rPr>
              <a:t>true = </a:t>
            </a:r>
            <a:r>
              <a:rPr lang="ko-KR" altLang="en-US" sz="1200" b="1" dirty="0" err="1" smtClean="0">
                <a:latin typeface="나눔바른고딕"/>
                <a:ea typeface="함초롬돋움"/>
                <a:sym typeface="Wingdings"/>
              </a:rPr>
              <a:t>키보드창</a:t>
            </a:r>
            <a:r>
              <a:rPr lang="ko-KR" altLang="en-US" sz="1200" b="1" dirty="0" smtClean="0">
                <a:latin typeface="나눔바른고딕"/>
                <a:ea typeface="함초롬돋움"/>
                <a:sym typeface="Wingdings"/>
              </a:rPr>
              <a:t> 유지</a:t>
            </a:r>
            <a:endParaRPr lang="en-US" altLang="ko-KR" sz="1200" b="1" dirty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        }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    </a:t>
            </a:r>
            <a:r>
              <a:rPr lang="en-US" altLang="ko-KR" sz="1200" b="1" dirty="0" smtClean="0">
                <a:latin typeface="나눔바른고딕"/>
                <a:ea typeface="함초롬돋움"/>
                <a:sym typeface="Wingdings"/>
              </a:rPr>
              <a:t>}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en-US" altLang="ko-KR" sz="1200" b="1" dirty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 err="1" smtClean="0">
                <a:latin typeface="나눔바른고딕"/>
                <a:ea typeface="함초롬돋움"/>
                <a:sym typeface="Wingdings"/>
              </a:rPr>
              <a:t>var</a:t>
            </a:r>
            <a:r>
              <a:rPr lang="en-US" altLang="ko-KR" sz="1200" b="1" dirty="0" smtClean="0">
                <a:latin typeface="나눔바른고딕"/>
                <a:ea typeface="함초롬돋움"/>
                <a:sym typeface="Wingdings"/>
              </a:rPr>
              <a:t>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whacher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 =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Wa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()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 err="1" smtClean="0">
                <a:latin typeface="나눔바른고딕"/>
                <a:ea typeface="함초롬돋움"/>
                <a:sym typeface="Wingdings"/>
              </a:rPr>
              <a:t>editText.addTextChangedListener</a:t>
            </a:r>
            <a:r>
              <a:rPr lang="en-US" altLang="ko-KR" sz="1200" b="1" dirty="0" smtClean="0">
                <a:latin typeface="나눔바른고딕"/>
                <a:ea typeface="함초롬돋움"/>
                <a:sym typeface="Wingdings"/>
              </a:rPr>
              <a:t>(</a:t>
            </a:r>
            <a:r>
              <a:rPr lang="en-US" altLang="ko-KR" sz="1200" b="1" dirty="0" err="1" smtClean="0">
                <a:latin typeface="나눔바른고딕"/>
                <a:ea typeface="함초롬돋움"/>
                <a:sym typeface="Wingdings"/>
              </a:rPr>
              <a:t>whacher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)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inner class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Wa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 :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TextWatcher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{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        override fun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afterTextChanged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(s: Editable?) {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            </a:t>
            </a:r>
            <a:r>
              <a:rPr lang="ko-KR" altLang="en-US" sz="1200" b="1" dirty="0" err="1" smtClean="0">
                <a:latin typeface="나눔바른고딕"/>
                <a:ea typeface="함초롬돋움"/>
                <a:sym typeface="Wingdings"/>
              </a:rPr>
              <a:t>변화전</a:t>
            </a:r>
            <a:endParaRPr lang="en-US" altLang="ko-KR" sz="1200" b="1" dirty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        }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en-US" altLang="ko-KR" sz="1200" b="1" dirty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        override fun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beforeTextChanged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(s: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CharSequence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?, start: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Int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, count: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Int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, after: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Int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) {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            </a:t>
            </a:r>
            <a:r>
              <a:rPr lang="ko-KR" altLang="en-US" sz="1200" b="1" dirty="0" smtClean="0">
                <a:latin typeface="나눔바른고딕"/>
                <a:ea typeface="함초롬돋움"/>
                <a:sym typeface="Wingdings"/>
              </a:rPr>
              <a:t>변화 후</a:t>
            </a:r>
            <a:endParaRPr lang="en-US" altLang="ko-KR" sz="1200" b="1" dirty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        }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en-US" altLang="ko-KR" sz="1200" b="1" dirty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        override fun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onTextChanged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(s: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CharSequence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?, start: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Int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, before: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Int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, count: </a:t>
            </a:r>
            <a:r>
              <a:rPr lang="en-US" altLang="ko-KR" sz="1200" b="1" dirty="0" err="1">
                <a:latin typeface="나눔바른고딕"/>
                <a:ea typeface="함초롬돋움"/>
                <a:sym typeface="Wingdings"/>
              </a:rPr>
              <a:t>Int</a:t>
            </a: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) {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           </a:t>
            </a:r>
            <a:r>
              <a:rPr lang="ko-KR" altLang="en-US" sz="1200" b="1" dirty="0" err="1" smtClean="0">
                <a:latin typeface="나눔바른고딕"/>
                <a:ea typeface="함초롬돋움"/>
                <a:sym typeface="Wingdings"/>
              </a:rPr>
              <a:t>변화중</a:t>
            </a:r>
            <a:r>
              <a:rPr lang="ko-KR" altLang="en-US" sz="1200" b="1" dirty="0" smtClean="0">
                <a:latin typeface="나눔바른고딕"/>
                <a:ea typeface="함초롬돋움"/>
                <a:sym typeface="Wingdings"/>
              </a:rPr>
              <a:t> </a:t>
            </a:r>
            <a:endParaRPr lang="en-US" altLang="ko-KR" sz="1200" b="1" dirty="0">
              <a:latin typeface="나눔바른고딕"/>
              <a:ea typeface="함초롬돋움"/>
              <a:sym typeface="Wingdings"/>
            </a:endParaRP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        }</a:t>
            </a:r>
          </a:p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b="1" dirty="0">
                <a:latin typeface="나눔바른고딕"/>
                <a:ea typeface="함초롬돋움"/>
                <a:sym typeface="Wingdings"/>
              </a:rPr>
              <a:t>    }</a:t>
            </a:r>
            <a:endParaRPr lang="en-US" altLang="ko-KR" sz="12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55031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9047" y="1502710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err="1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EditText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02" y="2069598"/>
            <a:ext cx="7915554" cy="230832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98840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예제 </a:t>
            </a:r>
            <a:r>
              <a:rPr lang="en-US" altLang="ko-KR" sz="3600" b="1" dirty="0" smtClean="0">
                <a:latin typeface="나눔바른고딕"/>
                <a:ea typeface="함초롬돋움"/>
                <a:sym typeface="Wingdings"/>
              </a:rPr>
              <a:t>: </a:t>
            </a:r>
            <a:r>
              <a:rPr lang="ko-KR" altLang="en-US" sz="3600" b="1" dirty="0" err="1" smtClean="0">
                <a:latin typeface="나눔바른고딕"/>
                <a:ea typeface="함초롬돋움"/>
                <a:sym typeface="Wingdings"/>
              </a:rPr>
              <a:t>텍스트뷰</a:t>
            </a: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 하나와</a:t>
            </a:r>
            <a:r>
              <a:rPr lang="en-US" altLang="ko-KR" sz="3600" b="1" dirty="0" err="1" smtClean="0">
                <a:latin typeface="나눔바른고딕"/>
                <a:ea typeface="함초롬돋움"/>
                <a:sym typeface="Wingdings"/>
              </a:rPr>
              <a:t>EditText</a:t>
            </a:r>
            <a:r>
              <a:rPr lang="en-US" altLang="ko-KR" sz="3600" b="1" dirty="0" smtClean="0">
                <a:latin typeface="나눔바른고딕"/>
                <a:ea typeface="함초롬돋움"/>
                <a:sym typeface="Wingdings"/>
              </a:rPr>
              <a:t> </a:t>
            </a: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하나를 만들고 실시간으로 </a:t>
            </a:r>
            <a:r>
              <a:rPr lang="en-US" altLang="ko-KR" sz="3600" b="1" dirty="0" err="1" smtClean="0">
                <a:latin typeface="나눔바른고딕"/>
                <a:ea typeface="함초롬돋움"/>
                <a:sym typeface="Wingdings"/>
              </a:rPr>
              <a:t>EditText</a:t>
            </a: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에 쓰이는 문자열이 텍스트 뷰에도 작성되게 하는 코드를 작성하세요</a:t>
            </a:r>
            <a:endParaRPr lang="en-US" altLang="ko-KR" sz="36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50652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523" y="1422211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ko-KR" altLang="en-US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예제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7328" y="1986640"/>
            <a:ext cx="7915554" cy="406265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en-US" altLang="ko-KR" sz="2000" b="1" i="0" dirty="0" smtClean="0">
              <a:latin typeface="나눔바른고딕"/>
              <a:ea typeface="함초롬돋움"/>
              <a:sym typeface="Wingdings"/>
            </a:endParaRPr>
          </a:p>
          <a:p>
            <a:pPr marL="0" lvl="0" indent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회원가입 창을 만드시오</a:t>
            </a: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  <a:p>
            <a:pPr marL="0" lvl="0" indent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000" b="1" i="0" dirty="0" smtClean="0">
                <a:latin typeface="나눔바른고딕"/>
                <a:ea typeface="함초롬돋움"/>
                <a:sym typeface="Wingdings"/>
              </a:rPr>
              <a:t>아이디</a:t>
            </a:r>
            <a:r>
              <a:rPr lang="en-US" altLang="ko-KR" sz="2000" b="1" i="0" dirty="0" smtClean="0">
                <a:latin typeface="나눔바른고딕"/>
                <a:ea typeface="함초롬돋움"/>
                <a:sym typeface="Wingdings"/>
              </a:rPr>
              <a:t>(</a:t>
            </a:r>
            <a:r>
              <a:rPr lang="ko-KR" altLang="en-US" sz="2000" b="1" i="0" dirty="0" err="1" smtClean="0">
                <a:latin typeface="나눔바른고딕"/>
                <a:ea typeface="함초롬돋움"/>
                <a:sym typeface="Wingdings"/>
              </a:rPr>
              <a:t>에딧</a:t>
            </a:r>
            <a:r>
              <a:rPr lang="ko-KR" altLang="en-US" sz="2000" b="1" i="0" dirty="0" smtClean="0">
                <a:latin typeface="나눔바른고딕"/>
                <a:ea typeface="함초롬돋움"/>
                <a:sym typeface="Wingdings"/>
              </a:rPr>
              <a:t> 텍스트</a:t>
            </a:r>
            <a:r>
              <a:rPr lang="en-US" altLang="ko-KR" sz="2000" b="1" i="0" dirty="0" smtClean="0">
                <a:latin typeface="나눔바른고딕"/>
                <a:ea typeface="함초롬돋움"/>
                <a:sym typeface="Wingdings"/>
              </a:rPr>
              <a:t>)</a:t>
            </a:r>
          </a:p>
          <a:p>
            <a:pPr marL="0" lvl="0" indent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비밀번호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(</a:t>
            </a:r>
            <a:r>
              <a:rPr lang="ko-KR" altLang="en-US" sz="2000" b="1" dirty="0" err="1" smtClean="0">
                <a:latin typeface="나눔바른고딕"/>
                <a:ea typeface="함초롬돋움"/>
                <a:sym typeface="Wingdings"/>
              </a:rPr>
              <a:t>에딧</a:t>
            </a: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 텍스트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)</a:t>
            </a:r>
          </a:p>
          <a:p>
            <a:pPr marL="0" lvl="0" indent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성별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(</a:t>
            </a: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라디오 버튼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)</a:t>
            </a:r>
          </a:p>
          <a:p>
            <a:pPr marL="0" lvl="0" indent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키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(</a:t>
            </a:r>
            <a:r>
              <a:rPr lang="ko-KR" altLang="en-US" sz="2000" b="1" dirty="0" err="1" smtClean="0">
                <a:latin typeface="나눔바른고딕"/>
                <a:ea typeface="함초롬돋움"/>
                <a:sym typeface="Wingdings"/>
              </a:rPr>
              <a:t>시크바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)</a:t>
            </a:r>
          </a:p>
          <a:p>
            <a:pPr marL="0" lvl="0" indent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취미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(</a:t>
            </a: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체크박스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)</a:t>
            </a:r>
          </a:p>
          <a:p>
            <a:pPr marL="0" lvl="0" indent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000" b="1" dirty="0" err="1" smtClean="0">
                <a:latin typeface="나눔바른고딕"/>
                <a:ea typeface="함초롬돋움"/>
                <a:sym typeface="Wingdings"/>
              </a:rPr>
              <a:t>를</a:t>
            </a: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 입력 받고</a:t>
            </a: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  <a:p>
            <a:pPr marL="0" lvl="0" indent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사용자가 프로필을 하나씩 입력할 때 마다 하단의 </a:t>
            </a:r>
            <a:r>
              <a:rPr lang="ko-KR" altLang="en-US" sz="2000" b="1" dirty="0" err="1" smtClean="0">
                <a:latin typeface="나눔바른고딕"/>
                <a:ea typeface="함초롬돋움"/>
                <a:sym typeface="Wingdings"/>
              </a:rPr>
              <a:t>프로그레스</a:t>
            </a: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 바가 진행되게 하시오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.</a:t>
            </a:r>
          </a:p>
          <a:p>
            <a:pPr marL="0" lvl="0" indent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또한 제출하기 버튼을 만들어 입력 받은 모든 사용자정보를 토스트메세지로 </a:t>
            </a:r>
            <a:r>
              <a:rPr lang="ko-KR" altLang="en-US" sz="2000" b="1" dirty="0" err="1" smtClean="0">
                <a:latin typeface="나눔바른고딕"/>
                <a:ea typeface="함초롬돋움"/>
                <a:sym typeface="Wingdings"/>
              </a:rPr>
              <a:t>출력하시오</a:t>
            </a: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  <a:p>
            <a:pPr marL="0" lvl="0" indent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en-US" altLang="ko-KR" sz="2000" b="1" i="0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18570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29253" y="3507196"/>
            <a:ext cx="8391615" cy="0"/>
          </a:xfrm>
          <a:prstGeom prst="line">
            <a:avLst/>
          </a:prstGeom>
          <a:ln w="2857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6744" y="2260932"/>
            <a:ext cx="2553487" cy="25534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-226679" y="-2"/>
            <a:ext cx="9597358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66275" y="2839933"/>
            <a:ext cx="367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imageView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원호 15"/>
          <p:cNvSpPr/>
          <p:nvPr/>
        </p:nvSpPr>
        <p:spPr>
          <a:xfrm rot="10800000">
            <a:off x="-2509076" y="678474"/>
            <a:ext cx="5657447" cy="5657447"/>
          </a:xfrm>
          <a:prstGeom prst="arc">
            <a:avLst>
              <a:gd name="adj1" fmla="val 16711808"/>
              <a:gd name="adj2" fmla="val 16655348"/>
            </a:avLst>
          </a:prstGeom>
          <a:noFill/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>
            <a:off x="-3031158" y="156392"/>
            <a:ext cx="6701608" cy="6701608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54714" y="2901488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원호 23"/>
          <p:cNvSpPr/>
          <p:nvPr/>
        </p:nvSpPr>
        <p:spPr>
          <a:xfrm rot="20156661">
            <a:off x="-2125755" y="1014529"/>
            <a:ext cx="4828939" cy="4828939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9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9047" y="1502710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 err="1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imageView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902" y="2069598"/>
            <a:ext cx="7915554" cy="34778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이미지를 보여주는 뷰</a:t>
            </a: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0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000" b="1" dirty="0" err="1" smtClean="0">
                <a:latin typeface="나눔바른고딕"/>
                <a:ea typeface="함초롬돋움"/>
                <a:sym typeface="Wingdings"/>
              </a:rPr>
              <a:t>Src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 : </a:t>
            </a: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보여줄 이미지를 지정하는 속성</a:t>
            </a: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0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000" b="1" dirty="0" err="1" smtClean="0">
                <a:latin typeface="나눔바른고딕"/>
                <a:ea typeface="함초롬돋움"/>
                <a:sym typeface="Wingdings"/>
              </a:rPr>
              <a:t>Srccompat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 : </a:t>
            </a:r>
            <a:r>
              <a:rPr lang="ko-KR" altLang="en-US" sz="2000" b="1" dirty="0" err="1" smtClean="0">
                <a:latin typeface="나눔바른고딕"/>
                <a:ea typeface="함초롬돋움"/>
                <a:sym typeface="Wingdings"/>
              </a:rPr>
              <a:t>백터</a:t>
            </a: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 이미지 사용가능</a:t>
            </a: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000" b="1" dirty="0" err="1" smtClean="0">
                <a:latin typeface="나눔바른고딕"/>
                <a:ea typeface="함초롬돋움"/>
                <a:sym typeface="Wingdings"/>
              </a:rPr>
              <a:t>setImageResource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 :  res </a:t>
            </a:r>
            <a:r>
              <a:rPr lang="ko-KR" altLang="en-US" sz="2000" b="1" dirty="0" smtClean="0">
                <a:latin typeface="나눔바른고딕"/>
                <a:ea typeface="함초롬돋움"/>
                <a:sym typeface="Wingdings"/>
              </a:rPr>
              <a:t>폴더에 있는 </a:t>
            </a:r>
            <a:r>
              <a:rPr lang="ko-KR" altLang="en-US" sz="2000" b="1" dirty="0" err="1" smtClean="0">
                <a:latin typeface="나눔바른고딕"/>
                <a:ea typeface="함초롬돋움"/>
                <a:sym typeface="Wingdings"/>
              </a:rPr>
              <a:t>이미지사용</a:t>
            </a:r>
            <a:endParaRPr lang="en-US" altLang="ko-KR" sz="2000" b="1" dirty="0" smtClean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0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000" b="1" dirty="0" err="1" smtClean="0">
                <a:latin typeface="나눔바른고딕"/>
                <a:ea typeface="함초롬돋움"/>
                <a:sym typeface="Wingdings"/>
              </a:rPr>
              <a:t>setImageBitmap</a:t>
            </a:r>
            <a:r>
              <a:rPr lang="en-US" altLang="ko-KR" sz="2000" b="1" dirty="0" smtClean="0">
                <a:latin typeface="나눔바른고딕"/>
                <a:ea typeface="함초롬돋움"/>
                <a:sym typeface="Wingdings"/>
              </a:rPr>
              <a:t> </a:t>
            </a: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endParaRPr lang="en-US" altLang="ko-KR" sz="2000" b="1" dirty="0">
              <a:latin typeface="나눔바른고딕"/>
              <a:ea typeface="함초롬돋움"/>
              <a:sym typeface="Wingdings"/>
            </a:endParaRPr>
          </a:p>
          <a:p>
            <a:pPr marL="342900" lvl="0" indent="-3429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2000" b="1" dirty="0" err="1" smtClean="0">
                <a:latin typeface="나눔바른고딕"/>
                <a:ea typeface="함초롬돋움"/>
                <a:sym typeface="Wingdings"/>
              </a:rPr>
              <a:t>setImageDrawable</a:t>
            </a:r>
            <a:endParaRPr lang="en-US" altLang="ko-KR" sz="2000" b="1" dirty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544648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9047" y="1502710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ko-KR" altLang="en-US" sz="2550" b="1" spc="-157" dirty="0" err="1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최종실습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902" y="2069598"/>
            <a:ext cx="7915554" cy="12003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지금까지 </a:t>
            </a:r>
            <a:r>
              <a:rPr lang="ko-KR" altLang="en-US" sz="3600" b="1" dirty="0" err="1" smtClean="0">
                <a:latin typeface="나눔바른고딕"/>
                <a:ea typeface="함초롬돋움"/>
                <a:sym typeface="Wingdings"/>
              </a:rPr>
              <a:t>배운것들을</a:t>
            </a:r>
            <a:r>
              <a:rPr lang="ko-KR" altLang="en-US" sz="3600" b="1" dirty="0" smtClean="0">
                <a:latin typeface="나눔바른고딕"/>
                <a:ea typeface="함초롬돋움"/>
                <a:sym typeface="Wingdings"/>
              </a:rPr>
              <a:t> 총동원하여 어떻게든 계산기 프로그램을 작성하세요</a:t>
            </a:r>
            <a:endParaRPr lang="en-US" altLang="ko-KR" sz="3600" b="1" dirty="0" smtClean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58317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29253" y="3507196"/>
            <a:ext cx="8391615" cy="0"/>
          </a:xfrm>
          <a:prstGeom prst="line">
            <a:avLst/>
          </a:prstGeom>
          <a:ln w="2857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6744" y="2260932"/>
            <a:ext cx="2553487" cy="25534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-226679" y="-2"/>
            <a:ext cx="9597358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70450" y="1987796"/>
            <a:ext cx="5034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  <a:endParaRPr lang="ko-KR" altLang="en-US" sz="8000" b="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원호 15"/>
          <p:cNvSpPr/>
          <p:nvPr/>
        </p:nvSpPr>
        <p:spPr>
          <a:xfrm rot="10800000">
            <a:off x="-2509076" y="678474"/>
            <a:ext cx="5657447" cy="5657447"/>
          </a:xfrm>
          <a:prstGeom prst="arc">
            <a:avLst>
              <a:gd name="adj1" fmla="val 16711808"/>
              <a:gd name="adj2" fmla="val 16655348"/>
            </a:avLst>
          </a:prstGeom>
          <a:noFill/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>
            <a:off x="-3031158" y="156392"/>
            <a:ext cx="6701608" cy="6701608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/>
          <p:cNvSpPr/>
          <p:nvPr/>
        </p:nvSpPr>
        <p:spPr>
          <a:xfrm rot="20156661">
            <a:off x="-2125755" y="1014529"/>
            <a:ext cx="4828939" cy="4828939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BEF61-7ABE-4CE6-8332-1347AA0AF782}"/>
              </a:ext>
            </a:extLst>
          </p:cNvPr>
          <p:cNvSpPr txBox="1"/>
          <p:nvPr/>
        </p:nvSpPr>
        <p:spPr>
          <a:xfrm>
            <a:off x="4902783" y="3883809"/>
            <a:ext cx="50342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자유 실습</a:t>
            </a:r>
          </a:p>
        </p:txBody>
      </p:sp>
    </p:spTree>
    <p:extLst>
      <p:ext uri="{BB962C8B-B14F-4D97-AF65-F5344CB8AC3E}">
        <p14:creationId xmlns:p14="http://schemas.microsoft.com/office/powerpoint/2010/main" val="13081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452" y="1552563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T</a:t>
            </a: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oast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5045" y="2233251"/>
            <a:ext cx="7915554" cy="30469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3200" b="1" i="0" dirty="0" err="1" smtClean="0">
                <a:latin typeface="나눔바른고딕"/>
                <a:ea typeface="함초롬돋움"/>
                <a:sym typeface="Wingdings"/>
              </a:rPr>
              <a:t>makeText</a:t>
            </a:r>
            <a:r>
              <a:rPr lang="en-US" altLang="ko-KR" sz="3200" b="1" i="0" dirty="0" smtClean="0">
                <a:latin typeface="나눔바른고딕"/>
                <a:ea typeface="함초롬돋움"/>
                <a:sym typeface="Wingdings"/>
              </a:rPr>
              <a:t> : </a:t>
            </a:r>
            <a:r>
              <a:rPr lang="ko-KR" altLang="en-US" sz="3200" b="1" i="0" dirty="0" smtClean="0">
                <a:latin typeface="나눔바른고딕"/>
                <a:ea typeface="함초롬돋움"/>
                <a:sym typeface="Wingdings"/>
              </a:rPr>
              <a:t>토스트 메시지 객체를 만든다</a:t>
            </a:r>
            <a:r>
              <a:rPr lang="en-US" altLang="ko-KR" sz="3200" b="1" i="0" dirty="0" smtClean="0">
                <a:latin typeface="나눔바른고딕"/>
                <a:ea typeface="함초롬돋움"/>
                <a:sym typeface="Wingdings"/>
              </a:rPr>
              <a:t>. </a:t>
            </a:r>
            <a:r>
              <a:rPr lang="ko-KR" altLang="en-US" sz="3200" b="1" dirty="0" err="1" smtClean="0">
                <a:latin typeface="나눔바른고딕"/>
                <a:ea typeface="함초롬돋움"/>
                <a:sym typeface="Wingdings"/>
              </a:rPr>
              <a:t>화면모양</a:t>
            </a:r>
            <a:r>
              <a:rPr lang="ko-KR" altLang="en-US" sz="3200" b="1" dirty="0" smtClean="0">
                <a:latin typeface="나눔바른고딕"/>
                <a:ea typeface="함초롬돋움"/>
                <a:sym typeface="Wingdings"/>
              </a:rPr>
              <a:t> 글자 크기 색상 등은 기본 설정으로 사용</a:t>
            </a:r>
            <a:endParaRPr lang="en-US" altLang="ko-KR" sz="3200" b="1" dirty="0">
              <a:latin typeface="나눔바른고딕"/>
              <a:ea typeface="함초롬돋움"/>
              <a:sym typeface="Wingdings"/>
            </a:endParaRPr>
          </a:p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3200" b="1" dirty="0" err="1" smtClean="0">
                <a:latin typeface="나눔바른고딕"/>
                <a:ea typeface="함초롬돋움"/>
                <a:sym typeface="Wingdings"/>
              </a:rPr>
              <a:t>setGravity</a:t>
            </a:r>
            <a:r>
              <a:rPr lang="en-US" altLang="ko-KR" sz="3200" b="1" dirty="0" smtClean="0">
                <a:latin typeface="나눔바른고딕"/>
                <a:ea typeface="함초롬돋움"/>
                <a:sym typeface="Wingdings"/>
              </a:rPr>
              <a:t>: </a:t>
            </a:r>
            <a:r>
              <a:rPr lang="ko-KR" altLang="en-US" sz="3200" b="1" dirty="0" smtClean="0">
                <a:latin typeface="나눔바른고딕"/>
                <a:ea typeface="함초롬돋움"/>
                <a:sym typeface="Wingdings"/>
              </a:rPr>
              <a:t>토스트 메시지가 표시될 위치를 결정한다</a:t>
            </a:r>
            <a:endParaRPr lang="en-US" altLang="ko-KR" sz="3200" b="1" dirty="0" smtClean="0">
              <a:latin typeface="나눔바른고딕"/>
              <a:ea typeface="함초롬돋움"/>
              <a:sym typeface="Wingdings"/>
            </a:endParaRPr>
          </a:p>
          <a:p>
            <a:pPr marL="457200" lvl="0" indent="-45720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en-US" altLang="ko-KR" sz="3200" b="1" dirty="0" smtClean="0">
                <a:latin typeface="나눔바른고딕"/>
                <a:ea typeface="함초롬돋움"/>
                <a:sym typeface="Wingdings"/>
              </a:rPr>
              <a:t>show : </a:t>
            </a:r>
            <a:r>
              <a:rPr lang="ko-KR" altLang="en-US" sz="3200" b="1" dirty="0" smtClean="0">
                <a:latin typeface="나눔바른고딕"/>
                <a:ea typeface="함초롬돋움"/>
                <a:sym typeface="Wingdings"/>
              </a:rPr>
              <a:t>토스트 메시지를 출력한다</a:t>
            </a:r>
          </a:p>
        </p:txBody>
      </p:sp>
    </p:spTree>
    <p:extLst>
      <p:ext uri="{BB962C8B-B14F-4D97-AF65-F5344CB8AC3E}">
        <p14:creationId xmlns:p14="http://schemas.microsoft.com/office/powerpoint/2010/main" val="2888516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452" y="1482594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T</a:t>
            </a: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oast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4989" y="2217527"/>
            <a:ext cx="7915554" cy="156966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200" b="1" dirty="0" err="1">
                <a:latin typeface="나눔바른고딕"/>
                <a:ea typeface="함초롬돋움"/>
                <a:sym typeface="Wingdings"/>
              </a:rPr>
              <a:t>v</a:t>
            </a:r>
            <a:r>
              <a:rPr lang="en-US" altLang="ko-KR" sz="3200" b="1" dirty="0" err="1" smtClean="0">
                <a:latin typeface="나눔바른고딕"/>
                <a:ea typeface="함초롬돋움"/>
                <a:sym typeface="Wingdings"/>
              </a:rPr>
              <a:t>ar</a:t>
            </a:r>
            <a:r>
              <a:rPr lang="en-US" altLang="ko-KR" sz="3200" b="1" dirty="0" smtClean="0">
                <a:latin typeface="나눔바른고딕"/>
                <a:ea typeface="함초롬돋움"/>
                <a:sym typeface="Wingdings"/>
              </a:rPr>
              <a:t> t1 = </a:t>
            </a:r>
            <a:r>
              <a:rPr lang="en-US" altLang="ko-KR" sz="3200" b="1" dirty="0" err="1" smtClean="0">
                <a:latin typeface="나눔바른고딕"/>
                <a:ea typeface="함초롬돋움"/>
                <a:sym typeface="Wingdings"/>
              </a:rPr>
              <a:t>Toast.makeText</a:t>
            </a:r>
            <a:r>
              <a:rPr lang="en-US" altLang="ko-KR" sz="3200" b="1" dirty="0" smtClean="0">
                <a:latin typeface="나눔바른고딕"/>
                <a:ea typeface="함초롬돋움"/>
                <a:sym typeface="Wingdings"/>
              </a:rPr>
              <a:t>(this, “hello world”, </a:t>
            </a:r>
            <a:r>
              <a:rPr lang="en-US" altLang="ko-KR" sz="3200" b="1" dirty="0" err="1" smtClean="0">
                <a:latin typeface="나눔바른고딕"/>
                <a:ea typeface="함초롬돋움"/>
                <a:sym typeface="Wingdings"/>
              </a:rPr>
              <a:t>Toast.LENGTH_LONG</a:t>
            </a:r>
            <a:r>
              <a:rPr lang="en-US" altLang="ko-KR" sz="3200" b="1" dirty="0" smtClean="0">
                <a:latin typeface="나눔바른고딕"/>
                <a:ea typeface="함초롬돋움"/>
                <a:sym typeface="Wingdings"/>
              </a:rPr>
              <a:t>)</a:t>
            </a:r>
          </a:p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200" b="1" dirty="0" smtClean="0">
                <a:latin typeface="나눔바른고딕"/>
                <a:ea typeface="함초롬돋움"/>
                <a:sym typeface="Wingdings"/>
              </a:rPr>
              <a:t>t</a:t>
            </a:r>
            <a:r>
              <a:rPr lang="en-US" altLang="ko-KR" sz="3200" b="1" i="0" dirty="0" smtClean="0">
                <a:latin typeface="나눔바른고딕"/>
                <a:ea typeface="함초롬돋움"/>
                <a:sym typeface="Wingdings"/>
              </a:rPr>
              <a:t>1.show()</a:t>
            </a:r>
            <a:endParaRPr lang="ko-KR" altLang="ko-KR" sz="3200" b="1" i="0" dirty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168512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9524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597358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object 6"/>
          <p:cNvSpPr/>
          <p:nvPr/>
        </p:nvSpPr>
        <p:spPr>
          <a:xfrm>
            <a:off x="6208089" y="-306448"/>
            <a:ext cx="2924936" cy="38563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/>
          <p:cNvSpPr/>
          <p:nvPr/>
        </p:nvSpPr>
        <p:spPr>
          <a:xfrm>
            <a:off x="-1158404" y="-8000"/>
            <a:ext cx="4192705" cy="18695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26"/>
          <p:cNvSpPr/>
          <p:nvPr/>
        </p:nvSpPr>
        <p:spPr>
          <a:xfrm>
            <a:off x="252568" y="403226"/>
            <a:ext cx="644842" cy="59675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object 27"/>
          <p:cNvSpPr/>
          <p:nvPr/>
        </p:nvSpPr>
        <p:spPr>
          <a:xfrm>
            <a:off x="1048047" y="472071"/>
            <a:ext cx="1300117" cy="454695"/>
          </a:xfrm>
          <a:custGeom>
            <a:avLst/>
            <a:gdLst/>
            <a:ahLst/>
            <a:cxnLst/>
            <a:rect l="l" t="t" r="r" b="b"/>
            <a:pathLst>
              <a:path w="1905635" h="589280">
                <a:moveTo>
                  <a:pt x="1072594" y="0"/>
                </a:moveTo>
                <a:lnTo>
                  <a:pt x="662345" y="0"/>
                </a:lnTo>
                <a:lnTo>
                  <a:pt x="683657" y="8771"/>
                </a:lnTo>
                <a:lnTo>
                  <a:pt x="694601" y="18420"/>
                </a:lnTo>
                <a:lnTo>
                  <a:pt x="698633" y="34997"/>
                </a:lnTo>
                <a:lnTo>
                  <a:pt x="699150" y="61513"/>
                </a:lnTo>
                <a:lnTo>
                  <a:pt x="699209" y="585728"/>
                </a:lnTo>
                <a:lnTo>
                  <a:pt x="851352" y="585728"/>
                </a:lnTo>
                <a:lnTo>
                  <a:pt x="851352" y="95294"/>
                </a:lnTo>
                <a:lnTo>
                  <a:pt x="1219222" y="95294"/>
                </a:lnTo>
                <a:lnTo>
                  <a:pt x="1204584" y="61513"/>
                </a:lnTo>
                <a:lnTo>
                  <a:pt x="1175224" y="29691"/>
                </a:lnTo>
                <a:lnTo>
                  <a:pt x="1142507" y="11258"/>
                </a:lnTo>
                <a:lnTo>
                  <a:pt x="1111271" y="2584"/>
                </a:lnTo>
                <a:lnTo>
                  <a:pt x="1086354" y="41"/>
                </a:lnTo>
                <a:lnTo>
                  <a:pt x="1072594" y="0"/>
                </a:lnTo>
                <a:close/>
              </a:path>
              <a:path w="1905635" h="589280">
                <a:moveTo>
                  <a:pt x="1219222" y="95294"/>
                </a:moveTo>
                <a:lnTo>
                  <a:pt x="1029515" y="95294"/>
                </a:lnTo>
                <a:lnTo>
                  <a:pt x="1044609" y="98206"/>
                </a:lnTo>
                <a:lnTo>
                  <a:pt x="1061272" y="108187"/>
                </a:lnTo>
                <a:lnTo>
                  <a:pt x="1074752" y="127098"/>
                </a:lnTo>
                <a:lnTo>
                  <a:pt x="1080301" y="156802"/>
                </a:lnTo>
                <a:lnTo>
                  <a:pt x="1080301" y="585728"/>
                </a:lnTo>
                <a:lnTo>
                  <a:pt x="1233878" y="585728"/>
                </a:lnTo>
                <a:lnTo>
                  <a:pt x="1233878" y="179839"/>
                </a:lnTo>
                <a:lnTo>
                  <a:pt x="1225748" y="110353"/>
                </a:lnTo>
                <a:lnTo>
                  <a:pt x="1219222" y="95294"/>
                </a:lnTo>
                <a:close/>
              </a:path>
              <a:path w="1905635" h="589280">
                <a:moveTo>
                  <a:pt x="1524304" y="1507"/>
                </a:moveTo>
                <a:lnTo>
                  <a:pt x="1335329" y="1507"/>
                </a:lnTo>
                <a:lnTo>
                  <a:pt x="1358400" y="6846"/>
                </a:lnTo>
                <a:lnTo>
                  <a:pt x="1370247" y="15353"/>
                </a:lnTo>
                <a:lnTo>
                  <a:pt x="1374612" y="33084"/>
                </a:lnTo>
                <a:lnTo>
                  <a:pt x="1375235" y="66094"/>
                </a:lnTo>
                <a:lnTo>
                  <a:pt x="1375235" y="405878"/>
                </a:lnTo>
                <a:lnTo>
                  <a:pt x="1400208" y="514384"/>
                </a:lnTo>
                <a:lnTo>
                  <a:pt x="1455147" y="567273"/>
                </a:lnTo>
                <a:lnTo>
                  <a:pt x="1510086" y="584427"/>
                </a:lnTo>
                <a:lnTo>
                  <a:pt x="1535058" y="585728"/>
                </a:lnTo>
                <a:lnTo>
                  <a:pt x="1905339" y="585728"/>
                </a:lnTo>
                <a:lnTo>
                  <a:pt x="1905339" y="490433"/>
                </a:lnTo>
                <a:lnTo>
                  <a:pt x="1574970" y="490433"/>
                </a:lnTo>
                <a:lnTo>
                  <a:pt x="1559959" y="487521"/>
                </a:lnTo>
                <a:lnTo>
                  <a:pt x="1543331" y="477543"/>
                </a:lnTo>
                <a:lnTo>
                  <a:pt x="1529856" y="458640"/>
                </a:lnTo>
                <a:lnTo>
                  <a:pt x="1524304" y="428951"/>
                </a:lnTo>
                <a:lnTo>
                  <a:pt x="1524304" y="1507"/>
                </a:lnTo>
                <a:close/>
              </a:path>
              <a:path w="1905635" h="589280">
                <a:moveTo>
                  <a:pt x="1905339" y="0"/>
                </a:moveTo>
                <a:lnTo>
                  <a:pt x="1753254" y="0"/>
                </a:lnTo>
                <a:lnTo>
                  <a:pt x="1753254" y="490433"/>
                </a:lnTo>
                <a:lnTo>
                  <a:pt x="1905339" y="490433"/>
                </a:lnTo>
                <a:lnTo>
                  <a:pt x="1905339" y="0"/>
                </a:lnTo>
                <a:close/>
              </a:path>
              <a:path w="1905635" h="589280">
                <a:moveTo>
                  <a:pt x="622313" y="0"/>
                </a:moveTo>
                <a:lnTo>
                  <a:pt x="468736" y="0"/>
                </a:lnTo>
                <a:lnTo>
                  <a:pt x="198263" y="239792"/>
                </a:lnTo>
                <a:lnTo>
                  <a:pt x="196771" y="241347"/>
                </a:lnTo>
                <a:lnTo>
                  <a:pt x="456401" y="588822"/>
                </a:lnTo>
                <a:lnTo>
                  <a:pt x="634622" y="588822"/>
                </a:lnTo>
                <a:lnTo>
                  <a:pt x="361102" y="241347"/>
                </a:lnTo>
                <a:lnTo>
                  <a:pt x="622313" y="0"/>
                </a:lnTo>
                <a:close/>
              </a:path>
              <a:path w="1905635" h="589280">
                <a:moveTo>
                  <a:pt x="190619" y="1507"/>
                </a:moveTo>
                <a:lnTo>
                  <a:pt x="0" y="1507"/>
                </a:lnTo>
                <a:lnTo>
                  <a:pt x="22226" y="6870"/>
                </a:lnTo>
                <a:lnTo>
                  <a:pt x="33639" y="15545"/>
                </a:lnTo>
                <a:lnTo>
                  <a:pt x="37844" y="33734"/>
                </a:lnTo>
                <a:lnTo>
                  <a:pt x="38445" y="67634"/>
                </a:lnTo>
                <a:lnTo>
                  <a:pt x="38445" y="584204"/>
                </a:lnTo>
                <a:lnTo>
                  <a:pt x="190619" y="584204"/>
                </a:lnTo>
                <a:lnTo>
                  <a:pt x="190619" y="1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452" y="1482594"/>
            <a:ext cx="9134477" cy="49007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/>
            </a:pPr>
            <a:endParaRPr 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86839" y="475036"/>
            <a:ext cx="1868955" cy="492018"/>
            <a:chOff x="3664689" y="262076"/>
            <a:chExt cx="1971912" cy="596561"/>
          </a:xfrm>
        </p:grpSpPr>
        <p:sp>
          <p:nvSpPr>
            <p:cNvPr id="29" name="object 10"/>
            <p:cNvSpPr/>
            <p:nvPr/>
          </p:nvSpPr>
          <p:spPr>
            <a:xfrm>
              <a:off x="3666275" y="769432"/>
              <a:ext cx="1951339" cy="8920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0" name="object 11"/>
            <p:cNvSpPr/>
            <p:nvPr/>
          </p:nvSpPr>
          <p:spPr>
            <a:xfrm>
              <a:off x="4466452" y="282081"/>
              <a:ext cx="163195" cy="309245"/>
            </a:xfrm>
            <a:custGeom>
              <a:avLst/>
              <a:gdLst/>
              <a:ahLst/>
              <a:cxnLst/>
              <a:rect l="l" t="t" r="r" b="b"/>
              <a:pathLst>
                <a:path w="163195" h="309244">
                  <a:moveTo>
                    <a:pt x="157013" y="0"/>
                  </a:moveTo>
                  <a:lnTo>
                    <a:pt x="294" y="0"/>
                  </a:lnTo>
                  <a:lnTo>
                    <a:pt x="294" y="273625"/>
                  </a:lnTo>
                  <a:lnTo>
                    <a:pt x="0" y="294084"/>
                  </a:lnTo>
                  <a:lnTo>
                    <a:pt x="3748" y="304589"/>
                  </a:lnTo>
                  <a:lnTo>
                    <a:pt x="15001" y="308460"/>
                  </a:lnTo>
                  <a:lnTo>
                    <a:pt x="37221" y="309013"/>
                  </a:lnTo>
                  <a:lnTo>
                    <a:pt x="163165" y="309013"/>
                  </a:lnTo>
                  <a:lnTo>
                    <a:pt x="163165" y="262918"/>
                  </a:lnTo>
                  <a:lnTo>
                    <a:pt x="55625" y="262918"/>
                  </a:lnTo>
                  <a:lnTo>
                    <a:pt x="55625" y="47618"/>
                  </a:lnTo>
                  <a:lnTo>
                    <a:pt x="157013" y="47618"/>
                  </a:lnTo>
                  <a:lnTo>
                    <a:pt x="15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1" name="object 12"/>
            <p:cNvSpPr/>
            <p:nvPr/>
          </p:nvSpPr>
          <p:spPr>
            <a:xfrm>
              <a:off x="5258141" y="573385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7939" y="0"/>
                  </a:lnTo>
                </a:path>
              </a:pathLst>
            </a:custGeom>
            <a:ln w="47691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2" name="object 13"/>
            <p:cNvSpPr/>
            <p:nvPr/>
          </p:nvSpPr>
          <p:spPr>
            <a:xfrm>
              <a:off x="5359503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330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3" name="object 14"/>
            <p:cNvSpPr/>
            <p:nvPr/>
          </p:nvSpPr>
          <p:spPr>
            <a:xfrm>
              <a:off x="5474749" y="40965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4">
                  <a:moveTo>
                    <a:pt x="0" y="0"/>
                  </a:moveTo>
                  <a:lnTo>
                    <a:pt x="0" y="139880"/>
                  </a:lnTo>
                </a:path>
              </a:pathLst>
            </a:custGeom>
            <a:ln w="55267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4" name="object 15"/>
            <p:cNvSpPr/>
            <p:nvPr/>
          </p:nvSpPr>
          <p:spPr>
            <a:xfrm>
              <a:off x="4058058" y="458895"/>
              <a:ext cx="361315" cy="238760"/>
            </a:xfrm>
            <a:custGeom>
              <a:avLst/>
              <a:gdLst/>
              <a:ahLst/>
              <a:cxnLst/>
              <a:rect l="l" t="t" r="r" b="b"/>
              <a:pathLst>
                <a:path w="361314" h="238759">
                  <a:moveTo>
                    <a:pt x="315012" y="83005"/>
                  </a:moveTo>
                  <a:lnTo>
                    <a:pt x="19958" y="83005"/>
                  </a:lnTo>
                  <a:lnTo>
                    <a:pt x="19958" y="129116"/>
                  </a:lnTo>
                  <a:lnTo>
                    <a:pt x="284274" y="129116"/>
                  </a:lnTo>
                  <a:lnTo>
                    <a:pt x="284274" y="238300"/>
                  </a:lnTo>
                  <a:lnTo>
                    <a:pt x="339631" y="238300"/>
                  </a:lnTo>
                  <a:lnTo>
                    <a:pt x="339631" y="109189"/>
                  </a:lnTo>
                  <a:lnTo>
                    <a:pt x="339246" y="94052"/>
                  </a:lnTo>
                  <a:lnTo>
                    <a:pt x="336553" y="86278"/>
                  </a:lnTo>
                  <a:lnTo>
                    <a:pt x="329245" y="83415"/>
                  </a:lnTo>
                  <a:lnTo>
                    <a:pt x="315012" y="83005"/>
                  </a:lnTo>
                  <a:close/>
                </a:path>
                <a:path w="361314" h="238759">
                  <a:moveTo>
                    <a:pt x="205854" y="44571"/>
                  </a:moveTo>
                  <a:lnTo>
                    <a:pt x="150561" y="44571"/>
                  </a:lnTo>
                  <a:lnTo>
                    <a:pt x="150561" y="83005"/>
                  </a:lnTo>
                  <a:lnTo>
                    <a:pt x="205854" y="83005"/>
                  </a:lnTo>
                  <a:lnTo>
                    <a:pt x="205854" y="44571"/>
                  </a:lnTo>
                  <a:close/>
                </a:path>
                <a:path w="361314" h="238759">
                  <a:moveTo>
                    <a:pt x="361081" y="0"/>
                  </a:moveTo>
                  <a:lnTo>
                    <a:pt x="0" y="0"/>
                  </a:lnTo>
                  <a:lnTo>
                    <a:pt x="0" y="44571"/>
                  </a:lnTo>
                  <a:lnTo>
                    <a:pt x="361081" y="44571"/>
                  </a:lnTo>
                  <a:lnTo>
                    <a:pt x="361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5" name="object 16"/>
            <p:cNvSpPr/>
            <p:nvPr/>
          </p:nvSpPr>
          <p:spPr>
            <a:xfrm>
              <a:off x="4079007" y="279034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54329" y="0"/>
                  </a:moveTo>
                  <a:lnTo>
                    <a:pt x="559" y="0"/>
                  </a:lnTo>
                  <a:lnTo>
                    <a:pt x="559" y="126032"/>
                  </a:lnTo>
                  <a:lnTo>
                    <a:pt x="0" y="138478"/>
                  </a:lnTo>
                  <a:lnTo>
                    <a:pt x="1895" y="145024"/>
                  </a:lnTo>
                  <a:lnTo>
                    <a:pt x="8118" y="147826"/>
                  </a:lnTo>
                  <a:lnTo>
                    <a:pt x="20543" y="149043"/>
                  </a:lnTo>
                  <a:lnTo>
                    <a:pt x="318682" y="149043"/>
                  </a:lnTo>
                  <a:lnTo>
                    <a:pt x="318682" y="102969"/>
                  </a:lnTo>
                  <a:lnTo>
                    <a:pt x="54334" y="102969"/>
                  </a:lnTo>
                  <a:lnTo>
                    <a:pt x="54334" y="73764"/>
                  </a:lnTo>
                  <a:lnTo>
                    <a:pt x="318682" y="73764"/>
                  </a:lnTo>
                  <a:lnTo>
                    <a:pt x="318682" y="30733"/>
                  </a:lnTo>
                  <a:lnTo>
                    <a:pt x="54329" y="30733"/>
                  </a:lnTo>
                  <a:lnTo>
                    <a:pt x="54329" y="0"/>
                  </a:lnTo>
                  <a:close/>
                </a:path>
                <a:path w="318770" h="149225">
                  <a:moveTo>
                    <a:pt x="318682" y="73764"/>
                  </a:moveTo>
                  <a:lnTo>
                    <a:pt x="263325" y="73764"/>
                  </a:lnTo>
                  <a:lnTo>
                    <a:pt x="263325" y="102969"/>
                  </a:lnTo>
                  <a:lnTo>
                    <a:pt x="318682" y="102969"/>
                  </a:lnTo>
                  <a:lnTo>
                    <a:pt x="318682" y="73764"/>
                  </a:lnTo>
                  <a:close/>
                </a:path>
                <a:path w="318770" h="149225">
                  <a:moveTo>
                    <a:pt x="318682" y="0"/>
                  </a:moveTo>
                  <a:lnTo>
                    <a:pt x="263325" y="0"/>
                  </a:lnTo>
                  <a:lnTo>
                    <a:pt x="263325" y="30733"/>
                  </a:lnTo>
                  <a:lnTo>
                    <a:pt x="318682" y="30733"/>
                  </a:lnTo>
                  <a:lnTo>
                    <a:pt x="318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6" name="object 17"/>
            <p:cNvSpPr/>
            <p:nvPr/>
          </p:nvSpPr>
          <p:spPr>
            <a:xfrm>
              <a:off x="4681094" y="437934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7" name="object 18"/>
            <p:cNvSpPr/>
            <p:nvPr/>
          </p:nvSpPr>
          <p:spPr>
            <a:xfrm>
              <a:off x="4654241" y="41380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59728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8" name="object 19"/>
            <p:cNvSpPr/>
            <p:nvPr/>
          </p:nvSpPr>
          <p:spPr>
            <a:xfrm>
              <a:off x="4681094" y="277914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59">
                  <a:moveTo>
                    <a:pt x="0" y="0"/>
                  </a:moveTo>
                  <a:lnTo>
                    <a:pt x="0" y="111759"/>
                  </a:lnTo>
                </a:path>
              </a:pathLst>
            </a:custGeom>
            <a:ln w="53706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39" name="object 20"/>
            <p:cNvSpPr/>
            <p:nvPr/>
          </p:nvSpPr>
          <p:spPr>
            <a:xfrm>
              <a:off x="4787098" y="43733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25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0" name="object 21"/>
            <p:cNvSpPr/>
            <p:nvPr/>
          </p:nvSpPr>
          <p:spPr>
            <a:xfrm>
              <a:off x="4787098" y="27743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0"/>
                  </a:moveTo>
                  <a:lnTo>
                    <a:pt x="0" y="112236"/>
                  </a:lnTo>
                </a:path>
              </a:pathLst>
            </a:custGeom>
            <a:ln w="53743">
              <a:solidFill>
                <a:srgbClr val="FFFFFF"/>
              </a:solidFill>
            </a:ln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1" name="object 22"/>
            <p:cNvSpPr/>
            <p:nvPr/>
          </p:nvSpPr>
          <p:spPr>
            <a:xfrm>
              <a:off x="5278078" y="283931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4">
                  <a:moveTo>
                    <a:pt x="315200" y="0"/>
                  </a:moveTo>
                  <a:lnTo>
                    <a:pt x="296567" y="1260"/>
                  </a:lnTo>
                  <a:lnTo>
                    <a:pt x="0" y="1260"/>
                  </a:lnTo>
                  <a:lnTo>
                    <a:pt x="0" y="47355"/>
                  </a:lnTo>
                  <a:lnTo>
                    <a:pt x="273473" y="47355"/>
                  </a:lnTo>
                  <a:lnTo>
                    <a:pt x="273473" y="201110"/>
                  </a:lnTo>
                  <a:lnTo>
                    <a:pt x="328798" y="201110"/>
                  </a:lnTo>
                  <a:lnTo>
                    <a:pt x="328798" y="31983"/>
                  </a:lnTo>
                  <a:lnTo>
                    <a:pt x="328294" y="12481"/>
                  </a:lnTo>
                  <a:lnTo>
                    <a:pt x="324769" y="2780"/>
                  </a:lnTo>
                  <a:lnTo>
                    <a:pt x="31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2" name="object 23"/>
            <p:cNvSpPr/>
            <p:nvPr/>
          </p:nvSpPr>
          <p:spPr>
            <a:xfrm>
              <a:off x="4869289" y="262076"/>
              <a:ext cx="379730" cy="436880"/>
            </a:xfrm>
            <a:custGeom>
              <a:avLst/>
              <a:gdLst/>
              <a:ahLst/>
              <a:cxnLst/>
              <a:rect l="l" t="t" r="r" b="b"/>
              <a:pathLst>
                <a:path w="379729" h="436880">
                  <a:moveTo>
                    <a:pt x="130697" y="73786"/>
                  </a:moveTo>
                  <a:lnTo>
                    <a:pt x="81466" y="73786"/>
                  </a:lnTo>
                  <a:lnTo>
                    <a:pt x="81466" y="86095"/>
                  </a:lnTo>
                  <a:lnTo>
                    <a:pt x="78356" y="87634"/>
                  </a:lnTo>
                  <a:lnTo>
                    <a:pt x="49370" y="100651"/>
                  </a:lnTo>
                  <a:lnTo>
                    <a:pt x="25968" y="120301"/>
                  </a:lnTo>
                  <a:lnTo>
                    <a:pt x="10330" y="145141"/>
                  </a:lnTo>
                  <a:lnTo>
                    <a:pt x="4633" y="173729"/>
                  </a:lnTo>
                  <a:lnTo>
                    <a:pt x="12951" y="209301"/>
                  </a:lnTo>
                  <a:lnTo>
                    <a:pt x="35399" y="238089"/>
                  </a:lnTo>
                  <a:lnTo>
                    <a:pt x="68213" y="257363"/>
                  </a:lnTo>
                  <a:lnTo>
                    <a:pt x="107634" y="264395"/>
                  </a:lnTo>
                  <a:lnTo>
                    <a:pt x="147017" y="257363"/>
                  </a:lnTo>
                  <a:lnTo>
                    <a:pt x="179803" y="238089"/>
                  </a:lnTo>
                  <a:lnTo>
                    <a:pt x="195209" y="218316"/>
                  </a:lnTo>
                  <a:lnTo>
                    <a:pt x="107634" y="218316"/>
                  </a:lnTo>
                  <a:lnTo>
                    <a:pt x="88912" y="214807"/>
                  </a:lnTo>
                  <a:lnTo>
                    <a:pt x="73237" y="205242"/>
                  </a:lnTo>
                  <a:lnTo>
                    <a:pt x="62469" y="191068"/>
                  </a:lnTo>
                  <a:lnTo>
                    <a:pt x="58466" y="173729"/>
                  </a:lnTo>
                  <a:lnTo>
                    <a:pt x="62469" y="156381"/>
                  </a:lnTo>
                  <a:lnTo>
                    <a:pt x="73237" y="142219"/>
                  </a:lnTo>
                  <a:lnTo>
                    <a:pt x="88912" y="132673"/>
                  </a:lnTo>
                  <a:lnTo>
                    <a:pt x="107634" y="129174"/>
                  </a:lnTo>
                  <a:lnTo>
                    <a:pt x="194491" y="129174"/>
                  </a:lnTo>
                  <a:lnTo>
                    <a:pt x="187883" y="118972"/>
                  </a:lnTo>
                  <a:lnTo>
                    <a:pt x="162593" y="98723"/>
                  </a:lnTo>
                  <a:lnTo>
                    <a:pt x="130697" y="86095"/>
                  </a:lnTo>
                  <a:lnTo>
                    <a:pt x="130697" y="73786"/>
                  </a:lnTo>
                  <a:close/>
                </a:path>
                <a:path w="379729" h="436880">
                  <a:moveTo>
                    <a:pt x="194491" y="129174"/>
                  </a:moveTo>
                  <a:lnTo>
                    <a:pt x="107634" y="129174"/>
                  </a:lnTo>
                  <a:lnTo>
                    <a:pt x="126952" y="132673"/>
                  </a:lnTo>
                  <a:lnTo>
                    <a:pt x="142540" y="142219"/>
                  </a:lnTo>
                  <a:lnTo>
                    <a:pt x="152952" y="156381"/>
                  </a:lnTo>
                  <a:lnTo>
                    <a:pt x="156744" y="173729"/>
                  </a:lnTo>
                  <a:lnTo>
                    <a:pt x="152952" y="191068"/>
                  </a:lnTo>
                  <a:lnTo>
                    <a:pt x="142540" y="205242"/>
                  </a:lnTo>
                  <a:lnTo>
                    <a:pt x="126952" y="214807"/>
                  </a:lnTo>
                  <a:lnTo>
                    <a:pt x="107634" y="218316"/>
                  </a:lnTo>
                  <a:lnTo>
                    <a:pt x="195209" y="218316"/>
                  </a:lnTo>
                  <a:lnTo>
                    <a:pt x="202233" y="209301"/>
                  </a:lnTo>
                  <a:lnTo>
                    <a:pt x="210546" y="173729"/>
                  </a:lnTo>
                  <a:lnTo>
                    <a:pt x="204543" y="144691"/>
                  </a:lnTo>
                  <a:lnTo>
                    <a:pt x="194491" y="129174"/>
                  </a:lnTo>
                  <a:close/>
                </a:path>
                <a:path w="379729" h="436880">
                  <a:moveTo>
                    <a:pt x="218195" y="27707"/>
                  </a:moveTo>
                  <a:lnTo>
                    <a:pt x="0" y="27707"/>
                  </a:lnTo>
                  <a:lnTo>
                    <a:pt x="0" y="73786"/>
                  </a:lnTo>
                  <a:lnTo>
                    <a:pt x="218195" y="73786"/>
                  </a:lnTo>
                  <a:lnTo>
                    <a:pt x="218195" y="27707"/>
                  </a:lnTo>
                  <a:close/>
                </a:path>
                <a:path w="379729" h="436880">
                  <a:moveTo>
                    <a:pt x="132252" y="0"/>
                  </a:moveTo>
                  <a:lnTo>
                    <a:pt x="78356" y="0"/>
                  </a:lnTo>
                  <a:lnTo>
                    <a:pt x="78356" y="27707"/>
                  </a:lnTo>
                  <a:lnTo>
                    <a:pt x="132252" y="27707"/>
                  </a:lnTo>
                  <a:lnTo>
                    <a:pt x="132252" y="0"/>
                  </a:lnTo>
                  <a:close/>
                </a:path>
                <a:path w="379729" h="436880">
                  <a:moveTo>
                    <a:pt x="330369" y="15366"/>
                  </a:moveTo>
                  <a:lnTo>
                    <a:pt x="275070" y="15366"/>
                  </a:lnTo>
                  <a:lnTo>
                    <a:pt x="275070" y="258285"/>
                  </a:lnTo>
                  <a:lnTo>
                    <a:pt x="330369" y="258285"/>
                  </a:lnTo>
                  <a:lnTo>
                    <a:pt x="330369" y="159896"/>
                  </a:lnTo>
                  <a:lnTo>
                    <a:pt x="379542" y="159896"/>
                  </a:lnTo>
                  <a:lnTo>
                    <a:pt x="379542" y="112231"/>
                  </a:lnTo>
                  <a:lnTo>
                    <a:pt x="330369" y="112231"/>
                  </a:lnTo>
                  <a:lnTo>
                    <a:pt x="330369" y="15366"/>
                  </a:lnTo>
                  <a:close/>
                </a:path>
                <a:path w="379729" h="436880">
                  <a:moveTo>
                    <a:pt x="309624" y="285856"/>
                  </a:moveTo>
                  <a:lnTo>
                    <a:pt x="305782" y="285945"/>
                  </a:lnTo>
                  <a:lnTo>
                    <a:pt x="19958" y="285945"/>
                  </a:lnTo>
                  <a:lnTo>
                    <a:pt x="19958" y="333578"/>
                  </a:lnTo>
                  <a:lnTo>
                    <a:pt x="276599" y="333578"/>
                  </a:lnTo>
                  <a:lnTo>
                    <a:pt x="276599" y="436627"/>
                  </a:lnTo>
                  <a:lnTo>
                    <a:pt x="330369" y="436627"/>
                  </a:lnTo>
                  <a:lnTo>
                    <a:pt x="330369" y="307489"/>
                  </a:lnTo>
                  <a:lnTo>
                    <a:pt x="326527" y="293757"/>
                  </a:lnTo>
                  <a:lnTo>
                    <a:pt x="318075" y="287503"/>
                  </a:lnTo>
                  <a:lnTo>
                    <a:pt x="309624" y="28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3" name="object 24"/>
            <p:cNvSpPr/>
            <p:nvPr/>
          </p:nvSpPr>
          <p:spPr>
            <a:xfrm>
              <a:off x="3735344" y="49575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138341" y="0"/>
                  </a:moveTo>
                  <a:lnTo>
                    <a:pt x="84260" y="7832"/>
                  </a:lnTo>
                  <a:lnTo>
                    <a:pt x="40313" y="29210"/>
                  </a:lnTo>
                  <a:lnTo>
                    <a:pt x="10794" y="60955"/>
                  </a:lnTo>
                  <a:lnTo>
                    <a:pt x="0" y="99890"/>
                  </a:lnTo>
                  <a:lnTo>
                    <a:pt x="10794" y="138878"/>
                  </a:lnTo>
                  <a:lnTo>
                    <a:pt x="40313" y="170648"/>
                  </a:lnTo>
                  <a:lnTo>
                    <a:pt x="84260" y="192033"/>
                  </a:lnTo>
                  <a:lnTo>
                    <a:pt x="138341" y="199865"/>
                  </a:lnTo>
                  <a:lnTo>
                    <a:pt x="192362" y="192033"/>
                  </a:lnTo>
                  <a:lnTo>
                    <a:pt x="236295" y="170648"/>
                  </a:lnTo>
                  <a:lnTo>
                    <a:pt x="249164" y="156802"/>
                  </a:lnTo>
                  <a:lnTo>
                    <a:pt x="138341" y="156802"/>
                  </a:lnTo>
                  <a:lnTo>
                    <a:pt x="106572" y="152455"/>
                  </a:lnTo>
                  <a:lnTo>
                    <a:pt x="80113" y="140468"/>
                  </a:lnTo>
                  <a:lnTo>
                    <a:pt x="62005" y="122420"/>
                  </a:lnTo>
                  <a:lnTo>
                    <a:pt x="55293" y="99890"/>
                  </a:lnTo>
                  <a:lnTo>
                    <a:pt x="62005" y="78047"/>
                  </a:lnTo>
                  <a:lnTo>
                    <a:pt x="80113" y="59945"/>
                  </a:lnTo>
                  <a:lnTo>
                    <a:pt x="106572" y="47604"/>
                  </a:lnTo>
                  <a:lnTo>
                    <a:pt x="138341" y="43042"/>
                  </a:lnTo>
                  <a:lnTo>
                    <a:pt x="249161" y="43042"/>
                  </a:lnTo>
                  <a:lnTo>
                    <a:pt x="236295" y="29210"/>
                  </a:lnTo>
                  <a:lnTo>
                    <a:pt x="192362" y="7832"/>
                  </a:lnTo>
                  <a:lnTo>
                    <a:pt x="138341" y="0"/>
                  </a:lnTo>
                  <a:close/>
                </a:path>
                <a:path w="276860" h="200025">
                  <a:moveTo>
                    <a:pt x="249161" y="43042"/>
                  </a:moveTo>
                  <a:lnTo>
                    <a:pt x="138341" y="43042"/>
                  </a:lnTo>
                  <a:lnTo>
                    <a:pt x="167729" y="46962"/>
                  </a:lnTo>
                  <a:lnTo>
                    <a:pt x="194960" y="58233"/>
                  </a:lnTo>
                  <a:lnTo>
                    <a:pt x="214994" y="76121"/>
                  </a:lnTo>
                  <a:lnTo>
                    <a:pt x="222792" y="99890"/>
                  </a:lnTo>
                  <a:lnTo>
                    <a:pt x="214994" y="124368"/>
                  </a:lnTo>
                  <a:lnTo>
                    <a:pt x="194960" y="142200"/>
                  </a:lnTo>
                  <a:lnTo>
                    <a:pt x="167729" y="153105"/>
                  </a:lnTo>
                  <a:lnTo>
                    <a:pt x="138341" y="156802"/>
                  </a:lnTo>
                  <a:lnTo>
                    <a:pt x="249164" y="156802"/>
                  </a:lnTo>
                  <a:lnTo>
                    <a:pt x="265823" y="138878"/>
                  </a:lnTo>
                  <a:lnTo>
                    <a:pt x="276625" y="99890"/>
                  </a:lnTo>
                  <a:lnTo>
                    <a:pt x="265823" y="60955"/>
                  </a:lnTo>
                  <a:lnTo>
                    <a:pt x="249161" y="43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44" name="object 25"/>
            <p:cNvSpPr/>
            <p:nvPr/>
          </p:nvSpPr>
          <p:spPr>
            <a:xfrm>
              <a:off x="3664689" y="275935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59">
                  <a:moveTo>
                    <a:pt x="345719" y="0"/>
                  </a:moveTo>
                  <a:lnTo>
                    <a:pt x="288813" y="0"/>
                  </a:lnTo>
                  <a:lnTo>
                    <a:pt x="288813" y="43031"/>
                  </a:lnTo>
                  <a:lnTo>
                    <a:pt x="202870" y="43031"/>
                  </a:lnTo>
                  <a:lnTo>
                    <a:pt x="202870" y="90697"/>
                  </a:lnTo>
                  <a:lnTo>
                    <a:pt x="288813" y="90697"/>
                  </a:lnTo>
                  <a:lnTo>
                    <a:pt x="288813" y="123016"/>
                  </a:lnTo>
                  <a:lnTo>
                    <a:pt x="201252" y="123016"/>
                  </a:lnTo>
                  <a:lnTo>
                    <a:pt x="201252" y="169127"/>
                  </a:lnTo>
                  <a:lnTo>
                    <a:pt x="288813" y="169127"/>
                  </a:lnTo>
                  <a:lnTo>
                    <a:pt x="288813" y="224452"/>
                  </a:lnTo>
                  <a:lnTo>
                    <a:pt x="345719" y="224452"/>
                  </a:lnTo>
                  <a:lnTo>
                    <a:pt x="345719" y="0"/>
                  </a:lnTo>
                  <a:close/>
                </a:path>
                <a:path w="346075" h="226059">
                  <a:moveTo>
                    <a:pt x="175174" y="6151"/>
                  </a:moveTo>
                  <a:lnTo>
                    <a:pt x="6246" y="6151"/>
                  </a:lnTo>
                  <a:lnTo>
                    <a:pt x="6246" y="49199"/>
                  </a:lnTo>
                  <a:lnTo>
                    <a:pt x="130608" y="49199"/>
                  </a:lnTo>
                  <a:lnTo>
                    <a:pt x="130513" y="54913"/>
                  </a:lnTo>
                  <a:lnTo>
                    <a:pt x="92707" y="135209"/>
                  </a:lnTo>
                  <a:lnTo>
                    <a:pt x="51277" y="166037"/>
                  </a:lnTo>
                  <a:lnTo>
                    <a:pt x="15338" y="180725"/>
                  </a:lnTo>
                  <a:lnTo>
                    <a:pt x="0" y="184467"/>
                  </a:lnTo>
                  <a:lnTo>
                    <a:pt x="0" y="225975"/>
                  </a:lnTo>
                  <a:lnTo>
                    <a:pt x="113152" y="182363"/>
                  </a:lnTo>
                  <a:lnTo>
                    <a:pt x="168832" y="113373"/>
                  </a:lnTo>
                  <a:lnTo>
                    <a:pt x="187347" y="49567"/>
                  </a:lnTo>
                  <a:lnTo>
                    <a:pt x="189006" y="21508"/>
                  </a:lnTo>
                  <a:lnTo>
                    <a:pt x="189006" y="7659"/>
                  </a:lnTo>
                  <a:lnTo>
                    <a:pt x="175174" y="6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AAA66E41-7A50-4B8E-9BF4-1F29A78ACB29}"/>
              </a:ext>
            </a:extLst>
          </p:cNvPr>
          <p:cNvSpPr/>
          <p:nvPr/>
        </p:nvSpPr>
        <p:spPr>
          <a:xfrm>
            <a:off x="147142" y="1541163"/>
            <a:ext cx="563245" cy="419100"/>
          </a:xfrm>
          <a:custGeom>
            <a:avLst/>
            <a:gdLst/>
            <a:ahLst/>
            <a:cxnLst/>
            <a:rect l="l" t="t" r="r" b="b"/>
            <a:pathLst>
              <a:path w="563244" h="419100">
                <a:moveTo>
                  <a:pt x="234014" y="165223"/>
                </a:moveTo>
                <a:lnTo>
                  <a:pt x="145565" y="165223"/>
                </a:lnTo>
                <a:lnTo>
                  <a:pt x="227704" y="189726"/>
                </a:lnTo>
                <a:lnTo>
                  <a:pt x="227499" y="193251"/>
                </a:lnTo>
                <a:lnTo>
                  <a:pt x="237207" y="230497"/>
                </a:lnTo>
                <a:lnTo>
                  <a:pt x="270982" y="259288"/>
                </a:lnTo>
                <a:lnTo>
                  <a:pt x="278605" y="261242"/>
                </a:lnTo>
                <a:lnTo>
                  <a:pt x="268424" y="324516"/>
                </a:lnTo>
                <a:lnTo>
                  <a:pt x="233630" y="344595"/>
                </a:lnTo>
                <a:lnTo>
                  <a:pt x="226004" y="379879"/>
                </a:lnTo>
                <a:lnTo>
                  <a:pt x="232573" y="396723"/>
                </a:lnTo>
                <a:lnTo>
                  <a:pt x="265426" y="418108"/>
                </a:lnTo>
                <a:lnTo>
                  <a:pt x="272375" y="418623"/>
                </a:lnTo>
                <a:lnTo>
                  <a:pt x="283455" y="417308"/>
                </a:lnTo>
                <a:lnTo>
                  <a:pt x="312795" y="395702"/>
                </a:lnTo>
                <a:lnTo>
                  <a:pt x="316625" y="389350"/>
                </a:lnTo>
                <a:lnTo>
                  <a:pt x="318774" y="382426"/>
                </a:lnTo>
                <a:lnTo>
                  <a:pt x="319378" y="375412"/>
                </a:lnTo>
                <a:lnTo>
                  <a:pt x="319612" y="368795"/>
                </a:lnTo>
                <a:lnTo>
                  <a:pt x="318767" y="361714"/>
                </a:lnTo>
                <a:lnTo>
                  <a:pt x="316555" y="354298"/>
                </a:lnTo>
                <a:lnTo>
                  <a:pt x="312690" y="346676"/>
                </a:lnTo>
                <a:lnTo>
                  <a:pt x="311824" y="345283"/>
                </a:lnTo>
                <a:lnTo>
                  <a:pt x="310174" y="343234"/>
                </a:lnTo>
                <a:lnTo>
                  <a:pt x="307216" y="339279"/>
                </a:lnTo>
                <a:lnTo>
                  <a:pt x="303575" y="335680"/>
                </a:lnTo>
                <a:lnTo>
                  <a:pt x="297045" y="331120"/>
                </a:lnTo>
                <a:lnTo>
                  <a:pt x="294676" y="329843"/>
                </a:lnTo>
                <a:lnTo>
                  <a:pt x="291041" y="328146"/>
                </a:lnTo>
                <a:lnTo>
                  <a:pt x="301474" y="263123"/>
                </a:lnTo>
                <a:lnTo>
                  <a:pt x="339373" y="247158"/>
                </a:lnTo>
                <a:lnTo>
                  <a:pt x="360960" y="213120"/>
                </a:lnTo>
                <a:lnTo>
                  <a:pt x="363103" y="201147"/>
                </a:lnTo>
                <a:lnTo>
                  <a:pt x="445200" y="186784"/>
                </a:lnTo>
                <a:lnTo>
                  <a:pt x="449661" y="186117"/>
                </a:lnTo>
                <a:lnTo>
                  <a:pt x="557098" y="186117"/>
                </a:lnTo>
                <a:lnTo>
                  <a:pt x="560237" y="179918"/>
                </a:lnTo>
                <a:lnTo>
                  <a:pt x="560666" y="175941"/>
                </a:lnTo>
                <a:lnTo>
                  <a:pt x="360445" y="175941"/>
                </a:lnTo>
                <a:lnTo>
                  <a:pt x="356374" y="165532"/>
                </a:lnTo>
                <a:lnTo>
                  <a:pt x="356278" y="165371"/>
                </a:lnTo>
                <a:lnTo>
                  <a:pt x="234507" y="165371"/>
                </a:lnTo>
                <a:lnTo>
                  <a:pt x="234014" y="165223"/>
                </a:lnTo>
                <a:close/>
              </a:path>
              <a:path w="563244" h="419100">
                <a:moveTo>
                  <a:pt x="557098" y="186117"/>
                </a:moveTo>
                <a:lnTo>
                  <a:pt x="449661" y="186117"/>
                </a:lnTo>
                <a:lnTo>
                  <a:pt x="455767" y="196731"/>
                </a:lnTo>
                <a:lnTo>
                  <a:pt x="491805" y="220407"/>
                </a:lnTo>
                <a:lnTo>
                  <a:pt x="497825" y="221300"/>
                </a:lnTo>
                <a:lnTo>
                  <a:pt x="503735" y="221300"/>
                </a:lnTo>
                <a:lnTo>
                  <a:pt x="522051" y="218383"/>
                </a:lnTo>
                <a:lnTo>
                  <a:pt x="538419" y="210073"/>
                </a:lnTo>
                <a:lnTo>
                  <a:pt x="551571" y="197031"/>
                </a:lnTo>
                <a:lnTo>
                  <a:pt x="557098" y="186117"/>
                </a:lnTo>
                <a:close/>
              </a:path>
              <a:path w="563244" h="419100">
                <a:moveTo>
                  <a:pt x="80668" y="53312"/>
                </a:moveTo>
                <a:lnTo>
                  <a:pt x="76165" y="53312"/>
                </a:lnTo>
                <a:lnTo>
                  <a:pt x="49672" y="58018"/>
                </a:lnTo>
                <a:lnTo>
                  <a:pt x="26782" y="71182"/>
                </a:lnTo>
                <a:lnTo>
                  <a:pt x="9542" y="91378"/>
                </a:lnTo>
                <a:lnTo>
                  <a:pt x="0" y="117180"/>
                </a:lnTo>
                <a:lnTo>
                  <a:pt x="703" y="147928"/>
                </a:lnTo>
                <a:lnTo>
                  <a:pt x="34042" y="195729"/>
                </a:lnTo>
                <a:lnTo>
                  <a:pt x="71836" y="208224"/>
                </a:lnTo>
                <a:lnTo>
                  <a:pt x="76349" y="208224"/>
                </a:lnTo>
                <a:lnTo>
                  <a:pt x="97791" y="205166"/>
                </a:lnTo>
                <a:lnTo>
                  <a:pt x="117173" y="196485"/>
                </a:lnTo>
                <a:lnTo>
                  <a:pt x="133446" y="182924"/>
                </a:lnTo>
                <a:lnTo>
                  <a:pt x="145565" y="165223"/>
                </a:lnTo>
                <a:lnTo>
                  <a:pt x="234014" y="165223"/>
                </a:lnTo>
                <a:lnTo>
                  <a:pt x="152899" y="141010"/>
                </a:lnTo>
                <a:lnTo>
                  <a:pt x="151121" y="111294"/>
                </a:lnTo>
                <a:lnTo>
                  <a:pt x="138788" y="85196"/>
                </a:lnTo>
                <a:lnTo>
                  <a:pt x="117741" y="65382"/>
                </a:lnTo>
                <a:lnTo>
                  <a:pt x="89819" y="54521"/>
                </a:lnTo>
                <a:lnTo>
                  <a:pt x="85233" y="53706"/>
                </a:lnTo>
                <a:lnTo>
                  <a:pt x="80668" y="53312"/>
                </a:lnTo>
                <a:close/>
              </a:path>
              <a:path w="563244" h="419100">
                <a:moveTo>
                  <a:pt x="509651" y="102738"/>
                </a:moveTo>
                <a:lnTo>
                  <a:pt x="503725" y="102738"/>
                </a:lnTo>
                <a:lnTo>
                  <a:pt x="485412" y="105653"/>
                </a:lnTo>
                <a:lnTo>
                  <a:pt x="447234" y="144120"/>
                </a:lnTo>
                <a:lnTo>
                  <a:pt x="444481" y="161252"/>
                </a:lnTo>
                <a:lnTo>
                  <a:pt x="360445" y="175941"/>
                </a:lnTo>
                <a:lnTo>
                  <a:pt x="560666" y="175941"/>
                </a:lnTo>
                <a:lnTo>
                  <a:pt x="562761" y="156510"/>
                </a:lnTo>
                <a:lnTo>
                  <a:pt x="556339" y="134715"/>
                </a:lnTo>
                <a:lnTo>
                  <a:pt x="542214" y="116920"/>
                </a:lnTo>
                <a:lnTo>
                  <a:pt x="521629" y="105517"/>
                </a:lnTo>
                <a:lnTo>
                  <a:pt x="515677" y="103631"/>
                </a:lnTo>
                <a:lnTo>
                  <a:pt x="509651" y="102738"/>
                </a:lnTo>
                <a:close/>
              </a:path>
              <a:path w="563244" h="419100">
                <a:moveTo>
                  <a:pt x="303837" y="76360"/>
                </a:moveTo>
                <a:lnTo>
                  <a:pt x="283475" y="76370"/>
                </a:lnTo>
                <a:lnTo>
                  <a:pt x="279488" y="129447"/>
                </a:lnTo>
                <a:lnTo>
                  <a:pt x="268028" y="133291"/>
                </a:lnTo>
                <a:lnTo>
                  <a:pt x="237586" y="159518"/>
                </a:lnTo>
                <a:lnTo>
                  <a:pt x="234507" y="165371"/>
                </a:lnTo>
                <a:lnTo>
                  <a:pt x="356278" y="165371"/>
                </a:lnTo>
                <a:lnTo>
                  <a:pt x="326002" y="134771"/>
                </a:lnTo>
                <a:lnTo>
                  <a:pt x="299966" y="127708"/>
                </a:lnTo>
                <a:lnTo>
                  <a:pt x="303837" y="76360"/>
                </a:lnTo>
                <a:close/>
              </a:path>
              <a:path w="563244" h="419100">
                <a:moveTo>
                  <a:pt x="303428" y="0"/>
                </a:moveTo>
                <a:lnTo>
                  <a:pt x="296578" y="0"/>
                </a:lnTo>
                <a:lnTo>
                  <a:pt x="288379" y="972"/>
                </a:lnTo>
                <a:lnTo>
                  <a:pt x="262314" y="33680"/>
                </a:lnTo>
                <a:lnTo>
                  <a:pt x="262260" y="41203"/>
                </a:lnTo>
                <a:lnTo>
                  <a:pt x="267077" y="53555"/>
                </a:lnTo>
                <a:lnTo>
                  <a:pt x="276683" y="63536"/>
                </a:lnTo>
                <a:lnTo>
                  <a:pt x="279031" y="65180"/>
                </a:lnTo>
                <a:lnTo>
                  <a:pt x="281568" y="66378"/>
                </a:lnTo>
                <a:lnTo>
                  <a:pt x="284169" y="67355"/>
                </a:lnTo>
                <a:lnTo>
                  <a:pt x="283470" y="76370"/>
                </a:lnTo>
                <a:lnTo>
                  <a:pt x="303837" y="76360"/>
                </a:lnTo>
                <a:lnTo>
                  <a:pt x="304406" y="68810"/>
                </a:lnTo>
                <a:lnTo>
                  <a:pt x="327568" y="50943"/>
                </a:lnTo>
                <a:lnTo>
                  <a:pt x="328488" y="49157"/>
                </a:lnTo>
                <a:lnTo>
                  <a:pt x="329439" y="46352"/>
                </a:lnTo>
                <a:lnTo>
                  <a:pt x="330337" y="43809"/>
                </a:lnTo>
                <a:lnTo>
                  <a:pt x="330946" y="41203"/>
                </a:lnTo>
                <a:lnTo>
                  <a:pt x="331209" y="38571"/>
                </a:lnTo>
                <a:lnTo>
                  <a:pt x="331309" y="37804"/>
                </a:lnTo>
                <a:lnTo>
                  <a:pt x="331356" y="33680"/>
                </a:lnTo>
                <a:lnTo>
                  <a:pt x="310347" y="2012"/>
                </a:lnTo>
                <a:lnTo>
                  <a:pt x="303428" y="0"/>
                </a:lnTo>
                <a:close/>
              </a:path>
            </a:pathLst>
          </a:custGeom>
          <a:solidFill>
            <a:srgbClr val="DB232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B71A3777-D33B-4507-A3CF-05854A280CE0}"/>
              </a:ext>
            </a:extLst>
          </p:cNvPr>
          <p:cNvSpPr txBox="1"/>
          <p:nvPr/>
        </p:nvSpPr>
        <p:spPr>
          <a:xfrm>
            <a:off x="904873" y="1531899"/>
            <a:ext cx="6004079" cy="40588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ct val="1000"/>
              </a:spcBef>
              <a:defRPr lang="ko-KR" altLang="en-US"/>
            </a:pPr>
            <a:r>
              <a:rPr lang="en-US" altLang="ko-KR" sz="2550" b="1" spc="-157" dirty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T</a:t>
            </a:r>
            <a:r>
              <a:rPr lang="en-US" altLang="ko-KR" sz="2550" b="1" spc="-157" dirty="0" smtClean="0">
                <a:solidFill>
                  <a:srgbClr val="DB23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oast</a:t>
            </a:r>
            <a:endParaRPr lang="ko-KR" altLang="en-US" sz="2550" b="1" spc="-157" dirty="0">
              <a:solidFill>
                <a:srgbClr val="DB232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4989" y="2217527"/>
            <a:ext cx="7915554" cy="20621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200" b="1" dirty="0" err="1">
                <a:latin typeface="나눔바른고딕"/>
                <a:ea typeface="함초롬돋움"/>
                <a:sym typeface="Wingdings"/>
              </a:rPr>
              <a:t>v</a:t>
            </a:r>
            <a:r>
              <a:rPr lang="en-US" altLang="ko-KR" sz="3200" b="1" dirty="0" err="1" smtClean="0">
                <a:latin typeface="나눔바른고딕"/>
                <a:ea typeface="함초롬돋움"/>
                <a:sym typeface="Wingdings"/>
              </a:rPr>
              <a:t>ar</a:t>
            </a:r>
            <a:r>
              <a:rPr lang="en-US" altLang="ko-KR" sz="3200" b="1" dirty="0" smtClean="0">
                <a:latin typeface="나눔바른고딕"/>
                <a:ea typeface="함초롬돋움"/>
                <a:sym typeface="Wingdings"/>
              </a:rPr>
              <a:t> t1 = </a:t>
            </a:r>
            <a:r>
              <a:rPr lang="en-US" altLang="ko-KR" sz="3200" b="1" dirty="0" err="1" smtClean="0">
                <a:latin typeface="나눔바른고딕"/>
                <a:ea typeface="함초롬돋움"/>
                <a:sym typeface="Wingdings"/>
              </a:rPr>
              <a:t>Toast.makeText</a:t>
            </a:r>
            <a:r>
              <a:rPr lang="en-US" altLang="ko-KR" sz="3200" b="1" dirty="0" smtClean="0">
                <a:latin typeface="나눔바른고딕"/>
                <a:ea typeface="함초롬돋움"/>
                <a:sym typeface="Wingdings"/>
              </a:rPr>
              <a:t>(this, “hello world”, </a:t>
            </a:r>
            <a:r>
              <a:rPr lang="en-US" altLang="ko-KR" sz="3200" b="1" dirty="0" err="1" smtClean="0">
                <a:latin typeface="나눔바른고딕"/>
                <a:ea typeface="함초롬돋움"/>
                <a:sym typeface="Wingdings"/>
              </a:rPr>
              <a:t>Toast.LENGTH_LONG</a:t>
            </a:r>
            <a:r>
              <a:rPr lang="en-US" altLang="ko-KR" sz="3200" b="1" dirty="0" smtClean="0">
                <a:latin typeface="나눔바른고딕"/>
                <a:ea typeface="함초롬돋움"/>
                <a:sym typeface="Wingdings"/>
              </a:rPr>
              <a:t>)</a:t>
            </a:r>
          </a:p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200" b="1" dirty="0" smtClean="0">
                <a:latin typeface="나눔바른고딕"/>
                <a:ea typeface="함초롬돋움"/>
                <a:sym typeface="Wingdings"/>
              </a:rPr>
              <a:t>t1.setGravity(Gravity.CENTER,0,0)</a:t>
            </a:r>
          </a:p>
          <a:p>
            <a:pPr lvl="0" algn="l" defTabSz="98840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200" b="1" dirty="0" smtClean="0">
                <a:latin typeface="나눔바른고딕"/>
                <a:ea typeface="함초롬돋움"/>
                <a:sym typeface="Wingdings"/>
              </a:rPr>
              <a:t>t</a:t>
            </a:r>
            <a:r>
              <a:rPr lang="en-US" altLang="ko-KR" sz="3200" b="1" i="0" dirty="0" smtClean="0">
                <a:latin typeface="나눔바른고딕"/>
                <a:ea typeface="함초롬돋움"/>
                <a:sym typeface="Wingdings"/>
              </a:rPr>
              <a:t>1.show()</a:t>
            </a:r>
            <a:endParaRPr lang="ko-KR" altLang="ko-KR" sz="3200" b="1" i="0" dirty="0">
              <a:latin typeface="나눔바른고딕"/>
              <a:ea typeface="함초롬돋움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53330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29253" y="3507196"/>
            <a:ext cx="8391615" cy="0"/>
          </a:xfrm>
          <a:prstGeom prst="line">
            <a:avLst/>
          </a:prstGeom>
          <a:ln w="2857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6744" y="2260932"/>
            <a:ext cx="2553487" cy="25534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-226679" y="-2"/>
            <a:ext cx="9597358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66275" y="2839933"/>
            <a:ext cx="367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Activity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원호 15"/>
          <p:cNvSpPr/>
          <p:nvPr/>
        </p:nvSpPr>
        <p:spPr>
          <a:xfrm rot="10800000">
            <a:off x="-2509076" y="678474"/>
            <a:ext cx="5657447" cy="5657447"/>
          </a:xfrm>
          <a:prstGeom prst="arc">
            <a:avLst>
              <a:gd name="adj1" fmla="val 16711808"/>
              <a:gd name="adj2" fmla="val 16655348"/>
            </a:avLst>
          </a:prstGeom>
          <a:noFill/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>
            <a:off x="-3031158" y="156392"/>
            <a:ext cx="6701608" cy="6701608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54714" y="2901488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원호 23"/>
          <p:cNvSpPr/>
          <p:nvPr/>
        </p:nvSpPr>
        <p:spPr>
          <a:xfrm rot="20156661">
            <a:off x="-2125755" y="1014529"/>
            <a:ext cx="4828939" cy="4828939"/>
          </a:xfrm>
          <a:prstGeom prst="arc">
            <a:avLst>
              <a:gd name="adj1" fmla="val 608847"/>
              <a:gd name="adj2" fmla="val 17896654"/>
            </a:avLst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사용자 지정 3">
      <a:majorFont>
        <a:latin typeface="Yoon 윤고딕 540_TT"/>
        <a:ea typeface="-윤고딕330"/>
        <a:cs typeface=""/>
      </a:majorFont>
      <a:minorFont>
        <a:latin typeface="-윤고딕330"/>
        <a:ea typeface="Yoon 윤고딕 540_T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anchor="ctr"/>
      <a:lstStyle>
        <a:defPPr algn="ctr">
          <a:defRPr lang="ko-KR"/>
        </a:defPPr>
      </a:lstStyle>
      <a:style>
        <a:lnRef idx="2">
          <a:schemeClr val="accent1"/>
        </a:lnRef>
        <a:fillRef idx="1">
          <a:schemeClr val="lt1"/>
        </a:fillRef>
        <a:effectRef idx="2">
          <a:schemeClr val="accent1"/>
        </a:effectRef>
        <a:fontRef idx="minor">
          <a:schemeClr val="dk1"/>
        </a:fontRef>
      </a:style>
    </a:spDef>
    <a:lnDef>
      <a:spPr>
        <a:ln>
          <a:solidFill>
            <a:srgbClr val="1176C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pc="-150" smtClean="0">
            <a:solidFill>
              <a:schemeClr val="bg1"/>
            </a:solidFill>
            <a:latin typeface="-윤디자인웹돋움"/>
            <a:ea typeface="-윤디자인웹돋움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6761</TotalTime>
  <Words>1206</Words>
  <Application>Microsoft Office PowerPoint</Application>
  <PresentationFormat>화면 슬라이드 쇼(4:3)</PresentationFormat>
  <Paragraphs>341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5" baseType="lpstr">
      <vt:lpstr>Yoon 윤고딕 540_TT</vt:lpstr>
      <vt:lpstr>굴림</vt:lpstr>
      <vt:lpstr>나눔바른고딕</vt:lpstr>
      <vt:lpstr>맑은 고딕</vt:lpstr>
      <vt:lpstr>-윤고딕330</vt:lpstr>
      <vt:lpstr>함초롬돋움</vt:lpstr>
      <vt:lpstr>Arial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문다미</dc:creator>
  <cp:lastModifiedBy>Windows 사용자</cp:lastModifiedBy>
  <cp:revision>261</cp:revision>
  <dcterms:created xsi:type="dcterms:W3CDTF">2016-05-18T06:51:32Z</dcterms:created>
  <dcterms:modified xsi:type="dcterms:W3CDTF">2019-10-05T13:37:03Z</dcterms:modified>
</cp:coreProperties>
</file>