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57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8FAADC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9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9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E618-62E5-4B7D-A1BE-0387DA28F371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DCDC-34BD-4BA7-8668-E31920A71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77EA848-7AC9-47F1-AFDD-66BFFDDC2CCA}"/>
              </a:ext>
            </a:extLst>
          </p:cNvPr>
          <p:cNvSpPr/>
          <p:nvPr/>
        </p:nvSpPr>
        <p:spPr>
          <a:xfrm>
            <a:off x="1949450" y="2304966"/>
            <a:ext cx="1067359" cy="6177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미스터 대박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디너 서비스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D819213-CBF6-4513-8D57-D3F954759602}"/>
              </a:ext>
            </a:extLst>
          </p:cNvPr>
          <p:cNvSpPr/>
          <p:nvPr/>
        </p:nvSpPr>
        <p:spPr>
          <a:xfrm>
            <a:off x="4015315" y="457322"/>
            <a:ext cx="759384" cy="341182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분석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AC30B5-0A54-499D-8062-544227A1A1E6}"/>
              </a:ext>
            </a:extLst>
          </p:cNvPr>
          <p:cNvSpPr/>
          <p:nvPr/>
        </p:nvSpPr>
        <p:spPr>
          <a:xfrm>
            <a:off x="5747308" y="64279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추출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399C73-EEFF-4969-B0E0-A88C386F9E73}"/>
              </a:ext>
            </a:extLst>
          </p:cNvPr>
          <p:cNvSpPr/>
          <p:nvPr/>
        </p:nvSpPr>
        <p:spPr>
          <a:xfrm>
            <a:off x="5747308" y="453766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유스케이스 명세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F1210BE-065F-4F07-B18C-D8D9B4A1641F}"/>
              </a:ext>
            </a:extLst>
          </p:cNvPr>
          <p:cNvSpPr/>
          <p:nvPr/>
        </p:nvSpPr>
        <p:spPr>
          <a:xfrm>
            <a:off x="5747308" y="862802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모델링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0149C1-3A76-4C7B-A3B8-66B96B7828B7}"/>
              </a:ext>
            </a:extLst>
          </p:cNvPr>
          <p:cNvSpPr/>
          <p:nvPr/>
        </p:nvSpPr>
        <p:spPr>
          <a:xfrm>
            <a:off x="4015315" y="3195084"/>
            <a:ext cx="759384" cy="341182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코딩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CCBA695-02E2-4170-B8F7-77BA361218DE}"/>
              </a:ext>
            </a:extLst>
          </p:cNvPr>
          <p:cNvSpPr/>
          <p:nvPr/>
        </p:nvSpPr>
        <p:spPr>
          <a:xfrm>
            <a:off x="4066115" y="4297179"/>
            <a:ext cx="759384" cy="341182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6DBFAAD-36C6-40E1-AF7A-C5165914B8CF}"/>
              </a:ext>
            </a:extLst>
          </p:cNvPr>
          <p:cNvSpPr/>
          <p:nvPr/>
        </p:nvSpPr>
        <p:spPr>
          <a:xfrm>
            <a:off x="7142872" y="3997989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기능 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CC9F8C1-A58F-43BA-ACE9-867DA68085A9}"/>
              </a:ext>
            </a:extLst>
          </p:cNvPr>
          <p:cNvSpPr/>
          <p:nvPr/>
        </p:nvSpPr>
        <p:spPr>
          <a:xfrm>
            <a:off x="7142872" y="4384796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인수 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93CB8E0-0E1E-4BBD-997C-406F189B5692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4774699" y="234871"/>
            <a:ext cx="972610" cy="393042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2754FC4-BDE4-4F10-8A75-E1945F818849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4774699" y="627914"/>
            <a:ext cx="972610" cy="405479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5D2EB456-79F7-4442-A112-CEECBECC90C2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4774699" y="624357"/>
            <a:ext cx="972610" cy="355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B9CA033E-0CDF-46E1-AC82-57E032B0C101}"/>
              </a:ext>
            </a:extLst>
          </p:cNvPr>
          <p:cNvCxnSpPr>
            <a:cxnSpLocks/>
          </p:cNvCxnSpPr>
          <p:nvPr/>
        </p:nvCxnSpPr>
        <p:spPr>
          <a:xfrm flipV="1">
            <a:off x="5537469" y="3847202"/>
            <a:ext cx="2364786" cy="620568"/>
          </a:xfrm>
          <a:prstGeom prst="bentConnector3">
            <a:avLst>
              <a:gd name="adj1" fmla="val 5486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94EE4504-BCC9-460C-907F-6160E6A05038}"/>
              </a:ext>
            </a:extLst>
          </p:cNvPr>
          <p:cNvCxnSpPr>
            <a:cxnSpLocks/>
          </p:cNvCxnSpPr>
          <p:nvPr/>
        </p:nvCxnSpPr>
        <p:spPr>
          <a:xfrm>
            <a:off x="4825498" y="4467770"/>
            <a:ext cx="2317373" cy="87617"/>
          </a:xfrm>
          <a:prstGeom prst="bentConnector3">
            <a:avLst>
              <a:gd name="adj1" fmla="val 8712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39A640D7-0F08-4006-BE65-3ABFFBBC832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rot="10800000" flipV="1">
            <a:off x="3016809" y="627912"/>
            <a:ext cx="998506" cy="198594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0152C2A7-31D9-4DB9-B8C9-A2B722B5E95A}"/>
              </a:ext>
            </a:extLst>
          </p:cNvPr>
          <p:cNvCxnSpPr>
            <a:cxnSpLocks/>
            <a:stCxn id="55" idx="1"/>
            <a:endCxn id="11" idx="3"/>
          </p:cNvCxnSpPr>
          <p:nvPr/>
        </p:nvCxnSpPr>
        <p:spPr>
          <a:xfrm rot="10800000">
            <a:off x="3016809" y="2613854"/>
            <a:ext cx="1049306" cy="1853916"/>
          </a:xfrm>
          <a:prstGeom prst="bentConnector3">
            <a:avLst>
              <a:gd name="adj1" fmla="val 52421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5AB0A4A-12E8-4436-853F-B9CDF03A1EC9}"/>
              </a:ext>
            </a:extLst>
          </p:cNvPr>
          <p:cNvSpPr/>
          <p:nvPr/>
        </p:nvSpPr>
        <p:spPr>
          <a:xfrm>
            <a:off x="5747308" y="2726648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구현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806BDA8C-890D-4993-BC4C-C9551E8F9A8B}"/>
              </a:ext>
            </a:extLst>
          </p:cNvPr>
          <p:cNvSpPr/>
          <p:nvPr/>
        </p:nvSpPr>
        <p:spPr>
          <a:xfrm>
            <a:off x="5747308" y="3097150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DB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634F8BE-493E-4D7A-BDFF-3EE71901DDB7}"/>
              </a:ext>
            </a:extLst>
          </p:cNvPr>
          <p:cNvSpPr/>
          <p:nvPr/>
        </p:nvSpPr>
        <p:spPr>
          <a:xfrm>
            <a:off x="5747308" y="3486637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UI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5D6465F9-2154-4F0E-BEE0-0D099FD117A5}"/>
              </a:ext>
            </a:extLst>
          </p:cNvPr>
          <p:cNvCxnSpPr>
            <a:cxnSpLocks/>
            <a:stCxn id="24" idx="3"/>
            <a:endCxn id="129" idx="1"/>
          </p:cNvCxnSpPr>
          <p:nvPr/>
        </p:nvCxnSpPr>
        <p:spPr>
          <a:xfrm flipV="1">
            <a:off x="4774699" y="2897239"/>
            <a:ext cx="972609" cy="468436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83246131-EA87-4F6B-8A28-34FD146CDB8A}"/>
              </a:ext>
            </a:extLst>
          </p:cNvPr>
          <p:cNvCxnSpPr>
            <a:cxnSpLocks/>
            <a:stCxn id="24" idx="3"/>
            <a:endCxn id="131" idx="1"/>
          </p:cNvCxnSpPr>
          <p:nvPr/>
        </p:nvCxnSpPr>
        <p:spPr>
          <a:xfrm>
            <a:off x="4774699" y="3365675"/>
            <a:ext cx="972609" cy="291553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DCF39EB3-CBC7-40BB-AEC9-F3382835F1F2}"/>
              </a:ext>
            </a:extLst>
          </p:cNvPr>
          <p:cNvCxnSpPr>
            <a:cxnSpLocks/>
            <a:stCxn id="24" idx="3"/>
            <a:endCxn id="130" idx="1"/>
          </p:cNvCxnSpPr>
          <p:nvPr/>
        </p:nvCxnSpPr>
        <p:spPr>
          <a:xfrm flipV="1">
            <a:off x="4774699" y="3267741"/>
            <a:ext cx="972609" cy="97934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146287E-0762-4588-99BF-E6E00D9B0E40}"/>
              </a:ext>
            </a:extLst>
          </p:cNvPr>
          <p:cNvSpPr/>
          <p:nvPr/>
        </p:nvSpPr>
        <p:spPr>
          <a:xfrm>
            <a:off x="4015315" y="1787767"/>
            <a:ext cx="759384" cy="341182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7A046AAA-BFE4-4B88-919D-36CC8B55B1D0}"/>
              </a:ext>
            </a:extLst>
          </p:cNvPr>
          <p:cNvCxnSpPr>
            <a:cxnSpLocks/>
            <a:stCxn id="172" idx="1"/>
            <a:endCxn id="11" idx="3"/>
          </p:cNvCxnSpPr>
          <p:nvPr/>
        </p:nvCxnSpPr>
        <p:spPr>
          <a:xfrm rot="10800000" flipV="1">
            <a:off x="3016809" y="1958358"/>
            <a:ext cx="998506" cy="6554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195B4AD8-8E5F-4CAF-9D56-FA1E59BD2F1F}"/>
              </a:ext>
            </a:extLst>
          </p:cNvPr>
          <p:cNvSpPr/>
          <p:nvPr/>
        </p:nvSpPr>
        <p:spPr>
          <a:xfrm>
            <a:off x="7142872" y="1249774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설계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4684B1FB-5CCC-4D92-A47D-67EE469B26A2}"/>
              </a:ext>
            </a:extLst>
          </p:cNvPr>
          <p:cNvSpPr/>
          <p:nvPr/>
        </p:nvSpPr>
        <p:spPr>
          <a:xfrm>
            <a:off x="7142872" y="1633862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DB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7553F33C-8A25-4A9E-BFB8-0DDC76B4ED5A}"/>
              </a:ext>
            </a:extLst>
          </p:cNvPr>
          <p:cNvSpPr/>
          <p:nvPr/>
        </p:nvSpPr>
        <p:spPr>
          <a:xfrm>
            <a:off x="7142872" y="2019702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UI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2988459E-A35E-4DD8-A73E-9FC5044A3143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4774699" y="1420365"/>
            <a:ext cx="2368173" cy="537993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3F59E582-4A81-44BB-B891-3322C33CF928}"/>
              </a:ext>
            </a:extLst>
          </p:cNvPr>
          <p:cNvCxnSpPr>
            <a:cxnSpLocks/>
            <a:stCxn id="172" idx="3"/>
            <a:endCxn id="176" idx="1"/>
          </p:cNvCxnSpPr>
          <p:nvPr/>
        </p:nvCxnSpPr>
        <p:spPr>
          <a:xfrm>
            <a:off x="4774699" y="1958358"/>
            <a:ext cx="2368173" cy="23193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9737460A-7CAE-4834-87E4-59B01EDDEB76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 flipV="1">
            <a:off x="4774699" y="1804453"/>
            <a:ext cx="2368173" cy="15390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AB53173-ED17-41BA-BC6E-95E439BB5158}"/>
              </a:ext>
            </a:extLst>
          </p:cNvPr>
          <p:cNvCxnSpPr>
            <a:cxnSpLocks/>
            <a:stCxn id="172" idx="3"/>
            <a:endCxn id="197" idx="1"/>
          </p:cNvCxnSpPr>
          <p:nvPr/>
        </p:nvCxnSpPr>
        <p:spPr>
          <a:xfrm>
            <a:off x="4774699" y="1958358"/>
            <a:ext cx="2368173" cy="617775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사각형: 둥근 모서리 196">
            <a:extLst>
              <a:ext uri="{FF2B5EF4-FFF2-40B4-BE49-F238E27FC236}">
                <a16:creationId xmlns:a16="http://schemas.microsoft.com/office/drawing/2014/main" id="{5DD54659-DB64-44AA-9DE5-BA21F146CDC0}"/>
              </a:ext>
            </a:extLst>
          </p:cNvPr>
          <p:cNvSpPr/>
          <p:nvPr/>
        </p:nvSpPr>
        <p:spPr>
          <a:xfrm>
            <a:off x="7142872" y="2405542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 통합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9382D025-1258-4D6B-8A7C-FE01A8F7B12F}"/>
              </a:ext>
            </a:extLst>
          </p:cNvPr>
          <p:cNvSpPr/>
          <p:nvPr/>
        </p:nvSpPr>
        <p:spPr>
          <a:xfrm>
            <a:off x="5747308" y="3892997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 통합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C06E90C3-3B10-4820-83E1-5C755879F9A5}"/>
              </a:ext>
            </a:extLst>
          </p:cNvPr>
          <p:cNvCxnSpPr>
            <a:cxnSpLocks/>
            <a:stCxn id="24" idx="3"/>
            <a:endCxn id="233" idx="1"/>
          </p:cNvCxnSpPr>
          <p:nvPr/>
        </p:nvCxnSpPr>
        <p:spPr>
          <a:xfrm>
            <a:off x="4774699" y="3365675"/>
            <a:ext cx="972609" cy="697913"/>
          </a:xfrm>
          <a:prstGeom prst="bentConnector3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B0EA8B94-C67E-4404-ADBE-BE4E32C6874D}"/>
              </a:ext>
            </a:extLst>
          </p:cNvPr>
          <p:cNvSpPr/>
          <p:nvPr/>
        </p:nvSpPr>
        <p:spPr>
          <a:xfrm>
            <a:off x="7142872" y="3610350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UI </a:t>
            </a:r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BFEAC2AB-863A-40D4-9757-DFCEDEE0D43A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4825499" y="4168580"/>
            <a:ext cx="2317373" cy="299190"/>
          </a:xfrm>
          <a:prstGeom prst="bentConnector3">
            <a:avLst>
              <a:gd name="adj1" fmla="val 8712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270">
            <a:extLst>
              <a:ext uri="{FF2B5EF4-FFF2-40B4-BE49-F238E27FC236}">
                <a16:creationId xmlns:a16="http://schemas.microsoft.com/office/drawing/2014/main" id="{EDB31E5A-BB34-4C26-96B2-6FC02903C809}"/>
              </a:ext>
            </a:extLst>
          </p:cNvPr>
          <p:cNvCxnSpPr>
            <a:cxnSpLocks/>
            <a:stCxn id="24" idx="1"/>
            <a:endCxn id="11" idx="3"/>
          </p:cNvCxnSpPr>
          <p:nvPr/>
        </p:nvCxnSpPr>
        <p:spPr>
          <a:xfrm rot="10800000">
            <a:off x="3016809" y="2613855"/>
            <a:ext cx="998506" cy="7518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CCFE6DA-A85B-4568-8D81-70F48DF35265}"/>
              </a:ext>
            </a:extLst>
          </p:cNvPr>
          <p:cNvSpPr/>
          <p:nvPr/>
        </p:nvSpPr>
        <p:spPr>
          <a:xfrm>
            <a:off x="7142872" y="4766960"/>
            <a:ext cx="759384" cy="341182"/>
          </a:xfrm>
          <a:prstGeom prst="round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인수 테스트</a:t>
            </a:r>
            <a:endParaRPr lang="en-US" altLang="ko-KR" sz="8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8353A3E-8563-45E7-9F1F-3DD2E1CDAFB6}"/>
              </a:ext>
            </a:extLst>
          </p:cNvPr>
          <p:cNvCxnSpPr>
            <a:stCxn id="55" idx="3"/>
            <a:endCxn id="39" idx="1"/>
          </p:cNvCxnSpPr>
          <p:nvPr/>
        </p:nvCxnSpPr>
        <p:spPr>
          <a:xfrm>
            <a:off x="4825499" y="4467770"/>
            <a:ext cx="2317373" cy="469781"/>
          </a:xfrm>
          <a:prstGeom prst="bentConnector3">
            <a:avLst>
              <a:gd name="adj1" fmla="val 87120"/>
            </a:avLst>
          </a:prstGeom>
          <a:ln>
            <a:solidFill>
              <a:srgbClr val="B4C7E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DE016E-B93C-4F92-BBF8-1252B253DBA1}"/>
              </a:ext>
            </a:extLst>
          </p:cNvPr>
          <p:cNvSpPr/>
          <p:nvPr/>
        </p:nvSpPr>
        <p:spPr>
          <a:xfrm>
            <a:off x="1695526" y="1209837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요구분석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8694BA-2ED9-4C77-B501-CD75064D1EDD}"/>
              </a:ext>
            </a:extLst>
          </p:cNvPr>
          <p:cNvSpPr/>
          <p:nvPr/>
        </p:nvSpPr>
        <p:spPr>
          <a:xfrm>
            <a:off x="559363" y="565824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계획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A91CB6-5F6C-4744-AB1F-E90307451196}"/>
              </a:ext>
            </a:extLst>
          </p:cNvPr>
          <p:cNvSpPr/>
          <p:nvPr/>
        </p:nvSpPr>
        <p:spPr>
          <a:xfrm>
            <a:off x="2831689" y="1942341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8ECCEBB-ED6A-496B-999B-B95E1CBCE87D}"/>
              </a:ext>
            </a:extLst>
          </p:cNvPr>
          <p:cNvSpPr/>
          <p:nvPr/>
        </p:nvSpPr>
        <p:spPr>
          <a:xfrm>
            <a:off x="3967852" y="2674845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구현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4DF6DD2-1D51-4824-B19C-67672F794B79}"/>
              </a:ext>
            </a:extLst>
          </p:cNvPr>
          <p:cNvSpPr/>
          <p:nvPr/>
        </p:nvSpPr>
        <p:spPr>
          <a:xfrm>
            <a:off x="5104015" y="3407349"/>
            <a:ext cx="1136163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테스트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50182406-5C7B-4B0E-A60C-3015E31C3BAF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>
          <a:xfrm>
            <a:off x="1695526" y="789273"/>
            <a:ext cx="568082" cy="420564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DBAACF9F-38C8-4815-8A6D-F55FA935261F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2831689" y="1433286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A40DF91-C851-4221-B244-A5CB410B5268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>
            <a:off x="3967852" y="2165790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5A1F8D2E-9B6F-41E1-B6DE-8C10667BA98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5104015" y="2898294"/>
            <a:ext cx="568082" cy="50905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03B83DC-D2CD-49E9-A548-2AB6104A3BAE}"/>
              </a:ext>
            </a:extLst>
          </p:cNvPr>
          <p:cNvSpPr/>
          <p:nvPr/>
        </p:nvSpPr>
        <p:spPr>
          <a:xfrm>
            <a:off x="6312311" y="4149718"/>
            <a:ext cx="1327354" cy="446898"/>
          </a:xfrm>
          <a:prstGeom prst="round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인수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설치</a:t>
            </a:r>
            <a:endParaRPr lang="en-US" altLang="ko-KR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E3030658-0BC3-4C8B-A07A-84738799B6DC}"/>
              </a:ext>
            </a:extLst>
          </p:cNvPr>
          <p:cNvCxnSpPr>
            <a:cxnSpLocks/>
            <a:stCxn id="23" idx="3"/>
            <a:endCxn id="39" idx="0"/>
          </p:cNvCxnSpPr>
          <p:nvPr/>
        </p:nvCxnSpPr>
        <p:spPr>
          <a:xfrm>
            <a:off x="6240178" y="3630798"/>
            <a:ext cx="735810" cy="518920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D3ED5DD-CB63-4C55-BB04-7A12824359F4}"/>
              </a:ext>
            </a:extLst>
          </p:cNvPr>
          <p:cNvSpPr/>
          <p:nvPr/>
        </p:nvSpPr>
        <p:spPr>
          <a:xfrm>
            <a:off x="1695526" y="477333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계획서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9B6CC92-1EB3-4386-9605-FB235D57F169}"/>
              </a:ext>
            </a:extLst>
          </p:cNvPr>
          <p:cNvSpPr/>
          <p:nvPr/>
        </p:nvSpPr>
        <p:spPr>
          <a:xfrm>
            <a:off x="2831688" y="1138317"/>
            <a:ext cx="2733370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요구 모델링 보고서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23EE56-1DA5-4E8D-9C5D-71364694E7B2}"/>
              </a:ext>
            </a:extLst>
          </p:cNvPr>
          <p:cNvSpPr/>
          <p:nvPr/>
        </p:nvSpPr>
        <p:spPr>
          <a:xfrm>
            <a:off x="3967852" y="1857249"/>
            <a:ext cx="2600096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설계 모델링 보고서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1500939-EC77-460B-A842-F73A152F613E}"/>
              </a:ext>
            </a:extLst>
          </p:cNvPr>
          <p:cNvSpPr/>
          <p:nvPr/>
        </p:nvSpPr>
        <p:spPr>
          <a:xfrm>
            <a:off x="5104015" y="2615905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소스코드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A7155C1-EEAD-4042-BB3D-1342440204D5}"/>
              </a:ext>
            </a:extLst>
          </p:cNvPr>
          <p:cNvSpPr/>
          <p:nvPr/>
        </p:nvSpPr>
        <p:spPr>
          <a:xfrm>
            <a:off x="6240178" y="3317359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실행파일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08D3B6F-7016-4443-8B68-6A8AFEC7E0AC}"/>
              </a:ext>
            </a:extLst>
          </p:cNvPr>
          <p:cNvSpPr/>
          <p:nvPr/>
        </p:nvSpPr>
        <p:spPr>
          <a:xfrm>
            <a:off x="1322168" y="4024085"/>
            <a:ext cx="1691687" cy="4468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폭포수 모델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08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817A949-DEA1-4B4A-B2D3-C0F90DBDB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54830"/>
              </p:ext>
            </p:extLst>
          </p:nvPr>
        </p:nvGraphicFramePr>
        <p:xfrm>
          <a:off x="1219200" y="812154"/>
          <a:ext cx="6086476" cy="376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10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2470719">
                  <a:extLst>
                    <a:ext uri="{9D8B030D-6E8A-4147-A177-3AD203B41FA5}">
                      <a16:colId xmlns:a16="http://schemas.microsoft.com/office/drawing/2014/main" val="1530918904"/>
                    </a:ext>
                  </a:extLst>
                </a:gridCol>
                <a:gridCol w="1247147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249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선행 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기간 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일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233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985560167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 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09605634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9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42259900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225146563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574722254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528154137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468902005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기능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71354693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인수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시스템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958313783"/>
                  </a:ext>
                </a:extLst>
              </a:tr>
              <a:tr h="22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최종 검수 및 배포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인수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02484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4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03CED895-D723-4CE7-BCD7-6BEB86F65FC2}"/>
              </a:ext>
            </a:extLst>
          </p:cNvPr>
          <p:cNvCxnSpPr>
            <a:cxnSpLocks/>
            <a:stCxn id="118" idx="3"/>
            <a:endCxn id="116" idx="2"/>
          </p:cNvCxnSpPr>
          <p:nvPr/>
        </p:nvCxnSpPr>
        <p:spPr>
          <a:xfrm flipV="1">
            <a:off x="1606809" y="1005048"/>
            <a:ext cx="296095" cy="87885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B85D3F40-A4EA-4078-83D0-EAFB8AB659E6}"/>
              </a:ext>
            </a:extLst>
          </p:cNvPr>
          <p:cNvSpPr/>
          <p:nvPr/>
        </p:nvSpPr>
        <p:spPr>
          <a:xfrm>
            <a:off x="7532667" y="2845679"/>
            <a:ext cx="977100" cy="747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종료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17953346-E9FA-47C6-912D-A794291894A5}"/>
              </a:ext>
            </a:extLst>
          </p:cNvPr>
          <p:cNvSpPr/>
          <p:nvPr/>
        </p:nvSpPr>
        <p:spPr>
          <a:xfrm>
            <a:off x="629709" y="719167"/>
            <a:ext cx="977100" cy="7475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시작</a:t>
            </a:r>
            <a:endParaRPr lang="en-US" altLang="ko-KR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0B0F38B-5861-46B4-A73B-59DC88C27CA6}"/>
              </a:ext>
            </a:extLst>
          </p:cNvPr>
          <p:cNvSpPr/>
          <p:nvPr/>
        </p:nvSpPr>
        <p:spPr>
          <a:xfrm>
            <a:off x="2019195" y="46491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1288E9C-833D-4290-8CB6-E62EB760BA3E}"/>
              </a:ext>
            </a:extLst>
          </p:cNvPr>
          <p:cNvSpPr/>
          <p:nvPr/>
        </p:nvSpPr>
        <p:spPr>
          <a:xfrm>
            <a:off x="4098576" y="57414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</a:p>
        </p:txBody>
      </p:sp>
      <p:graphicFrame>
        <p:nvGraphicFramePr>
          <p:cNvPr id="153" name="표 5">
            <a:extLst>
              <a:ext uri="{FF2B5EF4-FFF2-40B4-BE49-F238E27FC236}">
                <a16:creationId xmlns:a16="http://schemas.microsoft.com/office/drawing/2014/main" id="{82F5B26A-8326-4E7D-9339-4BDCEA478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99430"/>
              </p:ext>
            </p:extLst>
          </p:nvPr>
        </p:nvGraphicFramePr>
        <p:xfrm>
          <a:off x="255578" y="1570154"/>
          <a:ext cx="2998555" cy="353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92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709563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코드</a:t>
                      </a: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1826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추출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 명세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모델링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  <a:tr h="213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98556016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34522310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42259900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225146563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574722254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구현 통합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528154137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UI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468902005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기능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4040922633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인수 테스트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H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958313783"/>
                  </a:ext>
                </a:extLst>
              </a:tr>
              <a:tr h="102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최종 검수 및 배포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52022207"/>
                  </a:ext>
                </a:extLst>
              </a:tr>
            </a:tbl>
          </a:graphicData>
        </a:graphic>
      </p:graphicFrame>
      <p:graphicFrame>
        <p:nvGraphicFramePr>
          <p:cNvPr id="181" name="표 5">
            <a:extLst>
              <a:ext uri="{FF2B5EF4-FFF2-40B4-BE49-F238E27FC236}">
                <a16:creationId xmlns:a16="http://schemas.microsoft.com/office/drawing/2014/main" id="{3A0E2C5D-B0CD-43F3-8DDB-4D5B1DB1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42370"/>
              </p:ext>
            </p:extLst>
          </p:nvPr>
        </p:nvGraphicFramePr>
        <p:xfrm>
          <a:off x="3595606" y="3641455"/>
          <a:ext cx="5177391" cy="120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894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2934366909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412540030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1634408824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156094854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1737990369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2965070052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2571508947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439589201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488520184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226790359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2241892250"/>
                    </a:ext>
                  </a:extLst>
                </a:gridCol>
                <a:gridCol w="303986">
                  <a:extLst>
                    <a:ext uri="{9D8B030D-6E8A-4147-A177-3AD203B41FA5}">
                      <a16:colId xmlns:a16="http://schemas.microsoft.com/office/drawing/2014/main" val="675741055"/>
                    </a:ext>
                  </a:extLst>
                </a:gridCol>
                <a:gridCol w="300347">
                  <a:extLst>
                    <a:ext uri="{9D8B030D-6E8A-4147-A177-3AD203B41FA5}">
                      <a16:colId xmlns:a16="http://schemas.microsoft.com/office/drawing/2014/main" val="256042876"/>
                    </a:ext>
                  </a:extLst>
                </a:gridCol>
              </a:tblGrid>
              <a:tr h="25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B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E3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F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G2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H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I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시작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37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39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9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6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10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여유 시간</a:t>
                      </a: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2625562510"/>
                  </a:ext>
                </a:extLst>
              </a:tr>
              <a:tr h="230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임계 경로</a:t>
                      </a:r>
                    </a:p>
                  </a:txBody>
                  <a:tcPr marL="22612" marR="22612" marT="11306" marB="11306"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A-B-C1-D-E1-F-G1-H-I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시간</a:t>
                      </a:r>
                    </a:p>
                  </a:txBody>
                  <a:tcPr marL="22612" marR="22612" marT="11306" marB="11306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43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/>
                </a:tc>
                <a:extLst>
                  <a:ext uri="{0D108BD9-81ED-4DB2-BD59-A6C34878D82A}">
                    <a16:rowId xmlns:a16="http://schemas.microsoft.com/office/drawing/2014/main" val="1005089781"/>
                  </a:ext>
                </a:extLst>
              </a:tr>
            </a:tbl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7886F29-EFFD-47D0-BC8E-FF1B11F55B4F}"/>
              </a:ext>
            </a:extLst>
          </p:cNvPr>
          <p:cNvSpPr/>
          <p:nvPr/>
        </p:nvSpPr>
        <p:spPr>
          <a:xfrm>
            <a:off x="2922568" y="474023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DABAAB5-4E67-4782-8A09-13DA094F875C}"/>
              </a:ext>
            </a:extLst>
          </p:cNvPr>
          <p:cNvCxnSpPr>
            <a:cxnSpLocks/>
            <a:stCxn id="116" idx="6"/>
            <a:endCxn id="123" idx="2"/>
          </p:cNvCxnSpPr>
          <p:nvPr/>
        </p:nvCxnSpPr>
        <p:spPr>
          <a:xfrm>
            <a:off x="2456686" y="1005048"/>
            <a:ext cx="276669" cy="37683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68CFDAE0-9CAB-4E24-95FB-68AAEE455AD7}"/>
              </a:ext>
            </a:extLst>
          </p:cNvPr>
          <p:cNvSpPr/>
          <p:nvPr/>
        </p:nvSpPr>
        <p:spPr>
          <a:xfrm>
            <a:off x="3976414" y="318574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C1</a:t>
            </a:r>
          </a:p>
        </p:txBody>
      </p: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847B5358-7F3C-4E0D-AA04-9F798A562DB6}"/>
              </a:ext>
            </a:extLst>
          </p:cNvPr>
          <p:cNvCxnSpPr>
            <a:cxnSpLocks/>
            <a:stCxn id="123" idx="7"/>
            <a:endCxn id="97" idx="2"/>
          </p:cNvCxnSpPr>
          <p:nvPr/>
        </p:nvCxnSpPr>
        <p:spPr>
          <a:xfrm rot="5400000" flipH="1" flipV="1">
            <a:off x="3450618" y="333463"/>
            <a:ext cx="281217" cy="770376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30FCCC07-EC68-404E-9225-3A83390E3600}"/>
              </a:ext>
            </a:extLst>
          </p:cNvPr>
          <p:cNvCxnSpPr>
            <a:cxnSpLocks/>
            <a:stCxn id="123" idx="6"/>
            <a:endCxn id="142" idx="2"/>
          </p:cNvCxnSpPr>
          <p:nvPr/>
        </p:nvCxnSpPr>
        <p:spPr>
          <a:xfrm>
            <a:off x="3287137" y="1042731"/>
            <a:ext cx="685663" cy="259468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CB47C070-5E8F-4AE7-AD80-7FA9ABE72D84}"/>
              </a:ext>
            </a:extLst>
          </p:cNvPr>
          <p:cNvCxnSpPr>
            <a:cxnSpLocks/>
            <a:stCxn id="123" idx="5"/>
            <a:endCxn id="148" idx="2"/>
          </p:cNvCxnSpPr>
          <p:nvPr/>
        </p:nvCxnSpPr>
        <p:spPr>
          <a:xfrm rot="16200000" flipH="1">
            <a:off x="3145900" y="1286340"/>
            <a:ext cx="856422" cy="736147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2AEB2435-452D-4C93-8D7B-E6EDC5EC5611}"/>
              </a:ext>
            </a:extLst>
          </p:cNvPr>
          <p:cNvSpPr/>
          <p:nvPr/>
        </p:nvSpPr>
        <p:spPr>
          <a:xfrm>
            <a:off x="1902904" y="745580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A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80FD561-B96A-4657-BB15-D9273C7A2A10}"/>
              </a:ext>
            </a:extLst>
          </p:cNvPr>
          <p:cNvSpPr/>
          <p:nvPr/>
        </p:nvSpPr>
        <p:spPr>
          <a:xfrm>
            <a:off x="2733355" y="783263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553A6DF-2509-47DD-9305-6A6155C032F5}"/>
              </a:ext>
            </a:extLst>
          </p:cNvPr>
          <p:cNvSpPr/>
          <p:nvPr/>
        </p:nvSpPr>
        <p:spPr>
          <a:xfrm>
            <a:off x="3972800" y="1042731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C2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63B3C23-C0CD-455F-8742-9EC00956F887}"/>
              </a:ext>
            </a:extLst>
          </p:cNvPr>
          <p:cNvSpPr/>
          <p:nvPr/>
        </p:nvSpPr>
        <p:spPr>
          <a:xfrm>
            <a:off x="3942185" y="1823157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C3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23555FE-DA2A-4274-8931-02932F61B0B2}"/>
              </a:ext>
            </a:extLst>
          </p:cNvPr>
          <p:cNvSpPr/>
          <p:nvPr/>
        </p:nvSpPr>
        <p:spPr>
          <a:xfrm>
            <a:off x="4084681" y="77334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D54A50F9-726C-4DBD-9E29-C701FE72A8B3}"/>
              </a:ext>
            </a:extLst>
          </p:cNvPr>
          <p:cNvSpPr/>
          <p:nvPr/>
        </p:nvSpPr>
        <p:spPr>
          <a:xfrm>
            <a:off x="4064346" y="154385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FB7B791-BBE9-4772-8D8E-1B2FCDE6F715}"/>
              </a:ext>
            </a:extLst>
          </p:cNvPr>
          <p:cNvSpPr/>
          <p:nvPr/>
        </p:nvSpPr>
        <p:spPr>
          <a:xfrm>
            <a:off x="5171349" y="1033621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</a:t>
            </a:r>
          </a:p>
        </p:txBody>
      </p:sp>
      <p:cxnSp>
        <p:nvCxnSpPr>
          <p:cNvPr id="173" name="연결선: 구부러짐 172">
            <a:extLst>
              <a:ext uri="{FF2B5EF4-FFF2-40B4-BE49-F238E27FC236}">
                <a16:creationId xmlns:a16="http://schemas.microsoft.com/office/drawing/2014/main" id="{673ED935-0814-440F-93C8-C1741DD1BA86}"/>
              </a:ext>
            </a:extLst>
          </p:cNvPr>
          <p:cNvCxnSpPr>
            <a:cxnSpLocks/>
            <a:stCxn id="97" idx="6"/>
            <a:endCxn id="162" idx="1"/>
          </p:cNvCxnSpPr>
          <p:nvPr/>
        </p:nvCxnSpPr>
        <p:spPr>
          <a:xfrm>
            <a:off x="4530196" y="578042"/>
            <a:ext cx="722252" cy="531575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DEEFD8A8-ABE9-488B-A1D5-3B41F84F3FFD}"/>
              </a:ext>
            </a:extLst>
          </p:cNvPr>
          <p:cNvCxnSpPr>
            <a:cxnSpLocks/>
            <a:stCxn id="142" idx="6"/>
            <a:endCxn id="162" idx="2"/>
          </p:cNvCxnSpPr>
          <p:nvPr/>
        </p:nvCxnSpPr>
        <p:spPr>
          <a:xfrm flipV="1">
            <a:off x="4526582" y="1293089"/>
            <a:ext cx="644767" cy="9110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0AA78E1C-EBFF-487F-ACE7-BAA2A22F0B8B}"/>
              </a:ext>
            </a:extLst>
          </p:cNvPr>
          <p:cNvCxnSpPr>
            <a:cxnSpLocks/>
            <a:stCxn id="148" idx="7"/>
            <a:endCxn id="162" idx="3"/>
          </p:cNvCxnSpPr>
          <p:nvPr/>
        </p:nvCxnSpPr>
        <p:spPr>
          <a:xfrm rot="5400000" flipH="1" flipV="1">
            <a:off x="4622362" y="1269067"/>
            <a:ext cx="422592" cy="837580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2C8D7A03-1815-4EE3-A6C4-C6DDAFC176D9}"/>
              </a:ext>
            </a:extLst>
          </p:cNvPr>
          <p:cNvSpPr/>
          <p:nvPr/>
        </p:nvSpPr>
        <p:spPr>
          <a:xfrm>
            <a:off x="5269908" y="783464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5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F8C0315-1015-4986-BCE8-628D24496D70}"/>
              </a:ext>
            </a:extLst>
          </p:cNvPr>
          <p:cNvSpPr/>
          <p:nvPr/>
        </p:nvSpPr>
        <p:spPr>
          <a:xfrm>
            <a:off x="6784179" y="30161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E1</a:t>
            </a: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05C0427A-F59C-40E5-848B-D299A5D654D1}"/>
              </a:ext>
            </a:extLst>
          </p:cNvPr>
          <p:cNvSpPr/>
          <p:nvPr/>
        </p:nvSpPr>
        <p:spPr>
          <a:xfrm>
            <a:off x="6268392" y="912997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E2</a:t>
            </a: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57CEBB0-3651-4E81-A999-22B085484606}"/>
              </a:ext>
            </a:extLst>
          </p:cNvPr>
          <p:cNvSpPr/>
          <p:nvPr/>
        </p:nvSpPr>
        <p:spPr>
          <a:xfrm>
            <a:off x="5776399" y="156368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E3</a:t>
            </a:r>
          </a:p>
        </p:txBody>
      </p: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854004D5-8575-41FE-A0A7-1D0745905473}"/>
              </a:ext>
            </a:extLst>
          </p:cNvPr>
          <p:cNvCxnSpPr>
            <a:cxnSpLocks/>
            <a:stCxn id="162" idx="7"/>
            <a:endCxn id="185" idx="2"/>
          </p:cNvCxnSpPr>
          <p:nvPr/>
        </p:nvCxnSpPr>
        <p:spPr>
          <a:xfrm rot="5400000" flipH="1" flipV="1">
            <a:off x="5939840" y="265279"/>
            <a:ext cx="548530" cy="1140147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구부러짐 199">
            <a:extLst>
              <a:ext uri="{FF2B5EF4-FFF2-40B4-BE49-F238E27FC236}">
                <a16:creationId xmlns:a16="http://schemas.microsoft.com/office/drawing/2014/main" id="{3AF5A8E8-A9FB-446D-8265-A1EEC633DE74}"/>
              </a:ext>
            </a:extLst>
          </p:cNvPr>
          <p:cNvCxnSpPr>
            <a:cxnSpLocks/>
            <a:stCxn id="162" idx="6"/>
            <a:endCxn id="186" idx="2"/>
          </p:cNvCxnSpPr>
          <p:nvPr/>
        </p:nvCxnSpPr>
        <p:spPr>
          <a:xfrm flipV="1">
            <a:off x="5725131" y="1172465"/>
            <a:ext cx="543261" cy="120624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구부러짐 202">
            <a:extLst>
              <a:ext uri="{FF2B5EF4-FFF2-40B4-BE49-F238E27FC236}">
                <a16:creationId xmlns:a16="http://schemas.microsoft.com/office/drawing/2014/main" id="{79369763-9C8F-4649-BB13-02E7E927A766}"/>
              </a:ext>
            </a:extLst>
          </p:cNvPr>
          <p:cNvCxnSpPr>
            <a:cxnSpLocks/>
            <a:stCxn id="162" idx="5"/>
            <a:endCxn id="188" idx="1"/>
          </p:cNvCxnSpPr>
          <p:nvPr/>
        </p:nvCxnSpPr>
        <p:spPr>
          <a:xfrm rot="16200000" flipH="1">
            <a:off x="5669203" y="1451390"/>
            <a:ext cx="163124" cy="213466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>
            <a:extLst>
              <a:ext uri="{FF2B5EF4-FFF2-40B4-BE49-F238E27FC236}">
                <a16:creationId xmlns:a16="http://schemas.microsoft.com/office/drawing/2014/main" id="{16BB360C-E737-41FF-9F03-16AF3D8815B8}"/>
              </a:ext>
            </a:extLst>
          </p:cNvPr>
          <p:cNvSpPr/>
          <p:nvPr/>
        </p:nvSpPr>
        <p:spPr>
          <a:xfrm>
            <a:off x="7346732" y="1499140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797CADBD-1390-4DF8-BD04-AE84B9A6939F}"/>
              </a:ext>
            </a:extLst>
          </p:cNvPr>
          <p:cNvSpPr/>
          <p:nvPr/>
        </p:nvSpPr>
        <p:spPr>
          <a:xfrm>
            <a:off x="6445103" y="2426462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G2</a:t>
            </a: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95FDFB6-0043-44FE-AAED-B3088ED07AF7}"/>
              </a:ext>
            </a:extLst>
          </p:cNvPr>
          <p:cNvSpPr/>
          <p:nvPr/>
        </p:nvSpPr>
        <p:spPr>
          <a:xfrm>
            <a:off x="5573695" y="312251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</a:t>
            </a:r>
          </a:p>
        </p:txBody>
      </p:sp>
      <p:cxnSp>
        <p:nvCxnSpPr>
          <p:cNvPr id="212" name="연결선: 구부러짐 211">
            <a:extLst>
              <a:ext uri="{FF2B5EF4-FFF2-40B4-BE49-F238E27FC236}">
                <a16:creationId xmlns:a16="http://schemas.microsoft.com/office/drawing/2014/main" id="{8366749C-EE21-48BD-AC6C-CD9474817C8C}"/>
              </a:ext>
            </a:extLst>
          </p:cNvPr>
          <p:cNvCxnSpPr>
            <a:cxnSpLocks/>
            <a:stCxn id="185" idx="5"/>
            <a:endCxn id="205" idx="0"/>
          </p:cNvCxnSpPr>
          <p:nvPr/>
        </p:nvCxnSpPr>
        <p:spPr>
          <a:xfrm rot="16200000" flipH="1">
            <a:off x="7062952" y="938468"/>
            <a:ext cx="754581" cy="366761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구부러짐 212">
            <a:extLst>
              <a:ext uri="{FF2B5EF4-FFF2-40B4-BE49-F238E27FC236}">
                <a16:creationId xmlns:a16="http://schemas.microsoft.com/office/drawing/2014/main" id="{69A2E825-5073-4F02-A988-44603E871092}"/>
              </a:ext>
            </a:extLst>
          </p:cNvPr>
          <p:cNvCxnSpPr>
            <a:cxnSpLocks/>
            <a:stCxn id="186" idx="5"/>
            <a:endCxn id="205" idx="1"/>
          </p:cNvCxnSpPr>
          <p:nvPr/>
        </p:nvCxnSpPr>
        <p:spPr>
          <a:xfrm rot="16200000" flipH="1">
            <a:off x="6974854" y="1122158"/>
            <a:ext cx="219199" cy="686756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구부러짐 213">
            <a:extLst>
              <a:ext uri="{FF2B5EF4-FFF2-40B4-BE49-F238E27FC236}">
                <a16:creationId xmlns:a16="http://schemas.microsoft.com/office/drawing/2014/main" id="{DE52B373-D3B5-4AE7-858C-3D4A48279972}"/>
              </a:ext>
            </a:extLst>
          </p:cNvPr>
          <p:cNvCxnSpPr>
            <a:cxnSpLocks/>
            <a:stCxn id="188" idx="6"/>
            <a:endCxn id="205" idx="2"/>
          </p:cNvCxnSpPr>
          <p:nvPr/>
        </p:nvCxnSpPr>
        <p:spPr>
          <a:xfrm flipV="1">
            <a:off x="6330181" y="1758608"/>
            <a:ext cx="1016551" cy="64549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구부러짐 226">
            <a:extLst>
              <a:ext uri="{FF2B5EF4-FFF2-40B4-BE49-F238E27FC236}">
                <a16:creationId xmlns:a16="http://schemas.microsoft.com/office/drawing/2014/main" id="{5E22BF8B-18A4-4F7F-8FEA-86E69C61EA44}"/>
              </a:ext>
            </a:extLst>
          </p:cNvPr>
          <p:cNvCxnSpPr>
            <a:cxnSpLocks/>
            <a:stCxn id="205" idx="5"/>
            <a:endCxn id="209" idx="7"/>
          </p:cNvCxnSpPr>
          <p:nvPr/>
        </p:nvCxnSpPr>
        <p:spPr>
          <a:xfrm rot="5400000">
            <a:off x="7088412" y="1771455"/>
            <a:ext cx="560378" cy="901629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F3FCBD9E-E871-42D7-A66C-3F1DCE8D45CF}"/>
              </a:ext>
            </a:extLst>
          </p:cNvPr>
          <p:cNvCxnSpPr>
            <a:cxnSpLocks/>
            <a:stCxn id="209" idx="3"/>
            <a:endCxn id="211" idx="2"/>
          </p:cNvCxnSpPr>
          <p:nvPr/>
        </p:nvCxnSpPr>
        <p:spPr>
          <a:xfrm rot="5400000">
            <a:off x="5793657" y="2649441"/>
            <a:ext cx="512585" cy="952507"/>
          </a:xfrm>
          <a:prstGeom prst="curvedConnector4">
            <a:avLst>
              <a:gd name="adj1" fmla="val 17277"/>
              <a:gd name="adj2" fmla="val 124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구부러짐 232">
            <a:extLst>
              <a:ext uri="{FF2B5EF4-FFF2-40B4-BE49-F238E27FC236}">
                <a16:creationId xmlns:a16="http://schemas.microsoft.com/office/drawing/2014/main" id="{530E5C16-645F-4B7B-BD67-F462F14CA2A8}"/>
              </a:ext>
            </a:extLst>
          </p:cNvPr>
          <p:cNvCxnSpPr>
            <a:cxnSpLocks/>
            <a:stCxn id="211" idx="6"/>
          </p:cNvCxnSpPr>
          <p:nvPr/>
        </p:nvCxnSpPr>
        <p:spPr>
          <a:xfrm flipV="1">
            <a:off x="6127477" y="3263878"/>
            <a:ext cx="574578" cy="118109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EC199987-36A3-4113-BC7C-B9D0CB55CE9A}"/>
              </a:ext>
            </a:extLst>
          </p:cNvPr>
          <p:cNvSpPr/>
          <p:nvPr/>
        </p:nvSpPr>
        <p:spPr>
          <a:xfrm>
            <a:off x="6909469" y="12008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9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B3A4342E-7FEE-482A-876C-87267DD3DD84}"/>
              </a:ext>
            </a:extLst>
          </p:cNvPr>
          <p:cNvSpPr/>
          <p:nvPr/>
        </p:nvSpPr>
        <p:spPr>
          <a:xfrm>
            <a:off x="6392596" y="648995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6</a:t>
            </a: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E62D9D9-7473-41D7-BC3A-CFC5F1E548FF}"/>
              </a:ext>
            </a:extLst>
          </p:cNvPr>
          <p:cNvSpPr/>
          <p:nvPr/>
        </p:nvSpPr>
        <p:spPr>
          <a:xfrm>
            <a:off x="5876809" y="130238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6</a:t>
            </a: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0DBE7E4D-C67D-4EE2-857C-5DB5560F7C6E}"/>
              </a:ext>
            </a:extLst>
          </p:cNvPr>
          <p:cNvSpPr/>
          <p:nvPr/>
        </p:nvSpPr>
        <p:spPr>
          <a:xfrm>
            <a:off x="7786847" y="1290410"/>
            <a:ext cx="442433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</a:t>
            </a:r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EF31B220-DE7B-459E-A1C0-9804EA30A5FD}"/>
              </a:ext>
            </a:extLst>
          </p:cNvPr>
          <p:cNvSpPr/>
          <p:nvPr/>
        </p:nvSpPr>
        <p:spPr>
          <a:xfrm>
            <a:off x="6165301" y="2381550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19B21DD2-59EE-4A95-A340-21054CF512D1}"/>
              </a:ext>
            </a:extLst>
          </p:cNvPr>
          <p:cNvSpPr/>
          <p:nvPr/>
        </p:nvSpPr>
        <p:spPr>
          <a:xfrm>
            <a:off x="5956906" y="293033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B56DDB-0E0A-4397-9906-C905083FB009}"/>
              </a:ext>
            </a:extLst>
          </p:cNvPr>
          <p:cNvSpPr/>
          <p:nvPr/>
        </p:nvSpPr>
        <p:spPr>
          <a:xfrm>
            <a:off x="4465519" y="2550979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G1</a:t>
            </a:r>
          </a:p>
        </p:txBody>
      </p: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F2526A5C-7D14-45C5-8BF3-03EC48AA555F}"/>
              </a:ext>
            </a:extLst>
          </p:cNvPr>
          <p:cNvCxnSpPr>
            <a:cxnSpLocks/>
            <a:stCxn id="205" idx="3"/>
            <a:endCxn id="2" idx="7"/>
          </p:cNvCxnSpPr>
          <p:nvPr/>
        </p:nvCxnSpPr>
        <p:spPr>
          <a:xfrm rot="5400000">
            <a:off x="5840570" y="1039713"/>
            <a:ext cx="684895" cy="2489629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E32180D0-BEA7-4229-BB37-34825761E803}"/>
              </a:ext>
            </a:extLst>
          </p:cNvPr>
          <p:cNvCxnSpPr>
            <a:cxnSpLocks/>
            <a:stCxn id="2" idx="5"/>
            <a:endCxn id="211" idx="2"/>
          </p:cNvCxnSpPr>
          <p:nvPr/>
        </p:nvCxnSpPr>
        <p:spPr>
          <a:xfrm rot="16200000" flipH="1">
            <a:off x="5061914" y="2870206"/>
            <a:ext cx="388068" cy="635493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8A0F8E9-2E4B-4A89-BC5F-B1226E509E5F}"/>
              </a:ext>
            </a:extLst>
          </p:cNvPr>
          <p:cNvSpPr/>
          <p:nvPr/>
        </p:nvSpPr>
        <p:spPr>
          <a:xfrm>
            <a:off x="4539860" y="2273972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0D64FBA-AEDC-4A4A-9E94-7A1361A6A8CD}"/>
              </a:ext>
            </a:extLst>
          </p:cNvPr>
          <p:cNvSpPr/>
          <p:nvPr/>
        </p:nvSpPr>
        <p:spPr>
          <a:xfrm>
            <a:off x="6701994" y="3033958"/>
            <a:ext cx="553782" cy="518936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E233230F-7F23-490B-9ABE-41D2E6E7ECFA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7244705" y="3219445"/>
            <a:ext cx="287962" cy="59054"/>
          </a:xfrm>
          <a:prstGeom prst="curvedConnector3">
            <a:avLst>
              <a:gd name="adj1" fmla="val 50000"/>
            </a:avLst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DD1B64C-1B23-412C-ABDC-B7CD9C84A0B0}"/>
              </a:ext>
            </a:extLst>
          </p:cNvPr>
          <p:cNvSpPr/>
          <p:nvPr/>
        </p:nvSpPr>
        <p:spPr>
          <a:xfrm>
            <a:off x="6956316" y="2736369"/>
            <a:ext cx="309459" cy="333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1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82A4E00-D55A-4D5A-8353-C90C560A2A0B}"/>
              </a:ext>
            </a:extLst>
          </p:cNvPr>
          <p:cNvSpPr/>
          <p:nvPr/>
        </p:nvSpPr>
        <p:spPr>
          <a:xfrm>
            <a:off x="1276528" y="1490310"/>
            <a:ext cx="3223873" cy="3101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72D4A0-E3DA-4C32-BA16-109E77F19C9C}"/>
              </a:ext>
            </a:extLst>
          </p:cNvPr>
          <p:cNvSpPr/>
          <p:nvPr/>
        </p:nvSpPr>
        <p:spPr>
          <a:xfrm>
            <a:off x="4986675" y="1490310"/>
            <a:ext cx="3223873" cy="3101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23338B-664C-4AF8-979B-21E3DF494870}"/>
              </a:ext>
            </a:extLst>
          </p:cNvPr>
          <p:cNvSpPr/>
          <p:nvPr/>
        </p:nvSpPr>
        <p:spPr>
          <a:xfrm>
            <a:off x="3399069" y="386911"/>
            <a:ext cx="2630256" cy="6480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관리</a:t>
            </a:r>
            <a:endParaRPr lang="en-US" altLang="ko-KR" sz="2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B1F22BD-2172-489A-B34B-CF6698270309}"/>
              </a:ext>
            </a:extLst>
          </p:cNvPr>
          <p:cNvSpPr/>
          <p:nvPr/>
        </p:nvSpPr>
        <p:spPr>
          <a:xfrm>
            <a:off x="2067959" y="1609373"/>
            <a:ext cx="1641012" cy="648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매니저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0E3FE5-C661-47DA-8F57-CDD5F149A451}"/>
              </a:ext>
            </a:extLst>
          </p:cNvPr>
          <p:cNvSpPr/>
          <p:nvPr/>
        </p:nvSpPr>
        <p:spPr>
          <a:xfrm>
            <a:off x="5816206" y="1619249"/>
            <a:ext cx="1641012" cy="648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웹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개발자</a:t>
            </a:r>
            <a:endParaRPr lang="en-US" altLang="ko-KR" sz="2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542EA5D-0422-42AA-B5E0-7F616A983300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3573657" y="349770"/>
            <a:ext cx="455348" cy="18257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49D34B2-6D1C-4261-B122-658CA53399D4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5428730" y="320428"/>
            <a:ext cx="455348" cy="18844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3E826B7-0333-4571-8E58-ED480341145D}"/>
              </a:ext>
            </a:extLst>
          </p:cNvPr>
          <p:cNvSpPr/>
          <p:nvPr/>
        </p:nvSpPr>
        <p:spPr>
          <a:xfrm>
            <a:off x="5024776" y="2267301"/>
            <a:ext cx="3147673" cy="2324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변경사항 관리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설계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백엔드</a:t>
            </a:r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프로그래밍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테스트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73AA854-A826-4334-90BC-7A3A149A01F3}"/>
              </a:ext>
            </a:extLst>
          </p:cNvPr>
          <p:cNvSpPr/>
          <p:nvPr/>
        </p:nvSpPr>
        <p:spPr>
          <a:xfrm>
            <a:off x="1314627" y="2267301"/>
            <a:ext cx="3147673" cy="23244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전체 프로세스 관리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프로젝트 설계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 err="1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프론트엔드</a:t>
            </a:r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프로그래밍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시스템 테스트</a:t>
            </a:r>
            <a:endParaRPr lang="en-US" altLang="ko-KR" sz="2000" dirty="0">
              <a:solidFill>
                <a:sysClr val="windowText" lastClr="00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3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B8A68B-0600-4EC6-9998-C400B527D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08192"/>
              </p:ext>
            </p:extLst>
          </p:nvPr>
        </p:nvGraphicFramePr>
        <p:xfrm>
          <a:off x="552449" y="812154"/>
          <a:ext cx="7229476" cy="3388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419">
                  <a:extLst>
                    <a:ext uri="{9D8B030D-6E8A-4147-A177-3AD203B41FA5}">
                      <a16:colId xmlns:a16="http://schemas.microsoft.com/office/drawing/2014/main" val="4216355540"/>
                    </a:ext>
                  </a:extLst>
                </a:gridCol>
                <a:gridCol w="2934704">
                  <a:extLst>
                    <a:ext uri="{9D8B030D-6E8A-4147-A177-3AD203B41FA5}">
                      <a16:colId xmlns:a16="http://schemas.microsoft.com/office/drawing/2014/main" val="1530918904"/>
                    </a:ext>
                  </a:extLst>
                </a:gridCol>
                <a:gridCol w="1481353">
                  <a:extLst>
                    <a:ext uri="{9D8B030D-6E8A-4147-A177-3AD203B41FA5}">
                      <a16:colId xmlns:a16="http://schemas.microsoft.com/office/drawing/2014/main" val="456482793"/>
                    </a:ext>
                  </a:extLst>
                </a:gridCol>
              </a:tblGrid>
              <a:tr h="59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작업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선행 작업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소요 기간 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일</a:t>
                      </a:r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)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789909425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CPU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-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1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3256726638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RAM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유스케이스 작성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3790910308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시나리오 작성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597954164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서비스 설계</a:t>
                      </a:r>
                      <a:endParaRPr lang="en-US" altLang="ko-KR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5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1318166816"/>
                  </a:ext>
                </a:extLst>
              </a:tr>
              <a:tr h="559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DB </a:t>
                      </a: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설계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요구 명세</a:t>
                      </a:r>
                    </a:p>
                  </a:txBody>
                  <a:tcPr marL="22612" marR="22612" marT="11306" marB="113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2</a:t>
                      </a:r>
                      <a:endParaRPr lang="ko-KR" altLang="en-US" sz="1400" dirty="0"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marL="22612" marR="22612" marT="11306" marB="11306" anchor="ctr"/>
                </a:tc>
                <a:extLst>
                  <a:ext uri="{0D108BD9-81ED-4DB2-BD59-A6C34878D82A}">
                    <a16:rowId xmlns:a16="http://schemas.microsoft.com/office/drawing/2014/main" val="404663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87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357</Words>
  <Application>Microsoft Office PowerPoint</Application>
  <PresentationFormat>화면 슬라이드 쇼(16:9)</PresentationFormat>
  <Paragraphs>240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에스코어 드림 6 Bold</vt:lpstr>
      <vt:lpstr>에스코어 드림 7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엄현식</dc:creator>
  <cp:lastModifiedBy>Kim HyunGyu</cp:lastModifiedBy>
  <cp:revision>37</cp:revision>
  <dcterms:created xsi:type="dcterms:W3CDTF">2020-10-01T12:25:50Z</dcterms:created>
  <dcterms:modified xsi:type="dcterms:W3CDTF">2020-11-29T08:30:22Z</dcterms:modified>
</cp:coreProperties>
</file>