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"/>
  </p:notesMasterIdLst>
  <p:sldIdLst>
    <p:sldId id="867" r:id="rId2"/>
    <p:sldId id="866" r:id="rId3"/>
    <p:sldId id="876" r:id="rId4"/>
  </p:sldIdLst>
  <p:sldSz cx="9144000" cy="6858000" type="screen4x3"/>
  <p:notesSz cx="6786563" cy="9923463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ordia New" panose="020B0304020202020204" pitchFamily="34" charset="-34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E83B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71A2B-B7F2-4270-A962-7D58DF9DD5C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239838"/>
            <a:ext cx="4465637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657" y="4775666"/>
            <a:ext cx="542925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149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B5716-A910-4300-AA54-240D4F9E5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LC</a:t>
            </a:r>
            <a:r>
              <a:rPr lang="ko-KR" altLang="en-US" dirty="0"/>
              <a:t>의 초반 상승 속도가 높음으로</a:t>
            </a:r>
            <a:r>
              <a:rPr lang="en-US" altLang="ko-KR" dirty="0"/>
              <a:t>, </a:t>
            </a:r>
            <a:r>
              <a:rPr lang="ko-KR" altLang="en-US" dirty="0"/>
              <a:t>이정 구간 이후 부터 </a:t>
            </a:r>
            <a:r>
              <a:rPr lang="en-US" altLang="ko-KR" dirty="0"/>
              <a:t>SN +overlap</a:t>
            </a:r>
            <a:r>
              <a:rPr lang="ko-KR" altLang="en-US" dirty="0"/>
              <a:t>방법을 도입해 보려고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9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LC</a:t>
            </a:r>
            <a:r>
              <a:rPr lang="ko-KR" altLang="en-US" dirty="0"/>
              <a:t>의 초반 상승 속도가 높음으로</a:t>
            </a:r>
            <a:r>
              <a:rPr lang="en-US" altLang="ko-KR" dirty="0"/>
              <a:t>, </a:t>
            </a:r>
            <a:r>
              <a:rPr lang="ko-KR" altLang="en-US" dirty="0"/>
              <a:t>이정 구간 이후 부터 </a:t>
            </a:r>
            <a:r>
              <a:rPr lang="en-US" altLang="ko-KR" dirty="0"/>
              <a:t>SN +overlap</a:t>
            </a:r>
            <a:r>
              <a:rPr lang="ko-KR" altLang="en-US" dirty="0"/>
              <a:t>방법을 도입해 보려고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2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LC</a:t>
            </a:r>
            <a:r>
              <a:rPr lang="ko-KR" altLang="en-US" dirty="0"/>
              <a:t>의 초반 상승 속도가 높음으로</a:t>
            </a:r>
            <a:r>
              <a:rPr lang="en-US" altLang="ko-KR" dirty="0"/>
              <a:t>, </a:t>
            </a:r>
            <a:r>
              <a:rPr lang="ko-KR" altLang="en-US" dirty="0"/>
              <a:t>이정 구간 이후 부터 </a:t>
            </a:r>
            <a:r>
              <a:rPr lang="en-US" altLang="ko-KR" dirty="0"/>
              <a:t>SN +overlap</a:t>
            </a:r>
            <a:r>
              <a:rPr lang="ko-KR" altLang="en-US" dirty="0"/>
              <a:t>방법을 도입해 보려고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1D4D-75CA-43F2-AB9F-D8D9294CC65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0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6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3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4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2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95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9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81CC-FF50-46ED-9C9D-436857B3C50B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AA5B-83C4-479E-BCDA-DDE3FDC9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2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63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슬라이드 추천 시스템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| </a:t>
            </a:r>
            <a:endParaRPr lang="ko-KR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8778BF-E884-4E91-9195-6DE1A79AD489}"/>
              </a:ext>
            </a:extLst>
          </p:cNvPr>
          <p:cNvSpPr/>
          <p:nvPr/>
        </p:nvSpPr>
        <p:spPr>
          <a:xfrm>
            <a:off x="306211" y="582270"/>
            <a:ext cx="8485091" cy="4876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cs typeface="Cordia New"/>
              </a:rPr>
              <a:t>추천</a:t>
            </a:r>
            <a:r>
              <a:rPr lang="en-US" altLang="ko-KR" sz="1600" b="1" dirty="0">
                <a:latin typeface="+mn-ea"/>
                <a:cs typeface="Cordia New"/>
              </a:rPr>
              <a:t> </a:t>
            </a:r>
            <a:r>
              <a:rPr lang="ko-KR" altLang="en-US" sz="1600" b="1" dirty="0">
                <a:latin typeface="+mn-ea"/>
                <a:cs typeface="Cordia New"/>
              </a:rPr>
              <a:t>파트 </a:t>
            </a:r>
            <a:r>
              <a:rPr lang="en-US" altLang="ko-KR" sz="1600" b="1" dirty="0">
                <a:latin typeface="+mn-ea"/>
                <a:cs typeface="Cordia New"/>
              </a:rPr>
              <a:t>– </a:t>
            </a:r>
            <a:r>
              <a:rPr lang="ko-KR" altLang="en-US" sz="1600" b="1" dirty="0">
                <a:latin typeface="+mn-ea"/>
                <a:cs typeface="Cordia New"/>
              </a:rPr>
              <a:t>전문의 </a:t>
            </a:r>
            <a:r>
              <a:rPr lang="ko-KR" altLang="en-US" sz="1600" b="1" dirty="0" err="1">
                <a:latin typeface="+mn-ea"/>
                <a:cs typeface="Cordia New"/>
              </a:rPr>
              <a:t>재진단</a:t>
            </a:r>
            <a:r>
              <a:rPr lang="ko-KR" altLang="en-US" sz="1600" b="1" dirty="0">
                <a:latin typeface="+mn-ea"/>
                <a:cs typeface="Cordia New"/>
              </a:rPr>
              <a:t> 결과 사전 검토 </a:t>
            </a:r>
            <a:endParaRPr lang="en-US" altLang="ko-KR" sz="1600" dirty="0">
              <a:latin typeface="+mn-ea"/>
              <a:cs typeface="Cordia Ne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Cordia New"/>
              </a:rPr>
              <a:t>전문의</a:t>
            </a:r>
            <a:r>
              <a:rPr lang="en-US" altLang="ko-KR" sz="1600" dirty="0">
                <a:latin typeface="+mn-ea"/>
                <a:cs typeface="Cordia New"/>
              </a:rPr>
              <a:t> </a:t>
            </a:r>
            <a:r>
              <a:rPr lang="ko-KR" altLang="en-US" sz="1600" dirty="0" err="1">
                <a:latin typeface="+mn-ea"/>
                <a:cs typeface="Cordia New"/>
              </a:rPr>
              <a:t>재진단</a:t>
            </a:r>
            <a:r>
              <a:rPr lang="ko-KR" altLang="en-US" sz="1600" dirty="0">
                <a:latin typeface="+mn-ea"/>
                <a:cs typeface="Cordia New"/>
              </a:rPr>
              <a:t> 검토 목적 </a:t>
            </a:r>
            <a:endParaRPr lang="en-US" altLang="ko-KR" sz="1600" dirty="0">
              <a:latin typeface="+mn-ea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'</a:t>
            </a:r>
            <a:r>
              <a:rPr lang="ko-KR" altLang="en-US" sz="1400" dirty="0">
                <a:latin typeface="+mn-ea"/>
              </a:rPr>
              <a:t>모델이 학습에 필요하다고 생각하는 패치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추천된 패치</a:t>
            </a:r>
            <a:r>
              <a:rPr lang="en-US" altLang="ko-KR" sz="1400" dirty="0">
                <a:latin typeface="+mn-ea"/>
              </a:rPr>
              <a:t>)’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vs</a:t>
            </a:r>
            <a:r>
              <a:rPr lang="ko-KR" altLang="en-US" sz="1400" dirty="0">
                <a:latin typeface="+mn-ea"/>
              </a:rPr>
              <a:t> </a:t>
            </a:r>
            <a:r>
              <a:rPr lang="en-US" altLang="ko-KR" sz="1400" dirty="0">
                <a:latin typeface="+mn-ea"/>
              </a:rPr>
              <a:t>'</a:t>
            </a:r>
            <a:r>
              <a:rPr lang="ko-KR" altLang="en-US" sz="1400" dirty="0">
                <a:latin typeface="+mn-ea"/>
              </a:rPr>
              <a:t>전문가 입장에서 학습이 필요하다고 생각되는 패치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전문의 선택</a:t>
            </a:r>
            <a:r>
              <a:rPr lang="en-US" altLang="ko-KR" sz="1400" dirty="0">
                <a:latin typeface="+mn-ea"/>
              </a:rPr>
              <a:t>)’  </a:t>
            </a:r>
            <a:r>
              <a:rPr lang="ko-KR" altLang="en-US" sz="1400" dirty="0">
                <a:latin typeface="+mn-ea"/>
              </a:rPr>
              <a:t>간의 일치 정도를 확인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  <a:cs typeface="Cordia Ne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  <a:cs typeface="Cordia New"/>
              </a:rPr>
              <a:t>재진단</a:t>
            </a:r>
            <a:r>
              <a:rPr lang="ko-KR" altLang="en-US" sz="1600" dirty="0">
                <a:latin typeface="+mn-ea"/>
                <a:cs typeface="Cordia New"/>
              </a:rPr>
              <a:t> 가이드라인 </a:t>
            </a:r>
            <a:r>
              <a:rPr lang="en-US" altLang="ko-KR" sz="1600" dirty="0">
                <a:latin typeface="+mn-ea"/>
                <a:cs typeface="Cordia New"/>
              </a:rPr>
              <a:t>: </a:t>
            </a:r>
            <a:r>
              <a:rPr lang="ko-KR" altLang="en-US" sz="1600" b="1" dirty="0">
                <a:latin typeface="+mn-ea"/>
              </a:rPr>
              <a:t>전문의 주관적 판단 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모델 학습에 도움이 될 패치 선택</a:t>
            </a:r>
            <a:endParaRPr lang="en-US" altLang="ko-KR" sz="1600" dirty="0">
              <a:latin typeface="+mn-ea"/>
              <a:cs typeface="Cordia Ne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‘</a:t>
            </a:r>
            <a:r>
              <a:rPr lang="ko-KR" altLang="en-US" sz="1600" b="1" dirty="0">
                <a:latin typeface="+mn-ea"/>
              </a:rPr>
              <a:t>전문의 입장</a:t>
            </a:r>
            <a:r>
              <a:rPr lang="en-US" altLang="ko-KR" sz="1600" b="1" dirty="0">
                <a:latin typeface="+mn-ea"/>
              </a:rPr>
              <a:t>’</a:t>
            </a:r>
            <a:r>
              <a:rPr lang="ko-KR" altLang="en-US" sz="1600" dirty="0">
                <a:latin typeface="+mn-ea"/>
              </a:rPr>
              <a:t>에서 모델의 학습에 도움이 </a:t>
            </a:r>
            <a:r>
              <a:rPr lang="ko-KR" altLang="en-US" sz="1600" dirty="0" err="1">
                <a:latin typeface="+mn-ea"/>
              </a:rPr>
              <a:t>될만한</a:t>
            </a:r>
            <a:r>
              <a:rPr lang="ko-KR" altLang="en-US" sz="1600" dirty="0">
                <a:latin typeface="+mn-ea"/>
              </a:rPr>
              <a:t> 패치</a:t>
            </a:r>
            <a:r>
              <a:rPr lang="en-US" altLang="ko-KR" sz="1600" dirty="0">
                <a:latin typeface="+mn-ea"/>
              </a:rPr>
              <a:t>, </a:t>
            </a:r>
          </a:p>
          <a:p>
            <a:pPr lvl="1"/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학습이 꼭 필요해 보이는 패치를 선택하여 레이블링 부탁드리겠습니다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Ex 1). </a:t>
            </a:r>
            <a:r>
              <a:rPr lang="ko-KR" altLang="en-US" sz="1600" dirty="0">
                <a:latin typeface="+mn-ea"/>
              </a:rPr>
              <a:t>교본이 </a:t>
            </a:r>
            <a:r>
              <a:rPr lang="ko-KR" altLang="en-US" sz="1600" dirty="0" err="1">
                <a:latin typeface="+mn-ea"/>
              </a:rPr>
              <a:t>될만한</a:t>
            </a:r>
            <a:r>
              <a:rPr lang="ko-KR" altLang="en-US" sz="1600" dirty="0">
                <a:latin typeface="+mn-ea"/>
              </a:rPr>
              <a:t> 패치</a:t>
            </a:r>
            <a:r>
              <a:rPr lang="en-US" altLang="ko-KR" sz="1600" dirty="0">
                <a:latin typeface="+mn-ea"/>
              </a:rPr>
              <a:t>(typical case)</a:t>
            </a:r>
            <a:r>
              <a:rPr lang="ko-KR" altLang="en-US" sz="1600" dirty="0">
                <a:latin typeface="+mn-ea"/>
              </a:rPr>
              <a:t>인데 잘 </a:t>
            </a:r>
            <a:r>
              <a:rPr lang="ko-KR" altLang="en-US" sz="1600" dirty="0" err="1">
                <a:latin typeface="+mn-ea"/>
              </a:rPr>
              <a:t>모르는것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같을때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Ex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2). </a:t>
            </a:r>
            <a:r>
              <a:rPr lang="ko-KR" altLang="en-US" sz="1600" dirty="0">
                <a:latin typeface="+mn-ea"/>
              </a:rPr>
              <a:t>예측이 틀린 패치 중 틀려서는 안되는 패치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추천된 패치는 참고하지 </a:t>
            </a:r>
            <a:r>
              <a:rPr lang="ko-KR" altLang="en-US" sz="1600" dirty="0" err="1">
                <a:latin typeface="+mn-ea"/>
              </a:rPr>
              <a:t>않으셔도</a:t>
            </a:r>
            <a:r>
              <a:rPr lang="ko-KR" altLang="en-US" sz="1600" dirty="0">
                <a:latin typeface="+mn-ea"/>
              </a:rPr>
              <a:t> 좋습니다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이로 인해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추천된 패치와 실제 </a:t>
            </a:r>
            <a:r>
              <a:rPr lang="ko-KR" altLang="en-US" sz="1600" dirty="0" err="1">
                <a:latin typeface="+mn-ea"/>
              </a:rPr>
              <a:t>레이블된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패치간의</a:t>
            </a:r>
            <a:r>
              <a:rPr lang="ko-KR" altLang="en-US" sz="1600" dirty="0">
                <a:latin typeface="+mn-ea"/>
              </a:rPr>
              <a:t> 다소 차이가 발생해도 무방합니다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188196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63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슬라이드 추천 시스템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| </a:t>
            </a:r>
            <a:endParaRPr lang="ko-KR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8778BF-E884-4E91-9195-6DE1A79AD489}"/>
              </a:ext>
            </a:extLst>
          </p:cNvPr>
          <p:cNvSpPr/>
          <p:nvPr/>
        </p:nvSpPr>
        <p:spPr>
          <a:xfrm>
            <a:off x="306212" y="582270"/>
            <a:ext cx="7707084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cs typeface="Cordia New"/>
              </a:rPr>
              <a:t>추천</a:t>
            </a:r>
            <a:r>
              <a:rPr lang="en-US" altLang="ko-KR" sz="1600" b="1" dirty="0">
                <a:latin typeface="+mn-ea"/>
                <a:cs typeface="Cordia New"/>
              </a:rPr>
              <a:t> </a:t>
            </a:r>
            <a:r>
              <a:rPr lang="ko-KR" altLang="en-US" sz="1600" b="1" dirty="0">
                <a:latin typeface="+mn-ea"/>
                <a:cs typeface="Cordia New"/>
              </a:rPr>
              <a:t>파트 </a:t>
            </a:r>
            <a:r>
              <a:rPr lang="en-US" altLang="ko-KR" sz="1600" b="1" dirty="0">
                <a:latin typeface="+mn-ea"/>
                <a:cs typeface="Cordia New"/>
              </a:rPr>
              <a:t>– </a:t>
            </a:r>
            <a:r>
              <a:rPr lang="ko-KR" altLang="en-US" sz="1600" b="1" dirty="0">
                <a:latin typeface="+mn-ea"/>
                <a:cs typeface="Cordia New"/>
              </a:rPr>
              <a:t>전문의 </a:t>
            </a:r>
            <a:r>
              <a:rPr lang="ko-KR" altLang="en-US" sz="1600" b="1" dirty="0" err="1">
                <a:latin typeface="+mn-ea"/>
                <a:cs typeface="Cordia New"/>
              </a:rPr>
              <a:t>재진단</a:t>
            </a:r>
            <a:r>
              <a:rPr lang="ko-KR" altLang="en-US" sz="1600" b="1" dirty="0">
                <a:latin typeface="+mn-ea"/>
                <a:cs typeface="Cordia New"/>
              </a:rPr>
              <a:t> 결과 검토 </a:t>
            </a: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CA52A5A-88CD-4BF3-A825-EA6B09431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17231"/>
              </p:ext>
            </p:extLst>
          </p:nvPr>
        </p:nvGraphicFramePr>
        <p:xfrm>
          <a:off x="4252064" y="1281795"/>
          <a:ext cx="4585724" cy="184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431">
                  <a:extLst>
                    <a:ext uri="{9D8B030D-6E8A-4147-A177-3AD203B41FA5}">
                      <a16:colId xmlns:a16="http://schemas.microsoft.com/office/drawing/2014/main" val="3286654906"/>
                    </a:ext>
                  </a:extLst>
                </a:gridCol>
                <a:gridCol w="1146431">
                  <a:extLst>
                    <a:ext uri="{9D8B030D-6E8A-4147-A177-3AD203B41FA5}">
                      <a16:colId xmlns:a16="http://schemas.microsoft.com/office/drawing/2014/main" val="1848630566"/>
                    </a:ext>
                  </a:extLst>
                </a:gridCol>
                <a:gridCol w="1146431">
                  <a:extLst>
                    <a:ext uri="{9D8B030D-6E8A-4147-A177-3AD203B41FA5}">
                      <a16:colId xmlns:a16="http://schemas.microsoft.com/office/drawing/2014/main" val="3998158125"/>
                    </a:ext>
                  </a:extLst>
                </a:gridCol>
                <a:gridCol w="1146431">
                  <a:extLst>
                    <a:ext uri="{9D8B030D-6E8A-4147-A177-3AD203B41FA5}">
                      <a16:colId xmlns:a16="http://schemas.microsoft.com/office/drawing/2014/main" val="1786864445"/>
                    </a:ext>
                  </a:extLst>
                </a:gridCol>
              </a:tblGrid>
              <a:tr h="35821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&lt;Stomach 53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전체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Patch 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</a:txBody>
                  <a:tcPr marL="121102" marR="121102" marT="60551" marB="605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14889"/>
                  </a:ext>
                </a:extLst>
              </a:tr>
              <a:tr h="35821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추천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추천 </a:t>
                      </a: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63781"/>
                  </a:ext>
                </a:extLst>
              </a:tr>
              <a:tr h="4131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Threshold </a:t>
                      </a:r>
                    </a:p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추천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776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1081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46947"/>
                  </a:ext>
                </a:extLst>
              </a:tr>
              <a:tr h="3582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추천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2304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11393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13697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571206"/>
                  </a:ext>
                </a:extLst>
              </a:tr>
              <a:tr h="360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3080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11698</a:t>
                      </a:r>
                    </a:p>
                  </a:txBody>
                  <a:tcPr marL="9461" marR="9461" marT="9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14778</a:t>
                      </a:r>
                    </a:p>
                  </a:txBody>
                  <a:tcPr marL="9461" marR="9461" marT="946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60238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0591A3-D71A-497A-A43F-9EB4ED153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52237"/>
              </p:ext>
            </p:extLst>
          </p:nvPr>
        </p:nvGraphicFramePr>
        <p:xfrm>
          <a:off x="306212" y="1334006"/>
          <a:ext cx="3446585" cy="1926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317">
                  <a:extLst>
                    <a:ext uri="{9D8B030D-6E8A-4147-A177-3AD203B41FA5}">
                      <a16:colId xmlns:a16="http://schemas.microsoft.com/office/drawing/2014/main" val="2171047029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643257597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30280122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1559226868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553835545"/>
                    </a:ext>
                  </a:extLst>
                </a:gridCol>
              </a:tblGrid>
              <a:tr h="481597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Oracle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재학습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진단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(Correct / False)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58429"/>
                  </a:ext>
                </a:extLst>
              </a:tr>
              <a:tr h="481597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316668"/>
                  </a:ext>
                </a:extLst>
              </a:tr>
              <a:tr h="481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Stomach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25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(1/24)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(11/2)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15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(13/2)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53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(27/28)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704649"/>
                  </a:ext>
                </a:extLst>
              </a:tr>
              <a:tr h="481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Colon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(0/2)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(1/0)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(0/1)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(1/3)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16869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73DD55A-F057-4607-94C5-9A2567862DCB}"/>
              </a:ext>
            </a:extLst>
          </p:cNvPr>
          <p:cNvSpPr/>
          <p:nvPr/>
        </p:nvSpPr>
        <p:spPr>
          <a:xfrm>
            <a:off x="306212" y="2298572"/>
            <a:ext cx="3441195" cy="485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2E90838-BC6B-47FE-A402-B6B5D12671AF}"/>
              </a:ext>
            </a:extLst>
          </p:cNvPr>
          <p:cNvSpPr/>
          <p:nvPr/>
        </p:nvSpPr>
        <p:spPr>
          <a:xfrm>
            <a:off x="3780064" y="1069521"/>
            <a:ext cx="391886" cy="2204358"/>
          </a:xfrm>
          <a:custGeom>
            <a:avLst/>
            <a:gdLst>
              <a:gd name="connsiteX0" fmla="*/ 0 w 391886"/>
              <a:gd name="connsiteY0" fmla="*/ 1265465 h 2204358"/>
              <a:gd name="connsiteX1" fmla="*/ 0 w 391886"/>
              <a:gd name="connsiteY1" fmla="*/ 1714500 h 2204358"/>
              <a:gd name="connsiteX2" fmla="*/ 391886 w 391886"/>
              <a:gd name="connsiteY2" fmla="*/ 2204358 h 2204358"/>
              <a:gd name="connsiteX3" fmla="*/ 391886 w 391886"/>
              <a:gd name="connsiteY3" fmla="*/ 0 h 2204358"/>
              <a:gd name="connsiteX4" fmla="*/ 0 w 391886"/>
              <a:gd name="connsiteY4" fmla="*/ 1265465 h 220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6" h="2204358">
                <a:moveTo>
                  <a:pt x="0" y="1265465"/>
                </a:moveTo>
                <a:lnTo>
                  <a:pt x="0" y="1714500"/>
                </a:lnTo>
                <a:lnTo>
                  <a:pt x="391886" y="2204358"/>
                </a:lnTo>
                <a:lnTo>
                  <a:pt x="391886" y="0"/>
                </a:lnTo>
                <a:lnTo>
                  <a:pt x="0" y="12654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FE7CD8-1319-49F6-9EB6-0FBC10866125}"/>
              </a:ext>
            </a:extLst>
          </p:cNvPr>
          <p:cNvSpPr/>
          <p:nvPr/>
        </p:nvSpPr>
        <p:spPr>
          <a:xfrm>
            <a:off x="500846" y="3953492"/>
            <a:ext cx="864315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Cordia New"/>
              </a:rPr>
              <a:t>우측 표의 결과는 </a:t>
            </a:r>
            <a:endParaRPr lang="en-US" altLang="ko-KR" sz="1600" dirty="0">
              <a:latin typeface="+mn-ea"/>
              <a:cs typeface="Cordia New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cs typeface="Cordia New"/>
              </a:rPr>
              <a:t>GT N Patch</a:t>
            </a:r>
            <a:r>
              <a:rPr lang="ko-KR" altLang="en-US" sz="1600" dirty="0">
                <a:latin typeface="+mn-ea"/>
                <a:cs typeface="Cordia New"/>
              </a:rPr>
              <a:t>에 대해 </a:t>
            </a:r>
            <a:r>
              <a:rPr lang="en-US" altLang="ko-KR" sz="1600" dirty="0">
                <a:latin typeface="+mn-ea"/>
                <a:cs typeface="Cordia New"/>
              </a:rPr>
              <a:t>‘Model</a:t>
            </a:r>
            <a:r>
              <a:rPr lang="ko-KR" altLang="en-US" sz="1600" dirty="0">
                <a:latin typeface="+mn-ea"/>
                <a:cs typeface="Cordia New"/>
              </a:rPr>
              <a:t>만 추천한 경우는 없다</a:t>
            </a:r>
            <a:r>
              <a:rPr lang="en-US" altLang="ko-KR" sz="1600" dirty="0">
                <a:latin typeface="+mn-ea"/>
                <a:cs typeface="Cordia New"/>
              </a:rPr>
              <a:t>’</a:t>
            </a:r>
            <a:r>
              <a:rPr lang="ko-KR" altLang="en-US" sz="1600" dirty="0">
                <a:latin typeface="+mn-ea"/>
                <a:cs typeface="Cordia New"/>
              </a:rPr>
              <a:t>라고 가정했을 때의 값입니다</a:t>
            </a:r>
            <a:r>
              <a:rPr lang="en-US" altLang="ko-KR" sz="1600" dirty="0">
                <a:latin typeface="+mn-ea"/>
                <a:cs typeface="Cordia New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33934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6206" y="28081"/>
            <a:ext cx="6363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슬라이드 추천 시스템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| </a:t>
            </a:r>
            <a:endParaRPr lang="ko-KR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8778BF-E884-4E91-9195-6DE1A79AD489}"/>
              </a:ext>
            </a:extLst>
          </p:cNvPr>
          <p:cNvSpPr/>
          <p:nvPr/>
        </p:nvSpPr>
        <p:spPr>
          <a:xfrm>
            <a:off x="306212" y="582270"/>
            <a:ext cx="7707084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cs typeface="Cordia New"/>
              </a:rPr>
              <a:t>추천</a:t>
            </a:r>
            <a:r>
              <a:rPr lang="en-US" altLang="ko-KR" sz="1600" b="1" dirty="0">
                <a:latin typeface="+mn-ea"/>
                <a:cs typeface="Cordia New"/>
              </a:rPr>
              <a:t> </a:t>
            </a:r>
            <a:r>
              <a:rPr lang="ko-KR" altLang="en-US" sz="1600" b="1" dirty="0">
                <a:latin typeface="+mn-ea"/>
                <a:cs typeface="Cordia New"/>
              </a:rPr>
              <a:t>파트 </a:t>
            </a:r>
            <a:r>
              <a:rPr lang="en-US" altLang="ko-KR" sz="1600" b="1" dirty="0">
                <a:latin typeface="+mn-ea"/>
                <a:cs typeface="Cordia New"/>
              </a:rPr>
              <a:t>– </a:t>
            </a:r>
            <a:r>
              <a:rPr lang="ko-KR" altLang="en-US" sz="1600" b="1" dirty="0">
                <a:latin typeface="+mn-ea"/>
                <a:cs typeface="Cordia New"/>
              </a:rPr>
              <a:t>전문의 </a:t>
            </a:r>
            <a:r>
              <a:rPr lang="ko-KR" altLang="en-US" sz="1600" b="1" dirty="0" err="1">
                <a:latin typeface="+mn-ea"/>
                <a:cs typeface="Cordia New"/>
              </a:rPr>
              <a:t>재진단</a:t>
            </a:r>
            <a:r>
              <a:rPr lang="ko-KR" altLang="en-US" sz="1600" b="1" dirty="0">
                <a:latin typeface="+mn-ea"/>
                <a:cs typeface="Cordia New"/>
              </a:rPr>
              <a:t> 결과 사전 검토 </a:t>
            </a: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cs typeface="Cordia New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DD9DB7-285B-41FD-B5BD-1EA4A00C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60667"/>
              </p:ext>
            </p:extLst>
          </p:nvPr>
        </p:nvGraphicFramePr>
        <p:xfrm>
          <a:off x="500846" y="1058917"/>
          <a:ext cx="7998184" cy="39475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017">
                  <a:extLst>
                    <a:ext uri="{9D8B030D-6E8A-4147-A177-3AD203B41FA5}">
                      <a16:colId xmlns:a16="http://schemas.microsoft.com/office/drawing/2014/main" val="333271703"/>
                    </a:ext>
                  </a:extLst>
                </a:gridCol>
                <a:gridCol w="579385">
                  <a:extLst>
                    <a:ext uri="{9D8B030D-6E8A-4147-A177-3AD203B41FA5}">
                      <a16:colId xmlns:a16="http://schemas.microsoft.com/office/drawing/2014/main" val="2601713342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715014726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1064197559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1322348482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1427732915"/>
                    </a:ext>
                  </a:extLst>
                </a:gridCol>
                <a:gridCol w="48841">
                  <a:extLst>
                    <a:ext uri="{9D8B030D-6E8A-4147-A177-3AD203B41FA5}">
                      <a16:colId xmlns:a16="http://schemas.microsoft.com/office/drawing/2014/main" val="901582561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1311293251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19844190"/>
                    </a:ext>
                  </a:extLst>
                </a:gridCol>
                <a:gridCol w="48841">
                  <a:extLst>
                    <a:ext uri="{9D8B030D-6E8A-4147-A177-3AD203B41FA5}">
                      <a16:colId xmlns:a16="http://schemas.microsoft.com/office/drawing/2014/main" val="807559732"/>
                    </a:ext>
                  </a:extLst>
                </a:gridCol>
                <a:gridCol w="991300">
                  <a:extLst>
                    <a:ext uri="{9D8B030D-6E8A-4147-A177-3AD203B41FA5}">
                      <a16:colId xmlns:a16="http://schemas.microsoft.com/office/drawing/2014/main" val="2512947519"/>
                    </a:ext>
                  </a:extLst>
                </a:gridCol>
              </a:tblGrid>
              <a:tr h="356040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Correct &amp; Recommend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07454" marR="107454" marT="53727" marB="537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False relabeling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07454" marR="107454" marT="53727" marB="537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Model only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 recommend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120283"/>
                  </a:ext>
                </a:extLst>
              </a:tr>
              <a:tr h="370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WSI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(GT)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Patch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(GT)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Model &amp; Oracle recommend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Oracle only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Model &amp; Oracle recommend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Oracle only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Patch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(Model)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Patch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(Model)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Total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079965"/>
                  </a:ext>
                </a:extLst>
              </a:tr>
              <a:tr h="2834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2" marR="6842" marT="684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1156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501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3578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5235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069374"/>
                  </a:ext>
                </a:extLst>
              </a:tr>
              <a:tr h="28349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552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552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460"/>
                  </a:ext>
                </a:extLst>
              </a:tr>
              <a:tr h="22251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501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639733"/>
                  </a:ext>
                </a:extLst>
              </a:tr>
              <a:tr h="2834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2" marR="6842" marT="6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444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164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1371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1992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807353"/>
                  </a:ext>
                </a:extLst>
              </a:tr>
              <a:tr h="28349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85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246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134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668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416583"/>
                  </a:ext>
                </a:extLst>
              </a:tr>
              <a:tr h="28349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1629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8493"/>
                  </a:ext>
                </a:extLst>
              </a:tr>
              <a:tr h="2834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42" marR="6842" marT="684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1971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2171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51824"/>
                  </a:ext>
                </a:extLst>
              </a:tr>
              <a:tr h="28349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96953"/>
                  </a:ext>
                </a:extLst>
              </a:tr>
              <a:tr h="28349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205</a:t>
                      </a:r>
                    </a:p>
                  </a:txBody>
                  <a:tcPr marL="5804" marR="5804" marT="58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111</a:t>
                      </a:r>
                    </a:p>
                  </a:txBody>
                  <a:tcPr marL="5804" marR="5804" marT="580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1610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1965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632550"/>
                  </a:ext>
                </a:extLst>
              </a:tr>
              <a:tr h="71784">
                <a:tc>
                  <a:txBody>
                    <a:bodyPr/>
                    <a:lstStyle/>
                    <a:p>
                      <a:pPr algn="ctr" fontAlgn="ctr"/>
                      <a:endParaRPr lang="ko-KR" alt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3611"/>
                  </a:ext>
                </a:extLst>
              </a:tr>
              <a:tr h="283497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6842" marR="6842" marT="684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1703</a:t>
                      </a: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1242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305</a:t>
                      </a:r>
                    </a:p>
                  </a:txBody>
                  <a:tcPr marL="11193" marR="11193" marT="1119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11394</a:t>
                      </a:r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93" marR="11193" marT="1119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14778</a:t>
                      </a:r>
                    </a:p>
                  </a:txBody>
                  <a:tcPr marL="11193" marR="11193" marT="1119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000132"/>
                  </a:ext>
                </a:extLst>
              </a:tr>
              <a:tr h="374157"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22" marR="5822" marT="58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134</a:t>
                      </a:r>
                    </a:p>
                  </a:txBody>
                  <a:tcPr marL="11193" marR="11193" marT="1119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2945</a:t>
                      </a:r>
                    </a:p>
                  </a:txBody>
                  <a:tcPr marL="11193" marR="11193" marT="1119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5513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948085-2601-4053-8C4E-C370C27C3CAF}"/>
              </a:ext>
            </a:extLst>
          </p:cNvPr>
          <p:cNvSpPr/>
          <p:nvPr/>
        </p:nvSpPr>
        <p:spPr>
          <a:xfrm>
            <a:off x="500846" y="5230749"/>
            <a:ext cx="864315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Cordia New"/>
              </a:rPr>
              <a:t>빨간 값들은 임시로 값을 넣어둠</a:t>
            </a:r>
            <a:endParaRPr lang="en-US" altLang="ko-KR" sz="1600" dirty="0">
              <a:latin typeface="+mn-ea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94469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</TotalTime>
  <Words>429</Words>
  <Application>Microsoft Office PowerPoint</Application>
  <PresentationFormat>화면 슬라이드 쇼(4:3)</PresentationFormat>
  <Paragraphs>171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Cordia New</vt:lpstr>
      <vt:lpstr>Arial</vt:lpstr>
      <vt:lpstr>Calibri</vt:lpstr>
      <vt:lpstr>맑은 고딕</vt:lpstr>
      <vt:lpstr>Times New Roman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65</cp:revision>
  <cp:lastPrinted>2023-02-19T02:25:57Z</cp:lastPrinted>
  <dcterms:created xsi:type="dcterms:W3CDTF">2023-02-02T01:27:57Z</dcterms:created>
  <dcterms:modified xsi:type="dcterms:W3CDTF">2023-02-19T03:45:28Z</dcterms:modified>
</cp:coreProperties>
</file>