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85" r:id="rId3"/>
    <p:sldId id="287" r:id="rId4"/>
    <p:sldId id="286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456" autoAdjust="0"/>
  </p:normalViewPr>
  <p:slideViewPr>
    <p:cSldViewPr snapToGrid="0">
      <p:cViewPr>
        <p:scale>
          <a:sx n="125" d="100"/>
          <a:sy n="125" d="100"/>
        </p:scale>
        <p:origin x="1769" y="-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9F4B8-929C-445E-B57F-35D5B622153E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D2DF-2B55-4632-A6F1-AAF9AB27DC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03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칼리브레이션을</a:t>
            </a:r>
            <a:r>
              <a:rPr lang="ko-KR" altLang="en-US" dirty="0"/>
              <a:t> 위해서 </a:t>
            </a:r>
            <a:endParaRPr lang="en-US" altLang="ko-KR" dirty="0"/>
          </a:p>
          <a:p>
            <a:r>
              <a:rPr lang="ko-KR" altLang="en-US" dirty="0"/>
              <a:t>라벨 </a:t>
            </a:r>
            <a:r>
              <a:rPr lang="ko-KR" altLang="en-US" dirty="0" err="1"/>
              <a:t>스무딩을</a:t>
            </a:r>
            <a:r>
              <a:rPr lang="ko-KR" altLang="en-US" dirty="0"/>
              <a:t> 실시함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라벨 </a:t>
            </a:r>
            <a:r>
              <a:rPr lang="ko-KR" altLang="en-US" baseline="0" dirty="0" err="1"/>
              <a:t>스무딩을</a:t>
            </a:r>
            <a:r>
              <a:rPr lang="ko-KR" altLang="en-US" baseline="0" dirty="0"/>
              <a:t> 위한 구체적 </a:t>
            </a:r>
            <a:r>
              <a:rPr lang="ko-KR" altLang="en-US" baseline="0" dirty="0" err="1"/>
              <a:t>스코어링은</a:t>
            </a:r>
            <a:r>
              <a:rPr lang="ko-KR" altLang="en-US" baseline="0" dirty="0"/>
              <a:t> 박영진 박사과정의 논문에서 </a:t>
            </a:r>
            <a:r>
              <a:rPr lang="en-US" altLang="ko-KR" baseline="0" dirty="0"/>
              <a:t>refer</a:t>
            </a:r>
            <a:r>
              <a:rPr lang="ko-KR" altLang="en-US" baseline="0" dirty="0"/>
              <a:t>함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02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칼리브레이션을</a:t>
            </a:r>
            <a:r>
              <a:rPr lang="ko-KR" altLang="en-US" dirty="0"/>
              <a:t> 위해서 </a:t>
            </a:r>
            <a:endParaRPr lang="en-US" altLang="ko-KR" dirty="0"/>
          </a:p>
          <a:p>
            <a:r>
              <a:rPr lang="ko-KR" altLang="en-US" dirty="0"/>
              <a:t>라벨 </a:t>
            </a:r>
            <a:r>
              <a:rPr lang="ko-KR" altLang="en-US" dirty="0" err="1"/>
              <a:t>스무딩을</a:t>
            </a:r>
            <a:r>
              <a:rPr lang="ko-KR" altLang="en-US" dirty="0"/>
              <a:t> 실시함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라벨 </a:t>
            </a:r>
            <a:r>
              <a:rPr lang="ko-KR" altLang="en-US" baseline="0" dirty="0" err="1"/>
              <a:t>스무딩을</a:t>
            </a:r>
            <a:r>
              <a:rPr lang="ko-KR" altLang="en-US" baseline="0" dirty="0"/>
              <a:t> 위한 구체적 </a:t>
            </a:r>
            <a:r>
              <a:rPr lang="ko-KR" altLang="en-US" baseline="0" dirty="0" err="1"/>
              <a:t>스코어링은</a:t>
            </a:r>
            <a:r>
              <a:rPr lang="ko-KR" altLang="en-US" baseline="0" dirty="0"/>
              <a:t> 박영진 박사과정의 논문에서 </a:t>
            </a:r>
            <a:r>
              <a:rPr lang="en-US" altLang="ko-KR" baseline="0" dirty="0"/>
              <a:t>refer</a:t>
            </a:r>
            <a:r>
              <a:rPr lang="ko-KR" altLang="en-US" baseline="0" dirty="0"/>
              <a:t>함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030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칼리브레이션을</a:t>
            </a:r>
            <a:r>
              <a:rPr lang="ko-KR" altLang="en-US" dirty="0"/>
              <a:t> 위해서 </a:t>
            </a:r>
            <a:endParaRPr lang="en-US" altLang="ko-KR" dirty="0"/>
          </a:p>
          <a:p>
            <a:r>
              <a:rPr lang="ko-KR" altLang="en-US" dirty="0"/>
              <a:t>라벨 </a:t>
            </a:r>
            <a:r>
              <a:rPr lang="ko-KR" altLang="en-US" dirty="0" err="1"/>
              <a:t>스무딩을</a:t>
            </a:r>
            <a:r>
              <a:rPr lang="ko-KR" altLang="en-US" dirty="0"/>
              <a:t> 실시함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  <a:r>
              <a:rPr lang="ko-KR" altLang="en-US" baseline="0" dirty="0"/>
              <a:t>라벨 </a:t>
            </a:r>
            <a:r>
              <a:rPr lang="ko-KR" altLang="en-US" baseline="0" dirty="0" err="1"/>
              <a:t>스무딩을</a:t>
            </a:r>
            <a:r>
              <a:rPr lang="ko-KR" altLang="en-US" baseline="0" dirty="0"/>
              <a:t> 위한 구체적 </a:t>
            </a:r>
            <a:r>
              <a:rPr lang="ko-KR" altLang="en-US" baseline="0" dirty="0" err="1"/>
              <a:t>스코어링은</a:t>
            </a:r>
            <a:r>
              <a:rPr lang="ko-KR" altLang="en-US" baseline="0" dirty="0"/>
              <a:t> 박영진 박사과정의 논문에서 </a:t>
            </a:r>
            <a:r>
              <a:rPr lang="en-US" altLang="ko-KR" baseline="0" dirty="0"/>
              <a:t>refer</a:t>
            </a:r>
            <a:r>
              <a:rPr lang="ko-KR" altLang="en-US" baseline="0" dirty="0"/>
              <a:t>함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CD2DF-2B55-4632-A6F1-AAF9AB27DC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8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9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23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2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94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7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9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0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5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CB0CA-D8B6-41F5-80C7-3A89BDD7284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3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CB0CA-D8B6-41F5-80C7-3A89BDD7284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722DC-E8D0-4B4B-9A43-BA0558ED2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030095" y="-141316"/>
            <a:ext cx="955964" cy="1313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54727" y="3882045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802" y="3208712"/>
            <a:ext cx="7360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+mj-ea"/>
                <a:ea typeface="+mj-ea"/>
              </a:rPr>
              <a:t>슬라이드 시스템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802" y="3863199"/>
            <a:ext cx="7360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ea"/>
                <a:ea typeface="+mj-ea"/>
              </a:rPr>
              <a:t>Incremental learning</a:t>
            </a:r>
            <a:endParaRPr lang="ko-KR" altLang="en-US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373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WSI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업데이트 전략 실험 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DF30063-B97C-4368-82D2-DF48E0B764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70034" y="1550670"/>
            <a:ext cx="5731510" cy="3756660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1B9923A-0D4D-4C06-91FF-2DE8A4D356EF}"/>
              </a:ext>
            </a:extLst>
          </p:cNvPr>
          <p:cNvSpPr/>
          <p:nvPr/>
        </p:nvSpPr>
        <p:spPr>
          <a:xfrm>
            <a:off x="5505652" y="1338269"/>
            <a:ext cx="710305" cy="2160581"/>
          </a:xfrm>
          <a:prstGeom prst="roundRect">
            <a:avLst>
              <a:gd name="adj" fmla="val 2381"/>
            </a:avLst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D1AC01C-C8F4-4D82-A461-237AD7ED1414}"/>
              </a:ext>
            </a:extLst>
          </p:cNvPr>
          <p:cNvSpPr/>
          <p:nvPr/>
        </p:nvSpPr>
        <p:spPr>
          <a:xfrm>
            <a:off x="6276284" y="1338269"/>
            <a:ext cx="710305" cy="2160581"/>
          </a:xfrm>
          <a:prstGeom prst="roundRect">
            <a:avLst>
              <a:gd name="adj" fmla="val 2381"/>
            </a:avLst>
          </a:prstGeom>
          <a:solidFill>
            <a:schemeClr val="bg1">
              <a:lumMod val="9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68CA339C-90BF-475B-AAAF-F8B3BBAF5602}"/>
              </a:ext>
            </a:extLst>
          </p:cNvPr>
          <p:cNvSpPr/>
          <p:nvPr/>
        </p:nvSpPr>
        <p:spPr>
          <a:xfrm>
            <a:off x="1276350" y="1308100"/>
            <a:ext cx="5734050" cy="4000500"/>
          </a:xfrm>
          <a:custGeom>
            <a:avLst/>
            <a:gdLst>
              <a:gd name="connsiteX0" fmla="*/ 2432050 w 5734050"/>
              <a:gd name="connsiteY0" fmla="*/ 0 h 4000500"/>
              <a:gd name="connsiteX1" fmla="*/ 2432050 w 5734050"/>
              <a:gd name="connsiteY1" fmla="*/ 2260600 h 4000500"/>
              <a:gd name="connsiteX2" fmla="*/ 0 w 5734050"/>
              <a:gd name="connsiteY2" fmla="*/ 2260600 h 4000500"/>
              <a:gd name="connsiteX3" fmla="*/ 0 w 5734050"/>
              <a:gd name="connsiteY3" fmla="*/ 4000500 h 4000500"/>
              <a:gd name="connsiteX4" fmla="*/ 5734050 w 5734050"/>
              <a:gd name="connsiteY4" fmla="*/ 4000500 h 4000500"/>
              <a:gd name="connsiteX5" fmla="*/ 5734050 w 5734050"/>
              <a:gd name="connsiteY5" fmla="*/ 0 h 4000500"/>
              <a:gd name="connsiteX6" fmla="*/ 2432050 w 5734050"/>
              <a:gd name="connsiteY6" fmla="*/ 0 h 400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34050" h="4000500">
                <a:moveTo>
                  <a:pt x="2432050" y="0"/>
                </a:moveTo>
                <a:lnTo>
                  <a:pt x="2432050" y="2260600"/>
                </a:lnTo>
                <a:lnTo>
                  <a:pt x="0" y="2260600"/>
                </a:lnTo>
                <a:lnTo>
                  <a:pt x="0" y="4000500"/>
                </a:lnTo>
                <a:lnTo>
                  <a:pt x="5734050" y="4000500"/>
                </a:lnTo>
                <a:lnTo>
                  <a:pt x="5734050" y="0"/>
                </a:lnTo>
                <a:lnTo>
                  <a:pt x="2432050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F59B7698-7CBE-48E1-8658-A5E83A00D556}"/>
              </a:ext>
            </a:extLst>
          </p:cNvPr>
          <p:cNvSpPr/>
          <p:nvPr/>
        </p:nvSpPr>
        <p:spPr>
          <a:xfrm>
            <a:off x="1308100" y="1333500"/>
            <a:ext cx="5651500" cy="3956050"/>
          </a:xfrm>
          <a:custGeom>
            <a:avLst/>
            <a:gdLst>
              <a:gd name="connsiteX0" fmla="*/ 4165600 w 5651500"/>
              <a:gd name="connsiteY0" fmla="*/ 0 h 3956050"/>
              <a:gd name="connsiteX1" fmla="*/ 2413000 w 5651500"/>
              <a:gd name="connsiteY1" fmla="*/ 0 h 3956050"/>
              <a:gd name="connsiteX2" fmla="*/ 2413000 w 5651500"/>
              <a:gd name="connsiteY2" fmla="*/ 2260600 h 3956050"/>
              <a:gd name="connsiteX3" fmla="*/ 0 w 5651500"/>
              <a:gd name="connsiteY3" fmla="*/ 2260600 h 3956050"/>
              <a:gd name="connsiteX4" fmla="*/ 0 w 5651500"/>
              <a:gd name="connsiteY4" fmla="*/ 3956050 h 3956050"/>
              <a:gd name="connsiteX5" fmla="*/ 5651500 w 5651500"/>
              <a:gd name="connsiteY5" fmla="*/ 3956050 h 3956050"/>
              <a:gd name="connsiteX6" fmla="*/ 5651500 w 5651500"/>
              <a:gd name="connsiteY6" fmla="*/ 2216150 h 3956050"/>
              <a:gd name="connsiteX7" fmla="*/ 4152900 w 5651500"/>
              <a:gd name="connsiteY7" fmla="*/ 2216150 h 3956050"/>
              <a:gd name="connsiteX8" fmla="*/ 4165600 w 5651500"/>
              <a:gd name="connsiteY8" fmla="*/ 0 h 395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1500" h="3956050">
                <a:moveTo>
                  <a:pt x="4165600" y="0"/>
                </a:moveTo>
                <a:lnTo>
                  <a:pt x="2413000" y="0"/>
                </a:lnTo>
                <a:lnTo>
                  <a:pt x="2413000" y="2260600"/>
                </a:lnTo>
                <a:lnTo>
                  <a:pt x="0" y="2260600"/>
                </a:lnTo>
                <a:lnTo>
                  <a:pt x="0" y="3956050"/>
                </a:lnTo>
                <a:lnTo>
                  <a:pt x="5651500" y="3956050"/>
                </a:lnTo>
                <a:lnTo>
                  <a:pt x="5651500" y="2216150"/>
                </a:lnTo>
                <a:lnTo>
                  <a:pt x="4152900" y="2216150"/>
                </a:lnTo>
                <a:cubicBezTo>
                  <a:pt x="4157133" y="1477433"/>
                  <a:pt x="4161367" y="738717"/>
                  <a:pt x="4165600" y="0"/>
                </a:cubicBezTo>
                <a:close/>
              </a:path>
            </a:pathLst>
          </a:custGeom>
          <a:solidFill>
            <a:schemeClr val="bg1">
              <a:lumMod val="95000"/>
              <a:alpha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6546DAD-C0CD-470C-A554-33A3264ACF7D}"/>
              </a:ext>
            </a:extLst>
          </p:cNvPr>
          <p:cNvSpPr/>
          <p:nvPr/>
        </p:nvSpPr>
        <p:spPr>
          <a:xfrm>
            <a:off x="5566586" y="1305970"/>
            <a:ext cx="57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Step 2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E23979-7242-4C88-9607-671F4F07D2C9}"/>
              </a:ext>
            </a:extLst>
          </p:cNvPr>
          <p:cNvSpPr/>
          <p:nvPr/>
        </p:nvSpPr>
        <p:spPr>
          <a:xfrm>
            <a:off x="6343568" y="1305970"/>
            <a:ext cx="57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Step 3</a:t>
            </a:r>
            <a:endParaRPr lang="ko-KR" altLang="en-US" sz="12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04B17C-5404-4287-8E73-E95CED5A559F}"/>
              </a:ext>
            </a:extLst>
          </p:cNvPr>
          <p:cNvSpPr/>
          <p:nvPr/>
        </p:nvSpPr>
        <p:spPr>
          <a:xfrm>
            <a:off x="4292658" y="1305970"/>
            <a:ext cx="5757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Step 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5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WSI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업데이트 전략 실험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2DED5B-FC01-4FE7-B555-FB89578FF005}"/>
              </a:ext>
            </a:extLst>
          </p:cNvPr>
          <p:cNvCxnSpPr>
            <a:cxnSpLocks/>
          </p:cNvCxnSpPr>
          <p:nvPr/>
        </p:nvCxnSpPr>
        <p:spPr>
          <a:xfrm>
            <a:off x="4521959" y="850710"/>
            <a:ext cx="0" cy="41915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219BF8-EA03-4689-BB9F-895EC7D2C4E8}"/>
              </a:ext>
            </a:extLst>
          </p:cNvPr>
          <p:cNvSpPr/>
          <p:nvPr/>
        </p:nvSpPr>
        <p:spPr>
          <a:xfrm>
            <a:off x="1938528" y="850710"/>
            <a:ext cx="1750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WSI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C82BB5-2BD8-4554-9EB5-79581729A329}"/>
              </a:ext>
            </a:extLst>
          </p:cNvPr>
          <p:cNvSpPr/>
          <p:nvPr/>
        </p:nvSpPr>
        <p:spPr>
          <a:xfrm>
            <a:off x="6392247" y="850710"/>
            <a:ext cx="1750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패치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768D7F-FB2B-4795-896D-AF565F73AFB6}"/>
              </a:ext>
            </a:extLst>
          </p:cNvPr>
          <p:cNvSpPr/>
          <p:nvPr/>
        </p:nvSpPr>
        <p:spPr>
          <a:xfrm>
            <a:off x="3173326" y="1751465"/>
            <a:ext cx="1230332" cy="2183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rcmd_slide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7B805B-78E9-4E95-8CF6-50126084643E}"/>
              </a:ext>
            </a:extLst>
          </p:cNvPr>
          <p:cNvSpPr/>
          <p:nvPr/>
        </p:nvSpPr>
        <p:spPr>
          <a:xfrm>
            <a:off x="3173330" y="2001675"/>
            <a:ext cx="1230348" cy="1489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Slide_name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                ·</a:t>
            </a:r>
          </a:p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                ·</a:t>
            </a:r>
          </a:p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                ·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Prediction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Ground_truth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Sys_recommend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Rediagnose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Oracle_selection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1994D0-606B-4F26-BD44-F14E0AE1C4B4}"/>
              </a:ext>
            </a:extLst>
          </p:cNvPr>
          <p:cNvSpPr/>
          <p:nvPr/>
        </p:nvSpPr>
        <p:spPr>
          <a:xfrm>
            <a:off x="480641" y="1492155"/>
            <a:ext cx="1069049" cy="2183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slide_queue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26E6B4-0882-4B8B-BA72-EC2BA5B2BD31}"/>
              </a:ext>
            </a:extLst>
          </p:cNvPr>
          <p:cNvSpPr/>
          <p:nvPr/>
        </p:nvSpPr>
        <p:spPr>
          <a:xfrm>
            <a:off x="480641" y="1751465"/>
            <a:ext cx="1069045" cy="404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모델 예측 정보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Ex)prediction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BBC580-7BB4-40E7-B64C-63D505F3A5A9}"/>
              </a:ext>
            </a:extLst>
          </p:cNvPr>
          <p:cNvSpPr/>
          <p:nvPr/>
        </p:nvSpPr>
        <p:spPr>
          <a:xfrm>
            <a:off x="480641" y="2306473"/>
            <a:ext cx="1069049" cy="2183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tb_test_result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679873-23BE-4CF5-B43B-E3FE6E132180}"/>
              </a:ext>
            </a:extLst>
          </p:cNvPr>
          <p:cNvSpPr/>
          <p:nvPr/>
        </p:nvSpPr>
        <p:spPr>
          <a:xfrm>
            <a:off x="480641" y="2565784"/>
            <a:ext cx="1069045" cy="413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전문의 진단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Ex)</a:t>
            </a:r>
            <a:r>
              <a:rPr lang="en-US" altLang="ko-KR" sz="900" dirty="0" err="1">
                <a:solidFill>
                  <a:schemeClr val="tx1"/>
                </a:solidFill>
              </a:rPr>
              <a:t>ground_truth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F7BADDC-217A-4261-A58F-0D81CA5F8919}"/>
              </a:ext>
            </a:extLst>
          </p:cNvPr>
          <p:cNvCxnSpPr>
            <a:cxnSpLocks/>
          </p:cNvCxnSpPr>
          <p:nvPr/>
        </p:nvCxnSpPr>
        <p:spPr>
          <a:xfrm flipH="1">
            <a:off x="90985" y="3669365"/>
            <a:ext cx="861082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대괄호 20">
            <a:extLst>
              <a:ext uri="{FF2B5EF4-FFF2-40B4-BE49-F238E27FC236}">
                <a16:creationId xmlns:a16="http://schemas.microsoft.com/office/drawing/2014/main" id="{E34D53FD-73AA-4876-8626-A12BE29FAE9A}"/>
              </a:ext>
            </a:extLst>
          </p:cNvPr>
          <p:cNvSpPr/>
          <p:nvPr/>
        </p:nvSpPr>
        <p:spPr>
          <a:xfrm>
            <a:off x="1500112" y="1424719"/>
            <a:ext cx="232479" cy="1623281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A22FA22-996F-4748-9E4F-E8C65334AC63}"/>
              </a:ext>
            </a:extLst>
          </p:cNvPr>
          <p:cNvCxnSpPr>
            <a:cxnSpLocks/>
          </p:cNvCxnSpPr>
          <p:nvPr/>
        </p:nvCxnSpPr>
        <p:spPr>
          <a:xfrm>
            <a:off x="1726750" y="2410691"/>
            <a:ext cx="1450334" cy="4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FD92D16-D80E-457F-AB60-AE9D42C5F199}"/>
              </a:ext>
            </a:extLst>
          </p:cNvPr>
          <p:cNvSpPr/>
          <p:nvPr/>
        </p:nvSpPr>
        <p:spPr>
          <a:xfrm>
            <a:off x="1918435" y="2172594"/>
            <a:ext cx="1069045" cy="41397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WSI </a:t>
            </a:r>
            <a:r>
              <a:rPr lang="ko-KR" altLang="en-US" sz="1100" dirty="0">
                <a:solidFill>
                  <a:schemeClr val="tx1"/>
                </a:solidFill>
              </a:rPr>
              <a:t>추천 모듈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51DF26-6A7A-421C-83F7-75A1E1F2AD56}"/>
              </a:ext>
            </a:extLst>
          </p:cNvPr>
          <p:cNvSpPr/>
          <p:nvPr/>
        </p:nvSpPr>
        <p:spPr>
          <a:xfrm>
            <a:off x="4634064" y="1751465"/>
            <a:ext cx="1230332" cy="2183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rcmd_patch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D9C426-4AEE-4253-AAE0-9E9EED47628F}"/>
              </a:ext>
            </a:extLst>
          </p:cNvPr>
          <p:cNvSpPr/>
          <p:nvPr/>
        </p:nvSpPr>
        <p:spPr>
          <a:xfrm>
            <a:off x="4634068" y="2001675"/>
            <a:ext cx="1230348" cy="1489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Slide_name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loc_x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en-US" altLang="ko-KR" sz="1000" dirty="0" err="1">
                <a:solidFill>
                  <a:schemeClr val="tx1"/>
                </a:solidFill>
              </a:rPr>
              <a:t>loc_y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                ·</a:t>
            </a:r>
          </a:p>
          <a:p>
            <a:pPr algn="just"/>
            <a:r>
              <a:rPr lang="en-US" altLang="ko-KR" sz="1000" dirty="0">
                <a:solidFill>
                  <a:schemeClr val="tx1"/>
                </a:solidFill>
              </a:rPr>
              <a:t>                ·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Prediction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Sys_recommend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Rediagnose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Oracle_selection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29811F-6C16-4AE2-9209-01B84FD48DAD}"/>
              </a:ext>
            </a:extLst>
          </p:cNvPr>
          <p:cNvSpPr/>
          <p:nvPr/>
        </p:nvSpPr>
        <p:spPr>
          <a:xfrm>
            <a:off x="7445794" y="2065367"/>
            <a:ext cx="1069049" cy="2183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Ai_prediction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0CFF4B-4BE3-4C21-AF2E-415D47327F12}"/>
              </a:ext>
            </a:extLst>
          </p:cNvPr>
          <p:cNvSpPr/>
          <p:nvPr/>
        </p:nvSpPr>
        <p:spPr>
          <a:xfrm>
            <a:off x="7445794" y="2324678"/>
            <a:ext cx="1069045" cy="413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모델 예측 정보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Ex)prediction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오른쪽 대괄호 37">
            <a:extLst>
              <a:ext uri="{FF2B5EF4-FFF2-40B4-BE49-F238E27FC236}">
                <a16:creationId xmlns:a16="http://schemas.microsoft.com/office/drawing/2014/main" id="{8B865B0E-F771-4176-8377-7573E3644054}"/>
              </a:ext>
            </a:extLst>
          </p:cNvPr>
          <p:cNvSpPr/>
          <p:nvPr/>
        </p:nvSpPr>
        <p:spPr>
          <a:xfrm rot="10800000">
            <a:off x="7356827" y="1969830"/>
            <a:ext cx="232479" cy="886121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7BFFB94-BFDE-4CF4-B91E-B43ABD2706E1}"/>
              </a:ext>
            </a:extLst>
          </p:cNvPr>
          <p:cNvCxnSpPr>
            <a:cxnSpLocks/>
          </p:cNvCxnSpPr>
          <p:nvPr/>
        </p:nvCxnSpPr>
        <p:spPr>
          <a:xfrm flipH="1">
            <a:off x="5864396" y="2379582"/>
            <a:ext cx="149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8AFDEB-8246-4C33-9E25-9A45713B6209}"/>
              </a:ext>
            </a:extLst>
          </p:cNvPr>
          <p:cNvSpPr/>
          <p:nvPr/>
        </p:nvSpPr>
        <p:spPr>
          <a:xfrm>
            <a:off x="6114902" y="2172594"/>
            <a:ext cx="1069045" cy="41397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패치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추천 모듈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C625AE-3CF6-4196-AEFF-1DAF305258AA}"/>
              </a:ext>
            </a:extLst>
          </p:cNvPr>
          <p:cNvSpPr/>
          <p:nvPr/>
        </p:nvSpPr>
        <p:spPr>
          <a:xfrm>
            <a:off x="-73949" y="1857102"/>
            <a:ext cx="461665" cy="138820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시스템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3F37CE-FA8E-47E9-B052-726005EE20AC}"/>
              </a:ext>
            </a:extLst>
          </p:cNvPr>
          <p:cNvSpPr/>
          <p:nvPr/>
        </p:nvSpPr>
        <p:spPr>
          <a:xfrm>
            <a:off x="-73949" y="3789669"/>
            <a:ext cx="461665" cy="120032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E0B34E9-D8D0-475B-899C-3252CE361873}"/>
              </a:ext>
            </a:extLst>
          </p:cNvPr>
          <p:cNvSpPr/>
          <p:nvPr/>
        </p:nvSpPr>
        <p:spPr>
          <a:xfrm>
            <a:off x="3357349" y="2961564"/>
            <a:ext cx="990803" cy="172872"/>
          </a:xfrm>
          <a:prstGeom prst="roundRect">
            <a:avLst>
              <a:gd name="adj" fmla="val 2719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4805683-C147-46B2-ADF7-99DC9D6E70C6}"/>
              </a:ext>
            </a:extLst>
          </p:cNvPr>
          <p:cNvSpPr/>
          <p:nvPr/>
        </p:nvSpPr>
        <p:spPr>
          <a:xfrm>
            <a:off x="4829773" y="2966113"/>
            <a:ext cx="990803" cy="172872"/>
          </a:xfrm>
          <a:prstGeom prst="roundRect">
            <a:avLst>
              <a:gd name="adj" fmla="val 2719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95F2EBC-87FD-4E84-9FF6-DD2C11B135E0}"/>
              </a:ext>
            </a:extLst>
          </p:cNvPr>
          <p:cNvSpPr/>
          <p:nvPr/>
        </p:nvSpPr>
        <p:spPr>
          <a:xfrm>
            <a:off x="3357349" y="3158314"/>
            <a:ext cx="990803" cy="270685"/>
          </a:xfrm>
          <a:prstGeom prst="roundRect">
            <a:avLst>
              <a:gd name="adj" fmla="val 137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7B930E8C-8969-4D19-ACB6-0ADF74872817}"/>
              </a:ext>
            </a:extLst>
          </p:cNvPr>
          <p:cNvSpPr/>
          <p:nvPr/>
        </p:nvSpPr>
        <p:spPr>
          <a:xfrm>
            <a:off x="4827788" y="3158314"/>
            <a:ext cx="990803" cy="270685"/>
          </a:xfrm>
          <a:prstGeom prst="roundRect">
            <a:avLst>
              <a:gd name="adj" fmla="val 1374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5975AEE-7EF6-439F-9539-95D1FDEC40E4}"/>
              </a:ext>
            </a:extLst>
          </p:cNvPr>
          <p:cNvSpPr/>
          <p:nvPr/>
        </p:nvSpPr>
        <p:spPr>
          <a:xfrm>
            <a:off x="345974" y="4003502"/>
            <a:ext cx="1951380" cy="565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dirty="0">
                <a:solidFill>
                  <a:schemeClr val="tx1"/>
                </a:solidFill>
              </a:rPr>
              <a:t>홈페이지 </a:t>
            </a:r>
            <a:r>
              <a:rPr lang="ko-KR" altLang="en-US" sz="1200" dirty="0" err="1">
                <a:solidFill>
                  <a:schemeClr val="tx1"/>
                </a:solidFill>
              </a:rPr>
              <a:t>재학습</a:t>
            </a:r>
            <a:r>
              <a:rPr lang="ko-KR" altLang="en-US" sz="1200" dirty="0">
                <a:solidFill>
                  <a:schemeClr val="tx1"/>
                </a:solidFill>
              </a:rPr>
              <a:t> 탭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재학습</a:t>
            </a:r>
            <a:r>
              <a:rPr lang="ko-KR" altLang="en-US" sz="1200" dirty="0">
                <a:solidFill>
                  <a:schemeClr val="tx1"/>
                </a:solidFill>
              </a:rPr>
              <a:t> 추천 </a:t>
            </a:r>
            <a:r>
              <a:rPr lang="en-US" altLang="ko-KR" sz="1200" dirty="0">
                <a:solidFill>
                  <a:schemeClr val="tx1"/>
                </a:solidFill>
              </a:rPr>
              <a:t>List</a:t>
            </a:r>
            <a:r>
              <a:rPr lang="ko-KR" altLang="en-US" sz="1200" dirty="0">
                <a:solidFill>
                  <a:schemeClr val="tx1"/>
                </a:solidFill>
              </a:rPr>
              <a:t>에 반영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CEC8FF7-5B41-4670-AD19-180F3A33C555}"/>
              </a:ext>
            </a:extLst>
          </p:cNvPr>
          <p:cNvSpPr/>
          <p:nvPr/>
        </p:nvSpPr>
        <p:spPr>
          <a:xfrm>
            <a:off x="2415657" y="4009404"/>
            <a:ext cx="1988002" cy="564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Rediagnose</a:t>
            </a:r>
            <a:r>
              <a:rPr lang="en-US" altLang="ko-KR" sz="1100" dirty="0">
                <a:solidFill>
                  <a:schemeClr val="tx1"/>
                </a:solidFill>
              </a:rPr>
              <a:t> (N/D/M) </a:t>
            </a:r>
            <a:r>
              <a:rPr lang="ko-KR" altLang="en-US" sz="1100" dirty="0">
                <a:solidFill>
                  <a:schemeClr val="tx1"/>
                </a:solidFill>
              </a:rPr>
              <a:t>값 부여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Oracle_selection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값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로 변경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75C92E8-11FD-410D-95F6-749F591044F5}"/>
              </a:ext>
            </a:extLst>
          </p:cNvPr>
          <p:cNvSpPr/>
          <p:nvPr/>
        </p:nvSpPr>
        <p:spPr>
          <a:xfrm>
            <a:off x="4676882" y="4003502"/>
            <a:ext cx="1951380" cy="560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SeeDP</a:t>
            </a:r>
            <a:r>
              <a:rPr lang="en-US" altLang="ko-KR" sz="1200" dirty="0">
                <a:solidFill>
                  <a:schemeClr val="tx1"/>
                </a:solidFill>
              </a:rPr>
              <a:t> – ‘</a:t>
            </a:r>
            <a:r>
              <a:rPr lang="ko-KR" altLang="en-US" sz="1200" dirty="0" err="1">
                <a:solidFill>
                  <a:schemeClr val="tx1"/>
                </a:solidFill>
              </a:rPr>
              <a:t>재학습</a:t>
            </a:r>
            <a:r>
              <a:rPr lang="en-US" altLang="ko-KR" sz="1200" dirty="0">
                <a:solidFill>
                  <a:schemeClr val="tx1"/>
                </a:solidFill>
              </a:rPr>
              <a:t>’ &gt;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추천 패치 가시화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243A3B0-470C-4002-86F5-E81E7D6DEBD2}"/>
              </a:ext>
            </a:extLst>
          </p:cNvPr>
          <p:cNvSpPr/>
          <p:nvPr/>
        </p:nvSpPr>
        <p:spPr>
          <a:xfrm>
            <a:off x="6746565" y="4009405"/>
            <a:ext cx="1988002" cy="5595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Rediagnose</a:t>
            </a:r>
            <a:r>
              <a:rPr lang="en-US" altLang="ko-KR" sz="1100" dirty="0">
                <a:solidFill>
                  <a:schemeClr val="tx1"/>
                </a:solidFill>
              </a:rPr>
              <a:t> (N/D/M) </a:t>
            </a:r>
            <a:r>
              <a:rPr lang="ko-KR" altLang="en-US" sz="1100" dirty="0">
                <a:solidFill>
                  <a:schemeClr val="tx1"/>
                </a:solidFill>
              </a:rPr>
              <a:t>값 부여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Oracle_selection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값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로 변경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68F099E-0C6B-44C1-B9D2-17E421876762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1065249" y="3048000"/>
            <a:ext cx="2292100" cy="21335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4A3CB15-2492-4218-BEE8-803C54956D50}"/>
              </a:ext>
            </a:extLst>
          </p:cNvPr>
          <p:cNvCxnSpPr>
            <a:cxnSpLocks/>
          </p:cNvCxnSpPr>
          <p:nvPr/>
        </p:nvCxnSpPr>
        <p:spPr>
          <a:xfrm>
            <a:off x="1065249" y="3261354"/>
            <a:ext cx="1551" cy="7589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7B9B2AA-114C-4C79-8E9A-B17C827DCE4E}"/>
              </a:ext>
            </a:extLst>
          </p:cNvPr>
          <p:cNvSpPr/>
          <p:nvPr/>
        </p:nvSpPr>
        <p:spPr>
          <a:xfrm>
            <a:off x="1049559" y="3257102"/>
            <a:ext cx="136608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If</a:t>
            </a:r>
            <a:r>
              <a:rPr lang="ko-KR" altLang="en-US" sz="1050" dirty="0"/>
              <a:t> </a:t>
            </a:r>
            <a:r>
              <a:rPr lang="en-US" altLang="ko-KR" sz="1050" dirty="0" err="1"/>
              <a:t>Sys_recommend</a:t>
            </a:r>
            <a:r>
              <a:rPr lang="ko-KR" altLang="en-US" sz="1050" dirty="0"/>
              <a:t> </a:t>
            </a:r>
            <a:r>
              <a:rPr lang="en-US" altLang="ko-KR" sz="1050" dirty="0"/>
              <a:t>=1</a:t>
            </a:r>
          </a:p>
          <a:p>
            <a:r>
              <a:rPr lang="en-US" altLang="ko-KR" sz="1050" dirty="0"/>
              <a:t>* 1 = True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D78AF9A-42C3-4EBB-8AE2-585DAB0AFFA8}"/>
              </a:ext>
            </a:extLst>
          </p:cNvPr>
          <p:cNvCxnSpPr>
            <a:cxnSpLocks/>
          </p:cNvCxnSpPr>
          <p:nvPr/>
        </p:nvCxnSpPr>
        <p:spPr>
          <a:xfrm flipV="1">
            <a:off x="3409658" y="3464234"/>
            <a:ext cx="0" cy="5178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34D042C-2350-4A75-9F13-F6A5208DC37A}"/>
              </a:ext>
            </a:extLst>
          </p:cNvPr>
          <p:cNvSpPr/>
          <p:nvPr/>
        </p:nvSpPr>
        <p:spPr>
          <a:xfrm>
            <a:off x="3357349" y="3672600"/>
            <a:ext cx="11881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전문의 </a:t>
            </a:r>
            <a:r>
              <a:rPr lang="ko-KR" altLang="en-US" sz="1050" dirty="0" err="1"/>
              <a:t>재진단</a:t>
            </a:r>
            <a:r>
              <a:rPr lang="ko-KR" altLang="en-US" sz="1050" dirty="0"/>
              <a:t> 시</a:t>
            </a:r>
            <a:endParaRPr lang="en-US" altLang="ko-KR" sz="105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9A44693E-55A5-4B48-ADA8-AD1BE8621984}"/>
              </a:ext>
            </a:extLst>
          </p:cNvPr>
          <p:cNvCxnSpPr>
            <a:cxnSpLocks/>
          </p:cNvCxnSpPr>
          <p:nvPr/>
        </p:nvCxnSpPr>
        <p:spPr>
          <a:xfrm>
            <a:off x="4676882" y="3052548"/>
            <a:ext cx="151340" cy="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AC9E2B7-E6C6-414A-98B1-5ACE6A648E6F}"/>
              </a:ext>
            </a:extLst>
          </p:cNvPr>
          <p:cNvCxnSpPr/>
          <p:nvPr/>
        </p:nvCxnSpPr>
        <p:spPr>
          <a:xfrm>
            <a:off x="4684139" y="3052548"/>
            <a:ext cx="0" cy="95685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92BDEB-F341-409E-90A2-0776DF6211E3}"/>
              </a:ext>
            </a:extLst>
          </p:cNvPr>
          <p:cNvSpPr/>
          <p:nvPr/>
        </p:nvSpPr>
        <p:spPr>
          <a:xfrm>
            <a:off x="4663776" y="3455304"/>
            <a:ext cx="1409360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/>
              <a:t>If</a:t>
            </a:r>
            <a:r>
              <a:rPr lang="ko-KR" altLang="en-US" sz="1050" dirty="0"/>
              <a:t> </a:t>
            </a:r>
            <a:r>
              <a:rPr lang="en-US" altLang="ko-KR" sz="1050" dirty="0" err="1"/>
              <a:t>Sys_recommend</a:t>
            </a:r>
            <a:r>
              <a:rPr lang="ko-KR" altLang="en-US" sz="1050" dirty="0"/>
              <a:t> </a:t>
            </a:r>
            <a:r>
              <a:rPr lang="en-US" altLang="ko-KR" sz="1050" dirty="0"/>
              <a:t>!=0</a:t>
            </a:r>
          </a:p>
          <a:p>
            <a:r>
              <a:rPr lang="en-US" altLang="ko-KR" sz="700" dirty="0"/>
              <a:t>*0 = False </a:t>
            </a:r>
          </a:p>
          <a:p>
            <a:r>
              <a:rPr lang="en-US" altLang="ko-KR" sz="700" dirty="0"/>
              <a:t>*1 = low confidence </a:t>
            </a:r>
          </a:p>
          <a:p>
            <a:r>
              <a:rPr lang="en-US" altLang="ko-KR" sz="700" dirty="0"/>
              <a:t>*2 = Region base</a:t>
            </a:r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E4764F64-48FB-48E9-8DC0-692AE1A41666}"/>
              </a:ext>
            </a:extLst>
          </p:cNvPr>
          <p:cNvCxnSpPr>
            <a:endCxn id="56" idx="3"/>
          </p:cNvCxnSpPr>
          <p:nvPr/>
        </p:nvCxnSpPr>
        <p:spPr>
          <a:xfrm rot="10800000">
            <a:off x="5818591" y="3293658"/>
            <a:ext cx="1396460" cy="715747"/>
          </a:xfrm>
          <a:prstGeom prst="bentConnector3">
            <a:avLst>
              <a:gd name="adj1" fmla="val 42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6B3008A-C1DB-4F0C-B220-F810CD20C337}"/>
              </a:ext>
            </a:extLst>
          </p:cNvPr>
          <p:cNvSpPr/>
          <p:nvPr/>
        </p:nvSpPr>
        <p:spPr>
          <a:xfrm>
            <a:off x="7193046" y="3356485"/>
            <a:ext cx="118814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/>
              <a:t>전문의 </a:t>
            </a:r>
            <a:r>
              <a:rPr lang="ko-KR" altLang="en-US" sz="1050" dirty="0" err="1"/>
              <a:t>재진단</a:t>
            </a:r>
            <a:r>
              <a:rPr lang="ko-KR" altLang="en-US" sz="1050" dirty="0"/>
              <a:t> 시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67963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3777264-445A-4B19-8B17-CD10BB80B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8570"/>
            <a:ext cx="9144000" cy="4871803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274320" y="523703"/>
            <a:ext cx="5935287" cy="0"/>
          </a:xfrm>
          <a:prstGeom prst="line">
            <a:avLst/>
          </a:prstGeom>
          <a:ln w="38100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46206" y="86936"/>
            <a:ext cx="473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WSI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업데이트 전략 실험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D46506B-1248-4F46-A93D-70D0C49B82E8}"/>
              </a:ext>
            </a:extLst>
          </p:cNvPr>
          <p:cNvSpPr/>
          <p:nvPr/>
        </p:nvSpPr>
        <p:spPr>
          <a:xfrm>
            <a:off x="152401" y="1914750"/>
            <a:ext cx="4486711" cy="2078410"/>
          </a:xfrm>
          <a:prstGeom prst="roundRect">
            <a:avLst>
              <a:gd name="adj" fmla="val 238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EA7BE23-585E-41C3-8EA1-2FAF5933E986}"/>
              </a:ext>
            </a:extLst>
          </p:cNvPr>
          <p:cNvSpPr/>
          <p:nvPr/>
        </p:nvSpPr>
        <p:spPr>
          <a:xfrm>
            <a:off x="152401" y="4139206"/>
            <a:ext cx="4486711" cy="1961168"/>
          </a:xfrm>
          <a:prstGeom prst="roundRect">
            <a:avLst>
              <a:gd name="adj" fmla="val 238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BB93A5F-1E26-4EB8-8AF9-B6911F57381D}"/>
              </a:ext>
            </a:extLst>
          </p:cNvPr>
          <p:cNvSpPr/>
          <p:nvPr/>
        </p:nvSpPr>
        <p:spPr>
          <a:xfrm>
            <a:off x="4746230" y="1945118"/>
            <a:ext cx="1528735" cy="2450713"/>
          </a:xfrm>
          <a:prstGeom prst="roundRect">
            <a:avLst>
              <a:gd name="adj" fmla="val 238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42D4D7-32D6-4155-8B3D-E7771305A4DA}"/>
              </a:ext>
            </a:extLst>
          </p:cNvPr>
          <p:cNvSpPr/>
          <p:nvPr/>
        </p:nvSpPr>
        <p:spPr>
          <a:xfrm>
            <a:off x="5071724" y="1945117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</a:rPr>
              <a:t>'</a:t>
            </a:r>
            <a:r>
              <a:rPr lang="ko-KR" altLang="en-US" sz="700" b="1" dirty="0" err="1">
                <a:solidFill>
                  <a:srgbClr val="FF0000"/>
                </a:solidFill>
              </a:rPr>
              <a:t>재학습</a:t>
            </a:r>
            <a:r>
              <a:rPr lang="ko-KR" altLang="en-US" sz="700" b="1" dirty="0">
                <a:solidFill>
                  <a:srgbClr val="FF0000"/>
                </a:solidFill>
              </a:rPr>
              <a:t>＇ 클릭 시 </a:t>
            </a:r>
            <a:r>
              <a:rPr lang="ko-KR" altLang="en-US" sz="700" b="1" dirty="0" err="1">
                <a:solidFill>
                  <a:srgbClr val="FF0000"/>
                </a:solidFill>
              </a:rPr>
              <a:t>상태창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endParaRPr lang="en-US" altLang="ko-KR" sz="7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434DDB-1B20-4C06-B1DE-6EC1CD16DC8A}"/>
              </a:ext>
            </a:extLst>
          </p:cNvPr>
          <p:cNvSpPr/>
          <p:nvPr/>
        </p:nvSpPr>
        <p:spPr>
          <a:xfrm>
            <a:off x="7010401" y="510012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모델이 추천한 패치  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1E55093-75A2-4E00-B774-BDD7117A8D66}"/>
              </a:ext>
            </a:extLst>
          </p:cNvPr>
          <p:cNvSpPr/>
          <p:nvPr/>
        </p:nvSpPr>
        <p:spPr>
          <a:xfrm>
            <a:off x="7229742" y="3580688"/>
            <a:ext cx="555477" cy="820396"/>
          </a:xfrm>
          <a:custGeom>
            <a:avLst/>
            <a:gdLst>
              <a:gd name="connsiteX0" fmla="*/ 546931 w 555477"/>
              <a:gd name="connsiteY0" fmla="*/ 0 h 820396"/>
              <a:gd name="connsiteX1" fmla="*/ 0 w 555477"/>
              <a:gd name="connsiteY1" fmla="*/ 0 h 820396"/>
              <a:gd name="connsiteX2" fmla="*/ 0 w 555477"/>
              <a:gd name="connsiteY2" fmla="*/ 546931 h 820396"/>
              <a:gd name="connsiteX3" fmla="*/ 264920 w 555477"/>
              <a:gd name="connsiteY3" fmla="*/ 546931 h 820396"/>
              <a:gd name="connsiteX4" fmla="*/ 264920 w 555477"/>
              <a:gd name="connsiteY4" fmla="*/ 820396 h 820396"/>
              <a:gd name="connsiteX5" fmla="*/ 555477 w 555477"/>
              <a:gd name="connsiteY5" fmla="*/ 820396 h 820396"/>
              <a:gd name="connsiteX6" fmla="*/ 546931 w 555477"/>
              <a:gd name="connsiteY6" fmla="*/ 0 h 820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5477" h="820396">
                <a:moveTo>
                  <a:pt x="546931" y="0"/>
                </a:moveTo>
                <a:lnTo>
                  <a:pt x="0" y="0"/>
                </a:lnTo>
                <a:lnTo>
                  <a:pt x="0" y="546931"/>
                </a:lnTo>
                <a:lnTo>
                  <a:pt x="264920" y="546931"/>
                </a:lnTo>
                <a:lnTo>
                  <a:pt x="264920" y="820396"/>
                </a:lnTo>
                <a:lnTo>
                  <a:pt x="555477" y="820396"/>
                </a:lnTo>
                <a:cubicBezTo>
                  <a:pt x="552628" y="546931"/>
                  <a:pt x="549780" y="273465"/>
                  <a:pt x="546931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9DADA95-C742-4A77-B205-7B62B7FAFBF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7494662" y="4401084"/>
            <a:ext cx="17568" cy="761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009CD9-2E6E-4BD1-9A71-1C708D024A25}"/>
              </a:ext>
            </a:extLst>
          </p:cNvPr>
          <p:cNvSpPr/>
          <p:nvPr/>
        </p:nvSpPr>
        <p:spPr>
          <a:xfrm>
            <a:off x="6528987" y="5684608"/>
            <a:ext cx="2375731" cy="664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58C1A19-ACF4-4D6E-96DE-AFEA88CEB164}"/>
              </a:ext>
            </a:extLst>
          </p:cNvPr>
          <p:cNvSpPr/>
          <p:nvPr/>
        </p:nvSpPr>
        <p:spPr>
          <a:xfrm>
            <a:off x="5721532" y="2865120"/>
            <a:ext cx="287383" cy="252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100703F-6C7D-4FFA-B3AD-7E0543DAE5D0}"/>
              </a:ext>
            </a:extLst>
          </p:cNvPr>
          <p:cNvSpPr/>
          <p:nvPr/>
        </p:nvSpPr>
        <p:spPr>
          <a:xfrm>
            <a:off x="5593889" y="3990886"/>
            <a:ext cx="287383" cy="25254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43CA328-EC5D-467A-B36D-4FAF41C23182}"/>
              </a:ext>
            </a:extLst>
          </p:cNvPr>
          <p:cNvCxnSpPr>
            <a:stCxn id="20" idx="3"/>
          </p:cNvCxnSpPr>
          <p:nvPr/>
        </p:nvCxnSpPr>
        <p:spPr>
          <a:xfrm>
            <a:off x="6008915" y="2991395"/>
            <a:ext cx="126274" cy="201603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D787D62-8B39-4D7F-BB18-EB57AFAF4496}"/>
              </a:ext>
            </a:extLst>
          </p:cNvPr>
          <p:cNvCxnSpPr>
            <a:stCxn id="34" idx="3"/>
          </p:cNvCxnSpPr>
          <p:nvPr/>
        </p:nvCxnSpPr>
        <p:spPr>
          <a:xfrm>
            <a:off x="5881272" y="4117161"/>
            <a:ext cx="264920" cy="890268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9D288C-059E-45EF-AD35-9B2A0399628A}"/>
              </a:ext>
            </a:extLst>
          </p:cNvPr>
          <p:cNvSpPr/>
          <p:nvPr/>
        </p:nvSpPr>
        <p:spPr>
          <a:xfrm>
            <a:off x="5682343" y="5026928"/>
            <a:ext cx="863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Class </a:t>
            </a:r>
            <a:r>
              <a:rPr lang="ko-KR" altLang="en-US" sz="800" dirty="0">
                <a:solidFill>
                  <a:srgbClr val="FF0000"/>
                </a:solidFill>
              </a:rPr>
              <a:t>부여 후 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‘</a:t>
            </a:r>
            <a:r>
              <a:rPr lang="ko-KR" altLang="en-US" sz="800" dirty="0">
                <a:solidFill>
                  <a:srgbClr val="FF0000"/>
                </a:solidFill>
              </a:rPr>
              <a:t>적용</a:t>
            </a:r>
            <a:r>
              <a:rPr lang="en-US" altLang="ko-KR" sz="800" dirty="0">
                <a:solidFill>
                  <a:srgbClr val="FF0000"/>
                </a:solidFill>
              </a:rPr>
              <a:t>’ </a:t>
            </a:r>
            <a:r>
              <a:rPr lang="ko-KR" altLang="en-US" sz="800" dirty="0">
                <a:solidFill>
                  <a:srgbClr val="FF0000"/>
                </a:solidFill>
              </a:rPr>
              <a:t>클릭 시 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DB </a:t>
            </a:r>
            <a:r>
              <a:rPr lang="ko-KR" altLang="en-US" sz="800" dirty="0">
                <a:solidFill>
                  <a:srgbClr val="FF0000"/>
                </a:solidFill>
              </a:rPr>
              <a:t>반영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6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3429</TotalTime>
  <Words>273</Words>
  <Application>Microsoft Office PowerPoint</Application>
  <PresentationFormat>화면 슬라이드 쇼(4:3)</PresentationFormat>
  <Paragraphs>75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mujinkim</dc:creator>
  <cp:lastModifiedBy>user</cp:lastModifiedBy>
  <cp:revision>64</cp:revision>
  <dcterms:created xsi:type="dcterms:W3CDTF">2022-04-27T02:16:25Z</dcterms:created>
  <dcterms:modified xsi:type="dcterms:W3CDTF">2023-02-19T11:01:22Z</dcterms:modified>
</cp:coreProperties>
</file>