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885" r:id="rId2"/>
    <p:sldId id="262" r:id="rId3"/>
    <p:sldId id="788" r:id="rId4"/>
    <p:sldId id="812" r:id="rId5"/>
    <p:sldId id="896" r:id="rId6"/>
    <p:sldId id="897" r:id="rId7"/>
    <p:sldId id="898" r:id="rId8"/>
    <p:sldId id="899" r:id="rId9"/>
  </p:sldIdLst>
  <p:sldSz cx="9144000" cy="6858000" type="screen4x3"/>
  <p:notesSz cx="6786563" cy="9923463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rdia New" panose="020B0304020202020204" pitchFamily="34" charset="-34"/>
      <p:regular r:id="rId15"/>
      <p:bold r:id="rId16"/>
      <p:italic r:id="rId17"/>
      <p:boldItalic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hLjW64ea8nNmn8blc2ReoHHfq2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B4E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F1F301-81CE-4E97-B990-7C26D3B88D77}">
  <a:tblStyle styleId="{14F1F301-81CE-4E97-B990-7C26D3B88D7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1A8B9305-B320-4087-95BB-7AA5AE962924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701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57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5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0844" cy="497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4149" y="0"/>
            <a:ext cx="2940844" cy="497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60463" y="1239838"/>
            <a:ext cx="4465637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8657" y="4775666"/>
            <a:ext cx="5429250" cy="390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5568"/>
            <a:ext cx="2940844" cy="497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4149" y="9425568"/>
            <a:ext cx="2940844" cy="497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71588" y="5182759"/>
            <a:ext cx="5372696" cy="424044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1346200"/>
            <a:ext cx="4845050" cy="363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1346200"/>
            <a:ext cx="4845050" cy="363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71588" y="5182759"/>
            <a:ext cx="5372696" cy="424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/>
              <a:t>Recommendation module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/>
              <a:t>주요 역할: oracle에게 학습이 필요한 이미지를 추천해 주는 모듈 </a:t>
            </a:r>
            <a:endParaRPr sz="14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/>
              <a:t>Patch generator module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/>
              <a:t>주요 역할: oracle에 의해서 선택된 이미지를 패치 이미지로 생성하는 모듈</a:t>
            </a:r>
            <a:endParaRPr sz="1400" b="1"/>
          </a:p>
          <a:p>
            <a:pPr marL="285750" lvl="0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/>
              <a:t>Patch classifier train module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/>
              <a:t>LossDiff : 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/>
              <a:t>주요 역할 : noisy-label</a:t>
            </a:r>
            <a:r>
              <a:rPr lang="en-US" sz="1400"/>
              <a:t> 및 </a:t>
            </a:r>
            <a:r>
              <a:rPr lang="en-US" sz="1400" b="1"/>
              <a:t>noise-data</a:t>
            </a:r>
            <a:r>
              <a:rPr lang="en-US" sz="1400"/>
              <a:t> 처리의 목적 </a:t>
            </a:r>
            <a:endParaRPr sz="140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/>
              <a:t>AL system의 특수성: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AL 추가될 데이터는 noise 발생 가능성이 현저히 낮음 : 사실상 </a:t>
            </a:r>
            <a:r>
              <a:rPr lang="en-US" sz="1400" b="1"/>
              <a:t>전문의에 의한 전수 검사</a:t>
            </a:r>
            <a:endParaRPr sz="1400" b="1"/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/>
              <a:t>D/M case: </a:t>
            </a:r>
            <a:r>
              <a:rPr lang="en-US" sz="1400"/>
              <a:t>전수 검사에 가까운 데이터가 추가될 예정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/>
              <a:t>N case:  일부 데이터의 자동 선택이 발생함 – noise-data(일부, 알고리즘 버그)/ noisy-label(X)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/>
              <a:t>** 기존 방식으로 WSI 이미지를 추가해야 하는 경우에 LossDiff 작동 필요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WSI classifier train module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/>
              <a:t>Feature_cube : 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/>
              <a:t> </a:t>
            </a:r>
            <a:r>
              <a:rPr lang="en-US" sz="1400"/>
              <a:t>Feature_cube의 경우 큰 이슈 사항은 없는 것으로 확인</a:t>
            </a:r>
            <a:endParaRPr sz="1400"/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모듈이 학습 대상 기간에 해당하는 각 folder를 읽어와서 학습할 예정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04106" y="10229033"/>
            <a:ext cx="2910210" cy="54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B1D4D-75CA-43F2-AB9F-D8D9294CC65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16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71588" y="5182759"/>
            <a:ext cx="5372696" cy="424044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1346200"/>
            <a:ext cx="4845050" cy="363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0695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LC</a:t>
            </a:r>
            <a:r>
              <a:rPr lang="ko-KR" altLang="en-US" dirty="0"/>
              <a:t>의 초반 상승 속도가 높음으로</a:t>
            </a:r>
            <a:r>
              <a:rPr lang="en-US" altLang="ko-KR" dirty="0"/>
              <a:t>, </a:t>
            </a:r>
            <a:r>
              <a:rPr lang="ko-KR" altLang="en-US" dirty="0"/>
              <a:t>이정 구간 이후 부터 </a:t>
            </a:r>
            <a:r>
              <a:rPr lang="en-US" altLang="ko-KR" dirty="0"/>
              <a:t>SN +overlap</a:t>
            </a:r>
            <a:r>
              <a:rPr lang="ko-KR" altLang="en-US" dirty="0"/>
              <a:t>방법을 도입해 보려고 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1D4D-75CA-43F2-AB9F-D8D9294CC65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124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LC</a:t>
            </a:r>
            <a:r>
              <a:rPr lang="ko-KR" altLang="en-US" dirty="0"/>
              <a:t>의 초반 상승 속도가 높음으로</a:t>
            </a:r>
            <a:r>
              <a:rPr lang="en-US" altLang="ko-KR" dirty="0"/>
              <a:t>, </a:t>
            </a:r>
            <a:r>
              <a:rPr lang="ko-KR" altLang="en-US" dirty="0"/>
              <a:t>이정 구간 이후 부터 </a:t>
            </a:r>
            <a:r>
              <a:rPr lang="en-US" altLang="ko-KR" dirty="0"/>
              <a:t>SN +overlap</a:t>
            </a:r>
            <a:r>
              <a:rPr lang="ko-KR" altLang="en-US" dirty="0"/>
              <a:t>방법을 도입해 보려고 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1D4D-75CA-43F2-AB9F-D8D9294CC65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350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LC</a:t>
            </a:r>
            <a:r>
              <a:rPr lang="ko-KR" altLang="en-US" dirty="0"/>
              <a:t>의 초반 상승 속도가 높음으로</a:t>
            </a:r>
            <a:r>
              <a:rPr lang="en-US" altLang="ko-KR" dirty="0"/>
              <a:t>, </a:t>
            </a:r>
            <a:r>
              <a:rPr lang="ko-KR" altLang="en-US" dirty="0"/>
              <a:t>이정 구간 이후 부터 </a:t>
            </a:r>
            <a:r>
              <a:rPr lang="en-US" altLang="ko-KR" dirty="0"/>
              <a:t>SN +overlap</a:t>
            </a:r>
            <a:r>
              <a:rPr lang="ko-KR" altLang="en-US" dirty="0"/>
              <a:t>방법을 도입해 보려고 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1D4D-75CA-43F2-AB9F-D8D9294CC65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26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LC</a:t>
            </a:r>
            <a:r>
              <a:rPr lang="ko-KR" altLang="en-US" dirty="0"/>
              <a:t>의 초반 상승 속도가 높음으로</a:t>
            </a:r>
            <a:r>
              <a:rPr lang="en-US" altLang="ko-KR" dirty="0"/>
              <a:t>, </a:t>
            </a:r>
            <a:r>
              <a:rPr lang="ko-KR" altLang="en-US" dirty="0"/>
              <a:t>이정 구간 이후 부터 </a:t>
            </a:r>
            <a:r>
              <a:rPr lang="en-US" altLang="ko-KR" dirty="0"/>
              <a:t>SN +overlap</a:t>
            </a:r>
            <a:r>
              <a:rPr lang="ko-KR" altLang="en-US" dirty="0"/>
              <a:t>방법을 도입해 보려고 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1D4D-75CA-43F2-AB9F-D8D9294CC65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408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0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0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4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4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4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4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5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5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2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2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5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1CC-FF50-46ED-9C9D-436857B3C50B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AAA5B-83C4-479E-BCDA-DDE3FDC9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50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5"/>
          <p:cNvCxnSpPr/>
          <p:nvPr/>
        </p:nvCxnSpPr>
        <p:spPr>
          <a:xfrm>
            <a:off x="1454727" y="3882045"/>
            <a:ext cx="5935287" cy="0"/>
          </a:xfrm>
          <a:prstGeom prst="straightConnector1">
            <a:avLst/>
          </a:prstGeom>
          <a:noFill/>
          <a:ln w="38100" cap="flat" cmpd="sng">
            <a:solidFill>
              <a:srgbClr val="0066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5" name="Google Shape;125;p5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슬라이드 시스템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818802" y="3863199"/>
            <a:ext cx="736092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Incremental learning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3032" y="1652626"/>
            <a:ext cx="3194509" cy="18739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7"/>
          <p:cNvCxnSpPr/>
          <p:nvPr/>
        </p:nvCxnSpPr>
        <p:spPr>
          <a:xfrm>
            <a:off x="362808" y="397413"/>
            <a:ext cx="2124751" cy="0"/>
          </a:xfrm>
          <a:prstGeom prst="straightConnector1">
            <a:avLst/>
          </a:prstGeom>
          <a:noFill/>
          <a:ln w="38100" cap="flat" cmpd="sng">
            <a:solidFill>
              <a:srgbClr val="0066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" name="Google Shape;151;p7"/>
          <p:cNvSpPr/>
          <p:nvPr/>
        </p:nvSpPr>
        <p:spPr>
          <a:xfrm>
            <a:off x="246206" y="28081"/>
            <a:ext cx="47380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Module design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" name="Google Shape;152;p7"/>
          <p:cNvCxnSpPr/>
          <p:nvPr/>
        </p:nvCxnSpPr>
        <p:spPr>
          <a:xfrm>
            <a:off x="1280692" y="3519949"/>
            <a:ext cx="691207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3" name="Google Shape;153;p7"/>
          <p:cNvSpPr/>
          <p:nvPr/>
        </p:nvSpPr>
        <p:spPr>
          <a:xfrm>
            <a:off x="776830" y="497549"/>
            <a:ext cx="7415940" cy="235974"/>
          </a:xfrm>
          <a:prstGeom prst="rect">
            <a:avLst/>
          </a:prstGeom>
          <a:solidFill>
            <a:srgbClr val="FBE4D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AL part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776830" y="6481088"/>
            <a:ext cx="7415940" cy="234346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Training part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2740" y="3831541"/>
            <a:ext cx="3221431" cy="224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/>
          <p:cNvSpPr/>
          <p:nvPr/>
        </p:nvSpPr>
        <p:spPr>
          <a:xfrm>
            <a:off x="776830" y="3631151"/>
            <a:ext cx="3608412" cy="2571573"/>
          </a:xfrm>
          <a:prstGeom prst="rect">
            <a:avLst/>
          </a:prstGeom>
          <a:noFill/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776830" y="6187901"/>
            <a:ext cx="3608412" cy="236814"/>
          </a:xfrm>
          <a:prstGeom prst="rect">
            <a:avLst/>
          </a:prstGeom>
          <a:solidFill>
            <a:srgbClr val="385623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Patch classifier train module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4584358" y="3631151"/>
            <a:ext cx="3608412" cy="2571573"/>
          </a:xfrm>
          <a:prstGeom prst="rect">
            <a:avLst/>
          </a:prstGeom>
          <a:noFill/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4584358" y="6187901"/>
            <a:ext cx="3608412" cy="236814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WSI classifier train module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33032" y="3897238"/>
            <a:ext cx="3250778" cy="203067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/>
          <p:nvPr/>
        </p:nvSpPr>
        <p:spPr>
          <a:xfrm>
            <a:off x="776830" y="948376"/>
            <a:ext cx="3608412" cy="2571573"/>
          </a:xfrm>
          <a:prstGeom prst="rect">
            <a:avLst/>
          </a:prstGeom>
          <a:noFill/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776830" y="791304"/>
            <a:ext cx="3608412" cy="236814"/>
          </a:xfrm>
          <a:prstGeom prst="rect">
            <a:avLst/>
          </a:prstGeom>
          <a:solidFill>
            <a:srgbClr val="BF9000"/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Recommendation module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4584358" y="948376"/>
            <a:ext cx="3608412" cy="257157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4584358" y="791304"/>
            <a:ext cx="3608412" cy="236814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Patch generator module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/>
          <p:nvPr/>
        </p:nvSpPr>
        <p:spPr>
          <a:xfrm>
            <a:off x="4186125" y="3220316"/>
            <a:ext cx="550606" cy="599266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F6F9FC"/>
              </a:gs>
              <a:gs pos="100000">
                <a:srgbClr val="7F7F7F"/>
              </a:gs>
            </a:gsLst>
            <a:lin ang="5400000" scaled="0"/>
          </a:gra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54351" y="1118867"/>
            <a:ext cx="3507880" cy="56952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7"/>
          <p:cNvSpPr txBox="1"/>
          <p:nvPr/>
        </p:nvSpPr>
        <p:spPr>
          <a:xfrm>
            <a:off x="4168858" y="3350588"/>
            <a:ext cx="7768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226</a:t>
            </a:r>
            <a:b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Server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02740" y="1324520"/>
            <a:ext cx="1946390" cy="1028256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9" name="Google Shape;169;p7"/>
          <p:cNvPicPr preferRelativeResize="0"/>
          <p:nvPr/>
        </p:nvPicPr>
        <p:blipFill rotWithShape="1">
          <a:blip r:embed="rId8">
            <a:alphaModFix/>
          </a:blip>
          <a:srcRect l="46966" t="53585" r="31283" b="15996"/>
          <a:stretch/>
        </p:blipFill>
        <p:spPr>
          <a:xfrm>
            <a:off x="1727659" y="2811543"/>
            <a:ext cx="629752" cy="6583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7"/>
          <p:cNvCxnSpPr/>
          <p:nvPr/>
        </p:nvCxnSpPr>
        <p:spPr>
          <a:xfrm>
            <a:off x="1975935" y="2451262"/>
            <a:ext cx="0" cy="30315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171" name="Google Shape;171;p7"/>
          <p:cNvCxnSpPr/>
          <p:nvPr/>
        </p:nvCxnSpPr>
        <p:spPr>
          <a:xfrm rot="10800000">
            <a:off x="2174346" y="2451262"/>
            <a:ext cx="0" cy="30315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172" name="Google Shape;172;p7"/>
          <p:cNvSpPr/>
          <p:nvPr/>
        </p:nvSpPr>
        <p:spPr>
          <a:xfrm>
            <a:off x="2984293" y="2917387"/>
            <a:ext cx="1246332" cy="268368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RCMD </a:t>
            </a: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module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7"/>
          <p:cNvCxnSpPr>
            <a:stCxn id="172" idx="0"/>
            <a:endCxn id="168" idx="3"/>
          </p:cNvCxnSpPr>
          <p:nvPr/>
        </p:nvCxnSpPr>
        <p:spPr>
          <a:xfrm rot="5400000" flipH="1">
            <a:off x="2738959" y="2048887"/>
            <a:ext cx="1078800" cy="6582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32814" y="487201"/>
          <a:ext cx="8084090" cy="3225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641">
                  <a:extLst>
                    <a:ext uri="{9D8B030D-6E8A-4147-A177-3AD203B41FA5}">
                      <a16:colId xmlns:a16="http://schemas.microsoft.com/office/drawing/2014/main" val="779111372"/>
                    </a:ext>
                  </a:extLst>
                </a:gridCol>
                <a:gridCol w="514637">
                  <a:extLst>
                    <a:ext uri="{9D8B030D-6E8A-4147-A177-3AD203B41FA5}">
                      <a16:colId xmlns:a16="http://schemas.microsoft.com/office/drawing/2014/main" val="963283557"/>
                    </a:ext>
                  </a:extLst>
                </a:gridCol>
                <a:gridCol w="1686356">
                  <a:extLst>
                    <a:ext uri="{9D8B030D-6E8A-4147-A177-3AD203B41FA5}">
                      <a16:colId xmlns:a16="http://schemas.microsoft.com/office/drawing/2014/main" val="4277819958"/>
                    </a:ext>
                  </a:extLst>
                </a:gridCol>
                <a:gridCol w="3726524">
                  <a:extLst>
                    <a:ext uri="{9D8B030D-6E8A-4147-A177-3AD203B41FA5}">
                      <a16:colId xmlns:a16="http://schemas.microsoft.com/office/drawing/2014/main" val="3824146777"/>
                    </a:ext>
                  </a:extLst>
                </a:gridCol>
                <a:gridCol w="1157932">
                  <a:extLst>
                    <a:ext uri="{9D8B030D-6E8A-4147-A177-3AD203B41FA5}">
                      <a16:colId xmlns:a16="http://schemas.microsoft.com/office/drawing/2014/main" val="2901824487"/>
                    </a:ext>
                  </a:extLst>
                </a:gridCol>
              </a:tblGrid>
              <a:tr h="329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606576"/>
                  </a:ext>
                </a:extLst>
              </a:tr>
              <a:tr h="408452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추천 파트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DB </a:t>
                      </a:r>
                      <a:r>
                        <a:rPr lang="ko-KR" altLang="en-US" sz="1100" dirty="0"/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dirty="0">
                          <a:solidFill>
                            <a:srgbClr val="1D1C1D"/>
                          </a:solidFill>
                          <a:latin typeface="NotoSansKR"/>
                        </a:rPr>
                        <a:t>DB </a:t>
                      </a:r>
                      <a:r>
                        <a:rPr lang="ko-KR" altLang="en-US" sz="1100" b="1" dirty="0">
                          <a:solidFill>
                            <a:srgbClr val="1D1C1D"/>
                          </a:solidFill>
                          <a:latin typeface="NotoSansKR"/>
                        </a:rPr>
                        <a:t>체크 </a:t>
                      </a:r>
                      <a:r>
                        <a:rPr lang="ko-KR" altLang="en-US" sz="1100" dirty="0">
                          <a:solidFill>
                            <a:srgbClr val="1D1C1D"/>
                          </a:solidFill>
                          <a:latin typeface="NotoSansKR"/>
                        </a:rPr>
                        <a:t>및 복구 확인</a:t>
                      </a:r>
                      <a:r>
                        <a:rPr lang="en-US" altLang="ko-KR" sz="1100" dirty="0">
                          <a:solidFill>
                            <a:srgbClr val="1D1C1D"/>
                          </a:solidFill>
                          <a:latin typeface="NotoSansKR"/>
                        </a:rPr>
                        <a:t>. 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solidFill>
                            <a:srgbClr val="1D1C1D"/>
                          </a:solidFill>
                          <a:latin typeface="NotoSansKR"/>
                        </a:rPr>
                        <a:t>정상 작동 </a:t>
                      </a:r>
                      <a:r>
                        <a:rPr lang="ko-KR" altLang="en-US" sz="1100" dirty="0" err="1">
                          <a:solidFill>
                            <a:srgbClr val="1D1C1D"/>
                          </a:solidFill>
                          <a:latin typeface="NotoSansKR"/>
                        </a:rPr>
                        <a:t>여부등에</a:t>
                      </a:r>
                      <a:r>
                        <a:rPr lang="ko-KR" altLang="en-US" sz="1100" dirty="0">
                          <a:solidFill>
                            <a:srgbClr val="1D1C1D"/>
                          </a:solidFill>
                          <a:latin typeface="NotoSansKR"/>
                        </a:rPr>
                        <a:t> 대한 확인 절차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NotoSansKR"/>
                        </a:rPr>
                        <a:t>10/25~31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NotoSansKR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rgbClr val="FF0000"/>
                          </a:solidFill>
                          <a:latin typeface="NotoSansKR"/>
                        </a:rPr>
                        <a:t>완료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NotoSansKR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40962"/>
                  </a:ext>
                </a:extLst>
              </a:tr>
              <a:tr h="7293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WSI </a:t>
                      </a:r>
                      <a:r>
                        <a:rPr lang="ko-KR" altLang="en-US" sz="1100" dirty="0"/>
                        <a:t>분류기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solidFill>
                            <a:srgbClr val="1D1C1D"/>
                          </a:solidFill>
                          <a:latin typeface="NotoSansKR"/>
                        </a:rPr>
                        <a:t>기존 시스템 수정 작업</a:t>
                      </a:r>
                      <a:endParaRPr lang="en-US" altLang="ko-KR" sz="1100" dirty="0">
                        <a:solidFill>
                          <a:srgbClr val="1D1C1D"/>
                        </a:solidFill>
                        <a:latin typeface="NotoSansKR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dirty="0">
                          <a:solidFill>
                            <a:srgbClr val="1D1C1D"/>
                          </a:solidFill>
                          <a:latin typeface="NotoSansKR"/>
                        </a:rPr>
                        <a:t>patch p-value </a:t>
                      </a:r>
                      <a:r>
                        <a:rPr lang="ko-KR" altLang="en-US" sz="1100" b="1" dirty="0">
                          <a:solidFill>
                            <a:srgbClr val="1D1C1D"/>
                          </a:solidFill>
                          <a:latin typeface="NotoSansKR"/>
                        </a:rPr>
                        <a:t>정보</a:t>
                      </a:r>
                      <a:r>
                        <a:rPr lang="ko-KR" altLang="en-US" sz="1100" dirty="0">
                          <a:solidFill>
                            <a:srgbClr val="1D1C1D"/>
                          </a:solidFill>
                          <a:latin typeface="NotoSansKR"/>
                        </a:rPr>
                        <a:t> 생성하도록 변경 </a:t>
                      </a:r>
                      <a:endParaRPr lang="en-US" altLang="ko-KR" sz="1100" dirty="0">
                        <a:solidFill>
                          <a:srgbClr val="1D1C1D"/>
                        </a:solidFill>
                        <a:latin typeface="NotoSansKR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>
                          <a:solidFill>
                            <a:srgbClr val="1D1C1D"/>
                          </a:solidFill>
                          <a:latin typeface="NotoSansKR"/>
                        </a:rPr>
                        <a:t>DB </a:t>
                      </a:r>
                      <a:r>
                        <a:rPr lang="ko-KR" altLang="en-US" sz="1100" dirty="0">
                          <a:solidFill>
                            <a:srgbClr val="1D1C1D"/>
                          </a:solidFill>
                          <a:latin typeface="NotoSansKR"/>
                        </a:rPr>
                        <a:t>변경 필요 </a:t>
                      </a:r>
                      <a:endParaRPr lang="en-US" altLang="ko-KR" sz="1100" dirty="0">
                        <a:solidFill>
                          <a:srgbClr val="1D1C1D"/>
                        </a:solidFill>
                        <a:latin typeface="NotoSansKR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u="sng" dirty="0" err="1">
                          <a:solidFill>
                            <a:srgbClr val="1D1C1D"/>
                          </a:solidFill>
                          <a:latin typeface="NotoSansKR"/>
                        </a:rPr>
                        <a:t>씨젠</a:t>
                      </a:r>
                      <a:r>
                        <a:rPr lang="ko-KR" altLang="en-US" sz="1100" u="sng" dirty="0">
                          <a:solidFill>
                            <a:srgbClr val="1D1C1D"/>
                          </a:solidFill>
                          <a:latin typeface="NotoSansKR"/>
                        </a:rPr>
                        <a:t> </a:t>
                      </a:r>
                      <a:r>
                        <a:rPr lang="en-US" altLang="ko-KR" sz="1100" u="sng" dirty="0">
                          <a:solidFill>
                            <a:srgbClr val="1D1C1D"/>
                          </a:solidFill>
                          <a:latin typeface="NotoSansKR"/>
                        </a:rPr>
                        <a:t>AI </a:t>
                      </a:r>
                      <a:r>
                        <a:rPr lang="ko-KR" altLang="en-US" sz="1100" u="sng" dirty="0">
                          <a:solidFill>
                            <a:srgbClr val="1D1C1D"/>
                          </a:solidFill>
                          <a:latin typeface="NotoSansKR"/>
                        </a:rPr>
                        <a:t>팀과 협의 필요함</a:t>
                      </a:r>
                      <a:endParaRPr lang="ko-KR" altLang="en-US" sz="1100" u="sn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NotoSansKR"/>
                        </a:rPr>
                        <a:t>11/1~11/9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NotoSansKR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NotoSansKR"/>
                        </a:rPr>
                        <a:t>완료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NotoSansKR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525897"/>
                  </a:ext>
                </a:extLst>
              </a:tr>
              <a:tr h="4084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1D1C1D"/>
                          </a:solidFill>
                          <a:latin typeface="NotoSansKR"/>
                        </a:rPr>
                        <a:t>WSI </a:t>
                      </a:r>
                      <a:r>
                        <a:rPr lang="ko-KR" altLang="en-US" sz="1100" dirty="0">
                          <a:solidFill>
                            <a:srgbClr val="1D1C1D"/>
                          </a:solidFill>
                          <a:latin typeface="NotoSansKR"/>
                        </a:rPr>
                        <a:t>추천 모듈 설치 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solidFill>
                            <a:srgbClr val="1D1C1D"/>
                          </a:solidFill>
                          <a:latin typeface="NotoSansKR"/>
                        </a:rPr>
                        <a:t>일부 개발 및 설치된 모델에 대한 확인 및 테스트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NotoSansKR"/>
                        </a:rPr>
                        <a:t>11/7~15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NotoSansKR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NotoSansKR"/>
                        </a:rPr>
                        <a:t>완료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NotoSansKR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02882"/>
                  </a:ext>
                </a:extLst>
              </a:tr>
              <a:tr h="4084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Patch </a:t>
                      </a:r>
                      <a:r>
                        <a:rPr lang="ko-KR" altLang="en-US" sz="1100" dirty="0"/>
                        <a:t>추천 모듈 설치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solidFill>
                            <a:srgbClr val="1D1C1D"/>
                          </a:solidFill>
                          <a:latin typeface="NotoSansKR"/>
                        </a:rPr>
                        <a:t>패치 추천 모듈 설치 </a:t>
                      </a:r>
                      <a:endParaRPr lang="en-US" altLang="ko-KR" sz="1100" dirty="0">
                        <a:solidFill>
                          <a:srgbClr val="1D1C1D"/>
                        </a:solidFill>
                        <a:latin typeface="NotoSansKR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>
                          <a:solidFill>
                            <a:srgbClr val="1D1C1D"/>
                          </a:solidFill>
                          <a:latin typeface="NotoSansKR"/>
                        </a:rPr>
                        <a:t>region-based </a:t>
                      </a:r>
                      <a:r>
                        <a:rPr lang="ko-KR" altLang="en-US" sz="1100" dirty="0">
                          <a:solidFill>
                            <a:srgbClr val="1D1C1D"/>
                          </a:solidFill>
                          <a:latin typeface="NotoSansKR"/>
                        </a:rPr>
                        <a:t>기반 알고리즘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NotoSansKR"/>
                        </a:rPr>
                        <a:t>11/15~25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NotoSansKR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NotoSansKR"/>
                        </a:rPr>
                        <a:t>완료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NotoSansKR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49067"/>
                  </a:ext>
                </a:extLst>
              </a:tr>
              <a:tr h="406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Patch generator </a:t>
                      </a:r>
                      <a:r>
                        <a:rPr lang="ko-KR" altLang="en-US" sz="1100" dirty="0"/>
                        <a:t>설치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solidFill>
                            <a:srgbClr val="1D1C1D"/>
                          </a:solidFill>
                          <a:latin typeface="NotoSansKR"/>
                        </a:rPr>
                        <a:t>패치 </a:t>
                      </a:r>
                      <a:r>
                        <a:rPr lang="ko-KR" altLang="en-US" sz="1100" dirty="0" err="1">
                          <a:solidFill>
                            <a:srgbClr val="1D1C1D"/>
                          </a:solidFill>
                          <a:latin typeface="NotoSansKR"/>
                        </a:rPr>
                        <a:t>생성기</a:t>
                      </a:r>
                      <a:r>
                        <a:rPr lang="ko-KR" altLang="en-US" sz="1100" dirty="0">
                          <a:solidFill>
                            <a:srgbClr val="1D1C1D"/>
                          </a:solidFill>
                          <a:latin typeface="NotoSansKR"/>
                        </a:rPr>
                        <a:t> 설치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NotoSansKR"/>
                        </a:rPr>
                        <a:t>11/24~12/2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NotoSansKR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NotoSansKR"/>
                        </a:rPr>
                        <a:t>완료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NotoSansKR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968186"/>
                  </a:ext>
                </a:extLst>
              </a:tr>
              <a:tr h="406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추천 파트 모듈 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solidFill>
                            <a:srgbClr val="1D1C1D"/>
                          </a:solidFill>
                          <a:latin typeface="NotoSansKR"/>
                        </a:rPr>
                        <a:t>추천 파트 모듈의 정상 작동 테스트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1D1C1D"/>
                          </a:solidFill>
                          <a:latin typeface="NotoSansKR"/>
                        </a:rPr>
                        <a:t>12/3~9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rgbClr val="1D1C1D"/>
                          </a:solidFill>
                          <a:latin typeface="NotoSansKR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NotoSansKR"/>
                        </a:rPr>
                        <a:t>완료</a:t>
                      </a:r>
                      <a:r>
                        <a:rPr lang="en-US" altLang="ko-KR" sz="1100" dirty="0">
                          <a:solidFill>
                            <a:srgbClr val="1D1C1D"/>
                          </a:solidFill>
                          <a:latin typeface="NotoSansKR"/>
                        </a:rPr>
                        <a:t>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49445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528339" y="4119957"/>
            <a:ext cx="77402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1D1C1D"/>
                </a:solidFill>
                <a:latin typeface="NotoSansKR"/>
              </a:rPr>
              <a:t>* 추천 모듈 테스트는 </a:t>
            </a:r>
            <a:r>
              <a:rPr lang="en-US" altLang="ko-KR" sz="1200" dirty="0">
                <a:solidFill>
                  <a:srgbClr val="1D1C1D"/>
                </a:solidFill>
                <a:latin typeface="NotoSansKR"/>
              </a:rPr>
              <a:t>UI </a:t>
            </a:r>
            <a:r>
              <a:rPr lang="ko-KR" altLang="en-US" sz="1200" dirty="0">
                <a:solidFill>
                  <a:srgbClr val="1D1C1D"/>
                </a:solidFill>
                <a:latin typeface="NotoSansKR"/>
              </a:rPr>
              <a:t>개발 및 사용이 가능한 수준일 때 테스트 가능</a:t>
            </a:r>
            <a:endParaRPr lang="en-US" altLang="ko-KR" sz="1200" dirty="0">
              <a:solidFill>
                <a:srgbClr val="1D1C1D"/>
              </a:solidFill>
              <a:latin typeface="NotoSansKR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6097" y="38548"/>
            <a:ext cx="77540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1D1C1D"/>
                </a:solidFill>
                <a:latin typeface="NotoSansKR"/>
              </a:rPr>
              <a:t>추후 개발 계획 </a:t>
            </a:r>
            <a:r>
              <a:rPr lang="en-US" altLang="ko-KR" sz="1200" b="1" dirty="0">
                <a:solidFill>
                  <a:srgbClr val="1D1C1D"/>
                </a:solidFill>
                <a:latin typeface="NotoSansKR"/>
              </a:rPr>
              <a:t>(AL)</a:t>
            </a:r>
            <a:br>
              <a:rPr lang="ko-KR" altLang="en-US" sz="1200" dirty="0"/>
            </a:br>
            <a:r>
              <a:rPr lang="ko-KR" altLang="en-US" sz="1200" i="1" dirty="0">
                <a:solidFill>
                  <a:srgbClr val="1D1C1D"/>
                </a:solidFill>
                <a:latin typeface="NotoSansKR"/>
              </a:rPr>
              <a:t>* 개발 계획은 현재 서버에 대한 현황 파악이 완전하지 않음으로</a:t>
            </a:r>
            <a:r>
              <a:rPr lang="en-US" altLang="ko-KR" sz="1200" i="1" dirty="0">
                <a:solidFill>
                  <a:srgbClr val="1D1C1D"/>
                </a:solidFill>
                <a:latin typeface="NotoSansKR"/>
              </a:rPr>
              <a:t>, </a:t>
            </a:r>
            <a:r>
              <a:rPr lang="ko-KR" altLang="en-US" sz="1200" i="1" dirty="0" err="1">
                <a:solidFill>
                  <a:srgbClr val="1D1C1D"/>
                </a:solidFill>
                <a:latin typeface="NotoSansKR"/>
              </a:rPr>
              <a:t>변경될수</a:t>
            </a:r>
            <a:r>
              <a:rPr lang="ko-KR" altLang="en-US" sz="1200" i="1" dirty="0">
                <a:solidFill>
                  <a:srgbClr val="1D1C1D"/>
                </a:solidFill>
                <a:latin typeface="NotoSansKR"/>
              </a:rPr>
              <a:t> 있음</a:t>
            </a:r>
            <a:endParaRPr lang="ko-KR" altLang="en-US" sz="12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127409"/>
              </p:ext>
            </p:extLst>
          </p:nvPr>
        </p:nvGraphicFramePr>
        <p:xfrm>
          <a:off x="232814" y="4367598"/>
          <a:ext cx="8084090" cy="2490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641">
                  <a:extLst>
                    <a:ext uri="{9D8B030D-6E8A-4147-A177-3AD203B41FA5}">
                      <a16:colId xmlns:a16="http://schemas.microsoft.com/office/drawing/2014/main" val="2924856915"/>
                    </a:ext>
                  </a:extLst>
                </a:gridCol>
                <a:gridCol w="514637">
                  <a:extLst>
                    <a:ext uri="{9D8B030D-6E8A-4147-A177-3AD203B41FA5}">
                      <a16:colId xmlns:a16="http://schemas.microsoft.com/office/drawing/2014/main" val="2045073181"/>
                    </a:ext>
                  </a:extLst>
                </a:gridCol>
                <a:gridCol w="1686356">
                  <a:extLst>
                    <a:ext uri="{9D8B030D-6E8A-4147-A177-3AD203B41FA5}">
                      <a16:colId xmlns:a16="http://schemas.microsoft.com/office/drawing/2014/main" val="1478880783"/>
                    </a:ext>
                  </a:extLst>
                </a:gridCol>
                <a:gridCol w="3726524">
                  <a:extLst>
                    <a:ext uri="{9D8B030D-6E8A-4147-A177-3AD203B41FA5}">
                      <a16:colId xmlns:a16="http://schemas.microsoft.com/office/drawing/2014/main" val="437052186"/>
                    </a:ext>
                  </a:extLst>
                </a:gridCol>
                <a:gridCol w="1157932">
                  <a:extLst>
                    <a:ext uri="{9D8B030D-6E8A-4147-A177-3AD203B41FA5}">
                      <a16:colId xmlns:a16="http://schemas.microsoft.com/office/drawing/2014/main" val="718948964"/>
                    </a:ext>
                  </a:extLst>
                </a:gridCol>
              </a:tblGrid>
              <a:tr h="39610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 파트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storage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협의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storage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대한 구성을 최종적으로 정의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 파트 설치 이후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테스트를 통해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oracle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업무 처리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가능량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하루 적합한 추천수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기간 등을 고려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 파트 설치 이후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803349"/>
                  </a:ext>
                </a:extLst>
              </a:tr>
              <a:tr h="70732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patch training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생성된 패치로 모델 훈련이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storage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적합하게 구동하도록 설치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모델의 저장 방법 및 관리 방법 등을 협의 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12/</a:t>
                      </a:r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19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~ 12/</a:t>
                      </a:r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23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1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416100"/>
                  </a:ext>
                </a:extLst>
              </a:tr>
              <a:tr h="4243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WSI training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수집된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WSI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모델 훈련이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storage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적합하게 구동하도록 설치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 모델의 저장 방법 및 관리 방법 등을 협의 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12/</a:t>
                      </a:r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26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~ 1/</a:t>
                      </a:r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174662"/>
                  </a:ext>
                </a:extLst>
              </a:tr>
              <a:tr h="4243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모듈 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 파트 및 훈련 파트에 대한 작동 확인 및 모델 성능의 영향 등을 평가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1/3 ~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진행 중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630496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232814" y="3711535"/>
          <a:ext cx="808409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641">
                  <a:extLst>
                    <a:ext uri="{9D8B030D-6E8A-4147-A177-3AD203B41FA5}">
                      <a16:colId xmlns:a16="http://schemas.microsoft.com/office/drawing/2014/main" val="3343120765"/>
                    </a:ext>
                  </a:extLst>
                </a:gridCol>
                <a:gridCol w="514637">
                  <a:extLst>
                    <a:ext uri="{9D8B030D-6E8A-4147-A177-3AD203B41FA5}">
                      <a16:colId xmlns:a16="http://schemas.microsoft.com/office/drawing/2014/main" val="2936898567"/>
                    </a:ext>
                  </a:extLst>
                </a:gridCol>
                <a:gridCol w="1686356">
                  <a:extLst>
                    <a:ext uri="{9D8B030D-6E8A-4147-A177-3AD203B41FA5}">
                      <a16:colId xmlns:a16="http://schemas.microsoft.com/office/drawing/2014/main" val="1841078626"/>
                    </a:ext>
                  </a:extLst>
                </a:gridCol>
                <a:gridCol w="3726524">
                  <a:extLst>
                    <a:ext uri="{9D8B030D-6E8A-4147-A177-3AD203B41FA5}">
                      <a16:colId xmlns:a16="http://schemas.microsoft.com/office/drawing/2014/main" val="783737320"/>
                    </a:ext>
                  </a:extLst>
                </a:gridCol>
                <a:gridCol w="1157932">
                  <a:extLst>
                    <a:ext uri="{9D8B030D-6E8A-4147-A177-3AD203B41FA5}">
                      <a16:colId xmlns:a16="http://schemas.microsoft.com/office/drawing/2014/main" val="3732176948"/>
                    </a:ext>
                  </a:extLst>
                </a:gridCol>
              </a:tblGrid>
              <a:tr h="396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 협의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개발과 관련한 주요 내용 논의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기능등에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대한 협의 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11/1~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673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4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5"/>
          <p:cNvCxnSpPr/>
          <p:nvPr/>
        </p:nvCxnSpPr>
        <p:spPr>
          <a:xfrm>
            <a:off x="1454727" y="3882045"/>
            <a:ext cx="5935287" cy="0"/>
          </a:xfrm>
          <a:prstGeom prst="straightConnector1">
            <a:avLst/>
          </a:prstGeom>
          <a:noFill/>
          <a:ln w="38100" cap="flat" cmpd="sng">
            <a:solidFill>
              <a:srgbClr val="0066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5" name="Google Shape;125;p5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슬라이드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시스템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818802" y="3882045"/>
            <a:ext cx="736092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latinLnBrk="0">
              <a:buClr>
                <a:srgbClr val="000000"/>
              </a:buClr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Incremental learning –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추천 모듈 테스트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027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직선 연결선 108"/>
          <p:cNvCxnSpPr/>
          <p:nvPr/>
        </p:nvCxnSpPr>
        <p:spPr>
          <a:xfrm>
            <a:off x="372641" y="415550"/>
            <a:ext cx="2124751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246206" y="28081"/>
            <a:ext cx="6363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슬라이드 추천 시스템 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| </a:t>
            </a:r>
            <a:endParaRPr lang="ko-KR" altLang="en-US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3920" y="382213"/>
            <a:ext cx="8013841" cy="2959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n-ea"/>
                <a:cs typeface="Times New Roman" panose="02020603050405020304" pitchFamily="18" charset="0"/>
              </a:rPr>
              <a:t>논의 사항</a:t>
            </a:r>
            <a:endParaRPr lang="en-US" altLang="ko-KR" sz="1600" b="1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latin typeface="+mn-ea"/>
                <a:cs typeface="Cordia New"/>
              </a:rPr>
              <a:t>[</a:t>
            </a:r>
            <a:r>
              <a:rPr lang="ko-KR" altLang="en-US" sz="1600" b="1" dirty="0">
                <a:latin typeface="+mn-ea"/>
                <a:cs typeface="Cordia New"/>
              </a:rPr>
              <a:t>전문의</a:t>
            </a:r>
            <a:r>
              <a:rPr lang="en-US" altLang="ko-KR" sz="1600" b="1" dirty="0">
                <a:latin typeface="+mn-ea"/>
                <a:cs typeface="Cordia New"/>
              </a:rPr>
              <a:t>] </a:t>
            </a:r>
            <a:r>
              <a:rPr lang="ko-KR" altLang="en-US" sz="1600" b="1" dirty="0" err="1">
                <a:latin typeface="+mn-ea"/>
                <a:cs typeface="Cordia New"/>
              </a:rPr>
              <a:t>재학습</a:t>
            </a:r>
            <a:r>
              <a:rPr lang="ko-KR" altLang="en-US" sz="1600" b="1" dirty="0">
                <a:latin typeface="+mn-ea"/>
                <a:cs typeface="Cordia New"/>
              </a:rPr>
              <a:t> 진단 요청  </a:t>
            </a:r>
            <a:endParaRPr lang="en-US" altLang="ko-KR" sz="1600" b="1" dirty="0">
              <a:latin typeface="+mn-ea"/>
              <a:cs typeface="Cordia New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n-ea"/>
              <a:cs typeface="Cordia New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cs typeface="Cordia New"/>
              </a:rPr>
              <a:t>2. </a:t>
            </a:r>
            <a:r>
              <a:rPr lang="ko-KR" altLang="en-US" sz="1600" b="1" dirty="0">
                <a:latin typeface="+mn-ea"/>
                <a:cs typeface="Cordia New"/>
              </a:rPr>
              <a:t>세부사항</a:t>
            </a:r>
            <a:endParaRPr lang="en-US" altLang="ko-KR" sz="1600" b="1" dirty="0">
              <a:latin typeface="+mn-ea"/>
              <a:cs typeface="Cordia New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n-ea"/>
                <a:cs typeface="Cordia New"/>
              </a:rPr>
              <a:t>자동 </a:t>
            </a:r>
            <a:r>
              <a:rPr lang="ko-KR" altLang="en-US" sz="1600" b="1" dirty="0" err="1">
                <a:latin typeface="+mn-ea"/>
                <a:cs typeface="Cordia New"/>
              </a:rPr>
              <a:t>라벨링</a:t>
            </a:r>
            <a:r>
              <a:rPr lang="ko-KR" altLang="en-US" sz="1600" b="1" dirty="0">
                <a:latin typeface="+mn-ea"/>
                <a:cs typeface="Cordia New"/>
              </a:rPr>
              <a:t> 조건 변경 </a:t>
            </a:r>
            <a:endParaRPr lang="en-US" altLang="ko-KR" sz="1600" b="1" dirty="0">
              <a:latin typeface="+mn-ea"/>
              <a:cs typeface="Cordia New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n-ea"/>
                <a:cs typeface="Cordia New"/>
              </a:rPr>
              <a:t>UI </a:t>
            </a:r>
            <a:r>
              <a:rPr lang="ko-KR" altLang="en-US" sz="1600" b="1" dirty="0">
                <a:latin typeface="+mn-ea"/>
                <a:cs typeface="Cordia New"/>
              </a:rPr>
              <a:t>상 추천 패치 조건 변경 </a:t>
            </a:r>
            <a:endParaRPr lang="en-US" altLang="ko-KR" sz="1600" b="1" dirty="0">
              <a:latin typeface="+mn-ea"/>
              <a:cs typeface="Cordia New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n-ea"/>
                <a:cs typeface="Cordia New"/>
              </a:rPr>
              <a:t>GPU </a:t>
            </a:r>
            <a:r>
              <a:rPr lang="ko-KR" altLang="en-US" sz="1600" b="1" dirty="0">
                <a:latin typeface="+mn-ea"/>
                <a:cs typeface="Cordia New"/>
              </a:rPr>
              <a:t>사용</a:t>
            </a:r>
            <a:endParaRPr lang="en-US" altLang="ko-KR" sz="1600" b="1" dirty="0">
              <a:latin typeface="+mn-ea"/>
              <a:cs typeface="Cordia New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96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직선 연결선 108"/>
          <p:cNvCxnSpPr/>
          <p:nvPr/>
        </p:nvCxnSpPr>
        <p:spPr>
          <a:xfrm>
            <a:off x="372641" y="415550"/>
            <a:ext cx="2124751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246206" y="28081"/>
            <a:ext cx="6363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슬라이드 추천 시스템 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| </a:t>
            </a:r>
            <a:endParaRPr lang="ko-KR" altLang="en-US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3920" y="495465"/>
            <a:ext cx="8775552" cy="535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ko-KR" altLang="en-US" sz="1600" b="1" dirty="0">
                <a:latin typeface="+mn-ea"/>
                <a:cs typeface="Times New Roman" panose="02020603050405020304" pitchFamily="18" charset="0"/>
              </a:rPr>
              <a:t>제한사항</a:t>
            </a:r>
            <a:r>
              <a:rPr lang="en-US" altLang="ko-KR" sz="1600" b="1" dirty="0">
                <a:latin typeface="+mn-ea"/>
                <a:cs typeface="Times New Roman" panose="02020603050405020304" pitchFamily="18" charset="0"/>
              </a:rPr>
              <a:t>] </a:t>
            </a:r>
            <a:r>
              <a:rPr lang="ko-KR" altLang="en-US" sz="1600" b="1" dirty="0">
                <a:latin typeface="+mn-ea"/>
                <a:cs typeface="Times New Roman" panose="02020603050405020304" pitchFamily="18" charset="0"/>
              </a:rPr>
              <a:t>현재 </a:t>
            </a:r>
            <a:r>
              <a:rPr lang="ko-KR" altLang="en-US" sz="1600" b="1" dirty="0" err="1">
                <a:latin typeface="+mn-ea"/>
                <a:cs typeface="Times New Roman" panose="02020603050405020304" pitchFamily="18" charset="0"/>
              </a:rPr>
              <a:t>재진단</a:t>
            </a:r>
            <a:r>
              <a:rPr lang="ko-KR" altLang="en-US" sz="1600" b="1" dirty="0">
                <a:latin typeface="+mn-ea"/>
                <a:cs typeface="Times New Roman" panose="02020603050405020304" pitchFamily="18" charset="0"/>
              </a:rPr>
              <a:t> 데이터가 적어</a:t>
            </a:r>
            <a:r>
              <a:rPr lang="en-US" altLang="ko-KR" sz="1600" b="1" dirty="0">
                <a:latin typeface="+mn-ea"/>
                <a:cs typeface="Times New Roman" panose="02020603050405020304" pitchFamily="18" charset="0"/>
              </a:rPr>
              <a:t>,</a:t>
            </a:r>
            <a:r>
              <a:rPr lang="ko-KR" altLang="en-US" sz="1600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latin typeface="+mn-ea"/>
                <a:cs typeface="Times New Roman" panose="02020603050405020304" pitchFamily="18" charset="0"/>
              </a:rPr>
              <a:t>AL</a:t>
            </a:r>
            <a:r>
              <a:rPr lang="ko-KR" altLang="en-US" sz="1600" b="1" dirty="0">
                <a:latin typeface="+mn-ea"/>
                <a:cs typeface="Times New Roman" panose="02020603050405020304" pitchFamily="18" charset="0"/>
              </a:rPr>
              <a:t> 모듈 성능 점검 간</a:t>
            </a:r>
            <a:r>
              <a:rPr lang="en-US" altLang="ko-KR" sz="1600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600" b="1" dirty="0">
                <a:latin typeface="+mn-ea"/>
                <a:cs typeface="Times New Roman" panose="02020603050405020304" pitchFamily="18" charset="0"/>
              </a:rPr>
              <a:t>큰 의미가 없을 것으로 판단됨</a:t>
            </a:r>
            <a:endParaRPr lang="en-US" altLang="ko-KR" sz="1600" b="1" dirty="0">
              <a:latin typeface="+mn-ea"/>
              <a:cs typeface="Cordia New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err="1">
                <a:latin typeface="+mn-ea"/>
                <a:cs typeface="Times New Roman" panose="02020603050405020304" pitchFamily="18" charset="0"/>
              </a:rPr>
              <a:t>고려점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 </a:t>
            </a:r>
            <a:endParaRPr lang="en-US" altLang="ko-KR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1. Base 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데이터셋 대비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400" dirty="0" err="1">
                <a:latin typeface="+mn-ea"/>
                <a:cs typeface="Times New Roman" panose="02020603050405020304" pitchFamily="18" charset="0"/>
              </a:rPr>
              <a:t>재진단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 데이터 중 특히 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패치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의 비중이 상당히 작다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. </a:t>
            </a:r>
            <a:endParaRPr lang="en-US" altLang="ko-KR" sz="1600" dirty="0">
              <a:latin typeface="+mn-ea"/>
              <a:cs typeface="Cordia New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ordia New"/>
              </a:rPr>
              <a:t>[</a:t>
            </a:r>
            <a:r>
              <a:rPr lang="ko-KR" altLang="en-US" dirty="0">
                <a:latin typeface="Calibri" panose="020F0502020204030204" pitchFamily="34" charset="0"/>
                <a:cs typeface="Cordia New"/>
              </a:rPr>
              <a:t>연구</a:t>
            </a:r>
            <a:r>
              <a:rPr lang="en-US" altLang="ko-KR" dirty="0">
                <a:latin typeface="Calibri" panose="020F0502020204030204" pitchFamily="34" charset="0"/>
                <a:cs typeface="Cordia New"/>
              </a:rPr>
              <a:t>] AL </a:t>
            </a:r>
            <a:r>
              <a:rPr lang="ko-KR" altLang="en-US" dirty="0">
                <a:latin typeface="Calibri" panose="020F0502020204030204" pitchFamily="34" charset="0"/>
                <a:cs typeface="Cordia New"/>
              </a:rPr>
              <a:t>성능 비교 간</a:t>
            </a:r>
            <a:r>
              <a:rPr lang="en-US" altLang="ko-KR" dirty="0">
                <a:latin typeface="Calibri" panose="020F0502020204030204" pitchFamily="34" charset="0"/>
                <a:cs typeface="Cordia New"/>
              </a:rPr>
              <a:t>, </a:t>
            </a:r>
            <a:r>
              <a:rPr lang="ko-KR" altLang="en-US" dirty="0">
                <a:latin typeface="Calibri" panose="020F0502020204030204" pitchFamily="34" charset="0"/>
                <a:cs typeface="Cordia New"/>
              </a:rPr>
              <a:t>기본 데이터셋의 </a:t>
            </a:r>
            <a:r>
              <a:rPr lang="en-US" altLang="ko-KR" b="1" dirty="0">
                <a:latin typeface="Calibri" panose="020F0502020204030204" pitchFamily="34" charset="0"/>
                <a:cs typeface="Cordia New"/>
              </a:rPr>
              <a:t>10~20%</a:t>
            </a:r>
            <a:r>
              <a:rPr lang="ko-KR" altLang="en-US" b="1" dirty="0">
                <a:latin typeface="Calibri" panose="020F0502020204030204" pitchFamily="34" charset="0"/>
                <a:cs typeface="Cordia New"/>
              </a:rPr>
              <a:t> 가량</a:t>
            </a:r>
            <a:r>
              <a:rPr lang="ko-KR" altLang="en-US" dirty="0">
                <a:latin typeface="Calibri" panose="020F0502020204030204" pitchFamily="34" charset="0"/>
                <a:cs typeface="Cordia New"/>
              </a:rPr>
              <a:t>의</a:t>
            </a:r>
            <a:r>
              <a:rPr lang="en-US" altLang="ko-KR" dirty="0">
                <a:latin typeface="Calibri" panose="020F0502020204030204" pitchFamily="34" charset="0"/>
                <a:cs typeface="Cordia New"/>
              </a:rPr>
              <a:t> </a:t>
            </a:r>
            <a:r>
              <a:rPr lang="ko-KR" altLang="en-US" dirty="0">
                <a:latin typeface="Calibri" panose="020F0502020204030204" pitchFamily="34" charset="0"/>
                <a:cs typeface="Cordia New"/>
              </a:rPr>
              <a:t>추가 데이터를 합쳤을 때의 성능을 확인함</a:t>
            </a:r>
            <a:endParaRPr lang="en-US" altLang="ko-KR" dirty="0">
              <a:latin typeface="Calibri" panose="020F0502020204030204" pitchFamily="34" charset="0"/>
              <a:cs typeface="Cordia New"/>
            </a:endParaRPr>
          </a:p>
          <a:p>
            <a:pPr marL="7429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cs typeface="Cordia New"/>
              </a:rPr>
              <a:t>성능이 향상하는 경우</a:t>
            </a:r>
            <a:r>
              <a:rPr lang="en-US" altLang="ko-KR" dirty="0">
                <a:latin typeface="Calibri" panose="020F0502020204030204" pitchFamily="34" charset="0"/>
                <a:cs typeface="Cordia New"/>
              </a:rPr>
              <a:t>, </a:t>
            </a:r>
            <a:r>
              <a:rPr lang="ko-KR" altLang="en-US" dirty="0">
                <a:latin typeface="Calibri" panose="020F0502020204030204" pitchFamily="34" charset="0"/>
                <a:cs typeface="Cordia New"/>
              </a:rPr>
              <a:t>한번 데이터를 추가했을 시 정확도가 </a:t>
            </a:r>
            <a:r>
              <a:rPr lang="en-US" altLang="ko-KR" dirty="0">
                <a:latin typeface="Calibri" panose="020F0502020204030204" pitchFamily="34" charset="0"/>
                <a:cs typeface="Cordia New"/>
              </a:rPr>
              <a:t>1~2% </a:t>
            </a:r>
            <a:r>
              <a:rPr lang="ko-KR" altLang="en-US" dirty="0">
                <a:latin typeface="Calibri" panose="020F0502020204030204" pitchFamily="34" charset="0"/>
                <a:cs typeface="Cordia New"/>
              </a:rPr>
              <a:t>가량 증가함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 </a:t>
            </a:r>
            <a:endParaRPr lang="en-US" altLang="ko-KR" sz="1100" dirty="0">
              <a:latin typeface="Calibri" panose="020F0502020204030204" pitchFamily="34" charset="0"/>
              <a:cs typeface="Cordia New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alibri" panose="020F0502020204030204" pitchFamily="34" charset="0"/>
                <a:cs typeface="Cordia New"/>
              </a:rPr>
              <a:t>[Stomach] Base</a:t>
            </a:r>
            <a:r>
              <a:rPr lang="ko-KR" altLang="en-US" sz="1200" dirty="0">
                <a:latin typeface="Calibri" panose="020F0502020204030204" pitchFamily="34" charset="0"/>
                <a:cs typeface="Cordia New"/>
              </a:rPr>
              <a:t> 데이터셋은 </a:t>
            </a:r>
            <a:r>
              <a:rPr lang="en-US" altLang="ko-KR" sz="1200" dirty="0">
                <a:latin typeface="Calibri" panose="020F0502020204030204" pitchFamily="34" charset="0"/>
                <a:cs typeface="Cordia New"/>
              </a:rPr>
              <a:t>N/D/M </a:t>
            </a:r>
            <a:r>
              <a:rPr lang="ko-KR" altLang="en-US" sz="1200" dirty="0">
                <a:latin typeface="Calibri" panose="020F0502020204030204" pitchFamily="34" charset="0"/>
                <a:cs typeface="Cordia New"/>
              </a:rPr>
              <a:t>패치 각각 </a:t>
            </a:r>
            <a:r>
              <a:rPr lang="en-US" altLang="ko-KR" sz="1200" dirty="0">
                <a:latin typeface="Calibri" panose="020F0502020204030204" pitchFamily="34" charset="0"/>
                <a:cs typeface="Cordia New"/>
              </a:rPr>
              <a:t>15</a:t>
            </a:r>
            <a:r>
              <a:rPr lang="ko-KR" altLang="en-US" sz="1200" dirty="0">
                <a:latin typeface="Calibri" panose="020F0502020204030204" pitchFamily="34" charset="0"/>
                <a:cs typeface="Cordia New"/>
              </a:rPr>
              <a:t>만 건이나</a:t>
            </a:r>
            <a:r>
              <a:rPr lang="en-US" altLang="ko-KR" sz="1200" dirty="0">
                <a:latin typeface="Calibri" panose="020F0502020204030204" pitchFamily="34" charset="0"/>
                <a:cs typeface="Cordia New"/>
              </a:rPr>
              <a:t>,</a:t>
            </a:r>
            <a:r>
              <a:rPr lang="ko-KR" altLang="en-US" sz="1200" dirty="0">
                <a:latin typeface="Calibri" panose="020F0502020204030204" pitchFamily="34" charset="0"/>
                <a:cs typeface="Cordia New"/>
              </a:rPr>
              <a:t> </a:t>
            </a:r>
            <a:r>
              <a:rPr lang="ko-KR" altLang="en-US" sz="1200" dirty="0" err="1">
                <a:latin typeface="Calibri" panose="020F0502020204030204" pitchFamily="34" charset="0"/>
                <a:cs typeface="Cordia New"/>
              </a:rPr>
              <a:t>재진단</a:t>
            </a:r>
            <a:r>
              <a:rPr lang="ko-KR" altLang="en-US" sz="1200" dirty="0">
                <a:latin typeface="Calibri" panose="020F0502020204030204" pitchFamily="34" charset="0"/>
                <a:cs typeface="Cordia New"/>
              </a:rPr>
              <a:t> 데이터셋은 다 합쳐 </a:t>
            </a:r>
            <a:r>
              <a:rPr lang="en-US" altLang="ko-KR" sz="1200" dirty="0">
                <a:latin typeface="Calibri" panose="020F0502020204030204" pitchFamily="34" charset="0"/>
                <a:cs typeface="Cordia New"/>
              </a:rPr>
              <a:t>3000 </a:t>
            </a:r>
            <a:r>
              <a:rPr lang="ko-KR" altLang="en-US" sz="1200" dirty="0">
                <a:latin typeface="Calibri" panose="020F0502020204030204" pitchFamily="34" charset="0"/>
                <a:cs typeface="Cordia New"/>
              </a:rPr>
              <a:t>건의 패치</a:t>
            </a:r>
            <a:r>
              <a:rPr lang="en-US" altLang="ko-KR" sz="1200" dirty="0">
                <a:latin typeface="Calibri" panose="020F0502020204030204" pitchFamily="34" charset="0"/>
                <a:cs typeface="Cordia New"/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alibri" panose="020F0502020204030204" pitchFamily="34" charset="0"/>
                <a:cs typeface="Cordia New"/>
              </a:rPr>
              <a:t>=&gt; </a:t>
            </a:r>
            <a:r>
              <a:rPr lang="ko-KR" altLang="en-US" sz="1200" dirty="0">
                <a:latin typeface="Calibri" panose="020F0502020204030204" pitchFamily="34" charset="0"/>
                <a:cs typeface="Cordia New"/>
              </a:rPr>
              <a:t>기존 데이터셋에 비해 </a:t>
            </a:r>
            <a:r>
              <a:rPr lang="en-US" altLang="ko-KR" sz="1200" b="1" dirty="0">
                <a:latin typeface="Calibri" panose="020F0502020204030204" pitchFamily="34" charset="0"/>
                <a:cs typeface="Cordia New"/>
              </a:rPr>
              <a:t>0.66% </a:t>
            </a:r>
            <a:r>
              <a:rPr lang="ko-KR" altLang="en-US" sz="1200" b="1" dirty="0">
                <a:latin typeface="Calibri" panose="020F0502020204030204" pitchFamily="34" charset="0"/>
                <a:cs typeface="Cordia New"/>
              </a:rPr>
              <a:t>추가</a:t>
            </a:r>
            <a:r>
              <a:rPr lang="ko-KR" altLang="en-US" sz="1200" dirty="0">
                <a:latin typeface="Calibri" panose="020F0502020204030204" pitchFamily="34" charset="0"/>
                <a:cs typeface="Cordia New"/>
              </a:rPr>
              <a:t>한 데이터셋으론 성능 향상을 기대하기 어렵다</a:t>
            </a:r>
            <a:r>
              <a:rPr lang="en-US" altLang="ko-KR" sz="1200" dirty="0">
                <a:latin typeface="Calibri" panose="020F0502020204030204" pitchFamily="34" charset="0"/>
                <a:cs typeface="Cordia New"/>
              </a:rPr>
              <a:t>. </a:t>
            </a:r>
          </a:p>
          <a:p>
            <a:pPr lvl="8">
              <a:lnSpc>
                <a:spcPct val="150000"/>
              </a:lnSpc>
            </a:pPr>
            <a:endParaRPr lang="en-US" altLang="ko-KR" dirty="0">
              <a:latin typeface="+mn-ea"/>
              <a:cs typeface="Times New Roman" panose="02020603050405020304" pitchFamily="18" charset="0"/>
            </a:endParaRP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cs typeface="Times New Roman" panose="02020603050405020304" pitchFamily="18" charset="0"/>
              </a:rPr>
              <a:t>2. 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한번 모듈 점검 간 소요되는 시간이 크다 </a:t>
            </a:r>
            <a:endParaRPr lang="en-US" altLang="ko-KR" dirty="0">
              <a:latin typeface="+mn-ea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cs typeface="Cordia New"/>
              </a:rPr>
              <a:t>현재 패치 </a:t>
            </a:r>
            <a:r>
              <a:rPr lang="en-US" altLang="ko-KR" dirty="0">
                <a:latin typeface="Calibri" panose="020F0502020204030204" pitchFamily="34" charset="0"/>
                <a:cs typeface="Cordia New"/>
              </a:rPr>
              <a:t>/WSI </a:t>
            </a:r>
            <a:r>
              <a:rPr lang="ko-KR" altLang="en-US" dirty="0">
                <a:latin typeface="Calibri" panose="020F0502020204030204" pitchFamily="34" charset="0"/>
                <a:cs typeface="Cordia New"/>
              </a:rPr>
              <a:t>모듈 점검간 </a:t>
            </a:r>
            <a:r>
              <a:rPr lang="en-US" altLang="ko-KR" dirty="0">
                <a:latin typeface="Calibri" panose="020F0502020204030204" pitchFamily="34" charset="0"/>
                <a:cs typeface="Cordia New"/>
              </a:rPr>
              <a:t>“Base + </a:t>
            </a:r>
            <a:r>
              <a:rPr lang="ko-KR" altLang="en-US" dirty="0" err="1">
                <a:latin typeface="Calibri" panose="020F0502020204030204" pitchFamily="34" charset="0"/>
                <a:cs typeface="Cordia New"/>
              </a:rPr>
              <a:t>재진단</a:t>
            </a:r>
            <a:r>
              <a:rPr lang="en-US" altLang="ko-KR" dirty="0">
                <a:latin typeface="Calibri" panose="020F0502020204030204" pitchFamily="34" charset="0"/>
                <a:cs typeface="Cordia New"/>
              </a:rPr>
              <a:t>” </a:t>
            </a:r>
            <a:r>
              <a:rPr lang="ko-KR" altLang="en-US" dirty="0">
                <a:latin typeface="Calibri" panose="020F0502020204030204" pitchFamily="34" charset="0"/>
                <a:cs typeface="Cordia New"/>
              </a:rPr>
              <a:t>데이터셋 모두를 돌려야 한다</a:t>
            </a:r>
            <a:r>
              <a:rPr lang="en-US" altLang="ko-KR" dirty="0">
                <a:latin typeface="Calibri" panose="020F0502020204030204" pitchFamily="34" charset="0"/>
                <a:cs typeface="Cordia New"/>
              </a:rPr>
              <a:t>. </a:t>
            </a:r>
            <a:r>
              <a:rPr lang="ko-KR" altLang="en-US" dirty="0">
                <a:latin typeface="Calibri" panose="020F0502020204030204" pitchFamily="34" charset="0"/>
                <a:cs typeface="Cordia New"/>
              </a:rPr>
              <a:t> </a:t>
            </a:r>
            <a:endParaRPr lang="en-US" altLang="ko-KR" dirty="0">
              <a:latin typeface="Calibri" panose="020F0502020204030204" pitchFamily="34" charset="0"/>
              <a:cs typeface="Cordia New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패치 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/ WSI 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학습 간 약 일주일 가량의 시간이 소요된다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. </a:t>
            </a: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cs typeface="Times New Roman" panose="02020603050405020304" pitchFamily="18" charset="0"/>
            </a:endParaRP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cs typeface="Times New Roman" panose="02020603050405020304" pitchFamily="18" charset="0"/>
              </a:rPr>
              <a:t>3. AL 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파트 자동화를 위해 추가로 개발 요소가 남아있다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모델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 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관리 구조 설계 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(ex- [DB] </a:t>
            </a:r>
            <a:r>
              <a:rPr lang="en-US" altLang="ko-KR" sz="1100" dirty="0" err="1">
                <a:latin typeface="Calibri" panose="020F0502020204030204" pitchFamily="34" charset="0"/>
                <a:cs typeface="Cordia New"/>
              </a:rPr>
              <a:t>Model_management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 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고도화 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)</a:t>
            </a:r>
          </a:p>
          <a:p>
            <a:pPr lvl="8">
              <a:lnSpc>
                <a:spcPct val="150000"/>
              </a:lnSpc>
            </a:pPr>
            <a:endParaRPr lang="en-US" altLang="ko-KR" dirty="0">
              <a:latin typeface="+mn-ea"/>
              <a:cs typeface="Times New Roman" panose="02020603050405020304" pitchFamily="18" charset="0"/>
            </a:endParaRP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296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직선 연결선 108"/>
          <p:cNvCxnSpPr/>
          <p:nvPr/>
        </p:nvCxnSpPr>
        <p:spPr>
          <a:xfrm>
            <a:off x="372641" y="415550"/>
            <a:ext cx="2124751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246206" y="28081"/>
            <a:ext cx="6363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슬라이드 추천 시스템 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| </a:t>
            </a:r>
            <a:endParaRPr lang="ko-KR" altLang="en-US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3920" y="495465"/>
            <a:ext cx="8775552" cy="5175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ko-KR" altLang="en-US" sz="1600" b="1" dirty="0">
                <a:latin typeface="+mn-ea"/>
                <a:cs typeface="Times New Roman" panose="02020603050405020304" pitchFamily="18" charset="0"/>
              </a:rPr>
              <a:t>요청사항</a:t>
            </a:r>
            <a:r>
              <a:rPr lang="en-US" altLang="ko-KR" sz="1600" b="1" dirty="0">
                <a:latin typeface="+mn-ea"/>
                <a:cs typeface="Times New Roman" panose="02020603050405020304" pitchFamily="18" charset="0"/>
              </a:rPr>
              <a:t>] Stomach 1) False N, 2)D, 3)M Class </a:t>
            </a:r>
            <a:r>
              <a:rPr lang="ko-KR" altLang="en-US" sz="1600" b="1" dirty="0">
                <a:latin typeface="+mn-ea"/>
                <a:cs typeface="Times New Roman" panose="02020603050405020304" pitchFamily="18" charset="0"/>
              </a:rPr>
              <a:t>별 </a:t>
            </a:r>
            <a:r>
              <a:rPr lang="en-US" altLang="ko-KR" sz="1600" b="1" dirty="0">
                <a:latin typeface="+mn-ea"/>
                <a:cs typeface="Times New Roman" panose="02020603050405020304" pitchFamily="18" charset="0"/>
              </a:rPr>
              <a:t>100</a:t>
            </a:r>
            <a:r>
              <a:rPr lang="ko-KR" altLang="en-US" sz="1600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latin typeface="+mn-ea"/>
                <a:cs typeface="Times New Roman" panose="02020603050405020304" pitchFamily="18" charset="0"/>
              </a:rPr>
              <a:t>WSI </a:t>
            </a:r>
            <a:r>
              <a:rPr lang="ko-KR" altLang="en-US" sz="1600" b="1" dirty="0" err="1">
                <a:latin typeface="+mn-ea"/>
                <a:cs typeface="Times New Roman" panose="02020603050405020304" pitchFamily="18" charset="0"/>
              </a:rPr>
              <a:t>재진단</a:t>
            </a:r>
            <a:r>
              <a:rPr lang="ko-KR" altLang="en-US" sz="1600" b="1" dirty="0">
                <a:latin typeface="+mn-ea"/>
                <a:cs typeface="Times New Roman" panose="02020603050405020304" pitchFamily="18" charset="0"/>
              </a:rPr>
              <a:t> 요청</a:t>
            </a:r>
            <a:endParaRPr lang="en-US" altLang="ko-KR" sz="1600" b="1" dirty="0">
              <a:latin typeface="+mn-ea"/>
              <a:cs typeface="Cordia New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err="1">
                <a:latin typeface="+mn-ea"/>
                <a:cs typeface="Times New Roman" panose="02020603050405020304" pitchFamily="18" charset="0"/>
              </a:rPr>
              <a:t>고려점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 </a:t>
            </a:r>
            <a:endParaRPr lang="en-US" altLang="ko-KR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ordia New"/>
              </a:rPr>
              <a:t>[</a:t>
            </a:r>
            <a:r>
              <a:rPr lang="ko-KR" altLang="en-US" dirty="0">
                <a:latin typeface="Calibri" panose="020F0502020204030204" pitchFamily="34" charset="0"/>
                <a:cs typeface="Cordia New"/>
              </a:rPr>
              <a:t>연구</a:t>
            </a:r>
            <a:r>
              <a:rPr lang="en-US" altLang="ko-KR" dirty="0">
                <a:latin typeface="Calibri" panose="020F0502020204030204" pitchFamily="34" charset="0"/>
                <a:cs typeface="Cordia New"/>
              </a:rPr>
              <a:t>] AL </a:t>
            </a:r>
            <a:r>
              <a:rPr lang="ko-KR" altLang="en-US" dirty="0">
                <a:latin typeface="Calibri" panose="020F0502020204030204" pitchFamily="34" charset="0"/>
                <a:cs typeface="Cordia New"/>
              </a:rPr>
              <a:t>성능 비교 간</a:t>
            </a:r>
            <a:r>
              <a:rPr lang="en-US" altLang="ko-KR" dirty="0">
                <a:latin typeface="Calibri" panose="020F0502020204030204" pitchFamily="34" charset="0"/>
                <a:cs typeface="Cordia New"/>
              </a:rPr>
              <a:t>, </a:t>
            </a:r>
            <a:r>
              <a:rPr lang="ko-KR" altLang="en-US" b="1" dirty="0">
                <a:latin typeface="Calibri" panose="020F0502020204030204" pitchFamily="34" charset="0"/>
                <a:cs typeface="Cordia New"/>
              </a:rPr>
              <a:t>기본 데이터셋의 </a:t>
            </a:r>
            <a:r>
              <a:rPr lang="en-US" altLang="ko-KR" b="1" dirty="0">
                <a:latin typeface="Calibri" panose="020F0502020204030204" pitchFamily="34" charset="0"/>
                <a:cs typeface="Cordia New"/>
              </a:rPr>
              <a:t>10~20%</a:t>
            </a:r>
            <a:r>
              <a:rPr lang="ko-KR" altLang="en-US" b="1" dirty="0">
                <a:latin typeface="Calibri" panose="020F0502020204030204" pitchFamily="34" charset="0"/>
                <a:cs typeface="Cordia New"/>
              </a:rPr>
              <a:t> 가량</a:t>
            </a:r>
            <a:r>
              <a:rPr lang="ko-KR" altLang="en-US" dirty="0">
                <a:latin typeface="Calibri" panose="020F0502020204030204" pitchFamily="34" charset="0"/>
                <a:cs typeface="Cordia New"/>
              </a:rPr>
              <a:t>의</a:t>
            </a:r>
            <a:r>
              <a:rPr lang="en-US" altLang="ko-KR" dirty="0">
                <a:latin typeface="Calibri" panose="020F0502020204030204" pitchFamily="34" charset="0"/>
                <a:cs typeface="Cordia New"/>
              </a:rPr>
              <a:t> </a:t>
            </a:r>
            <a:r>
              <a:rPr lang="ko-KR" altLang="en-US" dirty="0">
                <a:latin typeface="Calibri" panose="020F0502020204030204" pitchFamily="34" charset="0"/>
                <a:cs typeface="Cordia New"/>
              </a:rPr>
              <a:t>추가 데이터를 합쳤을 때의 성능을 확인함</a:t>
            </a:r>
            <a:endParaRPr lang="en-US" altLang="ko-KR" dirty="0">
              <a:latin typeface="Calibri" panose="020F0502020204030204" pitchFamily="34" charset="0"/>
              <a:cs typeface="Cordia New"/>
            </a:endParaRPr>
          </a:p>
          <a:p>
            <a:pPr marL="7429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cs typeface="Cordia New"/>
              </a:rPr>
              <a:t>성능이 향상하는 경우</a:t>
            </a:r>
            <a:r>
              <a:rPr lang="en-US" altLang="ko-KR" dirty="0">
                <a:latin typeface="Calibri" panose="020F0502020204030204" pitchFamily="34" charset="0"/>
                <a:cs typeface="Cordia New"/>
              </a:rPr>
              <a:t>, </a:t>
            </a:r>
            <a:r>
              <a:rPr lang="ko-KR" altLang="en-US" dirty="0">
                <a:latin typeface="Calibri" panose="020F0502020204030204" pitchFamily="34" charset="0"/>
                <a:cs typeface="Cordia New"/>
              </a:rPr>
              <a:t>한번 데이터를 추가했을 시 정확도가 </a:t>
            </a:r>
            <a:r>
              <a:rPr lang="en-US" altLang="ko-KR" dirty="0">
                <a:latin typeface="Calibri" panose="020F0502020204030204" pitchFamily="34" charset="0"/>
                <a:cs typeface="Cordia New"/>
              </a:rPr>
              <a:t>1~2% </a:t>
            </a:r>
            <a:r>
              <a:rPr lang="ko-KR" altLang="en-US" dirty="0">
                <a:latin typeface="Calibri" panose="020F0502020204030204" pitchFamily="34" charset="0"/>
                <a:cs typeface="Cordia New"/>
              </a:rPr>
              <a:t>가량 증가함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 </a:t>
            </a:r>
            <a:endParaRPr lang="en-US" altLang="ko-KR" sz="1100" dirty="0">
              <a:latin typeface="Calibri" panose="020F0502020204030204" pitchFamily="34" charset="0"/>
              <a:cs typeface="Cordia New"/>
            </a:endParaRPr>
          </a:p>
          <a:p>
            <a:pPr lvl="8">
              <a:lnSpc>
                <a:spcPct val="150000"/>
              </a:lnSpc>
            </a:pPr>
            <a:endParaRPr lang="en-US" altLang="ko-KR" dirty="0">
              <a:latin typeface="+mn-ea"/>
              <a:cs typeface="Times New Roman" panose="02020603050405020304" pitchFamily="18" charset="0"/>
            </a:endParaRP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cs typeface="Times New Roman" panose="02020603050405020304" pitchFamily="18" charset="0"/>
              </a:rPr>
              <a:t>최소 비중 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/ </a:t>
            </a:r>
            <a:r>
              <a:rPr lang="en-US" altLang="ko-KR" dirty="0" err="1">
                <a:latin typeface="+mn-ea"/>
                <a:cs typeface="Times New Roman" panose="02020603050405020304" pitchFamily="18" charset="0"/>
              </a:rPr>
              <a:t>Undersampling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 적용 시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, N/D/M 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패치 별로 각 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5058 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건을 보유하고 있음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Base 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데이터셋의 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“</a:t>
            </a:r>
            <a:r>
              <a:rPr lang="en-US" altLang="ko-KR" sz="1100" b="1" dirty="0">
                <a:latin typeface="Calibri" panose="020F0502020204030204" pitchFamily="34" charset="0"/>
                <a:cs typeface="Cordia New"/>
              </a:rPr>
              <a:t>10%”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을 산정할 경우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, 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각 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15,175 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건의 패치를 필요로 함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Base 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데이터셋에서 </a:t>
            </a:r>
            <a:r>
              <a:rPr lang="en-US" altLang="ko-KR" sz="1100" dirty="0" err="1">
                <a:latin typeface="Calibri" panose="020F0502020204030204" pitchFamily="34" charset="0"/>
                <a:cs typeface="Cordia New"/>
              </a:rPr>
              <a:t>Undersampling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을 적용하여 추가로 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“</a:t>
            </a:r>
            <a:r>
              <a:rPr lang="en-US" altLang="ko-KR" sz="1100" b="1" dirty="0">
                <a:latin typeface="Calibri" panose="020F0502020204030204" pitchFamily="34" charset="0"/>
                <a:cs typeface="Cordia New"/>
              </a:rPr>
              <a:t>3</a:t>
            </a:r>
            <a:r>
              <a:rPr lang="ko-KR" altLang="en-US" sz="1100" b="1" dirty="0">
                <a:latin typeface="Calibri" panose="020F0502020204030204" pitchFamily="34" charset="0"/>
                <a:cs typeface="Cordia New"/>
              </a:rPr>
              <a:t>분의 </a:t>
            </a:r>
            <a:r>
              <a:rPr lang="en-US" altLang="ko-KR" sz="1100" b="1" dirty="0">
                <a:latin typeface="Calibri" panose="020F0502020204030204" pitchFamily="34" charset="0"/>
                <a:cs typeface="Cordia New"/>
              </a:rPr>
              <a:t>1</a:t>
            </a:r>
            <a:r>
              <a:rPr lang="ko-KR" altLang="en-US" sz="1100" b="1" dirty="0">
                <a:latin typeface="Calibri" panose="020F0502020204030204" pitchFamily="34" charset="0"/>
                <a:cs typeface="Cordia New"/>
              </a:rPr>
              <a:t>만을 선정</a:t>
            </a:r>
            <a:r>
              <a:rPr lang="en-US" altLang="ko-KR" sz="1100" b="1" dirty="0">
                <a:latin typeface="Calibri" panose="020F0502020204030204" pitchFamily="34" charset="0"/>
                <a:cs typeface="Cordia New"/>
              </a:rPr>
              <a:t>”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할 경우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, 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각 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5058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건의 패치를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 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필요로 함</a:t>
            </a:r>
            <a:endParaRPr lang="en-US" altLang="ko-KR" sz="1100" dirty="0">
              <a:latin typeface="Calibri" panose="020F0502020204030204" pitchFamily="34" charset="0"/>
              <a:cs typeface="Cordia New"/>
            </a:endParaRP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cs typeface="Times New Roman" panose="02020603050405020304" pitchFamily="18" charset="0"/>
            </a:endParaRP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cs typeface="Times New Roman" panose="02020603050405020304" pitchFamily="18" charset="0"/>
              </a:rPr>
              <a:t>N/D/M WSI 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별로 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100 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여개의 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WSI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을 진단했을 때 충분한 패치 데이터를 확보할 것으로 판단됨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cs typeface="Times New Roman" panose="02020603050405020304" pitchFamily="18" charset="0"/>
              </a:rPr>
              <a:t>[53 WSI </a:t>
            </a:r>
            <a:r>
              <a:rPr lang="ko-KR" altLang="en-US" sz="1100" dirty="0" err="1">
                <a:latin typeface="+mn-ea"/>
                <a:cs typeface="Times New Roman" panose="02020603050405020304" pitchFamily="18" charset="0"/>
              </a:rPr>
              <a:t>재진단</a:t>
            </a:r>
            <a:r>
              <a:rPr lang="ko-KR" altLang="en-US" sz="1100" dirty="0">
                <a:latin typeface="+mn-ea"/>
                <a:cs typeface="Times New Roman" panose="02020603050405020304" pitchFamily="18" charset="0"/>
              </a:rPr>
              <a:t> 평균</a:t>
            </a:r>
            <a:r>
              <a:rPr lang="en-US" altLang="ko-KR" sz="1100" dirty="0">
                <a:latin typeface="+mn-ea"/>
                <a:cs typeface="Times New Roman" panose="02020603050405020304" pitchFamily="18" charset="0"/>
              </a:rPr>
              <a:t>] </a:t>
            </a:r>
            <a:r>
              <a:rPr lang="ko-KR" altLang="en-US" sz="1100" dirty="0">
                <a:latin typeface="+mn-ea"/>
                <a:cs typeface="Times New Roman" panose="02020603050405020304" pitchFamily="18" charset="0"/>
              </a:rPr>
              <a:t>각 </a:t>
            </a:r>
            <a:r>
              <a:rPr lang="en-US" altLang="ko-KR" sz="1100" dirty="0">
                <a:latin typeface="+mn-ea"/>
                <a:cs typeface="Times New Roman" panose="02020603050405020304" pitchFamily="18" charset="0"/>
              </a:rPr>
              <a:t>WSI </a:t>
            </a:r>
            <a:r>
              <a:rPr lang="ko-KR" altLang="en-US" sz="1100" dirty="0">
                <a:latin typeface="+mn-ea"/>
                <a:cs typeface="Times New Roman" panose="02020603050405020304" pitchFamily="18" charset="0"/>
              </a:rPr>
              <a:t>당 </a:t>
            </a:r>
            <a:r>
              <a:rPr lang="en-US" altLang="ko-KR" sz="1100" dirty="0">
                <a:latin typeface="+mn-ea"/>
                <a:cs typeface="Times New Roman" panose="02020603050405020304" pitchFamily="18" charset="0"/>
              </a:rPr>
              <a:t>300</a:t>
            </a:r>
            <a:r>
              <a:rPr lang="ko-KR" altLang="en-US" sz="1100" dirty="0">
                <a:latin typeface="+mn-ea"/>
                <a:cs typeface="Times New Roman" panose="02020603050405020304" pitchFamily="18" charset="0"/>
              </a:rPr>
              <a:t>개의 패치 중 </a:t>
            </a:r>
            <a:r>
              <a:rPr lang="en-US" altLang="ko-KR" sz="1100" dirty="0">
                <a:latin typeface="+mn-ea"/>
                <a:cs typeface="Times New Roman" panose="02020603050405020304" pitchFamily="18" charset="0"/>
              </a:rPr>
              <a:t>20%(60</a:t>
            </a:r>
            <a:r>
              <a:rPr lang="ko-KR" altLang="en-US" sz="1100" dirty="0">
                <a:latin typeface="+mn-ea"/>
                <a:cs typeface="Times New Roman" panose="02020603050405020304" pitchFamily="18" charset="0"/>
              </a:rPr>
              <a:t>개</a:t>
            </a:r>
            <a:r>
              <a:rPr lang="en-US" altLang="ko-KR" sz="1100" dirty="0">
                <a:latin typeface="+mn-ea"/>
                <a:cs typeface="Times New Roman" panose="02020603050405020304" pitchFamily="18" charset="0"/>
              </a:rPr>
              <a:t>) </a:t>
            </a:r>
            <a:r>
              <a:rPr lang="ko-KR" altLang="en-US" sz="1100" dirty="0">
                <a:latin typeface="+mn-ea"/>
                <a:cs typeface="Times New Roman" panose="02020603050405020304" pitchFamily="18" charset="0"/>
              </a:rPr>
              <a:t>가량을 </a:t>
            </a:r>
            <a:r>
              <a:rPr lang="en-US" altLang="ko-KR" sz="1100" dirty="0">
                <a:latin typeface="+mn-ea"/>
                <a:cs typeface="Times New Roman" panose="02020603050405020304" pitchFamily="18" charset="0"/>
              </a:rPr>
              <a:t>relabeling </a:t>
            </a:r>
            <a:r>
              <a:rPr lang="ko-KR" altLang="en-US" sz="1100" dirty="0">
                <a:latin typeface="+mn-ea"/>
                <a:cs typeface="Times New Roman" panose="02020603050405020304" pitchFamily="18" charset="0"/>
              </a:rPr>
              <a:t>하셨음</a:t>
            </a:r>
            <a:r>
              <a:rPr lang="en-US" altLang="ko-KR" sz="1100" dirty="0">
                <a:latin typeface="+mn-ea"/>
                <a:cs typeface="Times New Roman" panose="02020603050405020304" pitchFamily="18" charset="0"/>
              </a:rPr>
              <a:t>.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 </a:t>
            </a:r>
            <a:endParaRPr lang="en-US" altLang="ko-KR" sz="1100" dirty="0">
              <a:latin typeface="Calibri" panose="020F0502020204030204" pitchFamily="34" charset="0"/>
              <a:cs typeface="Cordia New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N/D/M 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패치 종류를 고려하지 않으며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, 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지난번과 동일한 수준의 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relabeling 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한다면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, 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총 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252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개의 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WSI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를 필요로 함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. (5058 *3 / 60) 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지난번과 달리 좀더 가볍게 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relabeling 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하므로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, 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각 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Class 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별로 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84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개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(252/3)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보다 많은 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100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개를 진행하는 것이 </a:t>
            </a:r>
            <a:r>
              <a:rPr lang="ko-KR" altLang="en-US" sz="1100" dirty="0" err="1">
                <a:latin typeface="Calibri" panose="020F0502020204030204" pitchFamily="34" charset="0"/>
                <a:cs typeface="Cordia New"/>
              </a:rPr>
              <a:t>적절해보임</a:t>
            </a:r>
            <a:endParaRPr lang="en-US" altLang="ko-KR" sz="1100" dirty="0">
              <a:latin typeface="Calibri" panose="020F0502020204030204" pitchFamily="34" charset="0"/>
              <a:cs typeface="Cordia New"/>
            </a:endParaRPr>
          </a:p>
          <a:p>
            <a:pPr marL="457200" lvl="1">
              <a:lnSpc>
                <a:spcPct val="150000"/>
              </a:lnSpc>
            </a:pPr>
            <a:endParaRPr lang="en-US" altLang="ko-KR" sz="1100" dirty="0">
              <a:latin typeface="Calibri" panose="020F0502020204030204" pitchFamily="34" charset="0"/>
              <a:cs typeface="Cordia New"/>
            </a:endParaRPr>
          </a:p>
          <a:p>
            <a:pPr lvl="8">
              <a:lnSpc>
                <a:spcPct val="150000"/>
              </a:lnSpc>
            </a:pPr>
            <a:r>
              <a:rPr lang="ko-KR" altLang="en-US" b="1" dirty="0" err="1">
                <a:latin typeface="+mn-ea"/>
                <a:cs typeface="Times New Roman" panose="02020603050405020304" pitchFamily="18" charset="0"/>
              </a:rPr>
              <a:t>논의점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 </a:t>
            </a:r>
            <a:endParaRPr lang="en-US" altLang="ko-KR" dirty="0">
              <a:latin typeface="+mn-ea"/>
              <a:cs typeface="Times New Roman" panose="02020603050405020304" pitchFamily="18" charset="0"/>
            </a:endParaRP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+mn-ea"/>
                <a:cs typeface="Times New Roman" panose="02020603050405020304" pitchFamily="18" charset="0"/>
              </a:rPr>
              <a:t>재진단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 간 필요하신 기간</a:t>
            </a:r>
            <a:endParaRPr lang="en-US" altLang="ko-KR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37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직선 연결선 108"/>
          <p:cNvCxnSpPr/>
          <p:nvPr/>
        </p:nvCxnSpPr>
        <p:spPr>
          <a:xfrm>
            <a:off x="372641" y="415550"/>
            <a:ext cx="2124751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246206" y="28081"/>
            <a:ext cx="6363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슬라이드 추천 시스템 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| </a:t>
            </a:r>
            <a:endParaRPr lang="ko-KR" altLang="en-US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3920" y="495465"/>
            <a:ext cx="8775552" cy="522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n-ea"/>
                <a:cs typeface="Times New Roman" panose="02020603050405020304" pitchFamily="18" charset="0"/>
              </a:rPr>
              <a:t>세부사항 </a:t>
            </a:r>
            <a:endParaRPr lang="en-US" altLang="ko-KR" sz="1600" b="1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1. [False N WSI] 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자동 </a:t>
            </a:r>
            <a:r>
              <a:rPr lang="ko-KR" altLang="en-US" b="1" dirty="0" err="1">
                <a:latin typeface="+mn-ea"/>
                <a:cs typeface="Times New Roman" panose="02020603050405020304" pitchFamily="18" charset="0"/>
              </a:rPr>
              <a:t>라벨링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 기준 변경 </a:t>
            </a:r>
            <a:endParaRPr lang="en-US" altLang="ko-KR" b="1" dirty="0">
              <a:latin typeface="+mn-ea"/>
              <a:cs typeface="Times New Roman" panose="02020603050405020304" pitchFamily="18" charset="0"/>
            </a:endParaRPr>
          </a:p>
          <a:p>
            <a:pPr marL="7429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현황 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: 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모델이 추천하는 패치 중 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D,M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 패치를 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N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으로 자동 </a:t>
            </a:r>
            <a:r>
              <a:rPr lang="ko-KR" altLang="en-US" sz="1100" dirty="0" err="1">
                <a:latin typeface="Calibri" panose="020F0502020204030204" pitchFamily="34" charset="0"/>
                <a:cs typeface="Cordia New"/>
              </a:rPr>
              <a:t>라벨링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 </a:t>
            </a:r>
            <a:endParaRPr lang="en-US" altLang="ko-KR" sz="1100" dirty="0">
              <a:latin typeface="Calibri" panose="020F0502020204030204" pitchFamily="34" charset="0"/>
              <a:cs typeface="Cordia New"/>
            </a:endParaRPr>
          </a:p>
          <a:p>
            <a:pPr marL="7429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변경 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: Overconfident False  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패치 중 상위 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rank 20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개를 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N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으로 자동 </a:t>
            </a:r>
            <a:r>
              <a:rPr lang="ko-KR" altLang="en-US" sz="1100" dirty="0" err="1">
                <a:latin typeface="Calibri" panose="020F0502020204030204" pitchFamily="34" charset="0"/>
                <a:cs typeface="Cordia New"/>
              </a:rPr>
              <a:t>라벨링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 </a:t>
            </a:r>
            <a:endParaRPr lang="en-US" altLang="ko-KR" sz="1100" dirty="0">
              <a:latin typeface="Calibri" panose="020F0502020204030204" pitchFamily="34" charset="0"/>
              <a:cs typeface="Cordia New"/>
            </a:endParaRPr>
          </a:p>
          <a:p>
            <a:pPr marL="7429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[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조건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] 1) WSI : False N, 2) Patch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 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!=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 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N,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 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3)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 </a:t>
            </a:r>
            <a:r>
              <a:rPr lang="en-US" altLang="ko-KR" sz="1100" dirty="0" err="1">
                <a:latin typeface="Calibri" panose="020F0502020204030204" pitchFamily="34" charset="0"/>
                <a:cs typeface="Cordia New"/>
              </a:rPr>
              <a:t>patch_score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 rank 20 </a:t>
            </a:r>
          </a:p>
          <a:p>
            <a:pPr>
              <a:lnSpc>
                <a:spcPct val="150000"/>
              </a:lnSpc>
            </a:pPr>
            <a:endParaRPr lang="en-US" altLang="ko-KR" b="1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2. </a:t>
            </a:r>
            <a:r>
              <a:rPr lang="en-US" altLang="ko-KR" b="1" dirty="0" err="1">
                <a:latin typeface="+mn-ea"/>
                <a:cs typeface="Times New Roman" panose="02020603050405020304" pitchFamily="18" charset="0"/>
              </a:rPr>
              <a:t>SeeDP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UI 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패치 추천 조건 변경 </a:t>
            </a:r>
            <a:endParaRPr lang="en-US" altLang="ko-KR" b="1" dirty="0">
              <a:latin typeface="+mn-ea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현재 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: Threshold base + Region base 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모두 </a:t>
            </a:r>
            <a:r>
              <a:rPr lang="ko-KR" altLang="en-US" sz="1100" dirty="0" err="1">
                <a:latin typeface="Calibri" panose="020F0502020204030204" pitchFamily="34" charset="0"/>
                <a:cs typeface="Cordia New"/>
              </a:rPr>
              <a:t>추천중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 </a:t>
            </a:r>
            <a:endParaRPr lang="en-US" altLang="ko-KR" sz="1100" dirty="0">
              <a:latin typeface="Calibri" panose="020F0502020204030204" pitchFamily="34" charset="0"/>
              <a:cs typeface="Cordia New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변경 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: Threshold base 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만 추천하도록 변경 </a:t>
            </a:r>
            <a:endParaRPr lang="en-US" altLang="ko-KR" sz="1100" dirty="0">
              <a:latin typeface="Calibri" panose="020F0502020204030204" pitchFamily="34" charset="0"/>
              <a:cs typeface="Cordia New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[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조건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] </a:t>
            </a:r>
            <a:r>
              <a:rPr lang="en-US" altLang="ko-KR" sz="1100" dirty="0" err="1">
                <a:latin typeface="Calibri" panose="020F0502020204030204" pitchFamily="34" charset="0"/>
                <a:cs typeface="Cordia New"/>
              </a:rPr>
              <a:t>sys_recommend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 = 1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Calibri" panose="020F0502020204030204" pitchFamily="34" charset="0"/>
              <a:cs typeface="Cordia New"/>
            </a:endParaRPr>
          </a:p>
          <a:p>
            <a:pPr lvl="8">
              <a:lnSpc>
                <a:spcPct val="150000"/>
              </a:lnSpc>
            </a:pP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3. #226 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서버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 GPU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개 사용 </a:t>
            </a:r>
            <a:endParaRPr lang="en-US" altLang="ko-KR" b="1" dirty="0">
              <a:latin typeface="+mn-ea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GPU 2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개 중 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1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개 이전 후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, 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남은 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1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개마저 원인 미상의 속도 저하 식별  </a:t>
            </a:r>
            <a:endParaRPr lang="en-US" altLang="ko-KR" sz="1100" dirty="0">
              <a:latin typeface="Calibri" panose="020F0502020204030204" pitchFamily="34" charset="0"/>
              <a:cs typeface="Cordia New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GPU 2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개 사용 간에도 패치 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/ WSI 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모듈 학습 간 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1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주일 가량 소요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이후 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AL 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모듈 성능 점검 간 </a:t>
            </a:r>
            <a:r>
              <a:rPr lang="en-US" altLang="ko-KR" sz="1100" dirty="0">
                <a:latin typeface="Calibri" panose="020F0502020204030204" pitchFamily="34" charset="0"/>
                <a:cs typeface="Cordia New"/>
              </a:rPr>
              <a:t>GPU </a:t>
            </a:r>
            <a:r>
              <a:rPr lang="ko-KR" altLang="en-US" sz="1100" dirty="0">
                <a:latin typeface="Calibri" panose="020F0502020204030204" pitchFamily="34" charset="0"/>
                <a:cs typeface="Cordia New"/>
              </a:rPr>
              <a:t>사용 빈도 증가 예정</a:t>
            </a:r>
            <a:endParaRPr lang="en-US" altLang="ko-KR" sz="1100" dirty="0">
              <a:latin typeface="Calibri" panose="020F0502020204030204" pitchFamily="34" charset="0"/>
              <a:cs typeface="Cordia New"/>
            </a:endParaRPr>
          </a:p>
          <a:p>
            <a:pPr lvl="8">
              <a:lnSpc>
                <a:spcPct val="150000"/>
              </a:lnSpc>
            </a:pPr>
            <a:endParaRPr lang="en-US" altLang="ko-KR" dirty="0">
              <a:latin typeface="+mn-ea"/>
              <a:cs typeface="Times New Roman" panose="02020603050405020304" pitchFamily="18" charset="0"/>
            </a:endParaRP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670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2303</TotalTime>
  <Words>1108</Words>
  <Application>Microsoft Office PowerPoint</Application>
  <PresentationFormat>화면 슬라이드 쇼(4:3)</PresentationFormat>
  <Paragraphs>175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Times New Roman</vt:lpstr>
      <vt:lpstr>Cordia New</vt:lpstr>
      <vt:lpstr>Calibri</vt:lpstr>
      <vt:lpstr>맑은 고딕</vt:lpstr>
      <vt:lpstr>NotoSansKR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mujinkim</dc:creator>
  <cp:lastModifiedBy>user</cp:lastModifiedBy>
  <cp:revision>83</cp:revision>
  <cp:lastPrinted>2023-02-09T12:18:33Z</cp:lastPrinted>
  <dcterms:created xsi:type="dcterms:W3CDTF">2021-03-24T07:36:17Z</dcterms:created>
  <dcterms:modified xsi:type="dcterms:W3CDTF">2023-02-17T05:48:00Z</dcterms:modified>
</cp:coreProperties>
</file>