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58" r:id="rId21"/>
    <p:sldId id="360" r:id="rId22"/>
    <p:sldId id="359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35" r:id="rId32"/>
    <p:sldId id="33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643" y="994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Consistency </a:t>
            </a:r>
            <a:r>
              <a:rPr lang="ko-KR" altLang="en-US" dirty="0"/>
              <a:t>방법과 연계하여 사용할 수 있다는 점에서 장점을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3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8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1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22.10.31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FDE096-CA97-4DDB-B375-5914C034272E}"/>
              </a:ext>
            </a:extLst>
          </p:cNvPr>
          <p:cNvCxnSpPr/>
          <p:nvPr/>
        </p:nvCxnSpPr>
        <p:spPr>
          <a:xfrm flipV="1">
            <a:off x="5518484" y="2743200"/>
            <a:ext cx="2065907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FEBA1B-CD66-448A-B099-210A0E6EB3B7}"/>
              </a:ext>
            </a:extLst>
          </p:cNvPr>
          <p:cNvCxnSpPr>
            <a:cxnSpLocks/>
          </p:cNvCxnSpPr>
          <p:nvPr/>
        </p:nvCxnSpPr>
        <p:spPr>
          <a:xfrm flipV="1">
            <a:off x="5069305" y="5510525"/>
            <a:ext cx="2425092" cy="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401454" y="1804216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5708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확장시켜</a:t>
            </a:r>
            <a:r>
              <a:rPr lang="ko-KR" altLang="en-US" sz="1800" dirty="0"/>
              <a:t> 충분한 양의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확보할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들이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 경우 학습에 </a:t>
            </a:r>
            <a:r>
              <a:rPr lang="en-US" altLang="ko-KR" sz="1800" dirty="0"/>
              <a:t>Bias</a:t>
            </a:r>
            <a:r>
              <a:rPr lang="ko-KR" altLang="en-US" sz="1800" dirty="0"/>
              <a:t>를 가질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1133722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602420" y="1558164"/>
            <a:ext cx="6664653" cy="44327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실제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bias(</a:t>
            </a:r>
            <a:r>
              <a:rPr lang="ko-KR" altLang="en-US" sz="1800" dirty="0"/>
              <a:t>확증 편향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모델의 오차는 다시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 부여에 오차를 만들어 낸다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2" y="6074499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발생할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727" y="133592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37638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2" y="6254547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중에서 대부분의 </a:t>
            </a:r>
            <a:r>
              <a:rPr lang="en-US" altLang="ko-KR" sz="1800" dirty="0"/>
              <a:t>Active learning</a:t>
            </a:r>
            <a:r>
              <a:rPr lang="ko-KR" altLang="en-US" sz="1800" dirty="0"/>
              <a:t>은 </a:t>
            </a:r>
            <a:r>
              <a:rPr lang="en-US" altLang="ko-KR" sz="1800" dirty="0"/>
              <a:t>Pool-based sampling 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이번 연구에서도 </a:t>
            </a:r>
            <a:r>
              <a:rPr lang="en-US" altLang="ko-KR" sz="1800" dirty="0"/>
              <a:t>Pool-based sampling</a:t>
            </a:r>
            <a:r>
              <a:rPr lang="ko-KR" altLang="en-US" sz="1800" dirty="0"/>
              <a:t>을 다룬다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96914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많은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에서 중요한 데이터를 선별함으로써 </a:t>
            </a:r>
            <a:endParaRPr lang="en-US" altLang="ko-KR" sz="1800" dirty="0"/>
          </a:p>
          <a:p>
            <a:r>
              <a:rPr lang="ko-KR" altLang="en-US" sz="1800" dirty="0"/>
              <a:t>적은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로 모델의 성능을 충족시킨다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5EEF9-0036-42B2-89F9-C6B27A74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146"/>
            <a:ext cx="5389353" cy="314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F149D-71F9-4B43-AB3A-BCBFCA590A92}"/>
              </a:ext>
            </a:extLst>
          </p:cNvPr>
          <p:cNvSpPr txBox="1"/>
          <p:nvPr/>
        </p:nvSpPr>
        <p:spPr>
          <a:xfrm>
            <a:off x="468812" y="3124034"/>
            <a:ext cx="11589579" cy="2592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유형은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가지다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Membership</a:t>
            </a:r>
            <a:r>
              <a:rPr lang="ko-KR" altLang="en-US" sz="1800" dirty="0"/>
              <a:t> </a:t>
            </a:r>
            <a:r>
              <a:rPr lang="en-US" altLang="ko-KR" sz="1800" dirty="0" err="1"/>
              <a:t>Quesy</a:t>
            </a:r>
            <a:r>
              <a:rPr lang="ko-KR" altLang="en-US" sz="1800" dirty="0"/>
              <a:t>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모델이</a:t>
            </a:r>
            <a:r>
              <a:rPr lang="en-US" altLang="ko-KR" sz="1800" dirty="0"/>
              <a:t> </a:t>
            </a:r>
            <a:r>
              <a:rPr lang="ko-KR" altLang="en-US" sz="1800" dirty="0"/>
              <a:t>레이블링 요청할 데이터를 생성</a:t>
            </a:r>
            <a:endParaRPr lang="en-US" altLang="ko-KR" sz="1800" dirty="0"/>
          </a:p>
          <a:p>
            <a:r>
              <a:rPr lang="en-US" altLang="ko-KR" sz="1800" dirty="0"/>
              <a:t>2.</a:t>
            </a:r>
            <a:r>
              <a:rPr lang="ko-KR" altLang="en-US" sz="1800" dirty="0"/>
              <a:t> </a:t>
            </a:r>
            <a:r>
              <a:rPr lang="en-US" altLang="ko-KR" sz="1800" dirty="0"/>
              <a:t>Stream-based Selective sampling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새로운</a:t>
            </a:r>
            <a:r>
              <a:rPr lang="en-US" altLang="ko-KR" sz="1800" dirty="0"/>
              <a:t> </a:t>
            </a:r>
            <a:r>
              <a:rPr lang="ko-KR" altLang="en-US" sz="1800" dirty="0"/>
              <a:t>샘플에 대해서 레이블링이 필요한지 판단</a:t>
            </a:r>
            <a:endParaRPr lang="en-US" altLang="ko-KR" sz="1800" dirty="0"/>
          </a:p>
          <a:p>
            <a:r>
              <a:rPr lang="en-US" altLang="ko-KR" sz="1800" dirty="0"/>
              <a:t>3. Pool-based sampling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주어진 데이터 셋에서 중요한 데이터를 선별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CB914-F6C0-46E9-820E-2268D32A6F53}"/>
              </a:ext>
            </a:extLst>
          </p:cNvPr>
          <p:cNvSpPr txBox="1"/>
          <p:nvPr/>
        </p:nvSpPr>
        <p:spPr>
          <a:xfrm>
            <a:off x="468812" y="2360076"/>
            <a:ext cx="11589579" cy="36725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342900" indent="-342900">
              <a:buAutoNum type="arabicPeriod"/>
            </a:pPr>
            <a:r>
              <a:rPr lang="en-US" altLang="ko-KR" sz="1800" dirty="0"/>
              <a:t>Uncertainty-based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 별로 </a:t>
            </a:r>
            <a:r>
              <a:rPr lang="en-US" altLang="ko-KR" sz="1800" dirty="0"/>
              <a:t>Uncertainty</a:t>
            </a:r>
            <a:r>
              <a:rPr lang="ko-KR" altLang="en-US" sz="1800" dirty="0"/>
              <a:t>를 측정하여 가장 높은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Sampling bias, not represent about dataset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Diversity-based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보장할 수 있는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may lead to labeling cost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3.Expected-based approach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데이터 선별 전후로 변화한 모델 성능 </a:t>
            </a:r>
            <a:r>
              <a:rPr lang="ko-KR" altLang="en-US" sz="1800" dirty="0" err="1"/>
              <a:t>기댓값</a:t>
            </a:r>
            <a:r>
              <a:rPr lang="en-US" altLang="ko-KR" sz="1800" dirty="0"/>
              <a:t>(Expect)</a:t>
            </a:r>
            <a:r>
              <a:rPr lang="ko-KR" altLang="en-US" sz="1800" dirty="0"/>
              <a:t>을 기준으로 데이터 선별</a:t>
            </a:r>
            <a:r>
              <a:rPr lang="en-US" altLang="ko-KR" sz="1800" dirty="0"/>
              <a:t>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Acquisition Strategy of Active learning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2" y="6254547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중에서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보장하기 위해 </a:t>
            </a:r>
            <a:r>
              <a:rPr lang="en-US" altLang="ko-KR" sz="1800" dirty="0"/>
              <a:t>Diversity-based approach</a:t>
            </a:r>
            <a:r>
              <a:rPr lang="ko-KR" altLang="en-US" sz="1800" dirty="0"/>
              <a:t>를 적용하며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Coreset 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706492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선별하는 방법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57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/>
              <p:nvPr/>
            </p:nvSpPr>
            <p:spPr>
              <a:xfrm>
                <a:off x="468812" y="2856499"/>
                <a:ext cx="11589579" cy="29523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의 특성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전체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 셋을 활용했을 때와 </a:t>
                </a:r>
                <a:r>
                  <a:rPr lang="en-US" altLang="ko-KR" sz="1800" dirty="0"/>
                  <a:t>Sampling Data</a:t>
                </a:r>
                <a:r>
                  <a:rPr lang="ko-KR" altLang="en-US" sz="1800" dirty="0"/>
                  <a:t>만을 </a:t>
                </a:r>
                <a:endParaRPr lang="en-US" altLang="ko-KR" sz="1800" dirty="0"/>
              </a:p>
              <a:p>
                <a:r>
                  <a:rPr lang="ko-KR" altLang="en-US" sz="1800" dirty="0"/>
                  <a:t>활용했을 때의 성능 차이를 최소화한다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2. Sampling </a:t>
                </a:r>
                <a:r>
                  <a:rPr lang="ko-KR" altLang="en-US" sz="1800" dirty="0"/>
                  <a:t>된 데이터들은 최소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가진다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 데이터들은 데이터의 밀집 정도에 무관하게 넓게 퍼져 있어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클래스를 포함하는 것이 아닌 전반적인 데이터 셋을 반영한다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사전에 선별된 데이터들을 제외하고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하여 이번의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과 별개의 결과를 가진다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다른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방법들은 유사한 값만 계속해서 선정하곤 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2" y="2856499"/>
                <a:ext cx="11589579" cy="2952347"/>
              </a:xfrm>
              <a:prstGeom prst="rect">
                <a:avLst/>
              </a:prstGeom>
              <a:blipFill>
                <a:blip r:embed="rId3"/>
                <a:stretch>
                  <a:fillRect l="-789" b="-2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Coreset Selection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1" y="6254547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모델의 성능에 의존하지 않으면서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반영하는 </a:t>
            </a:r>
            <a:r>
              <a:rPr lang="en-US" altLang="ko-KR" sz="1800" dirty="0"/>
              <a:t>Data</a:t>
            </a:r>
            <a:r>
              <a:rPr lang="ko-KR" altLang="en-US" sz="1800" dirty="0"/>
              <a:t>들을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81550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주어진 </a:t>
            </a:r>
            <a:r>
              <a:rPr lang="en-US" altLang="ko-KR" sz="1800" dirty="0"/>
              <a:t>Batch size b</a:t>
            </a:r>
            <a:r>
              <a:rPr lang="ko-KR" altLang="en-US" sz="1800" dirty="0"/>
              <a:t>개로 전체 데이터를 덮을 수 있는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구성할 때 </a:t>
            </a:r>
            <a:endParaRPr lang="en-US" altLang="ko-KR" sz="1800" dirty="0"/>
          </a:p>
          <a:p>
            <a:r>
              <a:rPr lang="ko-KR" altLang="en-US" sz="1800" dirty="0"/>
              <a:t>최소한의 반지름</a:t>
            </a:r>
            <a:r>
              <a:rPr lang="en-US" altLang="ko-KR" sz="1800" dirty="0"/>
              <a:t>(threshold)</a:t>
            </a:r>
            <a:r>
              <a:rPr lang="ko-KR" altLang="en-US" sz="1800" dirty="0"/>
              <a:t>를 가지도록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하는 방법이다</a:t>
            </a:r>
            <a:r>
              <a:rPr lang="en-US" altLang="ko-KR" sz="18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422ED-6B75-4959-A9CA-79FDF4FFF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301" y="2607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Coreset Selection not depend on model’s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8161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loss term</a:t>
            </a:r>
            <a:r>
              <a:rPr lang="ko-KR" altLang="en-US" sz="1800" dirty="0"/>
              <a:t>은 수학적인 과정을 거쳐</a:t>
            </a:r>
            <a:r>
              <a:rPr lang="en-US" altLang="ko-KR" sz="1800" dirty="0"/>
              <a:t>, Subgraph </a:t>
            </a:r>
            <a:r>
              <a:rPr lang="ko-KR" altLang="en-US" sz="1800" dirty="0"/>
              <a:t>들의 반지름의 크기로 </a:t>
            </a:r>
            <a:r>
              <a:rPr lang="en-US" altLang="ko-KR" sz="1800" dirty="0"/>
              <a:t>Upper bound </a:t>
            </a: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반지름의 크기를 최소로 만드는 것은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것과 동일한 효과를 가지게 된다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19F16-B619-4C44-865C-4E7B55C7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1" y="2343183"/>
            <a:ext cx="5861480" cy="331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D6E4-175E-4423-836E-1AFB0AEFB567}"/>
              </a:ext>
            </a:extLst>
          </p:cNvPr>
          <p:cNvSpPr txBox="1"/>
          <p:nvPr/>
        </p:nvSpPr>
        <p:spPr>
          <a:xfrm>
            <a:off x="468812" y="1707748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</a:t>
            </a:r>
            <a:r>
              <a:rPr lang="ko-KR" altLang="en-US" sz="1800" dirty="0"/>
              <a:t>의 목적은 </a:t>
            </a:r>
            <a:r>
              <a:rPr lang="en-US" altLang="ko-KR" sz="1800" dirty="0"/>
              <a:t>Loss </a:t>
            </a:r>
            <a:r>
              <a:rPr lang="ko-KR" altLang="en-US" sz="1800" dirty="0"/>
              <a:t>값을 최소로 만들어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데이터셋을 선별하는 것이다</a:t>
            </a:r>
            <a:r>
              <a:rPr lang="en-US" altLang="ko-KR" sz="18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CB70-D7B7-47F4-912B-A0666E0B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180129"/>
            <a:ext cx="30384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26212-1076-4281-BE43-DF26627A2D19}"/>
              </a:ext>
            </a:extLst>
          </p:cNvPr>
          <p:cNvSpPr txBox="1"/>
          <p:nvPr/>
        </p:nvSpPr>
        <p:spPr>
          <a:xfrm>
            <a:off x="468812" y="2645023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위의 </a:t>
            </a:r>
            <a:r>
              <a:rPr lang="ko-KR" altLang="en-US" sz="1800" dirty="0" err="1"/>
              <a:t>기대값</a:t>
            </a:r>
            <a:r>
              <a:rPr lang="ko-KR" altLang="en-US" sz="1800" dirty="0"/>
              <a:t> 식은 아래와 같이 재정의 할 수 있다</a:t>
            </a:r>
            <a:r>
              <a:rPr lang="en-US" altLang="ko-KR" sz="1800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B58D-C226-4FBE-8B9D-1480BE8B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8" y="3122801"/>
            <a:ext cx="4710520" cy="1257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6621C-F672-4C16-BA81-E3D60A3C1BF0}"/>
              </a:ext>
            </a:extLst>
          </p:cNvPr>
          <p:cNvSpPr txBox="1"/>
          <p:nvPr/>
        </p:nvSpPr>
        <p:spPr>
          <a:xfrm>
            <a:off x="200300" y="4376064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때 </a:t>
            </a:r>
            <a:r>
              <a:rPr lang="en-US" altLang="ko-KR" sz="1800" dirty="0"/>
              <a:t>CNN</a:t>
            </a:r>
            <a:r>
              <a:rPr lang="ko-KR" altLang="en-US" sz="1800" dirty="0"/>
              <a:t>의 뛰어난 성능으로 </a:t>
            </a:r>
            <a:r>
              <a:rPr lang="en-US" altLang="ko-KR" sz="1800" dirty="0"/>
              <a:t>Generalization Error</a:t>
            </a:r>
            <a:r>
              <a:rPr lang="ko-KR" altLang="en-US" sz="1800" dirty="0"/>
              <a:t>와 </a:t>
            </a:r>
            <a:endParaRPr lang="en-US" altLang="ko-KR" sz="1800" dirty="0"/>
          </a:p>
          <a:p>
            <a:r>
              <a:rPr lang="en-US" altLang="ko-KR" sz="1800" dirty="0"/>
              <a:t>Training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된다고 가정하자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652399-09E6-41EA-BC9C-10CD6E707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1" y="5184645"/>
            <a:ext cx="617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Sampling with Coreset Selection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987252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따라서 </a:t>
            </a:r>
            <a:r>
              <a:rPr lang="en-US" altLang="ko-KR" sz="1800" dirty="0"/>
              <a:t>Coreset Selection </a:t>
            </a:r>
            <a:r>
              <a:rPr lang="ko-KR" altLang="en-US" sz="1800" dirty="0"/>
              <a:t>방식은 모델의 성능에 기대지 않고 </a:t>
            </a:r>
            <a:endParaRPr lang="en-US" altLang="ko-KR" sz="1800" dirty="0"/>
          </a:p>
          <a:p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을 반영하는 데이터들을 </a:t>
            </a:r>
            <a:r>
              <a:rPr lang="en-US" altLang="ko-KR" sz="1800" dirty="0"/>
              <a:t>Sampling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2205CB-078D-44C7-80D3-870E3E1F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5" y="2676870"/>
            <a:ext cx="6107522" cy="2455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모든 데이터를 </a:t>
                </a:r>
                <a:r>
                  <a:rPr lang="en-US" altLang="ko-KR" sz="1800" dirty="0"/>
                  <a:t>Cover </a:t>
                </a:r>
                <a:r>
                  <a:rPr lang="ko-KR" altLang="en-US" sz="1800" dirty="0"/>
                  <a:t>하면서 반지름을 최소로 만드는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</a:t>
                </a:r>
                <a:endParaRPr lang="en-US" altLang="ko-KR" sz="1800" dirty="0"/>
              </a:p>
              <a:p>
                <a:r>
                  <a:rPr lang="ko-KR" altLang="en-US" sz="1800" dirty="0"/>
                  <a:t>만드는 방법은 </a:t>
                </a:r>
                <a:r>
                  <a:rPr lang="en-US" altLang="ko-KR" sz="1800" dirty="0"/>
                  <a:t>K-Center-Greedy </a:t>
                </a:r>
                <a:r>
                  <a:rPr lang="ko-KR" altLang="en-US" sz="1800" dirty="0"/>
                  <a:t>알고리즘과 동일하다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각 선택한 중점 들과의 </a:t>
                </a:r>
                <a:endParaRPr lang="en-US" altLang="ko-KR" sz="1800" dirty="0"/>
              </a:p>
              <a:p>
                <a:r>
                  <a:rPr lang="ko-KR" altLang="en-US" sz="1800" dirty="0"/>
                  <a:t>거리가 가장 먼 점을 새로운 중점으로 선택하는 방법이다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데이터 사이의 거리를 </a:t>
                </a:r>
                <a:endParaRPr lang="en-US" altLang="ko-KR" sz="1800" dirty="0"/>
              </a:p>
              <a:p>
                <a:r>
                  <a:rPr lang="ko-KR" altLang="en-US" sz="1800" dirty="0"/>
                  <a:t>계산할 수 있을 때 </a:t>
                </a:r>
                <a:r>
                  <a:rPr lang="ko-KR" altLang="en-US" sz="1800" dirty="0" err="1"/>
                  <a:t>적용가능하다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각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데이터들을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두고 </a:t>
                </a:r>
                <a:endParaRPr lang="en-US" altLang="ko-KR" sz="1800" dirty="0"/>
              </a:p>
              <a:p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되기 때문에 데이터 셋 전반에 걸쳐 선정된다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blipFill>
                <a:blip r:embed="rId4"/>
                <a:stretch>
                  <a:fillRect l="-421" b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4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3.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Pseudo labeling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Prevent Confirmation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Choose adjust batch size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labeling(1)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591373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selection </a:t>
            </a:r>
            <a:r>
              <a:rPr lang="ko-KR" altLang="en-US" sz="1800" dirty="0"/>
              <a:t>간 생성되는 </a:t>
            </a:r>
            <a:r>
              <a:rPr lang="en-US" altLang="ko-KR" sz="1800" dirty="0"/>
              <a:t>Sampling Data</a:t>
            </a:r>
            <a:r>
              <a:rPr lang="ko-KR" altLang="en-US" sz="1800" dirty="0"/>
              <a:t>를 중점으로 삼는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 들은 유사한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가질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중점은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속한 데이터들을 대표할 수 있다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2049561"/>
            <a:ext cx="11589579" cy="1511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신뢰도가 높은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일반적으로 모델의 성능에</a:t>
            </a:r>
            <a:r>
              <a:rPr lang="en-US" altLang="ko-KR" sz="1800" dirty="0"/>
              <a:t> </a:t>
            </a:r>
            <a:r>
              <a:rPr lang="ko-KR" altLang="en-US" sz="1800" dirty="0"/>
              <a:t>의거하지만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그러지 않고도 </a:t>
            </a:r>
            <a:r>
              <a:rPr lang="en-US" altLang="ko-KR" sz="1800" dirty="0"/>
              <a:t>SSL</a:t>
            </a:r>
            <a:r>
              <a:rPr lang="ko-KR" altLang="en-US" sz="1800" dirty="0"/>
              <a:t>의 가정에 의해 신뢰도 높은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구할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0256-8AD7-44AB-94C0-23DC271486C7}"/>
              </a:ext>
            </a:extLst>
          </p:cNvPr>
          <p:cNvSpPr txBox="1"/>
          <p:nvPr/>
        </p:nvSpPr>
        <p:spPr>
          <a:xfrm>
            <a:off x="301210" y="4198455"/>
            <a:ext cx="10274126" cy="1151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Assumption of SSL</a:t>
            </a:r>
          </a:p>
          <a:p>
            <a:r>
              <a:rPr lang="en-US" altLang="ko-KR" sz="1800" dirty="0"/>
              <a:t>1. Smoothness </a:t>
            </a:r>
            <a:r>
              <a:rPr lang="ko-KR" altLang="en-US" sz="1800" dirty="0"/>
              <a:t>가정 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ko-KR" altLang="en-US" sz="1800" dirty="0"/>
              <a:t>확률 밀도가 높은 지역의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x1, x2</a:t>
            </a:r>
            <a:r>
              <a:rPr lang="ko-KR" altLang="en-US" sz="1800" dirty="0"/>
              <a:t>가 가깝다면</a:t>
            </a:r>
            <a:r>
              <a:rPr lang="en-US" altLang="ko-KR" sz="1800" dirty="0"/>
              <a:t>, </a:t>
            </a:r>
            <a:r>
              <a:rPr lang="ko-KR" altLang="en-US" sz="1800" dirty="0"/>
              <a:t>각각에 연관된 </a:t>
            </a:r>
            <a:r>
              <a:rPr lang="en-US" altLang="ko-KR" sz="1800" dirty="0"/>
              <a:t>label y1,</a:t>
            </a:r>
            <a:r>
              <a:rPr lang="ko-KR" altLang="en-US" sz="1800" dirty="0"/>
              <a:t> </a:t>
            </a:r>
            <a:r>
              <a:rPr lang="en-US" altLang="ko-KR" sz="1800" dirty="0"/>
              <a:t>y2</a:t>
            </a:r>
            <a:r>
              <a:rPr lang="ko-KR" altLang="en-US" sz="1800" dirty="0"/>
              <a:t>도 그래야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C1DAC-96BF-43B3-B838-1E8BED0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77" y="1904135"/>
            <a:ext cx="293197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040620" y="3122836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7428267" y="3122836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382932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17823" y="3122836"/>
            <a:ext cx="3739733" cy="1336520"/>
            <a:chOff x="6919168" y="3030717"/>
            <a:chExt cx="373973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6919168" y="3575482"/>
              <a:ext cx="319382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labeling(2)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F97AD-DE7D-4808-AFF6-C4FBA7B091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5440"/>
            <a:ext cx="4251959" cy="3307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통해 </a:t>
                </a:r>
                <a:r>
                  <a:rPr lang="en-US" altLang="ko-KR" sz="1800" dirty="0"/>
                  <a:t>Active selection</a:t>
                </a:r>
                <a:r>
                  <a:rPr lang="ko-KR" altLang="en-US" sz="1800" dirty="0"/>
                  <a:t>을 통해 형성한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데이터 셋들을 촘촘하게 덮을 수 있을 정도로 </a:t>
                </a:r>
                <a:endParaRPr lang="en-US" altLang="ko-KR" sz="1800" dirty="0"/>
              </a:p>
              <a:p>
                <a:r>
                  <a:rPr lang="ko-KR" altLang="en-US" sz="1800" dirty="0"/>
                  <a:t>충분히 작은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가졌다고 가정하자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중점의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이 주변에 있는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과 같을 경우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해당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는 특정 클래스 데이터 분포의 중심부에 위치하며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반대로 다를 경우 주변부에 위치할 것이라고 기하적 관점에서 유추해볼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Subgraph </a:t>
                </a:r>
                <a:r>
                  <a:rPr lang="ko-KR" altLang="en-US" sz="1800" dirty="0"/>
                  <a:t>간의 기하적 관계를 통해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</a:t>
                </a:r>
                <a:endParaRPr lang="en-US" altLang="ko-KR" sz="1800" dirty="0"/>
              </a:p>
              <a:p>
                <a:r>
                  <a:rPr lang="ko-KR" altLang="en-US" sz="1800" dirty="0"/>
                  <a:t>클래스별 데이터 분포 간 어디에 위치해 있는지 유추할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이는 중심부에 위치한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높은 신뢰도로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부여가 가능해진다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blipFill>
                <a:blip r:embed="rId4"/>
                <a:stretch>
                  <a:fillRect l="-421" b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방법에서 가장 주의해야할 것이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현 방안에서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를 피하기 위해 아래 방법을 사용한다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반지름을 줄이기 위해 적절한 양의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선택한다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Subgraph</a:t>
                </a:r>
                <a:r>
                  <a:rPr lang="ko-KR" altLang="en-US" sz="1800" dirty="0"/>
                  <a:t>가 촘촘해 질수록 주변부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중심부를 명확히 구분할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</a:t>
                </a:r>
                <a:r>
                  <a:rPr lang="ko-KR" altLang="ko-KR" sz="1800" dirty="0"/>
                  <a:t>특정 </a:t>
                </a:r>
                <a:r>
                  <a:rPr lang="en-US" altLang="ko-KR" sz="1800" dirty="0"/>
                  <a:t>Minor </a:t>
                </a:r>
                <a:r>
                  <a:rPr lang="ko-KR" altLang="ko-KR" sz="1800" dirty="0"/>
                  <a:t>클래스 데이터가 분포한 영역이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800" dirty="0"/>
                  <a:t>보다 작다면</a:t>
                </a:r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    </a:t>
                </a:r>
                <a:r>
                  <a:rPr lang="ko-KR" altLang="ko-KR" sz="1800" dirty="0"/>
                  <a:t>단일 </a:t>
                </a:r>
                <a:r>
                  <a:rPr lang="en-US" altLang="ko-KR" sz="1800" dirty="0"/>
                  <a:t>subgraph </a:t>
                </a:r>
                <a:r>
                  <a:rPr lang="ko-KR" altLang="ko-KR" sz="1800" dirty="0"/>
                  <a:t>안에 모두 포함되어 아예 고려를 못하는 경우가 생긴다</a:t>
                </a:r>
                <a:r>
                  <a:rPr lang="en-US" altLang="ko-KR" sz="1800" dirty="0"/>
                  <a:t>.</a:t>
                </a:r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2. Pseudo Labeling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3. SSL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Low-density(</a:t>
                </a:r>
                <a:r>
                  <a:rPr lang="ko-KR" altLang="en-US" sz="1800" dirty="0"/>
                  <a:t>모델의 결정 경계가 데이터의 확률 밀도가 높은 곳을 지나지 않는다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기반으로 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의 밀도를 제한 요건으로서 함께 고려한다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밀도는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내의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의 개수로 계산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Prevent confirmation bias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Prevent confirmation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기하적 관점을 통한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부여의 신뢰도는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반지름에 달려있다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반지름의 크기는 주어진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에 의해 결정된다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한편으로</a:t>
                </a:r>
                <a:r>
                  <a:rPr lang="en-US" altLang="ko-KR" sz="1800" dirty="0"/>
                  <a:t> Sampling Batch size</a:t>
                </a:r>
                <a:r>
                  <a:rPr lang="ko-KR" altLang="en-US" sz="1800" dirty="0"/>
                  <a:t>가 커지면 동시에 </a:t>
                </a:r>
                <a:r>
                  <a:rPr lang="en-US" altLang="ko-KR" sz="1800" dirty="0"/>
                  <a:t>Labeling Cost</a:t>
                </a:r>
                <a:r>
                  <a:rPr lang="ko-KR" altLang="en-US" sz="1800" dirty="0"/>
                  <a:t>가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신뢰도와 </a:t>
                </a:r>
                <a:r>
                  <a:rPr lang="en-US" altLang="ko-KR" sz="1800" dirty="0"/>
                  <a:t>Trade off </a:t>
                </a:r>
                <a:r>
                  <a:rPr lang="ko-KR" altLang="en-US" sz="1800" dirty="0"/>
                  <a:t>관계를 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적정한 </a:t>
                </a:r>
                <a:r>
                  <a:rPr lang="en-US" altLang="ko-KR" sz="1800" dirty="0"/>
                  <a:t>Sampling batch size</a:t>
                </a:r>
                <a:r>
                  <a:rPr lang="ko-KR" altLang="en-US" sz="1800" dirty="0"/>
                  <a:t>를 고를 가이드라인이 필요하다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Pseudo labeling </a:t>
                </a:r>
                <a:r>
                  <a:rPr lang="ko-KR" altLang="ko-KR" sz="1800" dirty="0"/>
                  <a:t>간 가장 피해야할 문제는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따라서 </a:t>
                </a:r>
                <a:r>
                  <a:rPr lang="en-US" altLang="ko-KR" sz="1800" dirty="0"/>
                  <a:t>Labelling cost</a:t>
                </a:r>
                <a:r>
                  <a:rPr lang="ko-KR" altLang="ko-KR" sz="1800" dirty="0"/>
                  <a:t>를 많이 들여 생기는 문제보다</a:t>
                </a:r>
                <a:r>
                  <a:rPr lang="en-US" altLang="ko-KR" sz="1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반지름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가 커서 </a:t>
                </a:r>
                <a:r>
                  <a:rPr lang="en-US" altLang="ko-KR" sz="1800" dirty="0"/>
                  <a:t>pseudo label</a:t>
                </a:r>
                <a:r>
                  <a:rPr lang="ko-KR" altLang="ko-KR" sz="1800" dirty="0"/>
                  <a:t>을 잘못 부여하는 것을 피하는 데 </a:t>
                </a:r>
                <a:r>
                  <a:rPr lang="ko-KR" altLang="en-US" sz="1800" dirty="0"/>
                  <a:t>우선순위를 두겠다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속하는 데이터의 개수가 많을 수록 </a:t>
                </a:r>
                <a:r>
                  <a:rPr lang="en-US" altLang="ko-KR" sz="1800" dirty="0"/>
                  <a:t>Confirmation bias </a:t>
                </a:r>
                <a:r>
                  <a:rPr lang="ko-KR" altLang="en-US" sz="1800" dirty="0"/>
                  <a:t>확률이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속하는 데이터의 개수</a:t>
                </a:r>
                <a:r>
                  <a:rPr lang="en-US" altLang="ko-KR" sz="1800" dirty="0"/>
                  <a:t>(M)</a:t>
                </a:r>
                <a:r>
                  <a:rPr lang="ko-KR" altLang="en-US" sz="1800" dirty="0"/>
                  <a:t>가 일정 이상 넘지 않도록 규제하겠다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2510623"/>
                <a:ext cx="11589579" cy="33124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임의의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수행하여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형성한다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이후 가장 밀도가 높은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데이터들에 한정하여 다시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데이터가 들어가도록 하는 반지름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 </a:t>
                </a:r>
                <a:r>
                  <a:rPr lang="ko-KR" altLang="en-US" sz="1800" dirty="0"/>
                  <a:t>값을 찾는다</a:t>
                </a:r>
                <a:r>
                  <a:rPr lang="en-US" altLang="ko-KR" sz="1800" dirty="0"/>
                  <a:t>,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은 가장 밀도가 높았던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에서 데이터의 개수를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개로 줄였기 때문에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전체 데이터 셋에 대해서 동일한 반지름으로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를 형성할 경우 모두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줄일 수 있다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2510623"/>
                <a:ext cx="11589579" cy="3312445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9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85187"/>
                <a:ext cx="11589579" cy="40326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적정한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크기의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을 기반으로 적정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계산한다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넓이를 통해서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/>
                  <a:t>를 형성할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최초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b1, </a:t>
                </a:r>
                <a:r>
                  <a:rPr lang="ko-KR" altLang="en-US" sz="1800" dirty="0"/>
                  <a:t>반지름이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800" dirty="0"/>
                  <a:t>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넓이 </a:t>
                </a:r>
                <a:r>
                  <a:rPr lang="en-US" altLang="ko-KR" sz="1800" dirty="0"/>
                  <a:t>S1</a:t>
                </a:r>
                <a:r>
                  <a:rPr lang="ko-KR" altLang="en-US" sz="1800" dirty="0"/>
                  <a:t>은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들이 겹치는 영역이 없을 때가 최대이며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각 </a:t>
                </a:r>
                <a:r>
                  <a:rPr lang="en-US" altLang="ko-KR" sz="1800" dirty="0"/>
                  <a:t>sampling Data </a:t>
                </a:r>
                <a:r>
                  <a:rPr lang="ko-KR" altLang="en-US" sz="1800" dirty="0"/>
                  <a:t>간의 간격이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로 통일 될 때 최소가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 &lt;S1&lt;= b1 *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^2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 err="1"/>
                  <a:t>암튼</a:t>
                </a:r>
                <a:r>
                  <a:rPr lang="ko-KR" altLang="en-US" sz="1800" dirty="0"/>
                  <a:t> 넓이 개념으로 </a:t>
                </a:r>
                <a:r>
                  <a:rPr lang="en-US" altLang="ko-KR" sz="1800" dirty="0"/>
                  <a:t>bound </a:t>
                </a:r>
                <a:r>
                  <a:rPr lang="ko-KR" altLang="en-US" sz="1800" dirty="0"/>
                  <a:t>계산 가능 </a:t>
                </a:r>
                <a:endParaRPr lang="en-US" altLang="ko-KR" sz="1800" dirty="0"/>
              </a:p>
              <a:p>
                <a:r>
                  <a:rPr lang="ko-KR" altLang="en-US" sz="1800" dirty="0"/>
                  <a:t>편차가 심하기 때문에 다른 방법 있나 확인 필요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85187"/>
                <a:ext cx="11589579" cy="4032642"/>
              </a:xfrm>
              <a:prstGeom prst="rect">
                <a:avLst/>
              </a:prstGeom>
              <a:blipFill>
                <a:blip r:embed="rId3"/>
                <a:stretch>
                  <a:fillRect l="-421" b="-2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(3)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01B2D8-6F65-492A-99FA-119845D508E2}"/>
              </a:ext>
            </a:extLst>
          </p:cNvPr>
          <p:cNvGrpSpPr/>
          <p:nvPr/>
        </p:nvGrpSpPr>
        <p:grpSpPr>
          <a:xfrm>
            <a:off x="8505981" y="1155838"/>
            <a:ext cx="3005800" cy="2959976"/>
            <a:chOff x="676529" y="1645920"/>
            <a:chExt cx="3625348" cy="3570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38136-44EB-46C6-AFD7-8513ABAE7869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D721F2-A5B5-4FDC-A78B-E2D2AAC00DF5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BCCB5ED-1948-4164-B89C-51EFB6B1E0D4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9A3000-36F5-4783-8D4E-6D9F7CC9AD9C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A74574-ECA6-45DD-97EE-5830D3952C57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A57A87-602E-4A6A-B20E-59801927C546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128233-86D0-4B46-A3F9-EE55C6730AB3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69D7B-4867-4362-846A-EB928F8A3BF4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6B051B-7FC7-44DB-BCDA-FF8CD7CF307B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305496-30E6-4DD1-8E08-476FC42F9A28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402BFBD-BF7B-4FEC-A10E-A9F5545E767D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086A1E-931B-4142-A397-436985DFF19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F0A182A-0E55-4A92-BE82-35BCB05C6B5C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F4734-A71E-46A2-8DDE-B418ABED5CE9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515D2D-1AA5-40CF-8108-50A5DEAD17C4}"/>
              </a:ext>
            </a:extLst>
          </p:cNvPr>
          <p:cNvGrpSpPr/>
          <p:nvPr/>
        </p:nvGrpSpPr>
        <p:grpSpPr>
          <a:xfrm>
            <a:off x="8746268" y="4377453"/>
            <a:ext cx="2479769" cy="2315609"/>
            <a:chOff x="5770490" y="1920241"/>
            <a:chExt cx="2479769" cy="231560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CCC0687-5B46-452D-A504-DD27F0D3DFEA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D7599D-769B-4C97-8B6B-3FD9E855F373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4A256F2-14AD-4C7C-B3D9-054845100D21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86EB774-4C55-4D79-B981-A224446FC86B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4DE547-7FAB-4C90-8CE4-D01718AC6C89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4651EA-B3B9-4206-A7DC-3BCE1207722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6EB78EA-1D0E-4038-B58C-2681A69B3A3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2BBC7FB-D68B-47AC-BA36-1CCE64D4904C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2E06876-9C2C-4038-8EEE-C184BCCF5634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06161D-10D0-455F-8FFA-9C61CCCD4117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958579-6ED2-4F4F-BF2F-146E7FBFD707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3772B09-E0C0-4560-AA39-30B080450D2C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898DAB-9E0D-417C-89C7-8924293ADA72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5B7C72-5F8D-4C4B-98D8-83D0C0337422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29B4C60-337A-49AA-9B9E-3AF9132430F9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34E0FF-8117-48C5-B730-BEFEE5EE2531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FACF1E1-0918-4277-833C-A8C42B9B4C50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58ADACB-FFDA-4FE3-898D-474BDC82EB78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244B156-6A79-4EFC-9F1D-443590F37D21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9A4C4D0-36BB-4464-B696-1774FBECDCD2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F16DE08-E97D-4200-B10A-D1232F0FB577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580750-5943-4263-8AA5-9FFBFDE0E224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C1F8917-7755-4B53-A37A-CA63E7777B6E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3B8EFFB-9D67-4DF7-8600-080B5486E877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E5AB172-F4C6-4B95-96CE-E3551E19A769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4DFA9FA-21CB-450F-877D-3FABC434C086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356430F-83AE-4ECE-828F-4385959EA070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C03A38C-77A7-4CD2-99CE-151F293355DA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56D4748-FA71-4893-AF45-AF2C0ECC0485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5FC3F01-821C-443D-A754-F1D86738BF73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577314-9EC8-4937-A6EA-354F9D9B9788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8AAB7FD-7BCE-4F52-B54D-2A9CE2EAE077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6E481A9-29F1-4669-A02C-A87EFCD87503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34B1877-BC54-47B6-9D95-E6E772619C96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35E7196-A441-4D31-B0E4-D597BD690C12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63EC02E-915D-4B41-837E-66B01EDCB4C4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8B6546B-22C3-4E72-B851-BD37FC4EA28B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BA960C6-A7ED-4188-85B7-B2DC5CA75917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8A9899-9453-4D5B-AB1D-FAD31E1C6354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EA3C61-CDC6-4661-B9A0-E95666988254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0182A56-01E3-40A3-81E3-C26B6BD31CAB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848550E-3593-44C4-8E58-48CB975D6ED0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E2B22BD-A3CC-46C6-981F-5AA063CEA008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742070-8510-45A8-A2F8-B6F4896E4EDE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4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</a:rPr>
              <a:t>추가 방안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Class prediction by subgraph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Dimension reduction by representation learning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(1)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9BD81-C0CC-438A-BF9C-AE69CE805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65" y="1853773"/>
            <a:ext cx="4258873" cy="4113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err="1"/>
                  <a:t>다회차</a:t>
                </a:r>
                <a:r>
                  <a:rPr lang="ko-KR" altLang="en-US" sz="1800" dirty="0"/>
                  <a:t> 진행 할 경우 추가적인 방안으로 </a:t>
                </a:r>
                <a:endParaRPr lang="en-US" altLang="ko-KR" sz="1800" dirty="0"/>
              </a:p>
              <a:p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이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이 반복됨에 따라 새로운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형성된다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매번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들은 모든 </a:t>
                </a:r>
                <a:r>
                  <a:rPr lang="en-US" altLang="ko-KR" sz="1800" dirty="0"/>
                  <a:t>Dataset</a:t>
                </a:r>
                <a:r>
                  <a:rPr lang="ko-KR" altLang="en-US" sz="1800" dirty="0"/>
                  <a:t>을 다뤄야 하기 때문에 </a:t>
                </a:r>
                <a:endParaRPr lang="en-US" altLang="ko-KR" sz="1800" dirty="0"/>
              </a:p>
              <a:p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Unlabeled Data</a:t>
                </a:r>
                <a:r>
                  <a:rPr lang="ko-KR" altLang="en-US" sz="1800" dirty="0"/>
                  <a:t>들은 다수의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안에 속하게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데이터들은 특정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가진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많이 속할 수록 동일한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가질 확률이 높아질 것이다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또한 이때 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들의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비례하여 확률이 높아질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모든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데이터에 대해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속한 횟수와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통해 모델 성능과 별개로 </a:t>
                </a:r>
                <a:r>
                  <a:rPr lang="en-US" altLang="ko-KR" sz="1800" dirty="0"/>
                  <a:t>Class </a:t>
                </a:r>
                <a:r>
                  <a:rPr lang="ko-KR" altLang="en-US" sz="1800" dirty="0"/>
                  <a:t>예측이 가능해진다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blipFill>
                <a:blip r:embed="rId4"/>
                <a:stretch>
                  <a:fillRect l="-421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2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(2)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중첩을 통한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은 </a:t>
                </a:r>
                <a:endParaRPr lang="en-US" altLang="ko-KR" sz="1800" dirty="0"/>
              </a:p>
              <a:p>
                <a:r>
                  <a:rPr lang="ko-KR" altLang="en-US" sz="1800" dirty="0"/>
                  <a:t>앞서 특정 클래스 데이터 분포의 경계부로 유추되는 데이터에 한정한다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이를 통해 최초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그대로 적용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또는 줄여도 </a:t>
                </a:r>
                <a:endParaRPr lang="en-US" altLang="ko-KR" sz="1800" dirty="0"/>
              </a:p>
              <a:p>
                <a:r>
                  <a:rPr lang="ko-KR" altLang="en-US" sz="1800" dirty="0"/>
                  <a:t>보다 작은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가진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들을 만들 수 있게 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충분한 횟수의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중첩이 생기기 전엔 </a:t>
                </a:r>
                <a:endParaRPr lang="en-US" altLang="ko-KR" sz="1800" dirty="0"/>
              </a:p>
              <a:p>
                <a:r>
                  <a:rPr lang="en-US" altLang="ko-KR" sz="1800" dirty="0"/>
                  <a:t>Class </a:t>
                </a:r>
                <a:r>
                  <a:rPr lang="en-US" altLang="ko-KR" sz="1800" dirty="0" err="1"/>
                  <a:t>Predictino</a:t>
                </a:r>
                <a:r>
                  <a:rPr lang="ko-KR" altLang="en-US" sz="1800" dirty="0"/>
                  <a:t>의 오차가 생길 확률이 크다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허용 오차율 </a:t>
                </a:r>
                <a14:m>
                  <m:oMath xmlns:m="http://schemas.openxmlformats.org/officeDocument/2006/math">
                    <m:r>
                      <a:rPr lang="en-US" altLang="ko-KR" sz="1800" i="1"/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sz="1800" dirty="0"/>
                  <a:t>입하여 특정 클래스일 확률이 </a:t>
                </a:r>
                <a:endParaRPr lang="en-US" altLang="ko-KR" sz="1800" dirty="0"/>
              </a:p>
              <a:p>
                <a:r>
                  <a:rPr lang="en-US" altLang="ko-KR" sz="1800" dirty="0"/>
                  <a:t>1- </a:t>
                </a:r>
                <a14:m>
                  <m:oMath xmlns:m="http://schemas.openxmlformats.org/officeDocument/2006/math">
                    <m:r>
                      <a:rPr lang="en-US" altLang="ko-KR" sz="2000" i="1"/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800" dirty="0"/>
                  <a:t>다 클 경우에만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동시에 확정적으로 특정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할 경우 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가 발생할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Mix up</a:t>
                </a:r>
                <a:r>
                  <a:rPr lang="ko-KR" altLang="en-US" sz="1800" dirty="0"/>
                  <a:t> 방법을 적용하여 매번 </a:t>
                </a:r>
                <a:r>
                  <a:rPr lang="en-US" altLang="ko-KR" sz="1800" dirty="0"/>
                  <a:t>Stochastic(</a:t>
                </a:r>
                <a:r>
                  <a:rPr lang="ko-KR" altLang="en-US" sz="1800" dirty="0"/>
                  <a:t>확률적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하게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통한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일정 이상 신뢰도를 보장할 수 있을 때 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모델을 통한 </a:t>
                </a:r>
                <a:r>
                  <a:rPr lang="en-US" altLang="ko-KR" sz="1800" dirty="0"/>
                  <a:t>Prediction</a:t>
                </a:r>
                <a:r>
                  <a:rPr lang="ko-KR" altLang="en-US" sz="1800" dirty="0"/>
                  <a:t>과 함께 고려하여 정확도를 올린다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blipFill>
                <a:blip r:embed="rId3"/>
                <a:stretch>
                  <a:fillRect l="-417" b="-1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B273A5F-5F3C-4CEF-BC9A-2AC00277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71" y="1284393"/>
            <a:ext cx="4762500" cy="382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45824-A1BA-456F-AAB0-1776C8FBC2CD}"/>
              </a:ext>
            </a:extLst>
          </p:cNvPr>
          <p:cNvSpPr txBox="1"/>
          <p:nvPr/>
        </p:nvSpPr>
        <p:spPr>
          <a:xfrm>
            <a:off x="208548" y="7392985"/>
            <a:ext cx="11682242" cy="2232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Prediction </a:t>
            </a:r>
            <a:r>
              <a:rPr lang="ko-KR" altLang="en-US" sz="1800" dirty="0"/>
              <a:t>과 모델의 예측이 달라지는 값들에 대해 우선적으로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및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하면 </a:t>
            </a:r>
            <a:endParaRPr lang="en-US" altLang="ko-KR" sz="1800" dirty="0"/>
          </a:p>
          <a:p>
            <a:r>
              <a:rPr lang="ko-KR" altLang="en-US" sz="1800" dirty="0"/>
              <a:t>요건 정보 가치가 높은 데이터들 샘플링 하는 게 되겠네 </a:t>
            </a:r>
            <a:endParaRPr lang="en-US" altLang="ko-KR" sz="1800" dirty="0"/>
          </a:p>
          <a:p>
            <a:r>
              <a:rPr lang="ko-KR" altLang="en-US" sz="1800" dirty="0"/>
              <a:t>뭔가 둘의 예측을 더 활용할 방안이 있을 것 같은데 말이지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/>
              <a:t>이 방식은 데이터가 새로 들어왔을 때에도 적용 가능</a:t>
            </a:r>
            <a:r>
              <a:rPr lang="en-US" altLang="ko-KR" sz="1800" dirty="0"/>
              <a:t>. </a:t>
            </a:r>
            <a:r>
              <a:rPr lang="ko-KR" altLang="en-US" sz="1800" dirty="0"/>
              <a:t>매번 </a:t>
            </a:r>
            <a:r>
              <a:rPr lang="en-US" altLang="ko-KR" sz="1800" dirty="0"/>
              <a:t>Active learning </a:t>
            </a:r>
            <a:r>
              <a:rPr lang="ko-KR" altLang="en-US" sz="1800" dirty="0"/>
              <a:t>했을 때의 중점과 반지름을 기억했다가 </a:t>
            </a:r>
            <a:endParaRPr lang="en-US" altLang="ko-KR" sz="1800" dirty="0"/>
          </a:p>
          <a:p>
            <a:r>
              <a:rPr lang="ko-KR" altLang="en-US" sz="1800" dirty="0"/>
              <a:t>각 중점 간의 거리를 재면 어디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속했는지 유추 가능함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20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Dimension reduction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Problem of Distance-based approach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1744558"/>
            <a:ext cx="11589579" cy="5112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연구는 </a:t>
            </a:r>
            <a:r>
              <a:rPr lang="en-US" altLang="ko-KR" sz="1800" dirty="0"/>
              <a:t>SSL</a:t>
            </a:r>
            <a:r>
              <a:rPr lang="ko-KR" altLang="en-US" sz="1800" dirty="0"/>
              <a:t>의 </a:t>
            </a:r>
            <a:r>
              <a:rPr lang="en-US" altLang="ko-KR" sz="1800" dirty="0"/>
              <a:t>Smoothness</a:t>
            </a:r>
            <a:r>
              <a:rPr lang="ko-KR" altLang="en-US" sz="1800" dirty="0"/>
              <a:t> 및 </a:t>
            </a:r>
            <a:r>
              <a:rPr lang="en-US" altLang="ko-KR" sz="1800" dirty="0"/>
              <a:t>Low density </a:t>
            </a:r>
            <a:r>
              <a:rPr lang="ko-KR" altLang="en-US" sz="1800" dirty="0"/>
              <a:t>가정에 의거하여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에 속해 있는가</a:t>
            </a:r>
            <a:r>
              <a:rPr lang="en-US" altLang="ko-KR" sz="1800" dirty="0"/>
              <a:t>, </a:t>
            </a:r>
            <a:r>
              <a:rPr lang="ko-KR" altLang="en-US" sz="1800" dirty="0"/>
              <a:t>즉 데이터 간의 </a:t>
            </a:r>
            <a:r>
              <a:rPr lang="en-US" altLang="ko-KR" sz="1800" dirty="0"/>
              <a:t>Distance</a:t>
            </a:r>
            <a:r>
              <a:rPr lang="ko-KR" altLang="en-US" sz="1800" dirty="0"/>
              <a:t>을 기반으로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을 하고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방법은 </a:t>
            </a:r>
            <a:r>
              <a:rPr lang="en-US" altLang="ko-KR" sz="1800" dirty="0"/>
              <a:t>Distance-based approach</a:t>
            </a:r>
            <a:r>
              <a:rPr lang="ko-KR" altLang="en-US" sz="1800" dirty="0"/>
              <a:t>가 가지고 있는 단점을 그래도 물려 받는다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일례로 고차원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데이터셋의 규모가 클 경우 계산양이 크게 늘어난다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또한 클래스 간 특징이 유사하여 데이터 간의 거리가 비슷할 경우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의 성능은 악화된다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이에 </a:t>
            </a:r>
            <a:r>
              <a:rPr lang="en-US" altLang="ko-KR" sz="1800" dirty="0"/>
              <a:t>Dimension reduction </a:t>
            </a:r>
            <a:r>
              <a:rPr lang="ko-KR" altLang="en-US" sz="1800" dirty="0"/>
              <a:t>및 클래스간 밀집도 향상을 위해 </a:t>
            </a:r>
            <a:r>
              <a:rPr lang="en-US" altLang="ko-KR" sz="1800" dirty="0"/>
              <a:t>Representation </a:t>
            </a:r>
            <a:r>
              <a:rPr lang="en-US" altLang="ko-KR" sz="1800" dirty="0" err="1"/>
              <a:t>learnin</a:t>
            </a:r>
            <a:r>
              <a:rPr lang="ko-KR" altLang="en-US" sz="1800" dirty="0"/>
              <a:t>을 도입한다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클래스간 차이는 </a:t>
            </a:r>
            <a:r>
              <a:rPr lang="en-US" altLang="ko-KR" sz="1800" dirty="0"/>
              <a:t>Conditional autoencoder</a:t>
            </a:r>
            <a:r>
              <a:rPr lang="ko-KR" altLang="en-US" sz="1800" dirty="0"/>
              <a:t>을 통해 확대시킬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이번 연구간에는 </a:t>
            </a:r>
            <a:r>
              <a:rPr lang="en-US" altLang="ko-KR" sz="1800" dirty="0"/>
              <a:t>CNN, autoencoder, conditional auto encoder </a:t>
            </a:r>
            <a:r>
              <a:rPr lang="ko-KR" altLang="en-US" sz="1800" dirty="0"/>
              <a:t>등의 </a:t>
            </a:r>
            <a:endParaRPr lang="en-US" altLang="ko-KR" sz="1800" dirty="0"/>
          </a:p>
          <a:p>
            <a:r>
              <a:rPr lang="en-US" altLang="ko-KR" sz="1800" dirty="0"/>
              <a:t>representation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을 적용하여 효과를 확인할 것이다</a:t>
            </a:r>
            <a:r>
              <a:rPr lang="en-US" altLang="ko-KR" sz="1800" dirty="0"/>
              <a:t>.  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103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예상 효과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예상 효과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865746"/>
                <a:ext cx="11589579" cy="487056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ko-KR" sz="2000" dirty="0"/>
                  <a:t>본 방식은</a:t>
                </a:r>
                <a:r>
                  <a:rPr lang="en-US" altLang="ko-KR" sz="2000" dirty="0"/>
                  <a:t> Coreset</a:t>
                </a:r>
                <a:r>
                  <a:rPr lang="ko-KR" altLang="ko-KR" sz="2000" dirty="0"/>
                  <a:t>의 </a:t>
                </a:r>
                <a:r>
                  <a:rPr lang="en-US" altLang="ko-KR" sz="2000" dirty="0"/>
                  <a:t>Subgraph</a:t>
                </a:r>
                <a:r>
                  <a:rPr lang="ko-KR" altLang="ko-KR" sz="2000" dirty="0"/>
                  <a:t>를 기하적인 관점에서 활용하여 각 클래스의 주변부와 중심부를 구분한다</a:t>
                </a:r>
                <a:r>
                  <a:rPr lang="en-US" altLang="ko-KR" sz="2000" dirty="0"/>
                  <a:t>. </a:t>
                </a:r>
              </a:p>
              <a:p>
                <a:r>
                  <a:rPr lang="ko-KR" altLang="ko-KR" sz="2000" dirty="0"/>
                  <a:t>그리고 클래스의 중심부에 대해서 한번에 </a:t>
                </a:r>
                <a:r>
                  <a:rPr lang="en-US" altLang="ko-KR" sz="2000" dirty="0"/>
                  <a:t>pseudo labeling</a:t>
                </a:r>
                <a:r>
                  <a:rPr lang="ko-KR" altLang="ko-KR" sz="2000" dirty="0"/>
                  <a:t>을 부여한다</a:t>
                </a:r>
                <a:r>
                  <a:rPr lang="en-US" altLang="ko-KR" sz="2000" dirty="0"/>
                  <a:t>. </a:t>
                </a:r>
              </a:p>
              <a:p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클래스의 종류가 적어 </a:t>
                </a:r>
                <a:r>
                  <a:rPr lang="ko-KR" altLang="ko-KR" sz="2000" dirty="0"/>
                  <a:t> 클래스 </a:t>
                </a:r>
                <a:r>
                  <a:rPr lang="ko-KR" altLang="en-US" sz="2000" dirty="0"/>
                  <a:t>별</a:t>
                </a:r>
                <a:r>
                  <a:rPr lang="ko-KR" altLang="ko-KR" sz="2000" dirty="0"/>
                  <a:t> 밀도가 높은 데이터에 대해 높은 효율의 </a:t>
                </a:r>
                <a:r>
                  <a:rPr lang="en-US" altLang="ko-KR" sz="2000" dirty="0"/>
                  <a:t>pseudo labeling </a:t>
                </a:r>
                <a:r>
                  <a:rPr lang="ko-KR" altLang="en-US" sz="2000" dirty="0"/>
                  <a:t>및 </a:t>
                </a:r>
                <a:r>
                  <a:rPr lang="en-US" altLang="ko-KR" sz="2000" dirty="0"/>
                  <a:t>Class Prediction</a:t>
                </a:r>
                <a:r>
                  <a:rPr lang="ko-KR" altLang="en-US" sz="2000" dirty="0"/>
                  <a:t>이 가능할 것이다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또한 초기의 </a:t>
                </a:r>
                <a:r>
                  <a:rPr lang="en-US" altLang="ko-KR" sz="2000" dirty="0"/>
                  <a:t>Class prediction</a:t>
                </a:r>
                <a:r>
                  <a:rPr lang="ko-KR" altLang="en-US" sz="2000" dirty="0"/>
                  <a:t>은 모델의 </a:t>
                </a:r>
                <a:r>
                  <a:rPr lang="en-US" altLang="ko-KR" sz="2000" dirty="0"/>
                  <a:t>Fine tuning</a:t>
                </a:r>
                <a:r>
                  <a:rPr lang="ko-KR" altLang="en-US" sz="2000" dirty="0"/>
                  <a:t>에 한정적으로 사용한다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또한 </a:t>
                </a:r>
                <a:r>
                  <a:rPr lang="ko-KR" altLang="ko-KR" sz="2000" dirty="0"/>
                  <a:t>각 데이터 별로 속했던</a:t>
                </a:r>
                <a:r>
                  <a:rPr lang="en-US" altLang="ko-KR" sz="2000" dirty="0"/>
                  <a:t> subgraph </a:t>
                </a:r>
                <a:r>
                  <a:rPr lang="ko-KR" altLang="ko-KR" sz="2000" dirty="0"/>
                  <a:t>중점의 클래스와 반지름 </a:t>
                </a:r>
                <a14:m>
                  <m:oMath xmlns:m="http://schemas.openxmlformats.org/officeDocument/2006/math">
                    <m:r>
                      <a:rPr lang="en-US" altLang="ko-KR" sz="2000" i="1"/>
                      <m:t>𝛿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을 같이 고려하며</a:t>
                </a:r>
                <a:r>
                  <a:rPr lang="en-US" altLang="ko-KR" sz="2000" dirty="0"/>
                  <a:t> Mix up augmentation</a:t>
                </a:r>
                <a:r>
                  <a:rPr lang="ko-KR" altLang="ko-KR" sz="2000" dirty="0"/>
                  <a:t>을 통해 </a:t>
                </a:r>
                <a:r>
                  <a:rPr lang="en-US" altLang="ko-KR" sz="2000" dirty="0"/>
                  <a:t>soft labeling</a:t>
                </a:r>
                <a:r>
                  <a:rPr lang="ko-KR" altLang="ko-KR" sz="2000" dirty="0"/>
                  <a:t>을 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이로써 </a:t>
                </a:r>
                <a:r>
                  <a:rPr lang="en-US" altLang="ko-KR" sz="2000" dirty="0"/>
                  <a:t>confirmation bias</a:t>
                </a:r>
                <a:r>
                  <a:rPr lang="ko-KR" altLang="ko-KR" sz="2000" dirty="0"/>
                  <a:t>를 </a:t>
                </a:r>
                <a:r>
                  <a:rPr lang="ko-KR" altLang="en-US" sz="2000" dirty="0"/>
                  <a:t>예방할 수 있을 것이다</a:t>
                </a:r>
                <a:r>
                  <a:rPr lang="en-US" altLang="ko-KR" sz="20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마지막으로 본 방식의 장점은 활용도가 높다는 점이다</a:t>
                </a:r>
                <a:r>
                  <a:rPr lang="en-US" altLang="ko-KR" sz="2000" dirty="0"/>
                  <a:t>. </a:t>
                </a:r>
              </a:p>
              <a:p>
                <a:r>
                  <a:rPr lang="en-US" altLang="ko-KR" sz="2000" dirty="0"/>
                  <a:t>SSL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Smoothness</a:t>
                </a:r>
                <a:r>
                  <a:rPr lang="ko-KR" altLang="en-US" sz="2000" dirty="0"/>
                  <a:t> 및 </a:t>
                </a:r>
                <a:r>
                  <a:rPr lang="en-US" altLang="ko-KR" sz="2000" dirty="0"/>
                  <a:t>Low density </a:t>
                </a:r>
                <a:r>
                  <a:rPr lang="ko-KR" altLang="en-US" sz="2000" dirty="0"/>
                  <a:t>가정을 적용할 수 있는 모든 데이터 셋에 활용 가능하다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더불어 </a:t>
                </a:r>
                <a:r>
                  <a:rPr lang="en-US" altLang="ko-KR" sz="2000" dirty="0"/>
                  <a:t>Representation learning </a:t>
                </a:r>
                <a:r>
                  <a:rPr lang="ko-KR" altLang="en-US" sz="2000" dirty="0"/>
                  <a:t>과의 </a:t>
                </a:r>
                <a:r>
                  <a:rPr lang="en-US" altLang="ko-KR" sz="2000" dirty="0"/>
                  <a:t>SSL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Consistency </a:t>
                </a:r>
                <a:r>
                  <a:rPr lang="ko-KR" altLang="en-US" sz="2000" dirty="0"/>
                  <a:t>방법을 병렬적으로 적용 가능하다</a:t>
                </a:r>
                <a:r>
                  <a:rPr lang="en-US" altLang="ko-KR" sz="2000" dirty="0"/>
                  <a:t>.  </a:t>
                </a:r>
                <a:endParaRPr lang="ko-KR" altLang="ko-KR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865746"/>
                <a:ext cx="11589579" cy="4870564"/>
              </a:xfrm>
              <a:prstGeom prst="rect">
                <a:avLst/>
              </a:prstGeom>
              <a:blipFill>
                <a:blip r:embed="rId3"/>
                <a:stretch>
                  <a:fillRect l="-52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석사 재학 강현구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카이스트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데이터사이언스</a:t>
              </a:r>
              <a:r>
                <a:rPr lang="ko-KR" altLang="en-US" sz="1800" dirty="0">
                  <a:solidFill>
                    <a:schemeClr val="bg1"/>
                  </a:solidFill>
                </a:rPr>
                <a:t> 대학원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20224314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5A725E-4F9F-471C-A6AF-B7991EADF484}"/>
              </a:ext>
            </a:extLst>
          </p:cNvPr>
          <p:cNvGrpSpPr/>
          <p:nvPr/>
        </p:nvGrpSpPr>
        <p:grpSpPr>
          <a:xfrm>
            <a:off x="676529" y="1645920"/>
            <a:ext cx="3625348" cy="3570079"/>
            <a:chOff x="676529" y="1645920"/>
            <a:chExt cx="3625348" cy="35700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675380D-FDEA-4F22-AA64-64B194478062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71ED721-F806-4F58-A40C-CC2B8800EB2F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92BA87-022B-45E2-A3F9-E25622805DC8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EC6CC4B-AD28-4530-A65F-546705DEFABF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F4CD8-E3A1-48C9-8666-C0C9974D4F6D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FD50E22-E076-4CE1-A7A3-C355932D1B9C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A08D761-6F8B-43BE-A912-811C6D9F660F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15F9CD-7D2C-404E-9A9E-D9D2EC5542C8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6F38F6C-6AFE-4AEE-AC71-34F1A467A345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C5FC66F-301E-4500-B758-8A6659FA0AD2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6CD60F1-4E5F-49EC-9CDB-70A79A7DC180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E5A6713-C969-48A8-ABCF-53803A12E72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E3ED110-3E7E-4932-8E0F-26285478753F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239E18-DC54-4F0B-9DA8-15D312A1C61E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39B3F2A1-7E7C-4F56-9693-1CB800E07639}"/>
              </a:ext>
            </a:extLst>
          </p:cNvPr>
          <p:cNvSpPr/>
          <p:nvPr/>
        </p:nvSpPr>
        <p:spPr>
          <a:xfrm>
            <a:off x="9565249" y="2481508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D5C4BC-7C92-44AC-8E8A-658D4586D437}"/>
              </a:ext>
            </a:extLst>
          </p:cNvPr>
          <p:cNvSpPr/>
          <p:nvPr/>
        </p:nvSpPr>
        <p:spPr>
          <a:xfrm>
            <a:off x="10200979" y="24880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A3062E-8928-4F34-B4DE-DA6977B2BE97}"/>
              </a:ext>
            </a:extLst>
          </p:cNvPr>
          <p:cNvSpPr/>
          <p:nvPr/>
        </p:nvSpPr>
        <p:spPr>
          <a:xfrm>
            <a:off x="9875520" y="19546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36FD59-3FF5-4B95-B55B-1819AC79213D}"/>
              </a:ext>
            </a:extLst>
          </p:cNvPr>
          <p:cNvSpPr/>
          <p:nvPr/>
        </p:nvSpPr>
        <p:spPr>
          <a:xfrm>
            <a:off x="9265920" y="19202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FC9333-65EA-4AE6-9988-0C0AF4CA8A22}"/>
              </a:ext>
            </a:extLst>
          </p:cNvPr>
          <p:cNvSpPr/>
          <p:nvPr/>
        </p:nvSpPr>
        <p:spPr>
          <a:xfrm>
            <a:off x="8940409" y="245755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5FE2504-FA01-485A-B0D8-2F22E604387D}"/>
              </a:ext>
            </a:extLst>
          </p:cNvPr>
          <p:cNvSpPr/>
          <p:nvPr/>
        </p:nvSpPr>
        <p:spPr>
          <a:xfrm>
            <a:off x="9265920" y="301664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A658C6-BCE5-4E07-8B70-8F5CA140A91F}"/>
              </a:ext>
            </a:extLst>
          </p:cNvPr>
          <p:cNvSpPr/>
          <p:nvPr/>
        </p:nvSpPr>
        <p:spPr>
          <a:xfrm>
            <a:off x="9864578" y="300968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5F54C-F4AC-4FB4-8558-2018AFA80EB2}"/>
              </a:ext>
            </a:extLst>
          </p:cNvPr>
          <p:cNvGrpSpPr/>
          <p:nvPr/>
        </p:nvGrpSpPr>
        <p:grpSpPr>
          <a:xfrm>
            <a:off x="5770490" y="1920241"/>
            <a:ext cx="2479769" cy="2315609"/>
            <a:chOff x="5770490" y="1920241"/>
            <a:chExt cx="2479769" cy="2315609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4137E85-316D-4943-8C32-89EBFEDB9EEE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6001A6-0B4A-4C32-8F8C-35B6E3C53775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5147D2D-4868-45FE-AE2B-02973B8B4294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BE428E2-16B4-45E5-9334-D64FCAA927F8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788C8E7-8C54-4B2A-B10A-11B1EF86A44D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0033BEC-5758-4289-AD03-2D4086FA431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E6E5164-9049-45BF-8B60-D3EF409B45A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4AFF75D-34B0-4B1F-AD16-9DB91A49CA37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4365468-DF4B-42E3-B584-5D558F6684EE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41968-9416-4AC7-897E-E19E87231392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03DF028-5E85-478B-B493-0CA84CBAB30A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CF4A07A-D744-41CA-8BF2-339CCDFC605D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1D8BF10-BA3A-4E76-ABA2-5D1C553AF0A3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C6356-7025-4221-8E67-55282142744F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744758-70AF-47C4-A033-69FA1B1B7663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BC80F8D-FE50-4F6E-9321-45509A001938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EA04D3-113B-4FA0-AAB8-7FF8A769D1A2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21B94C2-3BE6-4F61-860F-222DF08A6CB7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D5A7832-21F0-4D73-946C-10C63A25E6FB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913F48D-D026-4785-A196-796709D86857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9D8A3DF-286F-49A7-B15A-CE0F372E3669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5DEB66E-CBBB-4EAD-8DF2-CB6D6E65C480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96F4B53-9896-4CCD-B861-8718CF5C12BB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538F49-24D5-4C4A-8642-1ADC057B058E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5B12FD21-F2DA-4130-A1E9-42EE8F77463B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0BAB9A5-7DD2-4E47-BE95-4FE9F80C674A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CDBF106-5414-4D4B-97E4-3060B9308D91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EA4B260-BBDD-4F9C-9D49-134822C7BF33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E3D279F-C5E9-40CB-8D29-91132C2E419C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0F9440D-6839-4590-9D29-3F74D8A788A8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776D6A5-A2D8-43AE-B75A-EE0467CC7821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A247001-2329-4AE7-BA22-7149B86DC35D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34B5FA3-8B2A-4EBD-AE27-B48E2B03B70E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488288E-3D99-4E6C-9B67-2B7766974A87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D778098-8839-4C73-A0A7-5B5B888929D8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442194-AD6A-4388-B4E1-EB980EE0137B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596FB-9B0C-4672-8A0B-ABA7052E0CBA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3B7C88B-208D-4C70-8DE1-F2D937849D13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2BFE7C-470C-4374-9CD9-489FFD970CEC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6627261-FD5B-48F4-9B4A-70F83EF6129F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D1E32FC-BF11-437E-9207-CDCB79FC4530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588754F-60BB-4D7F-B0A5-E4898EFD88AB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8E19228-25CB-4B18-88A7-81B134DD95F2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B92F0F3-017D-4915-A1B0-2C5990D565C6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1C1E-9F51-42B9-99C4-6BF06BEB486A}"/>
              </a:ext>
            </a:extLst>
          </p:cNvPr>
          <p:cNvSpPr txBox="1"/>
          <p:nvPr/>
        </p:nvSpPr>
        <p:spPr>
          <a:xfrm>
            <a:off x="863103" y="2163978"/>
            <a:ext cx="1104013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07591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need a lot of Labeled Data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3489132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실제 상황에선 </a:t>
            </a:r>
            <a:r>
              <a:rPr lang="ko-KR" altLang="en-US" dirty="0" err="1"/>
              <a:t>라벨링</a:t>
            </a:r>
            <a:r>
              <a:rPr lang="ko-KR" altLang="en-US" dirty="0"/>
              <a:t> 비용이 매우 높아 충분한 양의 </a:t>
            </a:r>
            <a:r>
              <a:rPr lang="en-US" altLang="ko-KR" dirty="0"/>
              <a:t>Labeled Data</a:t>
            </a:r>
            <a:r>
              <a:rPr lang="ko-KR" altLang="en-US" dirty="0"/>
              <a:t>를 못 얻는 경우가 많다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912C-4301-4A6E-BD98-47705DC6DD7C}"/>
              </a:ext>
            </a:extLst>
          </p:cNvPr>
          <p:cNvSpPr txBox="1"/>
          <p:nvPr/>
        </p:nvSpPr>
        <p:spPr>
          <a:xfrm>
            <a:off x="891179" y="5297416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Labeling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를 줄일 수 있는 방안으로 </a:t>
            </a:r>
            <a:r>
              <a:rPr lang="en-US" altLang="ko-KR" dirty="0"/>
              <a:t>semi-supervised learning</a:t>
            </a:r>
            <a:r>
              <a:rPr lang="ko-KR" altLang="en-US" dirty="0"/>
              <a:t>의 중요성이 부각된다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522211" y="1608701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기존의 </a:t>
            </a:r>
            <a:r>
              <a:rPr lang="en-US" altLang="ko-KR" sz="2000" dirty="0"/>
              <a:t>SSL</a:t>
            </a:r>
            <a:r>
              <a:rPr lang="ko-KR" altLang="en-US" sz="2000" dirty="0"/>
              <a:t> 연구들은 주어진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를 학습 모델의 결과값에 많이 의존해왔다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522211" y="2102403"/>
            <a:ext cx="10899768" cy="44704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단</a:t>
            </a:r>
            <a:r>
              <a:rPr lang="en-US" altLang="ko-KR" sz="2000" dirty="0"/>
              <a:t>, 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적은</a:t>
            </a:r>
            <a:r>
              <a:rPr lang="en-US" altLang="ko-KR" sz="2000" dirty="0"/>
              <a:t> </a:t>
            </a:r>
            <a:r>
              <a:rPr lang="ko-KR" altLang="en-US" sz="2000" dirty="0"/>
              <a:t>학습</a:t>
            </a:r>
            <a:r>
              <a:rPr lang="en-US" altLang="ko-KR" sz="2000" dirty="0"/>
              <a:t> </a:t>
            </a:r>
            <a:r>
              <a:rPr lang="ko-KR" altLang="en-US" sz="2000" dirty="0"/>
              <a:t>초기에는 모델의 예측 성능을 보장할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특히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반영하지 못하고 특정 경우에 한정되어 있을 경우 예측이 틀릴 가능성이 높아진다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해소하고자 데이터 셋 </a:t>
            </a:r>
            <a:r>
              <a:rPr lang="en-US" altLang="ko-KR" sz="2000" dirty="0"/>
              <a:t>Class</a:t>
            </a:r>
            <a:r>
              <a:rPr lang="ko-KR" altLang="en-US" sz="2000" dirty="0"/>
              <a:t> 별 사전 확률에 수렴하도록 규제항을 사용한다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하지만 실제 현장에서 </a:t>
            </a:r>
            <a:r>
              <a:rPr lang="en-US" altLang="ko-KR" sz="2000" dirty="0"/>
              <a:t>Class</a:t>
            </a:r>
            <a:r>
              <a:rPr lang="ko-KR" altLang="en-US" sz="2000" dirty="0"/>
              <a:t>에 대한 사전 확률이 주어지는 것은 비현실적이다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따라서 클래스별 사전 확률을 모르는 상황 속에선 </a:t>
            </a:r>
            <a:endParaRPr lang="en-US" altLang="ko-KR" sz="2000" dirty="0"/>
          </a:p>
          <a:p>
            <a:r>
              <a:rPr lang="ko-KR" altLang="en-US" sz="2000" dirty="0"/>
              <a:t>학습 모델의 예측을 신뢰할 수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초기 </a:t>
            </a:r>
            <a:r>
              <a:rPr lang="en-US" altLang="ko-KR" sz="2000" dirty="0"/>
              <a:t>Pseudo labeling </a:t>
            </a:r>
            <a:r>
              <a:rPr lang="ko-KR" altLang="en-US" sz="2000" dirty="0"/>
              <a:t>은 오류를 내포할 확률이 크다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의 클래스 다양성은 이미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정해진 시점에서는 바꿀 방법이 없다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따라서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를 선별하는 과정에서 데이터셋의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고려할 필요가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317870" y="1173933"/>
            <a:ext cx="11874130" cy="56707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SSL</a:t>
            </a:r>
            <a:r>
              <a:rPr lang="ko-KR" altLang="en-US" sz="2000" dirty="0"/>
              <a:t> 학습 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데이터가 부족하여 초기 정확도가 낮다는 문제는 아래 방법으로 해소할 수 있을 것이다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1) Label Data</a:t>
            </a:r>
            <a:r>
              <a:rPr lang="ko-KR" altLang="en-US" sz="2000" dirty="0"/>
              <a:t>에 변형을 가해 동일한 클래스지만 다른 데이터를 형성하여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를 늘린다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2)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정보를 적극 활용한다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3) </a:t>
            </a:r>
            <a:r>
              <a:rPr lang="ko-KR" altLang="en-US" sz="2000" dirty="0"/>
              <a:t>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대표할 수 있는 데이터를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 다수의 데이터를 </a:t>
            </a:r>
            <a:r>
              <a:rPr lang="en-US" altLang="ko-KR" sz="2000" dirty="0"/>
              <a:t>Label </a:t>
            </a:r>
            <a:r>
              <a:rPr lang="ko-KR" altLang="en-US" sz="2000" dirty="0"/>
              <a:t>한 효과를 얻는다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중 </a:t>
            </a:r>
            <a:r>
              <a:rPr lang="en-US" altLang="ko-KR" sz="2000" dirty="0"/>
              <a:t>1)</a:t>
            </a:r>
            <a:r>
              <a:rPr lang="ko-KR" altLang="en-US" sz="2000" dirty="0"/>
              <a:t>의 방법으로 접근한 것이 </a:t>
            </a:r>
            <a:r>
              <a:rPr lang="en-US" altLang="ko-KR" sz="2000" dirty="0"/>
              <a:t>Consistency </a:t>
            </a:r>
            <a:r>
              <a:rPr lang="ko-KR" altLang="en-US" sz="2000" dirty="0"/>
              <a:t>방법이다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주어진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활용함으로</a:t>
            </a:r>
            <a:r>
              <a:rPr lang="en-US" altLang="ko-KR" sz="2000" dirty="0"/>
              <a:t>, Label </a:t>
            </a:r>
            <a:r>
              <a:rPr lang="ko-KR" altLang="en-US" sz="2000" dirty="0"/>
              <a:t>데이터가 특정 클래스로 쏠려 있을 때 모델이 잘못 예측할 가능성이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2)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효과가 있으나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 분석에 대해 신뢰도를 갖기 위해선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분석한 정보를 개별적으로 사용하여 효율적이지 않다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3)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앞서 제시한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보장하면서도</a:t>
            </a:r>
            <a:r>
              <a:rPr lang="en-US" altLang="ko-KR" sz="2000" dirty="0"/>
              <a:t>, 2)</a:t>
            </a:r>
            <a:r>
              <a:rPr lang="ko-KR" altLang="en-US" sz="2000" dirty="0"/>
              <a:t>에 비해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같이 고려하여 효율적이다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 본 연구에서는 </a:t>
            </a:r>
            <a:r>
              <a:rPr lang="en-US" altLang="ko-KR" sz="2000" dirty="0"/>
              <a:t>3</a:t>
            </a:r>
            <a:r>
              <a:rPr lang="ko-KR" altLang="en-US" sz="2000" dirty="0"/>
              <a:t>번의 방향에 해당하는 </a:t>
            </a:r>
            <a:r>
              <a:rPr lang="en-US" altLang="ko-KR" sz="2000" dirty="0"/>
              <a:t>SSL </a:t>
            </a:r>
            <a:r>
              <a:rPr lang="ko-KR" altLang="en-US" sz="2000" dirty="0"/>
              <a:t>방안을 제언하고자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이를 통해 “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의 </a:t>
            </a:r>
            <a:r>
              <a:rPr lang="en-US" altLang="ko-KR" sz="2000" dirty="0"/>
              <a:t>Diversity </a:t>
            </a:r>
            <a:r>
              <a:rPr lang="ko-KR" altLang="en-US" sz="2000" dirty="0" err="1"/>
              <a:t>미반영</a:t>
            </a:r>
            <a:r>
              <a:rPr lang="en-US" altLang="ko-KR" sz="2000" dirty="0"/>
              <a:t>, SSL </a:t>
            </a:r>
            <a:r>
              <a:rPr lang="ko-KR" altLang="en-US" sz="2000" dirty="0"/>
              <a:t>학습 모델의 초기 정확도 오류＂ 문제를 해결하겠다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425957" y="1143550"/>
            <a:ext cx="10899768" cy="5270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은 정보 가치가 높은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최소한의 </a:t>
            </a:r>
            <a:r>
              <a:rPr lang="en-US" altLang="ko-KR" sz="2000" dirty="0"/>
              <a:t>Labeling</a:t>
            </a:r>
            <a:r>
              <a:rPr lang="ko-KR" altLang="en-US" sz="2000" dirty="0"/>
              <a:t>으로 전체 데이터셋을 활용했을 때의 성능에 가깝게 만드는 방법이다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데이터를 선별할 때 어떤 기준을 </a:t>
            </a:r>
            <a:r>
              <a:rPr lang="ko-KR" altLang="en-US" sz="2000" dirty="0" err="1"/>
              <a:t>활용하냐에</a:t>
            </a:r>
            <a:r>
              <a:rPr lang="ko-KR" altLang="en-US" sz="2000" dirty="0"/>
              <a:t> 따라 </a:t>
            </a:r>
            <a:endParaRPr lang="en-US" altLang="ko-KR" sz="2000" dirty="0"/>
          </a:p>
          <a:p>
            <a:r>
              <a:rPr lang="en-US" altLang="ko-KR" sz="2000" dirty="0"/>
              <a:t>Sampling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정보를 반영하도록 해줄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연구에서는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반영하면서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동시에 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대표성을 띄는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할 것이다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Active learning</a:t>
            </a:r>
            <a:r>
              <a:rPr lang="ko-KR" altLang="en-US" sz="2000" dirty="0"/>
              <a:t>을 통해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대표할 수 있는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 </a:t>
            </a:r>
            <a:endParaRPr lang="en-US" altLang="ko-KR" sz="2000" dirty="0"/>
          </a:p>
          <a:p>
            <a:r>
              <a:rPr lang="en-US" altLang="ko-KR" sz="2000" dirty="0"/>
              <a:t>SSL</a:t>
            </a:r>
            <a:r>
              <a:rPr lang="ko-KR" altLang="en-US" sz="2000" dirty="0"/>
              <a:t>의 모델 성능에 기대지 않고 높은 신뢰도로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Pseudo labeling</a:t>
            </a:r>
            <a:r>
              <a:rPr lang="ko-KR" altLang="en-US" sz="2000" dirty="0"/>
              <a:t>을 할 것이다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이를 통해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확보하며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또한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 부족으로 인한 초기 모델 학습 오류 문제를 해결할 것이다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2800</Words>
  <Application>Microsoft Office PowerPoint</Application>
  <PresentationFormat>와이드스크린</PresentationFormat>
  <Paragraphs>349</Paragraphs>
  <Slides>32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Active learning</vt:lpstr>
      <vt:lpstr>2. Related work – Active learning</vt:lpstr>
      <vt:lpstr>2. Related work – Coreset Selection</vt:lpstr>
      <vt:lpstr>2. Related work – Coreset Selection</vt:lpstr>
      <vt:lpstr>2. Related work – Coreset Selection</vt:lpstr>
      <vt:lpstr>PowerPoint 프레젠테이션</vt:lpstr>
      <vt:lpstr>3. Method – Pseudo labeling</vt:lpstr>
      <vt:lpstr>3. Method – Pseudo labeling</vt:lpstr>
      <vt:lpstr>3. Method – Prevent confirmation bias</vt:lpstr>
      <vt:lpstr>3. Method – Choose adjust batch size</vt:lpstr>
      <vt:lpstr>3. Method – Choose adjust batch size</vt:lpstr>
      <vt:lpstr>3. Method – Choose adjust batch size</vt:lpstr>
      <vt:lpstr>PowerPoint 프레젠테이션</vt:lpstr>
      <vt:lpstr>4. 추가 방안 – Class prediction by subgraph</vt:lpstr>
      <vt:lpstr>4. 추가 방안 – Class prediction by subgraph</vt:lpstr>
      <vt:lpstr>4. 추가 방안 – Dimension reduction</vt:lpstr>
      <vt:lpstr>PowerPoint 프레젠테이션</vt:lpstr>
      <vt:lpstr>5. 예상 효과</vt:lpstr>
      <vt:lpstr>PowerPoint 프레젠테이션</vt:lpstr>
      <vt:lpstr>제목을 입력하세요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강현구[ 학부졸업 / 수학교육과 ]</cp:lastModifiedBy>
  <cp:revision>108</cp:revision>
  <dcterms:created xsi:type="dcterms:W3CDTF">2021-10-27T04:57:28Z</dcterms:created>
  <dcterms:modified xsi:type="dcterms:W3CDTF">2022-11-05T09:59:17Z</dcterms:modified>
</cp:coreProperties>
</file>