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23"/>
  </p:notesMasterIdLst>
  <p:sldIdLst>
    <p:sldId id="295" r:id="rId2"/>
    <p:sldId id="299" r:id="rId3"/>
    <p:sldId id="417" r:id="rId4"/>
    <p:sldId id="419" r:id="rId5"/>
    <p:sldId id="422" r:id="rId6"/>
    <p:sldId id="420" r:id="rId7"/>
    <p:sldId id="423" r:id="rId8"/>
    <p:sldId id="428" r:id="rId9"/>
    <p:sldId id="430" r:id="rId10"/>
    <p:sldId id="421" r:id="rId11"/>
    <p:sldId id="429" r:id="rId12"/>
    <p:sldId id="432" r:id="rId13"/>
    <p:sldId id="431" r:id="rId14"/>
    <p:sldId id="439" r:id="rId15"/>
    <p:sldId id="433" r:id="rId16"/>
    <p:sldId id="601" r:id="rId17"/>
    <p:sldId id="435" r:id="rId18"/>
    <p:sldId id="437" r:id="rId19"/>
    <p:sldId id="441" r:id="rId20"/>
    <p:sldId id="602" r:id="rId21"/>
    <p:sldId id="418" r:id="rId22"/>
  </p:sldIdLst>
  <p:sldSz cx="12192000" cy="6858000"/>
  <p:notesSz cx="6786563" cy="9923463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BE"/>
    <a:srgbClr val="00418F"/>
    <a:srgbClr val="D9D9D9"/>
    <a:srgbClr val="A1527B"/>
    <a:srgbClr val="0F518E"/>
    <a:srgbClr val="FFFFFF"/>
    <a:srgbClr val="01859C"/>
    <a:srgbClr val="D3D8E6"/>
    <a:srgbClr val="FFDC70"/>
    <a:srgbClr val="BFDD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0516" autoAdjust="0"/>
  </p:normalViewPr>
  <p:slideViewPr>
    <p:cSldViewPr snapToGrid="0" showGuides="1">
      <p:cViewPr>
        <p:scale>
          <a:sx n="75" d="100"/>
          <a:sy n="75" d="100"/>
        </p:scale>
        <p:origin x="720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6"/>
    </p:cViewPr>
  </p:sorterViewPr>
  <p:notesViewPr>
    <p:cSldViewPr snapToGrid="0">
      <p:cViewPr varScale="1">
        <p:scale>
          <a:sx n="104" d="100"/>
          <a:sy n="104" d="100"/>
        </p:scale>
        <p:origin x="42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4D77-B8AF-4889-9108-4276AC1AB1B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1E0A-1BA3-4611-A482-36D38AFCB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3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1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72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2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4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346A5-0E50-4A80-AECC-3CD8A3A24059}"/>
              </a:ext>
            </a:extLst>
          </p:cNvPr>
          <p:cNvSpPr txBox="1"/>
          <p:nvPr/>
        </p:nvSpPr>
        <p:spPr>
          <a:xfrm>
            <a:off x="634999" y="1932527"/>
            <a:ext cx="75023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Classification : 2 Step Framework </a:t>
            </a:r>
            <a:r>
              <a:rPr lang="ko-KR" altLang="en-US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endParaRPr lang="en-US" altLang="ko-KR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데이터셋으로 인한 모델 성능 하락 방지</a:t>
            </a: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03958-4B0F-4B48-9B1E-33D4BC951B44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8AE3CB-30BA-4830-9E76-D008082364C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1855F-B6B5-4DC8-BB3C-BCAA4B515D65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6F3F1A-894D-4D6B-82EA-2A691C33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1032" name="Picture 8" descr="http://kirc.kaist.ac.kr/images/logos/kirc_logo.png">
            <a:extLst>
              <a:ext uri="{FF2B5EF4-FFF2-40B4-BE49-F238E27FC236}">
                <a16:creationId xmlns:a16="http://schemas.microsoft.com/office/drawing/2014/main" id="{6649C0ED-5ECA-4880-A156-305F73F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70D2A-F36A-4173-9DD8-13058B39CCD6}"/>
              </a:ext>
            </a:extLst>
          </p:cNvPr>
          <p:cNvSpPr txBox="1"/>
          <p:nvPr/>
        </p:nvSpPr>
        <p:spPr>
          <a:xfrm>
            <a:off x="4133209" y="3509769"/>
            <a:ext cx="750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2023. 01. 18 .</a:t>
            </a:r>
            <a:r>
              <a:rPr lang="ko-KR" altLang="en-US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</a:t>
            </a:r>
            <a:endParaRPr lang="en-US" altLang="ko-KR" sz="1100" spc="-150" dirty="0">
              <a:solidFill>
                <a:srgbClr val="4785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AB168A-099F-4E1D-9230-63765BFAE35F}"/>
              </a:ext>
            </a:extLst>
          </p:cNvPr>
          <p:cNvCxnSpPr/>
          <p:nvPr/>
        </p:nvCxnSpPr>
        <p:spPr>
          <a:xfrm>
            <a:off x="635000" y="3448968"/>
            <a:ext cx="11067642" cy="0"/>
          </a:xfrm>
          <a:prstGeom prst="line">
            <a:avLst/>
          </a:prstGeom>
          <a:ln w="38100">
            <a:solidFill>
              <a:srgbClr val="579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560565-B8DD-47D3-B374-D5E2642B94A7}"/>
              </a:ext>
            </a:extLst>
          </p:cNvPr>
          <p:cNvSpPr/>
          <p:nvPr/>
        </p:nvSpPr>
        <p:spPr>
          <a:xfrm>
            <a:off x="311634" y="1094600"/>
            <a:ext cx="11211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데이터셋을 활용하여 실제 현장에서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Minority Class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사례를 충분히 학습시킨다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FA035-A8AB-42AC-8A7E-97E6C20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68127"/>
              </p:ext>
            </p:extLst>
          </p:nvPr>
        </p:nvGraphicFramePr>
        <p:xfrm>
          <a:off x="1376547" y="1757527"/>
          <a:ext cx="9081328" cy="420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810">
                  <a:extLst>
                    <a:ext uri="{9D8B030D-6E8A-4147-A177-3AD203B41FA5}">
                      <a16:colId xmlns:a16="http://schemas.microsoft.com/office/drawing/2014/main" val="1024033056"/>
                    </a:ext>
                  </a:extLst>
                </a:gridCol>
                <a:gridCol w="654303">
                  <a:extLst>
                    <a:ext uri="{9D8B030D-6E8A-4147-A177-3AD203B41FA5}">
                      <a16:colId xmlns:a16="http://schemas.microsoft.com/office/drawing/2014/main" val="3214643711"/>
                    </a:ext>
                  </a:extLst>
                </a:gridCol>
                <a:gridCol w="2305018">
                  <a:extLst>
                    <a:ext uri="{9D8B030D-6E8A-4147-A177-3AD203B41FA5}">
                      <a16:colId xmlns:a16="http://schemas.microsoft.com/office/drawing/2014/main" val="542527366"/>
                    </a:ext>
                  </a:extLst>
                </a:gridCol>
                <a:gridCol w="2876671">
                  <a:extLst>
                    <a:ext uri="{9D8B030D-6E8A-4147-A177-3AD203B41FA5}">
                      <a16:colId xmlns:a16="http://schemas.microsoft.com/office/drawing/2014/main" val="378244697"/>
                    </a:ext>
                  </a:extLst>
                </a:gridCol>
                <a:gridCol w="1918526">
                  <a:extLst>
                    <a:ext uri="{9D8B030D-6E8A-4147-A177-3AD203B41FA5}">
                      <a16:colId xmlns:a16="http://schemas.microsoft.com/office/drawing/2014/main" val="2376216767"/>
                    </a:ext>
                  </a:extLst>
                </a:gridCol>
              </a:tblGrid>
              <a:tr h="1778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8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Camelyon16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75%, M 25%)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7412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TCGA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17%, AB 83%)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(Liver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97090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50%, M 50%)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27157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BRACS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100,000 x 100,000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48%, D 16%, M 36%)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9086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BreakHIS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x 450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7909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61%, M 39%)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9040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Peking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 data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9%, B 29%, D 28%, M 33%)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8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E625A-33FA-46EF-87C6-252655DAFDBD}"/>
              </a:ext>
            </a:extLst>
          </p:cNvPr>
          <p:cNvSpPr/>
          <p:nvPr/>
        </p:nvSpPr>
        <p:spPr>
          <a:xfrm>
            <a:off x="259930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하지만 </a:t>
            </a:r>
            <a:r>
              <a:rPr lang="en-US" altLang="ko-KR" sz="2000" dirty="0"/>
              <a:t>Imbalance </a:t>
            </a:r>
            <a:r>
              <a:rPr lang="ko-KR" altLang="en-US" sz="2000" dirty="0"/>
              <a:t>문제를 해소하는 방법</a:t>
            </a:r>
            <a:r>
              <a:rPr lang="en-US" altLang="ko-KR" sz="2000" dirty="0"/>
              <a:t>(ex- resampling)</a:t>
            </a:r>
            <a:r>
              <a:rPr lang="ko-KR" altLang="en-US" sz="2000" dirty="0"/>
              <a:t>은 성능 악화 방지에 한계가 있다</a:t>
            </a:r>
            <a:r>
              <a:rPr lang="en-US" altLang="ko-KR" sz="2000" dirty="0"/>
              <a:t>.</a:t>
            </a:r>
            <a:r>
              <a:rPr lang="ko-KR" altLang="en-US" sz="2000" dirty="0"/>
              <a:t>[</a:t>
            </a:r>
            <a:r>
              <a:rPr lang="ko-KR" altLang="en-US" sz="2000" dirty="0" err="1"/>
              <a:t>Maciej</a:t>
            </a:r>
            <a:r>
              <a:rPr lang="ko-KR" altLang="en-US" sz="2000" dirty="0"/>
              <a:t>, 2008]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A6F66C-5E43-4899-AA5F-384599DFBFEE}"/>
              </a:ext>
            </a:extLst>
          </p:cNvPr>
          <p:cNvGrpSpPr/>
          <p:nvPr/>
        </p:nvGrpSpPr>
        <p:grpSpPr>
          <a:xfrm>
            <a:off x="1124531" y="1701617"/>
            <a:ext cx="10070591" cy="4102148"/>
            <a:chOff x="447447" y="1910415"/>
            <a:chExt cx="10070591" cy="41021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2A758D-D918-4865-9F8B-23AD22426FB0}"/>
                </a:ext>
              </a:extLst>
            </p:cNvPr>
            <p:cNvGrpSpPr/>
            <p:nvPr/>
          </p:nvGrpSpPr>
          <p:grpSpPr>
            <a:xfrm>
              <a:off x="447447" y="1910415"/>
              <a:ext cx="9571956" cy="4102148"/>
              <a:chOff x="1614410" y="2817343"/>
              <a:chExt cx="8247450" cy="353451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DDF94F7-5730-452F-A131-7BBD8AA611D8}"/>
                  </a:ext>
                </a:extLst>
              </p:cNvPr>
              <p:cNvGrpSpPr/>
              <p:nvPr/>
            </p:nvGrpSpPr>
            <p:grpSpPr>
              <a:xfrm>
                <a:off x="1614410" y="2817343"/>
                <a:ext cx="8247450" cy="3534519"/>
                <a:chOff x="2508541" y="3209503"/>
                <a:chExt cx="6905625" cy="2959468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2F0D2A6B-6EB1-4CD4-ADC5-9C8BB7B36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8541" y="3209503"/>
                  <a:ext cx="6781800" cy="2228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D75CE8F8-9C75-42D2-9605-F6DFCC581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8541" y="5483171"/>
                  <a:ext cx="6905625" cy="6858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9EE5254E-F36B-4097-9BF7-C4B1D06411A8}"/>
                  </a:ext>
                </a:extLst>
              </p:cNvPr>
              <p:cNvSpPr/>
              <p:nvPr/>
            </p:nvSpPr>
            <p:spPr>
              <a:xfrm rot="10035968" flipV="1">
                <a:off x="2229674" y="3814304"/>
                <a:ext cx="1945371" cy="132923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C3465340-6672-47E2-8248-AE7C43240F27}"/>
                  </a:ext>
                </a:extLst>
              </p:cNvPr>
              <p:cNvSpPr/>
              <p:nvPr/>
            </p:nvSpPr>
            <p:spPr>
              <a:xfrm rot="9867325" flipV="1">
                <a:off x="4940067" y="3887626"/>
                <a:ext cx="1945371" cy="10727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C0AE202E-FBB4-4117-8137-077E6959E907}"/>
                  </a:ext>
                </a:extLst>
              </p:cNvPr>
              <p:cNvSpPr/>
              <p:nvPr/>
            </p:nvSpPr>
            <p:spPr>
              <a:xfrm rot="9395893" flipV="1">
                <a:off x="7589725" y="3963438"/>
                <a:ext cx="2027646" cy="10516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F8FAAC-CBA6-4358-8B90-DEECD5A587AF}"/>
                </a:ext>
              </a:extLst>
            </p:cNvPr>
            <p:cNvSpPr/>
            <p:nvPr/>
          </p:nvSpPr>
          <p:spPr>
            <a:xfrm>
              <a:off x="604099" y="5298467"/>
              <a:ext cx="9913939" cy="50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* BP : Back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propagation                                                                          *PSO : Particle Swarm Optimization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038126-4528-406E-81B1-E3CABAB232AA}"/>
              </a:ext>
            </a:extLst>
          </p:cNvPr>
          <p:cNvSpPr/>
          <p:nvPr/>
        </p:nvSpPr>
        <p:spPr>
          <a:xfrm>
            <a:off x="419019" y="1164209"/>
            <a:ext cx="1284703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다를 때 모델의 성능이 악화될 수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상황을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‘Prior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probability shift‘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상황에 해당된다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ataset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distribution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of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and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differs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between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and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Covariate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probability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FA1394C-889C-4935-B341-49DCA47B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493" y="3760423"/>
            <a:ext cx="5353050" cy="5905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0A7722F-80D9-40D5-AF1B-87A50D5C9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079" y="4788715"/>
            <a:ext cx="4905375" cy="1200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9529D6-69F2-40D2-B084-EDC5C9109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079" y="2631453"/>
            <a:ext cx="5200650" cy="581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FFD6C6-908A-4BDE-8A07-4B763D45B304}"/>
              </a:ext>
            </a:extLst>
          </p:cNvPr>
          <p:cNvSpPr/>
          <p:nvPr/>
        </p:nvSpPr>
        <p:spPr>
          <a:xfrm>
            <a:off x="8422384" y="6159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Definition reference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[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Jose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2012]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E044B8E-26F1-4F22-B1EF-F819170E0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860" y="2440019"/>
            <a:ext cx="3978009" cy="37519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A3ADC0-4376-47C2-86E2-50596BF7AED0}"/>
              </a:ext>
            </a:extLst>
          </p:cNvPr>
          <p:cNvSpPr/>
          <p:nvPr/>
        </p:nvSpPr>
        <p:spPr>
          <a:xfrm>
            <a:off x="1357379" y="3309475"/>
            <a:ext cx="5601004" cy="1088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606A819-E342-4378-AD02-3981CE4EBA7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58383" y="3853617"/>
            <a:ext cx="4775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8541-6228-47F5-86B7-1111B62EDCC5}"/>
              </a:ext>
            </a:extLst>
          </p:cNvPr>
          <p:cNvSpPr/>
          <p:nvPr/>
        </p:nvSpPr>
        <p:spPr>
          <a:xfrm>
            <a:off x="7557252" y="2425505"/>
            <a:ext cx="4117701" cy="368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E7317-F5F1-4725-B578-5D6872D4E79D}"/>
              </a:ext>
            </a:extLst>
          </p:cNvPr>
          <p:cNvSpPr/>
          <p:nvPr/>
        </p:nvSpPr>
        <p:spPr>
          <a:xfrm>
            <a:off x="804492" y="1107330"/>
            <a:ext cx="10714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고려하지 않았을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성능이 악화된다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[Amos,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EF528-5722-4560-81C8-5300B580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03" y="1693922"/>
            <a:ext cx="8622960" cy="42835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8AD9E-7BDD-4F15-BEA5-DBF743CAC951}"/>
              </a:ext>
            </a:extLst>
          </p:cNvPr>
          <p:cNvSpPr/>
          <p:nvPr/>
        </p:nvSpPr>
        <p:spPr>
          <a:xfrm>
            <a:off x="1589696" y="5708433"/>
            <a:ext cx="10714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*Marco, 2001 : Adjusting the outputs of a Classifier to New a Priori probabilities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발췌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3D73E-3A7A-4D3C-90FD-B72C3797428D}"/>
              </a:ext>
            </a:extLst>
          </p:cNvPr>
          <p:cNvSpPr/>
          <p:nvPr/>
        </p:nvSpPr>
        <p:spPr>
          <a:xfrm>
            <a:off x="5645083" y="4127500"/>
            <a:ext cx="13018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AD41-A716-4B45-91B6-81B530D4EE0D}"/>
              </a:ext>
            </a:extLst>
          </p:cNvPr>
          <p:cNvSpPr/>
          <p:nvPr/>
        </p:nvSpPr>
        <p:spPr>
          <a:xfrm>
            <a:off x="7054783" y="4127500"/>
            <a:ext cx="17844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1AB44-783F-4E35-B1FE-8855F62C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60342"/>
              </p:ext>
            </p:extLst>
          </p:nvPr>
        </p:nvGraphicFramePr>
        <p:xfrm>
          <a:off x="464457" y="1726278"/>
          <a:ext cx="11088914" cy="431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1047105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86233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Resampling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Cost-Sensitive learning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Ensemble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</a:tbl>
          </a:graphicData>
        </a:graphic>
      </p:graphicFrame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047EB0-147B-4685-8164-E1CF301C2D09}"/>
              </a:ext>
            </a:extLst>
          </p:cNvPr>
          <p:cNvSpPr/>
          <p:nvPr/>
        </p:nvSpPr>
        <p:spPr>
          <a:xfrm>
            <a:off x="5141935" y="445204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십자형 49">
            <a:extLst>
              <a:ext uri="{FF2B5EF4-FFF2-40B4-BE49-F238E27FC236}">
                <a16:creationId xmlns:a16="http://schemas.microsoft.com/office/drawing/2014/main" id="{397643DA-9944-4218-9F47-00CFC4DB2C37}"/>
              </a:ext>
            </a:extLst>
          </p:cNvPr>
          <p:cNvSpPr/>
          <p:nvPr/>
        </p:nvSpPr>
        <p:spPr>
          <a:xfrm rot="2700000">
            <a:off x="6874998" y="5318790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6944F512-BA27-47D3-9B4E-5B3151BBA1BE}"/>
              </a:ext>
            </a:extLst>
          </p:cNvPr>
          <p:cNvSpPr/>
          <p:nvPr/>
        </p:nvSpPr>
        <p:spPr>
          <a:xfrm rot="2700000">
            <a:off x="6874999" y="2713018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십자형 51">
            <a:extLst>
              <a:ext uri="{FF2B5EF4-FFF2-40B4-BE49-F238E27FC236}">
                <a16:creationId xmlns:a16="http://schemas.microsoft.com/office/drawing/2014/main" id="{5EA09C53-E2E0-4AA9-86E4-B06702109582}"/>
              </a:ext>
            </a:extLst>
          </p:cNvPr>
          <p:cNvSpPr/>
          <p:nvPr/>
        </p:nvSpPr>
        <p:spPr>
          <a:xfrm rot="2700000">
            <a:off x="6874999" y="3624469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십자형 52">
            <a:extLst>
              <a:ext uri="{FF2B5EF4-FFF2-40B4-BE49-F238E27FC236}">
                <a16:creationId xmlns:a16="http://schemas.microsoft.com/office/drawing/2014/main" id="{3241DFFE-B6A6-4CC1-A8D0-D02CC3E9229B}"/>
              </a:ext>
            </a:extLst>
          </p:cNvPr>
          <p:cNvSpPr/>
          <p:nvPr/>
        </p:nvSpPr>
        <p:spPr>
          <a:xfrm rot="2700000">
            <a:off x="10471012" y="4447990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3EE698-E37F-4449-8604-E40F78994CB5}"/>
              </a:ext>
            </a:extLst>
          </p:cNvPr>
          <p:cNvSpPr/>
          <p:nvPr/>
        </p:nvSpPr>
        <p:spPr>
          <a:xfrm>
            <a:off x="10504813" y="2773642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855FC-D324-4296-BA31-C971DF93E470}"/>
              </a:ext>
            </a:extLst>
          </p:cNvPr>
          <p:cNvSpPr/>
          <p:nvPr/>
        </p:nvSpPr>
        <p:spPr>
          <a:xfrm>
            <a:off x="10504813" y="3613597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6D02078-EE3F-4293-ACAB-98C1035931D7}"/>
              </a:ext>
            </a:extLst>
          </p:cNvPr>
          <p:cNvSpPr/>
          <p:nvPr/>
        </p:nvSpPr>
        <p:spPr>
          <a:xfrm>
            <a:off x="8639651" y="277364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F643E5-E040-40A1-AB9A-0165C3B58714}"/>
              </a:ext>
            </a:extLst>
          </p:cNvPr>
          <p:cNvSpPr/>
          <p:nvPr/>
        </p:nvSpPr>
        <p:spPr>
          <a:xfrm>
            <a:off x="6903719" y="445895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B1B774D-6A92-402B-86F8-E6F47AA3B930}"/>
              </a:ext>
            </a:extLst>
          </p:cNvPr>
          <p:cNvSpPr/>
          <p:nvPr/>
        </p:nvSpPr>
        <p:spPr>
          <a:xfrm>
            <a:off x="-2423221" y="35532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EDE8069C-00A3-47E6-BB27-BB20ADBC4179}"/>
              </a:ext>
            </a:extLst>
          </p:cNvPr>
          <p:cNvSpPr/>
          <p:nvPr/>
        </p:nvSpPr>
        <p:spPr>
          <a:xfrm>
            <a:off x="-2423221" y="443507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08DDFBEB-2B83-4101-8BDA-57876F20CCBA}"/>
              </a:ext>
            </a:extLst>
          </p:cNvPr>
          <p:cNvSpPr/>
          <p:nvPr/>
        </p:nvSpPr>
        <p:spPr>
          <a:xfrm>
            <a:off x="8589399" y="363027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1D7564-D396-41EF-B1FF-CABA6BA21071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기존안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해결하기 위한 방법론 모두 한계점이 존재한다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13501-56AB-1C17-0A6A-23EEC7D36591}"/>
              </a:ext>
            </a:extLst>
          </p:cNvPr>
          <p:cNvSpPr/>
          <p:nvPr/>
        </p:nvSpPr>
        <p:spPr>
          <a:xfrm>
            <a:off x="-3148897" y="447633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 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61969-D8D9-C6EA-BB71-02DD6A649E71}"/>
              </a:ext>
            </a:extLst>
          </p:cNvPr>
          <p:cNvSpPr/>
          <p:nvPr/>
        </p:nvSpPr>
        <p:spPr>
          <a:xfrm>
            <a:off x="6122170" y="535098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A4FAF9-307E-117F-A0A7-F62AA4374DDD}"/>
              </a:ext>
            </a:extLst>
          </p:cNvPr>
          <p:cNvSpPr/>
          <p:nvPr/>
        </p:nvSpPr>
        <p:spPr>
          <a:xfrm>
            <a:off x="7889217" y="279079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2C82D-F417-3A7F-B54E-07490DFDB532}"/>
              </a:ext>
            </a:extLst>
          </p:cNvPr>
          <p:cNvSpPr/>
          <p:nvPr/>
        </p:nvSpPr>
        <p:spPr>
          <a:xfrm>
            <a:off x="7889217" y="366162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적용간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전문성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8A8AD3-50ED-6101-C055-6E929EE2F9BE}"/>
              </a:ext>
            </a:extLst>
          </p:cNvPr>
          <p:cNvSpPr/>
          <p:nvPr/>
        </p:nvSpPr>
        <p:spPr>
          <a:xfrm>
            <a:off x="7889217" y="4500245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좋은 모델이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때까지 시도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29BD7-C940-7657-FB2C-69D64F166C0E}"/>
              </a:ext>
            </a:extLst>
          </p:cNvPr>
          <p:cNvSpPr/>
          <p:nvPr/>
        </p:nvSpPr>
        <p:spPr>
          <a:xfrm>
            <a:off x="9698697" y="278625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08F365-509B-5EE1-AE3E-24166CAA1678}"/>
              </a:ext>
            </a:extLst>
          </p:cNvPr>
          <p:cNvSpPr/>
          <p:nvPr/>
        </p:nvSpPr>
        <p:spPr>
          <a:xfrm>
            <a:off x="9804862" y="371844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학습간 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DB82A-E9CA-8782-6575-CBDF37C99761}"/>
              </a:ext>
            </a:extLst>
          </p:cNvPr>
          <p:cNvSpPr/>
          <p:nvPr/>
        </p:nvSpPr>
        <p:spPr>
          <a:xfrm>
            <a:off x="9698697" y="460796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D85CA-3403-2B4E-5C89-C722CAE001E0}"/>
              </a:ext>
            </a:extLst>
          </p:cNvPr>
          <p:cNvSpPr/>
          <p:nvPr/>
        </p:nvSpPr>
        <p:spPr>
          <a:xfrm>
            <a:off x="9698697" y="5465606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25DB3F-B867-4254-A210-8570E8B93536}"/>
              </a:ext>
            </a:extLst>
          </p:cNvPr>
          <p:cNvSpPr/>
          <p:nvPr/>
        </p:nvSpPr>
        <p:spPr>
          <a:xfrm>
            <a:off x="6122170" y="276363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ADF9E7-7F43-4EB2-851A-34A5F1961716}"/>
              </a:ext>
            </a:extLst>
          </p:cNvPr>
          <p:cNvSpPr/>
          <p:nvPr/>
        </p:nvSpPr>
        <p:spPr>
          <a:xfrm>
            <a:off x="6122170" y="3644596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1E0CC3-365C-455E-BC69-7C621B32625B}"/>
              </a:ext>
            </a:extLst>
          </p:cNvPr>
          <p:cNvSpPr/>
          <p:nvPr/>
        </p:nvSpPr>
        <p:spPr>
          <a:xfrm>
            <a:off x="6122170" y="446585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동일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EDB007D0-E5A2-404F-9111-32035595E7BA}"/>
              </a:ext>
            </a:extLst>
          </p:cNvPr>
          <p:cNvSpPr/>
          <p:nvPr/>
        </p:nvSpPr>
        <p:spPr>
          <a:xfrm rot="2700000">
            <a:off x="8605848" y="4447989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72D72C-29D0-4710-8DD9-C1737CD9FD85}"/>
              </a:ext>
            </a:extLst>
          </p:cNvPr>
          <p:cNvSpPr/>
          <p:nvPr/>
        </p:nvSpPr>
        <p:spPr>
          <a:xfrm>
            <a:off x="7838994" y="5499790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7BD448-555E-4749-A7C7-ADFF48F3B042}"/>
              </a:ext>
            </a:extLst>
          </p:cNvPr>
          <p:cNvSpPr/>
          <p:nvPr/>
        </p:nvSpPr>
        <p:spPr>
          <a:xfrm>
            <a:off x="-3148897" y="362494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보장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9C4E4AE-33F1-4F6C-82DB-E51CB90714AF}"/>
              </a:ext>
            </a:extLst>
          </p:cNvPr>
          <p:cNvSpPr/>
          <p:nvPr/>
        </p:nvSpPr>
        <p:spPr>
          <a:xfrm>
            <a:off x="-2380259" y="53711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CA44DBE-E0C7-4B6D-B2BE-ED5A49D17EBA}"/>
              </a:ext>
            </a:extLst>
          </p:cNvPr>
          <p:cNvSpPr/>
          <p:nvPr/>
        </p:nvSpPr>
        <p:spPr>
          <a:xfrm>
            <a:off x="10504813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10C885E-EE09-41A3-BA02-F5A62A496E13}"/>
              </a:ext>
            </a:extLst>
          </p:cNvPr>
          <p:cNvSpPr/>
          <p:nvPr/>
        </p:nvSpPr>
        <p:spPr>
          <a:xfrm>
            <a:off x="8639651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2943AC-B634-44D5-B6E9-2F6333D42C10}"/>
              </a:ext>
            </a:extLst>
          </p:cNvPr>
          <p:cNvSpPr/>
          <p:nvPr/>
        </p:nvSpPr>
        <p:spPr>
          <a:xfrm>
            <a:off x="3456451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ACD0544-3CB2-4A5B-BA79-0A3E3D77732E}"/>
              </a:ext>
            </a:extLst>
          </p:cNvPr>
          <p:cNvSpPr/>
          <p:nvPr/>
        </p:nvSpPr>
        <p:spPr>
          <a:xfrm>
            <a:off x="3456451" y="360381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4D5814-9D36-4409-91FC-247189912FC2}"/>
              </a:ext>
            </a:extLst>
          </p:cNvPr>
          <p:cNvSpPr/>
          <p:nvPr/>
        </p:nvSpPr>
        <p:spPr>
          <a:xfrm>
            <a:off x="3456451" y="275171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42AF8A-2AD8-4DE7-8B91-B29DDCA48173}"/>
              </a:ext>
            </a:extLst>
          </p:cNvPr>
          <p:cNvSpPr/>
          <p:nvPr/>
        </p:nvSpPr>
        <p:spPr>
          <a:xfrm>
            <a:off x="-5073227" y="280651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보장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CA782853-9C9F-49E7-92F0-C021EA11A634}"/>
              </a:ext>
            </a:extLst>
          </p:cNvPr>
          <p:cNvSpPr/>
          <p:nvPr/>
        </p:nvSpPr>
        <p:spPr>
          <a:xfrm>
            <a:off x="5141337" y="274681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3392F397-CCE5-4A33-B24A-7A48CECD64D3}"/>
              </a:ext>
            </a:extLst>
          </p:cNvPr>
          <p:cNvSpPr/>
          <p:nvPr/>
        </p:nvSpPr>
        <p:spPr>
          <a:xfrm>
            <a:off x="5141337" y="35532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FCE1A2C-927F-41D0-B949-8DCAC3FA82F2}"/>
              </a:ext>
            </a:extLst>
          </p:cNvPr>
          <p:cNvSpPr/>
          <p:nvPr/>
        </p:nvSpPr>
        <p:spPr>
          <a:xfrm>
            <a:off x="3409863" y="446849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74CFCF5-386C-4052-B377-0086D4A6E83A}"/>
              </a:ext>
            </a:extLst>
          </p:cNvPr>
          <p:cNvSpPr/>
          <p:nvPr/>
        </p:nvSpPr>
        <p:spPr>
          <a:xfrm>
            <a:off x="5220893" y="53711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81013B-AEF6-4C4C-A865-EA5AB18A30B9}"/>
              </a:ext>
            </a:extLst>
          </p:cNvPr>
          <p:cNvSpPr/>
          <p:nvPr/>
        </p:nvSpPr>
        <p:spPr>
          <a:xfrm>
            <a:off x="4452255" y="53780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E58FE5E-CAB4-4693-B8C4-FC2AC987EC24}"/>
              </a:ext>
            </a:extLst>
          </p:cNvPr>
          <p:cNvSpPr/>
          <p:nvPr/>
        </p:nvSpPr>
        <p:spPr>
          <a:xfrm>
            <a:off x="4401709" y="452509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사례만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FD1320-7355-4395-ACB3-2C1D442D85E2}"/>
              </a:ext>
            </a:extLst>
          </p:cNvPr>
          <p:cNvSpPr/>
          <p:nvPr/>
        </p:nvSpPr>
        <p:spPr>
          <a:xfrm>
            <a:off x="2712798" y="45186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중점을 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88C07B-1124-4801-BE55-E3B1F8D650F7}"/>
              </a:ext>
            </a:extLst>
          </p:cNvPr>
          <p:cNvSpPr/>
          <p:nvPr/>
        </p:nvSpPr>
        <p:spPr>
          <a:xfrm>
            <a:off x="2652170" y="360436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895E47-4F1A-4295-8A4F-0C230DB78B70}"/>
              </a:ext>
            </a:extLst>
          </p:cNvPr>
          <p:cNvSpPr/>
          <p:nvPr/>
        </p:nvSpPr>
        <p:spPr>
          <a:xfrm>
            <a:off x="2652170" y="275390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BDC5BC-E2CB-4C45-B197-BE974A150778}"/>
              </a:ext>
            </a:extLst>
          </p:cNvPr>
          <p:cNvSpPr/>
          <p:nvPr/>
        </p:nvSpPr>
        <p:spPr>
          <a:xfrm>
            <a:off x="2661208" y="53780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DBB6FD2-E759-432A-9977-5D4157348E9B}"/>
              </a:ext>
            </a:extLst>
          </p:cNvPr>
          <p:cNvSpPr/>
          <p:nvPr/>
        </p:nvSpPr>
        <p:spPr>
          <a:xfrm>
            <a:off x="4401709" y="363723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493035-15CE-4F3C-8B56-197B6D3FC3C6}"/>
              </a:ext>
            </a:extLst>
          </p:cNvPr>
          <p:cNvSpPr/>
          <p:nvPr/>
        </p:nvSpPr>
        <p:spPr>
          <a:xfrm>
            <a:off x="4401709" y="282541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재활용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4C37-3494-4661-B5D6-15E000C5BA98}"/>
              </a:ext>
            </a:extLst>
          </p:cNvPr>
          <p:cNvSpPr/>
          <p:nvPr/>
        </p:nvSpPr>
        <p:spPr>
          <a:xfrm>
            <a:off x="298420" y="1168394"/>
            <a:ext cx="115951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데이터셋에 강건한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WSI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제안한다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한계점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및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동시에 해결하지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과정을 추가한다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0A1384-8877-4267-998D-18CD5B5CE70A}"/>
              </a:ext>
            </a:extLst>
          </p:cNvPr>
          <p:cNvGrpSpPr/>
          <p:nvPr/>
        </p:nvGrpSpPr>
        <p:grpSpPr>
          <a:xfrm>
            <a:off x="447447" y="2291444"/>
            <a:ext cx="11160944" cy="3971324"/>
            <a:chOff x="161412" y="2217874"/>
            <a:chExt cx="11775709" cy="419007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0900750-FDF4-4E15-810A-31363E09AE80}"/>
                </a:ext>
              </a:extLst>
            </p:cNvPr>
            <p:cNvSpPr/>
            <p:nvPr/>
          </p:nvSpPr>
          <p:spPr>
            <a:xfrm>
              <a:off x="254877" y="2743255"/>
              <a:ext cx="6393572" cy="3404565"/>
            </a:xfrm>
            <a:prstGeom prst="roundRect">
              <a:avLst>
                <a:gd name="adj" fmla="val 7714"/>
              </a:avLst>
            </a:prstGeom>
            <a:solidFill>
              <a:srgbClr val="FFDC7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6D70756-55DD-414F-AE00-6EE1991F46E0}"/>
                </a:ext>
              </a:extLst>
            </p:cNvPr>
            <p:cNvSpPr/>
            <p:nvPr/>
          </p:nvSpPr>
          <p:spPr>
            <a:xfrm>
              <a:off x="4429583" y="2846279"/>
              <a:ext cx="6981367" cy="1948815"/>
            </a:xfrm>
            <a:prstGeom prst="roundRect">
              <a:avLst>
                <a:gd name="adj" fmla="val 10313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20AFD259-E75A-4C97-949A-EEBC1A96232D}"/>
                </a:ext>
              </a:extLst>
            </p:cNvPr>
            <p:cNvSpPr/>
            <p:nvPr/>
          </p:nvSpPr>
          <p:spPr>
            <a:xfrm>
              <a:off x="364765" y="3413798"/>
              <a:ext cx="1891625" cy="126738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Imbalance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Dataset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id="{E52C23E0-538E-41D1-8FAD-C32CAFAB2B8F}"/>
                </a:ext>
              </a:extLst>
            </p:cNvPr>
            <p:cNvSpPr/>
            <p:nvPr/>
          </p:nvSpPr>
          <p:spPr>
            <a:xfrm>
              <a:off x="4543300" y="4911292"/>
              <a:ext cx="1891625" cy="105369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Normal Dataset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순서도: 자기 디스크 23">
              <a:extLst>
                <a:ext uri="{FF2B5EF4-FFF2-40B4-BE49-F238E27FC236}">
                  <a16:creationId xmlns:a16="http://schemas.microsoft.com/office/drawing/2014/main" id="{4926A60B-5328-4269-AC7B-51EAAF56F1AF}"/>
                </a:ext>
              </a:extLst>
            </p:cNvPr>
            <p:cNvSpPr/>
            <p:nvPr/>
          </p:nvSpPr>
          <p:spPr>
            <a:xfrm>
              <a:off x="4590033" y="3836956"/>
              <a:ext cx="1891625" cy="42107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Balance Dataset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D5DF58-5380-46DD-AEEE-70912F175FE4}"/>
                </a:ext>
              </a:extLst>
            </p:cNvPr>
            <p:cNvSpPr/>
            <p:nvPr/>
          </p:nvSpPr>
          <p:spPr>
            <a:xfrm>
              <a:off x="161412" y="2598057"/>
              <a:ext cx="11775709" cy="3809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486D1CE-473E-4630-938A-6580A54840C2}"/>
                </a:ext>
              </a:extLst>
            </p:cNvPr>
            <p:cNvSpPr/>
            <p:nvPr/>
          </p:nvSpPr>
          <p:spPr>
            <a:xfrm>
              <a:off x="161412" y="4795094"/>
              <a:ext cx="2402452" cy="552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*Normal Data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 class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라고 가정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D9781E-8A27-47D2-9DF2-680A754E2323}"/>
                </a:ext>
              </a:extLst>
            </p:cNvPr>
            <p:cNvCxnSpPr>
              <a:cxnSpLocks/>
              <a:stCxn id="4" idx="4"/>
              <a:endCxn id="24" idx="2"/>
            </p:cNvCxnSpPr>
            <p:nvPr/>
          </p:nvCxnSpPr>
          <p:spPr>
            <a:xfrm flipV="1">
              <a:off x="2256390" y="4047492"/>
              <a:ext cx="233364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98FACFF-0F4D-4A8F-A6A9-BAC77EAE0C32}"/>
                </a:ext>
              </a:extLst>
            </p:cNvPr>
            <p:cNvCxnSpPr>
              <a:cxnSpLocks/>
              <a:stCxn id="4" idx="4"/>
              <a:endCxn id="23" idx="2"/>
            </p:cNvCxnSpPr>
            <p:nvPr/>
          </p:nvCxnSpPr>
          <p:spPr>
            <a:xfrm>
              <a:off x="2256390" y="4047493"/>
              <a:ext cx="2286910" cy="1390648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BDD9D1-F9BF-4A92-A3FB-0F32B80281C2}"/>
                </a:ext>
              </a:extLst>
            </p:cNvPr>
            <p:cNvSpPr/>
            <p:nvPr/>
          </p:nvSpPr>
          <p:spPr>
            <a:xfrm>
              <a:off x="182382" y="2801908"/>
              <a:ext cx="6096000" cy="681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&lt;Step 1&gt;</a:t>
              </a: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Anomaly Detection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DFA4A08-A380-4834-8F03-63EEEE97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842" y="3364514"/>
              <a:ext cx="1899771" cy="1316673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933850-7A09-4681-9822-85AB7DF9220F}"/>
                </a:ext>
              </a:extLst>
            </p:cNvPr>
            <p:cNvSpPr/>
            <p:nvPr/>
          </p:nvSpPr>
          <p:spPr>
            <a:xfrm>
              <a:off x="4948348" y="2831599"/>
              <a:ext cx="6096000" cy="681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&lt;Step 2&gt;</a:t>
              </a: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 Prediction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2D1011-DF3B-4FE5-8088-93027FC225F0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6481658" y="4022851"/>
              <a:ext cx="2983184" cy="24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3287995-CD45-4393-89CD-F52F545F4B34}"/>
                </a:ext>
              </a:extLst>
            </p:cNvPr>
            <p:cNvSpPr/>
            <p:nvPr/>
          </p:nvSpPr>
          <p:spPr>
            <a:xfrm>
              <a:off x="2933700" y="2217874"/>
              <a:ext cx="6096000" cy="3896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&lt;2 Step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WSI Classification Framework&gt;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84F039DA-9BB9-F2DE-C999-70E005872154}"/>
              </a:ext>
            </a:extLst>
          </p:cNvPr>
          <p:cNvSpPr/>
          <p:nvPr/>
        </p:nvSpPr>
        <p:spPr>
          <a:xfrm>
            <a:off x="7301250" y="2102270"/>
            <a:ext cx="1192473" cy="1201222"/>
          </a:xfrm>
          <a:prstGeom prst="downArrow">
            <a:avLst>
              <a:gd name="adj1" fmla="val 53195"/>
              <a:gd name="adj2" fmla="val 185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D9CC03F-9198-071A-6937-04C6CD90CB46}"/>
              </a:ext>
            </a:extLst>
          </p:cNvPr>
          <p:cNvSpPr/>
          <p:nvPr/>
        </p:nvSpPr>
        <p:spPr>
          <a:xfrm>
            <a:off x="7029450" y="4210673"/>
            <a:ext cx="4762500" cy="338554"/>
          </a:xfrm>
          <a:custGeom>
            <a:avLst/>
            <a:gdLst>
              <a:gd name="connsiteX0" fmla="*/ 2990850 w 4762500"/>
              <a:gd name="connsiteY0" fmla="*/ 0 h 247650"/>
              <a:gd name="connsiteX1" fmla="*/ 4762500 w 4762500"/>
              <a:gd name="connsiteY1" fmla="*/ 0 h 247650"/>
              <a:gd name="connsiteX2" fmla="*/ 4762500 w 4762500"/>
              <a:gd name="connsiteY2" fmla="*/ 247650 h 247650"/>
              <a:gd name="connsiteX3" fmla="*/ 0 w 4762500"/>
              <a:gd name="connsiteY3" fmla="*/ 247650 h 247650"/>
              <a:gd name="connsiteX4" fmla="*/ 2990850 w 4762500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247650">
                <a:moveTo>
                  <a:pt x="2990850" y="0"/>
                </a:moveTo>
                <a:lnTo>
                  <a:pt x="4762500" y="0"/>
                </a:lnTo>
                <a:lnTo>
                  <a:pt x="4762500" y="247650"/>
                </a:lnTo>
                <a:lnTo>
                  <a:pt x="0" y="247650"/>
                </a:lnTo>
                <a:lnTo>
                  <a:pt x="29908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459D983-A300-83DA-8F88-45DF0A93805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7898" y="2409056"/>
            <a:ext cx="2803330" cy="952698"/>
          </a:xfrm>
          <a:prstGeom prst="bentConnector2">
            <a:avLst/>
          </a:prstGeom>
          <a:ln w="127000" cap="flat">
            <a:gradFill>
              <a:gsLst>
                <a:gs pos="100000">
                  <a:srgbClr val="FF0000"/>
                </a:gs>
                <a:gs pos="0">
                  <a:schemeClr val="bg1">
                    <a:lumMod val="75000"/>
                  </a:schemeClr>
                </a:gs>
                <a:gs pos="0">
                  <a:srgbClr val="D3D8E6"/>
                </a:gs>
              </a:gsLst>
              <a:lin ang="5400000" scaled="1"/>
            </a:gra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Graduate School </a:t>
              </a:r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of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따라서, 우리는 불균형 상황에 강건한 2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WSI 분류 프레임 워크를 제안하고자 한다.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One-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+ 3-class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F8D23E-D5C7-4B50-A428-0833A95E1BF7}"/>
              </a:ext>
            </a:extLst>
          </p:cNvPr>
          <p:cNvSpPr/>
          <p:nvPr/>
        </p:nvSpPr>
        <p:spPr>
          <a:xfrm>
            <a:off x="9265454" y="1398843"/>
            <a:ext cx="277031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*N 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대다수라고 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 97%, D 2%, M 1%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82C33-D4A1-2F68-137A-3F7339AF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0" y="1193914"/>
            <a:ext cx="5874836" cy="510445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15BBC8-CFAD-6CDC-CC4E-64FAE6D492FC}"/>
              </a:ext>
            </a:extLst>
          </p:cNvPr>
          <p:cNvSpPr/>
          <p:nvPr/>
        </p:nvSpPr>
        <p:spPr>
          <a:xfrm>
            <a:off x="58935" y="4604084"/>
            <a:ext cx="5933771" cy="1879295"/>
          </a:xfrm>
          <a:prstGeom prst="roundRect">
            <a:avLst>
              <a:gd name="adj" fmla="val 1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8A88F1E-0A20-91E3-3CCE-89DE5CEFA690}"/>
              </a:ext>
            </a:extLst>
          </p:cNvPr>
          <p:cNvSpPr/>
          <p:nvPr/>
        </p:nvSpPr>
        <p:spPr>
          <a:xfrm>
            <a:off x="6079958" y="994611"/>
            <a:ext cx="449179" cy="5438273"/>
          </a:xfrm>
          <a:custGeom>
            <a:avLst/>
            <a:gdLst>
              <a:gd name="connsiteX0" fmla="*/ 0 w 449179"/>
              <a:gd name="connsiteY0" fmla="*/ 3769894 h 5438273"/>
              <a:gd name="connsiteX1" fmla="*/ 0 w 449179"/>
              <a:gd name="connsiteY1" fmla="*/ 5438273 h 5438273"/>
              <a:gd name="connsiteX2" fmla="*/ 449179 w 449179"/>
              <a:gd name="connsiteY2" fmla="*/ 5438273 h 5438273"/>
              <a:gd name="connsiteX3" fmla="*/ 449179 w 449179"/>
              <a:gd name="connsiteY3" fmla="*/ 0 h 5438273"/>
              <a:gd name="connsiteX4" fmla="*/ 0 w 449179"/>
              <a:gd name="connsiteY4" fmla="*/ 3769894 h 54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179" h="5438273">
                <a:moveTo>
                  <a:pt x="0" y="3769894"/>
                </a:moveTo>
                <a:lnTo>
                  <a:pt x="0" y="5438273"/>
                </a:lnTo>
                <a:lnTo>
                  <a:pt x="449179" y="5438273"/>
                </a:lnTo>
                <a:lnTo>
                  <a:pt x="449179" y="0"/>
                </a:lnTo>
                <a:lnTo>
                  <a:pt x="0" y="37698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4A5FE684-82A8-08E9-CDCE-EC5C6A4FEF9A}"/>
              </a:ext>
            </a:extLst>
          </p:cNvPr>
          <p:cNvSpPr/>
          <p:nvPr/>
        </p:nvSpPr>
        <p:spPr>
          <a:xfrm>
            <a:off x="7442390" y="1090620"/>
            <a:ext cx="1792870" cy="120122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Dataset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(Imbalance)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17F90953-50D4-657C-ACC4-8C1716A6CD3E}"/>
              </a:ext>
            </a:extLst>
          </p:cNvPr>
          <p:cNvSpPr/>
          <p:nvPr/>
        </p:nvSpPr>
        <p:spPr>
          <a:xfrm>
            <a:off x="7158532" y="3341073"/>
            <a:ext cx="1792870" cy="97406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 WSI</a:t>
            </a: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8549B77-0570-BADE-F604-AAC61DE9C7F9}"/>
              </a:ext>
            </a:extLst>
          </p:cNvPr>
          <p:cNvSpPr/>
          <p:nvPr/>
        </p:nvSpPr>
        <p:spPr>
          <a:xfrm>
            <a:off x="9994793" y="3361754"/>
            <a:ext cx="1792870" cy="9533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WSI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7C9A86-D090-3172-C4B5-DA8C5D03055E}"/>
              </a:ext>
            </a:extLst>
          </p:cNvPr>
          <p:cNvSpPr/>
          <p:nvPr/>
        </p:nvSpPr>
        <p:spPr>
          <a:xfrm>
            <a:off x="8122454" y="2416154"/>
            <a:ext cx="2770315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0C3DF2-D52B-ED66-7A59-5A9A45EAAF1C}"/>
              </a:ext>
            </a:extLst>
          </p:cNvPr>
          <p:cNvSpPr/>
          <p:nvPr/>
        </p:nvSpPr>
        <p:spPr>
          <a:xfrm>
            <a:off x="6590938" y="1058588"/>
            <a:ext cx="289570" cy="2338380"/>
          </a:xfrm>
          <a:prstGeom prst="rect">
            <a:avLst/>
          </a:prstGeom>
          <a:solidFill>
            <a:srgbClr val="0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06E980-601B-99DF-D27F-DF08C2D9B68E}"/>
              </a:ext>
            </a:extLst>
          </p:cNvPr>
          <p:cNvSpPr/>
          <p:nvPr/>
        </p:nvSpPr>
        <p:spPr>
          <a:xfrm>
            <a:off x="6588161" y="3429001"/>
            <a:ext cx="277107" cy="3003884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90D0F34-3724-2AC0-A21A-0094925D6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843" y="5122304"/>
            <a:ext cx="1792871" cy="125635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F10E88-0D9A-D1E5-D9D4-81DBAF057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626" y="5139204"/>
            <a:ext cx="1187896" cy="12563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0C58F20-52CD-771A-803D-EE743E445687}"/>
              </a:ext>
            </a:extLst>
          </p:cNvPr>
          <p:cNvSpPr txBox="1"/>
          <p:nvPr/>
        </p:nvSpPr>
        <p:spPr>
          <a:xfrm>
            <a:off x="7790841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2% D 2% M 1%)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6312EF-04FF-AD8B-25B8-5D7A12B8D4EA}"/>
              </a:ext>
            </a:extLst>
          </p:cNvPr>
          <p:cNvSpPr txBox="1"/>
          <p:nvPr/>
        </p:nvSpPr>
        <p:spPr>
          <a:xfrm>
            <a:off x="4954580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95%)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24925E6-F2B6-7661-58E1-CB0A10B822FE}"/>
              </a:ext>
            </a:extLst>
          </p:cNvPr>
          <p:cNvSpPr/>
          <p:nvPr/>
        </p:nvSpPr>
        <p:spPr>
          <a:xfrm rot="16200000">
            <a:off x="8945556" y="4679288"/>
            <a:ext cx="682408" cy="2056366"/>
          </a:xfrm>
          <a:prstGeom prst="downArrow">
            <a:avLst>
              <a:gd name="adj1" fmla="val 50775"/>
              <a:gd name="adj2" fmla="val 42098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60F4F1-FDDE-A77F-C94C-CE27382A5457}"/>
              </a:ext>
            </a:extLst>
          </p:cNvPr>
          <p:cNvSpPr/>
          <p:nvPr/>
        </p:nvSpPr>
        <p:spPr>
          <a:xfrm>
            <a:off x="8122454" y="4607489"/>
            <a:ext cx="2770315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Class Classification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School of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43F63-CC77-4A1E-AF89-DB8CB2266226}"/>
              </a:ext>
            </a:extLst>
          </p:cNvPr>
          <p:cNvSpPr/>
          <p:nvPr/>
        </p:nvSpPr>
        <p:spPr>
          <a:xfrm>
            <a:off x="447446" y="1050287"/>
            <a:ext cx="117445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Step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Feature Cube +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(Abnormal Detection)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 Class(N)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대다수 샘플을 필터링하여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형성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의료계에 적용된 이상치 탐색 연구들 특징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[Maximilian, 2022].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 방법을 적용한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연구가 있음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Brain image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적용했으며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외로 다양한 데이터에 적용함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탐지를 위해 적용한 방법론으론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가지가 있음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Deviation based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Reconstruct 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샘플을 원본과 비교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AE,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based method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Score based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데이터에 대해서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속할 점수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(Score)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DevNet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Feature extraction + Conventional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모델을 통해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추출한 후 전통적인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 적용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DeepSVDD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DeepSAD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School of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47446" y="1094600"/>
            <a:ext cx="9082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 방법론 중 현재 높은 성능을 내고 있는 모델들은 다음과 같다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1DAA49-A6DA-E8B5-AA0F-93E1DA82A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13453"/>
              </p:ext>
            </p:extLst>
          </p:nvPr>
        </p:nvGraphicFramePr>
        <p:xfrm>
          <a:off x="752764" y="1538275"/>
          <a:ext cx="10791535" cy="4861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979">
                  <a:extLst>
                    <a:ext uri="{9D8B030D-6E8A-4147-A177-3AD203B41FA5}">
                      <a16:colId xmlns:a16="http://schemas.microsoft.com/office/drawing/2014/main" val="3603896892"/>
                    </a:ext>
                  </a:extLst>
                </a:gridCol>
                <a:gridCol w="1419123">
                  <a:extLst>
                    <a:ext uri="{9D8B030D-6E8A-4147-A177-3AD203B41FA5}">
                      <a16:colId xmlns:a16="http://schemas.microsoft.com/office/drawing/2014/main" val="872934553"/>
                    </a:ext>
                  </a:extLst>
                </a:gridCol>
                <a:gridCol w="1777325">
                  <a:extLst>
                    <a:ext uri="{9D8B030D-6E8A-4147-A177-3AD203B41FA5}">
                      <a16:colId xmlns:a16="http://schemas.microsoft.com/office/drawing/2014/main" val="2103803648"/>
                    </a:ext>
                  </a:extLst>
                </a:gridCol>
                <a:gridCol w="5960108">
                  <a:extLst>
                    <a:ext uri="{9D8B030D-6E8A-4147-A177-3AD203B41FA5}">
                      <a16:colId xmlns:a16="http://schemas.microsoft.com/office/drawing/2014/main" val="4224589059"/>
                    </a:ext>
                  </a:extLst>
                </a:gridCol>
              </a:tblGrid>
              <a:tr h="447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특징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모델명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Idea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06683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Deviation based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AAE based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(Kim, 2022)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데이터를 통해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Encoder/Decoder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이후 학습된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Decoder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322594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Gan based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(Kim, 2020)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데이터를 통해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Generator/Discriminator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이후 학습된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Discriminator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45753"/>
                  </a:ext>
                </a:extLst>
              </a:tr>
              <a:tr h="882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Score based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DevNet</a:t>
                      </a:r>
                      <a:endParaRPr lang="en-US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(Pang,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 분포를 통해 데이터가 얼마나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로부터 벗어났는지 수치화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29662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Feature extraction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ML Method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DeepSAD</a:t>
                      </a:r>
                      <a:endParaRPr lang="en-US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(Ruff,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모델로 데이터의 특징을 추출한 후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SVM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손실함수를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2495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OCNN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Oza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2018)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AE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모델로 데이터의 특징을 추출 후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 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OC-SVM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손실함수를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0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157763" y="1188395"/>
            <a:ext cx="1177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Framework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문제를 해결할 수 있는 방법이다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CCA8B95-E1E3-DB83-B256-FC6FBAF3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9579"/>
              </p:ext>
            </p:extLst>
          </p:nvPr>
        </p:nvGraphicFramePr>
        <p:xfrm>
          <a:off x="464457" y="1798583"/>
          <a:ext cx="11088914" cy="4311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97619445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718611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Resampling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Cost-Sensitive learning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Ensemble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Step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Framework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6391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D297E8-F660-0CAA-B311-1B0DB3C4896E}"/>
              </a:ext>
            </a:extLst>
          </p:cNvPr>
          <p:cNvSpPr/>
          <p:nvPr/>
        </p:nvSpPr>
        <p:spPr>
          <a:xfrm>
            <a:off x="404505" y="5363717"/>
            <a:ext cx="11308524" cy="7617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3F8706-7CD8-4C9D-9EC0-CE87CF44B60E}"/>
              </a:ext>
            </a:extLst>
          </p:cNvPr>
          <p:cNvSpPr/>
          <p:nvPr/>
        </p:nvSpPr>
        <p:spPr>
          <a:xfrm>
            <a:off x="8622687" y="472812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십자형 93">
            <a:extLst>
              <a:ext uri="{FF2B5EF4-FFF2-40B4-BE49-F238E27FC236}">
                <a16:creationId xmlns:a16="http://schemas.microsoft.com/office/drawing/2014/main" id="{18C5EC50-5793-D346-A478-B545F4C31999}"/>
              </a:ext>
            </a:extLst>
          </p:cNvPr>
          <p:cNvSpPr/>
          <p:nvPr/>
        </p:nvSpPr>
        <p:spPr>
          <a:xfrm rot="2700000">
            <a:off x="6858033" y="469593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십자형 94">
            <a:extLst>
              <a:ext uri="{FF2B5EF4-FFF2-40B4-BE49-F238E27FC236}">
                <a16:creationId xmlns:a16="http://schemas.microsoft.com/office/drawing/2014/main" id="{37D66290-C0D8-AB22-5F8E-46CAA2BA2B89}"/>
              </a:ext>
            </a:extLst>
          </p:cNvPr>
          <p:cNvSpPr/>
          <p:nvPr/>
        </p:nvSpPr>
        <p:spPr>
          <a:xfrm rot="2700000">
            <a:off x="6877714" y="254927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십자형 95">
            <a:extLst>
              <a:ext uri="{FF2B5EF4-FFF2-40B4-BE49-F238E27FC236}">
                <a16:creationId xmlns:a16="http://schemas.microsoft.com/office/drawing/2014/main" id="{7DE37FDB-0496-D3B6-0699-68AAB7BE734A}"/>
              </a:ext>
            </a:extLst>
          </p:cNvPr>
          <p:cNvSpPr/>
          <p:nvPr/>
        </p:nvSpPr>
        <p:spPr>
          <a:xfrm rot="2700000">
            <a:off x="6877714" y="3330101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십자형 96">
            <a:extLst>
              <a:ext uri="{FF2B5EF4-FFF2-40B4-BE49-F238E27FC236}">
                <a16:creationId xmlns:a16="http://schemas.microsoft.com/office/drawing/2014/main" id="{1620A617-1F1A-C87E-CC70-F3D1362B743F}"/>
              </a:ext>
            </a:extLst>
          </p:cNvPr>
          <p:cNvSpPr/>
          <p:nvPr/>
        </p:nvSpPr>
        <p:spPr>
          <a:xfrm rot="2700000">
            <a:off x="10410227" y="4052025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98B3BA0-D34E-DC61-5C2D-8561C4201539}"/>
              </a:ext>
            </a:extLst>
          </p:cNvPr>
          <p:cNvSpPr/>
          <p:nvPr/>
        </p:nvSpPr>
        <p:spPr>
          <a:xfrm>
            <a:off x="10424348" y="472812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A3B4310-58BC-DAD3-F58E-F52A93A3D077}"/>
              </a:ext>
            </a:extLst>
          </p:cNvPr>
          <p:cNvSpPr/>
          <p:nvPr/>
        </p:nvSpPr>
        <p:spPr>
          <a:xfrm>
            <a:off x="10444028" y="260990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D34BD3-E747-44F3-0008-0C1932B468A3}"/>
              </a:ext>
            </a:extLst>
          </p:cNvPr>
          <p:cNvSpPr/>
          <p:nvPr/>
        </p:nvSpPr>
        <p:spPr>
          <a:xfrm>
            <a:off x="10444028" y="334825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FBEE10B-6697-DAC9-0791-D310D8A5E0E9}"/>
              </a:ext>
            </a:extLst>
          </p:cNvPr>
          <p:cNvSpPr/>
          <p:nvPr/>
        </p:nvSpPr>
        <p:spPr>
          <a:xfrm>
            <a:off x="8642366" y="2609900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D238B8D-FDBB-DDD3-6D54-5AD4E393CB2F}"/>
              </a:ext>
            </a:extLst>
          </p:cNvPr>
          <p:cNvSpPr/>
          <p:nvPr/>
        </p:nvSpPr>
        <p:spPr>
          <a:xfrm>
            <a:off x="6906434" y="406298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DD88E728-3FEF-767C-EBC1-8AD9EF059ACB}"/>
              </a:ext>
            </a:extLst>
          </p:cNvPr>
          <p:cNvSpPr/>
          <p:nvPr/>
        </p:nvSpPr>
        <p:spPr>
          <a:xfrm>
            <a:off x="8592114" y="3364932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AFD130-C1BE-381D-9FCB-13F6B0C52038}"/>
              </a:ext>
            </a:extLst>
          </p:cNvPr>
          <p:cNvSpPr/>
          <p:nvPr/>
        </p:nvSpPr>
        <p:spPr>
          <a:xfrm>
            <a:off x="6105205" y="485371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3C23D1-E4FD-AB09-699C-6D4292B21389}"/>
              </a:ext>
            </a:extLst>
          </p:cNvPr>
          <p:cNvSpPr/>
          <p:nvPr/>
        </p:nvSpPr>
        <p:spPr>
          <a:xfrm>
            <a:off x="6124885" y="270614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C380C9-4A59-D9BC-A39F-45022D392746}"/>
              </a:ext>
            </a:extLst>
          </p:cNvPr>
          <p:cNvSpPr/>
          <p:nvPr/>
        </p:nvSpPr>
        <p:spPr>
          <a:xfrm>
            <a:off x="6124885" y="344549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A6B0B1-E043-F720-8567-24C051FA00C0}"/>
              </a:ext>
            </a:extLst>
          </p:cNvPr>
          <p:cNvSpPr/>
          <p:nvPr/>
        </p:nvSpPr>
        <p:spPr>
          <a:xfrm>
            <a:off x="6124885" y="418449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1502D4-167B-8980-0293-F44BED5BA8C3}"/>
              </a:ext>
            </a:extLst>
          </p:cNvPr>
          <p:cNvSpPr/>
          <p:nvPr/>
        </p:nvSpPr>
        <p:spPr>
          <a:xfrm>
            <a:off x="7904632" y="262704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8620E1B-10C8-418F-BCB0-B5F560C845D5}"/>
              </a:ext>
            </a:extLst>
          </p:cNvPr>
          <p:cNvSpPr/>
          <p:nvPr/>
        </p:nvSpPr>
        <p:spPr>
          <a:xfrm>
            <a:off x="7841410" y="484275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B8464DE-77C5-3D2D-64E5-E4891B46E535}"/>
              </a:ext>
            </a:extLst>
          </p:cNvPr>
          <p:cNvSpPr/>
          <p:nvPr/>
        </p:nvSpPr>
        <p:spPr>
          <a:xfrm>
            <a:off x="7904632" y="339628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적용간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전문성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2779EC-C564-1710-E37B-66E05C79F9B9}"/>
              </a:ext>
            </a:extLst>
          </p:cNvPr>
          <p:cNvSpPr/>
          <p:nvPr/>
        </p:nvSpPr>
        <p:spPr>
          <a:xfrm>
            <a:off x="9637912" y="262251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74A21D-5E9D-DBC6-613A-8DA58D793F95}"/>
              </a:ext>
            </a:extLst>
          </p:cNvPr>
          <p:cNvSpPr/>
          <p:nvPr/>
        </p:nvSpPr>
        <p:spPr>
          <a:xfrm>
            <a:off x="9637912" y="3450838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학습간 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75CC2B-FE9B-DF3B-088C-A6705B56BDAF}"/>
              </a:ext>
            </a:extLst>
          </p:cNvPr>
          <p:cNvSpPr/>
          <p:nvPr/>
        </p:nvSpPr>
        <p:spPr>
          <a:xfrm>
            <a:off x="9637912" y="4212002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D6AFF3-1D05-D327-B541-6C1C7403BB0D}"/>
              </a:ext>
            </a:extLst>
          </p:cNvPr>
          <p:cNvSpPr/>
          <p:nvPr/>
        </p:nvSpPr>
        <p:spPr>
          <a:xfrm>
            <a:off x="9618232" y="484275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34BB5D7-0D64-9025-D68D-DC66A46CF355}"/>
              </a:ext>
            </a:extLst>
          </p:cNvPr>
          <p:cNvSpPr/>
          <p:nvPr/>
        </p:nvSpPr>
        <p:spPr>
          <a:xfrm>
            <a:off x="6923034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1163CDDD-E0D8-8A7D-B2B7-A606384F8B96}"/>
              </a:ext>
            </a:extLst>
          </p:cNvPr>
          <p:cNvSpPr/>
          <p:nvPr/>
        </p:nvSpPr>
        <p:spPr>
          <a:xfrm>
            <a:off x="8602099" y="5463368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F3D323-016D-9D73-D334-5C2323AB6B1D}"/>
              </a:ext>
            </a:extLst>
          </p:cNvPr>
          <p:cNvSpPr/>
          <p:nvPr/>
        </p:nvSpPr>
        <p:spPr>
          <a:xfrm>
            <a:off x="7901917" y="560186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683DBD4-E3F1-6D36-E239-7246B844485C}"/>
              </a:ext>
            </a:extLst>
          </p:cNvPr>
          <p:cNvSpPr/>
          <p:nvPr/>
        </p:nvSpPr>
        <p:spPr>
          <a:xfrm>
            <a:off x="10454013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BAF61B9-2DD2-55BC-7B01-E7B1F483A425}"/>
              </a:ext>
            </a:extLst>
          </p:cNvPr>
          <p:cNvSpPr/>
          <p:nvPr/>
        </p:nvSpPr>
        <p:spPr>
          <a:xfrm>
            <a:off x="9647897" y="548369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work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그대로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A15B18A-13E6-5002-8748-40250C632D04}"/>
              </a:ext>
            </a:extLst>
          </p:cNvPr>
          <p:cNvSpPr/>
          <p:nvPr/>
        </p:nvSpPr>
        <p:spPr>
          <a:xfrm>
            <a:off x="6134870" y="559243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923F11-9A7D-4AAE-9A6D-ED2A826A1D2C}"/>
              </a:ext>
            </a:extLst>
          </p:cNvPr>
          <p:cNvSpPr/>
          <p:nvPr/>
        </p:nvSpPr>
        <p:spPr>
          <a:xfrm>
            <a:off x="7900104" y="406531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좋은 모델이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때까지 시도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C96F1CD7-7B79-4EDA-80C2-C809C4C38B1A}"/>
              </a:ext>
            </a:extLst>
          </p:cNvPr>
          <p:cNvSpPr/>
          <p:nvPr/>
        </p:nvSpPr>
        <p:spPr>
          <a:xfrm rot="2700000">
            <a:off x="8618549" y="405853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E1AADB6B-57C9-4BE0-B08F-642313EFF381}"/>
              </a:ext>
            </a:extLst>
          </p:cNvPr>
          <p:cNvSpPr/>
          <p:nvPr/>
        </p:nvSpPr>
        <p:spPr>
          <a:xfrm>
            <a:off x="5141935" y="402024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5001616-2173-4B24-BD18-8FBEEE4BCC46}"/>
              </a:ext>
            </a:extLst>
          </p:cNvPr>
          <p:cNvSpPr/>
          <p:nvPr/>
        </p:nvSpPr>
        <p:spPr>
          <a:xfrm>
            <a:off x="3456451" y="47658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0DF687C-ED99-4E45-88EC-17DFCACDA555}"/>
              </a:ext>
            </a:extLst>
          </p:cNvPr>
          <p:cNvSpPr/>
          <p:nvPr/>
        </p:nvSpPr>
        <p:spPr>
          <a:xfrm>
            <a:off x="3456451" y="332441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63B17F6-1E64-49D9-976E-7F2277BDC215}"/>
              </a:ext>
            </a:extLst>
          </p:cNvPr>
          <p:cNvSpPr/>
          <p:nvPr/>
        </p:nvSpPr>
        <p:spPr>
          <a:xfrm>
            <a:off x="3456451" y="258661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4CF5699D-E578-4C45-B1EA-384643C0692C}"/>
              </a:ext>
            </a:extLst>
          </p:cNvPr>
          <p:cNvSpPr/>
          <p:nvPr/>
        </p:nvSpPr>
        <p:spPr>
          <a:xfrm>
            <a:off x="5141337" y="258171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9454C096-439C-404D-9093-0F3E5FCD5BC2}"/>
              </a:ext>
            </a:extLst>
          </p:cNvPr>
          <p:cNvSpPr/>
          <p:nvPr/>
        </p:nvSpPr>
        <p:spPr>
          <a:xfrm>
            <a:off x="5141337" y="32738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0CC0ACCE-6F61-405D-90E5-59DC7F0BD904}"/>
              </a:ext>
            </a:extLst>
          </p:cNvPr>
          <p:cNvSpPr/>
          <p:nvPr/>
        </p:nvSpPr>
        <p:spPr>
          <a:xfrm>
            <a:off x="3409863" y="403669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F24A34D-00FD-419B-A328-3218BBACFCE4}"/>
              </a:ext>
            </a:extLst>
          </p:cNvPr>
          <p:cNvSpPr/>
          <p:nvPr/>
        </p:nvSpPr>
        <p:spPr>
          <a:xfrm>
            <a:off x="5220893" y="47615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A317FCA-023A-4F0C-A94E-1D99554468A0}"/>
              </a:ext>
            </a:extLst>
          </p:cNvPr>
          <p:cNvSpPr/>
          <p:nvPr/>
        </p:nvSpPr>
        <p:spPr>
          <a:xfrm>
            <a:off x="4452255" y="479035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82CBF5E-9CCF-438E-BA45-1EBA87156AA5}"/>
              </a:ext>
            </a:extLst>
          </p:cNvPr>
          <p:cNvSpPr/>
          <p:nvPr/>
        </p:nvSpPr>
        <p:spPr>
          <a:xfrm>
            <a:off x="4401709" y="409329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사례만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6730F8B-D6CC-4572-B088-7B1C630D5A07}"/>
              </a:ext>
            </a:extLst>
          </p:cNvPr>
          <p:cNvSpPr/>
          <p:nvPr/>
        </p:nvSpPr>
        <p:spPr>
          <a:xfrm>
            <a:off x="2712798" y="40868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중점을 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5731F1-2085-47D4-872A-A3DE8893E727}"/>
              </a:ext>
            </a:extLst>
          </p:cNvPr>
          <p:cNvSpPr/>
          <p:nvPr/>
        </p:nvSpPr>
        <p:spPr>
          <a:xfrm>
            <a:off x="2652170" y="332496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61CEABD-92E2-440E-BDAE-DEE3DB38F164}"/>
              </a:ext>
            </a:extLst>
          </p:cNvPr>
          <p:cNvSpPr/>
          <p:nvPr/>
        </p:nvSpPr>
        <p:spPr>
          <a:xfrm>
            <a:off x="2652170" y="262704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66FB633-F6FA-457E-A7C6-39A7C9AE4BEF}"/>
              </a:ext>
            </a:extLst>
          </p:cNvPr>
          <p:cNvSpPr/>
          <p:nvPr/>
        </p:nvSpPr>
        <p:spPr>
          <a:xfrm>
            <a:off x="2661208" y="47684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D148B74-8B72-420B-942B-59F2CD372466}"/>
              </a:ext>
            </a:extLst>
          </p:cNvPr>
          <p:cNvSpPr/>
          <p:nvPr/>
        </p:nvSpPr>
        <p:spPr>
          <a:xfrm>
            <a:off x="4401709" y="335783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E421773-B2A9-4F68-B7BF-667B114E9A8E}"/>
              </a:ext>
            </a:extLst>
          </p:cNvPr>
          <p:cNvSpPr/>
          <p:nvPr/>
        </p:nvSpPr>
        <p:spPr>
          <a:xfrm>
            <a:off x="4401709" y="266031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재활용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346F76D-D322-4C35-9211-E0CA2C14B326}"/>
              </a:ext>
            </a:extLst>
          </p:cNvPr>
          <p:cNvSpPr/>
          <p:nvPr/>
        </p:nvSpPr>
        <p:spPr>
          <a:xfrm>
            <a:off x="3456451" y="551404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75DB815-D3D8-47B9-BF6A-64685680963A}"/>
              </a:ext>
            </a:extLst>
          </p:cNvPr>
          <p:cNvSpPr/>
          <p:nvPr/>
        </p:nvSpPr>
        <p:spPr>
          <a:xfrm>
            <a:off x="2661208" y="551670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85C1477-E57E-45EC-BDC0-595CD8B7765B}"/>
              </a:ext>
            </a:extLst>
          </p:cNvPr>
          <p:cNvSpPr/>
          <p:nvPr/>
        </p:nvSpPr>
        <p:spPr>
          <a:xfrm>
            <a:off x="5220893" y="5511770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91B4C7-01A1-44A4-99F9-85D35F07C6F4}"/>
              </a:ext>
            </a:extLst>
          </p:cNvPr>
          <p:cNvSpPr/>
          <p:nvPr/>
        </p:nvSpPr>
        <p:spPr>
          <a:xfrm>
            <a:off x="4452255" y="5524317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BF81D-FD12-4980-9F53-B0FF9E4ACE2A}"/>
              </a:ext>
            </a:extLst>
          </p:cNvPr>
          <p:cNvSpPr txBox="1"/>
          <p:nvPr/>
        </p:nvSpPr>
        <p:spPr>
          <a:xfrm>
            <a:off x="330200" y="382686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CBAB55-331D-43BC-9C85-6A59C9724A5A}"/>
              </a:ext>
            </a:extLst>
          </p:cNvPr>
          <p:cNvSpPr txBox="1"/>
          <p:nvPr/>
        </p:nvSpPr>
        <p:spPr>
          <a:xfrm>
            <a:off x="939800" y="1604201"/>
            <a:ext cx="577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Introduction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6D93D-5686-420B-97CA-C701DB8307F8}"/>
              </a:ext>
            </a:extLst>
          </p:cNvPr>
          <p:cNvSpPr txBox="1"/>
          <p:nvPr/>
        </p:nvSpPr>
        <p:spPr>
          <a:xfrm>
            <a:off x="939799" y="2686526"/>
            <a:ext cx="331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7EDD1-EE34-41DC-AE63-C3DB7B44C006}"/>
              </a:ext>
            </a:extLst>
          </p:cNvPr>
          <p:cNvSpPr txBox="1"/>
          <p:nvPr/>
        </p:nvSpPr>
        <p:spPr>
          <a:xfrm>
            <a:off x="939799" y="3784930"/>
            <a:ext cx="373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Suggest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B5091-1C4F-431D-AF28-B427A8004F26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E1752D-41DF-43AC-9F08-3CC5B240CD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F8D243-5122-4A3A-9066-63531A0C1CF9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75F552-5D4E-4BF3-9662-F74F387D50DE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67357-263D-4762-8728-0994473CB4A9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494795-74BB-483E-8F3A-5A5C1B90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3" name="Picture 8" descr="http://kirc.kaist.ac.kr/images/logos/kirc_logo.png">
            <a:extLst>
              <a:ext uri="{FF2B5EF4-FFF2-40B4-BE49-F238E27FC236}">
                <a16:creationId xmlns:a16="http://schemas.microsoft.com/office/drawing/2014/main" id="{3C206D14-9B95-420C-9F0E-63726899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209510" y="1188395"/>
            <a:ext cx="11772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Framework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기대할 수 있는 효과는 아래와 같다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1451A1-0675-4F48-B58A-F973FD573CE5}"/>
              </a:ext>
            </a:extLst>
          </p:cNvPr>
          <p:cNvSpPr/>
          <p:nvPr/>
        </p:nvSpPr>
        <p:spPr>
          <a:xfrm>
            <a:off x="419019" y="1693922"/>
            <a:ext cx="11009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정확도 향상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 문제 해결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예방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학습 데이터에 대한 추가적인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 필요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M,D WSI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데이터가 적을 때에도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 1 Framework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독립적으로 운용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분야에서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부족할 때 활용하고자 많이 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0A4D2-D957-58E6-8090-1E3580BE8DFC}"/>
              </a:ext>
            </a:extLst>
          </p:cNvPr>
          <p:cNvSpPr txBox="1"/>
          <p:nvPr/>
        </p:nvSpPr>
        <p:spPr>
          <a:xfrm>
            <a:off x="4673600" y="2843494"/>
            <a:ext cx="191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1100" spc="-150" dirty="0">
              <a:solidFill>
                <a:srgbClr val="4785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808C13-F2C9-4773-A410-D1BD60E5033F}"/>
              </a:ext>
            </a:extLst>
          </p:cNvPr>
          <p:cNvSpPr/>
          <p:nvPr/>
        </p:nvSpPr>
        <p:spPr>
          <a:xfrm>
            <a:off x="274795" y="1142509"/>
            <a:ext cx="12616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암은 사람들을 죽게 만드는 주요 원인 중 하나이며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영향력을 키워가고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심혈관 질병 다음으로 주요한 사망 원인이다.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[IHME, 2019]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추세를 고려할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세기 중에 심혈관 질병보다 높은 사망률을 가지게 될 것으로 추측된다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[Fred,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F233E-1C7A-43BB-96A9-30BD6315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06" y="2133411"/>
            <a:ext cx="7692019" cy="4349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8C839-ECB8-4C6A-A2AB-B9FE3D138C2A}"/>
              </a:ext>
            </a:extLst>
          </p:cNvPr>
          <p:cNvSpPr/>
          <p:nvPr/>
        </p:nvSpPr>
        <p:spPr>
          <a:xfrm>
            <a:off x="3052390" y="2959271"/>
            <a:ext cx="4133269" cy="157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28BD1-F7A6-4558-B0A6-31D65F2B3439}"/>
              </a:ext>
            </a:extLst>
          </p:cNvPr>
          <p:cNvSpPr/>
          <p:nvPr/>
        </p:nvSpPr>
        <p:spPr>
          <a:xfrm>
            <a:off x="321471" y="1150698"/>
            <a:ext cx="1149012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병리학자의 업무 과중이 공급 부족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 특성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업무 증대로 인해 심화될 것으로 보인다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급격한 암 환자 증가 추세와 달리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병리학자의 공급은 이를 따라가지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년까지 병리학 서비스에 대한 수요가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42%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증가하는 반면 병리학자의 공급은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증가할 것으로 추정한다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[ASCO,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진단해야 할 조직 샘플이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생성되는 특성 상 업무 과중에 놓이기 쉽다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[Raymond, 2016]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점차 병리학자들에게 기대되는 역할과 업무가 증가한다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전문적인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QA/QI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병리학자의 주요 의무가 됨에 따라  연간 업무량이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가량 증가했다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[CAP-ACP, 2014]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상담 업무량이 매년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5~10%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가량 증가하고 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[Raymond,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2014]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2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C09BB1-29A0-49F8-A193-C792D078BF25}"/>
              </a:ext>
            </a:extLst>
          </p:cNvPr>
          <p:cNvSpPr/>
          <p:nvPr/>
        </p:nvSpPr>
        <p:spPr>
          <a:xfrm>
            <a:off x="324256" y="1186051"/>
            <a:ext cx="116920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 병리학자가 경험한 업무 과중은 </a:t>
            </a:r>
            <a:r>
              <a:rPr lang="ko-KR" altLang="en-US" sz="2000" dirty="0" err="1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오진단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증대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 만족도 악화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악영향을 초래한다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정도의 차이는 있으나 거의 모든 병리학자들은 번아웃을 경험했다</a:t>
            </a: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182 participants in the study, 99.7% reported some level of burnout (</a:t>
            </a:r>
            <a:r>
              <a:rPr lang="en-US" altLang="ko-KR" dirty="0" err="1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Kasbi</a:t>
            </a: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et al, 2018)</a:t>
            </a:r>
          </a:p>
          <a:p>
            <a:endParaRPr lang="en-US" altLang="ko-KR" dirty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과중은 병리학자의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오진단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가능성을 증가시킨다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E2E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adverse quality and safety impacts increased sharply when worked more than 39 hours/week [RCPA, 2011]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The rate of inaccurate diagnoses ranged from 3% to 9% [Martyn, 2018]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과중은 업무 만족도와 강한 음의 상관관계를 가진다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There was a significant negative correlation between caseload size and workload satisfaction(Hutchins et al.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부족한 업무 만족도가 직업을 포기하는데 큰 기여를 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lack of job satisfaction contributed significantly to the intention to leave the profession. (Heritage et al. , 2019)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7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77170F-0A2A-441B-A563-1E55F5D974D9}"/>
              </a:ext>
            </a:extLst>
          </p:cNvPr>
          <p:cNvSpPr/>
          <p:nvPr/>
        </p:nvSpPr>
        <p:spPr>
          <a:xfrm>
            <a:off x="299358" y="1130810"/>
            <a:ext cx="1156244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learning(DL)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서포트 시스템은 병리학자들의 업무과중을 해소할 뿐만 아니라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 정확도까지 향상시키는 방안으로 기대되고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 정확도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관리 최적화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감소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[Miao, 2021]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스캐너의 발전이 병리학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및 병리학자들의 업무의 디지털화를 가능하게 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발전을 통해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성능의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서포트 시스템을 많이 활용한다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Ibrahim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., 2020).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병리학에 적용된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의료 분야에 있어 높은 품질과 정확도의 서비스를 가능하게 해줬다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기술은 병리학자들을 일꾼이 아닌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감독자로 만들었다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(Klaus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Kayser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201468-499D-4E72-8936-93BFFCD2DCD3}"/>
              </a:ext>
            </a:extLst>
          </p:cNvPr>
          <p:cNvSpPr/>
          <p:nvPr/>
        </p:nvSpPr>
        <p:spPr>
          <a:xfrm>
            <a:off x="286203" y="1193914"/>
            <a:ext cx="10361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서포트 시스템들이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병리학에서 널리 사용되고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B49D07-04E6-4076-A589-92F4044A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54544"/>
              </p:ext>
            </p:extLst>
          </p:nvPr>
        </p:nvGraphicFramePr>
        <p:xfrm>
          <a:off x="117870" y="1840603"/>
          <a:ext cx="12015195" cy="382347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84489">
                  <a:extLst>
                    <a:ext uri="{9D8B030D-6E8A-4147-A177-3AD203B41FA5}">
                      <a16:colId xmlns:a16="http://schemas.microsoft.com/office/drawing/2014/main" val="2067589563"/>
                    </a:ext>
                  </a:extLst>
                </a:gridCol>
                <a:gridCol w="2574341">
                  <a:extLst>
                    <a:ext uri="{9D8B030D-6E8A-4147-A177-3AD203B41FA5}">
                      <a16:colId xmlns:a16="http://schemas.microsoft.com/office/drawing/2014/main" val="699256342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923782708"/>
                    </a:ext>
                  </a:extLst>
                </a:gridCol>
                <a:gridCol w="4868665">
                  <a:extLst>
                    <a:ext uri="{9D8B030D-6E8A-4147-A177-3AD203B41FA5}">
                      <a16:colId xmlns:a16="http://schemas.microsoft.com/office/drawing/2014/main" val="3118160239"/>
                    </a:ext>
                  </a:extLst>
                </a:gridCol>
              </a:tblGrid>
              <a:tr h="354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Structure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Train Dataset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4428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Hybrid CNN + LSTM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3771 images from Peking Hospital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236708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DenseNet121-AnoGAN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7909 images from </a:t>
                      </a:r>
                      <a:r>
                        <a:rPr lang="en-US" sz="1600" u="none" strike="noStrike" dirty="0" err="1">
                          <a:effectLst/>
                        </a:rPr>
                        <a:t>BreaKHis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46850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Sun, Xu,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Liver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DL-based classification 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using global labels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[WSI] 462(N 79, AB 383) from TCGA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58226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Pati</a:t>
                      </a:r>
                      <a:r>
                        <a:rPr lang="en-US" sz="1600" u="none" strike="noStrike" dirty="0">
                          <a:effectLst/>
                        </a:rPr>
                        <a:t>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HACT-Net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2080 images of 106 WSI from BRACS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24575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Xiang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/ Lung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DSNet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dirty="0">
                          <a:effectLst/>
                        </a:rPr>
                        <a:t> [WSI] Camelyon16, TCGA-LUSC, BCNB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ED0754-3B08-4199-A191-78ACA032DF98}"/>
              </a:ext>
            </a:extLst>
          </p:cNvPr>
          <p:cNvSpPr/>
          <p:nvPr/>
        </p:nvSpPr>
        <p:spPr>
          <a:xfrm>
            <a:off x="355133" y="1168943"/>
            <a:ext cx="1171917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 분야 특성 상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셋이  흔하다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표본에 비해 매우 적은 양의 비정상 표본이 나온다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[Zhang, 2022]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셋에 기존의 예측 모델을 적용시 성능이 악화된다는 점이다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예측 모델은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데이터의 특성을 잘 반영하지 못하여 성능이 악화된다[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2009].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셋에 대해 기존의 예측 모델을 적용했을 때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문제점이 있다.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정확도를 가지나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 negative / False positive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경우가 많다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Loyola-Gonalez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2016].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때 대다수의 비중을 차지하고 있는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사례가 부족하여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간에는 구별을 잘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2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1F6431-2CD4-4F1B-AD50-5159BD5C010C}"/>
              </a:ext>
            </a:extLst>
          </p:cNvPr>
          <p:cNvSpPr/>
          <p:nvPr/>
        </p:nvSpPr>
        <p:spPr>
          <a:xfrm>
            <a:off x="294903" y="1225095"/>
            <a:ext cx="1219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데이터셋에서의 모델 예측 성능 악화를 방지하기 위해 크게 사용하는 방법은 3가지가 있다.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[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비율 조정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Resampling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사례를 더 뽑거나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(oversampling) M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ajority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덜 뽑는다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undersamp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ling).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달라진다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[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비율 조정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Cost-sensitive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 학습 가중치를 조정한다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가중치를 부여할 때 전문성을 필요로 한다.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[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모델 적용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Ensemble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모델을 조합하여 보다 나은 예측을 진행한다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경험적으로 적용하기 전에 성능을 보장할 수 없다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54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29966</TotalTime>
  <Words>2192</Words>
  <Application>Microsoft Office PowerPoint</Application>
  <PresentationFormat>와이드스크린</PresentationFormat>
  <Paragraphs>483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 Narrow</vt:lpstr>
      <vt:lpstr>맑은 고딕</vt:lpstr>
      <vt:lpstr>나눔스퀘어</vt:lpstr>
      <vt:lpstr>나눔스퀘어 Light</vt:lpstr>
      <vt:lpstr>나눔스퀘어 ExtraBold</vt:lpstr>
      <vt:lpstr>나눔바른고딕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732</cp:revision>
  <cp:lastPrinted>2023-01-18T05:29:29Z</cp:lastPrinted>
  <dcterms:created xsi:type="dcterms:W3CDTF">2021-02-14T00:18:03Z</dcterms:created>
  <dcterms:modified xsi:type="dcterms:W3CDTF">2023-01-19T01:44:03Z</dcterms:modified>
</cp:coreProperties>
</file>