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0"/>
  </p:notesMasterIdLst>
  <p:sldIdLst>
    <p:sldId id="256" r:id="rId2"/>
    <p:sldId id="324" r:id="rId3"/>
    <p:sldId id="337" r:id="rId4"/>
    <p:sldId id="334" r:id="rId5"/>
    <p:sldId id="346" r:id="rId6"/>
    <p:sldId id="369" r:id="rId7"/>
    <p:sldId id="370" r:id="rId8"/>
    <p:sldId id="351" r:id="rId9"/>
    <p:sldId id="347" r:id="rId10"/>
    <p:sldId id="352" r:id="rId11"/>
    <p:sldId id="353" r:id="rId12"/>
    <p:sldId id="354" r:id="rId13"/>
    <p:sldId id="349" r:id="rId14"/>
    <p:sldId id="355" r:id="rId15"/>
    <p:sldId id="356" r:id="rId16"/>
    <p:sldId id="357" r:id="rId17"/>
    <p:sldId id="344" r:id="rId18"/>
    <p:sldId id="358" r:id="rId19"/>
    <p:sldId id="359" r:id="rId20"/>
    <p:sldId id="360" r:id="rId21"/>
    <p:sldId id="361" r:id="rId22"/>
    <p:sldId id="362" r:id="rId23"/>
    <p:sldId id="363" r:id="rId24"/>
    <p:sldId id="365" r:id="rId25"/>
    <p:sldId id="366" r:id="rId26"/>
    <p:sldId id="345" r:id="rId27"/>
    <p:sldId id="367" r:id="rId28"/>
    <p:sldId id="371" r:id="rId2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253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882FC6BB-CD29-B443-03EC-8D8C58235F40}" name="Kang Hyeongu" initials="KH" userId="b2d262a35eb16e8c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06EBA"/>
    <a:srgbClr val="F2F7EE"/>
    <a:srgbClr val="D4E6C7"/>
    <a:srgbClr val="00286F"/>
    <a:srgbClr val="D8E1EA"/>
    <a:srgbClr val="A6C4E8"/>
    <a:srgbClr val="D9D9D9"/>
    <a:srgbClr val="327BCC"/>
    <a:srgbClr val="181818"/>
    <a:srgbClr val="0019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61" autoAdjust="0"/>
    <p:restoredTop sz="72441" autoAdjust="0"/>
  </p:normalViewPr>
  <p:slideViewPr>
    <p:cSldViewPr snapToGrid="0" showGuides="1">
      <p:cViewPr varScale="1">
        <p:scale>
          <a:sx n="59" d="100"/>
          <a:sy n="59" d="100"/>
        </p:scale>
        <p:origin x="1608" y="67"/>
      </p:cViewPr>
      <p:guideLst>
        <p:guide orient="horz" pos="2160"/>
        <p:guide pos="3840"/>
        <p:guide orient="horz" pos="1253"/>
      </p:guideLst>
    </p:cSldViewPr>
  </p:slideViewPr>
  <p:notesTextViewPr>
    <p:cViewPr>
      <p:scale>
        <a:sx n="75" d="100"/>
        <a:sy n="7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microsoft.com/office/2018/10/relationships/authors" Target="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E1C6E6-C9EF-4AEA-9A59-A9694720BB3A}" type="datetimeFigureOut">
              <a:rPr lang="ko-KR" altLang="en-US" smtClean="0"/>
              <a:t>2022-09-14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CD6B1E-B667-4EA5-A6E9-59B9296CD86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0209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안녕하세요 오늘 </a:t>
            </a:r>
            <a:r>
              <a:rPr lang="en-US" altLang="ko-KR" dirty="0"/>
              <a:t>Progressive Layered Extraction </a:t>
            </a:r>
            <a:r>
              <a:rPr lang="ko-KR" altLang="en-US" dirty="0"/>
              <a:t>논문 </a:t>
            </a:r>
            <a:r>
              <a:rPr lang="en-US" altLang="ko-KR" dirty="0"/>
              <a:t>Review</a:t>
            </a:r>
            <a:r>
              <a:rPr lang="ko-KR" altLang="en-US" dirty="0"/>
              <a:t>를 맡은 </a:t>
            </a:r>
            <a:r>
              <a:rPr lang="en-US" altLang="ko-KR" dirty="0"/>
              <a:t>GSDS </a:t>
            </a:r>
            <a:r>
              <a:rPr lang="ko-KR" altLang="en-US" dirty="0"/>
              <a:t>강현구입니다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Hello, I’m Hyun-gu Kang of GSDS, in charge of the Progressive Layered Extraction paper review today.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CD6B1E-B667-4EA5-A6E9-59B9296CD869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92973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이때 </a:t>
            </a:r>
            <a:r>
              <a:rPr lang="en-US" altLang="ko-KR" dirty="0"/>
              <a:t>MMOE</a:t>
            </a:r>
            <a:r>
              <a:rPr lang="ko-KR" altLang="en-US" dirty="0"/>
              <a:t>와 </a:t>
            </a:r>
            <a:r>
              <a:rPr lang="en-US" altLang="ko-KR" dirty="0"/>
              <a:t>CGC</a:t>
            </a:r>
            <a:r>
              <a:rPr lang="ko-KR" altLang="en-US" dirty="0"/>
              <a:t>의 차이점에 대해 짚고 넘어가겠습니다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차이점은 </a:t>
            </a:r>
            <a:r>
              <a:rPr lang="en-US" altLang="ko-KR" dirty="0"/>
              <a:t>2</a:t>
            </a:r>
            <a:r>
              <a:rPr lang="ko-KR" altLang="en-US" dirty="0"/>
              <a:t>가지로</a:t>
            </a:r>
            <a:r>
              <a:rPr lang="en-US" altLang="ko-KR" dirty="0"/>
              <a:t>, </a:t>
            </a:r>
            <a:r>
              <a:rPr lang="ko-KR" altLang="en-US" dirty="0"/>
              <a:t>연결 방식</a:t>
            </a:r>
            <a:r>
              <a:rPr lang="en-US" altLang="ko-KR" dirty="0"/>
              <a:t>(Routing) </a:t>
            </a:r>
            <a:r>
              <a:rPr lang="ko-KR" altLang="en-US" dirty="0"/>
              <a:t>과 </a:t>
            </a:r>
            <a:r>
              <a:rPr lang="en-US" altLang="ko-KR" dirty="0"/>
              <a:t>Bottom Ingredient </a:t>
            </a:r>
            <a:r>
              <a:rPr lang="ko-KR" altLang="en-US" dirty="0"/>
              <a:t>입니다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/>
              <a:t>MMOE</a:t>
            </a:r>
            <a:r>
              <a:rPr lang="ko-KR" altLang="en-US" dirty="0"/>
              <a:t>는 모든</a:t>
            </a:r>
            <a:r>
              <a:rPr lang="en-US" altLang="ko-KR" dirty="0"/>
              <a:t> Expert</a:t>
            </a:r>
            <a:r>
              <a:rPr lang="ko-KR" altLang="en-US" dirty="0"/>
              <a:t>의 관계를 고려하나</a:t>
            </a:r>
            <a:r>
              <a:rPr lang="en-US" altLang="ko-KR" dirty="0"/>
              <a:t>, CGC</a:t>
            </a:r>
            <a:r>
              <a:rPr lang="ko-KR" altLang="en-US" dirty="0"/>
              <a:t>는 각각의 </a:t>
            </a:r>
            <a:r>
              <a:rPr lang="en-US" altLang="ko-KR" dirty="0"/>
              <a:t>Specific Expert </a:t>
            </a:r>
            <a:r>
              <a:rPr lang="ko-KR" altLang="en-US" dirty="0"/>
              <a:t>와 </a:t>
            </a:r>
            <a:r>
              <a:rPr lang="en-US" altLang="ko-KR" dirty="0"/>
              <a:t>Shared expert </a:t>
            </a:r>
            <a:r>
              <a:rPr lang="ko-KR" altLang="en-US" dirty="0"/>
              <a:t>만</a:t>
            </a:r>
            <a:r>
              <a:rPr lang="en-US" altLang="ko-KR" dirty="0"/>
              <a:t> </a:t>
            </a:r>
            <a:r>
              <a:rPr lang="ko-KR" altLang="en-US" dirty="0"/>
              <a:t>고려합니다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또한 </a:t>
            </a:r>
            <a:r>
              <a:rPr lang="en-US" altLang="ko-KR" dirty="0"/>
              <a:t>MMOE</a:t>
            </a:r>
            <a:r>
              <a:rPr lang="ko-KR" altLang="en-US" dirty="0"/>
              <a:t>에서는 </a:t>
            </a:r>
            <a:r>
              <a:rPr lang="en-US" altLang="ko-KR" dirty="0"/>
              <a:t>Bottom</a:t>
            </a:r>
            <a:r>
              <a:rPr lang="ko-KR" altLang="en-US" dirty="0"/>
              <a:t>에서 </a:t>
            </a:r>
            <a:r>
              <a:rPr lang="en-US" altLang="ko-KR" dirty="0"/>
              <a:t>Specific Expert</a:t>
            </a:r>
            <a:r>
              <a:rPr lang="ko-KR" altLang="en-US" dirty="0"/>
              <a:t>을 고려하나</a:t>
            </a:r>
            <a:r>
              <a:rPr lang="en-US" altLang="ko-KR" dirty="0"/>
              <a:t>, CGC</a:t>
            </a:r>
            <a:r>
              <a:rPr lang="ko-KR" altLang="en-US" dirty="0"/>
              <a:t>는 추가적으로 </a:t>
            </a:r>
            <a:r>
              <a:rPr lang="en-US" altLang="ko-KR" dirty="0"/>
              <a:t>Shared Expert</a:t>
            </a:r>
            <a:r>
              <a:rPr lang="ko-KR" altLang="en-US" dirty="0"/>
              <a:t>를 고려합니다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이때</a:t>
            </a:r>
            <a:r>
              <a:rPr lang="en-US" altLang="ko-KR" dirty="0"/>
              <a:t>, MMOE’s routing </a:t>
            </a:r>
            <a:r>
              <a:rPr lang="ko-KR" altLang="en-US" dirty="0"/>
              <a:t>방식이 </a:t>
            </a:r>
            <a:r>
              <a:rPr lang="en-US" altLang="ko-KR" dirty="0"/>
              <a:t>CGC</a:t>
            </a:r>
            <a:r>
              <a:rPr lang="ko-KR" altLang="en-US" dirty="0"/>
              <a:t>의 </a:t>
            </a:r>
            <a:r>
              <a:rPr lang="en-US" altLang="ko-KR" dirty="0"/>
              <a:t>Routing </a:t>
            </a:r>
            <a:r>
              <a:rPr lang="ko-KR" altLang="en-US" dirty="0"/>
              <a:t>방식의 일반화한 것 처럼 보이나</a:t>
            </a:r>
            <a:r>
              <a:rPr lang="en-US" altLang="ko-KR" dirty="0"/>
              <a:t>, </a:t>
            </a:r>
            <a:r>
              <a:rPr lang="ko-KR" altLang="en-US" dirty="0"/>
              <a:t>결과는 그렇지 않습니다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/>
              <a:t>Routing</a:t>
            </a:r>
            <a:r>
              <a:rPr lang="ko-KR" altLang="en-US" dirty="0"/>
              <a:t> </a:t>
            </a:r>
            <a:r>
              <a:rPr lang="en-US" altLang="ko-KR" dirty="0"/>
              <a:t>Strategy</a:t>
            </a:r>
            <a:r>
              <a:rPr lang="ko-KR" altLang="en-US" dirty="0"/>
              <a:t>와 </a:t>
            </a:r>
            <a:r>
              <a:rPr lang="en-US" altLang="ko-KR" dirty="0"/>
              <a:t>Bottom Ingredient</a:t>
            </a:r>
            <a:r>
              <a:rPr lang="ko-KR" altLang="en-US" dirty="0"/>
              <a:t>의 차이를 통해서 </a:t>
            </a:r>
            <a:r>
              <a:rPr lang="en-US" altLang="ko-KR" dirty="0"/>
              <a:t>CGC</a:t>
            </a:r>
            <a:r>
              <a:rPr lang="ko-KR" altLang="en-US" dirty="0"/>
              <a:t>는 </a:t>
            </a:r>
            <a:r>
              <a:rPr lang="en-US" altLang="ko-KR" dirty="0"/>
              <a:t>Task </a:t>
            </a:r>
            <a:r>
              <a:rPr lang="ko-KR" altLang="en-US" dirty="0"/>
              <a:t>간의 차이와 관계를 고려할 수 있습니다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Let's talk about the difference between MMOE and CGC. </a:t>
            </a:r>
          </a:p>
          <a:p>
            <a:endParaRPr lang="en-US" altLang="ko-KR" dirty="0"/>
          </a:p>
          <a:p>
            <a:r>
              <a:rPr lang="en-US" altLang="ko-KR" dirty="0"/>
              <a:t>There are two differences: Routing Strategy and Bottom Ingredients. </a:t>
            </a:r>
          </a:p>
          <a:p>
            <a:endParaRPr lang="en-US" altLang="ko-KR" dirty="0"/>
          </a:p>
          <a:p>
            <a:r>
              <a:rPr lang="en-US" altLang="ko-KR" dirty="0"/>
              <a:t>The MMOE considers the relationship of all experts, but the CGC considers only each Specific Expert and Shared Expert. </a:t>
            </a:r>
          </a:p>
          <a:p>
            <a:endParaRPr lang="en-US" altLang="ko-KR" dirty="0"/>
          </a:p>
          <a:p>
            <a:r>
              <a:rPr lang="en-US" altLang="ko-KR" dirty="0"/>
              <a:t>MMOE also considers the Specific Expert in Bottom, but CGC additionally considers the Shared Expert. </a:t>
            </a:r>
          </a:p>
          <a:p>
            <a:endParaRPr lang="en-US" altLang="ko-KR" dirty="0"/>
          </a:p>
          <a:p>
            <a:r>
              <a:rPr lang="en-US" altLang="ko-KR" dirty="0"/>
              <a:t>At this time, the MMOE's routing strategy seems to be a generalization of the CGC's routing strategy, but the result is not. </a:t>
            </a:r>
          </a:p>
          <a:p>
            <a:r>
              <a:rPr lang="en-US" altLang="ko-KR" dirty="0"/>
              <a:t>The difference between Routing Strategy and Bottom Ingressives allows CGC to consider the difference and relationship between Tasks.</a:t>
            </a:r>
          </a:p>
          <a:p>
            <a:endParaRPr lang="en-US" altLang="ko-KR" dirty="0"/>
          </a:p>
          <a:p>
            <a:r>
              <a:rPr lang="en-US" altLang="ko-KR" dirty="0"/>
              <a:t>I'll talk about this later.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CD6B1E-B667-4EA5-A6E9-59B9296CD869}" type="slidenum">
              <a:rPr lang="ko-KR" altLang="en-US" smtClean="0"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20265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번째로 </a:t>
            </a:r>
            <a:r>
              <a:rPr lang="en-US" altLang="ko-KR" dirty="0"/>
              <a:t>Progressive Layered Extraction</a:t>
            </a:r>
            <a:r>
              <a:rPr lang="ko-KR" altLang="en-US" dirty="0"/>
              <a:t>을 활용합니다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이후 </a:t>
            </a:r>
            <a:r>
              <a:rPr lang="en-US" altLang="ko-KR" dirty="0"/>
              <a:t>PLE</a:t>
            </a:r>
            <a:r>
              <a:rPr lang="ko-KR" altLang="en-US" dirty="0"/>
              <a:t>로 지칭하겠습니다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/>
              <a:t>PLE</a:t>
            </a:r>
            <a:r>
              <a:rPr lang="ko-KR" altLang="en-US" dirty="0"/>
              <a:t>를 통해서 보다 고차원의 </a:t>
            </a:r>
            <a:r>
              <a:rPr lang="en-US" altLang="ko-KR" dirty="0"/>
              <a:t>Shared information </a:t>
            </a:r>
            <a:r>
              <a:rPr lang="ko-KR" altLang="en-US" dirty="0"/>
              <a:t>을 추출합니다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그리고 </a:t>
            </a:r>
            <a:r>
              <a:rPr lang="en-US" altLang="ko-KR" dirty="0"/>
              <a:t>Gate</a:t>
            </a:r>
            <a:r>
              <a:rPr lang="ko-KR" altLang="en-US" dirty="0"/>
              <a:t>를 통해서 저차원의 </a:t>
            </a:r>
            <a:r>
              <a:rPr lang="en-US" altLang="ko-KR" dirty="0"/>
              <a:t>Information</a:t>
            </a:r>
            <a:r>
              <a:rPr lang="ko-KR" altLang="en-US" dirty="0"/>
              <a:t>과 고차원의 </a:t>
            </a:r>
            <a:r>
              <a:rPr lang="en-US" altLang="ko-KR" dirty="0"/>
              <a:t>information </a:t>
            </a:r>
            <a:r>
              <a:rPr lang="ko-KR" altLang="en-US" dirty="0"/>
              <a:t>을 </a:t>
            </a:r>
            <a:r>
              <a:rPr lang="en-US" altLang="ko-KR" dirty="0"/>
              <a:t>Dynamic </a:t>
            </a:r>
            <a:r>
              <a:rPr lang="ko-KR" altLang="en-US" dirty="0"/>
              <a:t>하게 합칩니다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이후 각 </a:t>
            </a:r>
            <a:r>
              <a:rPr lang="en-US" altLang="ko-KR" dirty="0"/>
              <a:t>Task-specific </a:t>
            </a:r>
            <a:r>
              <a:rPr lang="ko-KR" altLang="en-US" dirty="0"/>
              <a:t>끼리의 연결을 제거하여</a:t>
            </a:r>
            <a:r>
              <a:rPr lang="en-US" altLang="ko-KR" dirty="0"/>
              <a:t>, </a:t>
            </a:r>
            <a:r>
              <a:rPr lang="ko-KR" altLang="en-US" dirty="0"/>
              <a:t>고차원의 </a:t>
            </a:r>
            <a:r>
              <a:rPr lang="en-US" altLang="ko-KR" dirty="0"/>
              <a:t>Semantic representation </a:t>
            </a:r>
            <a:r>
              <a:rPr lang="ko-KR" altLang="en-US" dirty="0"/>
              <a:t>이 점차 반영될 수 있도록 </a:t>
            </a:r>
            <a:r>
              <a:rPr lang="en-US" altLang="ko-KR" dirty="0"/>
              <a:t>Network</a:t>
            </a:r>
            <a:r>
              <a:rPr lang="ko-KR" altLang="en-US" dirty="0"/>
              <a:t>를 구성합니다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/>
              <a:t>Second, it utilize Progressive Layered Extraction. </a:t>
            </a:r>
          </a:p>
          <a:p>
            <a:r>
              <a:rPr lang="en-US" altLang="ko-KR" dirty="0"/>
              <a:t>I will refer to it as a PLE. </a:t>
            </a:r>
          </a:p>
          <a:p>
            <a:endParaRPr lang="en-US" altLang="ko-KR" dirty="0"/>
          </a:p>
          <a:p>
            <a:r>
              <a:rPr lang="en-US" altLang="ko-KR" dirty="0"/>
              <a:t>PLE extract higher-order shared information</a:t>
            </a:r>
          </a:p>
          <a:p>
            <a:r>
              <a:rPr lang="en-US" altLang="ko-KR" dirty="0"/>
              <a:t>And model dynamically combine low-dimensional and high-dimensional information through Gate.</a:t>
            </a:r>
          </a:p>
          <a:p>
            <a:endParaRPr lang="en-US" altLang="ko-KR" dirty="0"/>
          </a:p>
          <a:p>
            <a:r>
              <a:rPr lang="en-US" altLang="ko-KR" dirty="0"/>
              <a:t>The network is then configured to remove the connection between each task-specific, so that higher-dimensional semantic presentation is gradually reflected.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CD6B1E-B667-4EA5-A6E9-59B9296CD869}" type="slidenum">
              <a:rPr lang="ko-KR" altLang="en-US" smtClean="0"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21813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마지막으로 </a:t>
            </a:r>
            <a:r>
              <a:rPr lang="en-US" altLang="ko-KR" dirty="0"/>
              <a:t>Joint Loss optimization</a:t>
            </a:r>
            <a:r>
              <a:rPr lang="ko-KR" altLang="en-US" dirty="0"/>
              <a:t>을 도입합니다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동일한 샘플로 고려해줘야 하나</a:t>
            </a:r>
            <a:r>
              <a:rPr lang="en-US" altLang="ko-KR" dirty="0"/>
              <a:t>, </a:t>
            </a:r>
            <a:r>
              <a:rPr lang="ko-KR" altLang="en-US" dirty="0"/>
              <a:t>유저의 연속적인 행동으로 인해 서로 다른 샘플로 고려되는 경우가 있습니다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따라서 이런 경우 샘플 공간을 합쳐줘 함께 학습할 수 있도록 합니다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또한 </a:t>
            </a:r>
            <a:r>
              <a:rPr lang="en-US" altLang="ko-KR" dirty="0"/>
              <a:t>MTL</a:t>
            </a:r>
            <a:r>
              <a:rPr lang="ko-KR" altLang="en-US" dirty="0"/>
              <a:t>의 성능이 가중치에 민감한 점을 고려하여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가중치가 시간에 따라 변화할 수 있도록 설정합니다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Finally, we introduce Joint Loss Optimization. </a:t>
            </a:r>
          </a:p>
          <a:p>
            <a:endParaRPr lang="en-US" altLang="ko-KR" dirty="0"/>
          </a:p>
          <a:p>
            <a:r>
              <a:rPr lang="en-US" altLang="ko-KR" dirty="0"/>
              <a:t>Some samples should be considered as the same, but it may be considered as a different sample due to the user's continuous behavior. </a:t>
            </a:r>
          </a:p>
          <a:p>
            <a:r>
              <a:rPr lang="en-US" altLang="ko-KR" dirty="0"/>
              <a:t>Therefore, in this case, combine the sample spaces so that they can learn together. </a:t>
            </a:r>
          </a:p>
          <a:p>
            <a:endParaRPr lang="en-US" altLang="ko-KR" dirty="0"/>
          </a:p>
          <a:p>
            <a:r>
              <a:rPr lang="en-US" altLang="ko-KR" dirty="0"/>
              <a:t>In addition, considering that MTL's performance is sensitive to weights, </a:t>
            </a:r>
          </a:p>
          <a:p>
            <a:r>
              <a:rPr lang="en-US" altLang="ko-KR" dirty="0"/>
              <a:t>Sets up the weight to change over time.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CD6B1E-B667-4EA5-A6E9-59B9296CD869}" type="slidenum">
              <a:rPr lang="ko-KR" altLang="en-US" smtClean="0"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20696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앞서 설명한 방법들을 기반으로 </a:t>
            </a:r>
            <a:r>
              <a:rPr lang="en-US" altLang="ko-KR" dirty="0"/>
              <a:t>PLE</a:t>
            </a:r>
            <a:r>
              <a:rPr lang="ko-KR" altLang="en-US" dirty="0"/>
              <a:t>의 성능을 확인할 것입니다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/>
              <a:t>Experiment</a:t>
            </a:r>
            <a:r>
              <a:rPr lang="ko-KR" altLang="en-US" dirty="0"/>
              <a:t>의 세부 사항은 다음과 같습니다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Based on the methods described above, paper check the performance of the PLE. </a:t>
            </a:r>
          </a:p>
          <a:p>
            <a:endParaRPr lang="en-US" altLang="ko-KR" dirty="0"/>
          </a:p>
          <a:p>
            <a:r>
              <a:rPr lang="en-US" altLang="ko-KR" dirty="0"/>
              <a:t>Details of the Experiment are as follows: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CD6B1E-B667-4EA5-A6E9-59B9296CD869}" type="slidenum">
              <a:rPr lang="ko-KR" altLang="en-US" smtClean="0"/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859302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노란색 영역을 통해 우리는 </a:t>
            </a:r>
            <a:r>
              <a:rPr lang="en-US" altLang="ko-KR" dirty="0"/>
              <a:t>Strong correlation </a:t>
            </a:r>
            <a:r>
              <a:rPr lang="ko-KR" altLang="en-US" dirty="0"/>
              <a:t>상황</a:t>
            </a:r>
            <a:r>
              <a:rPr lang="en-US" altLang="ko-KR" dirty="0"/>
              <a:t> </a:t>
            </a:r>
            <a:r>
              <a:rPr lang="ko-KR" altLang="en-US" dirty="0"/>
              <a:t>속에서</a:t>
            </a:r>
            <a:r>
              <a:rPr lang="en-US" altLang="ko-KR" dirty="0"/>
              <a:t> </a:t>
            </a:r>
            <a:r>
              <a:rPr lang="ko-KR" altLang="en-US" dirty="0"/>
              <a:t> </a:t>
            </a:r>
            <a:r>
              <a:rPr lang="en-US" altLang="ko-KR" dirty="0"/>
              <a:t>Seesaw phenomenon </a:t>
            </a:r>
            <a:r>
              <a:rPr lang="ko-KR" altLang="en-US" dirty="0"/>
              <a:t>이 실제로 있음을 확인할 수 있습니다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그리고 </a:t>
            </a:r>
            <a:r>
              <a:rPr lang="en-US" altLang="ko-KR" dirty="0"/>
              <a:t>PLE</a:t>
            </a:r>
            <a:r>
              <a:rPr lang="ko-KR" altLang="en-US" dirty="0"/>
              <a:t>의 성능이 여러 </a:t>
            </a:r>
            <a:r>
              <a:rPr lang="en-US" altLang="ko-KR" dirty="0"/>
              <a:t>MTL </a:t>
            </a:r>
            <a:r>
              <a:rPr lang="ko-KR" altLang="en-US" dirty="0"/>
              <a:t>방법과 비교했을 때 </a:t>
            </a:r>
            <a:endParaRPr lang="en-US" altLang="ko-KR" dirty="0"/>
          </a:p>
          <a:p>
            <a:pPr marL="228600" indent="-228600">
              <a:buAutoNum type="arabicParenR"/>
            </a:pPr>
            <a:r>
              <a:rPr lang="en-US" altLang="ko-KR" dirty="0"/>
              <a:t>Seesaw phenomenon </a:t>
            </a:r>
            <a:r>
              <a:rPr lang="ko-KR" altLang="en-US" dirty="0"/>
              <a:t>을 해결한다는 점 </a:t>
            </a:r>
            <a:endParaRPr lang="en-US" altLang="ko-KR" dirty="0"/>
          </a:p>
          <a:p>
            <a:pPr marL="228600" indent="-228600">
              <a:buAutoNum type="arabicParenR"/>
            </a:pPr>
            <a:r>
              <a:rPr lang="ko-KR" altLang="en-US" dirty="0"/>
              <a:t>심지어 </a:t>
            </a:r>
            <a:r>
              <a:rPr lang="en-US" altLang="ko-KR" dirty="0"/>
              <a:t>seesaw phenomenon</a:t>
            </a:r>
            <a:r>
              <a:rPr lang="ko-KR" altLang="en-US" dirty="0"/>
              <a:t>이 거의 없는 </a:t>
            </a:r>
            <a:r>
              <a:rPr lang="en-US" altLang="ko-KR" dirty="0"/>
              <a:t>Loose Correlation </a:t>
            </a:r>
            <a:r>
              <a:rPr lang="ko-KR" altLang="en-US" dirty="0"/>
              <a:t>상황에서도 대부분</a:t>
            </a:r>
            <a:r>
              <a:rPr lang="en-US" altLang="ko-KR" dirty="0"/>
              <a:t> </a:t>
            </a:r>
            <a:r>
              <a:rPr lang="ko-KR" altLang="en-US" dirty="0"/>
              <a:t>최고</a:t>
            </a:r>
            <a:r>
              <a:rPr lang="en-US" altLang="ko-KR" dirty="0"/>
              <a:t> </a:t>
            </a:r>
            <a:r>
              <a:rPr lang="ko-KR" altLang="en-US" dirty="0"/>
              <a:t>성능을 내고 있음을 </a:t>
            </a:r>
            <a:endParaRPr lang="en-US" altLang="ko-KR" dirty="0"/>
          </a:p>
          <a:p>
            <a:pPr marL="228600" indent="-228600">
              <a:buAutoNum type="arabicParenR"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확인할 수 있습니다</a:t>
            </a:r>
            <a:r>
              <a:rPr lang="en-US" altLang="ko-KR" dirty="0"/>
              <a:t>. </a:t>
            </a:r>
            <a:r>
              <a:rPr lang="ko-KR" altLang="en-US" dirty="0"/>
              <a:t> 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Through the yellow area, we can see that Seesaw phenomenon really exists in the Strong correlation situation. 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By Comparing PLE with several MTL methods, we can Check that</a:t>
            </a:r>
          </a:p>
          <a:p>
            <a:pPr marL="0" indent="0">
              <a:buNone/>
            </a:pPr>
            <a:r>
              <a:rPr lang="en-US" altLang="ko-KR" dirty="0"/>
              <a:t>PLE solves the Seesaw phenomenon </a:t>
            </a:r>
          </a:p>
          <a:p>
            <a:pPr marL="0" indent="0">
              <a:buNone/>
            </a:pPr>
            <a:r>
              <a:rPr lang="en-US" altLang="ko-KR" dirty="0"/>
              <a:t>Even in Loose Correlation situations where there is little seesaw phenomenon, most of cases are performed at SOTA’s achievements</a:t>
            </a:r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CD6B1E-B667-4EA5-A6E9-59B9296CD869}" type="slidenum">
              <a:rPr lang="ko-KR" altLang="en-US" smtClean="0"/>
              <a:t>14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659412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PLE</a:t>
            </a:r>
            <a:r>
              <a:rPr lang="ko-KR" altLang="en-US" dirty="0"/>
              <a:t>는 실제 </a:t>
            </a:r>
            <a:r>
              <a:rPr lang="en-US" altLang="ko-KR" dirty="0"/>
              <a:t>Online A/B test</a:t>
            </a:r>
            <a:r>
              <a:rPr lang="ko-KR" altLang="en-US" dirty="0"/>
              <a:t>에서도 </a:t>
            </a:r>
            <a:r>
              <a:rPr lang="en-US" altLang="ko-KR" dirty="0"/>
              <a:t>Total View Count </a:t>
            </a:r>
            <a:r>
              <a:rPr lang="ko-KR" altLang="en-US" dirty="0"/>
              <a:t>및 </a:t>
            </a:r>
            <a:r>
              <a:rPr lang="en-US" altLang="ko-KR" dirty="0"/>
              <a:t>Total watch Time</a:t>
            </a:r>
            <a:r>
              <a:rPr lang="ko-KR" altLang="en-US" dirty="0"/>
              <a:t>을 각각 </a:t>
            </a:r>
            <a:r>
              <a:rPr lang="en-US" altLang="ko-KR" dirty="0"/>
              <a:t>4.17%, 3.57% </a:t>
            </a:r>
            <a:r>
              <a:rPr lang="ko-KR" altLang="en-US" dirty="0"/>
              <a:t>향상시켜 최고의 결과를 도출했습니다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또한 </a:t>
            </a:r>
            <a:r>
              <a:rPr lang="en-US" altLang="ko-KR" dirty="0"/>
              <a:t>Task Group</a:t>
            </a:r>
            <a:r>
              <a:rPr lang="ko-KR" altLang="en-US" dirty="0"/>
              <a:t>의 조합을 </a:t>
            </a:r>
            <a:r>
              <a:rPr lang="en-US" altLang="ko-KR" dirty="0"/>
              <a:t>3</a:t>
            </a:r>
            <a:r>
              <a:rPr lang="ko-KR" altLang="en-US" dirty="0"/>
              <a:t>개</a:t>
            </a:r>
            <a:r>
              <a:rPr lang="en-US" altLang="ko-KR" dirty="0"/>
              <a:t>, 4</a:t>
            </a:r>
            <a:r>
              <a:rPr lang="ko-KR" altLang="en-US" dirty="0"/>
              <a:t>개로 늘렸을 때의 모든 경우에서 </a:t>
            </a:r>
            <a:endParaRPr lang="en-US" altLang="ko-KR" dirty="0"/>
          </a:p>
          <a:p>
            <a:r>
              <a:rPr lang="en-US" altLang="ko-KR" dirty="0"/>
              <a:t>CGC,</a:t>
            </a:r>
            <a:r>
              <a:rPr lang="ko-KR" altLang="en-US" dirty="0"/>
              <a:t> </a:t>
            </a:r>
            <a:r>
              <a:rPr lang="en-US" altLang="ko-KR" dirty="0"/>
              <a:t>PLE</a:t>
            </a:r>
            <a:r>
              <a:rPr lang="ko-KR" altLang="en-US" dirty="0"/>
              <a:t>는 항상 긍정적인 결과를 가져옴을 확인할 수 있습니다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PLE also achieved the best results in the actual Online A/B test </a:t>
            </a:r>
          </a:p>
          <a:p>
            <a:r>
              <a:rPr lang="en-US" altLang="ko-KR" dirty="0"/>
              <a:t>by improving Total View Count and Total Watch Time by 4.17% and 3.57%, respectively. </a:t>
            </a:r>
          </a:p>
          <a:p>
            <a:endParaRPr lang="en-US" altLang="ko-KR" dirty="0"/>
          </a:p>
          <a:p>
            <a:r>
              <a:rPr lang="en-US" altLang="ko-KR" dirty="0"/>
              <a:t>Also, in all cases, when you increase the combination of Task Groups to 3 and 4, </a:t>
            </a:r>
          </a:p>
          <a:p>
            <a:r>
              <a:rPr lang="en-US" altLang="ko-KR" dirty="0"/>
              <a:t>You can see that CGC and PLE always bring positive results.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CD6B1E-B667-4EA5-A6E9-59B9296CD869}" type="slidenum">
              <a:rPr lang="ko-KR" altLang="en-US" smtClean="0"/>
              <a:t>15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504136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마지막으로 </a:t>
            </a:r>
            <a:r>
              <a:rPr lang="en-US" altLang="ko-KR" dirty="0"/>
              <a:t>MMOE, ML-MMOE, CGC, PLE </a:t>
            </a:r>
            <a:r>
              <a:rPr lang="ko-KR" altLang="en-US" dirty="0"/>
              <a:t>네 모델의 </a:t>
            </a:r>
            <a:r>
              <a:rPr lang="en-US" altLang="ko-KR" dirty="0"/>
              <a:t>Expert Utilization</a:t>
            </a:r>
            <a:r>
              <a:rPr lang="ko-KR" altLang="en-US" dirty="0"/>
              <a:t>을 통해 알 수 있는 점 입니다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앞서 </a:t>
            </a:r>
            <a:r>
              <a:rPr lang="en-US" altLang="ko-KR" dirty="0"/>
              <a:t>MMOE</a:t>
            </a:r>
            <a:r>
              <a:rPr lang="ko-KR" altLang="en-US" dirty="0"/>
              <a:t>의 </a:t>
            </a:r>
            <a:r>
              <a:rPr lang="en-US" altLang="ko-KR" dirty="0"/>
              <a:t>Routing Strategy</a:t>
            </a:r>
            <a:r>
              <a:rPr lang="ko-KR" altLang="en-US" dirty="0"/>
              <a:t>는 </a:t>
            </a:r>
            <a:r>
              <a:rPr lang="en-US" altLang="ko-KR" dirty="0"/>
              <a:t>Bottom</a:t>
            </a:r>
            <a:r>
              <a:rPr lang="ko-KR" altLang="en-US" dirty="0"/>
              <a:t>의 모든 </a:t>
            </a:r>
            <a:r>
              <a:rPr lang="en-US" altLang="ko-KR" dirty="0"/>
              <a:t>Ingredient</a:t>
            </a:r>
            <a:r>
              <a:rPr lang="ko-KR" altLang="en-US" dirty="0"/>
              <a:t>를 고려하여</a:t>
            </a:r>
            <a:r>
              <a:rPr lang="en-US" altLang="ko-KR" dirty="0"/>
              <a:t>, </a:t>
            </a:r>
            <a:r>
              <a:rPr lang="ko-KR" altLang="en-US" dirty="0"/>
              <a:t>일부만 고려하는 </a:t>
            </a:r>
            <a:r>
              <a:rPr lang="en-US" altLang="ko-KR" dirty="0"/>
              <a:t>CGC</a:t>
            </a:r>
            <a:r>
              <a:rPr lang="ko-KR" altLang="en-US" dirty="0"/>
              <a:t>의 것과 비교해 일반화된 것처럼 보입니다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하지만 </a:t>
            </a:r>
            <a:r>
              <a:rPr lang="en-US" altLang="ko-KR" dirty="0"/>
              <a:t>MMOE</a:t>
            </a:r>
            <a:r>
              <a:rPr lang="ko-KR" altLang="en-US" dirty="0"/>
              <a:t>와 </a:t>
            </a:r>
            <a:r>
              <a:rPr lang="en-US" altLang="ko-KR" dirty="0"/>
              <a:t>CGC, </a:t>
            </a:r>
            <a:r>
              <a:rPr lang="ko-KR" altLang="en-US" dirty="0"/>
              <a:t>그리고 </a:t>
            </a:r>
            <a:r>
              <a:rPr lang="en-US" altLang="ko-KR" dirty="0"/>
              <a:t>ML-MMOE</a:t>
            </a:r>
            <a:r>
              <a:rPr lang="ko-KR" altLang="en-US" dirty="0"/>
              <a:t>와 </a:t>
            </a:r>
            <a:r>
              <a:rPr lang="en-US" altLang="ko-KR" dirty="0"/>
              <a:t>PLE </a:t>
            </a:r>
            <a:r>
              <a:rPr lang="ko-KR" altLang="en-US" dirty="0"/>
              <a:t>관계에서 각 </a:t>
            </a:r>
            <a:r>
              <a:rPr lang="en-US" altLang="ko-KR" dirty="0"/>
              <a:t>Expert</a:t>
            </a:r>
            <a:r>
              <a:rPr lang="ko-KR" altLang="en-US" dirty="0"/>
              <a:t>의 사용 비율이 매우 차이나는 것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그리고 오히려 </a:t>
            </a:r>
            <a:r>
              <a:rPr lang="en-US" altLang="ko-KR" dirty="0"/>
              <a:t>CGC</a:t>
            </a:r>
            <a:r>
              <a:rPr lang="ko-KR" altLang="en-US" dirty="0"/>
              <a:t>와 </a:t>
            </a:r>
            <a:r>
              <a:rPr lang="en-US" altLang="ko-KR" dirty="0"/>
              <a:t>PLE</a:t>
            </a:r>
            <a:r>
              <a:rPr lang="ko-KR" altLang="en-US" dirty="0"/>
              <a:t>가 </a:t>
            </a:r>
            <a:r>
              <a:rPr lang="en-US" altLang="ko-KR" dirty="0"/>
              <a:t>MMOE,</a:t>
            </a:r>
            <a:r>
              <a:rPr lang="ko-KR" altLang="en-US" dirty="0"/>
              <a:t> </a:t>
            </a:r>
            <a:r>
              <a:rPr lang="en-US" altLang="ko-KR" dirty="0"/>
              <a:t>ML-MMOE</a:t>
            </a:r>
            <a:r>
              <a:rPr lang="ko-KR" altLang="en-US" dirty="0"/>
              <a:t> 보다 성능이 좋다는 점을 통해 </a:t>
            </a:r>
            <a:endParaRPr lang="en-US" altLang="ko-KR" dirty="0"/>
          </a:p>
          <a:p>
            <a:r>
              <a:rPr lang="en-US" altLang="ko-KR" dirty="0"/>
              <a:t>MMOE</a:t>
            </a:r>
            <a:r>
              <a:rPr lang="ko-KR" altLang="en-US" dirty="0"/>
              <a:t>의 </a:t>
            </a:r>
            <a:r>
              <a:rPr lang="en-US" altLang="ko-KR" dirty="0"/>
              <a:t>Routing strategy</a:t>
            </a:r>
            <a:r>
              <a:rPr lang="ko-KR" altLang="en-US" dirty="0"/>
              <a:t>는 </a:t>
            </a:r>
            <a:r>
              <a:rPr lang="en-US" altLang="ko-KR" dirty="0"/>
              <a:t>CGC</a:t>
            </a:r>
            <a:r>
              <a:rPr lang="ko-KR" altLang="en-US" dirty="0"/>
              <a:t>의 </a:t>
            </a:r>
            <a:r>
              <a:rPr lang="en-US" altLang="ko-KR" dirty="0"/>
              <a:t>strategy</a:t>
            </a:r>
            <a:r>
              <a:rPr lang="ko-KR" altLang="en-US" dirty="0"/>
              <a:t>으로 수렴하지 않으며 </a:t>
            </a:r>
            <a:r>
              <a:rPr lang="en-US" altLang="ko-KR" dirty="0"/>
              <a:t>Optimal </a:t>
            </a:r>
            <a:r>
              <a:rPr lang="ko-KR" altLang="en-US" dirty="0"/>
              <a:t>하지 않다는 것을 알 수 있습니다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또한 </a:t>
            </a:r>
            <a:r>
              <a:rPr lang="en-US" altLang="ko-KR" dirty="0"/>
              <a:t>CGC</a:t>
            </a:r>
            <a:r>
              <a:rPr lang="ko-KR" altLang="en-US" dirty="0"/>
              <a:t>와 </a:t>
            </a:r>
            <a:r>
              <a:rPr lang="en-US" altLang="ko-KR" dirty="0"/>
              <a:t>PLE</a:t>
            </a:r>
            <a:r>
              <a:rPr lang="ko-KR" altLang="en-US" dirty="0"/>
              <a:t>의 관계에서</a:t>
            </a:r>
            <a:r>
              <a:rPr lang="en-US" altLang="ko-KR" dirty="0"/>
              <a:t>, </a:t>
            </a:r>
          </a:p>
          <a:p>
            <a:r>
              <a:rPr lang="en-US" altLang="ko-KR" dirty="0"/>
              <a:t>PLE</a:t>
            </a:r>
            <a:r>
              <a:rPr lang="ko-KR" altLang="en-US" dirty="0"/>
              <a:t>에서 </a:t>
            </a:r>
            <a:r>
              <a:rPr lang="en-US" altLang="ko-KR" dirty="0"/>
              <a:t>Shared expert</a:t>
            </a:r>
            <a:r>
              <a:rPr lang="ko-KR" altLang="en-US" dirty="0"/>
              <a:t>의 비율이 상대적으로 매우 높다는 점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그리고 </a:t>
            </a:r>
            <a:r>
              <a:rPr lang="en-US" altLang="ko-KR" dirty="0"/>
              <a:t>PLE</a:t>
            </a:r>
            <a:r>
              <a:rPr lang="ko-KR" altLang="en-US" dirty="0"/>
              <a:t>의 성능이 </a:t>
            </a:r>
            <a:r>
              <a:rPr lang="en-US" altLang="ko-KR" dirty="0"/>
              <a:t>CGC</a:t>
            </a:r>
            <a:r>
              <a:rPr lang="ko-KR" altLang="en-US" dirty="0"/>
              <a:t>보다 좋다는 점을 통해서 </a:t>
            </a:r>
            <a:endParaRPr lang="en-US" altLang="ko-KR" dirty="0"/>
          </a:p>
          <a:p>
            <a:r>
              <a:rPr lang="en-US" altLang="ko-KR" dirty="0"/>
              <a:t>Progressive</a:t>
            </a:r>
            <a:r>
              <a:rPr lang="ko-KR" altLang="en-US" dirty="0"/>
              <a:t> </a:t>
            </a:r>
            <a:r>
              <a:rPr lang="en-US" altLang="ko-KR" dirty="0"/>
              <a:t>separation </a:t>
            </a:r>
            <a:r>
              <a:rPr lang="ko-KR" altLang="en-US" dirty="0"/>
              <a:t>과 </a:t>
            </a:r>
            <a:r>
              <a:rPr lang="en-US" altLang="ko-KR" dirty="0"/>
              <a:t>high-level deeper representation </a:t>
            </a:r>
            <a:r>
              <a:rPr lang="ko-KR" altLang="en-US" dirty="0"/>
              <a:t>이 성능 향상에 도움이 된다는 점을 알 수 있습니다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Finally, we can find out insights from the Expert Utilization of the four models MMOE, ML-MMOE, CGC, and PLE. </a:t>
            </a:r>
          </a:p>
          <a:p>
            <a:endParaRPr lang="en-US" altLang="ko-KR" dirty="0"/>
          </a:p>
          <a:p>
            <a:r>
              <a:rPr lang="en-US" altLang="ko-KR" dirty="0"/>
              <a:t>In earlier, I said that MMOE's Routing Strategy seems to be generalized compared to CGC's, which takes into account all Bottom's Ingredients. </a:t>
            </a:r>
          </a:p>
          <a:p>
            <a:r>
              <a:rPr lang="en-US" altLang="ko-KR" dirty="0"/>
              <a:t>However, in the relationship between MMOE and CGC, and ML-MMOE and PLE, the percentage of use of each expert is very different </a:t>
            </a:r>
          </a:p>
          <a:p>
            <a:r>
              <a:rPr lang="en-US" altLang="ko-KR" dirty="0"/>
              <a:t>And through the fact that CGC and PLE perform better than MMOE and ML-MMOE, </a:t>
            </a:r>
          </a:p>
          <a:p>
            <a:r>
              <a:rPr lang="en-US" altLang="ko-KR" dirty="0"/>
              <a:t>It can be seen that the routing strategy of MMOE does not converge to the strategy of CGC and is not optimal. </a:t>
            </a:r>
          </a:p>
          <a:p>
            <a:endParaRPr lang="en-US" altLang="ko-KR" dirty="0"/>
          </a:p>
          <a:p>
            <a:r>
              <a:rPr lang="en-US" altLang="ko-KR" dirty="0"/>
              <a:t>Also, in the relationship between CGC and PLE, </a:t>
            </a:r>
          </a:p>
          <a:p>
            <a:r>
              <a:rPr lang="en-US" altLang="ko-KR" dirty="0"/>
              <a:t>The proportion of shared experts in PLE is relatively very high </a:t>
            </a:r>
          </a:p>
          <a:p>
            <a:r>
              <a:rPr lang="en-US" altLang="ko-KR" dirty="0"/>
              <a:t>And through the fact that PLE's performance is better than CGC, </a:t>
            </a:r>
          </a:p>
          <a:p>
            <a:r>
              <a:rPr lang="en-US" altLang="ko-KR" dirty="0"/>
              <a:t>We can see that progressive separation and high-level deeper presentation help improve performance.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CD6B1E-B667-4EA5-A6E9-59B9296CD869}" type="slidenum">
              <a:rPr lang="ko-KR" altLang="en-US" smtClean="0"/>
              <a:t>16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325581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다음은 </a:t>
            </a:r>
            <a:r>
              <a:rPr lang="en-US" altLang="ko-KR" dirty="0"/>
              <a:t>Paper</a:t>
            </a:r>
            <a:r>
              <a:rPr lang="ko-KR" altLang="en-US" dirty="0"/>
              <a:t>의 장점과 단점입니다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/>
              <a:t>The following are the Pros &amp; Cons of Paper.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CD6B1E-B667-4EA5-A6E9-59B9296CD869}" type="slidenum">
              <a:rPr lang="ko-KR" altLang="en-US" smtClean="0"/>
              <a:t>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86462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강점은 다음 </a:t>
            </a:r>
            <a:r>
              <a:rPr lang="en-US" altLang="ko-KR" dirty="0"/>
              <a:t>4</a:t>
            </a:r>
            <a:r>
              <a:rPr lang="ko-KR" altLang="en-US" dirty="0"/>
              <a:t>가지 기준에 맞춰 말씀드리겠습니다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I will tell you strong point based on the following four criteria.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CD6B1E-B667-4EA5-A6E9-59B9296CD869}" type="slidenum">
              <a:rPr lang="ko-KR" altLang="en-US" smtClean="0"/>
              <a:t>18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6394254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첫째</a:t>
            </a:r>
            <a:r>
              <a:rPr lang="en-US" altLang="ko-KR" dirty="0"/>
              <a:t>, Novel Idea </a:t>
            </a:r>
            <a:r>
              <a:rPr lang="ko-KR" altLang="en-US" dirty="0"/>
              <a:t>관점에서 </a:t>
            </a:r>
            <a:r>
              <a:rPr lang="en-US" altLang="ko-KR" dirty="0"/>
              <a:t>3</a:t>
            </a:r>
            <a:r>
              <a:rPr lang="ko-KR" altLang="en-US" dirty="0"/>
              <a:t>가지를 뽑았습니다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먼저 </a:t>
            </a:r>
            <a:r>
              <a:rPr lang="en-US" altLang="ko-KR" dirty="0"/>
              <a:t>Seesaw phenomenon</a:t>
            </a:r>
            <a:r>
              <a:rPr lang="ko-KR" altLang="en-US" dirty="0"/>
              <a:t>을 최초로 정의하고</a:t>
            </a:r>
            <a:r>
              <a:rPr lang="en-US" altLang="ko-KR" dirty="0"/>
              <a:t>, </a:t>
            </a:r>
            <a:r>
              <a:rPr lang="ko-KR" altLang="en-US" dirty="0"/>
              <a:t>왜 이것이 발생하는지를 구체화한 것입니다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이를 통해서 왜 기존의 방법들과 달리 </a:t>
            </a:r>
            <a:r>
              <a:rPr lang="en-US" altLang="ko-KR" dirty="0"/>
              <a:t>PLE </a:t>
            </a:r>
            <a:r>
              <a:rPr lang="ko-KR" altLang="en-US" dirty="0"/>
              <a:t>방법이 성능을 더욱 향상시킬 수 있는지에 대한 근거를 제시할 수 있었으며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또한 </a:t>
            </a:r>
            <a:r>
              <a:rPr lang="en-US" altLang="ko-KR" dirty="0"/>
              <a:t>Seesaw phenomenon </a:t>
            </a:r>
            <a:r>
              <a:rPr lang="ko-KR" altLang="en-US" dirty="0"/>
              <a:t>상황이 발생할 수 있는 경우를 미리 대비할 수 있기 때문입니다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둘째로 </a:t>
            </a:r>
            <a:r>
              <a:rPr lang="en-US" altLang="ko-KR" dirty="0"/>
              <a:t>Seesaw Phenomenon</a:t>
            </a:r>
            <a:r>
              <a:rPr lang="ko-KR" altLang="en-US" dirty="0"/>
              <a:t>과 </a:t>
            </a:r>
            <a:r>
              <a:rPr lang="en-US" altLang="ko-KR" dirty="0"/>
              <a:t>Negative transfer </a:t>
            </a:r>
            <a:r>
              <a:rPr lang="ko-KR" altLang="en-US" dirty="0"/>
              <a:t>모두를 함께 해결하며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대다수의 경우 </a:t>
            </a:r>
            <a:r>
              <a:rPr lang="en-US" altLang="ko-KR" dirty="0"/>
              <a:t>SOTA</a:t>
            </a:r>
            <a:r>
              <a:rPr lang="ko-KR" altLang="en-US" dirty="0"/>
              <a:t> 결과를 도출한 점입니다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그 중에서도 </a:t>
            </a:r>
            <a:r>
              <a:rPr lang="en-US" altLang="ko-KR" dirty="0"/>
              <a:t>Shared expert </a:t>
            </a:r>
            <a:r>
              <a:rPr lang="ko-KR" altLang="en-US" dirty="0"/>
              <a:t>와 </a:t>
            </a:r>
            <a:r>
              <a:rPr lang="en-US" altLang="ko-KR" dirty="0"/>
              <a:t>Specific expert 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/>
              <a:t>구별하면서도 적절한 </a:t>
            </a:r>
            <a:r>
              <a:rPr lang="en-US" altLang="ko-KR" dirty="0"/>
              <a:t>routing Strategy</a:t>
            </a:r>
            <a:r>
              <a:rPr lang="ko-KR" altLang="en-US" dirty="0"/>
              <a:t>를 적용한다는 개념은 </a:t>
            </a:r>
            <a:endParaRPr lang="en-US" altLang="ko-KR" dirty="0"/>
          </a:p>
          <a:p>
            <a:r>
              <a:rPr lang="ko-KR" altLang="en-US" dirty="0"/>
              <a:t>다른 </a:t>
            </a:r>
            <a:r>
              <a:rPr lang="en-US" altLang="ko-KR" dirty="0"/>
              <a:t>MTL </a:t>
            </a:r>
            <a:r>
              <a:rPr lang="ko-KR" altLang="en-US" dirty="0"/>
              <a:t>방법론에도 넓게 적용할 수 있어 보입니다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마지막으로 </a:t>
            </a:r>
            <a:r>
              <a:rPr lang="en-US" altLang="ko-KR" dirty="0"/>
              <a:t>MMOE</a:t>
            </a:r>
            <a:r>
              <a:rPr lang="ko-KR" altLang="en-US" dirty="0"/>
              <a:t>와 </a:t>
            </a:r>
            <a:r>
              <a:rPr lang="en-US" altLang="ko-KR" dirty="0"/>
              <a:t>CGC</a:t>
            </a:r>
            <a:r>
              <a:rPr lang="ko-KR" altLang="en-US" dirty="0"/>
              <a:t>의 비교를 통해 설명 드린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모든 경우를 고려하는 </a:t>
            </a:r>
            <a:r>
              <a:rPr lang="en-US" altLang="ko-KR" dirty="0"/>
              <a:t>Routing Strategy </a:t>
            </a:r>
            <a:r>
              <a:rPr lang="ko-KR" altLang="en-US" dirty="0"/>
              <a:t>보다 특정 연결만을 고려한 모델이 더 나을 수 있음을 확인하였습니다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이를 통해서 좋은 </a:t>
            </a:r>
            <a:r>
              <a:rPr lang="en-US" altLang="ko-KR" dirty="0"/>
              <a:t>Network structure</a:t>
            </a:r>
            <a:r>
              <a:rPr lang="ko-KR" altLang="en-US" dirty="0"/>
              <a:t>을 구성할 이유를 다시 한번 확인할 수 있습니다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First, I chose three point from the Novel Idea perspective. </a:t>
            </a:r>
          </a:p>
          <a:p>
            <a:endParaRPr lang="en-US" altLang="ko-KR" dirty="0"/>
          </a:p>
          <a:p>
            <a:r>
              <a:rPr lang="en-US" altLang="ko-KR" dirty="0"/>
              <a:t>First, paper define Seesaw phenomenon and then specify why this is happening. </a:t>
            </a:r>
          </a:p>
          <a:p>
            <a:r>
              <a:rPr lang="en-US" altLang="ko-KR" dirty="0"/>
              <a:t>This provided a basic reason for why the PLE method could further improve performance, unlike previous methods </a:t>
            </a:r>
          </a:p>
          <a:p>
            <a:r>
              <a:rPr lang="en-US" altLang="ko-KR" dirty="0"/>
              <a:t>It's also make to prepare in advance for a possible Seesaw phenomenon situation. </a:t>
            </a:r>
          </a:p>
          <a:p>
            <a:endParaRPr lang="en-US" altLang="ko-KR" dirty="0"/>
          </a:p>
          <a:p>
            <a:r>
              <a:rPr lang="en-US" altLang="ko-KR" dirty="0"/>
              <a:t>Secondly, PLE solve both of Seesaw Phenomenon and Negative transfer</a:t>
            </a:r>
          </a:p>
          <a:p>
            <a:r>
              <a:rPr lang="en-US" altLang="ko-KR" dirty="0"/>
              <a:t>In most cases, SOTA results are derived. </a:t>
            </a:r>
          </a:p>
          <a:p>
            <a:r>
              <a:rPr lang="en-US" altLang="ko-KR" dirty="0"/>
              <a:t>Among them, the concept of applying appropriate routing strategy for distinguishing between shared and specific experts is </a:t>
            </a:r>
          </a:p>
          <a:p>
            <a:r>
              <a:rPr lang="en-US" altLang="ko-KR" dirty="0"/>
              <a:t>seems to be widely applicable to other MTL methodologies. </a:t>
            </a:r>
          </a:p>
          <a:p>
            <a:endParaRPr lang="en-US" altLang="ko-KR" dirty="0"/>
          </a:p>
          <a:p>
            <a:r>
              <a:rPr lang="en-US" altLang="ko-KR" dirty="0"/>
              <a:t> </a:t>
            </a:r>
          </a:p>
          <a:p>
            <a:r>
              <a:rPr lang="en-US" altLang="ko-KR" dirty="0"/>
              <a:t>Finally, I explained through the comparison between MMOE and CGC </a:t>
            </a:r>
          </a:p>
          <a:p>
            <a:r>
              <a:rPr lang="en-US" altLang="ko-KR" dirty="0"/>
              <a:t>We have confirmed that a model that considers only certain connections can be better than a routing strategy that considers all cases. </a:t>
            </a:r>
          </a:p>
          <a:p>
            <a:r>
              <a:rPr lang="en-US" altLang="ko-KR" dirty="0"/>
              <a:t>This will help you see again why you want to configure a good network structure.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CD6B1E-B667-4EA5-A6E9-59B9296CD869}" type="slidenum">
              <a:rPr lang="ko-KR" altLang="en-US" smtClean="0"/>
              <a:t>19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054259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발표 순서는 다음과 같이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en-US" altLang="ko-KR" dirty="0"/>
              <a:t>Summary</a:t>
            </a:r>
            <a:r>
              <a:rPr lang="ko-KR" altLang="en-US" dirty="0"/>
              <a:t> </a:t>
            </a:r>
            <a:r>
              <a:rPr lang="en-US" altLang="ko-KR" dirty="0"/>
              <a:t>of</a:t>
            </a:r>
            <a:r>
              <a:rPr lang="ko-KR" altLang="en-US" dirty="0"/>
              <a:t> </a:t>
            </a:r>
            <a:r>
              <a:rPr lang="en-US" altLang="ko-KR" dirty="0"/>
              <a:t>Paper </a:t>
            </a:r>
          </a:p>
          <a:p>
            <a:pPr marL="228600" indent="-228600">
              <a:buAutoNum type="arabicPeriod"/>
            </a:pPr>
            <a:r>
              <a:rPr lang="en-US" altLang="ko-KR" dirty="0"/>
              <a:t>Pros &amp; Cons of Paper </a:t>
            </a:r>
          </a:p>
          <a:p>
            <a:pPr marL="228600" indent="-228600">
              <a:buAutoNum type="arabicPeriod"/>
            </a:pPr>
            <a:r>
              <a:rPr lang="en-US" altLang="ko-KR" dirty="0"/>
              <a:t>Research Idea </a:t>
            </a:r>
          </a:p>
          <a:p>
            <a:pPr marL="0" indent="0">
              <a:buNone/>
            </a:pPr>
            <a:r>
              <a:rPr lang="ko-KR" altLang="en-US" dirty="0"/>
              <a:t>로 구성하였습니다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The order of presentation is as follows</a:t>
            </a:r>
          </a:p>
          <a:p>
            <a:pPr marL="0" indent="0">
              <a:buNone/>
            </a:pPr>
            <a:r>
              <a:rPr lang="en-US" altLang="ko-KR" dirty="0"/>
              <a:t>1. Summary of Paper </a:t>
            </a:r>
          </a:p>
          <a:p>
            <a:pPr marL="0" indent="0">
              <a:buNone/>
            </a:pPr>
            <a:r>
              <a:rPr lang="en-US" altLang="ko-KR" dirty="0"/>
              <a:t>2. Pros &amp; Cons of Paper </a:t>
            </a:r>
          </a:p>
          <a:p>
            <a:pPr marL="0" indent="0">
              <a:buNone/>
            </a:pPr>
            <a:r>
              <a:rPr lang="en-US" altLang="ko-KR" dirty="0"/>
              <a:t>3. Research Idea 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CD6B1E-B667-4EA5-A6E9-59B9296CD869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297881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PLE</a:t>
            </a:r>
            <a:r>
              <a:rPr lang="ko-KR" altLang="en-US" dirty="0"/>
              <a:t>는 크게 </a:t>
            </a:r>
            <a:r>
              <a:rPr lang="en-US" altLang="ko-KR" dirty="0"/>
              <a:t>2</a:t>
            </a:r>
            <a:r>
              <a:rPr lang="ko-KR" altLang="en-US" dirty="0"/>
              <a:t>부분에서 큰 동기를 얻습니다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먼저 </a:t>
            </a:r>
            <a:r>
              <a:rPr lang="en-US" altLang="ko-KR" dirty="0"/>
              <a:t>Negative transfer </a:t>
            </a:r>
            <a:r>
              <a:rPr lang="ko-KR" altLang="en-US" dirty="0"/>
              <a:t>과 </a:t>
            </a:r>
            <a:r>
              <a:rPr lang="en-US" altLang="ko-KR" dirty="0"/>
              <a:t>seesaw Phenomenon</a:t>
            </a:r>
            <a:r>
              <a:rPr lang="ko-KR" altLang="en-US" dirty="0"/>
              <a:t>은 </a:t>
            </a:r>
            <a:r>
              <a:rPr lang="en-US" altLang="ko-KR" dirty="0"/>
              <a:t>MTL </a:t>
            </a:r>
            <a:r>
              <a:rPr lang="ko-KR" altLang="en-US" dirty="0"/>
              <a:t>에서 흔히 발생하는 문제라는 점입니다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특히 </a:t>
            </a:r>
            <a:r>
              <a:rPr lang="en-US" altLang="ko-KR" dirty="0"/>
              <a:t>Negative Transfer</a:t>
            </a:r>
            <a:r>
              <a:rPr lang="ko-KR" altLang="en-US" dirty="0"/>
              <a:t>과 </a:t>
            </a:r>
            <a:r>
              <a:rPr lang="en-US" altLang="ko-KR" dirty="0"/>
              <a:t>Seesaw Phenomenon</a:t>
            </a:r>
            <a:r>
              <a:rPr lang="ko-KR" altLang="en-US" dirty="0"/>
              <a:t>의 발생 조건이 상반되어</a:t>
            </a:r>
            <a:r>
              <a:rPr lang="en-US" altLang="ko-KR" dirty="0"/>
              <a:t>, </a:t>
            </a:r>
            <a:r>
              <a:rPr lang="ko-KR" altLang="en-US" dirty="0"/>
              <a:t>대부분의 </a:t>
            </a:r>
            <a:r>
              <a:rPr lang="en-US" altLang="ko-KR" dirty="0"/>
              <a:t>MTL </a:t>
            </a:r>
            <a:r>
              <a:rPr lang="ko-KR" altLang="en-US" dirty="0"/>
              <a:t>문제에서 둘 중 하나는 쉽게 마주칠 수 있습니다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따라서 두 문제 모두 해결할 수 있는 </a:t>
            </a:r>
            <a:r>
              <a:rPr lang="en-US" altLang="ko-KR" dirty="0"/>
              <a:t>PLE</a:t>
            </a:r>
            <a:r>
              <a:rPr lang="ko-KR" altLang="en-US" dirty="0"/>
              <a:t>는 좋은 방법이라 할 수 있습니다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또한 각</a:t>
            </a:r>
            <a:r>
              <a:rPr lang="en-US" altLang="ko-KR" dirty="0"/>
              <a:t> Task</a:t>
            </a:r>
            <a:r>
              <a:rPr lang="ko-KR" altLang="en-US" dirty="0"/>
              <a:t> 별로 </a:t>
            </a:r>
            <a:r>
              <a:rPr lang="en-US" altLang="ko-KR" dirty="0"/>
              <a:t>AUC/MSE</a:t>
            </a:r>
            <a:r>
              <a:rPr lang="ko-KR" altLang="en-US" dirty="0"/>
              <a:t>를 </a:t>
            </a:r>
            <a:r>
              <a:rPr lang="en-US" altLang="ko-KR" dirty="0"/>
              <a:t>0.1% </a:t>
            </a:r>
            <a:r>
              <a:rPr lang="ko-KR" altLang="en-US" dirty="0"/>
              <a:t>라도 향상시키는 것은 온라인 정책에 있어 큰 개선을 가져옵니다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Paper</a:t>
            </a:r>
            <a:r>
              <a:rPr lang="ko-KR" altLang="en-US" dirty="0"/>
              <a:t>에서도 </a:t>
            </a:r>
            <a:r>
              <a:rPr lang="en-US" altLang="ko-KR" dirty="0"/>
              <a:t>VCR’s MSE</a:t>
            </a:r>
            <a:r>
              <a:rPr lang="ko-KR" altLang="en-US" dirty="0"/>
              <a:t>를 </a:t>
            </a:r>
            <a:r>
              <a:rPr lang="en-US" altLang="ko-KR" dirty="0"/>
              <a:t>1.1% </a:t>
            </a:r>
            <a:r>
              <a:rPr lang="ko-KR" altLang="en-US" dirty="0"/>
              <a:t>줄이고</a:t>
            </a:r>
            <a:r>
              <a:rPr lang="en-US" altLang="ko-KR" dirty="0"/>
              <a:t>, VTR’s AUC</a:t>
            </a:r>
            <a:r>
              <a:rPr lang="ko-KR" altLang="en-US" dirty="0"/>
              <a:t>를 </a:t>
            </a:r>
            <a:r>
              <a:rPr lang="en-US" altLang="ko-KR" dirty="0"/>
              <a:t>0.7% </a:t>
            </a:r>
            <a:r>
              <a:rPr lang="ko-KR" altLang="en-US" dirty="0"/>
              <a:t>증가시켰습니다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이는 추후에 </a:t>
            </a:r>
            <a:r>
              <a:rPr lang="en-US" altLang="ko-KR" dirty="0"/>
              <a:t>Total view count 4.17% </a:t>
            </a:r>
            <a:r>
              <a:rPr lang="ko-KR" altLang="en-US" dirty="0"/>
              <a:t>증가</a:t>
            </a:r>
            <a:r>
              <a:rPr lang="en-US" altLang="ko-KR" dirty="0"/>
              <a:t>, Total watch time</a:t>
            </a:r>
            <a:r>
              <a:rPr lang="ko-KR" altLang="en-US" dirty="0"/>
              <a:t>에 </a:t>
            </a:r>
            <a:r>
              <a:rPr lang="en-US" altLang="ko-KR" dirty="0"/>
              <a:t>3.57% </a:t>
            </a:r>
            <a:r>
              <a:rPr lang="ko-KR" altLang="en-US" dirty="0"/>
              <a:t>증가라는 큰 개선을 가져왔습니다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The PLE is largely motivated by two parts.</a:t>
            </a:r>
          </a:p>
          <a:p>
            <a:endParaRPr lang="en-US" altLang="ko-KR" dirty="0"/>
          </a:p>
          <a:p>
            <a:r>
              <a:rPr lang="en-US" altLang="ko-KR" dirty="0"/>
              <a:t>First, Negative transfer and seesaw Phenomenon are common problems in MTL. </a:t>
            </a:r>
          </a:p>
          <a:p>
            <a:r>
              <a:rPr lang="en-US" altLang="ko-KR" dirty="0"/>
              <a:t>In particular, the occurrence conditions of Negative Transfer and Seesaw Phenomenon are contradictory, so one of them can be easily encountered in most MTL problems. </a:t>
            </a:r>
          </a:p>
          <a:p>
            <a:r>
              <a:rPr lang="en-US" altLang="ko-KR" dirty="0"/>
              <a:t>And PLE is a good way to solve both problems. </a:t>
            </a:r>
          </a:p>
          <a:p>
            <a:endParaRPr lang="en-US" altLang="ko-KR" dirty="0"/>
          </a:p>
          <a:p>
            <a:r>
              <a:rPr lang="en-US" altLang="ko-KR" dirty="0"/>
              <a:t>In addition, improving the AUC/MSE by even 0.1% for each task will lead to significant improvements in online metric. </a:t>
            </a:r>
          </a:p>
          <a:p>
            <a:r>
              <a:rPr lang="en-US" altLang="ko-KR" dirty="0"/>
              <a:t>Paper also reduced VCR's MSE by 1.1% and increased VTR's AUC by 0.7%. </a:t>
            </a:r>
          </a:p>
          <a:p>
            <a:r>
              <a:rPr lang="en-US" altLang="ko-KR" dirty="0"/>
              <a:t>This led to a significant improvement in the Online A/B test: a 4.17% increase in total view count and a 3.57% increase in total watch time.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CD6B1E-B667-4EA5-A6E9-59B9296CD869}" type="slidenum">
              <a:rPr lang="ko-KR" altLang="en-US" smtClean="0"/>
              <a:t>20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8929216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PLE</a:t>
            </a:r>
            <a:r>
              <a:rPr lang="ko-KR" altLang="en-US" dirty="0"/>
              <a:t>은 </a:t>
            </a:r>
            <a:r>
              <a:rPr lang="en-US" altLang="ko-KR" dirty="0"/>
              <a:t>Reproducible </a:t>
            </a:r>
            <a:r>
              <a:rPr lang="ko-KR" altLang="en-US" dirty="0"/>
              <a:t>관점에서도 강점을 가집니다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/>
              <a:t>1.4 mil Synthetic Data</a:t>
            </a:r>
            <a:r>
              <a:rPr lang="ko-KR" altLang="en-US" dirty="0"/>
              <a:t>를 사용하여 검증했을 때</a:t>
            </a:r>
            <a:r>
              <a:rPr lang="en-US" altLang="ko-KR" dirty="0"/>
              <a:t>,</a:t>
            </a:r>
            <a:r>
              <a:rPr lang="ko-KR" altLang="en-US" dirty="0"/>
              <a:t> 매 순간 </a:t>
            </a:r>
            <a:r>
              <a:rPr lang="en-US" altLang="ko-KR" dirty="0"/>
              <a:t>MMOE</a:t>
            </a:r>
            <a:r>
              <a:rPr lang="ko-KR" altLang="en-US" dirty="0"/>
              <a:t>보다 좋은 성과를 가져왔습니다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또한 </a:t>
            </a:r>
            <a:r>
              <a:rPr lang="en-US" altLang="ko-KR" dirty="0"/>
              <a:t>Census-income Dataset </a:t>
            </a:r>
            <a:r>
              <a:rPr lang="ko-KR" altLang="en-US" dirty="0"/>
              <a:t>및 </a:t>
            </a:r>
            <a:r>
              <a:rPr lang="en-US" altLang="ko-KR" dirty="0"/>
              <a:t>Ali-CCP Dataset</a:t>
            </a:r>
            <a:r>
              <a:rPr lang="ko-KR" altLang="en-US" dirty="0"/>
              <a:t>과 같이 공공 데이터에서도 </a:t>
            </a:r>
            <a:r>
              <a:rPr lang="en-US" altLang="ko-KR" dirty="0"/>
              <a:t>MMOE </a:t>
            </a:r>
            <a:r>
              <a:rPr lang="ko-KR" altLang="en-US" dirty="0"/>
              <a:t>보다 좋은 결과를 도출했습니다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PLE also has strength in terms of reproducible. </a:t>
            </a:r>
          </a:p>
          <a:p>
            <a:endParaRPr lang="en-US" altLang="ko-KR" dirty="0"/>
          </a:p>
          <a:p>
            <a:r>
              <a:rPr lang="en-US" altLang="ko-KR" dirty="0"/>
              <a:t>When validated with 1.4 mil Synthetic Data, every moment it performed better than MMOE.</a:t>
            </a:r>
          </a:p>
          <a:p>
            <a:r>
              <a:rPr lang="en-US" altLang="ko-KR" dirty="0"/>
              <a:t>Public data, such as Census-income Dataset and Ali-CCP Dataset, also yielded better results than MMOE.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CD6B1E-B667-4EA5-A6E9-59B9296CD869}" type="slidenum">
              <a:rPr lang="ko-KR" altLang="en-US" smtClean="0"/>
              <a:t>21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94821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Tencent Video</a:t>
            </a:r>
            <a:r>
              <a:rPr lang="ko-KR" altLang="en-US" dirty="0"/>
              <a:t>의 </a:t>
            </a:r>
            <a:r>
              <a:rPr lang="en-US" altLang="ko-KR" dirty="0"/>
              <a:t>1 bil</a:t>
            </a:r>
            <a:r>
              <a:rPr lang="ko-KR" altLang="en-US" dirty="0"/>
              <a:t>의 데이터를 활용하여 </a:t>
            </a:r>
            <a:r>
              <a:rPr lang="en-US" altLang="ko-KR" dirty="0"/>
              <a:t>PLE</a:t>
            </a:r>
            <a:r>
              <a:rPr lang="ko-KR" altLang="en-US" dirty="0"/>
              <a:t>의 성능이 특정 소수 상황에 국한된 것이 아님을 보였습니다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또한 지표 상으로도 </a:t>
            </a:r>
            <a:r>
              <a:rPr lang="en-US" altLang="ko-KR" dirty="0"/>
              <a:t>Strong Correlation Between Variable </a:t>
            </a:r>
            <a:r>
              <a:rPr lang="ko-KR" altLang="en-US" dirty="0"/>
              <a:t>상황에서 </a:t>
            </a:r>
            <a:r>
              <a:rPr lang="en-US" altLang="ko-KR" dirty="0"/>
              <a:t>Seesaw Phenomenon</a:t>
            </a:r>
            <a:r>
              <a:rPr lang="ko-KR" altLang="en-US" dirty="0"/>
              <a:t>을 관찰할 수 있으며</a:t>
            </a:r>
            <a:r>
              <a:rPr lang="en-US" altLang="ko-KR" dirty="0"/>
              <a:t>, </a:t>
            </a:r>
          </a:p>
          <a:p>
            <a:r>
              <a:rPr lang="en-US" altLang="ko-KR" dirty="0"/>
              <a:t>PLE </a:t>
            </a:r>
            <a:r>
              <a:rPr lang="ko-KR" altLang="en-US" dirty="0"/>
              <a:t>성능이 </a:t>
            </a:r>
            <a:r>
              <a:rPr lang="en-US" altLang="ko-KR" dirty="0"/>
              <a:t>Online A/B test</a:t>
            </a:r>
            <a:r>
              <a:rPr lang="ko-KR" altLang="en-US" dirty="0"/>
              <a:t> 에서도 유의미한 결과를 도출한 점으로 보아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PLE</a:t>
            </a:r>
            <a:r>
              <a:rPr lang="ko-KR" altLang="en-US" dirty="0"/>
              <a:t>의 성능은 충분히 납득 할 수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Using 1bil of data from Tencent Video, paper demonstrate that the performance of PLE is not limited to certain minority situations. </a:t>
            </a:r>
          </a:p>
          <a:p>
            <a:endParaRPr lang="en-US" altLang="ko-KR" dirty="0"/>
          </a:p>
          <a:p>
            <a:r>
              <a:rPr lang="en-US" altLang="ko-KR" dirty="0"/>
              <a:t>Also in the aspect of metric, you can observe Seesaw Phenomenon in Strong Correlation situations </a:t>
            </a:r>
          </a:p>
          <a:p>
            <a:endParaRPr lang="en-US" altLang="ko-KR" dirty="0"/>
          </a:p>
          <a:p>
            <a:r>
              <a:rPr lang="en-US" altLang="ko-KR" dirty="0"/>
              <a:t>Considering that the PLE performance resulted in significant results in the online A/B test, </a:t>
            </a:r>
          </a:p>
          <a:p>
            <a:r>
              <a:rPr lang="en-US" altLang="ko-KR" dirty="0"/>
              <a:t>The performance of the PLE is easily convinced.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CD6B1E-B667-4EA5-A6E9-59B9296CD869}" type="slidenum">
              <a:rPr lang="ko-KR" altLang="en-US" smtClean="0"/>
              <a:t>22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328750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반면 이 </a:t>
            </a:r>
            <a:r>
              <a:rPr lang="en-US" altLang="ko-KR" dirty="0"/>
              <a:t>Paper</a:t>
            </a:r>
            <a:r>
              <a:rPr lang="ko-KR" altLang="en-US" dirty="0"/>
              <a:t>는 크게 </a:t>
            </a:r>
            <a:r>
              <a:rPr lang="en-US" altLang="ko-KR" dirty="0"/>
              <a:t>2</a:t>
            </a:r>
            <a:r>
              <a:rPr lang="ko-KR" altLang="en-US" dirty="0"/>
              <a:t>가지 측면에서 </a:t>
            </a:r>
            <a:r>
              <a:rPr lang="en-US" altLang="ko-KR" dirty="0"/>
              <a:t>Weak point</a:t>
            </a:r>
            <a:r>
              <a:rPr lang="ko-KR" altLang="en-US" dirty="0"/>
              <a:t>를 가지고 있다 생각합니다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첫번째는 </a:t>
            </a:r>
            <a:r>
              <a:rPr lang="en-US" altLang="ko-KR" dirty="0"/>
              <a:t>Shared experts </a:t>
            </a:r>
            <a:r>
              <a:rPr lang="ko-KR" altLang="en-US" dirty="0"/>
              <a:t>도입에 따른 추가적인 문제 및 고려할</a:t>
            </a:r>
            <a:r>
              <a:rPr lang="en-US" altLang="ko-KR" dirty="0"/>
              <a:t> </a:t>
            </a:r>
            <a:r>
              <a:rPr lang="ko-KR" altLang="en-US" dirty="0"/>
              <a:t>점이 생긴다는 것이며</a:t>
            </a:r>
            <a:r>
              <a:rPr lang="en-US" altLang="ko-KR" dirty="0"/>
              <a:t>, </a:t>
            </a:r>
          </a:p>
          <a:p>
            <a:endParaRPr lang="en-US" altLang="ko-KR" dirty="0"/>
          </a:p>
          <a:p>
            <a:r>
              <a:rPr lang="ko-KR" altLang="en-US" dirty="0"/>
              <a:t>두번째는 일부 서술에 대해서 설명이 부족한 점입니다</a:t>
            </a:r>
            <a:r>
              <a:rPr lang="en-US" altLang="ko-KR" dirty="0"/>
              <a:t>. .  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On the other hand, I think this paper has a Weak point in two main aspects. </a:t>
            </a:r>
          </a:p>
          <a:p>
            <a:endParaRPr lang="en-US" altLang="ko-KR" dirty="0"/>
          </a:p>
          <a:p>
            <a:r>
              <a:rPr lang="en-US" altLang="ko-KR" dirty="0"/>
              <a:t>The first is the additional considerations arising from the introduction of shared experts</a:t>
            </a:r>
          </a:p>
          <a:p>
            <a:endParaRPr lang="en-US" altLang="ko-KR" dirty="0"/>
          </a:p>
          <a:p>
            <a:r>
              <a:rPr lang="en-US" altLang="ko-KR" dirty="0"/>
              <a:t>The second is the lack of explanation for some of the descriptions.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CD6B1E-B667-4EA5-A6E9-59B9296CD869}" type="slidenum">
              <a:rPr lang="ko-KR" altLang="en-US" smtClean="0"/>
              <a:t>23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915182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PLE</a:t>
            </a:r>
            <a:r>
              <a:rPr lang="ko-KR" altLang="en-US" dirty="0"/>
              <a:t>에서는 </a:t>
            </a:r>
            <a:r>
              <a:rPr lang="en-US" altLang="ko-KR" dirty="0"/>
              <a:t>Task-specific / Task-shared </a:t>
            </a:r>
            <a:r>
              <a:rPr lang="ko-KR" altLang="en-US" dirty="0"/>
              <a:t>개념을 구분하기 위해 </a:t>
            </a:r>
            <a:r>
              <a:rPr lang="en-US" altLang="ko-KR" dirty="0"/>
              <a:t>Shared expert</a:t>
            </a:r>
            <a:r>
              <a:rPr lang="ko-KR" altLang="en-US" dirty="0"/>
              <a:t>를 추가로 도입합니다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이때</a:t>
            </a:r>
            <a:r>
              <a:rPr lang="en-US" altLang="ko-KR" dirty="0"/>
              <a:t>, Shared expert</a:t>
            </a:r>
            <a:r>
              <a:rPr lang="ko-KR" altLang="en-US" dirty="0"/>
              <a:t>가 서로 다른 </a:t>
            </a:r>
            <a:r>
              <a:rPr lang="en-US" altLang="ko-KR" dirty="0"/>
              <a:t>task</a:t>
            </a:r>
            <a:r>
              <a:rPr lang="ko-KR" altLang="en-US" dirty="0"/>
              <a:t>을 연결하기 위해 </a:t>
            </a:r>
            <a:r>
              <a:rPr lang="en-US" altLang="ko-KR" dirty="0"/>
              <a:t>Concatenation, sum-pooling, Average-pooling </a:t>
            </a:r>
            <a:r>
              <a:rPr lang="ko-KR" altLang="en-US" dirty="0"/>
              <a:t>등의 </a:t>
            </a:r>
            <a:r>
              <a:rPr lang="en-US" altLang="ko-KR" dirty="0"/>
              <a:t>Common fusion operation</a:t>
            </a:r>
            <a:r>
              <a:rPr lang="ko-KR" altLang="en-US" dirty="0"/>
              <a:t>을 사용했기 때문에</a:t>
            </a:r>
            <a:endParaRPr lang="en-US" altLang="ko-KR" dirty="0"/>
          </a:p>
          <a:p>
            <a:r>
              <a:rPr lang="en-US" altLang="ko-KR" dirty="0"/>
              <a:t>Shared expert</a:t>
            </a:r>
            <a:r>
              <a:rPr lang="ko-KR" altLang="en-US" dirty="0"/>
              <a:t> 의 </a:t>
            </a:r>
            <a:r>
              <a:rPr lang="en-US" altLang="ko-KR" dirty="0"/>
              <a:t>Parameter </a:t>
            </a:r>
            <a:r>
              <a:rPr lang="ko-KR" altLang="en-US" dirty="0"/>
              <a:t>는</a:t>
            </a:r>
            <a:r>
              <a:rPr lang="en-US" altLang="ko-KR" dirty="0"/>
              <a:t> </a:t>
            </a:r>
            <a:r>
              <a:rPr lang="ko-KR" altLang="en-US" dirty="0"/>
              <a:t>어떠한 </a:t>
            </a:r>
            <a:r>
              <a:rPr lang="en-US" altLang="ko-KR" dirty="0"/>
              <a:t>task</a:t>
            </a:r>
            <a:r>
              <a:rPr lang="ko-KR" altLang="en-US" dirty="0"/>
              <a:t>의 </a:t>
            </a:r>
            <a:r>
              <a:rPr lang="en-US" altLang="ko-KR" dirty="0"/>
              <a:t>Parameter</a:t>
            </a:r>
            <a:r>
              <a:rPr lang="ko-KR" altLang="en-US" dirty="0"/>
              <a:t>이 갱신될 때마다</a:t>
            </a:r>
            <a:r>
              <a:rPr lang="en-US" altLang="ko-KR" dirty="0"/>
              <a:t> </a:t>
            </a:r>
            <a:r>
              <a:rPr lang="ko-KR" altLang="en-US" dirty="0"/>
              <a:t>같이 갱신되어야 합니다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이는 계산 량의 증가를 의미합니다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두번째로 다수의 </a:t>
            </a:r>
            <a:r>
              <a:rPr lang="en-US" altLang="ko-KR" dirty="0"/>
              <a:t>Task</a:t>
            </a:r>
            <a:r>
              <a:rPr lang="ko-KR" altLang="en-US" dirty="0"/>
              <a:t>를 고려할 경우 필요로 하는 계산 량이 급격히 증가합니다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- MMOE</a:t>
            </a:r>
            <a:r>
              <a:rPr lang="ko-KR" altLang="en-US" dirty="0"/>
              <a:t> 구조에서도 </a:t>
            </a:r>
            <a:r>
              <a:rPr lang="en-US" altLang="ko-KR" dirty="0"/>
              <a:t>Task</a:t>
            </a:r>
            <a:r>
              <a:rPr lang="ko-KR" altLang="en-US" dirty="0"/>
              <a:t>의 개수에 비례하여 필요로 하는 </a:t>
            </a:r>
            <a:r>
              <a:rPr lang="en-US" altLang="ko-KR" dirty="0"/>
              <a:t>Parameter</a:t>
            </a:r>
            <a:r>
              <a:rPr lang="ko-KR" altLang="en-US" dirty="0"/>
              <a:t>의 개수가 증가합니다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- </a:t>
            </a:r>
            <a:r>
              <a:rPr lang="ko-KR" altLang="en-US" dirty="0"/>
              <a:t>더불어 </a:t>
            </a:r>
            <a:r>
              <a:rPr lang="en-US" altLang="ko-KR" dirty="0"/>
              <a:t>PLE</a:t>
            </a:r>
            <a:r>
              <a:rPr lang="ko-KR" altLang="en-US" dirty="0"/>
              <a:t>에선 각</a:t>
            </a:r>
            <a:r>
              <a:rPr lang="en-US" altLang="ko-KR" dirty="0"/>
              <a:t> Task </a:t>
            </a:r>
            <a:r>
              <a:rPr lang="ko-KR" altLang="en-US" dirty="0"/>
              <a:t>간의 관계를 고려하기 위해 추가로 </a:t>
            </a:r>
            <a:r>
              <a:rPr lang="en-US" altLang="ko-KR" dirty="0"/>
              <a:t>Shared expert </a:t>
            </a:r>
            <a:r>
              <a:rPr lang="ko-KR" altLang="en-US" dirty="0"/>
              <a:t>를 도입합니다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이때 각</a:t>
            </a:r>
            <a:r>
              <a:rPr lang="en-US" altLang="ko-KR" dirty="0"/>
              <a:t> task 2</a:t>
            </a:r>
            <a:r>
              <a:rPr lang="ko-KR" altLang="en-US" dirty="0"/>
              <a:t>개 쌍에 대한 관계만 고려한다고 해도 </a:t>
            </a:r>
            <a:r>
              <a:rPr lang="en-US" altLang="ko-KR" dirty="0"/>
              <a:t>n(n-1)/2 </a:t>
            </a:r>
            <a:r>
              <a:rPr lang="ko-KR" altLang="en-US" dirty="0"/>
              <a:t>개의 </a:t>
            </a:r>
            <a:r>
              <a:rPr lang="en-US" altLang="ko-KR" dirty="0"/>
              <a:t>Module</a:t>
            </a:r>
            <a:r>
              <a:rPr lang="ko-KR" altLang="en-US" dirty="0"/>
              <a:t>을 필요로 하게 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마지막으로 적절한 </a:t>
            </a:r>
            <a:r>
              <a:rPr lang="en-US" altLang="ko-KR" dirty="0"/>
              <a:t>Shared expert</a:t>
            </a:r>
            <a:r>
              <a:rPr lang="ko-KR" altLang="en-US" dirty="0"/>
              <a:t>를 선택하는 문제가 남아있습니다</a:t>
            </a:r>
            <a:r>
              <a:rPr lang="en-US" altLang="ko-KR" dirty="0"/>
              <a:t>. </a:t>
            </a:r>
          </a:p>
          <a:p>
            <a:pPr marL="171450" indent="-171450">
              <a:buFontTx/>
              <a:buChar char="-"/>
            </a:pPr>
            <a:r>
              <a:rPr lang="ko-KR" altLang="en-US" dirty="0"/>
              <a:t>앞서 이야기했듯 단 </a:t>
            </a:r>
            <a:r>
              <a:rPr lang="en-US" altLang="ko-KR" dirty="0"/>
              <a:t>2</a:t>
            </a:r>
            <a:r>
              <a:rPr lang="ko-KR" altLang="en-US" dirty="0"/>
              <a:t>개의 </a:t>
            </a:r>
            <a:r>
              <a:rPr lang="en-US" altLang="ko-KR" dirty="0"/>
              <a:t>Task </a:t>
            </a:r>
            <a:r>
              <a:rPr lang="ko-KR" altLang="en-US" dirty="0"/>
              <a:t>사이의 관계만 고려해도 계산 량이 대폭 증가합니다</a:t>
            </a:r>
            <a:r>
              <a:rPr lang="en-US" altLang="ko-KR" dirty="0"/>
              <a:t>. </a:t>
            </a:r>
          </a:p>
          <a:p>
            <a:pPr marL="171450" indent="-171450">
              <a:buFontTx/>
              <a:buChar char="-"/>
            </a:pPr>
            <a:r>
              <a:rPr lang="ko-KR" altLang="en-US" dirty="0"/>
              <a:t>그렇다고 모든 </a:t>
            </a:r>
            <a:r>
              <a:rPr lang="en-US" altLang="ko-KR" dirty="0"/>
              <a:t>Task</a:t>
            </a:r>
            <a:r>
              <a:rPr lang="ko-KR" altLang="en-US" dirty="0"/>
              <a:t>를 포괄하는 </a:t>
            </a:r>
            <a:r>
              <a:rPr lang="en-US" altLang="ko-KR" dirty="0"/>
              <a:t>Shared expert</a:t>
            </a:r>
            <a:r>
              <a:rPr lang="ko-KR" altLang="en-US" dirty="0"/>
              <a:t>를 만들면 고려하는 영역이 좁아지게 됩니다</a:t>
            </a:r>
            <a:r>
              <a:rPr lang="en-US" altLang="ko-KR" dirty="0"/>
              <a:t>. </a:t>
            </a:r>
          </a:p>
          <a:p>
            <a:pPr marL="0" indent="0">
              <a:buFontTx/>
              <a:buNone/>
            </a:pPr>
            <a:r>
              <a:rPr lang="ko-KR" altLang="en-US" dirty="0"/>
              <a:t>결국 사람이 개입하여 </a:t>
            </a:r>
            <a:r>
              <a:rPr lang="en-US" altLang="ko-KR" dirty="0"/>
              <a:t>Heuristic </a:t>
            </a:r>
            <a:r>
              <a:rPr lang="ko-KR" altLang="en-US" dirty="0"/>
              <a:t>하게 모델을 최적화해야 합니다</a:t>
            </a:r>
            <a:r>
              <a:rPr lang="en-US" altLang="ko-KR" dirty="0"/>
              <a:t>. </a:t>
            </a:r>
            <a:r>
              <a:rPr lang="ko-KR" altLang="en-US" dirty="0"/>
              <a:t> </a:t>
            </a:r>
            <a:endParaRPr lang="en-US" altLang="ko-KR" dirty="0"/>
          </a:p>
          <a:p>
            <a:pPr marL="0" indent="0">
              <a:buFontTx/>
              <a:buNone/>
            </a:pPr>
            <a:endParaRPr lang="en-US" altLang="ko-KR" dirty="0"/>
          </a:p>
          <a:p>
            <a:pPr marL="0" indent="0">
              <a:buFontTx/>
              <a:buNone/>
            </a:pPr>
            <a:endParaRPr lang="en-US" altLang="ko-KR" dirty="0"/>
          </a:p>
          <a:p>
            <a:pPr marL="0" indent="0">
              <a:buFontTx/>
              <a:buNone/>
            </a:pPr>
            <a:r>
              <a:rPr lang="en-US" altLang="ko-KR" dirty="0"/>
              <a:t>PLE introduces additional Shared experts to distinguish Task-specific / Task-shared concepts. </a:t>
            </a:r>
          </a:p>
          <a:p>
            <a:pPr marL="0" indent="0">
              <a:buFontTx/>
              <a:buNone/>
            </a:pPr>
            <a:endParaRPr lang="en-US" altLang="ko-KR" dirty="0"/>
          </a:p>
          <a:p>
            <a:pPr marL="0" indent="0">
              <a:buFontTx/>
              <a:buNone/>
            </a:pPr>
            <a:r>
              <a:rPr lang="en-US" altLang="ko-KR" dirty="0"/>
              <a:t>At this time, the Shared expert used common fusion operations such as concatenation, sum-pooling, and average-pooling to connect different tasks</a:t>
            </a:r>
          </a:p>
          <a:p>
            <a:pPr marL="0" indent="0">
              <a:buFontTx/>
              <a:buNone/>
            </a:pPr>
            <a:r>
              <a:rPr lang="en-US" altLang="ko-KR" dirty="0"/>
              <a:t>The parameters of the shared expert must be updated together whenever the parameters of any task are updated. </a:t>
            </a:r>
          </a:p>
          <a:p>
            <a:pPr marL="0" indent="0">
              <a:buFontTx/>
              <a:buNone/>
            </a:pPr>
            <a:r>
              <a:rPr lang="en-US" altLang="ko-KR" dirty="0"/>
              <a:t>This means an increase in the amount of computation. </a:t>
            </a:r>
          </a:p>
          <a:p>
            <a:pPr marL="0" indent="0">
              <a:buFontTx/>
              <a:buNone/>
            </a:pPr>
            <a:endParaRPr lang="en-US" altLang="ko-KR" dirty="0"/>
          </a:p>
          <a:p>
            <a:pPr marL="0" indent="0">
              <a:buFontTx/>
              <a:buNone/>
            </a:pPr>
            <a:r>
              <a:rPr lang="en-US" altLang="ko-KR" dirty="0"/>
              <a:t>Second, when considering a large number of tasks, the amount of computation required increases dramatically. </a:t>
            </a:r>
          </a:p>
          <a:p>
            <a:pPr marL="0" indent="0">
              <a:buFontTx/>
              <a:buNone/>
            </a:pPr>
            <a:r>
              <a:rPr lang="en-US" altLang="ko-KR" dirty="0"/>
              <a:t>- The MMOE structure increases the number of parameters required in proportion to the number of Tasks. </a:t>
            </a:r>
          </a:p>
          <a:p>
            <a:pPr marL="0" indent="0">
              <a:buFontTx/>
              <a:buNone/>
            </a:pPr>
            <a:r>
              <a:rPr lang="en-US" altLang="ko-KR" dirty="0"/>
              <a:t>- In addition, PLE introduces an additional Shared expert to consider the relationship between each Task.</a:t>
            </a:r>
          </a:p>
          <a:p>
            <a:pPr marL="0" indent="0">
              <a:buFontTx/>
              <a:buNone/>
            </a:pPr>
            <a:r>
              <a:rPr lang="en-US" altLang="ko-KR" dirty="0"/>
              <a:t>At this point, even if you consider only the relationship for each pair of tasks, you will need n(n-1)/2 shared experts.</a:t>
            </a:r>
          </a:p>
          <a:p>
            <a:pPr marL="0" indent="0">
              <a:buFontTx/>
              <a:buNone/>
            </a:pPr>
            <a:endParaRPr lang="en-US" altLang="ko-KR" dirty="0"/>
          </a:p>
          <a:p>
            <a:pPr marL="0" indent="0">
              <a:buFontTx/>
              <a:buNone/>
            </a:pPr>
            <a:r>
              <a:rPr lang="en-US" altLang="ko-KR" dirty="0"/>
              <a:t>Finally, the problem of selecting the appropriate shared expert remains. </a:t>
            </a:r>
          </a:p>
          <a:p>
            <a:pPr marL="0" indent="0">
              <a:buFontTx/>
              <a:buNone/>
            </a:pPr>
            <a:r>
              <a:rPr lang="en-US" altLang="ko-KR" dirty="0"/>
              <a:t>As mentioned earlier, considering the relationship between the two tasks increases the computation significantly. </a:t>
            </a:r>
          </a:p>
          <a:p>
            <a:pPr marL="0" indent="0">
              <a:buFontTx/>
              <a:buNone/>
            </a:pPr>
            <a:r>
              <a:rPr lang="en-US" altLang="ko-KR" dirty="0"/>
              <a:t>However, creating a shared expert that covers all tasks will narrow your consideration. </a:t>
            </a:r>
          </a:p>
          <a:p>
            <a:pPr marL="0" indent="0">
              <a:buFontTx/>
              <a:buNone/>
            </a:pPr>
            <a:r>
              <a:rPr lang="en-US" altLang="ko-KR" dirty="0"/>
              <a:t>Eventually, we should choose vague point that balance between calculation and expressiveness heuristically.</a:t>
            </a:r>
          </a:p>
          <a:p>
            <a:pPr marL="0" indent="0">
              <a:buFontTx/>
              <a:buNone/>
            </a:pPr>
            <a:endParaRPr lang="en-US" altLang="ko-KR" dirty="0"/>
          </a:p>
          <a:p>
            <a:pPr marL="0" indent="0">
              <a:buFontTx/>
              <a:buNone/>
            </a:pPr>
            <a:endParaRPr lang="en-US" altLang="ko-KR" dirty="0"/>
          </a:p>
          <a:p>
            <a:pPr marL="0" indent="0">
              <a:buFontTx/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CD6B1E-B667-4EA5-A6E9-59B9296CD869}" type="slidenum">
              <a:rPr lang="ko-KR" altLang="en-US" smtClean="0"/>
              <a:t>24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47834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또한 </a:t>
            </a:r>
            <a:r>
              <a:rPr lang="en-US" altLang="ko-KR" dirty="0"/>
              <a:t>Paper </a:t>
            </a:r>
            <a:r>
              <a:rPr lang="ko-KR" altLang="en-US" dirty="0"/>
              <a:t>속 일부 서술에서 설명이 부족한 부분이 있었습니다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/>
              <a:t>Seesaw Phenomenon</a:t>
            </a:r>
            <a:r>
              <a:rPr lang="ko-KR" altLang="en-US" dirty="0"/>
              <a:t>을 설명하기 위해 </a:t>
            </a:r>
            <a:r>
              <a:rPr lang="en-US" altLang="ko-KR" dirty="0"/>
              <a:t>Figure 3</a:t>
            </a:r>
            <a:r>
              <a:rPr lang="ko-KR" altLang="en-US" dirty="0"/>
              <a:t>을 설명하면서</a:t>
            </a:r>
            <a:r>
              <a:rPr lang="en-US" altLang="ko-KR" dirty="0"/>
              <a:t>, </a:t>
            </a:r>
          </a:p>
          <a:p>
            <a:r>
              <a:rPr lang="en-US" altLang="ko-KR" dirty="0"/>
              <a:t>“It is worth noting that 0.1% increase of AUC or MSE contributes significant improvement to online metrics in out system, which is also mentioned in [4,6,14]” </a:t>
            </a:r>
            <a:r>
              <a:rPr lang="ko-KR" altLang="en-US" dirty="0"/>
              <a:t>라고 서술합니다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그리고 이를 뒷받침한 근거를 추가로 제시하지 않습니다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이에 인용된 논문 </a:t>
            </a:r>
            <a:r>
              <a:rPr lang="en-US" altLang="ko-KR" dirty="0"/>
              <a:t>3</a:t>
            </a:r>
            <a:r>
              <a:rPr lang="ko-KR" altLang="en-US" dirty="0"/>
              <a:t>개를 확인해봤으나</a:t>
            </a:r>
            <a:r>
              <a:rPr lang="en-US" altLang="ko-KR" dirty="0"/>
              <a:t>, </a:t>
            </a:r>
          </a:p>
          <a:p>
            <a:r>
              <a:rPr lang="en-US" altLang="ko-KR" dirty="0"/>
              <a:t>[14]</a:t>
            </a:r>
            <a:r>
              <a:rPr lang="ko-KR" altLang="en-US" dirty="0"/>
              <a:t> 또한 한 문장으로 표현할 뿐이며 </a:t>
            </a:r>
            <a:endParaRPr lang="en-US" altLang="ko-KR" dirty="0"/>
          </a:p>
          <a:p>
            <a:r>
              <a:rPr lang="en-US" altLang="ko-KR" dirty="0"/>
              <a:t>[6]</a:t>
            </a:r>
            <a:r>
              <a:rPr lang="ko-KR" altLang="en-US" dirty="0"/>
              <a:t>에선 </a:t>
            </a:r>
            <a:r>
              <a:rPr lang="en-US" altLang="ko-KR" dirty="0"/>
              <a:t>4</a:t>
            </a:r>
            <a:r>
              <a:rPr lang="ko-KR" altLang="en-US" dirty="0"/>
              <a:t>번째 논문에서 </a:t>
            </a:r>
            <a:r>
              <a:rPr lang="en-US" altLang="ko-KR" dirty="0"/>
              <a:t>AUC</a:t>
            </a:r>
            <a:r>
              <a:rPr lang="ko-KR" altLang="en-US" dirty="0"/>
              <a:t>의 </a:t>
            </a:r>
            <a:r>
              <a:rPr lang="en-US" altLang="ko-KR" dirty="0"/>
              <a:t>0.275%</a:t>
            </a:r>
            <a:r>
              <a:rPr lang="ko-KR" altLang="en-US" dirty="0"/>
              <a:t>의 향상이 </a:t>
            </a:r>
            <a:r>
              <a:rPr lang="en-US" altLang="ko-KR" dirty="0"/>
              <a:t>online CTR</a:t>
            </a:r>
            <a:r>
              <a:rPr lang="ko-KR" altLang="en-US" dirty="0"/>
              <a:t>의 </a:t>
            </a:r>
            <a:r>
              <a:rPr lang="en-US" altLang="ko-KR" dirty="0"/>
              <a:t>3.9%</a:t>
            </a:r>
            <a:r>
              <a:rPr lang="ko-KR" altLang="en-US" dirty="0"/>
              <a:t>를 연관된 것 처럼 서술합니다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하지만 </a:t>
            </a:r>
            <a:r>
              <a:rPr lang="en-US" altLang="ko-KR" dirty="0"/>
              <a:t>[4]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/>
              <a:t>확인해보면 </a:t>
            </a:r>
            <a:r>
              <a:rPr lang="en-US" altLang="ko-KR" dirty="0"/>
              <a:t>Wide</a:t>
            </a:r>
            <a:r>
              <a:rPr lang="ko-KR" altLang="en-US" dirty="0"/>
              <a:t>와 </a:t>
            </a:r>
            <a:r>
              <a:rPr lang="en-US" altLang="ko-KR" dirty="0"/>
              <a:t>Wide &amp; Deep</a:t>
            </a:r>
            <a:r>
              <a:rPr lang="ko-KR" altLang="en-US" dirty="0"/>
              <a:t> 만 고려한 것이며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오히려 </a:t>
            </a:r>
            <a:r>
              <a:rPr lang="en-US" altLang="ko-KR" dirty="0"/>
              <a:t>AUC</a:t>
            </a:r>
            <a:r>
              <a:rPr lang="ko-KR" altLang="en-US" dirty="0"/>
              <a:t>는 떨어지지만 </a:t>
            </a:r>
            <a:r>
              <a:rPr lang="en-US" altLang="ko-KR" dirty="0"/>
              <a:t>Online Acquisition Gain</a:t>
            </a:r>
            <a:r>
              <a:rPr lang="ko-KR" altLang="en-US" dirty="0"/>
              <a:t>이 </a:t>
            </a:r>
            <a:r>
              <a:rPr lang="en-US" altLang="ko-KR" dirty="0"/>
              <a:t>2.9%</a:t>
            </a:r>
            <a:r>
              <a:rPr lang="ko-KR" altLang="en-US" dirty="0"/>
              <a:t> 상승하는 경우는 다루지 않고 있습니다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어떠한 뒷받침하는 근거 없이 저자가 직관적으로 </a:t>
            </a:r>
            <a:r>
              <a:rPr lang="en-US" altLang="ko-KR" dirty="0"/>
              <a:t>0.1%</a:t>
            </a:r>
            <a:r>
              <a:rPr lang="ko-KR" altLang="en-US" dirty="0"/>
              <a:t>의</a:t>
            </a:r>
            <a:r>
              <a:rPr lang="en-US" altLang="ko-KR" dirty="0"/>
              <a:t> </a:t>
            </a:r>
            <a:r>
              <a:rPr lang="ko-KR" altLang="en-US" dirty="0"/>
              <a:t>상승이 유의미하다 주장하고 있음을 알 수 있습니다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그 외로 </a:t>
            </a:r>
            <a:r>
              <a:rPr lang="en-US" altLang="ko-KR" dirty="0"/>
              <a:t>Figure 3</a:t>
            </a:r>
            <a:r>
              <a:rPr lang="ko-KR" altLang="en-US" dirty="0"/>
              <a:t>에서 왜 서로 다른 </a:t>
            </a:r>
            <a:r>
              <a:rPr lang="en-US" altLang="ko-KR" dirty="0"/>
              <a:t>Metric</a:t>
            </a:r>
            <a:r>
              <a:rPr lang="ko-KR" altLang="en-US" dirty="0"/>
              <a:t>인 </a:t>
            </a:r>
            <a:r>
              <a:rPr lang="en-US" altLang="ko-KR" dirty="0"/>
              <a:t>AUC</a:t>
            </a:r>
            <a:r>
              <a:rPr lang="ko-KR" altLang="en-US" dirty="0"/>
              <a:t>와 </a:t>
            </a:r>
            <a:r>
              <a:rPr lang="en-US" altLang="ko-KR" dirty="0"/>
              <a:t>MSE</a:t>
            </a:r>
            <a:r>
              <a:rPr lang="ko-KR" altLang="en-US" dirty="0"/>
              <a:t>로 </a:t>
            </a:r>
            <a:r>
              <a:rPr lang="en-US" altLang="ko-KR" dirty="0"/>
              <a:t>Seesaw phenomenon</a:t>
            </a:r>
            <a:r>
              <a:rPr lang="ko-KR" altLang="en-US" dirty="0"/>
              <a:t>을 설명하는지에 대한 근거를 제시하지 않습니다</a:t>
            </a:r>
            <a:r>
              <a:rPr lang="en-US" altLang="ko-KR" dirty="0"/>
              <a:t>. </a:t>
            </a:r>
            <a:r>
              <a:rPr lang="ko-KR" altLang="en-US" dirty="0"/>
              <a:t>  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There was also a lack of explanation in some of the descriptions in Paper. </a:t>
            </a:r>
          </a:p>
          <a:p>
            <a:endParaRPr lang="en-US" altLang="ko-KR" dirty="0"/>
          </a:p>
          <a:p>
            <a:r>
              <a:rPr lang="en-US" altLang="ko-KR" dirty="0"/>
              <a:t>Explaining Figure 3 to illustrate Seesaw Phenomenon, </a:t>
            </a:r>
          </a:p>
          <a:p>
            <a:r>
              <a:rPr lang="en-US" altLang="ko-KR" dirty="0"/>
              <a:t>"It is worth noting that 0.1% increase of AUC or MSE attributes signature improvement to online metrics in out system, which is so mentioned in [4,6,14]". </a:t>
            </a:r>
          </a:p>
          <a:p>
            <a:r>
              <a:rPr lang="en-US" altLang="ko-KR" dirty="0"/>
              <a:t>And paper don't provide additional evidence to support this. </a:t>
            </a:r>
          </a:p>
          <a:p>
            <a:endParaRPr lang="en-US" altLang="ko-KR" dirty="0"/>
          </a:p>
          <a:p>
            <a:r>
              <a:rPr lang="en-US" altLang="ko-KR" dirty="0"/>
              <a:t>I checked the three papers cited </a:t>
            </a:r>
          </a:p>
          <a:p>
            <a:r>
              <a:rPr lang="en-US" altLang="ko-KR" dirty="0"/>
              <a:t>[14] just said one sentence,</a:t>
            </a:r>
          </a:p>
          <a:p>
            <a:r>
              <a:rPr lang="en-US" altLang="ko-KR" dirty="0"/>
              <a:t>[6] mention  that in fourth paper, a 0.275% improvement in AUC is described as related to 3.9% of online CTRs. </a:t>
            </a:r>
          </a:p>
          <a:p>
            <a:endParaRPr lang="en-US" altLang="ko-KR" dirty="0"/>
          </a:p>
          <a:p>
            <a:r>
              <a:rPr lang="en-US" altLang="ko-KR" dirty="0"/>
              <a:t>However, if we check [4], only basic model Wide and Wide &amp; Deep are considered </a:t>
            </a:r>
          </a:p>
          <a:p>
            <a:r>
              <a:rPr lang="en-US" altLang="ko-KR" dirty="0"/>
              <a:t>On the contrary, it does not deal with cases where the AUC falls but the Online Acquisition Gain rises by 2.9%. </a:t>
            </a:r>
          </a:p>
          <a:p>
            <a:endParaRPr lang="en-US" altLang="ko-KR" dirty="0"/>
          </a:p>
          <a:p>
            <a:r>
              <a:rPr lang="en-US" altLang="ko-KR" dirty="0"/>
              <a:t>In other words, it can be seen that the author intuitively argues that the increase of 0.1% is significant without any supporting evidence. </a:t>
            </a:r>
          </a:p>
          <a:p>
            <a:endParaRPr lang="en-US" altLang="ko-KR" dirty="0"/>
          </a:p>
          <a:p>
            <a:r>
              <a:rPr lang="en-US" altLang="ko-KR" dirty="0"/>
              <a:t>In Addition, Figure 3 does not provide a basis for why different metrics, AUC and MSE, describe Seesaw phenomenon.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CD6B1E-B667-4EA5-A6E9-59B9296CD869}" type="slidenum">
              <a:rPr lang="ko-KR" altLang="en-US" smtClean="0"/>
              <a:t>25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8763759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마지막으로 </a:t>
            </a:r>
            <a:r>
              <a:rPr lang="en-US" altLang="ko-KR" dirty="0"/>
              <a:t>Research Idea</a:t>
            </a:r>
            <a:r>
              <a:rPr lang="ko-KR" altLang="en-US" dirty="0"/>
              <a:t>입니다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/>
              <a:t>Finally, Research Idea.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CD6B1E-B667-4EA5-A6E9-59B9296CD869}" type="slidenum">
              <a:rPr lang="ko-KR" altLang="en-US" smtClean="0"/>
              <a:t>26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8492933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추후 연구 주제로 </a:t>
            </a:r>
            <a:r>
              <a:rPr lang="en-US" altLang="ko-KR" dirty="0"/>
              <a:t>4</a:t>
            </a:r>
            <a:r>
              <a:rPr lang="ko-KR" altLang="en-US" dirty="0"/>
              <a:t>가지를 선정하였습니다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첫번쨰로 </a:t>
            </a:r>
            <a:r>
              <a:rPr lang="en-US" altLang="ko-KR" dirty="0"/>
              <a:t>PLE</a:t>
            </a:r>
            <a:r>
              <a:rPr lang="ko-KR" altLang="en-US" dirty="0"/>
              <a:t>의 계산 량 문제를 해결하는 것입니다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한 예시로 </a:t>
            </a:r>
            <a:r>
              <a:rPr lang="en-US" altLang="ko-KR" dirty="0"/>
              <a:t>Dropout</a:t>
            </a:r>
            <a:r>
              <a:rPr lang="ko-KR" altLang="en-US" dirty="0"/>
              <a:t>을 </a:t>
            </a:r>
            <a:r>
              <a:rPr lang="en-US" altLang="ko-KR" dirty="0"/>
              <a:t>PLE </a:t>
            </a:r>
            <a:r>
              <a:rPr lang="ko-KR" altLang="en-US" dirty="0"/>
              <a:t>모델에 적용하고자 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기존의 </a:t>
            </a:r>
            <a:r>
              <a:rPr lang="en-US" altLang="ko-KR" dirty="0"/>
              <a:t>PLE</a:t>
            </a:r>
            <a:r>
              <a:rPr lang="ko-KR" altLang="en-US" dirty="0"/>
              <a:t>가 </a:t>
            </a:r>
            <a:r>
              <a:rPr lang="en-US" altLang="ko-KR" dirty="0"/>
              <a:t>Task</a:t>
            </a:r>
            <a:r>
              <a:rPr lang="ko-KR" altLang="en-US" dirty="0"/>
              <a:t>의 개수에 비례하여 고려할 </a:t>
            </a:r>
            <a:r>
              <a:rPr lang="en-US" altLang="ko-KR" dirty="0"/>
              <a:t>Parameter</a:t>
            </a:r>
            <a:r>
              <a:rPr lang="ko-KR" altLang="en-US" dirty="0"/>
              <a:t>수가 증가하였는데</a:t>
            </a:r>
            <a:r>
              <a:rPr lang="en-US" altLang="ko-KR" dirty="0"/>
              <a:t>, </a:t>
            </a:r>
          </a:p>
          <a:p>
            <a:r>
              <a:rPr lang="en-US" altLang="ko-KR" dirty="0"/>
              <a:t>Dropout</a:t>
            </a:r>
            <a:r>
              <a:rPr lang="ko-KR" altLang="en-US" dirty="0"/>
              <a:t>을 적용하여 한번에 고려하는 </a:t>
            </a:r>
            <a:r>
              <a:rPr lang="en-US" altLang="ko-KR" dirty="0"/>
              <a:t>Task</a:t>
            </a:r>
            <a:r>
              <a:rPr lang="ko-KR" altLang="en-US" dirty="0"/>
              <a:t>의 개수를 고정시킨다면 계산을 효율적으로 할 수 있을 뿐더러 모델의 </a:t>
            </a:r>
            <a:r>
              <a:rPr lang="en-US" altLang="ko-KR" dirty="0"/>
              <a:t>Robustness</a:t>
            </a:r>
            <a:r>
              <a:rPr lang="ko-KR" altLang="en-US" dirty="0"/>
              <a:t>까지</a:t>
            </a:r>
            <a:r>
              <a:rPr lang="en-US" altLang="ko-KR" dirty="0"/>
              <a:t> </a:t>
            </a:r>
            <a:r>
              <a:rPr lang="ko-KR" altLang="en-US" dirty="0"/>
              <a:t>제공할 수 있겠습니다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특히 </a:t>
            </a:r>
            <a:r>
              <a:rPr lang="en-US" altLang="ko-KR" dirty="0"/>
              <a:t>Dropout</a:t>
            </a:r>
            <a:r>
              <a:rPr lang="ko-KR" altLang="en-US" dirty="0"/>
              <a:t>을 통해 한번에 고려하는 </a:t>
            </a:r>
            <a:r>
              <a:rPr lang="en-US" altLang="ko-KR" dirty="0"/>
              <a:t>Parameter </a:t>
            </a:r>
            <a:r>
              <a:rPr lang="ko-KR" altLang="en-US" dirty="0"/>
              <a:t>개수를 줄인다면</a:t>
            </a:r>
            <a:r>
              <a:rPr lang="en-US" altLang="ko-KR" dirty="0"/>
              <a:t>, </a:t>
            </a:r>
          </a:p>
          <a:p>
            <a:r>
              <a:rPr lang="en-US" altLang="ko-KR" dirty="0"/>
              <a:t>Parallel and distributed MTL </a:t>
            </a:r>
            <a:r>
              <a:rPr lang="ko-KR" altLang="en-US" dirty="0"/>
              <a:t>방법을 적용할 수 있겠습니다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추가적으로 </a:t>
            </a:r>
            <a:r>
              <a:rPr lang="en-US" altLang="ko-KR" dirty="0"/>
              <a:t>Parameter</a:t>
            </a:r>
            <a:r>
              <a:rPr lang="ko-KR" altLang="en-US" dirty="0"/>
              <a:t> 에 </a:t>
            </a:r>
            <a:r>
              <a:rPr lang="en-US" altLang="ko-KR" dirty="0"/>
              <a:t>Dimension reduction </a:t>
            </a:r>
            <a:r>
              <a:rPr lang="ko-KR" altLang="en-US" dirty="0"/>
              <a:t>하는 개념을 차용하여</a:t>
            </a:r>
            <a:r>
              <a:rPr lang="en-US" altLang="ko-KR" dirty="0"/>
              <a:t>, </a:t>
            </a:r>
          </a:p>
          <a:p>
            <a:r>
              <a:rPr lang="en-US" altLang="ko-KR" dirty="0"/>
              <a:t>Task </a:t>
            </a:r>
            <a:r>
              <a:rPr lang="ko-KR" altLang="en-US" dirty="0"/>
              <a:t>간에서도 중요한</a:t>
            </a:r>
            <a:r>
              <a:rPr lang="en-US" altLang="ko-KR" dirty="0"/>
              <a:t> Task</a:t>
            </a:r>
            <a:r>
              <a:rPr lang="ko-KR" altLang="en-US" dirty="0"/>
              <a:t>를 선별 또는 새로운 </a:t>
            </a:r>
            <a:r>
              <a:rPr lang="en-US" altLang="ko-KR" dirty="0"/>
              <a:t>Task</a:t>
            </a:r>
            <a:r>
              <a:rPr lang="ko-KR" altLang="en-US" dirty="0"/>
              <a:t>로 합칠 수 있다면 계산 량 감소 개선을 할 수 있겠습니다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두번째로 </a:t>
            </a:r>
            <a:r>
              <a:rPr lang="en-US" altLang="ko-KR" dirty="0"/>
              <a:t>MTL</a:t>
            </a:r>
            <a:r>
              <a:rPr lang="ko-KR" altLang="en-US" dirty="0"/>
              <a:t>의 방식을 </a:t>
            </a:r>
            <a:r>
              <a:rPr lang="en-US" altLang="ko-KR" dirty="0"/>
              <a:t>Multi-domain </a:t>
            </a:r>
            <a:r>
              <a:rPr lang="ko-KR" altLang="en-US" dirty="0"/>
              <a:t>에 적용하는 것입니다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Multi task</a:t>
            </a:r>
            <a:r>
              <a:rPr lang="ko-KR" altLang="en-US" dirty="0"/>
              <a:t>의 경우</a:t>
            </a:r>
            <a:r>
              <a:rPr lang="en-US" altLang="ko-KR" dirty="0"/>
              <a:t>, </a:t>
            </a:r>
            <a:r>
              <a:rPr lang="ko-KR" altLang="en-US" dirty="0"/>
              <a:t>동일한 영역에 대해서 서로 다른 </a:t>
            </a:r>
            <a:r>
              <a:rPr lang="en-US" altLang="ko-KR" dirty="0"/>
              <a:t>Task</a:t>
            </a:r>
            <a:r>
              <a:rPr lang="ko-KR" altLang="en-US" dirty="0"/>
              <a:t>을 결합하는 방법론입니다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이를 바꿔 서로 다른 컨텐츠에 대한 </a:t>
            </a:r>
            <a:r>
              <a:rPr lang="en-US" altLang="ko-KR" dirty="0"/>
              <a:t>VTR’s AUC </a:t>
            </a:r>
            <a:r>
              <a:rPr lang="ko-KR" altLang="en-US" dirty="0"/>
              <a:t>측정과 같이</a:t>
            </a:r>
            <a:r>
              <a:rPr lang="en-US" altLang="ko-KR" dirty="0"/>
              <a:t>, </a:t>
            </a:r>
          </a:p>
          <a:p>
            <a:r>
              <a:rPr lang="en-US" altLang="ko-KR" dirty="0"/>
              <a:t> </a:t>
            </a:r>
            <a:r>
              <a:rPr lang="ko-KR" altLang="en-US" dirty="0"/>
              <a:t> 서로 다른 영역에 대해서 같은 </a:t>
            </a:r>
            <a:r>
              <a:rPr lang="en-US" altLang="ko-KR" dirty="0"/>
              <a:t>Task</a:t>
            </a:r>
            <a:r>
              <a:rPr lang="ko-KR" altLang="en-US" dirty="0"/>
              <a:t>를 부여함으로 한번 더 성능 향상을 이끌어 낼 수 있겠습니다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더 나아간다면 </a:t>
            </a:r>
            <a:r>
              <a:rPr lang="en-US" altLang="ko-KR" dirty="0"/>
              <a:t>Multi-view, Multi-domain, Multi-task</a:t>
            </a:r>
            <a:r>
              <a:rPr lang="ko-KR" altLang="en-US" dirty="0"/>
              <a:t>와 같이  </a:t>
            </a:r>
            <a:r>
              <a:rPr lang="en-US" altLang="ko-KR" dirty="0"/>
              <a:t>Multi learning </a:t>
            </a:r>
            <a:r>
              <a:rPr lang="ko-KR" altLang="en-US" dirty="0"/>
              <a:t>방식들을 결합할 수 있다면 </a:t>
            </a:r>
            <a:endParaRPr lang="en-US" altLang="ko-KR" dirty="0"/>
          </a:p>
          <a:p>
            <a:r>
              <a:rPr lang="ko-KR" altLang="en-US" dirty="0"/>
              <a:t>더 나은 성능을 이끌어 낼 수 있겠습니다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마지막으로 </a:t>
            </a:r>
            <a:r>
              <a:rPr lang="en-US" altLang="ko-KR" dirty="0"/>
              <a:t>PLE </a:t>
            </a:r>
            <a:r>
              <a:rPr lang="ko-KR" altLang="en-US" dirty="0"/>
              <a:t>모델을 보다 깊게 구성하는 것입니다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현재 이해한 바로는 </a:t>
            </a:r>
            <a:r>
              <a:rPr lang="en-US" altLang="ko-KR" dirty="0"/>
              <a:t>PLE</a:t>
            </a:r>
            <a:r>
              <a:rPr lang="ko-KR" altLang="en-US" dirty="0"/>
              <a:t> 층을 기반으로 해서 </a:t>
            </a:r>
            <a:r>
              <a:rPr lang="en-US" altLang="ko-KR" dirty="0"/>
              <a:t>lower-level </a:t>
            </a:r>
            <a:r>
              <a:rPr lang="ko-KR" altLang="en-US" dirty="0"/>
              <a:t>과</a:t>
            </a:r>
            <a:r>
              <a:rPr lang="en-US" altLang="ko-KR" dirty="0"/>
              <a:t> Higher-level</a:t>
            </a:r>
            <a:r>
              <a:rPr lang="ko-KR" altLang="en-US" dirty="0"/>
              <a:t>로 모델을 구분했습니다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이에 대해서 층을 더욱 깊게 하고 다수의 </a:t>
            </a:r>
            <a:r>
              <a:rPr lang="en-US" altLang="ko-KR" dirty="0"/>
              <a:t>PLE </a:t>
            </a:r>
            <a:r>
              <a:rPr lang="ko-KR" altLang="en-US" dirty="0"/>
              <a:t>층을 부여한다면</a:t>
            </a:r>
            <a:endParaRPr lang="en-US" altLang="ko-KR" dirty="0"/>
          </a:p>
          <a:p>
            <a:r>
              <a:rPr lang="ko-KR" altLang="en-US" dirty="0"/>
              <a:t>보다 </a:t>
            </a:r>
            <a:r>
              <a:rPr lang="en-US" altLang="ko-KR" sz="1200" dirty="0"/>
              <a:t>Higher-level deeper representation</a:t>
            </a:r>
            <a:r>
              <a:rPr lang="ko-KR" altLang="en-US" sz="1200" dirty="0"/>
              <a:t>을</a:t>
            </a:r>
            <a:r>
              <a:rPr lang="en-US" altLang="ko-KR" sz="1200" dirty="0"/>
              <a:t> </a:t>
            </a:r>
            <a:r>
              <a:rPr lang="ko-KR" altLang="en-US" sz="1200" dirty="0"/>
              <a:t>이끌어 낼 수 있겠습니다</a:t>
            </a:r>
            <a:r>
              <a:rPr lang="en-US" altLang="ko-KR" sz="1200" dirty="0"/>
              <a:t>. 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I think about four Idea for future research. </a:t>
            </a:r>
          </a:p>
          <a:p>
            <a:endParaRPr lang="en-US" altLang="ko-KR" dirty="0"/>
          </a:p>
          <a:p>
            <a:r>
              <a:rPr lang="en-US" altLang="ko-KR" dirty="0"/>
              <a:t>The first is to solve the computation problem of the PLE. </a:t>
            </a:r>
          </a:p>
          <a:p>
            <a:endParaRPr lang="en-US" altLang="ko-KR" dirty="0"/>
          </a:p>
          <a:p>
            <a:r>
              <a:rPr lang="en-US" altLang="ko-KR" dirty="0"/>
              <a:t>As an example, I want to apply Dropout to the PLE model.</a:t>
            </a:r>
          </a:p>
          <a:p>
            <a:r>
              <a:rPr lang="en-US" altLang="ko-KR" dirty="0"/>
              <a:t>The number of parameters of PLE are increased in proportion to the number of tasks</a:t>
            </a:r>
          </a:p>
          <a:p>
            <a:r>
              <a:rPr lang="en-US" altLang="ko-KR" dirty="0"/>
              <a:t>By applying Dropout to fix the number of tasks you consider at once, we can not only calculate efficiently but also provide robustness for the model. </a:t>
            </a:r>
          </a:p>
          <a:p>
            <a:endParaRPr lang="en-US" altLang="ko-KR" dirty="0"/>
          </a:p>
          <a:p>
            <a:r>
              <a:rPr lang="en-US" altLang="ko-KR" dirty="0"/>
              <a:t>Especially if we reduce the number of parameters through Dropout </a:t>
            </a:r>
          </a:p>
          <a:p>
            <a:r>
              <a:rPr lang="en-US" altLang="ko-KR" dirty="0"/>
              <a:t>we can apply the Parallel and distributed MTL method. </a:t>
            </a:r>
          </a:p>
          <a:p>
            <a:endParaRPr lang="en-US" altLang="ko-KR" dirty="0"/>
          </a:p>
          <a:p>
            <a:r>
              <a:rPr lang="en-US" altLang="ko-KR" dirty="0"/>
              <a:t>Additionally, By using the concept of dimension reduction in tasks, </a:t>
            </a:r>
          </a:p>
          <a:p>
            <a:r>
              <a:rPr lang="en-US" altLang="ko-KR" dirty="0"/>
              <a:t>Such as important tasks can be selected between tasks or combined into new tasks, we can improve the amount of computation reduction. 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Secondly, applying MTL's method to Multi-domain. </a:t>
            </a:r>
          </a:p>
          <a:p>
            <a:r>
              <a:rPr lang="en-US" altLang="ko-KR" dirty="0"/>
              <a:t>For Multi tasks, it is a methodology that combines different tasks for the same area. </a:t>
            </a:r>
          </a:p>
          <a:p>
            <a:r>
              <a:rPr lang="en-US" altLang="ko-KR" dirty="0"/>
              <a:t>By changing this, like measuring VTR's AUC for different content, </a:t>
            </a:r>
          </a:p>
          <a:p>
            <a:r>
              <a:rPr lang="en-US" altLang="ko-KR" dirty="0"/>
              <a:t>  By giving the same tasks to different areas, we can once again drive performance improvement. </a:t>
            </a:r>
          </a:p>
          <a:p>
            <a:endParaRPr lang="en-US" altLang="ko-KR" dirty="0"/>
          </a:p>
          <a:p>
            <a:r>
              <a:rPr lang="en-US" altLang="ko-KR" dirty="0"/>
              <a:t>If you could combine multi-learning methods like multi-view, multi-domain, and multi-task, </a:t>
            </a:r>
          </a:p>
          <a:p>
            <a:r>
              <a:rPr lang="en-US" altLang="ko-KR" dirty="0"/>
              <a:t>We can deliver better performance. </a:t>
            </a:r>
          </a:p>
          <a:p>
            <a:endParaRPr lang="en-US" altLang="ko-KR" dirty="0"/>
          </a:p>
          <a:p>
            <a:r>
              <a:rPr lang="en-US" altLang="ko-KR" dirty="0"/>
              <a:t>Finally, structure more deer hierarchy PLE model</a:t>
            </a:r>
          </a:p>
          <a:p>
            <a:r>
              <a:rPr lang="en-US" altLang="ko-KR" dirty="0"/>
              <a:t>Based on the PLE layer, we have divided the model into lower-level and higher-level. </a:t>
            </a:r>
          </a:p>
          <a:p>
            <a:r>
              <a:rPr lang="en-US" altLang="ko-KR" dirty="0"/>
              <a:t>If you deepen the layer and give multiple layers of PLE,</a:t>
            </a:r>
          </a:p>
          <a:p>
            <a:r>
              <a:rPr lang="en-US" altLang="ko-KR" dirty="0"/>
              <a:t>I expect that model can bring out higher-level deeper presentation.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CD6B1E-B667-4EA5-A6E9-59B9296CD869}" type="slidenum">
              <a:rPr lang="ko-KR" altLang="en-US" smtClean="0"/>
              <a:t>27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8508532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그럼 여기 까지가 제 발표였습니다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질문</a:t>
            </a:r>
            <a:r>
              <a:rPr lang="en-US" altLang="ko-KR" dirty="0"/>
              <a:t> </a:t>
            </a:r>
            <a:r>
              <a:rPr lang="ko-KR" altLang="en-US" dirty="0"/>
              <a:t>있으신 분들은 편히 질문해주시기 바랍니다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If you have any questions, please feel free to ask.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CD6B1E-B667-4EA5-A6E9-59B9296CD869}" type="slidenum">
              <a:rPr lang="ko-KR" altLang="en-US" smtClean="0"/>
              <a:t>28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82481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Summary of paper</a:t>
            </a:r>
            <a:r>
              <a:rPr lang="ko-KR" altLang="en-US" dirty="0"/>
              <a:t>에서는 다음과 같이 </a:t>
            </a:r>
            <a:r>
              <a:rPr lang="en-US" altLang="ko-KR" dirty="0"/>
              <a:t>5</a:t>
            </a:r>
            <a:r>
              <a:rPr lang="ko-KR" altLang="en-US" dirty="0"/>
              <a:t>단계에 맞춰 설명 드리겠습니다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In the ‘Summary of Paper’, I will briefing paper in five steps as follows.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CD6B1E-B667-4EA5-A6E9-59B9296CD869}" type="slidenum">
              <a:rPr lang="ko-KR" altLang="en-US" smtClean="0"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20255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 논문에서는 </a:t>
            </a:r>
            <a:r>
              <a:rPr lang="en-US" altLang="ko-KR" dirty="0"/>
              <a:t>Multi task learning </a:t>
            </a:r>
            <a:r>
              <a:rPr lang="ko-KR" altLang="en-US" dirty="0"/>
              <a:t>문제에서 자주 발생하는 </a:t>
            </a:r>
            <a:r>
              <a:rPr lang="en-US" altLang="ko-KR" dirty="0"/>
              <a:t>Negative Transfer</a:t>
            </a:r>
            <a:r>
              <a:rPr lang="ko-KR" altLang="en-US" dirty="0"/>
              <a:t>과 </a:t>
            </a:r>
            <a:r>
              <a:rPr lang="en-US" altLang="ko-KR" dirty="0"/>
              <a:t>Seesaw Phenomenon 2</a:t>
            </a:r>
            <a:r>
              <a:rPr lang="ko-KR" altLang="en-US" dirty="0"/>
              <a:t>가지로 정의하고 있습니다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이때 </a:t>
            </a:r>
            <a:r>
              <a:rPr lang="en-US" altLang="ko-KR" dirty="0"/>
              <a:t>Negative Transfer</a:t>
            </a:r>
            <a:r>
              <a:rPr lang="ko-KR" altLang="en-US" dirty="0"/>
              <a:t>은 각</a:t>
            </a:r>
            <a:r>
              <a:rPr lang="en-US" altLang="ko-KR" dirty="0"/>
              <a:t> Task </a:t>
            </a:r>
            <a:r>
              <a:rPr lang="ko-KR" altLang="en-US" dirty="0"/>
              <a:t>간의 상관관계가 낮거나</a:t>
            </a:r>
            <a:r>
              <a:rPr lang="en-US" altLang="ko-KR" dirty="0"/>
              <a:t>, </a:t>
            </a:r>
            <a:r>
              <a:rPr lang="ko-KR" altLang="en-US" dirty="0"/>
              <a:t>오히려 충돌하는 경우에 성능이 악화되는 것을 의미합니다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이후에 자세히 다루겠지만 </a:t>
            </a:r>
            <a:r>
              <a:rPr lang="en-US" altLang="ko-KR" dirty="0"/>
              <a:t>Negative Transfer</a:t>
            </a:r>
            <a:r>
              <a:rPr lang="ko-KR" altLang="en-US" dirty="0"/>
              <a:t>을 해결하려는 방법들은 여럿 제시되어 왔습니다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반면 </a:t>
            </a:r>
            <a:r>
              <a:rPr lang="en-US" altLang="ko-KR" dirty="0"/>
              <a:t>Seesaw Phenomenon</a:t>
            </a:r>
            <a:r>
              <a:rPr lang="ko-KR" altLang="en-US" dirty="0"/>
              <a:t>은 이번 </a:t>
            </a:r>
            <a:r>
              <a:rPr lang="en-US" altLang="ko-KR" dirty="0"/>
              <a:t>Paper</a:t>
            </a:r>
            <a:r>
              <a:rPr lang="ko-KR" altLang="en-US" dirty="0"/>
              <a:t>에서 처음으로 정의한 것으로</a:t>
            </a:r>
            <a:r>
              <a:rPr lang="en-US" altLang="ko-KR" dirty="0"/>
              <a:t>, </a:t>
            </a:r>
          </a:p>
          <a:p>
            <a:r>
              <a:rPr lang="en-US" altLang="ko-KR" dirty="0"/>
              <a:t> Task </a:t>
            </a:r>
            <a:r>
              <a:rPr lang="ko-KR" altLang="en-US" dirty="0"/>
              <a:t>간의 상관관계가 높고</a:t>
            </a:r>
            <a:r>
              <a:rPr lang="en-US" altLang="ko-KR" dirty="0"/>
              <a:t>, </a:t>
            </a:r>
            <a:r>
              <a:rPr lang="ko-KR" altLang="en-US" dirty="0"/>
              <a:t>연관성이 높을 때</a:t>
            </a:r>
            <a:endParaRPr lang="en-US" altLang="ko-KR" dirty="0"/>
          </a:p>
          <a:p>
            <a:r>
              <a:rPr lang="en-US" altLang="ko-KR" dirty="0"/>
              <a:t> </a:t>
            </a:r>
            <a:r>
              <a:rPr lang="ko-KR" altLang="en-US" dirty="0"/>
              <a:t>특정 </a:t>
            </a:r>
            <a:r>
              <a:rPr lang="en-US" altLang="ko-KR" dirty="0"/>
              <a:t>task</a:t>
            </a:r>
            <a:r>
              <a:rPr lang="ko-KR" altLang="en-US" dirty="0"/>
              <a:t>의 성능 향상이 연관된 다른 </a:t>
            </a:r>
            <a:r>
              <a:rPr lang="en-US" altLang="ko-KR" dirty="0"/>
              <a:t>Task</a:t>
            </a:r>
            <a:r>
              <a:rPr lang="ko-KR" altLang="en-US" dirty="0"/>
              <a:t>의 성능을 악화시키는 현상을 의미합니다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 </a:t>
            </a:r>
            <a:r>
              <a:rPr lang="ko-KR" altLang="en-US" dirty="0"/>
              <a:t>옆에 첨부한 </a:t>
            </a:r>
            <a:r>
              <a:rPr lang="en-US" altLang="ko-KR" dirty="0"/>
              <a:t>Figure</a:t>
            </a:r>
            <a:r>
              <a:rPr lang="ko-KR" altLang="en-US" dirty="0"/>
              <a:t>와 같이 대부분의 방법론들이 </a:t>
            </a:r>
            <a:r>
              <a:rPr lang="en-US" altLang="ko-KR" dirty="0"/>
              <a:t>seesaw Phenomenon</a:t>
            </a:r>
            <a:r>
              <a:rPr lang="ko-KR" altLang="en-US" dirty="0"/>
              <a:t>을 가지고 있음을 확인할 수 있습니다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다시 돌아와서 </a:t>
            </a:r>
            <a:r>
              <a:rPr lang="en-US" altLang="ko-KR" dirty="0"/>
              <a:t>Negative Transfer</a:t>
            </a:r>
            <a:r>
              <a:rPr lang="ko-KR" altLang="en-US" dirty="0"/>
              <a:t>과 </a:t>
            </a:r>
            <a:r>
              <a:rPr lang="en-US" altLang="ko-KR" dirty="0"/>
              <a:t>Seesaw Phenomenon</a:t>
            </a:r>
            <a:r>
              <a:rPr lang="ko-KR" altLang="en-US" dirty="0"/>
              <a:t>은 </a:t>
            </a:r>
            <a:r>
              <a:rPr lang="en-US" altLang="ko-KR" dirty="0"/>
              <a:t>MTL</a:t>
            </a:r>
            <a:r>
              <a:rPr lang="ko-KR" altLang="en-US" dirty="0"/>
              <a:t>에 있어 흔히 일어나는 문제들로</a:t>
            </a:r>
            <a:r>
              <a:rPr lang="en-US" altLang="ko-KR" dirty="0"/>
              <a:t>, </a:t>
            </a:r>
            <a:r>
              <a:rPr lang="ko-KR" altLang="en-US" dirty="0"/>
              <a:t>해결하는 것이 중요합니다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In this paper, we define two problems: Negative Transfer and Seesaw Phenomenon, which occur frequently in multi-task learning problems. </a:t>
            </a:r>
          </a:p>
          <a:p>
            <a:endParaRPr lang="en-US" altLang="ko-KR" dirty="0"/>
          </a:p>
          <a:p>
            <a:r>
              <a:rPr lang="en-US" altLang="ko-KR" dirty="0"/>
              <a:t>Negative Transfer means that the performance will deteriorate if the correlation between each task is low, or rather if there is a conflict. </a:t>
            </a:r>
          </a:p>
          <a:p>
            <a:r>
              <a:rPr lang="en-US" altLang="ko-KR" dirty="0"/>
              <a:t>There are several ways to resolve Negative Transfer.  </a:t>
            </a:r>
          </a:p>
          <a:p>
            <a:r>
              <a:rPr lang="en-US" altLang="ko-KR" dirty="0"/>
              <a:t>I'll explain the details later.</a:t>
            </a:r>
          </a:p>
          <a:p>
            <a:endParaRPr lang="en-US" altLang="ko-KR" dirty="0"/>
          </a:p>
          <a:p>
            <a:r>
              <a:rPr lang="en-US" altLang="ko-KR" dirty="0"/>
              <a:t>Seesaw Phenomenon, on the other hand, is  defined first in this paper </a:t>
            </a:r>
          </a:p>
          <a:p>
            <a:r>
              <a:rPr lang="en-US" altLang="ko-KR" dirty="0"/>
              <a:t> This Phenomenon happens when the correlation between tasks is high and dependent each other</a:t>
            </a:r>
          </a:p>
          <a:p>
            <a:r>
              <a:rPr lang="en-US" altLang="ko-KR" dirty="0"/>
              <a:t> It means that a performance improvement in a particular task lead to the performance of the other tasks is deteriorating. </a:t>
            </a:r>
          </a:p>
          <a:p>
            <a:r>
              <a:rPr lang="en-US" altLang="ko-KR" dirty="0"/>
              <a:t> You can see that most methodologies have a seesaw phenomenon, as shown in the figure attached next to them. </a:t>
            </a:r>
          </a:p>
          <a:p>
            <a:endParaRPr lang="en-US" altLang="ko-KR" dirty="0"/>
          </a:p>
          <a:p>
            <a:r>
              <a:rPr lang="en-US" altLang="ko-KR" dirty="0"/>
              <a:t>Since Negative Transfer and Seesaw Phenomenon are common problems with MTL, and it's important to solve them.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CD6B1E-B667-4EA5-A6E9-59B9296CD869}" type="slidenum">
              <a:rPr lang="ko-KR" altLang="en-US" smtClean="0"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623775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지금까지 </a:t>
            </a:r>
            <a:r>
              <a:rPr lang="en-US" altLang="ko-KR" dirty="0"/>
              <a:t>Negative Transfer</a:t>
            </a:r>
            <a:r>
              <a:rPr lang="ko-KR" altLang="en-US" dirty="0"/>
              <a:t>을 해결하기 위해 </a:t>
            </a:r>
            <a:r>
              <a:rPr lang="en-US" altLang="ko-KR" dirty="0"/>
              <a:t>Cross-stitch network, Sluice network, MMOE </a:t>
            </a:r>
            <a:r>
              <a:rPr lang="ko-KR" altLang="en-US" dirty="0"/>
              <a:t>등의 방법론을 고안해왔습니다</a:t>
            </a:r>
            <a:r>
              <a:rPr lang="en-US" altLang="ko-KR" dirty="0"/>
              <a:t>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왼쪽에서 오른쪽 방향 순으로 방법론들이 제안되어 왔습니다</a:t>
            </a:r>
            <a:r>
              <a:rPr lang="en-US" altLang="ko-KR" dirty="0"/>
              <a:t>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그 중에서 </a:t>
            </a:r>
            <a:r>
              <a:rPr lang="en-US" altLang="ko-KR" dirty="0"/>
              <a:t>MMOE</a:t>
            </a:r>
            <a:r>
              <a:rPr lang="ko-KR" altLang="en-US" dirty="0"/>
              <a:t>의 경우 당시 </a:t>
            </a:r>
            <a:r>
              <a:rPr lang="en-US" altLang="ko-KR" dirty="0"/>
              <a:t>SOTA method</a:t>
            </a:r>
            <a:r>
              <a:rPr lang="ko-KR" altLang="en-US" dirty="0"/>
              <a:t>로 여겨지고 있었습니다</a:t>
            </a:r>
            <a:r>
              <a:rPr lang="en-US" altLang="ko-KR" dirty="0"/>
              <a:t>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하지만 각각의 방법들은 </a:t>
            </a:r>
            <a:r>
              <a:rPr lang="en-US" altLang="ko-KR" dirty="0"/>
              <a:t>Seesaw Phenomenon</a:t>
            </a:r>
            <a:r>
              <a:rPr lang="ko-KR" altLang="en-US" dirty="0"/>
              <a:t>은 고려하지 못하고 있습니다</a:t>
            </a:r>
            <a:r>
              <a:rPr lang="en-US" altLang="ko-KR" dirty="0"/>
              <a:t>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There</a:t>
            </a:r>
            <a:r>
              <a:rPr lang="ko-KR" altLang="en-US" dirty="0"/>
              <a:t> </a:t>
            </a:r>
            <a:r>
              <a:rPr lang="en-US" altLang="ko-KR" dirty="0"/>
              <a:t>are</a:t>
            </a:r>
            <a:r>
              <a:rPr lang="ko-KR" altLang="en-US" dirty="0"/>
              <a:t> </a:t>
            </a:r>
            <a:r>
              <a:rPr lang="en-US" altLang="ko-KR" dirty="0"/>
              <a:t>several methods such as Cross-stitch network, Slice network, and MMOE to solve Negative Transfer.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Methodologies have been proposed in the order of left to right.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Among them, MMOE was considered the SOTA method at the time.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However, each methods not consider about Seesaw </a:t>
            </a:r>
            <a:r>
              <a:rPr lang="en-US" altLang="ko-KR" dirty="0" err="1"/>
              <a:t>Penomenon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CD6B1E-B667-4EA5-A6E9-59B9296CD869}" type="slidenum">
              <a:rPr lang="ko-KR" altLang="en-US" smtClean="0"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46330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각각의 방법론의 특징과 한계점을 짚어보며 개선점을 찾을 수 있습니다</a:t>
            </a:r>
            <a:r>
              <a:rPr lang="en-US" altLang="ko-KR" dirty="0"/>
              <a:t>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먼저 </a:t>
            </a:r>
            <a:r>
              <a:rPr lang="en-US" altLang="ko-KR" dirty="0"/>
              <a:t>Cross-Stitch Network</a:t>
            </a:r>
            <a:r>
              <a:rPr lang="ko-KR" altLang="en-US" dirty="0"/>
              <a:t>와 </a:t>
            </a:r>
            <a:r>
              <a:rPr lang="en-US" altLang="ko-KR" dirty="0"/>
              <a:t>Sluice Network</a:t>
            </a:r>
            <a:r>
              <a:rPr lang="ko-KR" altLang="en-US" dirty="0"/>
              <a:t>의 경우</a:t>
            </a:r>
            <a:r>
              <a:rPr lang="en-US" altLang="ko-KR" dirty="0"/>
              <a:t>,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서로 다른 </a:t>
            </a:r>
            <a:r>
              <a:rPr lang="en-US" altLang="ko-KR" dirty="0"/>
              <a:t>Tasks</a:t>
            </a:r>
            <a:r>
              <a:rPr lang="ko-KR" altLang="en-US" dirty="0"/>
              <a:t>로부터 </a:t>
            </a:r>
            <a:r>
              <a:rPr lang="en-US" altLang="ko-KR" dirty="0"/>
              <a:t>Representation</a:t>
            </a:r>
            <a:r>
              <a:rPr lang="ko-KR" altLang="en-US" dirty="0"/>
              <a:t>의 선형결합을 통해 가중치를 학습했습니다</a:t>
            </a:r>
            <a:r>
              <a:rPr lang="en-US" altLang="ko-KR" dirty="0"/>
              <a:t>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하지만 모든 </a:t>
            </a:r>
            <a:r>
              <a:rPr lang="en-US" altLang="ko-KR" dirty="0"/>
              <a:t>Sample</a:t>
            </a:r>
            <a:r>
              <a:rPr lang="ko-KR" altLang="en-US" dirty="0"/>
              <a:t>에 대해서 고정된 </a:t>
            </a:r>
            <a:r>
              <a:rPr lang="en-US" altLang="ko-KR" dirty="0"/>
              <a:t>/ </a:t>
            </a:r>
            <a:r>
              <a:rPr lang="ko-KR" altLang="en-US" dirty="0"/>
              <a:t>동일한 가중치를 매겼기 때문에 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보다 정밀한 성과를 이끌어 내지 못했으며</a:t>
            </a:r>
            <a:r>
              <a:rPr lang="en-US" altLang="ko-KR" dirty="0"/>
              <a:t>, Seesaw Phenomenon</a:t>
            </a:r>
            <a:r>
              <a:rPr lang="ko-KR" altLang="en-US" dirty="0"/>
              <a:t> 또한 해결하지 못했습니다</a:t>
            </a:r>
            <a:r>
              <a:rPr lang="en-US" altLang="ko-KR" dirty="0"/>
              <a:t>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따라서 </a:t>
            </a:r>
            <a:r>
              <a:rPr lang="en-US" altLang="ko-KR" dirty="0"/>
              <a:t>Adaptive combinations of task</a:t>
            </a:r>
            <a:r>
              <a:rPr lang="ko-KR" altLang="en-US" dirty="0"/>
              <a:t>가 필요하다는 걸 확인할 수 있습니다</a:t>
            </a:r>
            <a:r>
              <a:rPr lang="en-US" altLang="ko-KR" dirty="0"/>
              <a:t>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we can find improvement point by looking at the characteristics and limitations of each methodology.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First of all, for Cross-Stitch Network and Loose Network,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They learned the weights from different Tasks by linear combinations of the representation.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However, they have fixed/equal weights for all samples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It did not derive more precise results, nor did it address Seesaw Phenomenon.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Therefore, we can see that Adaptive combinations of tasks are required.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CD6B1E-B667-4EA5-A6E9-59B9296CD869}" type="slidenum">
              <a:rPr lang="ko-KR" altLang="en-US" smtClean="0"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9496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SOTA </a:t>
            </a:r>
            <a:r>
              <a:rPr lang="ko-KR" altLang="en-US" dirty="0"/>
              <a:t>방법인 </a:t>
            </a:r>
            <a:r>
              <a:rPr lang="en-US" altLang="ko-KR" dirty="0"/>
              <a:t>MMOE</a:t>
            </a:r>
            <a:r>
              <a:rPr lang="ko-KR" altLang="en-US" dirty="0"/>
              <a:t>의 경우 </a:t>
            </a:r>
            <a:r>
              <a:rPr lang="en-US" altLang="ko-KR" dirty="0"/>
              <a:t>Gate Network</a:t>
            </a:r>
            <a:r>
              <a:rPr lang="ko-KR" altLang="en-US" dirty="0"/>
              <a:t>을 사용하여 각 </a:t>
            </a:r>
            <a:r>
              <a:rPr lang="en-US" altLang="ko-KR" dirty="0"/>
              <a:t>Task</a:t>
            </a:r>
            <a:r>
              <a:rPr lang="ko-KR" altLang="en-US" dirty="0"/>
              <a:t> 간의 차이점을 조화시켰습니다</a:t>
            </a:r>
            <a:r>
              <a:rPr lang="en-US" altLang="ko-KR" dirty="0"/>
              <a:t>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이를 통해 </a:t>
            </a:r>
            <a:r>
              <a:rPr lang="en-US" altLang="ko-KR" dirty="0"/>
              <a:t>Task </a:t>
            </a:r>
            <a:r>
              <a:rPr lang="ko-KR" altLang="en-US" dirty="0"/>
              <a:t>간의 차이를 잘 조율하여 </a:t>
            </a:r>
            <a:r>
              <a:rPr lang="en-US" altLang="ko-KR" dirty="0"/>
              <a:t>1) Deal with negative transfer, 2) Optimize multiple objectives </a:t>
            </a:r>
            <a:r>
              <a:rPr lang="ko-KR" altLang="en-US" dirty="0"/>
              <a:t>를 할 수 있습니다</a:t>
            </a:r>
            <a:r>
              <a:rPr lang="en-US" altLang="ko-KR" dirty="0"/>
              <a:t>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하지만 </a:t>
            </a:r>
            <a:r>
              <a:rPr lang="en-US" altLang="ko-KR" dirty="0"/>
              <a:t>MMOE</a:t>
            </a:r>
            <a:r>
              <a:rPr lang="ko-KR" altLang="en-US" dirty="0"/>
              <a:t>는 </a:t>
            </a:r>
            <a:r>
              <a:rPr lang="en-US" altLang="ko-KR" dirty="0"/>
              <a:t>Task </a:t>
            </a:r>
            <a:r>
              <a:rPr lang="ko-KR" altLang="en-US" dirty="0"/>
              <a:t>간의 관계를 고려하지 않았다는 단점이 있습니다</a:t>
            </a:r>
            <a:r>
              <a:rPr lang="en-US" altLang="ko-KR" dirty="0"/>
              <a:t>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이는 모델의 성능을 제한했으며</a:t>
            </a:r>
            <a:r>
              <a:rPr lang="en-US" altLang="ko-KR" dirty="0"/>
              <a:t>, </a:t>
            </a:r>
            <a:r>
              <a:rPr lang="ko-KR" altLang="en-US" dirty="0"/>
              <a:t>또한 </a:t>
            </a:r>
            <a:r>
              <a:rPr lang="en-US" altLang="ko-KR" dirty="0"/>
              <a:t>seesaw Phenomenon</a:t>
            </a:r>
            <a:r>
              <a:rPr lang="ko-KR" altLang="en-US" dirty="0"/>
              <a:t>을 해결하지 못했습니다</a:t>
            </a:r>
            <a:r>
              <a:rPr lang="en-US" altLang="ko-KR" dirty="0"/>
              <a:t>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따라서</a:t>
            </a:r>
            <a:r>
              <a:rPr lang="en-US" altLang="ko-KR" dirty="0"/>
              <a:t>, Gate network </a:t>
            </a:r>
            <a:r>
              <a:rPr lang="ko-KR" altLang="en-US" dirty="0"/>
              <a:t>는 유용하나</a:t>
            </a:r>
            <a:r>
              <a:rPr lang="en-US" altLang="ko-KR" dirty="0"/>
              <a:t>, </a:t>
            </a:r>
            <a:r>
              <a:rPr lang="ko-KR" altLang="en-US" dirty="0"/>
              <a:t>추가적으로 </a:t>
            </a:r>
            <a:r>
              <a:rPr lang="en-US" altLang="ko-KR" dirty="0"/>
              <a:t>Tasks specific / task-shared concept </a:t>
            </a:r>
            <a:r>
              <a:rPr lang="ko-KR" altLang="en-US" dirty="0"/>
              <a:t>을 도입해야 함을 확인할 수 있습니다</a:t>
            </a:r>
            <a:r>
              <a:rPr lang="en-US" altLang="ko-KR" dirty="0"/>
              <a:t>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In the case of the SOTA method, MMOE, the difference between each task was reconciled using the Gate Network.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This allows for 1) Deal with negative transfer, 2) Optimize multiple objects by adjusting the differences between tasks well.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However, MMOE has the disadvantage of not considering the relationship between tasks.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This limited the performance of the model and did not address the seesaw Phenomenon.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As a result, we can see that the Gate network is useful, but additional Tasks specific / task-shared concept needs to be introduced.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CD6B1E-B667-4EA5-A6E9-59B9296CD869}" type="slidenum">
              <a:rPr lang="ko-KR" altLang="en-US" smtClean="0"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502422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Task </a:t>
            </a:r>
            <a:r>
              <a:rPr lang="ko-KR" altLang="en-US" dirty="0"/>
              <a:t>간의 관계를 반영하기 위해서 </a:t>
            </a:r>
            <a:r>
              <a:rPr lang="en-US" altLang="ko-KR" dirty="0"/>
              <a:t>Task-Specific / Task-common </a:t>
            </a:r>
            <a:r>
              <a:rPr lang="ko-KR" altLang="en-US" dirty="0"/>
              <a:t>개념을 나누고</a:t>
            </a:r>
            <a:r>
              <a:rPr lang="en-US" altLang="ko-KR" dirty="0"/>
              <a:t>, </a:t>
            </a:r>
            <a:r>
              <a:rPr lang="ko-KR" altLang="en-US" dirty="0"/>
              <a:t>보다 좋은 </a:t>
            </a:r>
            <a:r>
              <a:rPr lang="en-US" altLang="ko-KR" dirty="0"/>
              <a:t>Network structure</a:t>
            </a:r>
            <a:r>
              <a:rPr lang="ko-KR" altLang="en-US" dirty="0"/>
              <a:t>을 찾으려는 시도는 처음이 아닙니다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/>
              <a:t>MTAN</a:t>
            </a:r>
            <a:r>
              <a:rPr lang="ko-KR" altLang="en-US" dirty="0"/>
              <a:t>의 경우</a:t>
            </a:r>
            <a:r>
              <a:rPr lang="en-US" altLang="ko-KR" dirty="0"/>
              <a:t>, </a:t>
            </a:r>
            <a:r>
              <a:rPr lang="ko-KR" altLang="en-US" dirty="0"/>
              <a:t>최초로 </a:t>
            </a:r>
            <a:r>
              <a:rPr lang="en-US" altLang="ko-KR" dirty="0"/>
              <a:t>Task-specific / Task-common </a:t>
            </a:r>
            <a:r>
              <a:rPr lang="ko-KR" altLang="en-US" dirty="0"/>
              <a:t>을 구분하였습니다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하지만</a:t>
            </a:r>
            <a:r>
              <a:rPr lang="en-US" altLang="ko-KR" dirty="0"/>
              <a:t> Attention Network</a:t>
            </a:r>
            <a:r>
              <a:rPr lang="ko-KR" altLang="en-US" dirty="0"/>
              <a:t>를 거치기 전에 서로 다른 </a:t>
            </a:r>
            <a:r>
              <a:rPr lang="en-US" altLang="ko-KR" dirty="0"/>
              <a:t>Tasks </a:t>
            </a:r>
            <a:r>
              <a:rPr lang="ko-KR" altLang="en-US" dirty="0"/>
              <a:t>간 </a:t>
            </a:r>
            <a:r>
              <a:rPr lang="en-US" altLang="ko-KR" dirty="0"/>
              <a:t>Representation</a:t>
            </a:r>
            <a:r>
              <a:rPr lang="ko-KR" altLang="en-US" dirty="0"/>
              <a:t>을 공유하여 각</a:t>
            </a:r>
            <a:r>
              <a:rPr lang="en-US" altLang="ko-KR" dirty="0"/>
              <a:t> </a:t>
            </a:r>
            <a:r>
              <a:rPr lang="ko-KR" altLang="en-US" dirty="0"/>
              <a:t>특성 간에 간섭이 일어날 수 있는 환경을 만들었습니다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/>
              <a:t>SNR Framework</a:t>
            </a:r>
            <a:r>
              <a:rPr lang="ko-KR" altLang="en-US" dirty="0"/>
              <a:t>의 경우 </a:t>
            </a:r>
            <a:r>
              <a:rPr lang="en-US" altLang="ko-KR" dirty="0"/>
              <a:t>NAS</a:t>
            </a:r>
            <a:r>
              <a:rPr lang="ko-KR" altLang="en-US" dirty="0"/>
              <a:t>를 적용하는 등 최적의 구조를 찾으려 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하지만 </a:t>
            </a:r>
            <a:r>
              <a:rPr lang="en-US" altLang="ko-KR" dirty="0"/>
              <a:t>NAS</a:t>
            </a:r>
            <a:r>
              <a:rPr lang="ko-KR" altLang="en-US" dirty="0"/>
              <a:t>를 적용할 때</a:t>
            </a:r>
            <a:r>
              <a:rPr lang="en-US" altLang="ko-KR" dirty="0"/>
              <a:t>, </a:t>
            </a:r>
          </a:p>
          <a:p>
            <a:r>
              <a:rPr lang="en-US" altLang="ko-KR" dirty="0"/>
              <a:t> “The</a:t>
            </a:r>
            <a:r>
              <a:rPr lang="ko-KR" altLang="en-US" dirty="0"/>
              <a:t> </a:t>
            </a:r>
            <a:r>
              <a:rPr lang="en-US" altLang="ko-KR" dirty="0"/>
              <a:t>routing</a:t>
            </a:r>
            <a:r>
              <a:rPr lang="ko-KR" altLang="en-US" dirty="0"/>
              <a:t> </a:t>
            </a:r>
            <a:r>
              <a:rPr lang="en-US" altLang="ko-KR" dirty="0"/>
              <a:t>network</a:t>
            </a:r>
            <a:r>
              <a:rPr lang="ko-KR" altLang="en-US" dirty="0"/>
              <a:t> </a:t>
            </a:r>
            <a:r>
              <a:rPr lang="en-US" altLang="ko-KR" dirty="0"/>
              <a:t>selects no more than one function block for each task in each depth” </a:t>
            </a:r>
            <a:r>
              <a:rPr lang="ko-KR" altLang="en-US" dirty="0"/>
              <a:t>로 가정하여 </a:t>
            </a:r>
            <a:endParaRPr lang="en-US" altLang="ko-KR" dirty="0"/>
          </a:p>
          <a:p>
            <a:r>
              <a:rPr lang="en-US" altLang="ko-KR" dirty="0"/>
              <a:t> </a:t>
            </a:r>
            <a:r>
              <a:rPr lang="ko-KR" altLang="en-US" dirty="0"/>
              <a:t>모델의 표현력을 감소시켰습니다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이전의 모델들은 </a:t>
            </a:r>
            <a:r>
              <a:rPr lang="en-US" altLang="ko-KR" dirty="0"/>
              <a:t>Task-Specific / Task-common </a:t>
            </a:r>
            <a:r>
              <a:rPr lang="ko-KR" altLang="en-US" dirty="0"/>
              <a:t>개념을 </a:t>
            </a:r>
            <a:r>
              <a:rPr lang="en-US" altLang="ko-KR" dirty="0"/>
              <a:t>Network </a:t>
            </a:r>
            <a:r>
              <a:rPr lang="ko-KR" altLang="en-US" dirty="0"/>
              <a:t>상에서 잘 구별을 못하거나</a:t>
            </a:r>
            <a:r>
              <a:rPr lang="en-US" altLang="ko-KR" dirty="0"/>
              <a:t>, </a:t>
            </a:r>
            <a:r>
              <a:rPr lang="ko-KR" altLang="en-US" dirty="0"/>
              <a:t>일반화하기엔 충분하지 않았습니다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This is not the first time that have divided the Task-Specific/Task-common concepts to reflect the relationship between Tasks and have tried to find a better network structure. </a:t>
            </a:r>
          </a:p>
          <a:p>
            <a:endParaRPr lang="en-US" altLang="ko-KR" dirty="0"/>
          </a:p>
          <a:p>
            <a:r>
              <a:rPr lang="en-US" altLang="ko-KR" dirty="0"/>
              <a:t>For MTAN, Task-specific / Task-common notion was first used. </a:t>
            </a:r>
          </a:p>
          <a:p>
            <a:r>
              <a:rPr lang="en-US" altLang="ko-KR" dirty="0"/>
              <a:t>However, before going through the Attention Network, it shared representations among different tasks, it creates an environment where interference between each characteristic could occur. </a:t>
            </a:r>
          </a:p>
          <a:p>
            <a:endParaRPr lang="en-US" altLang="ko-KR" dirty="0"/>
          </a:p>
          <a:p>
            <a:r>
              <a:rPr lang="en-US" altLang="ko-KR" dirty="0"/>
              <a:t>In the case of SNR Framework, we tried to find the optimal structure, such as applying NAS.</a:t>
            </a:r>
          </a:p>
          <a:p>
            <a:r>
              <a:rPr lang="en-US" altLang="ko-KR" dirty="0"/>
              <a:t>But it assume that "The routing network selections no more than one function block for each task in each depth", </a:t>
            </a:r>
          </a:p>
          <a:p>
            <a:r>
              <a:rPr lang="en-US" altLang="ko-KR" dirty="0"/>
              <a:t> which reduced the model's expressiveness. </a:t>
            </a:r>
          </a:p>
          <a:p>
            <a:endParaRPr lang="en-US" altLang="ko-KR" dirty="0"/>
          </a:p>
          <a:p>
            <a:r>
              <a:rPr lang="en-US" altLang="ko-KR" dirty="0"/>
              <a:t>In Summary, previous models did not distinguish Task-Specific/Task-common concepts well on the network, or were not sufficient to generalize.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CD6B1E-B667-4EA5-A6E9-59B9296CD869}" type="slidenum">
              <a:rPr lang="ko-KR" altLang="en-US" smtClean="0"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55695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따라서 </a:t>
            </a:r>
            <a:r>
              <a:rPr lang="en-US" altLang="ko-KR" dirty="0"/>
              <a:t>PLE</a:t>
            </a:r>
            <a:r>
              <a:rPr lang="ko-KR" altLang="en-US" dirty="0"/>
              <a:t>에서는 크게 </a:t>
            </a:r>
            <a:r>
              <a:rPr lang="en-US" altLang="ko-KR" dirty="0"/>
              <a:t>3</a:t>
            </a:r>
            <a:r>
              <a:rPr lang="ko-KR" altLang="en-US" dirty="0"/>
              <a:t>단계로 나눠 문제를 해결합니다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첫번쨰로 </a:t>
            </a:r>
            <a:r>
              <a:rPr lang="en-US" altLang="ko-KR" dirty="0"/>
              <a:t>Customized Gate control</a:t>
            </a:r>
            <a:r>
              <a:rPr lang="ko-KR" altLang="en-US" dirty="0"/>
              <a:t>로</a:t>
            </a:r>
            <a:r>
              <a:rPr lang="en-US" altLang="ko-KR" dirty="0"/>
              <a:t>, </a:t>
            </a:r>
            <a:r>
              <a:rPr lang="ko-KR" altLang="en-US" dirty="0"/>
              <a:t>앞으로 </a:t>
            </a:r>
            <a:r>
              <a:rPr lang="en-US" altLang="ko-KR" dirty="0"/>
              <a:t>CGC</a:t>
            </a:r>
            <a:r>
              <a:rPr lang="ko-KR" altLang="en-US" dirty="0"/>
              <a:t>로 부르겠습니다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/>
              <a:t>CGC</a:t>
            </a:r>
            <a:r>
              <a:rPr lang="ko-KR" altLang="en-US" dirty="0"/>
              <a:t>는 크게 </a:t>
            </a:r>
            <a:r>
              <a:rPr lang="en-US" altLang="ko-KR" dirty="0"/>
              <a:t>Bottom / Gate / Tower</a:t>
            </a:r>
            <a:r>
              <a:rPr lang="ko-KR" altLang="en-US" dirty="0"/>
              <a:t>으로 구성되어 있습니다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파란색 영역인 </a:t>
            </a:r>
            <a:r>
              <a:rPr lang="en-US" altLang="ko-KR" dirty="0"/>
              <a:t>Bottom</a:t>
            </a:r>
            <a:r>
              <a:rPr lang="ko-KR" altLang="en-US" dirty="0"/>
              <a:t>은 각각 </a:t>
            </a:r>
            <a:r>
              <a:rPr lang="en-US" altLang="ko-KR" dirty="0"/>
              <a:t>Specific Experts </a:t>
            </a:r>
            <a:r>
              <a:rPr lang="ko-KR" altLang="en-US" dirty="0"/>
              <a:t>와 </a:t>
            </a:r>
            <a:r>
              <a:rPr lang="en-US" altLang="ko-KR" dirty="0"/>
              <a:t>Task </a:t>
            </a:r>
            <a:r>
              <a:rPr lang="ko-KR" altLang="en-US" dirty="0"/>
              <a:t>간의 공통된 패턴 등을 담당하는 </a:t>
            </a:r>
            <a:r>
              <a:rPr lang="en-US" altLang="ko-KR" dirty="0"/>
              <a:t>shared Expert </a:t>
            </a:r>
            <a:r>
              <a:rPr lang="ko-KR" altLang="en-US" dirty="0"/>
              <a:t>로 구성되어 있습니다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이때 </a:t>
            </a:r>
            <a:r>
              <a:rPr lang="en-US" altLang="ko-KR" dirty="0"/>
              <a:t>Expert</a:t>
            </a:r>
            <a:r>
              <a:rPr lang="ko-KR" altLang="en-US" dirty="0"/>
              <a:t>는 다수의 </a:t>
            </a:r>
            <a:r>
              <a:rPr lang="en-US" altLang="ko-KR" dirty="0"/>
              <a:t>sub-network</a:t>
            </a:r>
            <a:r>
              <a:rPr lang="ko-KR" altLang="en-US" dirty="0"/>
              <a:t>로 구성된 하나의 모듈로</a:t>
            </a:r>
            <a:r>
              <a:rPr lang="en-US" altLang="ko-KR" dirty="0"/>
              <a:t>, </a:t>
            </a:r>
            <a:r>
              <a:rPr lang="ko-KR" altLang="en-US" dirty="0"/>
              <a:t>주어진 </a:t>
            </a:r>
            <a:r>
              <a:rPr lang="en-US" altLang="ko-KR" dirty="0"/>
              <a:t>input</a:t>
            </a:r>
            <a:r>
              <a:rPr lang="ko-KR" altLang="en-US" dirty="0"/>
              <a:t>에 대해 학습되는 모델을 지칭합니다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이후 초록색인 </a:t>
            </a:r>
            <a:r>
              <a:rPr lang="en-US" altLang="ko-KR" dirty="0"/>
              <a:t>Gate</a:t>
            </a:r>
            <a:r>
              <a:rPr lang="ko-KR" altLang="en-US" dirty="0"/>
              <a:t>를 통해서 각각의 </a:t>
            </a:r>
            <a:r>
              <a:rPr lang="en-US" altLang="ko-KR" dirty="0"/>
              <a:t>Specific expert</a:t>
            </a:r>
            <a:r>
              <a:rPr lang="ko-KR" altLang="en-US" dirty="0"/>
              <a:t>와 </a:t>
            </a:r>
            <a:r>
              <a:rPr lang="en-US" altLang="ko-KR" dirty="0"/>
              <a:t>Shared expert</a:t>
            </a:r>
            <a:r>
              <a:rPr lang="ko-KR" altLang="en-US" dirty="0"/>
              <a:t>를 </a:t>
            </a:r>
            <a:r>
              <a:rPr lang="en-US" altLang="ko-KR" dirty="0"/>
              <a:t>dynamic </a:t>
            </a:r>
            <a:r>
              <a:rPr lang="ko-KR" altLang="en-US" dirty="0"/>
              <a:t>하게 조합합니다</a:t>
            </a:r>
            <a:r>
              <a:rPr lang="en-US" altLang="ko-KR" dirty="0"/>
              <a:t>. 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이때 서로 다른 </a:t>
            </a:r>
            <a:r>
              <a:rPr lang="en-US" altLang="ko-KR" dirty="0"/>
              <a:t>Task-specific expert </a:t>
            </a:r>
            <a:r>
              <a:rPr lang="ko-KR" altLang="en-US" dirty="0"/>
              <a:t>간의 연결은 끊었다는 점이 중요합니다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마지막으로 </a:t>
            </a:r>
            <a:r>
              <a:rPr lang="en-US" altLang="ko-KR" dirty="0"/>
              <a:t>Tower</a:t>
            </a:r>
            <a:r>
              <a:rPr lang="ko-KR" altLang="en-US" dirty="0"/>
              <a:t>에서</a:t>
            </a:r>
            <a:r>
              <a:rPr lang="en-US" altLang="ko-KR" dirty="0"/>
              <a:t> Gate</a:t>
            </a:r>
            <a:r>
              <a:rPr lang="ko-KR" altLang="en-US" dirty="0"/>
              <a:t>를 통해 </a:t>
            </a:r>
            <a:r>
              <a:rPr lang="en-US" altLang="ko-KR" dirty="0"/>
              <a:t>Specific expert</a:t>
            </a:r>
            <a:r>
              <a:rPr lang="ko-KR" altLang="en-US" dirty="0"/>
              <a:t> 와 </a:t>
            </a:r>
            <a:r>
              <a:rPr lang="en-US" altLang="ko-KR" dirty="0"/>
              <a:t>Shared expert </a:t>
            </a:r>
            <a:r>
              <a:rPr lang="ko-KR" altLang="en-US" dirty="0"/>
              <a:t>의 정보를 받아 각 </a:t>
            </a:r>
            <a:r>
              <a:rPr lang="en-US" altLang="ko-KR" dirty="0"/>
              <a:t>task-specific </a:t>
            </a:r>
            <a:r>
              <a:rPr lang="ko-KR" altLang="en-US" dirty="0"/>
              <a:t>하게 결과물을 만들어냅니다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이를 통해 </a:t>
            </a:r>
            <a:r>
              <a:rPr lang="en-US" altLang="ko-KR" dirty="0"/>
              <a:t>CGC</a:t>
            </a:r>
            <a:r>
              <a:rPr lang="ko-KR" altLang="en-US" dirty="0"/>
              <a:t>는 </a:t>
            </a:r>
            <a:r>
              <a:rPr lang="en-US" altLang="ko-KR" dirty="0"/>
              <a:t>Task </a:t>
            </a:r>
            <a:r>
              <a:rPr lang="ko-KR" altLang="en-US" dirty="0"/>
              <a:t>간의 균형을 조율하며</a:t>
            </a:r>
            <a:r>
              <a:rPr lang="en-US" altLang="ko-KR" dirty="0"/>
              <a:t>, Task</a:t>
            </a:r>
            <a:r>
              <a:rPr lang="ko-KR" altLang="en-US" dirty="0"/>
              <a:t> </a:t>
            </a:r>
            <a:r>
              <a:rPr lang="en-US" altLang="ko-KR" dirty="0"/>
              <a:t>conflict</a:t>
            </a:r>
            <a:r>
              <a:rPr lang="ko-KR" altLang="en-US" dirty="0"/>
              <a:t> 및 </a:t>
            </a:r>
            <a:r>
              <a:rPr lang="en-US" altLang="ko-KR" dirty="0"/>
              <a:t>sample-dependent correlation</a:t>
            </a:r>
            <a:r>
              <a:rPr lang="ko-KR" altLang="en-US" dirty="0"/>
              <a:t>을 잘 다루게 됩니다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Therefore, PLE solves the problem by dividing it into three main steps. </a:t>
            </a:r>
          </a:p>
          <a:p>
            <a:endParaRPr lang="en-US" altLang="ko-KR" dirty="0"/>
          </a:p>
          <a:p>
            <a:r>
              <a:rPr lang="en-US" altLang="ko-KR" dirty="0"/>
              <a:t>First, Customized Gate Control. I'll call it CGC. </a:t>
            </a:r>
          </a:p>
          <a:p>
            <a:endParaRPr lang="en-US" altLang="ko-KR" dirty="0"/>
          </a:p>
          <a:p>
            <a:r>
              <a:rPr lang="en-US" altLang="ko-KR" dirty="0"/>
              <a:t>The CGC is largely composed of Bottom/Gate/Tower. </a:t>
            </a:r>
          </a:p>
          <a:p>
            <a:endParaRPr lang="en-US" altLang="ko-KR" dirty="0"/>
          </a:p>
          <a:p>
            <a:r>
              <a:rPr lang="en-US" altLang="ko-KR" dirty="0"/>
              <a:t>The bottom, which is a blue area, consists of shared experts, which are responsible for common patterns between Specific Experts and Tasks, respectively. </a:t>
            </a:r>
          </a:p>
          <a:p>
            <a:r>
              <a:rPr lang="en-US" altLang="ko-KR" dirty="0"/>
              <a:t>Expert is a module that consists of a number of sub-networks and refers to a model that is learned for a given input. </a:t>
            </a:r>
          </a:p>
          <a:p>
            <a:endParaRPr lang="en-US" altLang="ko-KR" dirty="0"/>
          </a:p>
          <a:p>
            <a:r>
              <a:rPr lang="en-US" altLang="ko-KR" dirty="0"/>
              <a:t>Afterwards, each specific expert and shared expert are dynamically combined through gate in Green.  </a:t>
            </a:r>
          </a:p>
          <a:p>
            <a:r>
              <a:rPr lang="en-US" altLang="ko-KR" dirty="0"/>
              <a:t>It is important to note that the connection between different Task-specific experts has been disconnected.</a:t>
            </a:r>
          </a:p>
          <a:p>
            <a:endParaRPr lang="en-US" altLang="ko-KR" dirty="0"/>
          </a:p>
          <a:p>
            <a:r>
              <a:rPr lang="en-US" altLang="ko-KR" dirty="0"/>
              <a:t>Finally, the tower receives the information of the specific expert and the shared expert through the gate and produces the results which is related to each task-specific. </a:t>
            </a:r>
          </a:p>
          <a:p>
            <a:endParaRPr lang="en-US" altLang="ko-KR" dirty="0"/>
          </a:p>
          <a:p>
            <a:r>
              <a:rPr lang="en-US" altLang="ko-KR" dirty="0"/>
              <a:t>This allows the CGC to balance tasks and to handle Task conflict and sample-dependent correlation.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CD6B1E-B667-4EA5-A6E9-59B9296CD869}" type="slidenum">
              <a:rPr lang="ko-KR" altLang="en-US" smtClean="0"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742617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타이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78C3CD24-FBBF-4282-9CC5-AAA005C11709}"/>
              </a:ext>
            </a:extLst>
          </p:cNvPr>
          <p:cNvSpPr/>
          <p:nvPr userDrawn="1"/>
        </p:nvSpPr>
        <p:spPr>
          <a:xfrm>
            <a:off x="0" y="-1"/>
            <a:ext cx="12192000" cy="4360985"/>
          </a:xfrm>
          <a:prstGeom prst="rect">
            <a:avLst/>
          </a:prstGeom>
          <a:solidFill>
            <a:srgbClr val="002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C321238-91C5-4F18-8A17-187FAC697DF1}"/>
              </a:ext>
            </a:extLst>
          </p:cNvPr>
          <p:cNvSpPr/>
          <p:nvPr userDrawn="1"/>
        </p:nvSpPr>
        <p:spPr>
          <a:xfrm>
            <a:off x="407963" y="431408"/>
            <a:ext cx="11385452" cy="346065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76905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6D7AC6F-6BD8-4B24-B8E1-68F0F4531769}"/>
              </a:ext>
            </a:extLst>
          </p:cNvPr>
          <p:cNvSpPr/>
          <p:nvPr userDrawn="1"/>
        </p:nvSpPr>
        <p:spPr>
          <a:xfrm>
            <a:off x="0" y="4437797"/>
            <a:ext cx="441278" cy="15831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1E048B3-F4AA-429A-AF22-BDFA8C9B666D}"/>
              </a:ext>
            </a:extLst>
          </p:cNvPr>
          <p:cNvSpPr/>
          <p:nvPr userDrawn="1"/>
        </p:nvSpPr>
        <p:spPr>
          <a:xfrm>
            <a:off x="441278" y="4014716"/>
            <a:ext cx="423081" cy="4230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2E8661E-FDE3-4D2E-89CD-34D73C697C5A}"/>
              </a:ext>
            </a:extLst>
          </p:cNvPr>
          <p:cNvSpPr/>
          <p:nvPr userDrawn="1"/>
        </p:nvSpPr>
        <p:spPr>
          <a:xfrm>
            <a:off x="11750722" y="1132764"/>
            <a:ext cx="441278" cy="15831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DD7F0CE-68AD-4CD6-B77F-C0B18EC6A503}"/>
              </a:ext>
            </a:extLst>
          </p:cNvPr>
          <p:cNvSpPr/>
          <p:nvPr userDrawn="1"/>
        </p:nvSpPr>
        <p:spPr>
          <a:xfrm>
            <a:off x="11327641" y="709683"/>
            <a:ext cx="423081" cy="4230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51DD372-9C2B-472A-A707-DC3A7E063994}"/>
              </a:ext>
            </a:extLst>
          </p:cNvPr>
          <p:cNvSpPr/>
          <p:nvPr userDrawn="1"/>
        </p:nvSpPr>
        <p:spPr>
          <a:xfrm>
            <a:off x="0" y="0"/>
            <a:ext cx="12192000" cy="1705970"/>
          </a:xfrm>
          <a:prstGeom prst="rect">
            <a:avLst/>
          </a:prstGeom>
          <a:solidFill>
            <a:srgbClr val="002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74112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소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12363425-1D64-411C-B51C-2FBA2158D33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F6AD49A-BEA7-4CA0-A01C-6B675F70854D}"/>
              </a:ext>
            </a:extLst>
          </p:cNvPr>
          <p:cNvSpPr/>
          <p:nvPr userDrawn="1"/>
        </p:nvSpPr>
        <p:spPr>
          <a:xfrm>
            <a:off x="403274" y="421444"/>
            <a:ext cx="11385452" cy="601511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521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FBA5A7C3-912C-4F88-995B-B0916CD4D3C3}"/>
              </a:ext>
            </a:extLst>
          </p:cNvPr>
          <p:cNvCxnSpPr>
            <a:cxnSpLocks/>
          </p:cNvCxnSpPr>
          <p:nvPr userDrawn="1"/>
        </p:nvCxnSpPr>
        <p:spPr>
          <a:xfrm>
            <a:off x="684663" y="1060572"/>
            <a:ext cx="10822674" cy="0"/>
          </a:xfrm>
          <a:prstGeom prst="line">
            <a:avLst/>
          </a:prstGeom>
          <a:ln w="28575">
            <a:solidFill>
              <a:srgbClr val="00286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제목 3">
            <a:extLst>
              <a:ext uri="{FF2B5EF4-FFF2-40B4-BE49-F238E27FC236}">
                <a16:creationId xmlns:a16="http://schemas.microsoft.com/office/drawing/2014/main" id="{CC310B3F-A6B2-4EDC-815F-1899032DC2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487920" y="278303"/>
            <a:ext cx="7216161" cy="695575"/>
          </a:xfrm>
          <a:prstGeom prst="rect">
            <a:avLst/>
          </a:prstGeom>
        </p:spPr>
        <p:txBody>
          <a:bodyPr anchor="ctr"/>
          <a:lstStyle>
            <a:lvl1pPr algn="ctr">
              <a:defRPr sz="3200">
                <a:solidFill>
                  <a:srgbClr val="00286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ko-KR" altLang="en-US" dirty="0"/>
              <a:t>제목을 입력하세요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53606DB-92D6-4C38-8EEA-58C3A08E531D}"/>
              </a:ext>
            </a:extLst>
          </p:cNvPr>
          <p:cNvSpPr/>
          <p:nvPr userDrawn="1"/>
        </p:nvSpPr>
        <p:spPr>
          <a:xfrm>
            <a:off x="11459759" y="6435860"/>
            <a:ext cx="359082" cy="422140"/>
          </a:xfrm>
          <a:prstGeom prst="rect">
            <a:avLst/>
          </a:prstGeom>
          <a:solidFill>
            <a:srgbClr val="002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0286F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BE2BD-C054-409C-9AB7-FD453F3650FD}"/>
              </a:ext>
            </a:extLst>
          </p:cNvPr>
          <p:cNvSpPr txBox="1"/>
          <p:nvPr userDrawn="1"/>
        </p:nvSpPr>
        <p:spPr>
          <a:xfrm>
            <a:off x="11332915" y="6493042"/>
            <a:ext cx="6127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DAE98425-5076-4993-BFAA-AAA3B90CB8D1}" type="slidenum">
              <a:rPr lang="ko-KR" altLang="en-US" sz="1400" smtClean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pPr algn="ctr"/>
              <a:t>‹#›</a:t>
            </a:fld>
            <a:endParaRPr lang="ko-KR" altLang="en-US" sz="3600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25433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엔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663407C-0A39-4751-B75B-F6BCB48C3B23}"/>
              </a:ext>
            </a:extLst>
          </p:cNvPr>
          <p:cNvSpPr/>
          <p:nvPr userDrawn="1"/>
        </p:nvSpPr>
        <p:spPr>
          <a:xfrm>
            <a:off x="0" y="0"/>
            <a:ext cx="12192000" cy="5673969"/>
          </a:xfrm>
          <a:prstGeom prst="rect">
            <a:avLst/>
          </a:prstGeom>
          <a:solidFill>
            <a:srgbClr val="002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0BCD4E4-8101-4E55-9F44-11DAF013B9F3}"/>
              </a:ext>
            </a:extLst>
          </p:cNvPr>
          <p:cNvSpPr/>
          <p:nvPr userDrawn="1"/>
        </p:nvSpPr>
        <p:spPr>
          <a:xfrm>
            <a:off x="403274" y="436810"/>
            <a:ext cx="11385452" cy="480034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8906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5508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0306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60" r:id="rId3"/>
    <p:sldLayoutId id="2147483657" r:id="rId4"/>
    <p:sldLayoutId id="2147483658" r:id="rId5"/>
    <p:sldLayoutId id="2147483659" r:id="rId6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B3FFB21-7177-465B-988E-C49438BE5EF7}"/>
              </a:ext>
            </a:extLst>
          </p:cNvPr>
          <p:cNvSpPr txBox="1"/>
          <p:nvPr/>
        </p:nvSpPr>
        <p:spPr>
          <a:xfrm>
            <a:off x="497311" y="2396665"/>
            <a:ext cx="10871938" cy="77098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32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pPr algn="r"/>
            <a:r>
              <a:rPr lang="en-US" altLang="ko-KR" sz="3600" dirty="0">
                <a:solidFill>
                  <a:schemeClr val="bg1"/>
                </a:solidFill>
              </a:rPr>
              <a:t>Review</a:t>
            </a:r>
            <a:r>
              <a:rPr lang="ko-KR" altLang="en-US" sz="3600" dirty="0">
                <a:solidFill>
                  <a:schemeClr val="bg1"/>
                </a:solidFill>
              </a:rPr>
              <a:t> </a:t>
            </a:r>
            <a:r>
              <a:rPr lang="en-US" altLang="ko-KR" sz="3600" dirty="0">
                <a:solidFill>
                  <a:schemeClr val="bg1"/>
                </a:solidFill>
              </a:rPr>
              <a:t>:</a:t>
            </a:r>
            <a:r>
              <a:rPr lang="ko-KR" altLang="en-US" sz="3600" dirty="0">
                <a:solidFill>
                  <a:schemeClr val="bg1"/>
                </a:solidFill>
              </a:rPr>
              <a:t> </a:t>
            </a:r>
            <a:r>
              <a:rPr lang="en-US" altLang="ko-KR" sz="3600" dirty="0">
                <a:solidFill>
                  <a:schemeClr val="bg1"/>
                </a:solidFill>
              </a:rPr>
              <a:t>Progressive</a:t>
            </a:r>
            <a:r>
              <a:rPr lang="ko-KR" altLang="en-US" sz="3600" dirty="0">
                <a:solidFill>
                  <a:schemeClr val="bg1"/>
                </a:solidFill>
              </a:rPr>
              <a:t> </a:t>
            </a:r>
            <a:r>
              <a:rPr lang="en-US" altLang="ko-KR" sz="3600" dirty="0">
                <a:solidFill>
                  <a:schemeClr val="bg1"/>
                </a:solidFill>
              </a:rPr>
              <a:t>Layered Extraction(PLE)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6D416C-1C3F-4124-A7C1-1B324DDF6B8E}"/>
              </a:ext>
            </a:extLst>
          </p:cNvPr>
          <p:cNvSpPr txBox="1"/>
          <p:nvPr/>
        </p:nvSpPr>
        <p:spPr>
          <a:xfrm>
            <a:off x="1379621" y="3063473"/>
            <a:ext cx="9989627" cy="469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defRPr>
            </a:lvl1pPr>
          </a:lstStyle>
          <a:p>
            <a:pPr algn="r"/>
            <a:r>
              <a:rPr lang="en-US" altLang="ko-KR" sz="2000" dirty="0">
                <a:solidFill>
                  <a:schemeClr val="bg1"/>
                </a:solidFill>
              </a:rPr>
              <a:t>A Novel Multi-Task Learning (MTL) Model for Personalized Recommendations 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E79C80F6-681D-48F5-9AD6-1A17FE0601B5}"/>
              </a:ext>
            </a:extLst>
          </p:cNvPr>
          <p:cNvGrpSpPr/>
          <p:nvPr/>
        </p:nvGrpSpPr>
        <p:grpSpPr>
          <a:xfrm>
            <a:off x="1139523" y="5056820"/>
            <a:ext cx="3918618" cy="1088917"/>
            <a:chOff x="1139523" y="5056820"/>
            <a:chExt cx="3918618" cy="108891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CDA3AF8-2335-4814-986E-691E3196F281}"/>
                </a:ext>
              </a:extLst>
            </p:cNvPr>
            <p:cNvSpPr txBox="1"/>
            <p:nvPr/>
          </p:nvSpPr>
          <p:spPr>
            <a:xfrm>
              <a:off x="1139523" y="5714080"/>
              <a:ext cx="2709105" cy="43165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ko-KR"/>
              </a:defPPr>
              <a:lvl1pPr>
                <a:lnSpc>
                  <a:spcPct val="130000"/>
                </a:lnSpc>
                <a:defRPr sz="2400">
                  <a:solidFill>
                    <a:srgbClr val="181818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defRPr>
              </a:lvl1pPr>
            </a:lstStyle>
            <a:p>
              <a:r>
                <a:rPr lang="en-US" altLang="ko-KR" sz="18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Hyeongu</a:t>
              </a:r>
              <a:r>
                <a:rPr lang="ko-KR" altLang="en-US" sz="18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</a:t>
              </a:r>
              <a:r>
                <a:rPr lang="en-US" altLang="ko-KR" sz="18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Kang</a:t>
              </a:r>
              <a:endPara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79F0BF9-AB77-47A3-BF8C-E98BAF5C4D06}"/>
                </a:ext>
              </a:extLst>
            </p:cNvPr>
            <p:cNvSpPr txBox="1"/>
            <p:nvPr/>
          </p:nvSpPr>
          <p:spPr>
            <a:xfrm>
              <a:off x="1139523" y="5056820"/>
              <a:ext cx="3918618" cy="43165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ko-KR"/>
              </a:defPPr>
              <a:lvl1pPr>
                <a:lnSpc>
                  <a:spcPct val="130000"/>
                </a:lnSpc>
                <a:defRPr sz="2400"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defRPr>
              </a:lvl1pPr>
            </a:lstStyle>
            <a:p>
              <a:r>
                <a:rPr lang="en-US" altLang="ko-KR" sz="1800" dirty="0"/>
                <a:t>Kaist</a:t>
              </a:r>
              <a:r>
                <a:rPr lang="ko-KR" altLang="en-US" sz="1800" dirty="0"/>
                <a:t> </a:t>
              </a:r>
              <a:r>
                <a:rPr lang="en-US" altLang="ko-KR" sz="1800" dirty="0"/>
                <a:t>GSDS Master’s Degree</a:t>
              </a:r>
              <a:endParaRPr lang="ko-KR" altLang="en-US" sz="1800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5AC919E-6C81-4013-A9DE-DA3DA1CD2F60}"/>
                </a:ext>
              </a:extLst>
            </p:cNvPr>
            <p:cNvSpPr txBox="1"/>
            <p:nvPr/>
          </p:nvSpPr>
          <p:spPr>
            <a:xfrm>
              <a:off x="1139523" y="5385450"/>
              <a:ext cx="3143114" cy="43165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ko-KR"/>
              </a:defPPr>
              <a:lvl1pPr>
                <a:lnSpc>
                  <a:spcPct val="130000"/>
                </a:lnSpc>
                <a:defRPr sz="2400"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defRPr>
              </a:lvl1pPr>
            </a:lstStyle>
            <a:p>
              <a:r>
                <a:rPr lang="en-US" altLang="ko-KR" sz="1800" dirty="0"/>
                <a:t>20224314</a:t>
              </a:r>
              <a:endParaRPr lang="ko-KR" altLang="en-US" sz="1800" dirty="0"/>
            </a:p>
          </p:txBody>
        </p:sp>
      </p:grp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A5D30750-9F28-40A1-A062-ECF0B55C69BB}"/>
              </a:ext>
            </a:extLst>
          </p:cNvPr>
          <p:cNvCxnSpPr/>
          <p:nvPr/>
        </p:nvCxnSpPr>
        <p:spPr>
          <a:xfrm>
            <a:off x="1032525" y="5089980"/>
            <a:ext cx="0" cy="1008000"/>
          </a:xfrm>
          <a:prstGeom prst="line">
            <a:avLst/>
          </a:prstGeom>
          <a:ln w="41275">
            <a:solidFill>
              <a:srgbClr val="00286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33853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CC6D239B-7BC4-4C4E-805F-13E0D051F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Solving Method – CGC</a:t>
            </a:r>
            <a:endParaRPr lang="ko-KR" altLang="en-US" dirty="0"/>
          </a:p>
        </p:txBody>
      </p:sp>
      <p:sp>
        <p:nvSpPr>
          <p:cNvPr id="2" name="제목 4">
            <a:extLst>
              <a:ext uri="{FF2B5EF4-FFF2-40B4-BE49-F238E27FC236}">
                <a16:creationId xmlns:a16="http://schemas.microsoft.com/office/drawing/2014/main" id="{BD622FEF-393F-C08E-88D4-3406E74E08F7}"/>
              </a:ext>
            </a:extLst>
          </p:cNvPr>
          <p:cNvSpPr txBox="1">
            <a:spLocks/>
          </p:cNvSpPr>
          <p:nvPr/>
        </p:nvSpPr>
        <p:spPr>
          <a:xfrm>
            <a:off x="231738" y="278303"/>
            <a:ext cx="2869272" cy="695575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rgbClr val="00286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dirty="0"/>
              <a:t>1. Summary</a:t>
            </a:r>
            <a:endParaRPr lang="ko-KR" altLang="en-US" dirty="0"/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A9DD4F0E-64C0-087F-8715-214D0F11E7C9}"/>
              </a:ext>
            </a:extLst>
          </p:cNvPr>
          <p:cNvGrpSpPr/>
          <p:nvPr/>
        </p:nvGrpSpPr>
        <p:grpSpPr>
          <a:xfrm>
            <a:off x="7755227" y="1347487"/>
            <a:ext cx="5018192" cy="4180831"/>
            <a:chOff x="7755227" y="1347487"/>
            <a:chExt cx="5018192" cy="4180831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83610A3-CAF8-214E-7724-9E92A5EB2B4D}"/>
                </a:ext>
              </a:extLst>
            </p:cNvPr>
            <p:cNvSpPr txBox="1"/>
            <p:nvPr/>
          </p:nvSpPr>
          <p:spPr>
            <a:xfrm>
              <a:off x="7755227" y="1347487"/>
              <a:ext cx="5018192" cy="41274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ko-KR"/>
              </a:defPPr>
              <a:lvl1pPr>
                <a:lnSpc>
                  <a:spcPct val="130000"/>
                </a:lnSpc>
                <a:defRPr sz="2400">
                  <a:solidFill>
                    <a:srgbClr val="181818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defRPr>
              </a:lvl1pPr>
            </a:lstStyle>
            <a:p>
              <a:pPr algn="ctr"/>
              <a:r>
                <a:rPr lang="en-US" altLang="ko-KR" sz="1800" b="1" dirty="0"/>
                <a:t>&lt;CGC Model&gt;</a:t>
              </a:r>
              <a:endParaRPr lang="ko-KR" altLang="en-US" sz="1800" b="1" dirty="0"/>
            </a:p>
          </p:txBody>
        </p:sp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6E6BFD89-AB4A-68D9-A963-E9571239E3C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706987" y="1727843"/>
              <a:ext cx="3114675" cy="3800475"/>
            </a:xfrm>
            <a:prstGeom prst="rect">
              <a:avLst/>
            </a:prstGeom>
          </p:spPr>
        </p:pic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51039937-6624-2CE4-DEBE-C259B6A4FBB8}"/>
              </a:ext>
            </a:extLst>
          </p:cNvPr>
          <p:cNvSpPr txBox="1"/>
          <p:nvPr/>
        </p:nvSpPr>
        <p:spPr>
          <a:xfrm>
            <a:off x="583918" y="1335913"/>
            <a:ext cx="4290220" cy="51956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pPr algn="ctr"/>
            <a:r>
              <a:rPr lang="en-US" altLang="ko-KR" b="1" dirty="0"/>
              <a:t>&lt;MMOE vs CGC&gt;</a:t>
            </a:r>
            <a:endParaRPr lang="ko-KR" altLang="en-US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F330F84-0ADB-1D8B-8FCC-C89C592596DD}"/>
              </a:ext>
            </a:extLst>
          </p:cNvPr>
          <p:cNvSpPr txBox="1"/>
          <p:nvPr/>
        </p:nvSpPr>
        <p:spPr>
          <a:xfrm>
            <a:off x="372891" y="1771514"/>
            <a:ext cx="4712274" cy="4072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defRPr>
            </a:lvl1pPr>
          </a:lstStyle>
          <a:p>
            <a:pPr algn="just"/>
            <a:r>
              <a:rPr lang="en-US" altLang="ko-KR" sz="2400" b="1" dirty="0"/>
              <a:t>There are two differences</a:t>
            </a:r>
          </a:p>
          <a:p>
            <a:pPr algn="just"/>
            <a:r>
              <a:rPr lang="en-US" altLang="ko-KR" sz="24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1. Routing </a:t>
            </a:r>
            <a:endParaRPr lang="en-US" altLang="ko-KR" sz="20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marL="342900" indent="-342900" algn="just">
              <a:buFontTx/>
              <a:buChar char="-"/>
            </a:pPr>
            <a:r>
              <a:rPr lang="en-US" altLang="ko-KR" dirty="0"/>
              <a:t>MMOE connect all of experts</a:t>
            </a:r>
          </a:p>
          <a:p>
            <a:pPr marL="342900" indent="-342900" algn="just">
              <a:buFontTx/>
              <a:buChar char="-"/>
            </a:pPr>
            <a:r>
              <a:rPr lang="en-US" altLang="ko-KR" dirty="0"/>
              <a:t>CGC connect each specific expert and shared expert</a:t>
            </a:r>
          </a:p>
          <a:p>
            <a:pPr algn="just"/>
            <a:endParaRPr lang="en-US" altLang="ko-KR" sz="2000" dirty="0"/>
          </a:p>
          <a:p>
            <a:pPr algn="just"/>
            <a:r>
              <a:rPr lang="en-US" altLang="ko-KR" sz="24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2. Bottom ingredient</a:t>
            </a:r>
          </a:p>
          <a:p>
            <a:pPr marL="342900" indent="-342900" algn="just">
              <a:buFontTx/>
              <a:buChar char="-"/>
            </a:pPr>
            <a:r>
              <a:rPr lang="en-US" altLang="ko-KR" dirty="0"/>
              <a:t>MMOE only use task-specific expert</a:t>
            </a:r>
          </a:p>
          <a:p>
            <a:pPr marL="342900" indent="-342900" algn="just">
              <a:buFontTx/>
              <a:buChar char="-"/>
            </a:pPr>
            <a:r>
              <a:rPr lang="en-US" altLang="ko-KR" dirty="0"/>
              <a:t>CGC use task-shared / task-specific experts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05C4E44-C18A-6B58-29E6-6BB62CFB3660}"/>
              </a:ext>
            </a:extLst>
          </p:cNvPr>
          <p:cNvSpPr txBox="1"/>
          <p:nvPr/>
        </p:nvSpPr>
        <p:spPr>
          <a:xfrm>
            <a:off x="1137418" y="5836173"/>
            <a:ext cx="991716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altLang="ko-KR" dirty="0"/>
              <a:t>The difference of Routing Strategy and Bottom Ingressives allows  CGC to well consider the difference and relationship among Tasks.</a:t>
            </a:r>
            <a:endParaRPr lang="ko-KR" altLang="en-US" dirty="0"/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C9B92CF1-3341-761C-2813-0140BC46652F}"/>
              </a:ext>
            </a:extLst>
          </p:cNvPr>
          <p:cNvGrpSpPr/>
          <p:nvPr/>
        </p:nvGrpSpPr>
        <p:grpSpPr>
          <a:xfrm>
            <a:off x="4591211" y="1344479"/>
            <a:ext cx="5018192" cy="4199881"/>
            <a:chOff x="4125992" y="1328437"/>
            <a:chExt cx="5018192" cy="4199881"/>
          </a:xfrm>
        </p:grpSpPr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D936ACAF-0DCD-15CD-4F3F-86AD02AD911A}"/>
                </a:ext>
              </a:extLst>
            </p:cNvPr>
            <p:cNvGrpSpPr/>
            <p:nvPr/>
          </p:nvGrpSpPr>
          <p:grpSpPr>
            <a:xfrm>
              <a:off x="4125992" y="1328437"/>
              <a:ext cx="5018192" cy="4199881"/>
              <a:chOff x="4125992" y="1328437"/>
              <a:chExt cx="5018192" cy="4199881"/>
            </a:xfrm>
          </p:grpSpPr>
          <p:pic>
            <p:nvPicPr>
              <p:cNvPr id="4" name="그림 3">
                <a:extLst>
                  <a:ext uri="{FF2B5EF4-FFF2-40B4-BE49-F238E27FC236}">
                    <a16:creationId xmlns:a16="http://schemas.microsoft.com/office/drawing/2014/main" id="{76EB1B40-0741-86CD-4D7E-953DE04924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077751" y="1708793"/>
                <a:ext cx="3114675" cy="3819525"/>
              </a:xfrm>
              <a:prstGeom prst="rect">
                <a:avLst/>
              </a:prstGeom>
            </p:spPr>
          </p:pic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EAC518E-BBDA-6C72-661A-95EF9481C2FC}"/>
                  </a:ext>
                </a:extLst>
              </p:cNvPr>
              <p:cNvSpPr txBox="1"/>
              <p:nvPr/>
            </p:nvSpPr>
            <p:spPr>
              <a:xfrm>
                <a:off x="4125992" y="1328437"/>
                <a:ext cx="5018192" cy="41274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>
                <a:defPPr>
                  <a:defRPr lang="ko-KR"/>
                </a:defPPr>
                <a:lvl1pPr>
                  <a:lnSpc>
                    <a:spcPct val="130000"/>
                  </a:lnSpc>
                  <a:defRPr sz="2400">
                    <a:solidFill>
                      <a:srgbClr val="181818"/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defRPr>
                </a:lvl1pPr>
              </a:lstStyle>
              <a:p>
                <a:pPr algn="ctr"/>
                <a:r>
                  <a:rPr lang="en-US" altLang="ko-KR" sz="1800" b="1" dirty="0"/>
                  <a:t>&lt;MMOE Model&gt;</a:t>
                </a:r>
                <a:endParaRPr lang="ko-KR" altLang="en-US" sz="1800" b="1" dirty="0"/>
              </a:p>
            </p:txBody>
          </p:sp>
        </p:grp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F5B9116-8888-9D78-B95C-8376A8F5A99E}"/>
                </a:ext>
              </a:extLst>
            </p:cNvPr>
            <p:cNvSpPr txBox="1"/>
            <p:nvPr/>
          </p:nvSpPr>
          <p:spPr>
            <a:xfrm>
              <a:off x="5405149" y="4287645"/>
              <a:ext cx="7017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>
                  <a:latin typeface="KoPubWorld돋움체 Light"/>
                </a:rPr>
                <a:t>Specific</a:t>
              </a:r>
              <a:br>
                <a:rPr lang="en-US" altLang="ko-KR" sz="1200" dirty="0">
                  <a:latin typeface="KoPubWorld돋움체 Light"/>
                </a:rPr>
              </a:br>
              <a:r>
                <a:rPr lang="en-US" altLang="ko-KR" sz="1200" dirty="0">
                  <a:latin typeface="KoPubWorld돋움체 Light"/>
                </a:rPr>
                <a:t>expert 1</a:t>
              </a:r>
              <a:endParaRPr lang="ko-KR" altLang="en-US" sz="1200" dirty="0">
                <a:latin typeface="KoPubWorld돋움체 Light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C64AF0B-E121-BE4C-401A-B83D57AA0152}"/>
                </a:ext>
              </a:extLst>
            </p:cNvPr>
            <p:cNvSpPr txBox="1"/>
            <p:nvPr/>
          </p:nvSpPr>
          <p:spPr>
            <a:xfrm>
              <a:off x="6304531" y="4287645"/>
              <a:ext cx="7017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>
                  <a:latin typeface="KoPubWorld돋움체 Light"/>
                </a:rPr>
                <a:t>Specific</a:t>
              </a:r>
              <a:br>
                <a:rPr lang="en-US" altLang="ko-KR" sz="1200" dirty="0">
                  <a:latin typeface="KoPubWorld돋움체 Light"/>
                </a:rPr>
              </a:br>
              <a:r>
                <a:rPr lang="en-US" altLang="ko-KR" sz="1200" dirty="0">
                  <a:latin typeface="KoPubWorld돋움체 Light"/>
                </a:rPr>
                <a:t>expert 2</a:t>
              </a:r>
              <a:endParaRPr lang="ko-KR" altLang="en-US" sz="1200" dirty="0">
                <a:latin typeface="KoPubWorld돋움체 Light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213EB5B-6F11-A792-C79B-9C126C2DD481}"/>
                </a:ext>
              </a:extLst>
            </p:cNvPr>
            <p:cNvSpPr txBox="1"/>
            <p:nvPr/>
          </p:nvSpPr>
          <p:spPr>
            <a:xfrm>
              <a:off x="7149471" y="4287645"/>
              <a:ext cx="7017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>
                  <a:latin typeface="KoPubWorld돋움체 Light"/>
                </a:rPr>
                <a:t>Specific</a:t>
              </a:r>
              <a:br>
                <a:rPr lang="en-US" altLang="ko-KR" sz="1200" dirty="0">
                  <a:latin typeface="KoPubWorld돋움체 Light"/>
                </a:rPr>
              </a:br>
              <a:r>
                <a:rPr lang="en-US" altLang="ko-KR" sz="1200" dirty="0">
                  <a:latin typeface="KoPubWorld돋움체 Light"/>
                </a:rPr>
                <a:t>expert 3</a:t>
              </a:r>
              <a:endParaRPr lang="ko-KR" altLang="en-US" sz="1200" dirty="0">
                <a:latin typeface="KoPubWorld돋움체 Light"/>
              </a:endParaRP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76D8F826-7357-F27A-6BE6-DA391ACA3DF8}"/>
              </a:ext>
            </a:extLst>
          </p:cNvPr>
          <p:cNvSpPr txBox="1"/>
          <p:nvPr/>
        </p:nvSpPr>
        <p:spPr>
          <a:xfrm>
            <a:off x="9022836" y="4287645"/>
            <a:ext cx="7017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latin typeface="KoPubWorld돋움체 Light"/>
              </a:rPr>
              <a:t>Specific</a:t>
            </a:r>
            <a:br>
              <a:rPr lang="en-US" altLang="ko-KR" sz="1200" dirty="0">
                <a:latin typeface="KoPubWorld돋움체 Light"/>
              </a:rPr>
            </a:br>
            <a:r>
              <a:rPr lang="en-US" altLang="ko-KR" sz="1200" dirty="0">
                <a:latin typeface="KoPubWorld돋움체 Light"/>
              </a:rPr>
              <a:t>expert 1</a:t>
            </a:r>
            <a:endParaRPr lang="ko-KR" altLang="en-US" sz="1200" dirty="0">
              <a:latin typeface="KoPubWorld돋움체 Light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B638A97-089A-DF4F-B1E9-3DA1948FE5BA}"/>
              </a:ext>
            </a:extLst>
          </p:cNvPr>
          <p:cNvSpPr txBox="1"/>
          <p:nvPr/>
        </p:nvSpPr>
        <p:spPr>
          <a:xfrm>
            <a:off x="10788763" y="4287645"/>
            <a:ext cx="7017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latin typeface="KoPubWorld돋움체 Light"/>
              </a:rPr>
              <a:t>Specific</a:t>
            </a:r>
            <a:br>
              <a:rPr lang="en-US" altLang="ko-KR" sz="1200" dirty="0">
                <a:latin typeface="KoPubWorld돋움체 Light"/>
              </a:rPr>
            </a:br>
            <a:r>
              <a:rPr lang="en-US" altLang="ko-KR" sz="1200" dirty="0">
                <a:latin typeface="KoPubWorld돋움체 Light"/>
              </a:rPr>
              <a:t>expert 2</a:t>
            </a:r>
            <a:endParaRPr lang="ko-KR" altLang="en-US" sz="1200" dirty="0">
              <a:latin typeface="KoPubWorld돋움체 Light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7FA9399-9324-30ED-7481-3E8ABDD04AF3}"/>
              </a:ext>
            </a:extLst>
          </p:cNvPr>
          <p:cNvSpPr txBox="1"/>
          <p:nvPr/>
        </p:nvSpPr>
        <p:spPr>
          <a:xfrm>
            <a:off x="9927537" y="4287645"/>
            <a:ext cx="6231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latin typeface="KoPubWorld돋움체 Light"/>
              </a:rPr>
              <a:t>Shared</a:t>
            </a:r>
            <a:br>
              <a:rPr lang="en-US" altLang="ko-KR" sz="1200" dirty="0">
                <a:latin typeface="KoPubWorld돋움체 Light"/>
              </a:rPr>
            </a:br>
            <a:r>
              <a:rPr lang="en-US" altLang="ko-KR" sz="1200" dirty="0">
                <a:latin typeface="KoPubWorld돋움체 Light"/>
              </a:rPr>
              <a:t>expert</a:t>
            </a:r>
            <a:endParaRPr lang="ko-KR" altLang="en-US" sz="1200" dirty="0">
              <a:latin typeface="KoPubWorld돋움체 Light"/>
            </a:endParaRPr>
          </a:p>
        </p:txBody>
      </p:sp>
      <p:cxnSp>
        <p:nvCxnSpPr>
          <p:cNvPr id="40" name="연결선: 꺾임 39">
            <a:extLst>
              <a:ext uri="{FF2B5EF4-FFF2-40B4-BE49-F238E27FC236}">
                <a16:creationId xmlns:a16="http://schemas.microsoft.com/office/drawing/2014/main" id="{38A295A1-F312-22D0-9A11-07C09D17CB8E}"/>
              </a:ext>
            </a:extLst>
          </p:cNvPr>
          <p:cNvCxnSpPr>
            <a:cxnSpLocks/>
            <a:stCxn id="13" idx="1"/>
          </p:cNvCxnSpPr>
          <p:nvPr/>
        </p:nvCxnSpPr>
        <p:spPr>
          <a:xfrm rot="10800000">
            <a:off x="2117563" y="2662994"/>
            <a:ext cx="3850015" cy="1452439"/>
          </a:xfrm>
          <a:prstGeom prst="bentConnector3">
            <a:avLst>
              <a:gd name="adj1" fmla="val 1458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018EF5D1-F6AD-B6D7-B835-44D64914CD3F}"/>
              </a:ext>
            </a:extLst>
          </p:cNvPr>
          <p:cNvSpPr/>
          <p:nvPr/>
        </p:nvSpPr>
        <p:spPr>
          <a:xfrm>
            <a:off x="5967577" y="3909061"/>
            <a:ext cx="5370983" cy="412742"/>
          </a:xfrm>
          <a:prstGeom prst="round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3E276924-8C71-7666-E47E-C5C69F9621D7}"/>
              </a:ext>
            </a:extLst>
          </p:cNvPr>
          <p:cNvSpPr/>
          <p:nvPr/>
        </p:nvSpPr>
        <p:spPr>
          <a:xfrm>
            <a:off x="5770200" y="4180820"/>
            <a:ext cx="5888400" cy="707401"/>
          </a:xfrm>
          <a:prstGeom prst="roundRect">
            <a:avLst/>
          </a:prstGeom>
          <a:solidFill>
            <a:srgbClr val="FF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81CEB7BA-CFAD-FFE7-C243-7D6778F0993E}"/>
              </a:ext>
            </a:extLst>
          </p:cNvPr>
          <p:cNvCxnSpPr/>
          <p:nvPr/>
        </p:nvCxnSpPr>
        <p:spPr>
          <a:xfrm flipH="1">
            <a:off x="3416968" y="4321803"/>
            <a:ext cx="23532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05032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CC6D239B-7BC4-4C4E-805F-13E0D051F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Solving Method – PLE</a:t>
            </a:r>
            <a:endParaRPr lang="ko-KR" altLang="en-US" dirty="0"/>
          </a:p>
        </p:txBody>
      </p:sp>
      <p:sp>
        <p:nvSpPr>
          <p:cNvPr id="2" name="제목 4">
            <a:extLst>
              <a:ext uri="{FF2B5EF4-FFF2-40B4-BE49-F238E27FC236}">
                <a16:creationId xmlns:a16="http://schemas.microsoft.com/office/drawing/2014/main" id="{BD622FEF-393F-C08E-88D4-3406E74E08F7}"/>
              </a:ext>
            </a:extLst>
          </p:cNvPr>
          <p:cNvSpPr txBox="1">
            <a:spLocks/>
          </p:cNvSpPr>
          <p:nvPr/>
        </p:nvSpPr>
        <p:spPr>
          <a:xfrm>
            <a:off x="231738" y="278303"/>
            <a:ext cx="2869272" cy="695575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rgbClr val="00286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dirty="0"/>
              <a:t>1. Summary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1039937-6624-2CE4-DEBE-C259B6A4FBB8}"/>
              </a:ext>
            </a:extLst>
          </p:cNvPr>
          <p:cNvSpPr txBox="1"/>
          <p:nvPr/>
        </p:nvSpPr>
        <p:spPr>
          <a:xfrm>
            <a:off x="552578" y="1335913"/>
            <a:ext cx="5170378" cy="51956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pPr algn="ctr"/>
            <a:r>
              <a:rPr lang="en-US" altLang="ko-KR" b="1" dirty="0"/>
              <a:t>&lt;Progressive Layered Extraction&gt;</a:t>
            </a:r>
            <a:endParaRPr lang="ko-KR" altLang="en-US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05C4E44-C18A-6B58-29E6-6BB62CFB3660}"/>
              </a:ext>
            </a:extLst>
          </p:cNvPr>
          <p:cNvSpPr txBox="1"/>
          <p:nvPr/>
        </p:nvSpPr>
        <p:spPr>
          <a:xfrm>
            <a:off x="898358" y="5836173"/>
            <a:ext cx="1015622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altLang="ko-KR" dirty="0"/>
              <a:t>PLE shape out deeper semantic representations gradually with dividing whether the intermediate representations is shared or task-specific</a:t>
            </a:r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B0E09F26-25D4-4E2F-D7CC-B1B4363149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9885" y="1345841"/>
            <a:ext cx="4810125" cy="44291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74753C7-C18E-DFC1-CB1C-B40BA9A2DC60}"/>
              </a:ext>
            </a:extLst>
          </p:cNvPr>
          <p:cNvSpPr txBox="1"/>
          <p:nvPr/>
        </p:nvSpPr>
        <p:spPr>
          <a:xfrm>
            <a:off x="6333194" y="1011638"/>
            <a:ext cx="5018192" cy="41274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pPr algn="ctr"/>
            <a:r>
              <a:rPr lang="en-US" altLang="ko-KR" sz="1800" b="1" dirty="0"/>
              <a:t>&lt;Progressive Layered Extraction Model&gt;</a:t>
            </a:r>
            <a:endParaRPr lang="ko-KR" altLang="en-US" sz="1800" b="1" dirty="0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C8712BEF-BDAC-D1D8-2D76-1FBBBB70C7B6}"/>
              </a:ext>
            </a:extLst>
          </p:cNvPr>
          <p:cNvSpPr/>
          <p:nvPr/>
        </p:nvSpPr>
        <p:spPr>
          <a:xfrm>
            <a:off x="6705599" y="3559675"/>
            <a:ext cx="4381067" cy="412742"/>
          </a:xfrm>
          <a:prstGeom prst="round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EFB3BE9-DD74-99A1-E27F-D2BBF776556C}"/>
              </a:ext>
            </a:extLst>
          </p:cNvPr>
          <p:cNvSpPr txBox="1"/>
          <p:nvPr/>
        </p:nvSpPr>
        <p:spPr>
          <a:xfrm>
            <a:off x="372891" y="1930142"/>
            <a:ext cx="6300624" cy="3232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defRPr>
            </a:lvl1pPr>
          </a:lstStyle>
          <a:p>
            <a:pPr algn="just"/>
            <a:r>
              <a:rPr lang="en-US" altLang="ko-KR" sz="24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1. Hierarchy structure of information </a:t>
            </a:r>
          </a:p>
          <a:p>
            <a:pPr algn="just"/>
            <a:r>
              <a:rPr lang="en-US" altLang="ko-KR" dirty="0"/>
              <a:t> - Extract higher-level shared information</a:t>
            </a:r>
          </a:p>
          <a:p>
            <a:pPr algn="just"/>
            <a:r>
              <a:rPr lang="en-US" altLang="ko-KR" dirty="0"/>
              <a:t> - Gating network in higher-level take the fusion </a:t>
            </a:r>
          </a:p>
          <a:p>
            <a:pPr algn="just"/>
            <a:r>
              <a:rPr lang="en-US" altLang="ko-KR" dirty="0"/>
              <a:t>     results of gates in lower-level</a:t>
            </a:r>
          </a:p>
          <a:p>
            <a:pPr algn="just"/>
            <a:endParaRPr lang="en-US" altLang="ko-KR" sz="2000" dirty="0"/>
          </a:p>
          <a:p>
            <a:pPr algn="just"/>
            <a:r>
              <a:rPr lang="en-US" altLang="ko-KR" sz="24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2. Progressive separation routing </a:t>
            </a:r>
          </a:p>
          <a:p>
            <a:pPr algn="just"/>
            <a:r>
              <a:rPr lang="en-US" altLang="ko-KR" dirty="0"/>
              <a:t> - Remove connection with other task-specific </a:t>
            </a:r>
          </a:p>
          <a:p>
            <a:pPr algn="just"/>
            <a:r>
              <a:rPr lang="en-US" altLang="ko-KR" dirty="0"/>
              <a:t> - Consider high-level shared semantic representation </a:t>
            </a: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E1A6A382-45C9-75CC-623A-02A3627C8192}"/>
              </a:ext>
            </a:extLst>
          </p:cNvPr>
          <p:cNvSpPr/>
          <p:nvPr/>
        </p:nvSpPr>
        <p:spPr>
          <a:xfrm>
            <a:off x="7395411" y="2631263"/>
            <a:ext cx="427789" cy="412742"/>
          </a:xfrm>
          <a:prstGeom prst="round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E45040EC-DFB7-A040-C75C-2BF26109424A}"/>
              </a:ext>
            </a:extLst>
          </p:cNvPr>
          <p:cNvCxnSpPr>
            <a:cxnSpLocks/>
            <a:stCxn id="16" idx="1"/>
            <a:endCxn id="32" idx="1"/>
          </p:cNvCxnSpPr>
          <p:nvPr/>
        </p:nvCxnSpPr>
        <p:spPr>
          <a:xfrm rot="10800000" flipH="1">
            <a:off x="6705599" y="2837634"/>
            <a:ext cx="689812" cy="928412"/>
          </a:xfrm>
          <a:prstGeom prst="bentConnector3">
            <a:avLst>
              <a:gd name="adj1" fmla="val -789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31DD4B80-4AC9-BD44-E3A0-1F9CBC4E5E7F}"/>
              </a:ext>
            </a:extLst>
          </p:cNvPr>
          <p:cNvCxnSpPr>
            <a:cxnSpLocks/>
          </p:cNvCxnSpPr>
          <p:nvPr/>
        </p:nvCxnSpPr>
        <p:spPr>
          <a:xfrm rot="10800000">
            <a:off x="5512527" y="2233750"/>
            <a:ext cx="1140691" cy="603887"/>
          </a:xfrm>
          <a:prstGeom prst="bentConnector3">
            <a:avLst>
              <a:gd name="adj1" fmla="val 75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4CD60B6E-7DD1-0621-5754-4005C733E5C0}"/>
              </a:ext>
            </a:extLst>
          </p:cNvPr>
          <p:cNvSpPr/>
          <p:nvPr/>
        </p:nvSpPr>
        <p:spPr>
          <a:xfrm>
            <a:off x="7379345" y="4457259"/>
            <a:ext cx="2925797" cy="450502"/>
          </a:xfrm>
          <a:prstGeom prst="round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782617CB-A24D-4B03-8A01-8C5167CA0F4E}"/>
              </a:ext>
            </a:extLst>
          </p:cNvPr>
          <p:cNvSpPr/>
          <p:nvPr/>
        </p:nvSpPr>
        <p:spPr>
          <a:xfrm>
            <a:off x="7379345" y="2746443"/>
            <a:ext cx="2925797" cy="450502"/>
          </a:xfrm>
          <a:prstGeom prst="round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6" name="연결선: 꺾임 45">
            <a:extLst>
              <a:ext uri="{FF2B5EF4-FFF2-40B4-BE49-F238E27FC236}">
                <a16:creationId xmlns:a16="http://schemas.microsoft.com/office/drawing/2014/main" id="{2788EA46-1A3F-09D6-4A4F-B444DB333709}"/>
              </a:ext>
            </a:extLst>
          </p:cNvPr>
          <p:cNvCxnSpPr>
            <a:cxnSpLocks/>
            <a:stCxn id="42" idx="1"/>
          </p:cNvCxnSpPr>
          <p:nvPr/>
        </p:nvCxnSpPr>
        <p:spPr>
          <a:xfrm rot="10800000">
            <a:off x="5063527" y="4159700"/>
            <a:ext cx="2315819" cy="522810"/>
          </a:xfrm>
          <a:prstGeom prst="bentConnector3">
            <a:avLst>
              <a:gd name="adj1" fmla="val 3307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3269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CC6D239B-7BC4-4C4E-805F-13E0D051F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7920" y="278303"/>
            <a:ext cx="9112090" cy="695575"/>
          </a:xfrm>
        </p:spPr>
        <p:txBody>
          <a:bodyPr/>
          <a:lstStyle/>
          <a:p>
            <a:r>
              <a:rPr lang="en-US" altLang="ko-KR" dirty="0"/>
              <a:t>Solving Method – Joint Loss optimization</a:t>
            </a:r>
            <a:endParaRPr lang="ko-KR" altLang="en-US" dirty="0"/>
          </a:p>
        </p:txBody>
      </p:sp>
      <p:sp>
        <p:nvSpPr>
          <p:cNvPr id="2" name="제목 4">
            <a:extLst>
              <a:ext uri="{FF2B5EF4-FFF2-40B4-BE49-F238E27FC236}">
                <a16:creationId xmlns:a16="http://schemas.microsoft.com/office/drawing/2014/main" id="{BD622FEF-393F-C08E-88D4-3406E74E08F7}"/>
              </a:ext>
            </a:extLst>
          </p:cNvPr>
          <p:cNvSpPr txBox="1">
            <a:spLocks/>
          </p:cNvSpPr>
          <p:nvPr/>
        </p:nvSpPr>
        <p:spPr>
          <a:xfrm>
            <a:off x="231738" y="278303"/>
            <a:ext cx="2869272" cy="695575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rgbClr val="00286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dirty="0"/>
              <a:t>1. Summary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1039937-6624-2CE4-DEBE-C259B6A4FBB8}"/>
              </a:ext>
            </a:extLst>
          </p:cNvPr>
          <p:cNvSpPr txBox="1"/>
          <p:nvPr/>
        </p:nvSpPr>
        <p:spPr>
          <a:xfrm>
            <a:off x="370338" y="1335913"/>
            <a:ext cx="5846742" cy="51956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pPr algn="ctr"/>
            <a:r>
              <a:rPr lang="en-US" altLang="ko-KR" b="1" dirty="0"/>
              <a:t>&lt;Joint Loss Optimization for MTL&gt;</a:t>
            </a:r>
            <a:endParaRPr lang="ko-KR" altLang="en-US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05C4E44-C18A-6B58-29E6-6BB62CFB3660}"/>
              </a:ext>
            </a:extLst>
          </p:cNvPr>
          <p:cNvSpPr txBox="1"/>
          <p:nvPr/>
        </p:nvSpPr>
        <p:spPr>
          <a:xfrm>
            <a:off x="898358" y="5836173"/>
            <a:ext cx="1015622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altLang="ko-KR" dirty="0"/>
              <a:t>By applying Joint Representation and dynamic weight, </a:t>
            </a:r>
            <a:br>
              <a:rPr lang="en-US" altLang="ko-KR" dirty="0"/>
            </a:br>
            <a:r>
              <a:rPr lang="en-US" altLang="ko-KR" dirty="0"/>
              <a:t>solve several issue in making joint optimization of MTL in practice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EFB3BE9-DD74-99A1-E27F-D2BBF776556C}"/>
              </a:ext>
            </a:extLst>
          </p:cNvPr>
          <p:cNvSpPr txBox="1"/>
          <p:nvPr/>
        </p:nvSpPr>
        <p:spPr>
          <a:xfrm>
            <a:off x="372891" y="1862955"/>
            <a:ext cx="6300624" cy="35125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defRPr>
            </a:lvl1pPr>
          </a:lstStyle>
          <a:p>
            <a:pPr algn="just"/>
            <a:r>
              <a:rPr lang="en-US" altLang="ko-KR" sz="24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1. Joint Representation </a:t>
            </a:r>
            <a:endParaRPr lang="en-US" altLang="ko-KR" sz="20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algn="just"/>
            <a:r>
              <a:rPr lang="en-US" altLang="ko-KR" dirty="0"/>
              <a:t>- Solve problem of heterogeneous samples space</a:t>
            </a:r>
          </a:p>
          <a:p>
            <a:pPr algn="just"/>
            <a:r>
              <a:rPr lang="en-US" altLang="ko-KR" sz="1600" dirty="0"/>
              <a:t> ex) Due to sequential users action, share &amp; comment </a:t>
            </a:r>
          </a:p>
          <a:p>
            <a:pPr algn="just"/>
            <a:r>
              <a:rPr lang="en-US" altLang="ko-KR" sz="1600" dirty="0"/>
              <a:t>         action are considered as heterogeneous</a:t>
            </a:r>
          </a:p>
          <a:p>
            <a:pPr algn="just"/>
            <a:r>
              <a:rPr lang="en-US" altLang="ko-KR" dirty="0"/>
              <a:t>- Consider the union of sample space to train jointly</a:t>
            </a:r>
          </a:p>
          <a:p>
            <a:pPr algn="just"/>
            <a:endParaRPr lang="en-US" altLang="ko-KR" sz="2000" dirty="0"/>
          </a:p>
          <a:p>
            <a:pPr algn="just"/>
            <a:r>
              <a:rPr lang="en-US" altLang="ko-KR" sz="24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2. Introducing dynamic weight </a:t>
            </a:r>
          </a:p>
          <a:p>
            <a:pPr marL="342900" indent="-342900" algn="just">
              <a:buFontTx/>
              <a:buChar char="-"/>
            </a:pPr>
            <a:r>
              <a:rPr lang="en-US" altLang="ko-KR" dirty="0"/>
              <a:t>Performance of MTL is sensitive to weight  </a:t>
            </a:r>
          </a:p>
          <a:p>
            <a:pPr marL="342900" indent="-342900" algn="just">
              <a:buFontTx/>
              <a:buChar char="-"/>
            </a:pPr>
            <a:r>
              <a:rPr lang="en-US" altLang="ko-KR" dirty="0"/>
              <a:t>Consider of weight tasks fluctuated with time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CC05C30-FE2C-5795-C62A-00F63C07A0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3515" y="2530043"/>
            <a:ext cx="4848225" cy="2286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FF555FE-F8AA-57E7-8B89-33166661F886}"/>
              </a:ext>
            </a:extLst>
          </p:cNvPr>
          <p:cNvSpPr txBox="1"/>
          <p:nvPr/>
        </p:nvSpPr>
        <p:spPr>
          <a:xfrm>
            <a:off x="6503548" y="2014172"/>
            <a:ext cx="5018192" cy="41274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pPr algn="ctr"/>
            <a:r>
              <a:rPr lang="en-US" altLang="ko-KR" sz="1800" b="1" dirty="0"/>
              <a:t>&lt;Training Space of Different tasks&gt;</a:t>
            </a:r>
            <a:endParaRPr lang="ko-KR" alt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29646564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CC6D239B-7BC4-4C4E-805F-13E0D051F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Experiment</a:t>
            </a:r>
            <a:endParaRPr lang="ko-KR" altLang="en-US" dirty="0"/>
          </a:p>
        </p:txBody>
      </p:sp>
      <p:sp>
        <p:nvSpPr>
          <p:cNvPr id="2" name="제목 4">
            <a:extLst>
              <a:ext uri="{FF2B5EF4-FFF2-40B4-BE49-F238E27FC236}">
                <a16:creationId xmlns:a16="http://schemas.microsoft.com/office/drawing/2014/main" id="{BD622FEF-393F-C08E-88D4-3406E74E08F7}"/>
              </a:ext>
            </a:extLst>
          </p:cNvPr>
          <p:cNvSpPr txBox="1">
            <a:spLocks/>
          </p:cNvSpPr>
          <p:nvPr/>
        </p:nvSpPr>
        <p:spPr>
          <a:xfrm>
            <a:off x="231738" y="278303"/>
            <a:ext cx="2869272" cy="695575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rgbClr val="00286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dirty="0"/>
              <a:t>1. Summary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592FF7-0E9B-F94F-3D38-FC1A7F3E8C66}"/>
              </a:ext>
            </a:extLst>
          </p:cNvPr>
          <p:cNvSpPr txBox="1"/>
          <p:nvPr/>
        </p:nvSpPr>
        <p:spPr>
          <a:xfrm>
            <a:off x="566057" y="1292650"/>
            <a:ext cx="11192805" cy="52937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ko-KR" sz="2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Data</a:t>
            </a:r>
            <a:r>
              <a:rPr lang="en-US" altLang="ko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</a:p>
          <a:p>
            <a:pPr marL="285750" indent="-285750" algn="just">
              <a:buFontTx/>
              <a:buChar char="-"/>
            </a:pPr>
            <a:r>
              <a:rPr lang="en-US" altLang="ko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Industrial dataset from Tencent. 46,926 mil users / 2,682 mil video, 0.996 billion samples in Dataset</a:t>
            </a:r>
          </a:p>
          <a:p>
            <a:pPr marL="285750" indent="-285750" algn="just">
              <a:buFontTx/>
              <a:buChar char="-"/>
            </a:pPr>
            <a:r>
              <a:rPr lang="en-US" altLang="ko-KR" sz="18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Public Dataset : Synthe</a:t>
            </a:r>
            <a:r>
              <a:rPr lang="en-US" altLang="ko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tic Data, Census-income Dataset, Ali-CCP Dataset</a:t>
            </a:r>
            <a:endParaRPr lang="en-US" altLang="ko-KR" sz="18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algn="just"/>
            <a:endParaRPr lang="en-US" altLang="ko-KR" sz="18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algn="just"/>
            <a:r>
              <a:rPr lang="en-US" altLang="ko-KR" sz="2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Baseline model</a:t>
            </a:r>
          </a:p>
          <a:p>
            <a:pPr marL="342900" indent="-342900" algn="just">
              <a:buFontTx/>
              <a:buChar char="-"/>
            </a:pPr>
            <a:r>
              <a:rPr lang="en-US" altLang="ko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Single model : Normal, Symmetric, Customized sharing, Cross-stitch, Sluice Network, MMOE</a:t>
            </a:r>
          </a:p>
          <a:p>
            <a:pPr marL="342900" indent="-342900" algn="just">
              <a:buFontTx/>
              <a:buChar char="-"/>
            </a:pPr>
            <a:r>
              <a:rPr lang="en-US" altLang="ko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Multitask model : ML-MMOE</a:t>
            </a:r>
          </a:p>
          <a:p>
            <a:pPr marL="342900" indent="-342900" algn="just">
              <a:buFontTx/>
              <a:buChar char="-"/>
            </a:pPr>
            <a:endParaRPr lang="en-US" altLang="ko-KR" sz="20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algn="just"/>
            <a:r>
              <a:rPr lang="en-US" altLang="ko-KR" sz="2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Test Case </a:t>
            </a:r>
          </a:p>
          <a:p>
            <a:pPr marL="342900" indent="-342900" algn="just">
              <a:buFontTx/>
              <a:buChar char="-"/>
            </a:pPr>
            <a:r>
              <a:rPr lang="en-US" altLang="ko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1) Degree of Correlation between Variables(Strong or Loose) </a:t>
            </a:r>
          </a:p>
          <a:p>
            <a:pPr marL="342900" indent="-342900" algn="just">
              <a:buFontTx/>
              <a:buChar char="-"/>
            </a:pPr>
            <a:r>
              <a:rPr lang="en-US" altLang="ko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2) Single-task model on Online A/B test</a:t>
            </a:r>
          </a:p>
          <a:p>
            <a:pPr marL="342900" indent="-342900" algn="just">
              <a:buFontTx/>
              <a:buChar char="-"/>
            </a:pPr>
            <a:r>
              <a:rPr lang="en-US" altLang="ko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3) Single / Multi tasks</a:t>
            </a:r>
          </a:p>
          <a:p>
            <a:pPr marL="342900" indent="-342900" algn="just">
              <a:buFontTx/>
              <a:buChar char="-"/>
            </a:pPr>
            <a:r>
              <a:rPr lang="en-US" altLang="ko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4) Expert Utilization Analysis between MMOE &amp; PLE </a:t>
            </a:r>
          </a:p>
          <a:p>
            <a:pPr marL="342900" indent="-342900" algn="just">
              <a:buFontTx/>
              <a:buChar char="-"/>
            </a:pPr>
            <a:endParaRPr lang="en-US" altLang="ko-KR" sz="20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algn="just"/>
            <a:r>
              <a:rPr lang="en-US" altLang="ko-KR" sz="2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Estimation </a:t>
            </a:r>
          </a:p>
          <a:p>
            <a:pPr marL="342900" indent="-342900" algn="just">
              <a:buFontTx/>
              <a:buChar char="-"/>
            </a:pPr>
            <a:r>
              <a:rPr lang="en-US" altLang="ko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Calculate AUC &amp; MSE of each Indicator(main on VCR, VRT) + MTL Gain </a:t>
            </a:r>
          </a:p>
          <a:p>
            <a:pPr algn="just"/>
            <a:r>
              <a:rPr lang="en-US" altLang="ko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* MTL Gain : Quantitively evaluate the benefit of Multi-task learning over the single-task model</a:t>
            </a:r>
            <a:endParaRPr lang="en-US" altLang="ko-KR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342900" indent="-342900" algn="just">
              <a:buFontTx/>
              <a:buChar char="-"/>
            </a:pPr>
            <a:endParaRPr lang="en-US" altLang="ko-KR" sz="20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733992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CC6D239B-7BC4-4C4E-805F-13E0D051F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Result</a:t>
            </a:r>
            <a:endParaRPr lang="ko-KR" altLang="en-US" dirty="0"/>
          </a:p>
        </p:txBody>
      </p:sp>
      <p:sp>
        <p:nvSpPr>
          <p:cNvPr id="2" name="제목 4">
            <a:extLst>
              <a:ext uri="{FF2B5EF4-FFF2-40B4-BE49-F238E27FC236}">
                <a16:creationId xmlns:a16="http://schemas.microsoft.com/office/drawing/2014/main" id="{BD622FEF-393F-C08E-88D4-3406E74E08F7}"/>
              </a:ext>
            </a:extLst>
          </p:cNvPr>
          <p:cNvSpPr txBox="1">
            <a:spLocks/>
          </p:cNvSpPr>
          <p:nvPr/>
        </p:nvSpPr>
        <p:spPr>
          <a:xfrm>
            <a:off x="231738" y="278303"/>
            <a:ext cx="2869272" cy="695575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rgbClr val="00286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dirty="0"/>
              <a:t>1. Summary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A35F4A3-0A59-3E7F-6132-183236CFDB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9567" y="1540953"/>
            <a:ext cx="4202781" cy="251359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7A19AA5-C31C-28EF-C141-8DA92A71D696}"/>
              </a:ext>
            </a:extLst>
          </p:cNvPr>
          <p:cNvSpPr txBox="1"/>
          <p:nvPr/>
        </p:nvSpPr>
        <p:spPr>
          <a:xfrm>
            <a:off x="898358" y="5836173"/>
            <a:ext cx="1015622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altLang="ko-KR" dirty="0"/>
              <a:t>Regardless relation between variable is strong or loose, </a:t>
            </a:r>
          </a:p>
          <a:p>
            <a:pPr algn="ctr">
              <a:lnSpc>
                <a:spcPct val="100000"/>
              </a:lnSpc>
            </a:pPr>
            <a:r>
              <a:rPr lang="en-US" altLang="ko-KR" dirty="0"/>
              <a:t>PLE overscore for most aspect of test then SOTA-MTL method 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A08B217-502C-E1BC-B749-D1F9F4349ABA}"/>
              </a:ext>
            </a:extLst>
          </p:cNvPr>
          <p:cNvSpPr txBox="1"/>
          <p:nvPr/>
        </p:nvSpPr>
        <p:spPr>
          <a:xfrm>
            <a:off x="848586" y="1204726"/>
            <a:ext cx="5018192" cy="41274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pPr algn="ctr"/>
            <a:r>
              <a:rPr lang="en-US" altLang="ko-KR" sz="1800" b="1" dirty="0"/>
              <a:t>&lt;Strong Correlation between Variable&gt;</a:t>
            </a:r>
            <a:endParaRPr lang="ko-KR" altLang="en-US" sz="18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257C0E-457E-FE01-108B-4013665ED4BB}"/>
              </a:ext>
            </a:extLst>
          </p:cNvPr>
          <p:cNvSpPr txBox="1"/>
          <p:nvPr/>
        </p:nvSpPr>
        <p:spPr>
          <a:xfrm>
            <a:off x="880601" y="4204626"/>
            <a:ext cx="4729505" cy="1151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defRPr>
            </a:lvl1pPr>
          </a:lstStyle>
          <a:p>
            <a:pPr marL="342900" indent="-342900" algn="just">
              <a:buFontTx/>
              <a:buChar char="-"/>
            </a:pPr>
            <a:r>
              <a:rPr lang="en-US" altLang="ko-KR" dirty="0"/>
              <a:t>identify seesaw phenomenon exist</a:t>
            </a:r>
          </a:p>
          <a:p>
            <a:pPr marL="342900" indent="-342900" algn="just">
              <a:buFontTx/>
              <a:buChar char="-"/>
            </a:pPr>
            <a:r>
              <a:rPr lang="en-US" altLang="ko-KR" dirty="0"/>
              <a:t>PLE’s performance is really close to SOTA-method or over-performance 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C470EBA6-BCF1-6EAA-0D25-0B7C19107996}"/>
              </a:ext>
            </a:extLst>
          </p:cNvPr>
          <p:cNvSpPr/>
          <p:nvPr/>
        </p:nvSpPr>
        <p:spPr>
          <a:xfrm>
            <a:off x="4055866" y="2267725"/>
            <a:ext cx="1270113" cy="1337737"/>
          </a:xfrm>
          <a:prstGeom prst="round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34BCDCF2-0FC0-3BFC-3380-9205E1B182BC}"/>
              </a:ext>
            </a:extLst>
          </p:cNvPr>
          <p:cNvSpPr/>
          <p:nvPr/>
        </p:nvSpPr>
        <p:spPr>
          <a:xfrm>
            <a:off x="1876841" y="3771739"/>
            <a:ext cx="3575508" cy="216723"/>
          </a:xfrm>
          <a:prstGeom prst="round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B1CBB51D-9470-3F84-EEE9-CD9680719010}"/>
              </a:ext>
            </a:extLst>
          </p:cNvPr>
          <p:cNvGrpSpPr/>
          <p:nvPr/>
        </p:nvGrpSpPr>
        <p:grpSpPr>
          <a:xfrm>
            <a:off x="6277165" y="1204726"/>
            <a:ext cx="5034234" cy="2931524"/>
            <a:chOff x="6277165" y="1204726"/>
            <a:chExt cx="5034234" cy="2931524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92DE7EB2-E1B9-0601-81F3-73CB028EFCF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327540" y="1502734"/>
              <a:ext cx="4983859" cy="2633516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32847BA-7FA5-23F0-1D43-921EBA7FA32C}"/>
                </a:ext>
              </a:extLst>
            </p:cNvPr>
            <p:cNvSpPr txBox="1"/>
            <p:nvPr/>
          </p:nvSpPr>
          <p:spPr>
            <a:xfrm>
              <a:off x="6277165" y="1204726"/>
              <a:ext cx="5018192" cy="41274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ko-KR"/>
              </a:defPPr>
              <a:lvl1pPr>
                <a:lnSpc>
                  <a:spcPct val="130000"/>
                </a:lnSpc>
                <a:defRPr sz="2400">
                  <a:solidFill>
                    <a:srgbClr val="181818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defRPr>
              </a:lvl1pPr>
            </a:lstStyle>
            <a:p>
              <a:pPr algn="ctr"/>
              <a:r>
                <a:rPr lang="en-US" altLang="ko-KR" sz="1800" b="1" dirty="0"/>
                <a:t>&lt;Loose Correlation between Variable&gt;</a:t>
              </a:r>
              <a:endParaRPr lang="ko-KR" altLang="en-US" sz="1800" b="1" dirty="0"/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87EDF0C4-E9BA-6AF9-1134-3DB701CDFB64}"/>
                </a:ext>
              </a:extLst>
            </p:cNvPr>
            <p:cNvSpPr/>
            <p:nvPr/>
          </p:nvSpPr>
          <p:spPr>
            <a:xfrm>
              <a:off x="6755692" y="3671151"/>
              <a:ext cx="4314931" cy="267440"/>
            </a:xfrm>
            <a:prstGeom prst="roundRect">
              <a:avLst/>
            </a:prstGeom>
            <a:solidFill>
              <a:schemeClr val="accent2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64FBC8B1-D510-EEB1-B703-6BFD1D32D0F3}"/>
              </a:ext>
            </a:extLst>
          </p:cNvPr>
          <p:cNvSpPr txBox="1"/>
          <p:nvPr/>
        </p:nvSpPr>
        <p:spPr>
          <a:xfrm>
            <a:off x="6096000" y="4204626"/>
            <a:ext cx="5309367" cy="791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defRPr>
            </a:lvl1pPr>
          </a:lstStyle>
          <a:p>
            <a:pPr marL="342900" indent="-342900" algn="just">
              <a:buFontTx/>
              <a:buChar char="-"/>
            </a:pPr>
            <a:r>
              <a:rPr lang="en-US" altLang="ko-KR" dirty="0"/>
              <a:t>Even correlation between variables is loose, PLE overscore SOTA-MTL method</a:t>
            </a:r>
          </a:p>
        </p:txBody>
      </p:sp>
    </p:spTree>
    <p:extLst>
      <p:ext uri="{BB962C8B-B14F-4D97-AF65-F5344CB8AC3E}">
        <p14:creationId xmlns:p14="http://schemas.microsoft.com/office/powerpoint/2010/main" val="31196472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CC6D239B-7BC4-4C4E-805F-13E0D051F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Result</a:t>
            </a:r>
            <a:endParaRPr lang="ko-KR" altLang="en-US" dirty="0"/>
          </a:p>
        </p:txBody>
      </p:sp>
      <p:sp>
        <p:nvSpPr>
          <p:cNvPr id="2" name="제목 4">
            <a:extLst>
              <a:ext uri="{FF2B5EF4-FFF2-40B4-BE49-F238E27FC236}">
                <a16:creationId xmlns:a16="http://schemas.microsoft.com/office/drawing/2014/main" id="{BD622FEF-393F-C08E-88D4-3406E74E08F7}"/>
              </a:ext>
            </a:extLst>
          </p:cNvPr>
          <p:cNvSpPr txBox="1">
            <a:spLocks/>
          </p:cNvSpPr>
          <p:nvPr/>
        </p:nvSpPr>
        <p:spPr>
          <a:xfrm>
            <a:off x="231738" y="278303"/>
            <a:ext cx="2869272" cy="695575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rgbClr val="00286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dirty="0"/>
              <a:t>1. Summary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A19AA5-C31C-28EF-C141-8DA92A71D696}"/>
              </a:ext>
            </a:extLst>
          </p:cNvPr>
          <p:cNvSpPr txBox="1"/>
          <p:nvPr/>
        </p:nvSpPr>
        <p:spPr>
          <a:xfrm>
            <a:off x="898358" y="5836173"/>
            <a:ext cx="1015622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altLang="ko-KR" dirty="0"/>
              <a:t>PLE delivers the best performance in real-world online applications</a:t>
            </a:r>
          </a:p>
          <a:p>
            <a:pPr algn="ctr">
              <a:lnSpc>
                <a:spcPct val="100000"/>
              </a:lnSpc>
            </a:pPr>
            <a:r>
              <a:rPr lang="en-US" altLang="ko-KR" dirty="0"/>
              <a:t>And it also proved the positive influence of Multi-task learning.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2847BA-7FA5-23F0-1D43-921EBA7FA32C}"/>
              </a:ext>
            </a:extLst>
          </p:cNvPr>
          <p:cNvSpPr txBox="1"/>
          <p:nvPr/>
        </p:nvSpPr>
        <p:spPr>
          <a:xfrm>
            <a:off x="6277165" y="1204726"/>
            <a:ext cx="5018192" cy="41274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pPr algn="ctr"/>
            <a:r>
              <a:rPr lang="en-US" altLang="ko-KR" sz="1800" b="1" dirty="0"/>
              <a:t>&lt;MTL gain of CGC &amp; PLE on Multi Tasks&gt;</a:t>
            </a:r>
            <a:endParaRPr lang="ko-KR" altLang="en-US" sz="18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A08B217-502C-E1BC-B749-D1F9F4349ABA}"/>
              </a:ext>
            </a:extLst>
          </p:cNvPr>
          <p:cNvSpPr txBox="1"/>
          <p:nvPr/>
        </p:nvSpPr>
        <p:spPr>
          <a:xfrm>
            <a:off x="819558" y="1204726"/>
            <a:ext cx="5018192" cy="41274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pPr algn="ctr"/>
            <a:r>
              <a:rPr lang="en-US" altLang="ko-KR" sz="1800" b="1" dirty="0"/>
              <a:t>&lt;Performance on Online A/B test&gt;</a:t>
            </a:r>
            <a:endParaRPr lang="ko-KR" altLang="en-US" sz="18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257C0E-457E-FE01-108B-4013665ED4BB}"/>
              </a:ext>
            </a:extLst>
          </p:cNvPr>
          <p:cNvSpPr txBox="1"/>
          <p:nvPr/>
        </p:nvSpPr>
        <p:spPr>
          <a:xfrm>
            <a:off x="673970" y="4204626"/>
            <a:ext cx="5309367" cy="1151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defRPr>
            </a:lvl1pPr>
          </a:lstStyle>
          <a:p>
            <a:pPr marL="342900" indent="-342900" algn="just">
              <a:buFontTx/>
              <a:buChar char="-"/>
            </a:pPr>
            <a:r>
              <a:rPr lang="en-US" altLang="ko-KR" dirty="0"/>
              <a:t>Shows improvement of MTL models over the single-task model on  Online total view count &amp; watch time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4FBC8B1-D510-EEB1-B703-6BFD1D32D0F3}"/>
              </a:ext>
            </a:extLst>
          </p:cNvPr>
          <p:cNvSpPr txBox="1"/>
          <p:nvPr/>
        </p:nvSpPr>
        <p:spPr>
          <a:xfrm>
            <a:off x="6096000" y="4204626"/>
            <a:ext cx="5309367" cy="1151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defRPr>
            </a:lvl1pPr>
          </a:lstStyle>
          <a:p>
            <a:pPr marL="342900" indent="-342900" algn="just">
              <a:buFontTx/>
              <a:buChar char="-"/>
            </a:pPr>
            <a:r>
              <a:rPr lang="en-US" altLang="ko-KR" dirty="0"/>
              <a:t>CGC &amp; PLE show the benefits of promoting task cooperation </a:t>
            </a:r>
          </a:p>
          <a:p>
            <a:pPr marL="342900" indent="-342900" algn="just">
              <a:buFontTx/>
              <a:buChar char="-"/>
            </a:pPr>
            <a:r>
              <a:rPr lang="en-US" altLang="ko-KR" dirty="0"/>
              <a:t>PLE outperforms CGC in all cases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854809A-5E87-BDDD-7BA6-94D455A11F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281" y="1655106"/>
            <a:ext cx="6140862" cy="248420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D51B3BD8-F6E7-5CD7-91D6-88306C5C9F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2676" y="1655107"/>
            <a:ext cx="5172075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2192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CC6D239B-7BC4-4C4E-805F-13E0D051F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Result</a:t>
            </a:r>
            <a:endParaRPr lang="ko-KR" altLang="en-US" dirty="0"/>
          </a:p>
        </p:txBody>
      </p:sp>
      <p:sp>
        <p:nvSpPr>
          <p:cNvPr id="2" name="제목 4">
            <a:extLst>
              <a:ext uri="{FF2B5EF4-FFF2-40B4-BE49-F238E27FC236}">
                <a16:creationId xmlns:a16="http://schemas.microsoft.com/office/drawing/2014/main" id="{BD622FEF-393F-C08E-88D4-3406E74E08F7}"/>
              </a:ext>
            </a:extLst>
          </p:cNvPr>
          <p:cNvSpPr txBox="1">
            <a:spLocks/>
          </p:cNvSpPr>
          <p:nvPr/>
        </p:nvSpPr>
        <p:spPr>
          <a:xfrm>
            <a:off x="231738" y="278303"/>
            <a:ext cx="2869272" cy="695575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rgbClr val="00286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dirty="0"/>
              <a:t>1. Summary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A19AA5-C31C-28EF-C141-8DA92A71D696}"/>
              </a:ext>
            </a:extLst>
          </p:cNvPr>
          <p:cNvSpPr txBox="1"/>
          <p:nvPr/>
        </p:nvSpPr>
        <p:spPr>
          <a:xfrm>
            <a:off x="898358" y="5836173"/>
            <a:ext cx="1015622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altLang="ko-KR" dirty="0"/>
              <a:t>Expert Utilization show that PLE is good model than ML-MMOE &amp; Higher-level deeper representation is Valuable in MTL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2847BA-7FA5-23F0-1D43-921EBA7FA32C}"/>
              </a:ext>
            </a:extLst>
          </p:cNvPr>
          <p:cNvSpPr txBox="1"/>
          <p:nvPr/>
        </p:nvSpPr>
        <p:spPr>
          <a:xfrm>
            <a:off x="6277165" y="1204726"/>
            <a:ext cx="5018192" cy="41274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pPr algn="ctr"/>
            <a:r>
              <a:rPr lang="en-US" altLang="ko-KR" sz="1800" b="1" dirty="0"/>
              <a:t>&lt;Expert Utilization in Gate-Based Models&gt;</a:t>
            </a:r>
            <a:endParaRPr lang="ko-KR" altLang="en-US" sz="18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257C0E-457E-FE01-108B-4013665ED4BB}"/>
              </a:ext>
            </a:extLst>
          </p:cNvPr>
          <p:cNvSpPr txBox="1"/>
          <p:nvPr/>
        </p:nvSpPr>
        <p:spPr>
          <a:xfrm>
            <a:off x="231737" y="1411097"/>
            <a:ext cx="6168703" cy="45504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defRPr>
            </a:lvl1pPr>
          </a:lstStyle>
          <a:p>
            <a:pPr algn="just"/>
            <a:r>
              <a:rPr lang="en-US" altLang="ko-KR" sz="2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MMOE’s routing is not Generalization of CGC’s</a:t>
            </a:r>
            <a:endParaRPr lang="en-US" altLang="ko-KR" sz="24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marL="285750" indent="-285750" algn="just">
              <a:buFontTx/>
              <a:buChar char="-"/>
            </a:pPr>
            <a:r>
              <a:rPr lang="en-US" altLang="ko-KR" dirty="0"/>
              <a:t>Distribution between MMOE &amp; ML-MMOE is similar</a:t>
            </a:r>
          </a:p>
          <a:p>
            <a:pPr marL="285750" indent="-285750" algn="just">
              <a:buFontTx/>
              <a:buChar char="-"/>
            </a:pPr>
            <a:r>
              <a:rPr lang="en-US" altLang="ko-KR" dirty="0"/>
              <a:t>But distribution of CGC&amp; PLE is significantly different. </a:t>
            </a:r>
          </a:p>
          <a:p>
            <a:pPr algn="just"/>
            <a:r>
              <a:rPr lang="en-US" altLang="ko-KR" dirty="0"/>
              <a:t>→ CGC’s structure helps achieve better differentiation &amp; MMOE hard to converge CGC without prior knowledge</a:t>
            </a:r>
          </a:p>
          <a:p>
            <a:pPr algn="just"/>
            <a:endParaRPr lang="en-US" altLang="ko-KR" dirty="0"/>
          </a:p>
          <a:p>
            <a:pPr algn="just"/>
            <a:r>
              <a:rPr lang="en-US" altLang="ko-KR" sz="2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Higher-level deeper representation is Valuable</a:t>
            </a:r>
            <a:endParaRPr lang="en-US" altLang="ko-KR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marL="285750" indent="-285750" algn="just">
              <a:buFontTx/>
              <a:buChar char="-"/>
            </a:pPr>
            <a:r>
              <a:rPr lang="en-US" altLang="ko-KR" dirty="0"/>
              <a:t>PLE performs better than CGC </a:t>
            </a:r>
          </a:p>
          <a:p>
            <a:pPr marL="285750" indent="-285750" algn="just">
              <a:buFontTx/>
              <a:buChar char="-"/>
            </a:pPr>
            <a:r>
              <a:rPr lang="en-US" altLang="ko-KR" dirty="0"/>
              <a:t>Shared expert in PLE have larger influence </a:t>
            </a:r>
          </a:p>
          <a:p>
            <a:pPr algn="just"/>
            <a:r>
              <a:rPr lang="en-US" altLang="ko-KR" dirty="0"/>
              <a:t>→ Show that high-level deeper representation is valuable</a:t>
            </a:r>
          </a:p>
          <a:p>
            <a:pPr algn="just"/>
            <a:endParaRPr lang="en-US" altLang="ko-KR" sz="2000" dirty="0"/>
          </a:p>
          <a:p>
            <a:pPr algn="just"/>
            <a:endParaRPr lang="en-US" altLang="ko-KR" sz="2000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927DFE17-16B1-AD1F-06C2-CC24FA7C59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440" y="1605927"/>
            <a:ext cx="4910959" cy="3863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753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757D743-86A9-4348-9C4D-1D8A284A2A6A}"/>
              </a:ext>
            </a:extLst>
          </p:cNvPr>
          <p:cNvSpPr txBox="1"/>
          <p:nvPr/>
        </p:nvSpPr>
        <p:spPr>
          <a:xfrm>
            <a:off x="4186168" y="2249721"/>
            <a:ext cx="5152103" cy="8463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sz="4000" dirty="0">
                <a:solidFill>
                  <a:schemeClr val="bg1"/>
                </a:solidFill>
              </a:rPr>
              <a:t>2. Pros &amp; Cons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C06F76-6000-4317-A3AE-510EAA9281B3}"/>
              </a:ext>
            </a:extLst>
          </p:cNvPr>
          <p:cNvSpPr txBox="1"/>
          <p:nvPr/>
        </p:nvSpPr>
        <p:spPr>
          <a:xfrm>
            <a:off x="4729325" y="3542679"/>
            <a:ext cx="3591146" cy="772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chemeClr val="bg1"/>
                </a:solidFill>
              </a:rPr>
              <a:t>Strong point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chemeClr val="bg1"/>
                </a:solidFill>
              </a:rPr>
              <a:t>Weak point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E33160A2-771B-414E-93EB-4B91A1CE7EB0}"/>
              </a:ext>
            </a:extLst>
          </p:cNvPr>
          <p:cNvCxnSpPr>
            <a:cxnSpLocks/>
          </p:cNvCxnSpPr>
          <p:nvPr/>
        </p:nvCxnSpPr>
        <p:spPr>
          <a:xfrm>
            <a:off x="4739157" y="3316407"/>
            <a:ext cx="2610619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62768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CC6D239B-7BC4-4C4E-805F-13E0D051F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Strong point</a:t>
            </a:r>
            <a:endParaRPr lang="ko-KR" altLang="en-US" dirty="0"/>
          </a:p>
        </p:txBody>
      </p:sp>
      <p:sp>
        <p:nvSpPr>
          <p:cNvPr id="2" name="제목 4">
            <a:extLst>
              <a:ext uri="{FF2B5EF4-FFF2-40B4-BE49-F238E27FC236}">
                <a16:creationId xmlns:a16="http://schemas.microsoft.com/office/drawing/2014/main" id="{BD622FEF-393F-C08E-88D4-3406E74E08F7}"/>
              </a:ext>
            </a:extLst>
          </p:cNvPr>
          <p:cNvSpPr txBox="1">
            <a:spLocks/>
          </p:cNvSpPr>
          <p:nvPr/>
        </p:nvSpPr>
        <p:spPr>
          <a:xfrm>
            <a:off x="231738" y="278303"/>
            <a:ext cx="3185230" cy="695575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rgbClr val="00286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dirty="0"/>
              <a:t>2. Pros &amp; Cons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729DFA-AC24-456D-4A1B-76B1EBF545CB}"/>
              </a:ext>
            </a:extLst>
          </p:cNvPr>
          <p:cNvSpPr txBox="1"/>
          <p:nvPr/>
        </p:nvSpPr>
        <p:spPr>
          <a:xfrm>
            <a:off x="934364" y="1959209"/>
            <a:ext cx="11434098" cy="34003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defRPr>
            </a:lvl1pPr>
          </a:lstStyle>
          <a:p>
            <a:pPr algn="just"/>
            <a:r>
              <a:rPr lang="en-US" altLang="ko-KR" sz="24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1. Novel Idea(Contribution)  </a:t>
            </a:r>
          </a:p>
          <a:p>
            <a:pPr marL="457200" indent="-457200" algn="just">
              <a:buAutoNum type="arabicPeriod"/>
            </a:pPr>
            <a:endParaRPr lang="en-US" altLang="ko-KR" sz="24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algn="just"/>
            <a:r>
              <a:rPr lang="en-US" altLang="ko-KR" sz="24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2. Good Motivation </a:t>
            </a:r>
          </a:p>
          <a:p>
            <a:pPr algn="just"/>
            <a:endParaRPr lang="en-US" altLang="ko-KR" sz="24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algn="just"/>
            <a:r>
              <a:rPr lang="en-US" altLang="ko-KR" sz="24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3. Reproducible </a:t>
            </a:r>
          </a:p>
          <a:p>
            <a:pPr marL="457200" indent="-457200" algn="just">
              <a:buAutoNum type="arabicPeriod"/>
            </a:pPr>
            <a:endParaRPr lang="en-US" altLang="ko-KR" sz="24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algn="just"/>
            <a:r>
              <a:rPr lang="en-US" altLang="ko-KR" sz="24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4. Convincing Results </a:t>
            </a:r>
          </a:p>
        </p:txBody>
      </p:sp>
    </p:spTree>
    <p:extLst>
      <p:ext uri="{BB962C8B-B14F-4D97-AF65-F5344CB8AC3E}">
        <p14:creationId xmlns:p14="http://schemas.microsoft.com/office/powerpoint/2010/main" val="5125792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CC6D239B-7BC4-4C4E-805F-13E0D051F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Novel Idea(Contribution)</a:t>
            </a:r>
            <a:endParaRPr lang="ko-KR" altLang="en-US" dirty="0"/>
          </a:p>
        </p:txBody>
      </p:sp>
      <p:sp>
        <p:nvSpPr>
          <p:cNvPr id="2" name="제목 4">
            <a:extLst>
              <a:ext uri="{FF2B5EF4-FFF2-40B4-BE49-F238E27FC236}">
                <a16:creationId xmlns:a16="http://schemas.microsoft.com/office/drawing/2014/main" id="{BD622FEF-393F-C08E-88D4-3406E74E08F7}"/>
              </a:ext>
            </a:extLst>
          </p:cNvPr>
          <p:cNvSpPr txBox="1">
            <a:spLocks/>
          </p:cNvSpPr>
          <p:nvPr/>
        </p:nvSpPr>
        <p:spPr>
          <a:xfrm>
            <a:off x="231738" y="278303"/>
            <a:ext cx="3185230" cy="695575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rgbClr val="00286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dirty="0"/>
              <a:t>2. Pros &amp; Cons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9709288-6221-2A31-163E-2945FA651F7E}"/>
              </a:ext>
            </a:extLst>
          </p:cNvPr>
          <p:cNvSpPr txBox="1"/>
          <p:nvPr/>
        </p:nvSpPr>
        <p:spPr>
          <a:xfrm>
            <a:off x="378950" y="1248691"/>
            <a:ext cx="11813049" cy="5009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defRPr>
            </a:lvl1pPr>
          </a:lstStyle>
          <a:p>
            <a:pPr algn="just"/>
            <a:r>
              <a:rPr lang="en-US" altLang="ko-KR" sz="24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1. Specify the problem “Seesaw Phenomenon” and why this happen. </a:t>
            </a:r>
          </a:p>
          <a:p>
            <a:pPr algn="just"/>
            <a:r>
              <a:rPr lang="en-US" altLang="ko-KR" dirty="0"/>
              <a:t> - Improvement of one task often leads to performance degeneration of the other task</a:t>
            </a:r>
          </a:p>
          <a:p>
            <a:pPr algn="just"/>
            <a:r>
              <a:rPr lang="en-US" altLang="ko-KR" dirty="0"/>
              <a:t> - “Seesaw Phenomenon” occurs when tasks are strongly correlated and especially sample dependent</a:t>
            </a:r>
          </a:p>
          <a:p>
            <a:pPr algn="just"/>
            <a:endParaRPr lang="en-US" altLang="ko-KR" sz="2400" dirty="0"/>
          </a:p>
          <a:p>
            <a:pPr algn="just"/>
            <a:r>
              <a:rPr lang="en-US" altLang="ko-KR" sz="24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2. Solving “seesaw Phenomenon” &amp; “Negative transfer” and</a:t>
            </a:r>
            <a:r>
              <a:rPr lang="ko-KR" altLang="en-US" sz="24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en-US" altLang="ko-KR" sz="24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achieve</a:t>
            </a:r>
            <a:r>
              <a:rPr lang="ko-KR" altLang="en-US" sz="24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en-US" altLang="ko-KR" sz="24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SOTA’s grade</a:t>
            </a:r>
          </a:p>
          <a:p>
            <a:pPr marL="342900" indent="-342900" algn="just">
              <a:buFontTx/>
              <a:buChar char="-"/>
            </a:pPr>
            <a:r>
              <a:rPr lang="en-US" altLang="ko-KR" dirty="0"/>
              <a:t>Propose CGC and Information</a:t>
            </a:r>
            <a:r>
              <a:rPr lang="ko-KR" altLang="en-US" dirty="0"/>
              <a:t> </a:t>
            </a:r>
            <a:r>
              <a:rPr lang="en-US" altLang="ko-KR" dirty="0"/>
              <a:t>routing strategy</a:t>
            </a:r>
          </a:p>
          <a:p>
            <a:pPr marL="342900" indent="-342900" algn="just">
              <a:buFontTx/>
              <a:buChar char="-"/>
            </a:pPr>
            <a:r>
              <a:rPr lang="en-US" altLang="ko-KR" dirty="0"/>
              <a:t>Propose Gating</a:t>
            </a:r>
            <a:r>
              <a:rPr lang="ko-KR" altLang="en-US" dirty="0"/>
              <a:t> </a:t>
            </a:r>
            <a:r>
              <a:rPr lang="en-US" altLang="ko-KR" dirty="0"/>
              <a:t>Network</a:t>
            </a:r>
            <a:r>
              <a:rPr lang="ko-KR" altLang="en-US" dirty="0"/>
              <a:t> </a:t>
            </a:r>
            <a:r>
              <a:rPr lang="en-US" altLang="ko-KR" dirty="0"/>
              <a:t>in</a:t>
            </a:r>
            <a:r>
              <a:rPr lang="ko-KR" altLang="en-US" dirty="0"/>
              <a:t> </a:t>
            </a:r>
            <a:r>
              <a:rPr lang="en-US" altLang="ko-KR" dirty="0"/>
              <a:t>Higher-level extraction Network</a:t>
            </a:r>
          </a:p>
          <a:p>
            <a:pPr algn="just"/>
            <a:endParaRPr lang="en-US" altLang="ko-KR" sz="2400" dirty="0"/>
          </a:p>
          <a:p>
            <a:pPr algn="just"/>
            <a:r>
              <a:rPr lang="en-US" altLang="ko-KR" sz="24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3. Show that considering all of relation among tasks not guarantee optimal result</a:t>
            </a:r>
          </a:p>
          <a:p>
            <a:pPr algn="just"/>
            <a:r>
              <a:rPr lang="en-US" altLang="ko-KR" dirty="0"/>
              <a:t> - MMOE’s gate connect all of tasks but, PLE only connect each specific tasks &amp; shared tasks</a:t>
            </a:r>
          </a:p>
          <a:p>
            <a:pPr algn="just"/>
            <a:r>
              <a:rPr lang="en-US" altLang="ko-KR" dirty="0"/>
              <a:t> - PLE overscore MMOE in most case. </a:t>
            </a:r>
          </a:p>
          <a:p>
            <a:pPr algn="just"/>
            <a:r>
              <a:rPr lang="en-US" altLang="ko-KR" sz="2000" dirty="0"/>
              <a:t> - There is significant difference between distribution of PLE and ML-MMOE’s expert Utilization </a:t>
            </a:r>
          </a:p>
        </p:txBody>
      </p:sp>
    </p:spTree>
    <p:extLst>
      <p:ext uri="{BB962C8B-B14F-4D97-AF65-F5344CB8AC3E}">
        <p14:creationId xmlns:p14="http://schemas.microsoft.com/office/powerpoint/2010/main" val="390542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텍스트상자 13">
            <a:extLst>
              <a:ext uri="{FF2B5EF4-FFF2-40B4-BE49-F238E27FC236}">
                <a16:creationId xmlns:a16="http://schemas.microsoft.com/office/drawing/2014/main" id="{67E808BD-D13E-4F45-B00F-958C47D3A460}"/>
              </a:ext>
            </a:extLst>
          </p:cNvPr>
          <p:cNvSpPr txBox="1"/>
          <p:nvPr/>
        </p:nvSpPr>
        <p:spPr>
          <a:xfrm>
            <a:off x="705853" y="533952"/>
            <a:ext cx="3403834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32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dirty="0">
                <a:solidFill>
                  <a:schemeClr val="bg1"/>
                </a:solidFill>
              </a:rPr>
              <a:t>CONTENTS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0F233EBB-007D-4490-A1B0-7BFC4482EC78}"/>
              </a:ext>
            </a:extLst>
          </p:cNvPr>
          <p:cNvGrpSpPr/>
          <p:nvPr/>
        </p:nvGrpSpPr>
        <p:grpSpPr>
          <a:xfrm>
            <a:off x="591444" y="2719710"/>
            <a:ext cx="4124934" cy="2416816"/>
            <a:chOff x="6935788" y="3030717"/>
            <a:chExt cx="4124934" cy="2416816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7E95A7B-268B-4060-9236-FB6D582C1C49}"/>
                </a:ext>
              </a:extLst>
            </p:cNvPr>
            <p:cNvSpPr txBox="1"/>
            <p:nvPr/>
          </p:nvSpPr>
          <p:spPr>
            <a:xfrm>
              <a:off x="6935788" y="3030717"/>
              <a:ext cx="3723113" cy="5447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ko-KR"/>
              </a:defPPr>
              <a:lvl1pPr>
                <a:lnSpc>
                  <a:spcPct val="130000"/>
                </a:lnSpc>
                <a:defRPr sz="2400">
                  <a:solidFill>
                    <a:srgbClr val="181818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defRPr>
              </a:lvl1pPr>
            </a:lstStyle>
            <a:p>
              <a:r>
                <a:rPr lang="en-US" altLang="ko-KR" dirty="0">
                  <a:solidFill>
                    <a:srgbClr val="00286F"/>
                  </a:solidFill>
                </a:rPr>
                <a:t>1.  Summary of Paper</a:t>
              </a:r>
              <a:endParaRPr lang="ko-KR" altLang="en-US" dirty="0">
                <a:solidFill>
                  <a:srgbClr val="00286F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8659D68-A98C-4309-9A15-127AA5FBBC5A}"/>
                </a:ext>
              </a:extLst>
            </p:cNvPr>
            <p:cNvSpPr txBox="1"/>
            <p:nvPr/>
          </p:nvSpPr>
          <p:spPr>
            <a:xfrm>
              <a:off x="7205951" y="3575482"/>
              <a:ext cx="3854771" cy="18720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lnSpc>
                  <a:spcPct val="130000"/>
                </a:lnSpc>
                <a:defRPr>
                  <a:solidFill>
                    <a:srgbClr val="181818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defRPr>
              </a:lvl1pPr>
            </a:lstStyle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altLang="ko-KR" dirty="0">
                  <a:solidFill>
                    <a:srgbClr val="00286F"/>
                  </a:solidFill>
                </a:rPr>
                <a:t>Define problem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altLang="ko-KR" dirty="0">
                  <a:solidFill>
                    <a:srgbClr val="00286F"/>
                  </a:solidFill>
                </a:rPr>
                <a:t>Related</a:t>
              </a:r>
              <a:r>
                <a:rPr lang="ko-KR" altLang="en-US" dirty="0">
                  <a:solidFill>
                    <a:srgbClr val="00286F"/>
                  </a:solidFill>
                </a:rPr>
                <a:t> </a:t>
              </a:r>
              <a:r>
                <a:rPr lang="en-US" altLang="ko-KR" dirty="0">
                  <a:solidFill>
                    <a:srgbClr val="00286F"/>
                  </a:solidFill>
                </a:rPr>
                <a:t>work / prior method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altLang="ko-KR" dirty="0">
                  <a:solidFill>
                    <a:srgbClr val="00286F"/>
                  </a:solidFill>
                </a:rPr>
                <a:t>Solving method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altLang="ko-KR" dirty="0">
                  <a:solidFill>
                    <a:srgbClr val="00286F"/>
                  </a:solidFill>
                </a:rPr>
                <a:t>Experiment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altLang="ko-KR" dirty="0">
                  <a:solidFill>
                    <a:srgbClr val="00286F"/>
                  </a:solidFill>
                </a:rPr>
                <a:t>Result</a:t>
              </a:r>
              <a:endParaRPr lang="ko-KR" altLang="en-US" dirty="0">
                <a:solidFill>
                  <a:srgbClr val="00286F"/>
                </a:solidFill>
              </a:endParaRPr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25EEF01E-54EC-45AB-AA6A-6FCCA93A77E8}"/>
              </a:ext>
            </a:extLst>
          </p:cNvPr>
          <p:cNvGrpSpPr/>
          <p:nvPr/>
        </p:nvGrpSpPr>
        <p:grpSpPr>
          <a:xfrm>
            <a:off x="8274353" y="2719710"/>
            <a:ext cx="3723113" cy="976422"/>
            <a:chOff x="6935788" y="3030717"/>
            <a:chExt cx="3723113" cy="976422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326E38B-4CA8-4549-BA9F-0D514E4D059C}"/>
                </a:ext>
              </a:extLst>
            </p:cNvPr>
            <p:cNvSpPr txBox="1"/>
            <p:nvPr/>
          </p:nvSpPr>
          <p:spPr>
            <a:xfrm>
              <a:off x="6935788" y="3030717"/>
              <a:ext cx="3723113" cy="5447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ko-KR"/>
              </a:defPPr>
              <a:lvl1pPr>
                <a:lnSpc>
                  <a:spcPct val="130000"/>
                </a:lnSpc>
                <a:defRPr sz="2400">
                  <a:solidFill>
                    <a:srgbClr val="181818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defRPr>
              </a:lvl1pPr>
            </a:lstStyle>
            <a:p>
              <a:r>
                <a:rPr lang="en-US" altLang="ko-KR" dirty="0">
                  <a:solidFill>
                    <a:srgbClr val="00286F"/>
                  </a:solidFill>
                </a:rPr>
                <a:t>3.  Research Idea</a:t>
              </a:r>
              <a:endParaRPr lang="ko-KR" altLang="en-US" dirty="0">
                <a:solidFill>
                  <a:srgbClr val="00286F"/>
                </a:solidFill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F1E975C-3F12-40BA-B55E-CAAB6D52D427}"/>
                </a:ext>
              </a:extLst>
            </p:cNvPr>
            <p:cNvSpPr txBox="1"/>
            <p:nvPr/>
          </p:nvSpPr>
          <p:spPr>
            <a:xfrm>
              <a:off x="7205951" y="3575482"/>
              <a:ext cx="2730059" cy="431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lnSpc>
                  <a:spcPct val="130000"/>
                </a:lnSpc>
                <a:defRPr>
                  <a:solidFill>
                    <a:srgbClr val="181818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defRPr>
              </a:lvl1pPr>
            </a:lstStyle>
            <a:p>
              <a:pPr marL="285750" indent="-285750">
                <a:buFont typeface="Wingdings" panose="05000000000000000000" pitchFamily="2" charset="2"/>
                <a:buChar char="§"/>
              </a:pPr>
              <a:endParaRPr lang="ko-KR" altLang="en-US" dirty="0">
                <a:solidFill>
                  <a:srgbClr val="00286F"/>
                </a:solidFill>
              </a:endParaRP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F4DA7C2B-7000-4EC9-B60B-23F3B9FED15B}"/>
              </a:ext>
            </a:extLst>
          </p:cNvPr>
          <p:cNvGrpSpPr/>
          <p:nvPr/>
        </p:nvGrpSpPr>
        <p:grpSpPr>
          <a:xfrm>
            <a:off x="4839348" y="2719710"/>
            <a:ext cx="3852361" cy="1677704"/>
            <a:chOff x="6935788" y="3030717"/>
            <a:chExt cx="3852361" cy="1677704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1EC533DF-14A7-471A-B3C1-FD88CD77F92F}"/>
                </a:ext>
              </a:extLst>
            </p:cNvPr>
            <p:cNvSpPr txBox="1"/>
            <p:nvPr/>
          </p:nvSpPr>
          <p:spPr>
            <a:xfrm>
              <a:off x="6935788" y="3030717"/>
              <a:ext cx="3723113" cy="5447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ko-KR"/>
              </a:defPPr>
              <a:lvl1pPr>
                <a:lnSpc>
                  <a:spcPct val="130000"/>
                </a:lnSpc>
                <a:defRPr sz="2400">
                  <a:solidFill>
                    <a:srgbClr val="181818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defRPr>
              </a:lvl1pPr>
            </a:lstStyle>
            <a:p>
              <a:r>
                <a:rPr lang="en-US" altLang="ko-KR" dirty="0">
                  <a:solidFill>
                    <a:srgbClr val="00286F"/>
                  </a:solidFill>
                </a:rPr>
                <a:t>2.  Pros &amp; Cons</a:t>
              </a:r>
              <a:endParaRPr lang="ko-KR" altLang="en-US" dirty="0">
                <a:solidFill>
                  <a:srgbClr val="00286F"/>
                </a:solidFill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3FBDF67-5DC3-4502-9733-234274BE1490}"/>
                </a:ext>
              </a:extLst>
            </p:cNvPr>
            <p:cNvSpPr txBox="1"/>
            <p:nvPr/>
          </p:nvSpPr>
          <p:spPr>
            <a:xfrm>
              <a:off x="7205950" y="3575482"/>
              <a:ext cx="3582199" cy="11329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lnSpc>
                  <a:spcPct val="130000"/>
                </a:lnSpc>
                <a:defRPr>
                  <a:solidFill>
                    <a:srgbClr val="181818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defRPr>
              </a:lvl1pPr>
            </a:lstStyle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altLang="ko-KR" dirty="0">
                  <a:solidFill>
                    <a:srgbClr val="00286F"/>
                  </a:solidFill>
                </a:rPr>
                <a:t>Strong point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altLang="ko-KR" dirty="0">
                  <a:solidFill>
                    <a:srgbClr val="00286F"/>
                  </a:solidFill>
                </a:rPr>
                <a:t>Weak point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endParaRPr lang="en-US" altLang="ko-KR" dirty="0">
                <a:solidFill>
                  <a:srgbClr val="00286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041258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CC6D239B-7BC4-4C4E-805F-13E0D051F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Good to Motivation</a:t>
            </a:r>
            <a:endParaRPr lang="ko-KR" altLang="en-US" dirty="0"/>
          </a:p>
        </p:txBody>
      </p:sp>
      <p:sp>
        <p:nvSpPr>
          <p:cNvPr id="2" name="제목 4">
            <a:extLst>
              <a:ext uri="{FF2B5EF4-FFF2-40B4-BE49-F238E27FC236}">
                <a16:creationId xmlns:a16="http://schemas.microsoft.com/office/drawing/2014/main" id="{BD622FEF-393F-C08E-88D4-3406E74E08F7}"/>
              </a:ext>
            </a:extLst>
          </p:cNvPr>
          <p:cNvSpPr txBox="1">
            <a:spLocks/>
          </p:cNvSpPr>
          <p:nvPr/>
        </p:nvSpPr>
        <p:spPr>
          <a:xfrm>
            <a:off x="231738" y="278303"/>
            <a:ext cx="3185230" cy="695575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rgbClr val="00286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dirty="0"/>
              <a:t>2. Pros &amp; Cons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9709288-6221-2A31-163E-2945FA651F7E}"/>
              </a:ext>
            </a:extLst>
          </p:cNvPr>
          <p:cNvSpPr txBox="1"/>
          <p:nvPr/>
        </p:nvSpPr>
        <p:spPr>
          <a:xfrm>
            <a:off x="378950" y="1248691"/>
            <a:ext cx="11813049" cy="40137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defRPr>
            </a:lvl1pPr>
          </a:lstStyle>
          <a:p>
            <a:pPr algn="just"/>
            <a:r>
              <a:rPr lang="en-US" altLang="ko-KR" sz="24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1. Solving common problem of MTL : “Negative transfer” &amp; “Seesaw Phenomenon”</a:t>
            </a:r>
          </a:p>
          <a:p>
            <a:pPr algn="just"/>
            <a:r>
              <a:rPr lang="en-US" altLang="ko-KR" dirty="0"/>
              <a:t> - Since ‘Negative transfer’ frequently occurs in loosely correlated multi tasks.</a:t>
            </a:r>
          </a:p>
          <a:p>
            <a:pPr algn="just"/>
            <a:r>
              <a:rPr lang="en-US" altLang="ko-KR" dirty="0"/>
              <a:t> - On the other side, ‘Seesaw Phenomenon’ frequently occurs in strongly correlated multi tasks, especially sample-dependent situation</a:t>
            </a:r>
          </a:p>
          <a:p>
            <a:pPr algn="just"/>
            <a:r>
              <a:rPr lang="en-US" altLang="ko-KR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→ In most case of MTL, one of problem easily occurs </a:t>
            </a:r>
          </a:p>
          <a:p>
            <a:pPr algn="just"/>
            <a:endParaRPr lang="en-US" altLang="ko-KR" sz="2400" dirty="0"/>
          </a:p>
          <a:p>
            <a:pPr algn="just"/>
            <a:r>
              <a:rPr lang="en-US" altLang="ko-KR" sz="24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2. 0.1% improve of AUC/MSE contributes significant improvement to online metric</a:t>
            </a:r>
          </a:p>
          <a:p>
            <a:pPr marL="342900" indent="-342900" algn="just">
              <a:buFontTx/>
              <a:buChar char="-"/>
            </a:pPr>
            <a:r>
              <a:rPr lang="en-US" altLang="ko-KR" dirty="0"/>
              <a:t>VCR’s MSE decrease 1.1% &amp; VTR’s AUC increase 0.7%</a:t>
            </a:r>
          </a:p>
          <a:p>
            <a:pPr marL="342900" indent="-342900" algn="just">
              <a:buFontTx/>
              <a:buChar char="-"/>
            </a:pPr>
            <a:r>
              <a:rPr lang="en-US" altLang="ko-KR" dirty="0"/>
              <a:t>It result in increase of 4.17% Total view count &amp; 3.57% of Total watch time </a:t>
            </a:r>
          </a:p>
          <a:p>
            <a:pPr algn="just"/>
            <a:r>
              <a:rPr lang="en-US" altLang="ko-KR" dirty="0"/>
              <a:t>       in single-task model on Online A/B test </a:t>
            </a:r>
          </a:p>
        </p:txBody>
      </p:sp>
    </p:spTree>
    <p:extLst>
      <p:ext uri="{BB962C8B-B14F-4D97-AF65-F5344CB8AC3E}">
        <p14:creationId xmlns:p14="http://schemas.microsoft.com/office/powerpoint/2010/main" val="39840827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4">
            <a:extLst>
              <a:ext uri="{FF2B5EF4-FFF2-40B4-BE49-F238E27FC236}">
                <a16:creationId xmlns:a16="http://schemas.microsoft.com/office/drawing/2014/main" id="{BD622FEF-393F-C08E-88D4-3406E74E08F7}"/>
              </a:ext>
            </a:extLst>
          </p:cNvPr>
          <p:cNvSpPr txBox="1">
            <a:spLocks/>
          </p:cNvSpPr>
          <p:nvPr/>
        </p:nvSpPr>
        <p:spPr>
          <a:xfrm>
            <a:off x="231738" y="278303"/>
            <a:ext cx="3185230" cy="695575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rgbClr val="00286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dirty="0"/>
              <a:t>2. Pros &amp; Cons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9709288-6221-2A31-163E-2945FA651F7E}"/>
              </a:ext>
            </a:extLst>
          </p:cNvPr>
          <p:cNvSpPr txBox="1"/>
          <p:nvPr/>
        </p:nvSpPr>
        <p:spPr>
          <a:xfrm>
            <a:off x="378950" y="1248691"/>
            <a:ext cx="11813049" cy="52260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defRPr>
            </a:lvl1pPr>
          </a:lstStyle>
          <a:p>
            <a:pPr algn="just"/>
            <a:r>
              <a:rPr lang="en-US" altLang="ko-KR" sz="24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1. The PLE method is also effective in Public Data.</a:t>
            </a:r>
          </a:p>
          <a:p>
            <a:pPr algn="just"/>
            <a:r>
              <a:rPr lang="en-US" altLang="ko-KR" dirty="0"/>
              <a:t>- 1.4 mil samples of Synthetic Data are used</a:t>
            </a:r>
          </a:p>
          <a:p>
            <a:pPr algn="just"/>
            <a:r>
              <a:rPr lang="en-US" altLang="ko-KR" dirty="0"/>
              <a:t>-  Prove that PLE consistently performs best </a:t>
            </a:r>
          </a:p>
          <a:p>
            <a:pPr algn="just"/>
            <a:r>
              <a:rPr lang="en-US" altLang="ko-KR" dirty="0"/>
              <a:t>      for both tasks across different correlations </a:t>
            </a:r>
          </a:p>
          <a:p>
            <a:pPr algn="just"/>
            <a:r>
              <a:rPr lang="en-US" altLang="ko-KR" dirty="0"/>
              <a:t>-  Achieves 82.7% increase in MTL gain </a:t>
            </a:r>
          </a:p>
          <a:p>
            <a:pPr algn="just"/>
            <a:r>
              <a:rPr lang="en-US" altLang="ko-KR" dirty="0"/>
              <a:t>      over MMOE on average</a:t>
            </a:r>
          </a:p>
          <a:p>
            <a:pPr algn="just"/>
            <a:endParaRPr lang="en-US" altLang="ko-KR" dirty="0"/>
          </a:p>
          <a:p>
            <a:pPr algn="just"/>
            <a:endParaRPr lang="en-US" altLang="ko-KR" dirty="0"/>
          </a:p>
          <a:p>
            <a:pPr algn="just"/>
            <a:endParaRPr lang="en-US" altLang="ko-KR" dirty="0"/>
          </a:p>
          <a:p>
            <a:pPr algn="just"/>
            <a:r>
              <a:rPr lang="en-US" altLang="ko-KR" dirty="0"/>
              <a:t>-  PLE overscore MMOE in public data of Census-income Dataset and Ali-CCP Dataset</a:t>
            </a:r>
          </a:p>
          <a:p>
            <a:pPr marL="342900" indent="-342900" algn="just">
              <a:buFontTx/>
              <a:buChar char="-"/>
            </a:pPr>
            <a:endParaRPr lang="en-US" altLang="ko-KR" sz="2400" dirty="0"/>
          </a:p>
          <a:p>
            <a:pPr marL="457200" indent="-457200" algn="just">
              <a:buAutoNum type="arabicPeriod"/>
            </a:pPr>
            <a:endParaRPr lang="en-US" altLang="ko-KR" sz="2400" dirty="0"/>
          </a:p>
          <a:p>
            <a:pPr marL="457200" indent="-457200" algn="just">
              <a:buAutoNum type="arabicPeriod"/>
            </a:pPr>
            <a:endParaRPr lang="en-US" altLang="ko-KR" sz="2400" dirty="0"/>
          </a:p>
        </p:txBody>
      </p:sp>
      <p:sp>
        <p:nvSpPr>
          <p:cNvPr id="7" name="제목 4">
            <a:extLst>
              <a:ext uri="{FF2B5EF4-FFF2-40B4-BE49-F238E27FC236}">
                <a16:creationId xmlns:a16="http://schemas.microsoft.com/office/drawing/2014/main" id="{726E9C0B-50E4-9084-F170-F4CC9235B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7920" y="278303"/>
            <a:ext cx="7216161" cy="695575"/>
          </a:xfrm>
        </p:spPr>
        <p:txBody>
          <a:bodyPr/>
          <a:lstStyle/>
          <a:p>
            <a:r>
              <a:rPr lang="en-US" altLang="ko-KR" dirty="0"/>
              <a:t>Reproducible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7F72005-DDE2-7159-0806-CB22D59ADD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8850" y="2005880"/>
            <a:ext cx="4668585" cy="232005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C7AA1B6-9CB6-5588-631E-5B13B5BD0CBB}"/>
              </a:ext>
            </a:extLst>
          </p:cNvPr>
          <p:cNvSpPr txBox="1"/>
          <p:nvPr/>
        </p:nvSpPr>
        <p:spPr>
          <a:xfrm>
            <a:off x="5918853" y="1625222"/>
            <a:ext cx="5018192" cy="41274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pPr algn="ctr"/>
            <a:r>
              <a:rPr lang="en-US" altLang="ko-KR" sz="1800" b="1" dirty="0"/>
              <a:t>&lt;MTL gain on Synthetic Data&gt;</a:t>
            </a:r>
            <a:endParaRPr lang="ko-KR" altLang="en-US" sz="1800" b="1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9A2823F6-7F86-32CB-245A-30210E1DB7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7406" y="5326908"/>
            <a:ext cx="7686675" cy="13811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C236923-BE35-FF38-A538-5876DFF9A5A9}"/>
              </a:ext>
            </a:extLst>
          </p:cNvPr>
          <p:cNvSpPr txBox="1"/>
          <p:nvPr/>
        </p:nvSpPr>
        <p:spPr>
          <a:xfrm>
            <a:off x="1702575" y="4906728"/>
            <a:ext cx="8316336" cy="41274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pPr algn="ctr"/>
            <a:r>
              <a:rPr lang="en-US" altLang="ko-KR" sz="1800" b="1" dirty="0"/>
              <a:t>&lt;Experiment  Results on Census-income and Ali-CCP Dataset&gt;</a:t>
            </a:r>
            <a:endParaRPr lang="ko-KR" alt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23798261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4">
            <a:extLst>
              <a:ext uri="{FF2B5EF4-FFF2-40B4-BE49-F238E27FC236}">
                <a16:creationId xmlns:a16="http://schemas.microsoft.com/office/drawing/2014/main" id="{BD622FEF-393F-C08E-88D4-3406E74E08F7}"/>
              </a:ext>
            </a:extLst>
          </p:cNvPr>
          <p:cNvSpPr txBox="1">
            <a:spLocks/>
          </p:cNvSpPr>
          <p:nvPr/>
        </p:nvSpPr>
        <p:spPr>
          <a:xfrm>
            <a:off x="231738" y="278303"/>
            <a:ext cx="3185230" cy="695575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rgbClr val="00286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dirty="0"/>
              <a:t>2. Pros &amp; Cons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9709288-6221-2A31-163E-2945FA651F7E}"/>
              </a:ext>
            </a:extLst>
          </p:cNvPr>
          <p:cNvSpPr txBox="1"/>
          <p:nvPr/>
        </p:nvSpPr>
        <p:spPr>
          <a:xfrm>
            <a:off x="378950" y="1248691"/>
            <a:ext cx="11813049" cy="49607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defRPr>
            </a:lvl1pPr>
          </a:lstStyle>
          <a:p>
            <a:pPr algn="just"/>
            <a:r>
              <a:rPr lang="en-US" altLang="ko-KR" sz="24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1. The PLE method ensured the best performance in most cases with large data</a:t>
            </a:r>
          </a:p>
          <a:p>
            <a:r>
              <a:rPr lang="en-US" altLang="ko-KR" dirty="0"/>
              <a:t>- Using 1 billion samples of Tencent Video recommendation dataset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Show that there is 'seesaw phenomenon' and prove that PLE can solve this problem.</a:t>
            </a:r>
          </a:p>
          <a:p>
            <a:pPr marL="285750" indent="-285750" algn="just">
              <a:buFontTx/>
              <a:buChar char="-"/>
            </a:pPr>
            <a:r>
              <a:rPr lang="en-US" altLang="ko-KR" dirty="0"/>
              <a:t>Regardless of the correlation degree between tasks, it brought the best performance.</a:t>
            </a:r>
          </a:p>
          <a:p>
            <a:pPr marL="285750" indent="-285750" algn="just">
              <a:buFontTx/>
              <a:buChar char="-"/>
            </a:pPr>
            <a:endParaRPr lang="en-US" altLang="ko-KR" dirty="0"/>
          </a:p>
          <a:p>
            <a:pPr marL="285750" indent="-285750" algn="just">
              <a:buFontTx/>
              <a:buChar char="-"/>
            </a:pPr>
            <a:endParaRPr lang="en-US" altLang="ko-KR" dirty="0"/>
          </a:p>
          <a:p>
            <a:pPr marL="285750" indent="-285750" algn="just">
              <a:buFontTx/>
              <a:buChar char="-"/>
            </a:pPr>
            <a:endParaRPr lang="en-US" altLang="ko-KR" dirty="0"/>
          </a:p>
          <a:p>
            <a:pPr marL="285750" indent="-285750" algn="just">
              <a:buFontTx/>
              <a:buChar char="-"/>
            </a:pPr>
            <a:endParaRPr lang="en-US" altLang="ko-KR" dirty="0"/>
          </a:p>
          <a:p>
            <a:pPr marL="285750" indent="-285750" algn="just">
              <a:buFontTx/>
              <a:buChar char="-"/>
            </a:pPr>
            <a:endParaRPr lang="en-US" altLang="ko-KR" dirty="0"/>
          </a:p>
          <a:p>
            <a:pPr marL="285750" indent="-285750" algn="just">
              <a:buFontTx/>
              <a:buChar char="-"/>
            </a:pPr>
            <a:endParaRPr lang="en-US" altLang="ko-KR" dirty="0"/>
          </a:p>
          <a:p>
            <a:pPr marL="285750" indent="-285750" algn="just">
              <a:buFontTx/>
              <a:buChar char="-"/>
            </a:pPr>
            <a:endParaRPr lang="en-US" altLang="ko-KR" dirty="0"/>
          </a:p>
          <a:p>
            <a:pPr marL="285750" indent="-285750" algn="just">
              <a:buFontTx/>
              <a:buChar char="-"/>
            </a:pPr>
            <a:r>
              <a:rPr lang="en-US" altLang="ko-KR" dirty="0"/>
              <a:t>Increase Total view count and Total Watch Time by 4.17% and 3.57% respectively in the online A/B test.</a:t>
            </a:r>
            <a:endParaRPr lang="en-US" altLang="ko-KR" sz="2400" dirty="0"/>
          </a:p>
          <a:p>
            <a:pPr marL="457200" indent="-457200" algn="just">
              <a:buAutoNum type="arabicPeriod"/>
            </a:pPr>
            <a:endParaRPr lang="en-US" altLang="ko-KR" sz="2400" dirty="0"/>
          </a:p>
        </p:txBody>
      </p:sp>
      <p:sp>
        <p:nvSpPr>
          <p:cNvPr id="7" name="제목 4">
            <a:extLst>
              <a:ext uri="{FF2B5EF4-FFF2-40B4-BE49-F238E27FC236}">
                <a16:creationId xmlns:a16="http://schemas.microsoft.com/office/drawing/2014/main" id="{726E9C0B-50E4-9084-F170-F4CC9235B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7920" y="278303"/>
            <a:ext cx="7216161" cy="695575"/>
          </a:xfrm>
        </p:spPr>
        <p:txBody>
          <a:bodyPr/>
          <a:lstStyle/>
          <a:p>
            <a:r>
              <a:rPr lang="en-US" altLang="ko-KR" dirty="0"/>
              <a:t>Convincing Results</a:t>
            </a:r>
            <a:endParaRPr lang="ko-KR" altLang="en-US" dirty="0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7B38DD93-1191-859B-2B4F-EEFDE378A367}"/>
              </a:ext>
            </a:extLst>
          </p:cNvPr>
          <p:cNvGrpSpPr/>
          <p:nvPr/>
        </p:nvGrpSpPr>
        <p:grpSpPr>
          <a:xfrm>
            <a:off x="1491009" y="2858673"/>
            <a:ext cx="4350791" cy="2380850"/>
            <a:chOff x="848586" y="1200311"/>
            <a:chExt cx="5018192" cy="2854239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C97E60FE-4E1F-DCDD-6A8F-E64CD4D3667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49568" y="1540953"/>
              <a:ext cx="4202781" cy="2513597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8FB3282-CB30-B18D-3A9C-28ADF9E04FEC}"/>
                </a:ext>
              </a:extLst>
            </p:cNvPr>
            <p:cNvSpPr txBox="1"/>
            <p:nvPr/>
          </p:nvSpPr>
          <p:spPr>
            <a:xfrm>
              <a:off x="848586" y="1200311"/>
              <a:ext cx="5018192" cy="42157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ko-KR"/>
              </a:defPPr>
              <a:lvl1pPr>
                <a:lnSpc>
                  <a:spcPct val="130000"/>
                </a:lnSpc>
                <a:defRPr sz="2400">
                  <a:solidFill>
                    <a:srgbClr val="181818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defRPr>
              </a:lvl1pPr>
            </a:lstStyle>
            <a:p>
              <a:pPr algn="ctr"/>
              <a:r>
                <a:rPr lang="en-US" altLang="ko-KR" sz="1600" b="1" dirty="0"/>
                <a:t>&lt;Strong Correlation between Variable&gt;</a:t>
              </a:r>
              <a:endParaRPr lang="ko-KR" altLang="en-US" sz="1600" b="1" dirty="0"/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29D4DDA4-0705-6785-95A8-7C1290315E88}"/>
                </a:ext>
              </a:extLst>
            </p:cNvPr>
            <p:cNvSpPr/>
            <p:nvPr/>
          </p:nvSpPr>
          <p:spPr>
            <a:xfrm>
              <a:off x="4055866" y="2267725"/>
              <a:ext cx="1270113" cy="1337737"/>
            </a:xfrm>
            <a:prstGeom prst="round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261DB318-DA44-3BC7-9209-CAA7366543E0}"/>
                </a:ext>
              </a:extLst>
            </p:cNvPr>
            <p:cNvSpPr/>
            <p:nvPr/>
          </p:nvSpPr>
          <p:spPr>
            <a:xfrm>
              <a:off x="1876841" y="3771739"/>
              <a:ext cx="3575508" cy="216723"/>
            </a:xfrm>
            <a:prstGeom prst="roundRect">
              <a:avLst/>
            </a:prstGeom>
            <a:solidFill>
              <a:schemeClr val="accent2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60015D22-C3E4-45EB-E017-F9BE78A0E315}"/>
              </a:ext>
            </a:extLst>
          </p:cNvPr>
          <p:cNvGrpSpPr/>
          <p:nvPr/>
        </p:nvGrpSpPr>
        <p:grpSpPr>
          <a:xfrm>
            <a:off x="5753384" y="2887749"/>
            <a:ext cx="4435646" cy="2463746"/>
            <a:chOff x="6277165" y="1222551"/>
            <a:chExt cx="5183961" cy="2992816"/>
          </a:xfrm>
        </p:grpSpPr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9D5AB824-73F8-636A-71F6-4B31838F1FD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327541" y="1502734"/>
              <a:ext cx="5133585" cy="2712633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FE1FC70-3869-E330-1537-A546E3DEA3D1}"/>
                </a:ext>
              </a:extLst>
            </p:cNvPr>
            <p:cNvSpPr txBox="1"/>
            <p:nvPr/>
          </p:nvSpPr>
          <p:spPr>
            <a:xfrm>
              <a:off x="6277165" y="1222551"/>
              <a:ext cx="5018192" cy="37709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ko-KR"/>
              </a:defPPr>
              <a:lvl1pPr>
                <a:lnSpc>
                  <a:spcPct val="130000"/>
                </a:lnSpc>
                <a:defRPr sz="2400">
                  <a:solidFill>
                    <a:srgbClr val="181818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defRPr>
              </a:lvl1pPr>
            </a:lstStyle>
            <a:p>
              <a:pPr algn="ctr"/>
              <a:r>
                <a:rPr lang="en-US" altLang="ko-KR" sz="1600" b="1" dirty="0"/>
                <a:t>&lt;Loose Correlation between Variable&gt;</a:t>
              </a:r>
              <a:endParaRPr lang="ko-KR" altLang="en-US" sz="1600" b="1" dirty="0"/>
            </a:p>
          </p:txBody>
        </p:sp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9A3A6CA8-5E66-0294-D816-36665CE02EE9}"/>
                </a:ext>
              </a:extLst>
            </p:cNvPr>
            <p:cNvSpPr/>
            <p:nvPr/>
          </p:nvSpPr>
          <p:spPr>
            <a:xfrm>
              <a:off x="6755692" y="3671151"/>
              <a:ext cx="4314931" cy="267440"/>
            </a:xfrm>
            <a:prstGeom prst="roundRect">
              <a:avLst/>
            </a:prstGeom>
            <a:solidFill>
              <a:schemeClr val="accent2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1717BA90-C068-E228-E3D3-B1FAEE295100}"/>
              </a:ext>
            </a:extLst>
          </p:cNvPr>
          <p:cNvGrpSpPr/>
          <p:nvPr/>
        </p:nvGrpSpPr>
        <p:grpSpPr>
          <a:xfrm>
            <a:off x="3735358" y="5882150"/>
            <a:ext cx="4244128" cy="968943"/>
            <a:chOff x="2274300" y="5487867"/>
            <a:chExt cx="6410325" cy="1463490"/>
          </a:xfrm>
        </p:grpSpPr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CAE82C18-03EB-343E-02EF-7F05D5A8929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274300" y="5487867"/>
              <a:ext cx="6410325" cy="523875"/>
            </a:xfrm>
            <a:prstGeom prst="rect">
              <a:avLst/>
            </a:prstGeom>
          </p:spPr>
        </p:pic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id="{2267D158-5EF1-1DEE-163E-C1901C94D63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299700" y="6008382"/>
              <a:ext cx="6324600" cy="942975"/>
            </a:xfrm>
            <a:prstGeom prst="rect">
              <a:avLst/>
            </a:prstGeom>
          </p:spPr>
        </p:pic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6FE392CB-F98A-A457-F2C7-97DBA47762CD}"/>
              </a:ext>
            </a:extLst>
          </p:cNvPr>
          <p:cNvSpPr txBox="1"/>
          <p:nvPr/>
        </p:nvSpPr>
        <p:spPr>
          <a:xfrm>
            <a:off x="3348326" y="5609309"/>
            <a:ext cx="5018192" cy="37709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pPr algn="ctr"/>
            <a:r>
              <a:rPr lang="en-US" altLang="ko-KR" sz="1600" b="1" dirty="0"/>
              <a:t>&lt;Performance on Online A/B test&gt;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5660510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CC6D239B-7BC4-4C4E-805F-13E0D051F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Weak point</a:t>
            </a:r>
            <a:endParaRPr lang="ko-KR" altLang="en-US" dirty="0"/>
          </a:p>
        </p:txBody>
      </p:sp>
      <p:sp>
        <p:nvSpPr>
          <p:cNvPr id="2" name="제목 4">
            <a:extLst>
              <a:ext uri="{FF2B5EF4-FFF2-40B4-BE49-F238E27FC236}">
                <a16:creationId xmlns:a16="http://schemas.microsoft.com/office/drawing/2014/main" id="{BD622FEF-393F-C08E-88D4-3406E74E08F7}"/>
              </a:ext>
            </a:extLst>
          </p:cNvPr>
          <p:cNvSpPr txBox="1">
            <a:spLocks/>
          </p:cNvSpPr>
          <p:nvPr/>
        </p:nvSpPr>
        <p:spPr>
          <a:xfrm>
            <a:off x="231738" y="278303"/>
            <a:ext cx="3185230" cy="695575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rgbClr val="00286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dirty="0"/>
              <a:t>2. Pros &amp; Cons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729DFA-AC24-456D-4A1B-76B1EBF545CB}"/>
              </a:ext>
            </a:extLst>
          </p:cNvPr>
          <p:cNvSpPr txBox="1"/>
          <p:nvPr/>
        </p:nvSpPr>
        <p:spPr>
          <a:xfrm>
            <a:off x="378951" y="1365651"/>
            <a:ext cx="11434098" cy="44317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defRPr>
            </a:lvl1pPr>
          </a:lstStyle>
          <a:p>
            <a:pPr algn="just"/>
            <a:r>
              <a:rPr lang="en-US" altLang="ko-KR" sz="24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1. Additional considerations arising from the introduction of shared experts</a:t>
            </a:r>
            <a:endParaRPr lang="en-US" altLang="ko-KR" sz="20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algn="just"/>
            <a:r>
              <a:rPr lang="en-US" altLang="ko-KR" sz="2000" dirty="0"/>
              <a:t> 1) Calculation volume increase due to updating value</a:t>
            </a:r>
          </a:p>
          <a:p>
            <a:pPr algn="just"/>
            <a:r>
              <a:rPr lang="en-US" altLang="ko-KR" sz="2000" dirty="0"/>
              <a:t> 2) Calculation volume increase due to parameter increase</a:t>
            </a:r>
          </a:p>
          <a:p>
            <a:pPr algn="just"/>
            <a:r>
              <a:rPr lang="en-US" altLang="ko-KR" sz="2000" dirty="0"/>
              <a:t> 3) Selection problem about appropriate shared expert </a:t>
            </a:r>
          </a:p>
          <a:p>
            <a:pPr algn="just"/>
            <a:endParaRPr lang="en-US" altLang="ko-KR" sz="2400" dirty="0"/>
          </a:p>
          <a:p>
            <a:pPr algn="just"/>
            <a:r>
              <a:rPr lang="en-US" altLang="ko-KR" sz="24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2. Lack of explanation</a:t>
            </a:r>
          </a:p>
          <a:p>
            <a:pPr algn="just"/>
            <a:r>
              <a:rPr lang="en-US" altLang="ko-KR" sz="2000" dirty="0"/>
              <a:t> 1) Does really 0.1% increase of AUC / MSE statistically meaningful?</a:t>
            </a:r>
          </a:p>
          <a:p>
            <a:pPr algn="just"/>
            <a:r>
              <a:rPr lang="en-US" altLang="ko-KR" sz="2000" dirty="0"/>
              <a:t> 2) Why use different metric(AUC/MSE) in figure 3? </a:t>
            </a:r>
          </a:p>
          <a:p>
            <a:pPr algn="just"/>
            <a:endParaRPr lang="en-US" altLang="ko-KR" sz="2000" dirty="0"/>
          </a:p>
          <a:p>
            <a:pPr algn="just"/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33759252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CC6D239B-7BC4-4C4E-805F-13E0D051F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Weak point</a:t>
            </a:r>
            <a:endParaRPr lang="ko-KR" altLang="en-US" dirty="0"/>
          </a:p>
        </p:txBody>
      </p:sp>
      <p:sp>
        <p:nvSpPr>
          <p:cNvPr id="2" name="제목 4">
            <a:extLst>
              <a:ext uri="{FF2B5EF4-FFF2-40B4-BE49-F238E27FC236}">
                <a16:creationId xmlns:a16="http://schemas.microsoft.com/office/drawing/2014/main" id="{BD622FEF-393F-C08E-88D4-3406E74E08F7}"/>
              </a:ext>
            </a:extLst>
          </p:cNvPr>
          <p:cNvSpPr txBox="1">
            <a:spLocks/>
          </p:cNvSpPr>
          <p:nvPr/>
        </p:nvSpPr>
        <p:spPr>
          <a:xfrm>
            <a:off x="231738" y="278303"/>
            <a:ext cx="3185230" cy="695575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rgbClr val="00286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dirty="0"/>
              <a:t>2. Pros &amp; Cons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1AD1C8-AF7A-ADC8-B405-FEC8795D6325}"/>
              </a:ext>
            </a:extLst>
          </p:cNvPr>
          <p:cNvSpPr txBox="1"/>
          <p:nvPr/>
        </p:nvSpPr>
        <p:spPr>
          <a:xfrm>
            <a:off x="378951" y="1157105"/>
            <a:ext cx="11434098" cy="50940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defRPr>
            </a:lvl1pPr>
          </a:lstStyle>
          <a:p>
            <a:pPr algn="just"/>
            <a:r>
              <a:rPr lang="en-US" altLang="ko-KR" sz="24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1. Additional considerations arising from the introduction of shared experts</a:t>
            </a:r>
            <a:endParaRPr lang="en-US" altLang="ko-KR" sz="20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algn="just"/>
            <a:r>
              <a:rPr lang="en-US" altLang="ko-KR" sz="2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1) Calculation volume increase due to updating value</a:t>
            </a:r>
          </a:p>
          <a:p>
            <a:pPr algn="just"/>
            <a:r>
              <a:rPr lang="en-US" altLang="ko-KR" sz="2000" dirty="0"/>
              <a:t> </a:t>
            </a:r>
            <a:r>
              <a:rPr lang="en-US" altLang="ko-KR" dirty="0"/>
              <a:t> - Parameters of Shared experts are affected by all tasks </a:t>
            </a:r>
          </a:p>
          <a:p>
            <a:pPr algn="just"/>
            <a:r>
              <a:rPr lang="en-US" altLang="ko-KR" dirty="0"/>
              <a:t>     while parameters of task-specific expert are only affected by the corresponding specific task</a:t>
            </a:r>
          </a:p>
          <a:p>
            <a:pPr algn="just"/>
            <a:endParaRPr lang="en-US" altLang="ko-KR" sz="2000" dirty="0"/>
          </a:p>
          <a:p>
            <a:pPr algn="just"/>
            <a:r>
              <a:rPr lang="en-US" altLang="ko-KR" sz="2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2) Calculation volume increase proportionally with the number of tasks</a:t>
            </a:r>
          </a:p>
          <a:p>
            <a:pPr algn="just"/>
            <a:r>
              <a:rPr lang="en-US" altLang="ko-KR" dirty="0"/>
              <a:t>  - Size of the network parameters grows proportionally with respect to the total number of tasks</a:t>
            </a:r>
          </a:p>
          <a:p>
            <a:pPr algn="just"/>
            <a:r>
              <a:rPr lang="en-US" altLang="ko-KR" dirty="0"/>
              <a:t>  - When there are n independent tasks, the number of cases of shared experts become very large. </a:t>
            </a:r>
          </a:p>
          <a:p>
            <a:pPr algn="just"/>
            <a:r>
              <a:rPr lang="en-US" altLang="ko-KR" dirty="0"/>
              <a:t>     Even if shared experts only consider relationship between each two tasks, </a:t>
            </a:r>
          </a:p>
          <a:p>
            <a:pPr algn="just"/>
            <a:r>
              <a:rPr lang="en-US" altLang="ko-KR" dirty="0"/>
              <a:t>      the number of shared experts required is n(n-1)/2.</a:t>
            </a:r>
          </a:p>
          <a:p>
            <a:pPr algn="just"/>
            <a:endParaRPr lang="en-US" altLang="ko-KR" sz="2000" dirty="0"/>
          </a:p>
          <a:p>
            <a:pPr algn="just"/>
            <a:r>
              <a:rPr lang="en-US" altLang="ko-KR" sz="2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3) Selection problem about appropriate shared expert  </a:t>
            </a:r>
          </a:p>
          <a:p>
            <a:pPr algn="just"/>
            <a:r>
              <a:rPr lang="en-US" altLang="ko-KR" dirty="0"/>
              <a:t>  - Human resource is needed to select appropriate shared experts</a:t>
            </a:r>
          </a:p>
        </p:txBody>
      </p:sp>
    </p:spTree>
    <p:extLst>
      <p:ext uri="{BB962C8B-B14F-4D97-AF65-F5344CB8AC3E}">
        <p14:creationId xmlns:p14="http://schemas.microsoft.com/office/powerpoint/2010/main" val="40058036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CC6D239B-7BC4-4C4E-805F-13E0D051F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Weak point</a:t>
            </a:r>
            <a:endParaRPr lang="ko-KR" altLang="en-US" dirty="0"/>
          </a:p>
        </p:txBody>
      </p:sp>
      <p:sp>
        <p:nvSpPr>
          <p:cNvPr id="2" name="제목 4">
            <a:extLst>
              <a:ext uri="{FF2B5EF4-FFF2-40B4-BE49-F238E27FC236}">
                <a16:creationId xmlns:a16="http://schemas.microsoft.com/office/drawing/2014/main" id="{BD622FEF-393F-C08E-88D4-3406E74E08F7}"/>
              </a:ext>
            </a:extLst>
          </p:cNvPr>
          <p:cNvSpPr txBox="1">
            <a:spLocks/>
          </p:cNvSpPr>
          <p:nvPr/>
        </p:nvSpPr>
        <p:spPr>
          <a:xfrm>
            <a:off x="231738" y="278303"/>
            <a:ext cx="3185230" cy="695575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rgbClr val="00286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dirty="0"/>
              <a:t>2. Pros &amp; Cons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1AD1C8-AF7A-ADC8-B405-FEC8795D6325}"/>
              </a:ext>
            </a:extLst>
          </p:cNvPr>
          <p:cNvSpPr txBox="1"/>
          <p:nvPr/>
        </p:nvSpPr>
        <p:spPr>
          <a:xfrm>
            <a:off x="378951" y="1157105"/>
            <a:ext cx="11434098" cy="5369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defRPr>
            </a:lvl1pPr>
          </a:lstStyle>
          <a:p>
            <a:pPr algn="just"/>
            <a:r>
              <a:rPr lang="en-US" altLang="ko-KR" sz="24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2. Lack of explanation</a:t>
            </a:r>
          </a:p>
          <a:p>
            <a:pPr algn="just"/>
            <a:r>
              <a:rPr lang="en-US" altLang="ko-KR" sz="2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1) Does really 0.1% increase of AUC / MSE statistically meaningful?</a:t>
            </a:r>
          </a:p>
          <a:p>
            <a:pPr algn="just"/>
            <a:r>
              <a:rPr lang="en-US" altLang="ko-KR" dirty="0"/>
              <a:t>  - Paper only mention “</a:t>
            </a:r>
            <a:r>
              <a:rPr lang="en-US" altLang="ko-KR" u="sng" dirty="0"/>
              <a:t>It is worth noting that 0.1% increase of AUC or MSE contributes significant improvement to online metrics in our system,</a:t>
            </a:r>
            <a:r>
              <a:rPr lang="en-US" altLang="ko-KR" dirty="0"/>
              <a:t> which is also mentioned in [4, 6, 14].” </a:t>
            </a:r>
          </a:p>
          <a:p>
            <a:pPr algn="just"/>
            <a:r>
              <a:rPr lang="en-US" altLang="ko-KR" dirty="0"/>
              <a:t>  - [14] : “This is a significant improvement for industrial applications where 0.1% AUC gain is remarkable.”</a:t>
            </a:r>
          </a:p>
          <a:p>
            <a:pPr algn="just"/>
            <a:r>
              <a:rPr lang="en-US" altLang="ko-KR" dirty="0"/>
              <a:t>  - [6] : use as a reason of [4] such as, </a:t>
            </a:r>
          </a:p>
          <a:p>
            <a:pPr algn="just"/>
            <a:r>
              <a:rPr lang="en-US" altLang="ko-KR" dirty="0"/>
              <a:t>     “Wide &amp; Deep improves AUC by 0.275% (offline) and the improvement of online CTR is 3.9%.”</a:t>
            </a:r>
          </a:p>
          <a:p>
            <a:pPr algn="just"/>
            <a:r>
              <a:rPr lang="en-US" altLang="ko-KR" dirty="0"/>
              <a:t>  - But</a:t>
            </a:r>
            <a:r>
              <a:rPr lang="ko-KR" altLang="en-US" dirty="0"/>
              <a:t> </a:t>
            </a:r>
            <a:r>
              <a:rPr lang="en-US" altLang="ko-KR" dirty="0"/>
              <a:t>when</a:t>
            </a:r>
            <a:r>
              <a:rPr lang="ko-KR" altLang="en-US" dirty="0"/>
              <a:t> </a:t>
            </a:r>
            <a:r>
              <a:rPr lang="en-US" altLang="ko-KR" dirty="0"/>
              <a:t>check</a:t>
            </a:r>
            <a:r>
              <a:rPr lang="ko-KR" altLang="en-US" dirty="0"/>
              <a:t> </a:t>
            </a:r>
            <a:r>
              <a:rPr lang="en-US" altLang="ko-KR" dirty="0"/>
              <a:t>[4] Cheng et al,  </a:t>
            </a:r>
          </a:p>
          <a:p>
            <a:pPr algn="just"/>
            <a:r>
              <a:rPr lang="en-US" altLang="ko-KR" dirty="0"/>
              <a:t>    [6] only describes the transition from </a:t>
            </a:r>
          </a:p>
          <a:p>
            <a:pPr algn="just"/>
            <a:r>
              <a:rPr lang="en-US" altLang="ko-KR" dirty="0"/>
              <a:t>     the base model(Wide) to the Wide &amp; Deep model, </a:t>
            </a:r>
          </a:p>
          <a:p>
            <a:pPr algn="just"/>
            <a:r>
              <a:rPr lang="en-US" altLang="ko-KR" dirty="0"/>
              <a:t>     but does not explain the case of the Deep model </a:t>
            </a:r>
          </a:p>
          <a:p>
            <a:pPr algn="just"/>
            <a:r>
              <a:rPr lang="en-US" altLang="ko-KR" dirty="0"/>
              <a:t>     in which the AUC has decreased but the </a:t>
            </a:r>
          </a:p>
          <a:p>
            <a:pPr algn="just"/>
            <a:r>
              <a:rPr lang="en-US" altLang="ko-KR" dirty="0"/>
              <a:t>      Online Acquisition Gain has increased.</a:t>
            </a:r>
            <a:endParaRPr lang="en-US" altLang="ko-KR" sz="2000" dirty="0"/>
          </a:p>
          <a:p>
            <a:pPr algn="just"/>
            <a:r>
              <a:rPr lang="en-US" altLang="ko-KR" sz="2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2) Why use different metric(AUC/MSE) in figure 3?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D2F2B2A8-CFA9-067C-59B2-2E90025C71FC}"/>
              </a:ext>
            </a:extLst>
          </p:cNvPr>
          <p:cNvGrpSpPr/>
          <p:nvPr/>
        </p:nvGrpSpPr>
        <p:grpSpPr>
          <a:xfrm>
            <a:off x="5957137" y="3998082"/>
            <a:ext cx="5657347" cy="1895318"/>
            <a:chOff x="5823283" y="4019846"/>
            <a:chExt cx="5657347" cy="1895318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E8CFF3B3-2635-7717-7C46-385750D7F63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69934" y="4414763"/>
              <a:ext cx="4886325" cy="12287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338C050-7594-D90C-456D-CC8B07B424F9}"/>
                </a:ext>
              </a:extLst>
            </p:cNvPr>
            <p:cNvSpPr txBox="1"/>
            <p:nvPr/>
          </p:nvSpPr>
          <p:spPr>
            <a:xfrm>
              <a:off x="7033349" y="5538073"/>
              <a:ext cx="3405397" cy="37709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ko-KR"/>
              </a:defPPr>
              <a:lvl1pPr>
                <a:lnSpc>
                  <a:spcPct val="130000"/>
                </a:lnSpc>
                <a:defRPr sz="2400">
                  <a:solidFill>
                    <a:srgbClr val="181818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defRPr>
              </a:lvl1pPr>
            </a:lstStyle>
            <a:p>
              <a:pPr algn="ctr"/>
              <a:r>
                <a:rPr lang="en-US" altLang="ko-KR" sz="1600" dirty="0"/>
                <a:t>* Figure from [4] Cheng et al</a:t>
              </a:r>
              <a:endParaRPr lang="ko-KR" altLang="en-US" sz="1600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F21B226-43EB-5F6F-1D08-0478FA916B27}"/>
                </a:ext>
              </a:extLst>
            </p:cNvPr>
            <p:cNvSpPr txBox="1"/>
            <p:nvPr/>
          </p:nvSpPr>
          <p:spPr>
            <a:xfrm>
              <a:off x="5823283" y="4019846"/>
              <a:ext cx="5657347" cy="37709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ko-KR"/>
              </a:defPPr>
              <a:lvl1pPr>
                <a:lnSpc>
                  <a:spcPct val="130000"/>
                </a:lnSpc>
                <a:defRPr sz="2400">
                  <a:solidFill>
                    <a:srgbClr val="181818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defRPr>
              </a:lvl1pPr>
            </a:lstStyle>
            <a:p>
              <a:pPr algn="ctr"/>
              <a:r>
                <a:rPr lang="en-US" altLang="ko-KR" sz="1600" b="1" dirty="0"/>
                <a:t>&lt;Offline &amp; Online metrics of different models&gt;</a:t>
              </a:r>
              <a:endParaRPr lang="ko-KR" altLang="en-US" sz="1600" b="1" dirty="0"/>
            </a:p>
          </p:txBody>
        </p:sp>
      </p:grp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1F947E75-A69F-62FA-E546-BB90C14B8A55}"/>
              </a:ext>
            </a:extLst>
          </p:cNvPr>
          <p:cNvSpPr/>
          <p:nvPr/>
        </p:nvSpPr>
        <p:spPr>
          <a:xfrm>
            <a:off x="6529052" y="4991319"/>
            <a:ext cx="4745019" cy="237272"/>
          </a:xfrm>
          <a:prstGeom prst="round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화살표: 아래쪽 13">
            <a:extLst>
              <a:ext uri="{FF2B5EF4-FFF2-40B4-BE49-F238E27FC236}">
                <a16:creationId xmlns:a16="http://schemas.microsoft.com/office/drawing/2014/main" id="{A8D187AF-86BF-61A1-EB3C-611FE88096F6}"/>
              </a:ext>
            </a:extLst>
          </p:cNvPr>
          <p:cNvSpPr/>
          <p:nvPr/>
        </p:nvSpPr>
        <p:spPr>
          <a:xfrm>
            <a:off x="9015664" y="5007361"/>
            <a:ext cx="96252" cy="221230"/>
          </a:xfrm>
          <a:prstGeom prst="downArrow">
            <a:avLst/>
          </a:prstGeom>
          <a:solidFill>
            <a:srgbClr val="306E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화살표: 아래쪽 14">
            <a:extLst>
              <a:ext uri="{FF2B5EF4-FFF2-40B4-BE49-F238E27FC236}">
                <a16:creationId xmlns:a16="http://schemas.microsoft.com/office/drawing/2014/main" id="{8D02E115-842F-4B10-006A-C48CB4D3B3AA}"/>
              </a:ext>
            </a:extLst>
          </p:cNvPr>
          <p:cNvSpPr/>
          <p:nvPr/>
        </p:nvSpPr>
        <p:spPr>
          <a:xfrm rot="10800000">
            <a:off x="11153756" y="4990285"/>
            <a:ext cx="96252" cy="221230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94288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757D743-86A9-4348-9C4D-1D8A284A2A6A}"/>
              </a:ext>
            </a:extLst>
          </p:cNvPr>
          <p:cNvSpPr txBox="1"/>
          <p:nvPr/>
        </p:nvSpPr>
        <p:spPr>
          <a:xfrm>
            <a:off x="3920697" y="2249721"/>
            <a:ext cx="5152103" cy="8463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sz="4000" dirty="0">
                <a:solidFill>
                  <a:schemeClr val="bg1"/>
                </a:solidFill>
              </a:rPr>
              <a:t>3. Research Idea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E33160A2-771B-414E-93EB-4B91A1CE7EB0}"/>
              </a:ext>
            </a:extLst>
          </p:cNvPr>
          <p:cNvCxnSpPr>
            <a:cxnSpLocks/>
          </p:cNvCxnSpPr>
          <p:nvPr/>
        </p:nvCxnSpPr>
        <p:spPr>
          <a:xfrm>
            <a:off x="4739157" y="3316407"/>
            <a:ext cx="2610619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87283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4">
            <a:extLst>
              <a:ext uri="{FF2B5EF4-FFF2-40B4-BE49-F238E27FC236}">
                <a16:creationId xmlns:a16="http://schemas.microsoft.com/office/drawing/2014/main" id="{BD622FEF-393F-C08E-88D4-3406E74E08F7}"/>
              </a:ext>
            </a:extLst>
          </p:cNvPr>
          <p:cNvSpPr txBox="1">
            <a:spLocks/>
          </p:cNvSpPr>
          <p:nvPr/>
        </p:nvSpPr>
        <p:spPr>
          <a:xfrm>
            <a:off x="231737" y="278303"/>
            <a:ext cx="3506073" cy="695575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rgbClr val="00286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dirty="0"/>
              <a:t>3. Research Idea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729DFA-AC24-456D-4A1B-76B1EBF545CB}"/>
              </a:ext>
            </a:extLst>
          </p:cNvPr>
          <p:cNvSpPr txBox="1"/>
          <p:nvPr/>
        </p:nvSpPr>
        <p:spPr>
          <a:xfrm>
            <a:off x="549353" y="1333566"/>
            <a:ext cx="11434098" cy="46006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defRPr>
            </a:lvl1pPr>
          </a:lstStyle>
          <a:p>
            <a:pPr algn="just"/>
            <a:r>
              <a:rPr lang="en-US" altLang="ko-KR" sz="24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1.Reduce the amount of calculation </a:t>
            </a:r>
          </a:p>
          <a:p>
            <a:pPr algn="just"/>
            <a:r>
              <a:rPr lang="en-US" altLang="ko-KR" sz="2000" dirty="0"/>
              <a:t> 1) Introducing Dropout </a:t>
            </a:r>
          </a:p>
          <a:p>
            <a:pPr algn="just"/>
            <a:r>
              <a:rPr lang="en-US" altLang="ko-KR" sz="2000" dirty="0"/>
              <a:t> 2) Check applicability of parallel and distributed MTL</a:t>
            </a:r>
          </a:p>
          <a:p>
            <a:pPr algn="just"/>
            <a:r>
              <a:rPr lang="en-US" altLang="ko-KR" sz="2000" dirty="0"/>
              <a:t> 3) Dimension reduction about domain of tasks  </a:t>
            </a:r>
          </a:p>
          <a:p>
            <a:pPr marL="457200" indent="-457200" algn="just">
              <a:buAutoNum type="arabicPeriod"/>
            </a:pPr>
            <a:endParaRPr lang="en-US" altLang="ko-KR" sz="2400" dirty="0"/>
          </a:p>
          <a:p>
            <a:pPr algn="just"/>
            <a:r>
              <a:rPr lang="en-US" altLang="ko-KR" sz="24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2. Expand to multi-domain learning </a:t>
            </a:r>
          </a:p>
          <a:p>
            <a:pPr algn="just"/>
            <a:endParaRPr lang="en-US" altLang="ko-KR" sz="2400" dirty="0"/>
          </a:p>
          <a:p>
            <a:pPr algn="just"/>
            <a:r>
              <a:rPr lang="en-US" altLang="ko-KR" sz="24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3. Combination of multi view/domain/tasks</a:t>
            </a:r>
          </a:p>
          <a:p>
            <a:pPr algn="just"/>
            <a:endParaRPr lang="en-US" altLang="ko-KR" sz="24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algn="just"/>
            <a:r>
              <a:rPr lang="en-US" altLang="ko-KR" sz="24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4. More deep hierarchy PLE Model </a:t>
            </a:r>
          </a:p>
        </p:txBody>
      </p:sp>
    </p:spTree>
    <p:extLst>
      <p:ext uri="{BB962C8B-B14F-4D97-AF65-F5344CB8AC3E}">
        <p14:creationId xmlns:p14="http://schemas.microsoft.com/office/powerpoint/2010/main" val="1157261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757D743-86A9-4348-9C4D-1D8A284A2A6A}"/>
              </a:ext>
            </a:extLst>
          </p:cNvPr>
          <p:cNvSpPr txBox="1"/>
          <p:nvPr/>
        </p:nvSpPr>
        <p:spPr>
          <a:xfrm>
            <a:off x="3519948" y="2889801"/>
            <a:ext cx="5152103" cy="8463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pPr algn="ctr"/>
            <a:r>
              <a:rPr lang="en-US" altLang="ko-KR" sz="4000" dirty="0">
                <a:solidFill>
                  <a:schemeClr val="bg1"/>
                </a:solidFill>
              </a:rPr>
              <a:t>Q n A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E33160A2-771B-414E-93EB-4B91A1CE7EB0}"/>
              </a:ext>
            </a:extLst>
          </p:cNvPr>
          <p:cNvCxnSpPr>
            <a:cxnSpLocks/>
          </p:cNvCxnSpPr>
          <p:nvPr/>
        </p:nvCxnSpPr>
        <p:spPr>
          <a:xfrm>
            <a:off x="4739157" y="3956487"/>
            <a:ext cx="2610619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1505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757D743-86A9-4348-9C4D-1D8A284A2A6A}"/>
              </a:ext>
            </a:extLst>
          </p:cNvPr>
          <p:cNvSpPr txBox="1"/>
          <p:nvPr/>
        </p:nvSpPr>
        <p:spPr>
          <a:xfrm>
            <a:off x="3596233" y="2249721"/>
            <a:ext cx="5152103" cy="8463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sz="4000" dirty="0">
                <a:solidFill>
                  <a:schemeClr val="bg1"/>
                </a:solidFill>
              </a:rPr>
              <a:t>1. Summary of Paper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C06F76-6000-4317-A3AE-510EAA9281B3}"/>
              </a:ext>
            </a:extLst>
          </p:cNvPr>
          <p:cNvSpPr txBox="1"/>
          <p:nvPr/>
        </p:nvSpPr>
        <p:spPr>
          <a:xfrm>
            <a:off x="4248893" y="3542679"/>
            <a:ext cx="3591146" cy="18720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chemeClr val="bg1"/>
                </a:solidFill>
              </a:rPr>
              <a:t>Define Problem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chemeClr val="bg1"/>
                </a:solidFill>
              </a:rPr>
              <a:t>Related work / prior method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chemeClr val="bg1"/>
                </a:solidFill>
              </a:rPr>
              <a:t>Solving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Method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chemeClr val="bg1"/>
                </a:solidFill>
              </a:rPr>
              <a:t>Experiment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chemeClr val="bg1"/>
                </a:solidFill>
              </a:rPr>
              <a:t>Result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E33160A2-771B-414E-93EB-4B91A1CE7EB0}"/>
              </a:ext>
            </a:extLst>
          </p:cNvPr>
          <p:cNvCxnSpPr>
            <a:cxnSpLocks/>
          </p:cNvCxnSpPr>
          <p:nvPr/>
        </p:nvCxnSpPr>
        <p:spPr>
          <a:xfrm>
            <a:off x="4739157" y="3316407"/>
            <a:ext cx="2610619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9360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CC6D239B-7BC4-4C4E-805F-13E0D051F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Define Problem</a:t>
            </a:r>
            <a:endParaRPr lang="ko-KR" altLang="en-US" dirty="0"/>
          </a:p>
        </p:txBody>
      </p:sp>
      <p:sp>
        <p:nvSpPr>
          <p:cNvPr id="2" name="제목 4">
            <a:extLst>
              <a:ext uri="{FF2B5EF4-FFF2-40B4-BE49-F238E27FC236}">
                <a16:creationId xmlns:a16="http://schemas.microsoft.com/office/drawing/2014/main" id="{BD622FEF-393F-C08E-88D4-3406E74E08F7}"/>
              </a:ext>
            </a:extLst>
          </p:cNvPr>
          <p:cNvSpPr txBox="1">
            <a:spLocks/>
          </p:cNvSpPr>
          <p:nvPr/>
        </p:nvSpPr>
        <p:spPr>
          <a:xfrm>
            <a:off x="231738" y="278303"/>
            <a:ext cx="2869272" cy="695575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rgbClr val="00286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dirty="0"/>
              <a:t>1. Summary</a:t>
            </a:r>
            <a:endParaRPr lang="ko-KR" altLang="en-US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EAC912C4-D59F-ABAB-90F5-9DCAE62E0259}"/>
              </a:ext>
            </a:extLst>
          </p:cNvPr>
          <p:cNvGrpSpPr/>
          <p:nvPr/>
        </p:nvGrpSpPr>
        <p:grpSpPr>
          <a:xfrm>
            <a:off x="944095" y="3245763"/>
            <a:ext cx="5046397" cy="2091137"/>
            <a:chOff x="944095" y="3374716"/>
            <a:chExt cx="5046397" cy="209113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10A24F8-2106-F9E4-F15D-21AC8D9E5667}"/>
                </a:ext>
              </a:extLst>
            </p:cNvPr>
            <p:cNvSpPr txBox="1"/>
            <p:nvPr/>
          </p:nvSpPr>
          <p:spPr>
            <a:xfrm>
              <a:off x="944095" y="3972816"/>
              <a:ext cx="5046397" cy="14930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lnSpc>
                  <a:spcPct val="130000"/>
                </a:lnSpc>
                <a:defRPr>
                  <a:solidFill>
                    <a:srgbClr val="181818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defRPr>
              </a:lvl1pPr>
            </a:lstStyle>
            <a:p>
              <a:pPr marL="285750" indent="-285750" algn="just">
                <a:buFontTx/>
                <a:buChar char="-"/>
              </a:pPr>
              <a:r>
                <a:rPr lang="en-US" altLang="ko-KR" dirty="0"/>
                <a:t>Occur when tasks are 1) strongly correlated, 2) sample dependent</a:t>
              </a:r>
            </a:p>
            <a:p>
              <a:pPr marL="285750" indent="-285750" algn="just">
                <a:buFontTx/>
                <a:buChar char="-"/>
              </a:pPr>
              <a:r>
                <a:rPr lang="en-US" altLang="ko-KR" dirty="0"/>
                <a:t>Improvement of one task leads to</a:t>
              </a:r>
            </a:p>
            <a:p>
              <a:pPr algn="just"/>
              <a:r>
                <a:rPr lang="en-US" altLang="ko-KR" dirty="0"/>
                <a:t>   performance deterioration of other tasks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85C5788-0B5F-6E39-D4E4-BF4267A652BA}"/>
                </a:ext>
              </a:extLst>
            </p:cNvPr>
            <p:cNvSpPr txBox="1"/>
            <p:nvPr/>
          </p:nvSpPr>
          <p:spPr>
            <a:xfrm>
              <a:off x="1809615" y="3374716"/>
              <a:ext cx="3586745" cy="5447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ko-KR"/>
              </a:defPPr>
              <a:lvl1pPr>
                <a:lnSpc>
                  <a:spcPct val="130000"/>
                </a:lnSpc>
                <a:defRPr sz="2400">
                  <a:solidFill>
                    <a:srgbClr val="181818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defRPr>
              </a:lvl1pPr>
            </a:lstStyle>
            <a:p>
              <a:pPr algn="ctr"/>
              <a:r>
                <a:rPr lang="en-US" altLang="ko-KR" dirty="0"/>
                <a:t>2) Seesaw Phenomenon</a:t>
              </a:r>
              <a:endParaRPr lang="ko-KR" altLang="en-US" dirty="0"/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FE4D7F27-3313-6B02-DF04-930F793AD69C}"/>
              </a:ext>
            </a:extLst>
          </p:cNvPr>
          <p:cNvGrpSpPr/>
          <p:nvPr/>
        </p:nvGrpSpPr>
        <p:grpSpPr>
          <a:xfrm>
            <a:off x="846173" y="1223465"/>
            <a:ext cx="4951333" cy="1718073"/>
            <a:chOff x="846173" y="1352418"/>
            <a:chExt cx="4951333" cy="1718073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7AB1B5F-A2DF-F420-D15A-6E77F424B3EA}"/>
                </a:ext>
              </a:extLst>
            </p:cNvPr>
            <p:cNvSpPr txBox="1"/>
            <p:nvPr/>
          </p:nvSpPr>
          <p:spPr>
            <a:xfrm>
              <a:off x="1376277" y="1352418"/>
              <a:ext cx="3955915" cy="5447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ko-KR"/>
              </a:defPPr>
              <a:lvl1pPr>
                <a:lnSpc>
                  <a:spcPct val="130000"/>
                </a:lnSpc>
                <a:defRPr sz="2400">
                  <a:solidFill>
                    <a:srgbClr val="181818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defRPr>
              </a:lvl1pPr>
            </a:lstStyle>
            <a:p>
              <a:pPr algn="ctr"/>
              <a:r>
                <a:rPr lang="en-US" altLang="ko-KR" dirty="0"/>
                <a:t>1) Negative Transfer</a:t>
              </a:r>
              <a:endParaRPr lang="ko-KR" alt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4BBA7B9-E2E5-2CC4-5EEB-3777D26A5054}"/>
                </a:ext>
              </a:extLst>
            </p:cNvPr>
            <p:cNvSpPr txBox="1"/>
            <p:nvPr/>
          </p:nvSpPr>
          <p:spPr>
            <a:xfrm>
              <a:off x="846173" y="1937552"/>
              <a:ext cx="4951333" cy="11329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lnSpc>
                  <a:spcPct val="130000"/>
                </a:lnSpc>
                <a:defRPr>
                  <a:solidFill>
                    <a:srgbClr val="181818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defRPr>
              </a:lvl1pPr>
            </a:lstStyle>
            <a:p>
              <a:pPr marL="285750" indent="-285750" algn="just">
                <a:buFontTx/>
                <a:buChar char="-"/>
              </a:pPr>
              <a:r>
                <a:rPr lang="en-US" altLang="ko-KR" dirty="0"/>
                <a:t>Common phenomenon in MTL for loosely correlated tasks</a:t>
              </a:r>
            </a:p>
            <a:p>
              <a:pPr algn="just"/>
              <a:r>
                <a:rPr lang="en-US" altLang="ko-KR" dirty="0"/>
                <a:t>-  Performance deterioration in MTL  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F008CF66-9C37-EB4C-1194-9CC6D7D8EA07}"/>
              </a:ext>
            </a:extLst>
          </p:cNvPr>
          <p:cNvSpPr txBox="1"/>
          <p:nvPr/>
        </p:nvSpPr>
        <p:spPr>
          <a:xfrm>
            <a:off x="1137418" y="5836173"/>
            <a:ext cx="991716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altLang="ko-KR" dirty="0"/>
              <a:t>Negative Transfer and Seesaw Phenomenon are</a:t>
            </a:r>
          </a:p>
          <a:p>
            <a:pPr algn="ctr">
              <a:lnSpc>
                <a:spcPct val="100000"/>
              </a:lnSpc>
            </a:pPr>
            <a:r>
              <a:rPr lang="en-US" altLang="ko-KR" dirty="0"/>
              <a:t>common problem of MTL. Solving both is important.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11DA13-9FC2-D0A4-796D-CA31D4E82FD3}"/>
              </a:ext>
            </a:extLst>
          </p:cNvPr>
          <p:cNvSpPr txBox="1"/>
          <p:nvPr/>
        </p:nvSpPr>
        <p:spPr>
          <a:xfrm>
            <a:off x="6394496" y="1512539"/>
            <a:ext cx="5018192" cy="41274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pPr algn="ctr"/>
            <a:r>
              <a:rPr lang="en-US" altLang="ko-KR" sz="1800" b="1" dirty="0"/>
              <a:t>&lt;Customized Gate Control(CGC) Model&gt;</a:t>
            </a:r>
            <a:endParaRPr lang="ko-KR" altLang="en-US" sz="1800" b="1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5E1A25E9-9DF9-6BD0-4FF6-FDC59A7166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8664" y="1941743"/>
            <a:ext cx="4568337" cy="3223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09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CC6D239B-7BC4-4C4E-805F-13E0D051F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Related word / Prior method</a:t>
            </a:r>
            <a:endParaRPr lang="ko-KR" altLang="en-US" dirty="0"/>
          </a:p>
        </p:txBody>
      </p:sp>
      <p:sp>
        <p:nvSpPr>
          <p:cNvPr id="2" name="제목 4">
            <a:extLst>
              <a:ext uri="{FF2B5EF4-FFF2-40B4-BE49-F238E27FC236}">
                <a16:creationId xmlns:a16="http://schemas.microsoft.com/office/drawing/2014/main" id="{BD622FEF-393F-C08E-88D4-3406E74E08F7}"/>
              </a:ext>
            </a:extLst>
          </p:cNvPr>
          <p:cNvSpPr txBox="1">
            <a:spLocks/>
          </p:cNvSpPr>
          <p:nvPr/>
        </p:nvSpPr>
        <p:spPr>
          <a:xfrm>
            <a:off x="231738" y="278303"/>
            <a:ext cx="2869272" cy="695575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rgbClr val="00286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dirty="0"/>
              <a:t>1. Summary</a:t>
            </a:r>
            <a:endParaRPr lang="ko-KR" altLang="en-US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425043BE-00F0-B187-E686-094143E661F6}"/>
              </a:ext>
            </a:extLst>
          </p:cNvPr>
          <p:cNvGrpSpPr/>
          <p:nvPr/>
        </p:nvGrpSpPr>
        <p:grpSpPr>
          <a:xfrm>
            <a:off x="1594620" y="1150952"/>
            <a:ext cx="9012161" cy="4484579"/>
            <a:chOff x="1137418" y="1150952"/>
            <a:chExt cx="9012161" cy="4484579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85B44B7-D0DB-85F0-077C-DA768AF58309}"/>
                </a:ext>
              </a:extLst>
            </p:cNvPr>
            <p:cNvSpPr txBox="1"/>
            <p:nvPr/>
          </p:nvSpPr>
          <p:spPr>
            <a:xfrm>
              <a:off x="1137418" y="1150952"/>
              <a:ext cx="3383899" cy="41274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ko-KR"/>
              </a:defPPr>
              <a:lvl1pPr>
                <a:lnSpc>
                  <a:spcPct val="130000"/>
                </a:lnSpc>
                <a:defRPr sz="2400">
                  <a:solidFill>
                    <a:srgbClr val="181818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defRPr>
              </a:lvl1pPr>
            </a:lstStyle>
            <a:p>
              <a:pPr algn="ctr"/>
              <a:r>
                <a:rPr lang="en-US" altLang="ko-KR" sz="1800" b="1" dirty="0"/>
                <a:t>&lt;Cross-Stitch Network&gt;</a:t>
              </a:r>
              <a:endParaRPr lang="ko-KR" altLang="en-US" sz="1800" b="1" dirty="0"/>
            </a:p>
          </p:txBody>
        </p:sp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86F384EE-E06A-B6AC-716F-0E0D5E873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82918" y="1611642"/>
              <a:ext cx="8121163" cy="4023889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B68D0F9-F562-0654-074E-B4B059B0E3F5}"/>
                </a:ext>
              </a:extLst>
            </p:cNvPr>
            <p:cNvSpPr txBox="1"/>
            <p:nvPr/>
          </p:nvSpPr>
          <p:spPr>
            <a:xfrm>
              <a:off x="3951549" y="1150952"/>
              <a:ext cx="3383899" cy="41274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ko-KR"/>
              </a:defPPr>
              <a:lvl1pPr>
                <a:lnSpc>
                  <a:spcPct val="130000"/>
                </a:lnSpc>
                <a:defRPr sz="2400">
                  <a:solidFill>
                    <a:srgbClr val="181818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defRPr>
              </a:lvl1pPr>
            </a:lstStyle>
            <a:p>
              <a:pPr algn="ctr"/>
              <a:r>
                <a:rPr lang="en-US" altLang="ko-KR" sz="1800" b="1" dirty="0"/>
                <a:t>&lt;Sluice Network&gt;</a:t>
              </a:r>
              <a:endParaRPr lang="ko-KR" altLang="en-US" sz="1800" b="1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4FC6F89-5F6C-DCC3-B944-4D2F88374940}"/>
                </a:ext>
              </a:extLst>
            </p:cNvPr>
            <p:cNvSpPr txBox="1"/>
            <p:nvPr/>
          </p:nvSpPr>
          <p:spPr>
            <a:xfrm>
              <a:off x="6765680" y="1150952"/>
              <a:ext cx="3383899" cy="41274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ko-KR"/>
              </a:defPPr>
              <a:lvl1pPr>
                <a:lnSpc>
                  <a:spcPct val="130000"/>
                </a:lnSpc>
                <a:defRPr sz="2400">
                  <a:solidFill>
                    <a:srgbClr val="181818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defRPr>
              </a:lvl1pPr>
            </a:lstStyle>
            <a:p>
              <a:pPr algn="ctr"/>
              <a:r>
                <a:rPr lang="en-US" altLang="ko-KR" sz="1800" b="1" dirty="0"/>
                <a:t>&lt;ML-MMOE&gt;</a:t>
              </a:r>
              <a:endParaRPr lang="ko-KR" altLang="en-US" sz="1800" b="1" dirty="0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C9301269-4D9C-BFD8-360E-D27E5BD341D9}"/>
              </a:ext>
            </a:extLst>
          </p:cNvPr>
          <p:cNvSpPr txBox="1"/>
          <p:nvPr/>
        </p:nvSpPr>
        <p:spPr>
          <a:xfrm>
            <a:off x="1137418" y="5836173"/>
            <a:ext cx="991716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altLang="ko-KR" dirty="0"/>
              <a:t>Several methods of prior work of MTL </a:t>
            </a:r>
          </a:p>
          <a:p>
            <a:pPr algn="ctr">
              <a:lnSpc>
                <a:spcPct val="100000"/>
              </a:lnSpc>
            </a:pPr>
            <a:r>
              <a:rPr lang="en-US" altLang="ko-KR" dirty="0"/>
              <a:t>try to solve negative transfer, but neglect the seesaw Phenomenon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6049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CC6D239B-7BC4-4C4E-805F-13E0D051F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Related word / Prior method</a:t>
            </a:r>
            <a:endParaRPr lang="ko-KR" altLang="en-US" dirty="0"/>
          </a:p>
        </p:txBody>
      </p:sp>
      <p:sp>
        <p:nvSpPr>
          <p:cNvPr id="2" name="제목 4">
            <a:extLst>
              <a:ext uri="{FF2B5EF4-FFF2-40B4-BE49-F238E27FC236}">
                <a16:creationId xmlns:a16="http://schemas.microsoft.com/office/drawing/2014/main" id="{BD622FEF-393F-C08E-88D4-3406E74E08F7}"/>
              </a:ext>
            </a:extLst>
          </p:cNvPr>
          <p:cNvSpPr txBox="1">
            <a:spLocks/>
          </p:cNvSpPr>
          <p:nvPr/>
        </p:nvSpPr>
        <p:spPr>
          <a:xfrm>
            <a:off x="231738" y="278303"/>
            <a:ext cx="2869272" cy="695575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rgbClr val="00286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dirty="0"/>
              <a:t>1. Summary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8CAE48-9372-50E8-FC98-0E39A8706E6F}"/>
              </a:ext>
            </a:extLst>
          </p:cNvPr>
          <p:cNvSpPr txBox="1"/>
          <p:nvPr/>
        </p:nvSpPr>
        <p:spPr>
          <a:xfrm>
            <a:off x="1137418" y="5836173"/>
            <a:ext cx="991716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altLang="ko-KR" dirty="0"/>
              <a:t>By reviewing Cross-Stitch Network and Sluice Network, </a:t>
            </a:r>
          </a:p>
          <a:p>
            <a:pPr algn="ctr">
              <a:lnSpc>
                <a:spcPct val="100000"/>
              </a:lnSpc>
            </a:pPr>
            <a:r>
              <a:rPr lang="en-US" altLang="ko-KR" dirty="0"/>
              <a:t>we can check that adaptive combinations of tasks is</a:t>
            </a:r>
            <a:r>
              <a:rPr lang="ko-KR" altLang="en-US" dirty="0"/>
              <a:t> </a:t>
            </a:r>
            <a:r>
              <a:rPr lang="en-US" altLang="ko-KR" dirty="0"/>
              <a:t>needed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85B44B7-D0DB-85F0-077C-DA768AF58309}"/>
              </a:ext>
            </a:extLst>
          </p:cNvPr>
          <p:cNvSpPr txBox="1"/>
          <p:nvPr/>
        </p:nvSpPr>
        <p:spPr>
          <a:xfrm>
            <a:off x="1137418" y="1150952"/>
            <a:ext cx="3383899" cy="41274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pPr algn="ctr"/>
            <a:r>
              <a:rPr lang="en-US" altLang="ko-KR" sz="1800" b="1" dirty="0"/>
              <a:t>&lt;Cross-Stitch Network&gt;</a:t>
            </a:r>
            <a:endParaRPr lang="ko-KR" altLang="en-US" sz="1800" b="1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6F384EE-E06A-B6AC-716F-0E0D5E8733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2918" y="1611642"/>
            <a:ext cx="8121163" cy="402388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B68D0F9-F562-0654-074E-B4B059B0E3F5}"/>
              </a:ext>
            </a:extLst>
          </p:cNvPr>
          <p:cNvSpPr txBox="1"/>
          <p:nvPr/>
        </p:nvSpPr>
        <p:spPr>
          <a:xfrm>
            <a:off x="3916380" y="1150952"/>
            <a:ext cx="3383899" cy="41274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pPr algn="ctr"/>
            <a:r>
              <a:rPr lang="en-US" altLang="ko-KR" sz="1800" b="1" dirty="0"/>
              <a:t>&lt;Sluice Network&gt;</a:t>
            </a:r>
            <a:endParaRPr lang="ko-KR" altLang="en-US" sz="18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4FC6F89-5F6C-DCC3-B944-4D2F88374940}"/>
              </a:ext>
            </a:extLst>
          </p:cNvPr>
          <p:cNvSpPr txBox="1"/>
          <p:nvPr/>
        </p:nvSpPr>
        <p:spPr>
          <a:xfrm>
            <a:off x="6765680" y="1150952"/>
            <a:ext cx="3383899" cy="41274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pPr algn="ctr"/>
            <a:r>
              <a:rPr lang="en-US" altLang="ko-KR" sz="1800" b="1" dirty="0"/>
              <a:t>&lt;ML-MMOE&gt;</a:t>
            </a:r>
            <a:endParaRPr lang="ko-KR" altLang="en-US" sz="1800" b="1"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FD9BFCDB-A059-AC69-EAB7-EE10715A060E}"/>
              </a:ext>
            </a:extLst>
          </p:cNvPr>
          <p:cNvSpPr/>
          <p:nvPr/>
        </p:nvSpPr>
        <p:spPr>
          <a:xfrm>
            <a:off x="7127630" y="1139229"/>
            <a:ext cx="4372708" cy="4508025"/>
          </a:xfrm>
          <a:prstGeom prst="roundRect">
            <a:avLst>
              <a:gd name="adj" fmla="val 2458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EFCE29-0B2D-2535-2E9E-DBB423781F9D}"/>
              </a:ext>
            </a:extLst>
          </p:cNvPr>
          <p:cNvSpPr txBox="1"/>
          <p:nvPr/>
        </p:nvSpPr>
        <p:spPr>
          <a:xfrm>
            <a:off x="7160093" y="1820065"/>
            <a:ext cx="4480921" cy="3217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defRPr>
            </a:lvl1pPr>
          </a:lstStyle>
          <a:p>
            <a:r>
              <a:rPr lang="en-US" altLang="ko-KR" dirty="0"/>
              <a:t>Learn weights of linear combinations to fuse representations from different tasks </a:t>
            </a:r>
          </a:p>
          <a:p>
            <a:r>
              <a:rPr lang="en-US" altLang="ko-KR" dirty="0"/>
              <a:t>→ Try</a:t>
            </a:r>
            <a:r>
              <a:rPr lang="ko-KR" altLang="en-US" dirty="0"/>
              <a:t> </a:t>
            </a:r>
            <a:r>
              <a:rPr lang="en-US" altLang="ko-KR" dirty="0"/>
              <a:t>to</a:t>
            </a:r>
            <a:r>
              <a:rPr lang="ko-KR" altLang="en-US" dirty="0"/>
              <a:t> </a:t>
            </a:r>
            <a:r>
              <a:rPr lang="en-US" altLang="ko-KR" dirty="0"/>
              <a:t>deal</a:t>
            </a:r>
            <a:r>
              <a:rPr lang="ko-KR" altLang="en-US" dirty="0"/>
              <a:t> </a:t>
            </a:r>
            <a:r>
              <a:rPr lang="en-US" altLang="ko-KR" dirty="0"/>
              <a:t>tasks</a:t>
            </a:r>
            <a:r>
              <a:rPr lang="ko-KR" altLang="en-US" dirty="0"/>
              <a:t> </a:t>
            </a:r>
            <a:r>
              <a:rPr lang="en-US" altLang="ko-KR" dirty="0"/>
              <a:t>conflict</a:t>
            </a:r>
          </a:p>
          <a:p>
            <a:pPr marL="342900" indent="-342900">
              <a:buFontTx/>
              <a:buChar char="-"/>
            </a:pPr>
            <a:endParaRPr lang="en-US" altLang="ko-KR" dirty="0"/>
          </a:p>
          <a:p>
            <a:r>
              <a:rPr lang="en-US" altLang="ko-KR" dirty="0"/>
              <a:t>But,</a:t>
            </a:r>
            <a:r>
              <a:rPr lang="ko-KR" altLang="en-US" dirty="0"/>
              <a:t> </a:t>
            </a:r>
            <a:r>
              <a:rPr lang="en-US" altLang="ko-KR" dirty="0"/>
              <a:t>representations</a:t>
            </a:r>
            <a:r>
              <a:rPr lang="ko-KR" altLang="en-US" dirty="0"/>
              <a:t> </a:t>
            </a:r>
            <a:r>
              <a:rPr lang="en-US" altLang="ko-KR" dirty="0"/>
              <a:t>are</a:t>
            </a:r>
            <a:r>
              <a:rPr lang="ko-KR" altLang="en-US" dirty="0"/>
              <a:t> </a:t>
            </a:r>
            <a:r>
              <a:rPr lang="en-US" altLang="ko-KR" dirty="0"/>
              <a:t>combined</a:t>
            </a:r>
            <a:r>
              <a:rPr lang="ko-KR" altLang="en-US" dirty="0"/>
              <a:t> </a:t>
            </a:r>
            <a:r>
              <a:rPr lang="en-US" altLang="ko-KR" dirty="0"/>
              <a:t>with</a:t>
            </a:r>
            <a:r>
              <a:rPr lang="ko-KR" altLang="en-US" dirty="0"/>
              <a:t> </a:t>
            </a:r>
            <a:r>
              <a:rPr lang="en-US" altLang="ko-KR" dirty="0"/>
              <a:t>the</a:t>
            </a:r>
            <a:r>
              <a:rPr lang="ko-KR" altLang="en-US" dirty="0"/>
              <a:t> </a:t>
            </a:r>
            <a:r>
              <a:rPr lang="en-US" altLang="ko-KR" dirty="0"/>
              <a:t>same</a:t>
            </a:r>
            <a:r>
              <a:rPr lang="ko-KR" altLang="en-US" dirty="0"/>
              <a:t> </a:t>
            </a:r>
            <a:r>
              <a:rPr lang="en-US" altLang="ko-KR" dirty="0"/>
              <a:t>static</a:t>
            </a:r>
            <a:r>
              <a:rPr lang="ko-KR" altLang="en-US" dirty="0"/>
              <a:t> </a:t>
            </a:r>
            <a:r>
              <a:rPr lang="en-US" altLang="ko-KR" dirty="0"/>
              <a:t>weights for all samples</a:t>
            </a:r>
          </a:p>
          <a:p>
            <a:r>
              <a:rPr lang="en-US" altLang="ko-KR" dirty="0"/>
              <a:t>→ Can’t address Seesaw Phenomenon</a:t>
            </a:r>
          </a:p>
          <a:p>
            <a:endParaRPr lang="en-US" altLang="ko-KR" sz="1600" dirty="0"/>
          </a:p>
          <a:p>
            <a:r>
              <a:rPr lang="en-US" altLang="ko-KR" sz="1600" dirty="0"/>
              <a:t>* Adaptive combinations of tasks is needed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DF9657-D12D-7D78-C88D-B663E0FA9FFB}"/>
              </a:ext>
            </a:extLst>
          </p:cNvPr>
          <p:cNvSpPr txBox="1"/>
          <p:nvPr/>
        </p:nvSpPr>
        <p:spPr>
          <a:xfrm>
            <a:off x="8012674" y="1233047"/>
            <a:ext cx="2596408" cy="51956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pPr algn="ctr"/>
            <a:r>
              <a:rPr lang="en-US" altLang="ko-KR" dirty="0"/>
              <a:t>&lt;Property&gt;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95391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CC6D239B-7BC4-4C4E-805F-13E0D051F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Related word / Prior method</a:t>
            </a:r>
            <a:endParaRPr lang="ko-KR" altLang="en-US" dirty="0"/>
          </a:p>
        </p:txBody>
      </p:sp>
      <p:sp>
        <p:nvSpPr>
          <p:cNvPr id="2" name="제목 4">
            <a:extLst>
              <a:ext uri="{FF2B5EF4-FFF2-40B4-BE49-F238E27FC236}">
                <a16:creationId xmlns:a16="http://schemas.microsoft.com/office/drawing/2014/main" id="{BD622FEF-393F-C08E-88D4-3406E74E08F7}"/>
              </a:ext>
            </a:extLst>
          </p:cNvPr>
          <p:cNvSpPr txBox="1">
            <a:spLocks/>
          </p:cNvSpPr>
          <p:nvPr/>
        </p:nvSpPr>
        <p:spPr>
          <a:xfrm>
            <a:off x="231738" y="278303"/>
            <a:ext cx="2869272" cy="695575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rgbClr val="00286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dirty="0"/>
              <a:t>1. Summary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8CAE48-9372-50E8-FC98-0E39A8706E6F}"/>
              </a:ext>
            </a:extLst>
          </p:cNvPr>
          <p:cNvSpPr txBox="1"/>
          <p:nvPr/>
        </p:nvSpPr>
        <p:spPr>
          <a:xfrm>
            <a:off x="1137418" y="5836173"/>
            <a:ext cx="991716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altLang="ko-KR" dirty="0"/>
              <a:t>By reviewing ML-MMOE Model, Gate network is effective to fuse different tasks but we</a:t>
            </a:r>
            <a:r>
              <a:rPr lang="ko-KR" altLang="en-US" dirty="0"/>
              <a:t> </a:t>
            </a:r>
            <a:r>
              <a:rPr lang="en-US" altLang="ko-KR" dirty="0"/>
              <a:t>also consider task specific / shared concept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85B44B7-D0DB-85F0-077C-DA768AF58309}"/>
              </a:ext>
            </a:extLst>
          </p:cNvPr>
          <p:cNvSpPr txBox="1"/>
          <p:nvPr/>
        </p:nvSpPr>
        <p:spPr>
          <a:xfrm>
            <a:off x="1137418" y="1150952"/>
            <a:ext cx="3383899" cy="41274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pPr algn="ctr"/>
            <a:r>
              <a:rPr lang="en-US" altLang="ko-KR" sz="1800" b="1" dirty="0"/>
              <a:t>&lt;Cross-Stitch Network&gt;</a:t>
            </a:r>
            <a:endParaRPr lang="ko-KR" altLang="en-US" sz="1800" b="1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6F384EE-E06A-B6AC-716F-0E0D5E8733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2918" y="1611642"/>
            <a:ext cx="8121163" cy="402388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B68D0F9-F562-0654-074E-B4B059B0E3F5}"/>
              </a:ext>
            </a:extLst>
          </p:cNvPr>
          <p:cNvSpPr txBox="1"/>
          <p:nvPr/>
        </p:nvSpPr>
        <p:spPr>
          <a:xfrm>
            <a:off x="3916380" y="1150952"/>
            <a:ext cx="3383899" cy="41274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pPr algn="ctr"/>
            <a:r>
              <a:rPr lang="en-US" altLang="ko-KR" sz="1800" b="1" dirty="0"/>
              <a:t>&lt;Sluice Network&gt;</a:t>
            </a:r>
            <a:endParaRPr lang="ko-KR" altLang="en-US" sz="18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4FC6F89-5F6C-DCC3-B944-4D2F88374940}"/>
              </a:ext>
            </a:extLst>
          </p:cNvPr>
          <p:cNvSpPr txBox="1"/>
          <p:nvPr/>
        </p:nvSpPr>
        <p:spPr>
          <a:xfrm>
            <a:off x="6765680" y="1150952"/>
            <a:ext cx="3383899" cy="41274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pPr algn="ctr"/>
            <a:r>
              <a:rPr lang="en-US" altLang="ko-KR" sz="1800" b="1" dirty="0"/>
              <a:t>&lt;ML-MMOE&gt;</a:t>
            </a:r>
            <a:endParaRPr lang="ko-KR" altLang="en-US" sz="1800" b="1"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FD9BFCDB-A059-AC69-EAB7-EE10715A060E}"/>
              </a:ext>
            </a:extLst>
          </p:cNvPr>
          <p:cNvSpPr/>
          <p:nvPr/>
        </p:nvSpPr>
        <p:spPr>
          <a:xfrm>
            <a:off x="1270791" y="1139229"/>
            <a:ext cx="5903732" cy="4508025"/>
          </a:xfrm>
          <a:prstGeom prst="roundRect">
            <a:avLst>
              <a:gd name="adj" fmla="val 2458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1A5ECC-1830-43CE-67B6-0F308A96167E}"/>
              </a:ext>
            </a:extLst>
          </p:cNvPr>
          <p:cNvSpPr txBox="1"/>
          <p:nvPr/>
        </p:nvSpPr>
        <p:spPr>
          <a:xfrm>
            <a:off x="1206768" y="1843978"/>
            <a:ext cx="6092314" cy="3293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defRPr>
            </a:lvl1pPr>
          </a:lstStyle>
          <a:p>
            <a:pPr algn="just"/>
            <a:r>
              <a:rPr lang="en-US" altLang="ko-KR" dirty="0"/>
              <a:t>- Apply gate networks to obtain different fuse </a:t>
            </a:r>
          </a:p>
          <a:p>
            <a:pPr algn="just"/>
            <a:r>
              <a:rPr lang="en-US" altLang="ko-KR" dirty="0"/>
              <a:t>   weight of  task difference among bottom expert</a:t>
            </a:r>
          </a:p>
          <a:p>
            <a:pPr algn="just"/>
            <a:r>
              <a:rPr lang="en-US" altLang="ko-KR" dirty="0"/>
              <a:t>→ 1) Deal with negative transfer</a:t>
            </a:r>
          </a:p>
          <a:p>
            <a:pPr algn="just"/>
            <a:r>
              <a:rPr lang="en-US" altLang="ko-KR" dirty="0"/>
              <a:t>     and 2) optimize multiple objectives</a:t>
            </a:r>
          </a:p>
          <a:p>
            <a:pPr algn="just"/>
            <a:endParaRPr lang="en-US" altLang="ko-KR" dirty="0"/>
          </a:p>
          <a:p>
            <a:pPr algn="just"/>
            <a:r>
              <a:rPr lang="en-US" altLang="ko-KR" dirty="0"/>
              <a:t>- But</a:t>
            </a:r>
            <a:r>
              <a:rPr lang="ko-KR" altLang="en-US" dirty="0"/>
              <a:t> </a:t>
            </a:r>
            <a:r>
              <a:rPr lang="en-US" altLang="ko-KR" dirty="0"/>
              <a:t>MMOE</a:t>
            </a:r>
            <a:r>
              <a:rPr lang="ko-KR" altLang="en-US" dirty="0"/>
              <a:t> </a:t>
            </a:r>
            <a:r>
              <a:rPr lang="en-US" altLang="ko-KR" dirty="0"/>
              <a:t>not consider task correlation </a:t>
            </a:r>
          </a:p>
          <a:p>
            <a:pPr algn="just"/>
            <a:r>
              <a:rPr lang="en-US" altLang="ko-KR" dirty="0"/>
              <a:t>→ Limit the performance of joint optimization </a:t>
            </a:r>
          </a:p>
          <a:p>
            <a:pPr algn="just"/>
            <a:endParaRPr lang="en-US" altLang="ko-KR" sz="1600" dirty="0"/>
          </a:p>
          <a:p>
            <a:pPr algn="just"/>
            <a:r>
              <a:rPr lang="en-US" altLang="ko-KR" sz="1600" dirty="0"/>
              <a:t>* There is no Task-specific / Task-shared concept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0BE76E-4128-05CF-3A70-B5CD8C8D3642}"/>
              </a:ext>
            </a:extLst>
          </p:cNvPr>
          <p:cNvSpPr txBox="1"/>
          <p:nvPr/>
        </p:nvSpPr>
        <p:spPr>
          <a:xfrm>
            <a:off x="2534653" y="1303910"/>
            <a:ext cx="3383899" cy="51956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pPr algn="ctr"/>
            <a:r>
              <a:rPr lang="en-US" altLang="ko-KR" dirty="0"/>
              <a:t>&lt;Property&gt;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75466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CC6D239B-7BC4-4C4E-805F-13E0D051F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Related word / Prior method</a:t>
            </a:r>
            <a:endParaRPr lang="ko-KR" altLang="en-US" dirty="0"/>
          </a:p>
        </p:txBody>
      </p:sp>
      <p:sp>
        <p:nvSpPr>
          <p:cNvPr id="2" name="제목 4">
            <a:extLst>
              <a:ext uri="{FF2B5EF4-FFF2-40B4-BE49-F238E27FC236}">
                <a16:creationId xmlns:a16="http://schemas.microsoft.com/office/drawing/2014/main" id="{BD622FEF-393F-C08E-88D4-3406E74E08F7}"/>
              </a:ext>
            </a:extLst>
          </p:cNvPr>
          <p:cNvSpPr txBox="1">
            <a:spLocks/>
          </p:cNvSpPr>
          <p:nvPr/>
        </p:nvSpPr>
        <p:spPr>
          <a:xfrm>
            <a:off x="231738" y="278303"/>
            <a:ext cx="2869272" cy="695575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rgbClr val="00286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dirty="0"/>
              <a:t>1. Summary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3ED9A7-3529-5D51-DD48-D30EFA41D1CB}"/>
              </a:ext>
            </a:extLst>
          </p:cNvPr>
          <p:cNvSpPr txBox="1"/>
          <p:nvPr/>
        </p:nvSpPr>
        <p:spPr>
          <a:xfrm>
            <a:off x="439358" y="2384905"/>
            <a:ext cx="5416009" cy="2848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defRPr>
            </a:lvl1pPr>
          </a:lstStyle>
          <a:p>
            <a:pPr algn="just"/>
            <a:r>
              <a:rPr lang="en-US" altLang="ko-KR" sz="2000" dirty="0"/>
              <a:t>- First apply task-specific attention network </a:t>
            </a:r>
          </a:p>
          <a:p>
            <a:pPr algn="just"/>
            <a:r>
              <a:rPr lang="en-US" altLang="ko-KR" sz="2000" dirty="0"/>
              <a:t>  to fuse shared features selectively </a:t>
            </a:r>
          </a:p>
          <a:p>
            <a:pPr algn="just"/>
            <a:r>
              <a:rPr lang="en-US" altLang="ko-KR" sz="2000" dirty="0"/>
              <a:t>- But different tasks still share the same </a:t>
            </a:r>
          </a:p>
          <a:p>
            <a:pPr algn="just"/>
            <a:r>
              <a:rPr lang="en-US" altLang="ko-KR" sz="2000" dirty="0"/>
              <a:t>   representation before fusion in attention </a:t>
            </a:r>
          </a:p>
          <a:p>
            <a:pPr algn="just"/>
            <a:endParaRPr lang="en-US" altLang="ko-KR" sz="2000" dirty="0"/>
          </a:p>
          <a:p>
            <a:pPr algn="just"/>
            <a:r>
              <a:rPr lang="en-US" altLang="ko-KR" sz="2000" dirty="0"/>
              <a:t>→ Tasks are mixed before consider </a:t>
            </a:r>
          </a:p>
          <a:p>
            <a:pPr algn="just"/>
            <a:r>
              <a:rPr lang="en-US" altLang="ko-KR" sz="2000" dirty="0"/>
              <a:t>    task specific / shared property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16596E-2352-87B9-7F29-B105803E5A78}"/>
              </a:ext>
            </a:extLst>
          </p:cNvPr>
          <p:cNvSpPr txBox="1"/>
          <p:nvPr/>
        </p:nvSpPr>
        <p:spPr>
          <a:xfrm>
            <a:off x="1123052" y="1819116"/>
            <a:ext cx="3955915" cy="51956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pPr algn="ctr"/>
            <a:r>
              <a:rPr lang="en-US" altLang="ko-KR" dirty="0"/>
              <a:t>1) MTAN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EF10E55-1F4A-1608-7292-DD2BDBB79A6C}"/>
              </a:ext>
            </a:extLst>
          </p:cNvPr>
          <p:cNvSpPr txBox="1"/>
          <p:nvPr/>
        </p:nvSpPr>
        <p:spPr>
          <a:xfrm>
            <a:off x="6848311" y="1817940"/>
            <a:ext cx="3955915" cy="51956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pPr algn="ctr"/>
            <a:r>
              <a:rPr lang="en-US" altLang="ko-KR" dirty="0"/>
              <a:t>2) SNR framework 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628215-DB37-092F-0FE3-2FA804658E74}"/>
              </a:ext>
            </a:extLst>
          </p:cNvPr>
          <p:cNvSpPr txBox="1"/>
          <p:nvPr/>
        </p:nvSpPr>
        <p:spPr>
          <a:xfrm>
            <a:off x="428979" y="1167829"/>
            <a:ext cx="11235484" cy="54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defRPr>
            </a:lvl1pPr>
          </a:lstStyle>
          <a:p>
            <a:r>
              <a:rPr lang="en-US" altLang="ko-KR" sz="2400" b="1" dirty="0">
                <a:ea typeface="KoPubWorld돋움체 Bold" panose="00000800000000000000"/>
              </a:rPr>
              <a:t>Trial exist</a:t>
            </a:r>
            <a:r>
              <a:rPr lang="ko-KR" altLang="en-US" sz="2400" b="1" dirty="0">
                <a:ea typeface="KoPubWorld돋움체 Bold" panose="00000800000000000000"/>
              </a:rPr>
              <a:t> </a:t>
            </a:r>
            <a:r>
              <a:rPr lang="en-US" altLang="ko-KR" sz="2400" b="1" dirty="0">
                <a:ea typeface="KoPubWorld돋움체 Bold" panose="00000800000000000000"/>
              </a:rPr>
              <a:t>to apply Task specific/shared notion and find good network structure</a:t>
            </a:r>
            <a:endParaRPr lang="ko-KR" altLang="en-US" sz="2400" b="1" dirty="0">
              <a:ea typeface="KoPubWorld돋움체 Bold" panose="0000080000000000000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2C843C5-43AE-83B8-2715-3C9256C1B925}"/>
              </a:ext>
            </a:extLst>
          </p:cNvPr>
          <p:cNvSpPr txBox="1"/>
          <p:nvPr/>
        </p:nvSpPr>
        <p:spPr>
          <a:xfrm>
            <a:off x="6118265" y="2400947"/>
            <a:ext cx="5416009" cy="2848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defRPr>
            </a:lvl1pPr>
          </a:lstStyle>
          <a:p>
            <a:pPr marL="342900" indent="-342900" algn="just">
              <a:buFontTx/>
              <a:buChar char="-"/>
            </a:pPr>
            <a:r>
              <a:rPr lang="en-US" altLang="ko-KR" sz="2000" dirty="0"/>
              <a:t>Control connections between sub-networks by binary random variables</a:t>
            </a:r>
          </a:p>
          <a:p>
            <a:pPr marL="342900" indent="-342900" algn="just">
              <a:buFontTx/>
              <a:buChar char="-"/>
            </a:pPr>
            <a:r>
              <a:rPr lang="en-US" altLang="ko-KR" sz="2000" dirty="0"/>
              <a:t>Apply NAS to search for the optimal structure </a:t>
            </a:r>
          </a:p>
          <a:p>
            <a:pPr algn="just"/>
            <a:endParaRPr lang="en-US" altLang="ko-KR" sz="2000" dirty="0"/>
          </a:p>
          <a:p>
            <a:pPr algn="just"/>
            <a:r>
              <a:rPr lang="en-US" altLang="ko-KR" sz="2000" dirty="0"/>
              <a:t>→ Designed with certain simplified</a:t>
            </a:r>
          </a:p>
          <a:p>
            <a:pPr algn="just"/>
            <a:r>
              <a:rPr lang="en-US" altLang="ko-KR" sz="2000" dirty="0"/>
              <a:t>    assumptions and are not general enough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7535BA7-DF20-CC8D-0CA6-061CFA850FB1}"/>
              </a:ext>
            </a:extLst>
          </p:cNvPr>
          <p:cNvSpPr txBox="1"/>
          <p:nvPr/>
        </p:nvSpPr>
        <p:spPr>
          <a:xfrm>
            <a:off x="1137418" y="5836173"/>
            <a:ext cx="991716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altLang="ko-KR" dirty="0"/>
              <a:t>There are good trial in MTL, but all of prior methods</a:t>
            </a:r>
            <a:r>
              <a:rPr lang="en-US" altLang="ko-KR" sz="2400" dirty="0"/>
              <a:t> are </a:t>
            </a:r>
          </a:p>
          <a:p>
            <a:pPr algn="ctr">
              <a:lnSpc>
                <a:spcPct val="100000"/>
              </a:lnSpc>
            </a:pPr>
            <a:r>
              <a:rPr lang="en-US" altLang="ko-KR" sz="2400" dirty="0"/>
              <a:t>not enough to become proper and general</a:t>
            </a:r>
          </a:p>
        </p:txBody>
      </p:sp>
    </p:spTree>
    <p:extLst>
      <p:ext uri="{BB962C8B-B14F-4D97-AF65-F5344CB8AC3E}">
        <p14:creationId xmlns:p14="http://schemas.microsoft.com/office/powerpoint/2010/main" val="39557701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CC6D239B-7BC4-4C4E-805F-13E0D051F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Solving Method – CGC</a:t>
            </a:r>
            <a:endParaRPr lang="ko-KR" altLang="en-US" dirty="0"/>
          </a:p>
        </p:txBody>
      </p:sp>
      <p:sp>
        <p:nvSpPr>
          <p:cNvPr id="2" name="제목 4">
            <a:extLst>
              <a:ext uri="{FF2B5EF4-FFF2-40B4-BE49-F238E27FC236}">
                <a16:creationId xmlns:a16="http://schemas.microsoft.com/office/drawing/2014/main" id="{BD622FEF-393F-C08E-88D4-3406E74E08F7}"/>
              </a:ext>
            </a:extLst>
          </p:cNvPr>
          <p:cNvSpPr txBox="1">
            <a:spLocks/>
          </p:cNvSpPr>
          <p:nvPr/>
        </p:nvSpPr>
        <p:spPr>
          <a:xfrm>
            <a:off x="231738" y="278303"/>
            <a:ext cx="2869272" cy="695575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rgbClr val="00286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dirty="0"/>
              <a:t>1. Summary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B808D83-DE8E-B69D-61B4-20FA0D8E89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0776" y="1736056"/>
            <a:ext cx="5191649" cy="408722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83610A3-CAF8-214E-7724-9E92A5EB2B4D}"/>
              </a:ext>
            </a:extLst>
          </p:cNvPr>
          <p:cNvSpPr txBox="1"/>
          <p:nvPr/>
        </p:nvSpPr>
        <p:spPr>
          <a:xfrm>
            <a:off x="6677504" y="1323314"/>
            <a:ext cx="5018192" cy="41274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pPr algn="ctr"/>
            <a:r>
              <a:rPr lang="en-US" altLang="ko-KR" sz="1800" b="1" dirty="0"/>
              <a:t>&lt;Customized Gate Control(CGC) Model&gt;</a:t>
            </a:r>
            <a:endParaRPr lang="ko-KR" altLang="en-US" sz="1800" b="1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55477466-A4C9-4ED7-F864-9045E9DF4ED2}"/>
              </a:ext>
            </a:extLst>
          </p:cNvPr>
          <p:cNvSpPr/>
          <p:nvPr/>
        </p:nvSpPr>
        <p:spPr>
          <a:xfrm>
            <a:off x="6590776" y="4556938"/>
            <a:ext cx="5191649" cy="849251"/>
          </a:xfrm>
          <a:prstGeom prst="roundRect">
            <a:avLst/>
          </a:prstGeom>
          <a:solidFill>
            <a:srgbClr val="306EBA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ABB1314E-3F6C-A6DA-7259-81DC8CAB9D8B}"/>
              </a:ext>
            </a:extLst>
          </p:cNvPr>
          <p:cNvSpPr/>
          <p:nvPr/>
        </p:nvSpPr>
        <p:spPr>
          <a:xfrm>
            <a:off x="7188173" y="3727947"/>
            <a:ext cx="3853208" cy="849251"/>
          </a:xfrm>
          <a:prstGeom prst="roundRect">
            <a:avLst/>
          </a:prstGeom>
          <a:solidFill>
            <a:schemeClr val="accent6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560293F1-B205-37B4-B9E1-5FD0E0918345}"/>
              </a:ext>
            </a:extLst>
          </p:cNvPr>
          <p:cNvGrpSpPr/>
          <p:nvPr/>
        </p:nvGrpSpPr>
        <p:grpSpPr>
          <a:xfrm>
            <a:off x="6926580" y="1737360"/>
            <a:ext cx="4518964" cy="2057400"/>
            <a:chOff x="6926580" y="1737360"/>
            <a:chExt cx="4518964" cy="2057400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4CDD0CE7-0A75-03CD-794C-BF0B0B328015}"/>
                </a:ext>
              </a:extLst>
            </p:cNvPr>
            <p:cNvSpPr/>
            <p:nvPr/>
          </p:nvSpPr>
          <p:spPr>
            <a:xfrm>
              <a:off x="6926580" y="1737360"/>
              <a:ext cx="1241128" cy="2057400"/>
            </a:xfrm>
            <a:prstGeom prst="round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BA644289-A8D8-C945-A63C-92DB226DDF91}"/>
                </a:ext>
              </a:extLst>
            </p:cNvPr>
            <p:cNvSpPr/>
            <p:nvPr/>
          </p:nvSpPr>
          <p:spPr>
            <a:xfrm>
              <a:off x="10204416" y="1737360"/>
              <a:ext cx="1241128" cy="2057400"/>
            </a:xfrm>
            <a:prstGeom prst="round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3D29A034-4688-FD09-5E68-3A60B722CDE1}"/>
              </a:ext>
            </a:extLst>
          </p:cNvPr>
          <p:cNvSpPr txBox="1"/>
          <p:nvPr/>
        </p:nvSpPr>
        <p:spPr>
          <a:xfrm>
            <a:off x="372890" y="2004507"/>
            <a:ext cx="6320506" cy="34003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defRPr>
            </a:lvl1pPr>
          </a:lstStyle>
          <a:p>
            <a:pPr algn="just"/>
            <a:r>
              <a:rPr lang="en-US" altLang="ko-KR" sz="2400" dirty="0">
                <a:solidFill>
                  <a:schemeClr val="bg1"/>
                </a:solidFill>
                <a:highlight>
                  <a:srgbClr val="0000FF"/>
                </a:highlight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Bottom</a:t>
            </a:r>
            <a:r>
              <a:rPr lang="en-US" altLang="ko-KR" sz="2400" dirty="0"/>
              <a:t> : Shared &amp; Specific expert modules</a:t>
            </a:r>
            <a:endParaRPr lang="en-US" altLang="ko-KR" sz="2000" dirty="0"/>
          </a:p>
          <a:p>
            <a:pPr algn="just"/>
            <a:endParaRPr lang="en-US" altLang="ko-KR" sz="2400" dirty="0"/>
          </a:p>
          <a:p>
            <a:pPr algn="just"/>
            <a:r>
              <a:rPr lang="en-US" altLang="ko-KR" sz="2400" dirty="0">
                <a:solidFill>
                  <a:schemeClr val="bg1"/>
                </a:solidFill>
                <a:highlight>
                  <a:srgbClr val="008000"/>
                </a:highlight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Gate</a:t>
            </a:r>
            <a:r>
              <a:rPr lang="en-US" altLang="ko-KR" sz="2400" dirty="0"/>
              <a:t> : Fuse representation of specific experts and shared experts dynamically </a:t>
            </a:r>
          </a:p>
          <a:p>
            <a:pPr algn="just"/>
            <a:endParaRPr lang="en-US" altLang="ko-KR" sz="2400" dirty="0"/>
          </a:p>
          <a:p>
            <a:pPr algn="just"/>
            <a:r>
              <a:rPr lang="en-US" altLang="ko-KR" sz="2400" dirty="0">
                <a:highlight>
                  <a:srgbClr val="FFFF00"/>
                </a:highlight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Tower</a:t>
            </a:r>
            <a:r>
              <a:rPr lang="en-US" altLang="ko-KR" sz="2400" dirty="0"/>
              <a:t> : Absorb knowledge from shared and specific expert through gate 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FE66062-7E42-42A0-66F2-9E3927283EA2}"/>
              </a:ext>
            </a:extLst>
          </p:cNvPr>
          <p:cNvSpPr txBox="1"/>
          <p:nvPr/>
        </p:nvSpPr>
        <p:spPr>
          <a:xfrm>
            <a:off x="816101" y="1335913"/>
            <a:ext cx="5279899" cy="51956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pPr algn="ctr"/>
            <a:r>
              <a:rPr lang="en-US" altLang="ko-KR" b="1" dirty="0"/>
              <a:t>&lt;Customized Gate Control&gt;</a:t>
            </a:r>
            <a:endParaRPr lang="ko-KR" altLang="en-US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B5555E3-5C3A-90EB-811A-EF59B4F93E36}"/>
              </a:ext>
            </a:extLst>
          </p:cNvPr>
          <p:cNvSpPr txBox="1"/>
          <p:nvPr/>
        </p:nvSpPr>
        <p:spPr>
          <a:xfrm>
            <a:off x="1137418" y="5836173"/>
            <a:ext cx="991716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altLang="ko-KR" dirty="0"/>
              <a:t>CGC achieves</a:t>
            </a:r>
            <a:r>
              <a:rPr lang="ko-KR" altLang="en-US" dirty="0"/>
              <a:t> </a:t>
            </a:r>
            <a:r>
              <a:rPr lang="en-US" altLang="ko-KR" dirty="0"/>
              <a:t>more</a:t>
            </a:r>
            <a:r>
              <a:rPr lang="ko-KR" altLang="en-US" dirty="0"/>
              <a:t> </a:t>
            </a:r>
            <a:r>
              <a:rPr lang="en-US" altLang="ko-KR" dirty="0"/>
              <a:t>flexible</a:t>
            </a:r>
            <a:r>
              <a:rPr lang="ko-KR" altLang="en-US" dirty="0"/>
              <a:t> </a:t>
            </a:r>
            <a:r>
              <a:rPr lang="en-US" altLang="ko-KR" dirty="0"/>
              <a:t>balance</a:t>
            </a:r>
            <a:r>
              <a:rPr lang="ko-KR" altLang="en-US" dirty="0"/>
              <a:t> </a:t>
            </a:r>
            <a:r>
              <a:rPr lang="en-US" altLang="ko-KR" dirty="0"/>
              <a:t>between tasks and better deals with task conflicts and sample-dependent correlation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80739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ctr">
          <a:defRPr sz="36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2322</TotalTime>
  <Words>6709</Words>
  <Application>Microsoft Office PowerPoint</Application>
  <PresentationFormat>와이드스크린</PresentationFormat>
  <Paragraphs>838</Paragraphs>
  <Slides>28</Slides>
  <Notes>28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6" baseType="lpstr">
      <vt:lpstr>KoPubWorld돋움체 Bold</vt:lpstr>
      <vt:lpstr>KoPubWorld돋움체 Light</vt:lpstr>
      <vt:lpstr>KoPubWorld돋움체 Medium</vt:lpstr>
      <vt:lpstr>noto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Define Problem</vt:lpstr>
      <vt:lpstr>Related word / Prior method</vt:lpstr>
      <vt:lpstr>Related word / Prior method</vt:lpstr>
      <vt:lpstr>Related word / Prior method</vt:lpstr>
      <vt:lpstr>Related word / Prior method</vt:lpstr>
      <vt:lpstr>Solving Method – CGC</vt:lpstr>
      <vt:lpstr>Solving Method – CGC</vt:lpstr>
      <vt:lpstr>Solving Method – PLE</vt:lpstr>
      <vt:lpstr>Solving Method – Joint Loss optimization</vt:lpstr>
      <vt:lpstr>Experiment</vt:lpstr>
      <vt:lpstr>Result</vt:lpstr>
      <vt:lpstr>Result</vt:lpstr>
      <vt:lpstr>Result</vt:lpstr>
      <vt:lpstr>PowerPoint 프레젠테이션</vt:lpstr>
      <vt:lpstr>Strong point</vt:lpstr>
      <vt:lpstr>Novel Idea(Contribution)</vt:lpstr>
      <vt:lpstr>Good to Motivation</vt:lpstr>
      <vt:lpstr>Reproducible</vt:lpstr>
      <vt:lpstr>Convincing Results</vt:lpstr>
      <vt:lpstr>Weak point</vt:lpstr>
      <vt:lpstr>Weak point</vt:lpstr>
      <vt:lpstr>Weak point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타이틀1안</dc:title>
  <dc:creator>changsun.h</dc:creator>
  <cp:lastModifiedBy>Kang Hyeongu</cp:lastModifiedBy>
  <cp:revision>85</cp:revision>
  <dcterms:created xsi:type="dcterms:W3CDTF">2021-10-27T04:57:28Z</dcterms:created>
  <dcterms:modified xsi:type="dcterms:W3CDTF">2022-09-14T00:14:28Z</dcterms:modified>
</cp:coreProperties>
</file>