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37" r:id="rId4"/>
    <p:sldId id="334" r:id="rId5"/>
    <p:sldId id="346" r:id="rId6"/>
    <p:sldId id="369" r:id="rId7"/>
    <p:sldId id="370" r:id="rId8"/>
    <p:sldId id="351" r:id="rId9"/>
    <p:sldId id="347" r:id="rId10"/>
    <p:sldId id="352" r:id="rId11"/>
    <p:sldId id="353" r:id="rId12"/>
    <p:sldId id="354" r:id="rId13"/>
    <p:sldId id="349" r:id="rId14"/>
    <p:sldId id="355" r:id="rId15"/>
    <p:sldId id="356" r:id="rId16"/>
    <p:sldId id="357" r:id="rId17"/>
    <p:sldId id="344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45" r:id="rId27"/>
    <p:sldId id="367" r:id="rId28"/>
    <p:sldId id="37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72441" autoAdjust="0"/>
  </p:normalViewPr>
  <p:slideViewPr>
    <p:cSldViewPr snapToGrid="0" showGuides="1">
      <p:cViewPr varScale="1">
        <p:scale>
          <a:sx n="59" d="100"/>
          <a:sy n="59" d="100"/>
        </p:scale>
        <p:origin x="1608" y="67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4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b="1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 difference of Routing Strategy and Bottom Ingressives allows  CGC to well consider the difference and relationship among Tasks.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930142"/>
            <a:ext cx="6300624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</a:t>
            </a:r>
          </a:p>
          <a:p>
            <a:pPr algn="just"/>
            <a:r>
              <a:rPr lang="en-US" altLang="ko-KR" dirty="0"/>
              <a:t>    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representation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5512527" y="2233750"/>
            <a:ext cx="1140691" cy="603887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5063527" y="4159700"/>
            <a:ext cx="2315819" cy="522810"/>
          </a:xfrm>
          <a:prstGeom prst="bentConnector3">
            <a:avLst>
              <a:gd name="adj1" fmla="val 3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 learning.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67397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show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411097"/>
            <a:ext cx="6168703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Show that high-level deeper representation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among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Prove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- 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0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918853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Show that there is 'seesaw phenomenon' and prove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parameters of task-specific expert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each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hierarchy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19948" y="288980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95648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C912C4-D59F-ABAB-90F5-9DCAE62E0259}"/>
              </a:ext>
            </a:extLst>
          </p:cNvPr>
          <p:cNvGrpSpPr/>
          <p:nvPr/>
        </p:nvGrpSpPr>
        <p:grpSpPr>
          <a:xfrm>
            <a:off x="944095" y="3245763"/>
            <a:ext cx="5046397" cy="2091137"/>
            <a:chOff x="944095" y="3374716"/>
            <a:chExt cx="5046397" cy="209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0A24F8-2106-F9E4-F15D-21AC8D9E5667}"/>
                </a:ext>
              </a:extLst>
            </p:cNvPr>
            <p:cNvSpPr txBox="1"/>
            <p:nvPr/>
          </p:nvSpPr>
          <p:spPr>
            <a:xfrm>
              <a:off x="944095" y="3972816"/>
              <a:ext cx="5046397" cy="149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Occur when tasks are 1) strongly correlated, 2) sample dependent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Improvement of one task leads to</a:t>
              </a:r>
            </a:p>
            <a:p>
              <a:pPr algn="just"/>
              <a:r>
                <a:rPr lang="en-US" altLang="ko-KR" dirty="0"/>
                <a:t>   performance deterioration of other tasks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5C5788-0B5F-6E39-D4E4-BF4267A652BA}"/>
                </a:ext>
              </a:extLst>
            </p:cNvPr>
            <p:cNvSpPr txBox="1"/>
            <p:nvPr/>
          </p:nvSpPr>
          <p:spPr>
            <a:xfrm>
              <a:off x="1809615" y="3374716"/>
              <a:ext cx="358674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2) Seesaw Phenomenon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D7F27-3313-6B02-DF04-930F793AD69C}"/>
              </a:ext>
            </a:extLst>
          </p:cNvPr>
          <p:cNvGrpSpPr/>
          <p:nvPr/>
        </p:nvGrpSpPr>
        <p:grpSpPr>
          <a:xfrm>
            <a:off x="846173" y="1223465"/>
            <a:ext cx="4951333" cy="1718073"/>
            <a:chOff x="846173" y="1352418"/>
            <a:chExt cx="4951333" cy="17180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AB1B5F-A2DF-F420-D15A-6E77F424B3EA}"/>
                </a:ext>
              </a:extLst>
            </p:cNvPr>
            <p:cNvSpPr txBox="1"/>
            <p:nvPr/>
          </p:nvSpPr>
          <p:spPr>
            <a:xfrm>
              <a:off x="1376277" y="1352418"/>
              <a:ext cx="395591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1) Negative Transfer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BBA7B9-E2E5-2CC4-5EEB-3777D26A5054}"/>
                </a:ext>
              </a:extLst>
            </p:cNvPr>
            <p:cNvSpPr txBox="1"/>
            <p:nvPr/>
          </p:nvSpPr>
          <p:spPr>
            <a:xfrm>
              <a:off x="846173" y="1937552"/>
              <a:ext cx="4951333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Common phenomenon in MTL for loosely correlated tasks</a:t>
              </a:r>
            </a:p>
            <a:p>
              <a:pPr algn="just"/>
              <a:r>
                <a:rPr lang="en-US" altLang="ko-KR" dirty="0"/>
                <a:t>-  Performance deterioration in MTL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are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512539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1A25E9-9DF9-6BD0-4FF6-FDC59A7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4" y="1941743"/>
            <a:ext cx="4568337" cy="3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5043BE-00F0-B187-E686-094143E661F6}"/>
              </a:ext>
            </a:extLst>
          </p:cNvPr>
          <p:cNvGrpSpPr/>
          <p:nvPr/>
        </p:nvGrpSpPr>
        <p:grpSpPr>
          <a:xfrm>
            <a:off x="1594620" y="1150952"/>
            <a:ext cx="9012161" cy="4484579"/>
            <a:chOff x="1137418" y="1150952"/>
            <a:chExt cx="9012161" cy="4484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5B44B7-D0DB-85F0-077C-DA768AF58309}"/>
                </a:ext>
              </a:extLst>
            </p:cNvPr>
            <p:cNvSpPr txBox="1"/>
            <p:nvPr/>
          </p:nvSpPr>
          <p:spPr>
            <a:xfrm>
              <a:off x="1137418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&lt;Cross-Stitch Network&gt;</a:t>
              </a:r>
              <a:endParaRPr lang="ko-KR" altLang="en-US" sz="1800" b="1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F384EE-E06A-B6AC-716F-0E0D5E87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918" y="1611642"/>
              <a:ext cx="8121163" cy="40238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8D0F9-F562-0654-074E-B4B059B0E3F5}"/>
                </a:ext>
              </a:extLst>
            </p:cNvPr>
            <p:cNvSpPr txBox="1"/>
            <p:nvPr/>
          </p:nvSpPr>
          <p:spPr>
            <a:xfrm>
              <a:off x="3951549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&lt;Sluice Network&gt;</a:t>
              </a:r>
              <a:endParaRPr lang="ko-KR" altLang="en-US" sz="18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FC6F89-5F6C-DCC3-B944-4D2F88374940}"/>
                </a:ext>
              </a:extLst>
            </p:cNvPr>
            <p:cNvSpPr txBox="1"/>
            <p:nvPr/>
          </p:nvSpPr>
          <p:spPr>
            <a:xfrm>
              <a:off x="6765680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&lt;ML-MMOE&gt;</a:t>
              </a:r>
              <a:endParaRPr lang="ko-KR" altLang="en-US" sz="18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301269-4D9C-BFD8-360E-D27E5BD341D9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Several methods of prior work of MTL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try to solve negative transfer, but neglect the seesaw Phenomenon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Cross-Stitch Network and Sluice Network,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we can check that adaptive combinations of tasks is</a:t>
            </a:r>
            <a:r>
              <a:rPr lang="ko-KR" altLang="en-US" dirty="0"/>
              <a:t> </a:t>
            </a:r>
            <a:r>
              <a:rPr lang="en-US" altLang="ko-KR" dirty="0"/>
              <a:t>needed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7127630" y="1139229"/>
            <a:ext cx="4372708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CE29-0B2D-2535-2E9E-DBB423781F9D}"/>
              </a:ext>
            </a:extLst>
          </p:cNvPr>
          <p:cNvSpPr txBox="1"/>
          <p:nvPr/>
        </p:nvSpPr>
        <p:spPr>
          <a:xfrm>
            <a:off x="7160093" y="1820065"/>
            <a:ext cx="4480921" cy="321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/>
              <a:t>Learn weights of linear combinations to fuse representations from different tasks </a:t>
            </a:r>
          </a:p>
          <a:p>
            <a:r>
              <a:rPr lang="en-US" altLang="ko-KR" dirty="0"/>
              <a:t>→ Try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deal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</a:t>
            </a:r>
            <a:r>
              <a:rPr lang="en-US" altLang="ko-KR" dirty="0"/>
              <a:t>representations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combined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weights for all samples</a:t>
            </a:r>
          </a:p>
          <a:p>
            <a:r>
              <a:rPr lang="en-US" altLang="ko-KR" dirty="0"/>
              <a:t>→ Can’t address Seesaw Phenomenon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Adaptive combinations of tasks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9657-D12D-7D78-C88D-B663E0FA9FFB}"/>
              </a:ext>
            </a:extLst>
          </p:cNvPr>
          <p:cNvSpPr txBox="1"/>
          <p:nvPr/>
        </p:nvSpPr>
        <p:spPr>
          <a:xfrm>
            <a:off x="8012674" y="1233047"/>
            <a:ext cx="259640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ML-MMOE Model, Gate network is effective to fuse different tasks but we</a:t>
            </a:r>
            <a:r>
              <a:rPr lang="ko-KR" altLang="en-US" dirty="0"/>
              <a:t> </a:t>
            </a:r>
            <a:r>
              <a:rPr lang="en-US" altLang="ko-KR" dirty="0"/>
              <a:t>also consider task specific / shared concept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1270791" y="1139229"/>
            <a:ext cx="5903732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5ECC-1830-43CE-67B6-0F308A96167E}"/>
              </a:ext>
            </a:extLst>
          </p:cNvPr>
          <p:cNvSpPr txBox="1"/>
          <p:nvPr/>
        </p:nvSpPr>
        <p:spPr>
          <a:xfrm>
            <a:off x="1206768" y="1843978"/>
            <a:ext cx="6092314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Apply gate networks to obtain different fuse </a:t>
            </a:r>
          </a:p>
          <a:p>
            <a:pPr algn="just"/>
            <a:r>
              <a:rPr lang="en-US" altLang="ko-KR" dirty="0"/>
              <a:t>   weight of  task difference among bottom expert</a:t>
            </a:r>
          </a:p>
          <a:p>
            <a:pPr algn="just"/>
            <a:r>
              <a:rPr lang="en-US" altLang="ko-KR" dirty="0"/>
              <a:t>→ 1) Deal with negative transfer</a:t>
            </a:r>
          </a:p>
          <a:p>
            <a:pPr algn="just"/>
            <a:r>
              <a:rPr lang="en-US" altLang="ko-KR" dirty="0"/>
              <a:t>     and 2) optimize multiple objectives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But</a:t>
            </a:r>
            <a:r>
              <a:rPr lang="ko-KR" altLang="en-US" dirty="0"/>
              <a:t> </a:t>
            </a:r>
            <a:r>
              <a:rPr lang="en-US" altLang="ko-KR" dirty="0"/>
              <a:t>MMOE</a:t>
            </a:r>
            <a:r>
              <a:rPr lang="ko-KR" altLang="en-US" dirty="0"/>
              <a:t> </a:t>
            </a:r>
            <a:r>
              <a:rPr lang="en-US" altLang="ko-KR" dirty="0"/>
              <a:t>not consider task correlation </a:t>
            </a:r>
          </a:p>
          <a:p>
            <a:pPr algn="just"/>
            <a:r>
              <a:rPr lang="en-US" altLang="ko-KR" dirty="0"/>
              <a:t>→ Limit the performance of joint optimization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* There is no Task-specific / Task-shared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BE76E-4128-05CF-3A70-B5CD8C8D3642}"/>
              </a:ext>
            </a:extLst>
          </p:cNvPr>
          <p:cNvSpPr txBox="1"/>
          <p:nvPr/>
        </p:nvSpPr>
        <p:spPr>
          <a:xfrm>
            <a:off x="2534653" y="1303910"/>
            <a:ext cx="3383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3849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- First apply task-specific attention network </a:t>
            </a:r>
          </a:p>
          <a:p>
            <a:pPr algn="just"/>
            <a:r>
              <a:rPr lang="en-US" altLang="ko-KR" sz="2000" dirty="0"/>
              <a:t>  to fuse shared features selectively </a:t>
            </a:r>
          </a:p>
          <a:p>
            <a:pPr algn="just"/>
            <a:r>
              <a:rPr lang="en-US" altLang="ko-KR" sz="2000" dirty="0"/>
              <a:t>- But different tasks still share the same </a:t>
            </a:r>
          </a:p>
          <a:p>
            <a:pPr algn="just"/>
            <a:r>
              <a:rPr lang="en-US" altLang="ko-KR" sz="2000" dirty="0"/>
              <a:t>   representation before fusion in attention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Tasks are mixed before consider </a:t>
            </a:r>
          </a:p>
          <a:p>
            <a:pPr algn="just"/>
            <a:r>
              <a:rPr lang="en-US" altLang="ko-KR" sz="2000" dirty="0"/>
              <a:t>    task specific / shared property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1819116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1817940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428979" y="1167829"/>
            <a:ext cx="1123548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b="1" dirty="0">
                <a:ea typeface="KoPubWorld돋움체 Bold" panose="00000800000000000000"/>
              </a:rPr>
              <a:t>Trial exist</a:t>
            </a:r>
            <a:r>
              <a:rPr lang="ko-KR" altLang="en-US" sz="2400" b="1" dirty="0">
                <a:ea typeface="KoPubWorld돋움체 Bold" panose="00000800000000000000"/>
              </a:rPr>
              <a:t> </a:t>
            </a:r>
            <a:r>
              <a:rPr lang="en-US" altLang="ko-KR" sz="2400" b="1" dirty="0">
                <a:ea typeface="KoPubWorld돋움체 Bold" panose="00000800000000000000"/>
              </a:rPr>
              <a:t>to apply Task specific/shared notion and find good network structure</a:t>
            </a:r>
            <a:endParaRPr lang="ko-KR" altLang="en-US" sz="2400" b="1" dirty="0">
              <a:ea typeface="KoPubWorld돋움체 Bold" panose="000008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40094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There are good trial in MTL, but all of prior methods</a:t>
            </a:r>
            <a:r>
              <a:rPr lang="en-US" altLang="ko-KR" sz="2400" dirty="0"/>
              <a:t> are </a:t>
            </a:r>
          </a:p>
          <a:p>
            <a:pPr algn="ctr">
              <a:lnSpc>
                <a:spcPct val="100000"/>
              </a:lnSpc>
            </a:pPr>
            <a:r>
              <a:rPr lang="en-US" altLang="ko-KR" sz="2400" dirty="0"/>
              <a:t>not enough to become proper and general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556938"/>
            <a:ext cx="5191649" cy="849251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B1314E-3F6C-A6DA-7259-81DC8CAB9D8B}"/>
              </a:ext>
            </a:extLst>
          </p:cNvPr>
          <p:cNvSpPr/>
          <p:nvPr/>
        </p:nvSpPr>
        <p:spPr>
          <a:xfrm>
            <a:off x="7188173" y="3727947"/>
            <a:ext cx="3853208" cy="84925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2223</Words>
  <Application>Microsoft Office PowerPoint</Application>
  <PresentationFormat>와이드스크린</PresentationFormat>
  <Paragraphs>350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Kang Hyeongu</cp:lastModifiedBy>
  <cp:revision>86</cp:revision>
  <dcterms:created xsi:type="dcterms:W3CDTF">2021-10-27T04:57:28Z</dcterms:created>
  <dcterms:modified xsi:type="dcterms:W3CDTF">2022-09-14T00:15:47Z</dcterms:modified>
</cp:coreProperties>
</file>