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30275213" cy="42803763"/>
  <p:notesSz cx="6858000" cy="9144000"/>
  <p:defaultTextStyle>
    <a:defPPr>
      <a:defRPr lang="ko-KR"/>
    </a:defPPr>
    <a:lvl1pPr marL="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1pPr>
    <a:lvl2pPr marL="201790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2pPr>
    <a:lvl3pPr marL="4035817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3pPr>
    <a:lvl4pPr marL="605372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4pPr>
    <a:lvl5pPr marL="8071631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5pPr>
    <a:lvl6pPr marL="1008954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6pPr>
    <a:lvl7pPr marL="12107449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7pPr>
    <a:lvl8pPr marL="1412535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8pPr>
    <a:lvl9pPr marL="1614326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6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루어투어" initials="fndjxndj" lastIdx="2" clrIdx="0">
    <p:extLst>
      <p:ext uri="{19B8F6BF-5375-455C-9EA6-DF929625EA0E}">
        <p15:presenceInfo xmlns:p15="http://schemas.microsoft.com/office/powerpoint/2012/main" userId="루어투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62"/>
    <a:srgbClr val="3B9BFB"/>
    <a:srgbClr val="558ED5"/>
    <a:srgbClr val="EDF2F9"/>
    <a:srgbClr val="336699"/>
    <a:srgbClr val="FF6600"/>
    <a:srgbClr val="F8F5EC"/>
    <a:srgbClr val="A2543D"/>
    <a:srgbClr val="CD7F5C"/>
    <a:srgbClr val="D6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753" autoAdjust="0"/>
  </p:normalViewPr>
  <p:slideViewPr>
    <p:cSldViewPr showGuides="1">
      <p:cViewPr varScale="1">
        <p:scale>
          <a:sx n="21" d="100"/>
          <a:sy n="21" d="100"/>
        </p:scale>
        <p:origin x="2100" y="18"/>
      </p:cViewPr>
      <p:guideLst>
        <p:guide orient="horz" pos="134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0803"/>
    </p:cViewPr>
  </p:sorterViewPr>
  <p:notesViewPr>
    <p:cSldViewPr>
      <p:cViewPr varScale="1">
        <p:scale>
          <a:sx n="99" d="100"/>
          <a:sy n="99" d="100"/>
        </p:scale>
        <p:origin x="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EE4BC-BAC4-48C7-8A5D-1B42E9BBCD9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D759-9115-4C34-8287-C23AB5A51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81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63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44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26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07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089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270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452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5D759-9115-4C34-8287-C23AB5A51F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05826D-8FA5-D2BE-0261-7B439977E219}"/>
              </a:ext>
            </a:extLst>
          </p:cNvPr>
          <p:cNvSpPr/>
          <p:nvPr userDrawn="1"/>
        </p:nvSpPr>
        <p:spPr>
          <a:xfrm>
            <a:off x="0" y="-119"/>
            <a:ext cx="30275213" cy="42804000"/>
          </a:xfrm>
          <a:prstGeom prst="rect">
            <a:avLst/>
          </a:prstGeom>
          <a:solidFill>
            <a:srgbClr val="023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404" dirty="0"/>
          </a:p>
        </p:txBody>
      </p:sp>
      <p:sp>
        <p:nvSpPr>
          <p:cNvPr id="18" name="양쪽 모서리가 둥근 사각형 21">
            <a:extLst>
              <a:ext uri="{FF2B5EF4-FFF2-40B4-BE49-F238E27FC236}">
                <a16:creationId xmlns:a16="http://schemas.microsoft.com/office/drawing/2014/main" id="{F029B444-5579-3ECE-57CC-CB1EA8504611}"/>
              </a:ext>
            </a:extLst>
          </p:cNvPr>
          <p:cNvSpPr/>
          <p:nvPr userDrawn="1"/>
        </p:nvSpPr>
        <p:spPr>
          <a:xfrm>
            <a:off x="790451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19" name="양쪽 모서리가 둥근 사각형 23">
            <a:extLst>
              <a:ext uri="{FF2B5EF4-FFF2-40B4-BE49-F238E27FC236}">
                <a16:creationId xmlns:a16="http://schemas.microsoft.com/office/drawing/2014/main" id="{49723945-9409-E74F-4D74-F34AAEBCB02D}"/>
              </a:ext>
            </a:extLst>
          </p:cNvPr>
          <p:cNvSpPr/>
          <p:nvPr userDrawn="1"/>
        </p:nvSpPr>
        <p:spPr>
          <a:xfrm>
            <a:off x="15377318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458131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2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21">
            <a:extLst>
              <a:ext uri="{FF2B5EF4-FFF2-40B4-BE49-F238E27FC236}">
                <a16:creationId xmlns:a16="http://schemas.microsoft.com/office/drawing/2014/main" id="{766C7EB2-980D-4CA8-BD79-10BF04DE69F0}"/>
              </a:ext>
            </a:extLst>
          </p:cNvPr>
          <p:cNvSpPr/>
          <p:nvPr userDrawn="1"/>
        </p:nvSpPr>
        <p:spPr>
          <a:xfrm>
            <a:off x="790454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5E9F3AFD-2E39-4EF1-A175-92B4D599052A}"/>
              </a:ext>
            </a:extLst>
          </p:cNvPr>
          <p:cNvSpPr/>
          <p:nvPr userDrawn="1"/>
        </p:nvSpPr>
        <p:spPr>
          <a:xfrm>
            <a:off x="15377319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8863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59"/>
          </a:xfrm>
          <a:prstGeom prst="rect">
            <a:avLst/>
          </a:prstGeom>
        </p:spPr>
        <p:txBody>
          <a:bodyPr vert="horz" lIns="417635" tIns="208818" rIns="417635" bIns="208818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9"/>
            <a:ext cx="27247692" cy="28248505"/>
          </a:xfrm>
          <a:prstGeom prst="rect">
            <a:avLst/>
          </a:prstGeom>
        </p:spPr>
        <p:txBody>
          <a:bodyPr vert="horz" lIns="417635" tIns="208818" rIns="417635" bIns="2088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l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2EA-93D2-422C-9D50-DCDFD5662F5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4" y="39672752"/>
            <a:ext cx="9587151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ct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8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678E-E807-4BC3-8392-26D7FE55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</p:sldLayoutIdLst>
  <p:txStyles>
    <p:titleStyle>
      <a:lvl1pPr algn="ctr" defTabSz="3937886" rtl="0" eaLnBrk="1" latinLnBrk="1" hangingPunct="1">
        <a:spcBef>
          <a:spcPct val="0"/>
        </a:spcBef>
        <a:buNone/>
        <a:defRPr sz="189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707" indent="-1476707" algn="l" defTabSz="3937886" rtl="0" eaLnBrk="1" latinLnBrk="1" hangingPunct="1">
        <a:spcBef>
          <a:spcPct val="20000"/>
        </a:spcBef>
        <a:buFont typeface="Arial" pitchFamily="34" charset="0"/>
        <a:buChar char="•"/>
        <a:defRPr sz="13767" kern="1200">
          <a:solidFill>
            <a:schemeClr val="tx1"/>
          </a:solidFill>
          <a:latin typeface="+mn-lt"/>
          <a:ea typeface="+mn-ea"/>
          <a:cs typeface="+mn-cs"/>
        </a:defRPr>
      </a:lvl1pPr>
      <a:lvl2pPr marL="3199531" indent="-1230590" algn="l" defTabSz="3937886" rtl="0" eaLnBrk="1" latinLnBrk="1" hangingPunct="1">
        <a:spcBef>
          <a:spcPct val="20000"/>
        </a:spcBef>
        <a:buFont typeface="Arial" pitchFamily="34" charset="0"/>
        <a:buChar char="–"/>
        <a:defRPr sz="11974" kern="1200">
          <a:solidFill>
            <a:schemeClr val="tx1"/>
          </a:solidFill>
          <a:latin typeface="+mn-lt"/>
          <a:ea typeface="+mn-ea"/>
          <a:cs typeface="+mn-cs"/>
        </a:defRPr>
      </a:lvl2pPr>
      <a:lvl3pPr marL="492235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10372" kern="1200">
          <a:solidFill>
            <a:schemeClr val="tx1"/>
          </a:solidFill>
          <a:latin typeface="+mn-lt"/>
          <a:ea typeface="+mn-ea"/>
          <a:cs typeface="+mn-cs"/>
        </a:defRPr>
      </a:lvl3pPr>
      <a:lvl4pPr marL="6891299" indent="-984472" algn="l" defTabSz="3937886" rtl="0" eaLnBrk="1" latinLnBrk="1" hangingPunct="1">
        <a:spcBef>
          <a:spcPct val="20000"/>
        </a:spcBef>
        <a:buFont typeface="Arial" pitchFamily="34" charset="0"/>
        <a:buChar char="–"/>
        <a:defRPr sz="8581" kern="1200">
          <a:solidFill>
            <a:schemeClr val="tx1"/>
          </a:solidFill>
          <a:latin typeface="+mn-lt"/>
          <a:ea typeface="+mn-ea"/>
          <a:cs typeface="+mn-cs"/>
        </a:defRPr>
      </a:lvl4pPr>
      <a:lvl5pPr marL="8860243" indent="-984472" algn="l" defTabSz="3937886" rtl="0" eaLnBrk="1" latinLnBrk="1" hangingPunct="1">
        <a:spcBef>
          <a:spcPct val="20000"/>
        </a:spcBef>
        <a:buFont typeface="Arial" pitchFamily="34" charset="0"/>
        <a:buChar char="»"/>
        <a:defRPr sz="8581" kern="1200">
          <a:solidFill>
            <a:schemeClr val="tx1"/>
          </a:solidFill>
          <a:latin typeface="+mn-lt"/>
          <a:ea typeface="+mn-ea"/>
          <a:cs typeface="+mn-cs"/>
        </a:defRPr>
      </a:lvl5pPr>
      <a:lvl6pPr marL="1082918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6pPr>
      <a:lvl7pPr marL="12798129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7pPr>
      <a:lvl8pPr marL="14767074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8pPr>
      <a:lvl9pPr marL="16736015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1pPr>
      <a:lvl2pPr marL="196894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2pPr>
      <a:lvl3pPr marL="3937886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3pPr>
      <a:lvl4pPr marL="590682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4pPr>
      <a:lvl5pPr marL="787577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5pPr>
      <a:lvl6pPr marL="9844715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6pPr>
      <a:lvl7pPr marL="1181365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7pPr>
      <a:lvl8pPr marL="1378260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8pPr>
      <a:lvl9pPr marL="15751543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13A79A-ED89-48FB-B438-3C02B401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78" y="38035729"/>
            <a:ext cx="8971505" cy="1233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D077D9-A3C5-4D2E-97F8-EF60C95B8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9" y="18874280"/>
            <a:ext cx="13573177" cy="75681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2297B5-F460-76A2-9583-05ED6AB5E2FF}"/>
              </a:ext>
            </a:extLst>
          </p:cNvPr>
          <p:cNvSpPr/>
          <p:nvPr/>
        </p:nvSpPr>
        <p:spPr>
          <a:xfrm>
            <a:off x="4488207" y="611739"/>
            <a:ext cx="21298799" cy="228351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anose="020B0604020202020204" pitchFamily="34" charset="0"/>
              </a:rPr>
              <a:t>Solve lack of Label data : Partial classification by geometric attribute of Coreset selection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나눔고딕 ExtraBold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0E0C31-A745-7586-CCAE-FD14BAE27329}"/>
              </a:ext>
            </a:extLst>
          </p:cNvPr>
          <p:cNvSpPr/>
          <p:nvPr/>
        </p:nvSpPr>
        <p:spPr>
          <a:xfrm>
            <a:off x="7555679" y="3164393"/>
            <a:ext cx="15163856" cy="119116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Hyeongu Kang</a:t>
            </a:r>
          </a:p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Knowledge Innovation Research, GSDS, KAIST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4A977A-8833-F253-DCCB-6677263F4BD6}"/>
              </a:ext>
            </a:extLst>
          </p:cNvPr>
          <p:cNvSpPr/>
          <p:nvPr/>
        </p:nvSpPr>
        <p:spPr>
          <a:xfrm>
            <a:off x="1056894" y="52901941"/>
            <a:ext cx="13529313" cy="1495893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required complexity or quality of research of a thesis or dissertation can vary by country, university, or program, and the required minimum study period may thus vary significantly in duration.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1FC14E4-1E56-AF5B-243F-94C49C6C79FA}"/>
              </a:ext>
            </a:extLst>
          </p:cNvPr>
          <p:cNvSpPr/>
          <p:nvPr/>
        </p:nvSpPr>
        <p:spPr>
          <a:xfrm>
            <a:off x="15643225" y="33067132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en-US" altLang="ko-KR" sz="5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CA56E05-0176-0DEF-1512-6C7A80074884}"/>
              </a:ext>
            </a:extLst>
          </p:cNvPr>
          <p:cNvSpPr/>
          <p:nvPr/>
        </p:nvSpPr>
        <p:spPr>
          <a:xfrm>
            <a:off x="15666115" y="34229395"/>
            <a:ext cx="13529313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주어진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Label data </a:t>
            </a:r>
            <a:r>
              <a:rPr lang="en-US" altLang="ko-KR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N_l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수배에 달하는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unlabeled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대해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95%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가량의 정확도로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Classification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할 수 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데이터셋에 적합한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representation learning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적용할 경우 효율은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10~40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배로 띄며 정확도 또한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99%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근접해진다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Test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dataset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Classification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방법 자체로 활용할 여지가 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CFE640D-343E-3D53-346D-D84F2B8612B5}"/>
              </a:ext>
            </a:extLst>
          </p:cNvPr>
          <p:cNvSpPr/>
          <p:nvPr/>
        </p:nvSpPr>
        <p:spPr>
          <a:xfrm>
            <a:off x="1056897" y="5200081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>
              <a:defRPr/>
            </a:pPr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연구목적</a:t>
            </a:r>
            <a:endParaRPr lang="en-US" altLang="ko-KR" sz="5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7418E6-0987-4A24-8ABD-BCE5EB740FC4}"/>
              </a:ext>
            </a:extLst>
          </p:cNvPr>
          <p:cNvGrpSpPr/>
          <p:nvPr/>
        </p:nvGrpSpPr>
        <p:grpSpPr>
          <a:xfrm>
            <a:off x="1256269" y="7216305"/>
            <a:ext cx="6559375" cy="2905984"/>
            <a:chOff x="1208926" y="6645324"/>
            <a:chExt cx="6559375" cy="2905984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481E037-108B-FBBA-A824-8F7955991003}"/>
                </a:ext>
              </a:extLst>
            </p:cNvPr>
            <p:cNvSpPr/>
            <p:nvPr/>
          </p:nvSpPr>
          <p:spPr>
            <a:xfrm>
              <a:off x="1208926" y="6972092"/>
              <a:ext cx="652735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AF5B2A4-6AC9-4A2F-1430-7FADA790DD13}"/>
                </a:ext>
              </a:extLst>
            </p:cNvPr>
            <p:cNvSpPr/>
            <p:nvPr/>
          </p:nvSpPr>
          <p:spPr>
            <a:xfrm>
              <a:off x="1240942" y="7283472"/>
              <a:ext cx="6527359" cy="2267836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Labeling Cost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문제로 인해 매번 모델을 학습할 정도로 충분한 양의 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Label data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확보하기란 어렵다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The performance of the neural network model cannot be guaranteed if label data is insufficient.</a:t>
              </a:r>
            </a:p>
          </p:txBody>
        </p:sp>
        <p:sp>
          <p:nvSpPr>
            <p:cNvPr id="178" name="모서리가 둥근 직사각형 79">
              <a:extLst>
                <a:ext uri="{FF2B5EF4-FFF2-40B4-BE49-F238E27FC236}">
                  <a16:creationId xmlns:a16="http://schemas.microsoft.com/office/drawing/2014/main" id="{46619154-C014-C1CC-28E6-358DEBDD10DC}"/>
                </a:ext>
              </a:extLst>
            </p:cNvPr>
            <p:cNvSpPr/>
            <p:nvPr/>
          </p:nvSpPr>
          <p:spPr>
            <a:xfrm>
              <a:off x="2429163" y="6645324"/>
              <a:ext cx="4086886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연구목적 </a:t>
              </a:r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990" b="1" spc="-1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992064-81B2-4C00-AD9E-2C46386CD3E3}"/>
              </a:ext>
            </a:extLst>
          </p:cNvPr>
          <p:cNvGrpSpPr/>
          <p:nvPr/>
        </p:nvGrpSpPr>
        <p:grpSpPr>
          <a:xfrm>
            <a:off x="7985483" y="7216305"/>
            <a:ext cx="6527359" cy="2855431"/>
            <a:chOff x="7938140" y="6645324"/>
            <a:chExt cx="6527359" cy="285543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5C8FCA-F2E6-BBB4-A51A-21FBC7C33EB2}"/>
                </a:ext>
              </a:extLst>
            </p:cNvPr>
            <p:cNvSpPr/>
            <p:nvPr/>
          </p:nvSpPr>
          <p:spPr>
            <a:xfrm>
              <a:off x="7938140" y="6972092"/>
              <a:ext cx="652735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9" name="모서리가 둥근 직사각형 79">
              <a:extLst>
                <a:ext uri="{FF2B5EF4-FFF2-40B4-BE49-F238E27FC236}">
                  <a16:creationId xmlns:a16="http://schemas.microsoft.com/office/drawing/2014/main" id="{C876FD43-16DC-D41E-7EEF-59A46BD223D1}"/>
                </a:ext>
              </a:extLst>
            </p:cNvPr>
            <p:cNvSpPr/>
            <p:nvPr/>
          </p:nvSpPr>
          <p:spPr>
            <a:xfrm>
              <a:off x="9143071" y="6645324"/>
              <a:ext cx="4117497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2990" b="1" spc="-14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연구목적 </a:t>
              </a:r>
              <a:r>
                <a:rPr lang="en-US" altLang="ko-KR" sz="2990" b="1" spc="-14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990" b="1" spc="-14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D9EFDE5-20EF-C1E1-7D96-A090E5BE43EC}"/>
                </a:ext>
              </a:extLst>
            </p:cNvPr>
            <p:cNvSpPr/>
            <p:nvPr/>
          </p:nvSpPr>
          <p:spPr>
            <a:xfrm>
              <a:off x="7963659" y="7436323"/>
              <a:ext cx="6501840" cy="183137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Pseudo labeling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에서 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Labeling Cost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문제를 해결하는 많은 방법들이 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NN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모델의 성과에 의존한다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또는 데이터셋의 사전 지식을 필요로 하는 등 비현실적이다</a:t>
              </a: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66625A6-DBF5-B4CC-CBB9-89DB1582478C}"/>
              </a:ext>
            </a:extLst>
          </p:cNvPr>
          <p:cNvSpPr/>
          <p:nvPr/>
        </p:nvSpPr>
        <p:spPr>
          <a:xfrm>
            <a:off x="1104237" y="10473044"/>
            <a:ext cx="13529313" cy="1008452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Label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통한 학습과정을 필요로 하지 않으며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데이터 셋의 사전 지식 없이도 적용할 수 있는 높은 신뢰도의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labeling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방식이 필요하다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AAD49-2D54-BFA1-9952-F0AA51D55790}"/>
              </a:ext>
            </a:extLst>
          </p:cNvPr>
          <p:cNvSpPr/>
          <p:nvPr/>
        </p:nvSpPr>
        <p:spPr>
          <a:xfrm>
            <a:off x="1056897" y="11679754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연구문제</a:t>
            </a:r>
            <a:endParaRPr lang="en-US" altLang="ko-KR" sz="5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C34BD66-DA13-40C9-26EA-4CE29A789B32}"/>
              </a:ext>
            </a:extLst>
          </p:cNvPr>
          <p:cNvSpPr/>
          <p:nvPr/>
        </p:nvSpPr>
        <p:spPr>
          <a:xfrm>
            <a:off x="1056894" y="13562908"/>
            <a:ext cx="13665540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514350" lvl="1" indent="-514350" latinLnBrk="0">
              <a:lnSpc>
                <a:spcPct val="120000"/>
              </a:lnSpc>
              <a:buAutoNum type="alphaUcPeriod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Coreset-selection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활용한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classification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방법을 제안한다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Coreset selection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통해 각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Sampling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들은 기하적 관점에서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Unlabeled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대해 대표성을 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이를 활용하여 다수의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unlabeled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대해 높은 정확도의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Classification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진행할 것이다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B7A2AFF-8A3A-9FA5-6EDC-BF858053A958}"/>
              </a:ext>
            </a:extLst>
          </p:cNvPr>
          <p:cNvSpPr/>
          <p:nvPr/>
        </p:nvSpPr>
        <p:spPr>
          <a:xfrm>
            <a:off x="1056894" y="16420472"/>
            <a:ext cx="13529313" cy="1008452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A1. DL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모델의 </a:t>
            </a:r>
            <a:r>
              <a:rPr lang="ko-KR" altLang="en-US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과신뢰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방지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Soft labeling / Mix-up data augmentation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A2.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높은 정확도의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Label data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확보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Hyper parameter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세팅을 통한 예측 정확도 향상</a:t>
            </a:r>
            <a:endParaRPr lang="en-US" altLang="ko-KR" sz="2600" spc="-2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3D41A45-9BF9-2E33-C66C-D181F2B07E62}"/>
              </a:ext>
            </a:extLst>
          </p:cNvPr>
          <p:cNvSpPr/>
          <p:nvPr/>
        </p:nvSpPr>
        <p:spPr>
          <a:xfrm>
            <a:off x="15641664" y="5134437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연구결과</a:t>
            </a:r>
            <a:endParaRPr lang="en-US" altLang="ko-KR" sz="5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5" name="모서리가 둥근 직사각형 81">
            <a:extLst>
              <a:ext uri="{FF2B5EF4-FFF2-40B4-BE49-F238E27FC236}">
                <a16:creationId xmlns:a16="http://schemas.microsoft.com/office/drawing/2014/main" id="{26540D09-FAE5-CACB-0B66-252CFA3BA3EC}"/>
              </a:ext>
            </a:extLst>
          </p:cNvPr>
          <p:cNvSpPr/>
          <p:nvPr/>
        </p:nvSpPr>
        <p:spPr>
          <a:xfrm>
            <a:off x="1090456" y="46724893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01 Structure and presentation style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0CEBBE35-9DC2-AAE6-CD14-850E49FE2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5159"/>
              </p:ext>
            </p:extLst>
          </p:nvPr>
        </p:nvGraphicFramePr>
        <p:xfrm>
          <a:off x="1090456" y="48655176"/>
          <a:ext cx="13414962" cy="4159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2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5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000" b="1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kern="120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Social</a:t>
                      </a:r>
                      <a:endParaRPr lang="ko-KR" altLang="en-US" sz="2000" b="1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214347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2000" b="1" kern="120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minimum</a:t>
                      </a:r>
                      <a:endParaRPr lang="ko-KR" altLang="en-US" sz="2000" b="1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214347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2000" b="1" kern="120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quality</a:t>
                      </a:r>
                      <a:endParaRPr lang="ko-KR" altLang="en-US" sz="2000" b="1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kern="120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activitie</a:t>
                      </a:r>
                      <a:endParaRPr lang="ko-KR" altLang="en-US" sz="2000" b="1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5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1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800" kern="120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3996" marR="23996" marT="30474" marB="3047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02010"/>
                  </a:ext>
                </a:extLst>
              </a:tr>
            </a:tbl>
          </a:graphicData>
        </a:graphic>
      </p:graphicFrame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F8733D5-97B6-CE57-BDEA-87FF964EF7AB}"/>
              </a:ext>
            </a:extLst>
          </p:cNvPr>
          <p:cNvSpPr/>
          <p:nvPr/>
        </p:nvSpPr>
        <p:spPr>
          <a:xfrm>
            <a:off x="15666115" y="9736631"/>
            <a:ext cx="13529313" cy="428421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[Table 1]                                                                 [Table 2]                                              * MNIST dataset</a:t>
            </a:r>
          </a:p>
        </p:txBody>
      </p:sp>
      <p:sp>
        <p:nvSpPr>
          <p:cNvPr id="198" name="모서리가 둥근 직사각형 81">
            <a:extLst>
              <a:ext uri="{FF2B5EF4-FFF2-40B4-BE49-F238E27FC236}">
                <a16:creationId xmlns:a16="http://schemas.microsoft.com/office/drawing/2014/main" id="{EA811A14-79D9-DF9C-0B72-86D6F7E8E900}"/>
              </a:ext>
            </a:extLst>
          </p:cNvPr>
          <p:cNvSpPr/>
          <p:nvPr/>
        </p:nvSpPr>
        <p:spPr>
          <a:xfrm>
            <a:off x="15702289" y="9074590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02 Performance of CS1 &amp; CS2 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76A3A56-8365-0A1C-3626-8D401B98627D}"/>
              </a:ext>
            </a:extLst>
          </p:cNvPr>
          <p:cNvGrpSpPr/>
          <p:nvPr/>
        </p:nvGrpSpPr>
        <p:grpSpPr>
          <a:xfrm>
            <a:off x="15643223" y="36632030"/>
            <a:ext cx="13515465" cy="1662809"/>
            <a:chOff x="16740755" y="34295472"/>
            <a:chExt cx="14464226" cy="1779535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3B2140D-F715-CA13-A687-A090D742B6CB}"/>
                </a:ext>
              </a:extLst>
            </p:cNvPr>
            <p:cNvSpPr/>
            <p:nvPr/>
          </p:nvSpPr>
          <p:spPr>
            <a:xfrm>
              <a:off x="16740755" y="34295472"/>
              <a:ext cx="14464226" cy="1779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p:sp>
          <p:nvSpPr>
            <p:cNvPr id="205" name="모서리가 둥근 직사각형 81">
              <a:extLst>
                <a:ext uri="{FF2B5EF4-FFF2-40B4-BE49-F238E27FC236}">
                  <a16:creationId xmlns:a16="http://schemas.microsoft.com/office/drawing/2014/main" id="{8F757CA8-9B17-4454-837A-208D8E1F3BCF}"/>
                </a:ext>
              </a:extLst>
            </p:cNvPr>
            <p:cNvSpPr/>
            <p:nvPr/>
          </p:nvSpPr>
          <p:spPr>
            <a:xfrm>
              <a:off x="16956255" y="34749067"/>
              <a:ext cx="897356" cy="87234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800" b="1" spc="-46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97E20435-7DB3-380C-C655-7AD19ED131B2}"/>
                </a:ext>
              </a:extLst>
            </p:cNvPr>
            <p:cNvSpPr/>
            <p:nvPr/>
          </p:nvSpPr>
          <p:spPr>
            <a:xfrm>
              <a:off x="18033607" y="34625844"/>
              <a:ext cx="12783661" cy="1079243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추후 </a:t>
              </a:r>
              <a:r>
                <a:rPr lang="en-US" altLang="ko-KR" sz="2600" b="1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ResNet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18, DGI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등 다양한 형태의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representation learning method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적용하겠다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FED019B-3D61-33B2-8EAD-7FEE48031CBD}"/>
              </a:ext>
            </a:extLst>
          </p:cNvPr>
          <p:cNvGrpSpPr/>
          <p:nvPr/>
        </p:nvGrpSpPr>
        <p:grpSpPr>
          <a:xfrm>
            <a:off x="15643223" y="38435071"/>
            <a:ext cx="13515465" cy="1662809"/>
            <a:chOff x="16740755" y="36291223"/>
            <a:chExt cx="14464226" cy="177953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14C1B57-30F1-2D5D-FEBD-C424C9FCC040}"/>
                </a:ext>
              </a:extLst>
            </p:cNvPr>
            <p:cNvSpPr/>
            <p:nvPr/>
          </p:nvSpPr>
          <p:spPr>
            <a:xfrm>
              <a:off x="16740755" y="36291223"/>
              <a:ext cx="14464226" cy="1779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p:sp>
          <p:nvSpPr>
            <p:cNvPr id="209" name="모서리가 둥근 직사각형 81">
              <a:extLst>
                <a:ext uri="{FF2B5EF4-FFF2-40B4-BE49-F238E27FC236}">
                  <a16:creationId xmlns:a16="http://schemas.microsoft.com/office/drawing/2014/main" id="{1C335939-5C84-3BC5-AE2F-99A0CE3C63EA}"/>
                </a:ext>
              </a:extLst>
            </p:cNvPr>
            <p:cNvSpPr/>
            <p:nvPr/>
          </p:nvSpPr>
          <p:spPr>
            <a:xfrm>
              <a:off x="16956255" y="36744818"/>
              <a:ext cx="897356" cy="87234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02</a:t>
              </a:r>
              <a:endParaRPr lang="ko-KR" altLang="en-US" sz="2800" b="1" spc="-46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51F70087-A415-569F-EF14-942F0B337AA5}"/>
                </a:ext>
              </a:extLst>
            </p:cNvPr>
            <p:cNvSpPr/>
            <p:nvPr/>
          </p:nvSpPr>
          <p:spPr>
            <a:xfrm>
              <a:off x="18033607" y="36669757"/>
              <a:ext cx="12783661" cy="1087067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pseudo Label data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imbalance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문제와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misclassification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으로 인한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confirmation bias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해소해야 한다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2C874D35-AFB2-65F8-C48A-4F9F569878B0}"/>
              </a:ext>
            </a:extLst>
          </p:cNvPr>
          <p:cNvGrpSpPr/>
          <p:nvPr/>
        </p:nvGrpSpPr>
        <p:grpSpPr>
          <a:xfrm>
            <a:off x="15643223" y="40321185"/>
            <a:ext cx="13515465" cy="1662809"/>
            <a:chOff x="16740755" y="38289466"/>
            <a:chExt cx="14464226" cy="177953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6C5C41-64BC-E1C5-236D-AF2502C6D5A3}"/>
                </a:ext>
              </a:extLst>
            </p:cNvPr>
            <p:cNvSpPr/>
            <p:nvPr/>
          </p:nvSpPr>
          <p:spPr>
            <a:xfrm>
              <a:off x="16740755" y="38289466"/>
              <a:ext cx="14464226" cy="1779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p:sp>
          <p:nvSpPr>
            <p:cNvPr id="213" name="모서리가 둥근 직사각형 81">
              <a:extLst>
                <a:ext uri="{FF2B5EF4-FFF2-40B4-BE49-F238E27FC236}">
                  <a16:creationId xmlns:a16="http://schemas.microsoft.com/office/drawing/2014/main" id="{7A7DAF00-73FE-0F4D-A1B1-F97E7D8C1100}"/>
                </a:ext>
              </a:extLst>
            </p:cNvPr>
            <p:cNvSpPr/>
            <p:nvPr/>
          </p:nvSpPr>
          <p:spPr>
            <a:xfrm>
              <a:off x="16956255" y="38743061"/>
              <a:ext cx="897356" cy="87234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03</a:t>
              </a:r>
              <a:endParaRPr lang="ko-KR" altLang="en-US" sz="2800" b="1" spc="-46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3888121-0344-564E-0D66-3E26AFF0DA8B}"/>
                </a:ext>
              </a:extLst>
            </p:cNvPr>
            <p:cNvSpPr/>
            <p:nvPr/>
          </p:nvSpPr>
          <p:spPr>
            <a:xfrm>
              <a:off x="18033607" y="38419035"/>
              <a:ext cx="12783661" cy="1593079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Iteration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횟수를 극대화하여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CS2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방법의 성능 향상 및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Threshold β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값을 일반화를 시도하겠다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또한 이때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feature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차원을 보다 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3,4 </a:t>
              </a:r>
              <a:r>
                <a:rPr lang="ko-KR" altLang="en-US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차원까지 향상 시킬 수 있다</a:t>
              </a: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71F92B1-E590-C8FE-E3DA-5E88D22AFD92}"/>
              </a:ext>
            </a:extLst>
          </p:cNvPr>
          <p:cNvSpPr/>
          <p:nvPr/>
        </p:nvSpPr>
        <p:spPr>
          <a:xfrm>
            <a:off x="1056897" y="17657465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연구방법</a:t>
            </a:r>
            <a:endParaRPr lang="en-US" altLang="ko-KR" sz="5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B8A10D0-705F-27BF-9688-45B1F3C73DB8}"/>
              </a:ext>
            </a:extLst>
          </p:cNvPr>
          <p:cNvGrpSpPr/>
          <p:nvPr/>
        </p:nvGrpSpPr>
        <p:grpSpPr>
          <a:xfrm>
            <a:off x="1056894" y="26919998"/>
            <a:ext cx="13518642" cy="5468160"/>
            <a:chOff x="1130492" y="24807822"/>
            <a:chExt cx="14467626" cy="585201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BABEC49-BA10-133C-A258-F3322F541943}"/>
                </a:ext>
              </a:extLst>
            </p:cNvPr>
            <p:cNvSpPr/>
            <p:nvPr/>
          </p:nvSpPr>
          <p:spPr>
            <a:xfrm>
              <a:off x="1130492" y="25469908"/>
              <a:ext cx="14467626" cy="5189933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Unsupervised learning CAE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적용하여 고차원의 이미지 데이터를 저차원으로 축소시킨다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AL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은 이미지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Text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등의 고차원 데이터로 확장하는데 어려움을 겪는다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(Tong, 2001).  Feature extraction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능력을 갖춘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과 함께 사용하여 제한점을 해소할 수 있다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(Ren et al., 2021)</a:t>
              </a:r>
            </a:p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CAE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가 저차원으로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mapping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간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dim reduction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뿐만 아니라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Clustering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한다고 가정한다</a:t>
              </a:r>
              <a:endPara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Auto encoder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는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Dimension reduction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역할을 뿐만 아니라 반복되는 구조를 포착할 수 있다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(Y. Wang, Yao, &amp; Zhao, 2016).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또한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Feature extraction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이후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k-nearest neighbor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방식으로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classification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하였을 때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CAE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은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85%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가량의 정확도로 가장 정확한 방법 중 하나였다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Hurtik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Molek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&amp;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Perfilieva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2020).</a:t>
              </a:r>
            </a:p>
            <a:p>
              <a:pPr marL="0" lvl="1" latinLnBrk="0">
                <a:lnSpc>
                  <a:spcPct val="120000"/>
                </a:lnSpc>
              </a:pPr>
              <a:endPara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8" name="모서리가 둥근 직사각형 81">
              <a:extLst>
                <a:ext uri="{FF2B5EF4-FFF2-40B4-BE49-F238E27FC236}">
                  <a16:creationId xmlns:a16="http://schemas.microsoft.com/office/drawing/2014/main" id="{736C44D4-2CD1-4AC8-EF5F-03B4B73249EA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01 -  Feature extraction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766396C-CB26-47F7-16CD-F5132E50F70A}"/>
              </a:ext>
            </a:extLst>
          </p:cNvPr>
          <p:cNvSpPr/>
          <p:nvPr/>
        </p:nvSpPr>
        <p:spPr>
          <a:xfrm>
            <a:off x="1056894" y="47396769"/>
            <a:ext cx="13529313" cy="1015762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required complexity or quality of research of a thesis or dissertation can vary by country, university.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A232D5-1456-40D5-9E47-DAF82D1A9262}"/>
              </a:ext>
            </a:extLst>
          </p:cNvPr>
          <p:cNvSpPr/>
          <p:nvPr/>
        </p:nvSpPr>
        <p:spPr>
          <a:xfrm>
            <a:off x="1104237" y="6281314"/>
            <a:ext cx="13529313" cy="528320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performance of the NN model cannot be guaranteed if label data is insufficient</a:t>
            </a:r>
          </a:p>
        </p:txBody>
      </p:sp>
      <p:sp>
        <p:nvSpPr>
          <p:cNvPr id="144" name="모서리가 둥근 직사각형 81">
            <a:extLst>
              <a:ext uri="{FF2B5EF4-FFF2-40B4-BE49-F238E27FC236}">
                <a16:creationId xmlns:a16="http://schemas.microsoft.com/office/drawing/2014/main" id="{A5783C00-4F70-4B91-9D12-DDC3E7E88860}"/>
              </a:ext>
            </a:extLst>
          </p:cNvPr>
          <p:cNvSpPr/>
          <p:nvPr/>
        </p:nvSpPr>
        <p:spPr>
          <a:xfrm>
            <a:off x="1090456" y="129049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RQ1. How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NN 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모델 및 사전 지식없이 높은 정확도의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labeling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할 것인가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5" name="모서리가 둥근 직사각형 81">
            <a:extLst>
              <a:ext uri="{FF2B5EF4-FFF2-40B4-BE49-F238E27FC236}">
                <a16:creationId xmlns:a16="http://schemas.microsoft.com/office/drawing/2014/main" id="{3B9C7F5E-E3BD-47C6-B729-CEA8ABB82A9B}"/>
              </a:ext>
            </a:extLst>
          </p:cNvPr>
          <p:cNvSpPr/>
          <p:nvPr/>
        </p:nvSpPr>
        <p:spPr>
          <a:xfrm>
            <a:off x="1090456" y="15801815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RQ2. 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어떻게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labeling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Confirmation bias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방지할 것인가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? 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75FD568-99C3-417F-9600-28E169D1CE48}"/>
              </a:ext>
            </a:extLst>
          </p:cNvPr>
          <p:cNvGrpSpPr/>
          <p:nvPr/>
        </p:nvGrpSpPr>
        <p:grpSpPr>
          <a:xfrm>
            <a:off x="1056894" y="32015898"/>
            <a:ext cx="13518642" cy="3067503"/>
            <a:chOff x="1130492" y="24807822"/>
            <a:chExt cx="14467626" cy="3282838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141F732-EC03-4E16-9471-DB899C3A3ECF}"/>
                </a:ext>
              </a:extLst>
            </p:cNvPr>
            <p:cNvSpPr/>
            <p:nvPr/>
          </p:nvSpPr>
          <p:spPr>
            <a:xfrm>
              <a:off x="1130492" y="25469908"/>
              <a:ext cx="14467626" cy="2620752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저차원의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Feature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통해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Coreset selection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진행한다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주어진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Sampling size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N_l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개로 모든 데이터를 덮는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를 형성할 때 최소한의 반지름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δ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를 가지게 만드는 데이터를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Sampling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한다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Sener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&amp; Savarese, 2017). 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SSL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Smootheness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가정을 통해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(Chapelle, 2009),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각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labeled center U-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은 반지름이 작고 밀도가 높다면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에 속한 데이터를 대표할 수 있다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84" name="모서리가 둥근 직사각형 81">
              <a:extLst>
                <a:ext uri="{FF2B5EF4-FFF2-40B4-BE49-F238E27FC236}">
                  <a16:creationId xmlns:a16="http://schemas.microsoft.com/office/drawing/2014/main" id="{E68BECE8-8659-4808-B658-4D44C91E0ED8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02 -  Coreset selection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0AEE86A-D854-46B5-852B-0F4FC6E7D617}"/>
              </a:ext>
            </a:extLst>
          </p:cNvPr>
          <p:cNvGrpSpPr/>
          <p:nvPr/>
        </p:nvGrpSpPr>
        <p:grpSpPr>
          <a:xfrm>
            <a:off x="1056894" y="35208174"/>
            <a:ext cx="13518642" cy="3547635"/>
            <a:chOff x="1130492" y="24807822"/>
            <a:chExt cx="14467626" cy="3796677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9905369-B848-46E8-9F08-5DD2D67F8C8C}"/>
                </a:ext>
              </a:extLst>
            </p:cNvPr>
            <p:cNvSpPr/>
            <p:nvPr/>
          </p:nvSpPr>
          <p:spPr>
            <a:xfrm>
              <a:off x="1130492" y="25469908"/>
              <a:ext cx="14467626" cy="3134591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CS1 : 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가 특정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class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중심부에 있는지를 구분할 수 있다면 중점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ui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클래스는 높은 확률로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에 속한 데이터와 같을 것이다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u_i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=u_i1=⋯=u_(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im_i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) 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이며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density of subgraph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G_i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&gt;</a:t>
              </a:r>
              <a:r>
                <a:rPr lang="el-GR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α 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을 성립할 때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특정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Class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중심부에 속할 것이다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CS2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: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x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가 특정 클래스일 확률은 해당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Class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에 속한 횟수가 비례하며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각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subgraph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의 반지름에 반비례할 것이다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데이터셋 별 반지름 크기에 일반화 및 </a:t>
              </a:r>
              <a:r>
                <a:rPr lang="ko-KR" altLang="en-US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회차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별 가중치를 부여한다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220" name="모서리가 둥근 직사각형 81">
              <a:extLst>
                <a:ext uri="{FF2B5EF4-FFF2-40B4-BE49-F238E27FC236}">
                  <a16:creationId xmlns:a16="http://schemas.microsoft.com/office/drawing/2014/main" id="{57503676-95A9-4F4E-B521-A53A484941CF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02 -  CS1 &amp; CS2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D38B845-4610-40A1-94EE-9FD35CC2DC04}"/>
              </a:ext>
            </a:extLst>
          </p:cNvPr>
          <p:cNvGrpSpPr/>
          <p:nvPr/>
        </p:nvGrpSpPr>
        <p:grpSpPr>
          <a:xfrm>
            <a:off x="1042900" y="39187862"/>
            <a:ext cx="13518642" cy="2587372"/>
            <a:chOff x="-14526764" y="61516873"/>
            <a:chExt cx="14467626" cy="2769003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EF7F848-FFF9-4E97-93AD-CBC00C776E97}"/>
                </a:ext>
              </a:extLst>
            </p:cNvPr>
            <p:cNvSpPr/>
            <p:nvPr/>
          </p:nvSpPr>
          <p:spPr>
            <a:xfrm>
              <a:off x="-14526764" y="62178959"/>
              <a:ext cx="14467626" cy="2106917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Confirmation bias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를 방지에 도움이 되는 방법과 함께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DL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모델을 학습시킨다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. 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Soft labeling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Mix-up data augmentation &amp; small batch size setting(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azora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)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Epoch 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횟수 다르게 설정 </a:t>
              </a:r>
              <a:endPara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9" name="모서리가 둥근 직사각형 81">
              <a:extLst>
                <a:ext uri="{FF2B5EF4-FFF2-40B4-BE49-F238E27FC236}">
                  <a16:creationId xmlns:a16="http://schemas.microsoft.com/office/drawing/2014/main" id="{D0508E08-9408-44CA-98D2-BFBE6456AC01}"/>
                </a:ext>
              </a:extLst>
            </p:cNvPr>
            <p:cNvSpPr/>
            <p:nvPr/>
          </p:nvSpPr>
          <p:spPr>
            <a:xfrm>
              <a:off x="-14490846" y="61516873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04 -  Training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230" name="모서리가 둥근 직사각형 81">
            <a:extLst>
              <a:ext uri="{FF2B5EF4-FFF2-40B4-BE49-F238E27FC236}">
                <a16:creationId xmlns:a16="http://schemas.microsoft.com/office/drawing/2014/main" id="{25A57583-A106-4859-85B0-B5CCA0D511C9}"/>
              </a:ext>
            </a:extLst>
          </p:cNvPr>
          <p:cNvSpPr/>
          <p:nvPr/>
        </p:nvSpPr>
        <p:spPr>
          <a:xfrm>
            <a:off x="15702289" y="62446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01 Datasets and training parameter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AB0CD74-5DF3-4201-9E1E-4A6C78946560}"/>
              </a:ext>
            </a:extLst>
          </p:cNvPr>
          <p:cNvSpPr/>
          <p:nvPr/>
        </p:nvSpPr>
        <p:spPr>
          <a:xfrm>
            <a:off x="15666115" y="6908819"/>
            <a:ext cx="13529313" cy="2485779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Dataset : MNIST, Fashion-MNIST, EMNIST-letter, CIFAR 10/100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Lr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= 0.001 / Optimizer = Adam / Mix-up augmentation $alpha$ = 4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Training epoch / batch size : 10, 5, 5 / 8, 100, 100 </a:t>
            </a:r>
            <a:r>
              <a:rPr lang="en-US" altLang="ko-KR" sz="2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*(label / CS1 / CS2 pseudo label)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Model : 13-CNN-based CNN / 13-CNN               </a:t>
            </a:r>
            <a:r>
              <a:rPr lang="en-US" altLang="ko-KR" sz="1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*(CAE / DL) </a:t>
            </a:r>
          </a:p>
          <a:p>
            <a:pPr marL="457200" lvl="1" indent="-457200" latinLnBrk="0">
              <a:lnSpc>
                <a:spcPct val="120000"/>
              </a:lnSpc>
              <a:buFontTx/>
              <a:buChar char="-"/>
            </a:pPr>
            <a:endParaRPr lang="en-US" altLang="ko-KR" sz="2600" spc="-2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AE74DD-058A-4DBB-AB65-11B24D295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881" y="10122289"/>
            <a:ext cx="13553915" cy="3347352"/>
          </a:xfrm>
          <a:prstGeom prst="rect">
            <a:avLst/>
          </a:prstGeom>
        </p:spPr>
      </p:pic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9A615D1-5D38-4456-ACD5-AC1DA8AA0377}"/>
              </a:ext>
            </a:extLst>
          </p:cNvPr>
          <p:cNvSpPr/>
          <p:nvPr/>
        </p:nvSpPr>
        <p:spPr>
          <a:xfrm>
            <a:off x="15666115" y="13514798"/>
            <a:ext cx="13529313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Small image dataset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대해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CS1, CS2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방법 둘 다 주어진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Sampling size </a:t>
            </a:r>
            <a:r>
              <a:rPr lang="en-US" altLang="ko-KR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N_l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보다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10~40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unlabeled train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대해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Classification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이 가능하다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CAE model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성능의 한계로 인해 고해상도 이미지에서는 적용이 안된다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N_l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번의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Iteration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나눠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Sampling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할 때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N_CS1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CS2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방법의 정확도가 올라간다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33" name="모서리가 둥근 직사각형 81">
            <a:extLst>
              <a:ext uri="{FF2B5EF4-FFF2-40B4-BE49-F238E27FC236}">
                <a16:creationId xmlns:a16="http://schemas.microsoft.com/office/drawing/2014/main" id="{775ACEF8-B4FB-4356-9F30-D961B7E771EE}"/>
              </a:ext>
            </a:extLst>
          </p:cNvPr>
          <p:cNvSpPr/>
          <p:nvPr/>
        </p:nvSpPr>
        <p:spPr>
          <a:xfrm>
            <a:off x="15702289" y="15607372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03 Sensitive test for hyperparameter alpha, M, beta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37" name="모서리가 둥근 직사각형 81">
            <a:extLst>
              <a:ext uri="{FF2B5EF4-FFF2-40B4-BE49-F238E27FC236}">
                <a16:creationId xmlns:a16="http://schemas.microsoft.com/office/drawing/2014/main" id="{2EED870E-BB1B-449C-B5D5-0040BD7C0C28}"/>
              </a:ext>
            </a:extLst>
          </p:cNvPr>
          <p:cNvSpPr/>
          <p:nvPr/>
        </p:nvSpPr>
        <p:spPr>
          <a:xfrm>
            <a:off x="15702289" y="24734571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04 Limitation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E6C1E1-D3DE-419B-B4AA-D27214521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2289" y="25395432"/>
            <a:ext cx="13639662" cy="2628288"/>
          </a:xfrm>
          <a:prstGeom prst="rect">
            <a:avLst/>
          </a:prstGeom>
        </p:spPr>
      </p:pic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1A862886-8AC3-46D6-AFAC-B1D2048596EC}"/>
              </a:ext>
            </a:extLst>
          </p:cNvPr>
          <p:cNvSpPr/>
          <p:nvPr/>
        </p:nvSpPr>
        <p:spPr>
          <a:xfrm>
            <a:off x="15666115" y="22741773"/>
            <a:ext cx="13529313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SC1 Hyperparameter M, alpha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 CS1, CS2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감소시키는 대신 정확도를 향상시켰다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하지만 정확도 향상에 비해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 CS1, CS2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가 급격하게 줄어든다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SC2 Threshold beta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는 실제 속할 확률보다 보수적으로 나타난다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데이터셋의 종류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Class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개수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Iteration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횟수에 따라 적절한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Threshold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값이 변화한다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D391E68-6493-4872-800E-A1DFB1256AFC}"/>
              </a:ext>
            </a:extLst>
          </p:cNvPr>
          <p:cNvSpPr/>
          <p:nvPr/>
        </p:nvSpPr>
        <p:spPr>
          <a:xfrm>
            <a:off x="15666115" y="28014729"/>
            <a:ext cx="13529313" cy="532963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정확도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99%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에 달하는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학습에 적용할 때 오히려 성능이 떨어진다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유사한 데이터들을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DL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모델 학습에 큰 영향을 미치지 못한다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labeled data</a:t>
            </a:r>
            <a:r>
              <a:rPr lang="ko-KR" altLang="en-US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imbalanc</a:t>
            </a:r>
            <a:r>
              <a:rPr lang="ko-KR" altLang="en-US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가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형성된다</a:t>
            </a:r>
            <a:r>
              <a:rPr lang="en-US" altLang="ko-KR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Imbalanced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label data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는 모델의 일반화가 아닌 과적합을 유발시킨다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Misclassification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된 소수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Class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데이터가 모델 학습에 큰 악영향을 미칠 수 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Sampling size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가 작을 때 정확도가 갑작스레 떨어지는 경우가 생긴다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우연히 특정 클래스의 중심부가 아님에도 접하는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subgraph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중점 클래스가 동일한 경우가 생길 수 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근본적인 문제는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Representation </a:t>
            </a:r>
            <a:r>
              <a:rPr lang="en-US" altLang="ko-KR" sz="26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learnin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성능 부족이며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Sampling size 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증대 및 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</a:t>
            </a:r>
            <a:r>
              <a:rPr lang="ko-KR" altLang="en-US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조건 부여를 통해 일정 이상 예방할 수 있다</a:t>
            </a: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  <a:p>
            <a:pPr marL="0" lvl="1" latinLnBrk="0">
              <a:lnSpc>
                <a:spcPct val="120000"/>
              </a:lnSpc>
            </a:pPr>
            <a:endParaRPr lang="en-US" altLang="ko-KR" sz="2600" spc="-2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1483E3-3D1B-4CBF-A850-E5AB92418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1384" y="16281351"/>
            <a:ext cx="11719141" cy="63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1050</Words>
  <Application>Microsoft Office PowerPoint</Application>
  <PresentationFormat>사용자 지정</PresentationFormat>
  <Paragraphs>72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124</cp:revision>
  <dcterms:created xsi:type="dcterms:W3CDTF">2018-10-17T01:18:09Z</dcterms:created>
  <dcterms:modified xsi:type="dcterms:W3CDTF">2022-12-19T01:26:49Z</dcterms:modified>
</cp:coreProperties>
</file>