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23"/>
  </p:notesMasterIdLst>
  <p:sldIdLst>
    <p:sldId id="295" r:id="rId2"/>
    <p:sldId id="299" r:id="rId3"/>
    <p:sldId id="417" r:id="rId4"/>
    <p:sldId id="419" r:id="rId5"/>
    <p:sldId id="422" r:id="rId6"/>
    <p:sldId id="420" r:id="rId7"/>
    <p:sldId id="423" r:id="rId8"/>
    <p:sldId id="421" r:id="rId9"/>
    <p:sldId id="432" r:id="rId10"/>
    <p:sldId id="431" r:id="rId11"/>
    <p:sldId id="428" r:id="rId12"/>
    <p:sldId id="430" r:id="rId13"/>
    <p:sldId id="429" r:id="rId14"/>
    <p:sldId id="439" r:id="rId15"/>
    <p:sldId id="433" r:id="rId16"/>
    <p:sldId id="601" r:id="rId17"/>
    <p:sldId id="435" r:id="rId18"/>
    <p:sldId id="437" r:id="rId19"/>
    <p:sldId id="441" r:id="rId20"/>
    <p:sldId id="602" r:id="rId21"/>
    <p:sldId id="418" r:id="rId22"/>
  </p:sldIdLst>
  <p:sldSz cx="12192000" cy="6858000"/>
  <p:notesSz cx="6858000" cy="91440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1527B"/>
    <a:srgbClr val="0F518E"/>
    <a:srgbClr val="FFFFFF"/>
    <a:srgbClr val="01859C"/>
    <a:srgbClr val="D3D8E6"/>
    <a:srgbClr val="FFDC70"/>
    <a:srgbClr val="BFDDF8"/>
    <a:srgbClr val="0286AD"/>
    <a:srgbClr val="96969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0516" autoAdjust="0"/>
  </p:normalViewPr>
  <p:slideViewPr>
    <p:cSldViewPr snapToGrid="0" showGuides="1">
      <p:cViewPr>
        <p:scale>
          <a:sx n="75" d="100"/>
          <a:sy n="75" d="100"/>
        </p:scale>
        <p:origin x="1224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56"/>
    </p:cViewPr>
  </p:sorterViewPr>
  <p:notesViewPr>
    <p:cSldViewPr snapToGrid="0">
      <p:cViewPr varScale="1">
        <p:scale>
          <a:sx n="104" d="100"/>
          <a:sy n="104" d="100"/>
        </p:scale>
        <p:origin x="42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4D77-B8AF-4889-9108-4276AC1AB1B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1E0A-1BA3-4611-A482-36D38AFCB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9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1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2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3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7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71E0A-1BA3-4611-A482-36D38AFCB1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1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346A5-0E50-4A80-AECC-3CD8A3A24059}"/>
              </a:ext>
            </a:extLst>
          </p:cNvPr>
          <p:cNvSpPr txBox="1"/>
          <p:nvPr/>
        </p:nvSpPr>
        <p:spPr>
          <a:xfrm>
            <a:off x="635000" y="2077151"/>
            <a:ext cx="8580041" cy="1313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785B8"/>
                </a:solidFill>
                <a:latin typeface="+mj-ea"/>
                <a:ea typeface="+mj-ea"/>
              </a:rPr>
              <a:t>2 Step Framework </a:t>
            </a:r>
            <a:r>
              <a:rPr lang="ko-KR" altLang="en-US" sz="3200" spc="-150" dirty="0">
                <a:solidFill>
                  <a:srgbClr val="4785B8"/>
                </a:solidFill>
                <a:latin typeface="+mj-ea"/>
                <a:ea typeface="+mj-ea"/>
              </a:rPr>
              <a:t>제안</a:t>
            </a:r>
            <a:endParaRPr lang="en-US" altLang="ko-KR" sz="3200" spc="-150" dirty="0">
              <a:solidFill>
                <a:srgbClr val="4785B8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solidFill>
                  <a:srgbClr val="4785B8"/>
                </a:solidFill>
                <a:latin typeface="+mj-ea"/>
                <a:ea typeface="+mj-ea"/>
              </a:rPr>
              <a:t>Imbalance</a:t>
            </a:r>
            <a:r>
              <a:rPr lang="ko-KR" altLang="en-US" sz="2400" spc="-150" dirty="0">
                <a:solidFill>
                  <a:srgbClr val="4785B8"/>
                </a:solidFill>
                <a:latin typeface="+mj-ea"/>
                <a:ea typeface="+mj-ea"/>
              </a:rPr>
              <a:t> 데이터셋으로 인한 모델 성능 하락을 방지하기 위해</a:t>
            </a:r>
            <a:endParaRPr lang="en-US" altLang="ko-KR" sz="1000" spc="-15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75C46-30D4-4E5A-A1AE-F7AB20CDC7FB}"/>
              </a:ext>
            </a:extLst>
          </p:cNvPr>
          <p:cNvSpPr txBox="1"/>
          <p:nvPr/>
        </p:nvSpPr>
        <p:spPr>
          <a:xfrm>
            <a:off x="1263535" y="2776455"/>
            <a:ext cx="585041" cy="78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103958-4B0F-4B48-9B1E-33D4BC951B44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8AE3CB-30BA-4830-9E76-D008082364C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1855F-B6B5-4DC8-BB3C-BCAA4B515D65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6F3F1A-894D-4D6B-82EA-2A691C33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1032" name="Picture 8" descr="http://kirc.kaist.ac.kr/images/logos/kirc_logo.png">
            <a:extLst>
              <a:ext uri="{FF2B5EF4-FFF2-40B4-BE49-F238E27FC236}">
                <a16:creationId xmlns:a16="http://schemas.microsoft.com/office/drawing/2014/main" id="{6649C0ED-5ECA-4880-A156-305F73F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2EE7317-F5F1-4725-B578-5D6872D4E79D}"/>
              </a:ext>
            </a:extLst>
          </p:cNvPr>
          <p:cNvSpPr/>
          <p:nvPr/>
        </p:nvSpPr>
        <p:spPr>
          <a:xfrm>
            <a:off x="804492" y="1107330"/>
            <a:ext cx="10714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Prior probability shift </a:t>
            </a:r>
            <a:r>
              <a:rPr lang="ko-KR" altLang="en-US" sz="2000" dirty="0"/>
              <a:t>을 고려하지 않을 시 </a:t>
            </a:r>
            <a:r>
              <a:rPr lang="en-US" altLang="ko-KR" sz="2000" dirty="0"/>
              <a:t>DL </a:t>
            </a:r>
            <a:r>
              <a:rPr lang="ko-KR" altLang="en-US" sz="2000" dirty="0"/>
              <a:t>모델의 성능이 악화된다</a:t>
            </a:r>
            <a:r>
              <a:rPr lang="en-US" altLang="ko-KR" sz="2000" dirty="0"/>
              <a:t>. [Amos,</a:t>
            </a:r>
            <a:r>
              <a:rPr lang="ko-KR" altLang="en-US" sz="2000" dirty="0"/>
              <a:t> </a:t>
            </a:r>
            <a:r>
              <a:rPr lang="en-US" altLang="ko-KR" sz="2000" dirty="0"/>
              <a:t>2013]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EF528-5722-4560-81C8-5300B580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603" y="1693922"/>
            <a:ext cx="8622960" cy="428357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8AD9E-7BDD-4F15-BEA5-DBF743CAC951}"/>
              </a:ext>
            </a:extLst>
          </p:cNvPr>
          <p:cNvSpPr/>
          <p:nvPr/>
        </p:nvSpPr>
        <p:spPr>
          <a:xfrm>
            <a:off x="1589696" y="5708433"/>
            <a:ext cx="10714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*Marco, 2001 : Adjusting the outputs of a Classifier to New a Priori probabilities </a:t>
            </a:r>
            <a:r>
              <a:rPr lang="ko-KR" altLang="en-US" sz="1400" dirty="0"/>
              <a:t>에서 발췌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3D73E-3A7A-4D3C-90FD-B72C3797428D}"/>
              </a:ext>
            </a:extLst>
          </p:cNvPr>
          <p:cNvSpPr/>
          <p:nvPr/>
        </p:nvSpPr>
        <p:spPr>
          <a:xfrm>
            <a:off x="5645083" y="4127500"/>
            <a:ext cx="13018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AD41-A716-4B45-91B6-81B530D4EE0D}"/>
              </a:ext>
            </a:extLst>
          </p:cNvPr>
          <p:cNvSpPr/>
          <p:nvPr/>
        </p:nvSpPr>
        <p:spPr>
          <a:xfrm>
            <a:off x="7054783" y="4127500"/>
            <a:ext cx="1784417" cy="8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ED0754-3B08-4199-A191-78ACA032DF98}"/>
              </a:ext>
            </a:extLst>
          </p:cNvPr>
          <p:cNvSpPr/>
          <p:nvPr/>
        </p:nvSpPr>
        <p:spPr>
          <a:xfrm>
            <a:off x="355133" y="1085591"/>
            <a:ext cx="117191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Imbal</a:t>
            </a:r>
            <a:r>
              <a:rPr lang="en-US" altLang="ko-KR" sz="2000" dirty="0"/>
              <a:t>a</a:t>
            </a:r>
            <a:r>
              <a:rPr lang="ko-KR" altLang="en-US" sz="2000" dirty="0" err="1"/>
              <a:t>nce</a:t>
            </a:r>
            <a:r>
              <a:rPr lang="ko-KR" altLang="en-US" sz="2000" dirty="0"/>
              <a:t> 데이터셋은 기존의 </a:t>
            </a:r>
            <a:r>
              <a:rPr lang="ko-KR" altLang="en-US" sz="2000" dirty="0" err="1"/>
              <a:t>Classification</a:t>
            </a:r>
            <a:r>
              <a:rPr lang="ko-KR" altLang="en-US" sz="2000" dirty="0"/>
              <a:t> 방법을 적용시 성능이 악화된다.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</a:t>
            </a:r>
            <a:r>
              <a:rPr lang="ko-KR" altLang="en-US" dirty="0" err="1"/>
              <a:t>classification은</a:t>
            </a:r>
            <a:r>
              <a:rPr lang="ko-KR" altLang="en-US" dirty="0"/>
              <a:t> </a:t>
            </a:r>
            <a:r>
              <a:rPr lang="ko-KR" altLang="en-US" dirty="0" err="1"/>
              <a:t>balanced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distribution을</a:t>
            </a:r>
            <a:r>
              <a:rPr lang="ko-KR" altLang="en-US" dirty="0"/>
              <a:t> 가정한다.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</a:t>
            </a:r>
            <a:r>
              <a:rPr lang="ko-KR" altLang="en-US" dirty="0" err="1"/>
              <a:t>Imbalance</a:t>
            </a:r>
            <a:r>
              <a:rPr lang="ko-KR" altLang="en-US" dirty="0"/>
              <a:t> 데이터의 특성을 잘 반영하지 못하여 성능이 악화된다[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He</a:t>
            </a:r>
            <a:r>
              <a:rPr lang="ko-KR" altLang="en-US" dirty="0"/>
              <a:t>, 2009]. </a:t>
            </a:r>
          </a:p>
          <a:p>
            <a:endParaRPr lang="ko-KR" altLang="en-US" dirty="0"/>
          </a:p>
          <a:p>
            <a:endParaRPr lang="ko-KR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Imbalanced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data을</a:t>
            </a:r>
            <a:r>
              <a:rPr lang="ko-KR" altLang="en-US" sz="2000" dirty="0"/>
              <a:t> 기존의 </a:t>
            </a:r>
            <a:r>
              <a:rPr lang="ko-KR" altLang="en-US" sz="2000" dirty="0" err="1"/>
              <a:t>Classification</a:t>
            </a:r>
            <a:r>
              <a:rPr lang="ko-KR" altLang="en-US" sz="2000" dirty="0"/>
              <a:t> 방법들을 적용했을 때 난항점이 있다.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Minorty</a:t>
            </a:r>
            <a:r>
              <a:rPr lang="ko-KR" altLang="en-US" dirty="0"/>
              <a:t> </a:t>
            </a:r>
            <a:r>
              <a:rPr lang="ko-KR" altLang="en-US" dirty="0" err="1"/>
              <a:t>Class를</a:t>
            </a:r>
            <a:r>
              <a:rPr lang="ko-KR" altLang="en-US" dirty="0"/>
              <a:t> 잘 구별하지 못한다 해도 높은 </a:t>
            </a:r>
            <a:r>
              <a:rPr lang="ko-KR" altLang="en-US" dirty="0" err="1"/>
              <a:t>Accuracy을</a:t>
            </a:r>
            <a:r>
              <a:rPr lang="ko-KR" altLang="en-US" dirty="0"/>
              <a:t> 달성할</a:t>
            </a:r>
            <a:r>
              <a:rPr lang="en-US" altLang="ko-KR" dirty="0"/>
              <a:t> </a:t>
            </a:r>
            <a:r>
              <a:rPr lang="ko-KR" altLang="en-US" dirty="0"/>
              <a:t>수 있다[</a:t>
            </a:r>
            <a:r>
              <a:rPr lang="ko-KR" altLang="en-US" dirty="0" err="1"/>
              <a:t>Loyola-Gonalez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, 2016].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Minorty</a:t>
            </a:r>
            <a:r>
              <a:rPr lang="ko-KR" altLang="en-US" dirty="0"/>
              <a:t> 사례의 패턴을 학습할 정도의 충분한 양의 데이터를 구하기 어렵다[</a:t>
            </a:r>
            <a:r>
              <a:rPr lang="ko-KR" altLang="en-US" dirty="0" err="1"/>
              <a:t>Wasikowski</a:t>
            </a:r>
            <a:r>
              <a:rPr lang="ko-KR" altLang="en-US" dirty="0"/>
              <a:t>, 2010].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Minorty</a:t>
            </a:r>
            <a:r>
              <a:rPr lang="ko-KR" altLang="en-US" dirty="0"/>
              <a:t> 사례가 다수의 </a:t>
            </a:r>
            <a:r>
              <a:rPr lang="ko-KR" altLang="en-US" dirty="0" err="1"/>
              <a:t>Class에</a:t>
            </a:r>
            <a:r>
              <a:rPr lang="ko-KR" altLang="en-US" dirty="0"/>
              <a:t> </a:t>
            </a:r>
            <a:r>
              <a:rPr lang="ko-KR" altLang="en-US" dirty="0" err="1"/>
              <a:t>Overlapping</a:t>
            </a:r>
            <a:r>
              <a:rPr lang="ko-KR" altLang="en-US" dirty="0"/>
              <a:t> 하는 경우가 잦아 높은 신뢰도를 갖기가 어렵다[</a:t>
            </a:r>
            <a:r>
              <a:rPr lang="ko-KR" altLang="en-US" dirty="0" err="1"/>
              <a:t>Denil</a:t>
            </a:r>
            <a:r>
              <a:rPr lang="ko-KR" altLang="en-US" dirty="0"/>
              <a:t>, 2010].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22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1F6431-2CD4-4F1B-AD50-5159BD5C010C}"/>
              </a:ext>
            </a:extLst>
          </p:cNvPr>
          <p:cNvSpPr/>
          <p:nvPr/>
        </p:nvSpPr>
        <p:spPr>
          <a:xfrm>
            <a:off x="294903" y="1342840"/>
            <a:ext cx="12192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Imbalance</a:t>
            </a:r>
            <a:r>
              <a:rPr lang="ko-KR" altLang="en-US" sz="2000" dirty="0"/>
              <a:t> 데이터셋에서의 모델 예측 성능 악화를 방지하기 위해 크게 사용하는 방법은 3가지가 있다. </a:t>
            </a:r>
          </a:p>
          <a:p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 err="1"/>
              <a:t>Resampling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Minority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사례를 </a:t>
            </a:r>
            <a:r>
              <a:rPr lang="en-US" altLang="ko-KR" dirty="0"/>
              <a:t>oversampling </a:t>
            </a:r>
            <a:r>
              <a:rPr lang="ko-KR" altLang="en-US" dirty="0"/>
              <a:t>하거나 </a:t>
            </a:r>
            <a:r>
              <a:rPr lang="en-US" altLang="ko-KR" dirty="0"/>
              <a:t>M</a:t>
            </a:r>
            <a:r>
              <a:rPr lang="ko-KR" altLang="en-US" dirty="0" err="1"/>
              <a:t>ajority</a:t>
            </a:r>
            <a:r>
              <a:rPr lang="ko-KR" altLang="en-US" dirty="0"/>
              <a:t> </a:t>
            </a:r>
            <a:r>
              <a:rPr lang="ko-KR" altLang="en-US" dirty="0" err="1"/>
              <a:t>class을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undersamp</a:t>
            </a:r>
            <a:r>
              <a:rPr lang="en-US" altLang="ko-KR" dirty="0"/>
              <a:t>ling </a:t>
            </a:r>
            <a:r>
              <a:rPr lang="ko-KR" altLang="en-US" dirty="0"/>
              <a:t>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 </a:t>
            </a:r>
            <a:r>
              <a:rPr lang="ko-KR" altLang="en-US" dirty="0"/>
              <a:t>학습용 데이터와 실제 데이터 분포가 달라진다</a:t>
            </a:r>
          </a:p>
          <a:p>
            <a:endParaRPr lang="ko-KR" altLang="en-US" dirty="0"/>
          </a:p>
          <a:p>
            <a:r>
              <a:rPr lang="ko-KR" altLang="en-US" dirty="0"/>
              <a:t>2. </a:t>
            </a:r>
            <a:r>
              <a:rPr lang="en-US" altLang="ko-KR" dirty="0"/>
              <a:t>Cost-sensitive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시 </a:t>
            </a:r>
            <a:r>
              <a:rPr lang="en-US" altLang="ko-KR" dirty="0"/>
              <a:t>Class</a:t>
            </a:r>
            <a:r>
              <a:rPr lang="ko-KR" altLang="en-US" dirty="0"/>
              <a:t>에 따라 학습 가중치를 조정한다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</a:t>
            </a:r>
            <a:r>
              <a:rPr lang="ko-KR" altLang="en-US" dirty="0"/>
              <a:t> 가중치를 부여할 때 전문성을 필요로 한다. </a:t>
            </a:r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en-US" altLang="ko-KR" dirty="0"/>
              <a:t>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다수의 모델을 조합하여 보다 나은 예측을 진행한다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) </a:t>
            </a:r>
            <a:r>
              <a:rPr lang="ko-KR" altLang="en-US" dirty="0"/>
              <a:t>기존의 </a:t>
            </a:r>
            <a:r>
              <a:rPr lang="en-US" altLang="ko-KR" dirty="0"/>
              <a:t>Frame work</a:t>
            </a:r>
            <a:r>
              <a:rPr lang="ko-KR" altLang="en-US" dirty="0"/>
              <a:t>를 활용할 수 없다</a:t>
            </a:r>
            <a:r>
              <a:rPr lang="en-US" altLang="ko-KR" dirty="0"/>
              <a:t>. </a:t>
            </a:r>
            <a:r>
              <a:rPr lang="ko-KR" altLang="en-US" dirty="0"/>
              <a:t>경험적으로 적용하기 전에 성능을 보장할 수 없다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4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DE625A-33FA-46EF-87C6-252655DAFDBD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Imbalance </a:t>
            </a:r>
            <a:r>
              <a:rPr lang="ko-KR" altLang="en-US" sz="2000" dirty="0"/>
              <a:t>문제를 해소하는 방법</a:t>
            </a:r>
            <a:r>
              <a:rPr lang="en-US" altLang="ko-KR" sz="2000" dirty="0"/>
              <a:t>(ex- resampling)</a:t>
            </a:r>
            <a:r>
              <a:rPr lang="ko-KR" altLang="en-US" sz="2000" dirty="0"/>
              <a:t>은 성능 악화 방지에 한계가 있다</a:t>
            </a:r>
            <a:r>
              <a:rPr lang="en-US" altLang="ko-KR" sz="2000" dirty="0"/>
              <a:t>.</a:t>
            </a:r>
            <a:r>
              <a:rPr lang="ko-KR" altLang="en-US" sz="2000" dirty="0"/>
              <a:t>[</a:t>
            </a:r>
            <a:r>
              <a:rPr lang="ko-KR" altLang="en-US" sz="2000" dirty="0" err="1"/>
              <a:t>Maciej</a:t>
            </a:r>
            <a:r>
              <a:rPr lang="ko-KR" altLang="en-US" sz="2000" dirty="0"/>
              <a:t>, 2008]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A6F66C-5E43-4899-AA5F-384599DFBFEE}"/>
              </a:ext>
            </a:extLst>
          </p:cNvPr>
          <p:cNvGrpSpPr/>
          <p:nvPr/>
        </p:nvGrpSpPr>
        <p:grpSpPr>
          <a:xfrm>
            <a:off x="898326" y="1910415"/>
            <a:ext cx="10070591" cy="4102148"/>
            <a:chOff x="447447" y="1910415"/>
            <a:chExt cx="10070591" cy="41021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2A758D-D918-4865-9F8B-23AD22426FB0}"/>
                </a:ext>
              </a:extLst>
            </p:cNvPr>
            <p:cNvGrpSpPr/>
            <p:nvPr/>
          </p:nvGrpSpPr>
          <p:grpSpPr>
            <a:xfrm>
              <a:off x="447447" y="1910415"/>
              <a:ext cx="9571956" cy="4102148"/>
              <a:chOff x="1614410" y="2817343"/>
              <a:chExt cx="8247450" cy="353451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DDF94F7-5730-452F-A131-7BBD8AA611D8}"/>
                  </a:ext>
                </a:extLst>
              </p:cNvPr>
              <p:cNvGrpSpPr/>
              <p:nvPr/>
            </p:nvGrpSpPr>
            <p:grpSpPr>
              <a:xfrm>
                <a:off x="1614410" y="2817343"/>
                <a:ext cx="8247450" cy="3534519"/>
                <a:chOff x="2508541" y="3209503"/>
                <a:chExt cx="6905625" cy="2959468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2F0D2A6B-6EB1-4CD4-ADC5-9C8BB7B36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8541" y="3209503"/>
                  <a:ext cx="6781800" cy="2228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D75CE8F8-9C75-42D2-9605-F6DFCC581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8541" y="5483171"/>
                  <a:ext cx="6905625" cy="6858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9EE5254E-F36B-4097-9BF7-C4B1D06411A8}"/>
                  </a:ext>
                </a:extLst>
              </p:cNvPr>
              <p:cNvSpPr/>
              <p:nvPr/>
            </p:nvSpPr>
            <p:spPr>
              <a:xfrm rot="10035968" flipV="1">
                <a:off x="2229674" y="3814304"/>
                <a:ext cx="1945371" cy="132923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화살표: 오른쪽 22">
                <a:extLst>
                  <a:ext uri="{FF2B5EF4-FFF2-40B4-BE49-F238E27FC236}">
                    <a16:creationId xmlns:a16="http://schemas.microsoft.com/office/drawing/2014/main" id="{C3465340-6672-47E2-8248-AE7C43240F27}"/>
                  </a:ext>
                </a:extLst>
              </p:cNvPr>
              <p:cNvSpPr/>
              <p:nvPr/>
            </p:nvSpPr>
            <p:spPr>
              <a:xfrm rot="9867325" flipV="1">
                <a:off x="4940067" y="3887626"/>
                <a:ext cx="1945371" cy="10727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C0AE202E-FBB4-4117-8137-077E6959E907}"/>
                  </a:ext>
                </a:extLst>
              </p:cNvPr>
              <p:cNvSpPr/>
              <p:nvPr/>
            </p:nvSpPr>
            <p:spPr>
              <a:xfrm rot="9395893" flipV="1">
                <a:off x="7589725" y="3963438"/>
                <a:ext cx="2027646" cy="10516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F8FAAC-CBA6-4358-8B90-DEECD5A587AF}"/>
                </a:ext>
              </a:extLst>
            </p:cNvPr>
            <p:cNvSpPr/>
            <p:nvPr/>
          </p:nvSpPr>
          <p:spPr>
            <a:xfrm>
              <a:off x="604099" y="5298467"/>
              <a:ext cx="9913939" cy="5043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* BP : Back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propagation                                                                          *PSO : Particle Swarm Optimization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1AB44-783F-4E35-B1FE-8855F62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93007"/>
              </p:ext>
            </p:extLst>
          </p:nvPr>
        </p:nvGraphicFramePr>
        <p:xfrm>
          <a:off x="464457" y="1726278"/>
          <a:ext cx="11088915" cy="4311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206973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862333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Imbalance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데이터셋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성능 악화 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Resampling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862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Ensemble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7AF5AB6-6A7E-4964-8A2B-F8F2E1A52BAA}"/>
              </a:ext>
            </a:extLst>
          </p:cNvPr>
          <p:cNvSpPr/>
          <p:nvPr/>
        </p:nvSpPr>
        <p:spPr>
          <a:xfrm>
            <a:off x="7915752" y="274055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047EB0-147B-4685-8164-E1CF301C2D09}"/>
              </a:ext>
            </a:extLst>
          </p:cNvPr>
          <p:cNvSpPr/>
          <p:nvPr/>
        </p:nvSpPr>
        <p:spPr>
          <a:xfrm>
            <a:off x="3541106" y="361359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53FB4A51-F2F2-4987-9136-A479AA249826}"/>
              </a:ext>
            </a:extLst>
          </p:cNvPr>
          <p:cNvSpPr/>
          <p:nvPr/>
        </p:nvSpPr>
        <p:spPr>
          <a:xfrm rot="2700000">
            <a:off x="3554852" y="270836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십자형 49">
            <a:extLst>
              <a:ext uri="{FF2B5EF4-FFF2-40B4-BE49-F238E27FC236}">
                <a16:creationId xmlns:a16="http://schemas.microsoft.com/office/drawing/2014/main" id="{397643DA-9944-4218-9F47-00CFC4DB2C37}"/>
              </a:ext>
            </a:extLst>
          </p:cNvPr>
          <p:cNvSpPr/>
          <p:nvPr/>
        </p:nvSpPr>
        <p:spPr>
          <a:xfrm rot="2700000">
            <a:off x="5706598" y="270836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>
            <a:extLst>
              <a:ext uri="{FF2B5EF4-FFF2-40B4-BE49-F238E27FC236}">
                <a16:creationId xmlns:a16="http://schemas.microsoft.com/office/drawing/2014/main" id="{6944F512-BA27-47D3-9B4E-5B3151BBA1BE}"/>
              </a:ext>
            </a:extLst>
          </p:cNvPr>
          <p:cNvSpPr/>
          <p:nvPr/>
        </p:nvSpPr>
        <p:spPr>
          <a:xfrm rot="2700000">
            <a:off x="5706599" y="3579793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>
            <a:extLst>
              <a:ext uri="{FF2B5EF4-FFF2-40B4-BE49-F238E27FC236}">
                <a16:creationId xmlns:a16="http://schemas.microsoft.com/office/drawing/2014/main" id="{5EA09C53-E2E0-4AA9-86E4-B06702109582}"/>
              </a:ext>
            </a:extLst>
          </p:cNvPr>
          <p:cNvSpPr/>
          <p:nvPr/>
        </p:nvSpPr>
        <p:spPr>
          <a:xfrm rot="2700000">
            <a:off x="5706599" y="4491244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>
            <a:extLst>
              <a:ext uri="{FF2B5EF4-FFF2-40B4-BE49-F238E27FC236}">
                <a16:creationId xmlns:a16="http://schemas.microsoft.com/office/drawing/2014/main" id="{3241DFFE-B6A6-4CC1-A8D0-D02CC3E9229B}"/>
              </a:ext>
            </a:extLst>
          </p:cNvPr>
          <p:cNvSpPr/>
          <p:nvPr/>
        </p:nvSpPr>
        <p:spPr>
          <a:xfrm rot="2700000">
            <a:off x="10217012" y="5314765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9A9027-6721-47EB-872B-59949F8255A0}"/>
              </a:ext>
            </a:extLst>
          </p:cNvPr>
          <p:cNvSpPr/>
          <p:nvPr/>
        </p:nvSpPr>
        <p:spPr>
          <a:xfrm>
            <a:off x="10250813" y="274055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3EE698-E37F-4449-8604-E40F78994CB5}"/>
              </a:ext>
            </a:extLst>
          </p:cNvPr>
          <p:cNvSpPr/>
          <p:nvPr/>
        </p:nvSpPr>
        <p:spPr>
          <a:xfrm>
            <a:off x="10250813" y="3640417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F8855FC-D324-4296-BA31-C971DF93E470}"/>
              </a:ext>
            </a:extLst>
          </p:cNvPr>
          <p:cNvSpPr/>
          <p:nvPr/>
        </p:nvSpPr>
        <p:spPr>
          <a:xfrm>
            <a:off x="10250813" y="4480372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6D02078-EE3F-4293-ACAB-98C1035931D7}"/>
              </a:ext>
            </a:extLst>
          </p:cNvPr>
          <p:cNvSpPr/>
          <p:nvPr/>
        </p:nvSpPr>
        <p:spPr>
          <a:xfrm>
            <a:off x="7915751" y="364041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F643E5-E040-40A1-AB9A-0165C3B58714}"/>
              </a:ext>
            </a:extLst>
          </p:cNvPr>
          <p:cNvSpPr/>
          <p:nvPr/>
        </p:nvSpPr>
        <p:spPr>
          <a:xfrm>
            <a:off x="5735319" y="532572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B1B774D-6A92-402B-86F8-E6F47AA3B930}"/>
              </a:ext>
            </a:extLst>
          </p:cNvPr>
          <p:cNvSpPr/>
          <p:nvPr/>
        </p:nvSpPr>
        <p:spPr>
          <a:xfrm>
            <a:off x="3541106" y="4420021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EDE8069C-00A3-47E6-BB27-BB20ADBC4179}"/>
              </a:ext>
            </a:extLst>
          </p:cNvPr>
          <p:cNvSpPr/>
          <p:nvPr/>
        </p:nvSpPr>
        <p:spPr>
          <a:xfrm>
            <a:off x="3541106" y="530185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AC72C86C-44AF-4D71-83DA-F59D908218FA}"/>
              </a:ext>
            </a:extLst>
          </p:cNvPr>
          <p:cNvSpPr/>
          <p:nvPr/>
        </p:nvSpPr>
        <p:spPr>
          <a:xfrm>
            <a:off x="7865499" y="530185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08DDFBEB-2B83-4101-8BDA-57876F20CCBA}"/>
              </a:ext>
            </a:extLst>
          </p:cNvPr>
          <p:cNvSpPr/>
          <p:nvPr/>
        </p:nvSpPr>
        <p:spPr>
          <a:xfrm>
            <a:off x="7865499" y="4497046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41D7564-D396-41EF-B1FF-CABA6BA21071}"/>
              </a:ext>
            </a:extLst>
          </p:cNvPr>
          <p:cNvSpPr/>
          <p:nvPr/>
        </p:nvSpPr>
        <p:spPr>
          <a:xfrm>
            <a:off x="447447" y="1110680"/>
            <a:ext cx="11956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기존안</a:t>
            </a:r>
            <a:r>
              <a:rPr lang="ko-KR" altLang="en-US" sz="2000" dirty="0"/>
              <a:t> 및 </a:t>
            </a:r>
            <a:r>
              <a:rPr lang="en-US" altLang="ko-KR" sz="2000" dirty="0"/>
              <a:t>Imbalance </a:t>
            </a:r>
            <a:r>
              <a:rPr lang="ko-KR" altLang="en-US" sz="2000" dirty="0"/>
              <a:t>데이터셋 문제 모두 한계점이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3272F9-021F-F3B6-DCFB-32FF8A8ED406}"/>
              </a:ext>
            </a:extLst>
          </p:cNvPr>
          <p:cNvSpPr/>
          <p:nvPr/>
        </p:nvSpPr>
        <p:spPr>
          <a:xfrm>
            <a:off x="2815430" y="364664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A414E-FA46-A8A6-7D13-5E2A6BA48047}"/>
              </a:ext>
            </a:extLst>
          </p:cNvPr>
          <p:cNvSpPr/>
          <p:nvPr/>
        </p:nvSpPr>
        <p:spPr>
          <a:xfrm>
            <a:off x="2815430" y="447378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13501-56AB-1C17-0A6A-23EEC7D36591}"/>
              </a:ext>
            </a:extLst>
          </p:cNvPr>
          <p:cNvSpPr/>
          <p:nvPr/>
        </p:nvSpPr>
        <p:spPr>
          <a:xfrm>
            <a:off x="2815430" y="5343107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61D7B-F222-7E0F-F748-714A901C67BF}"/>
              </a:ext>
            </a:extLst>
          </p:cNvPr>
          <p:cNvSpPr/>
          <p:nvPr/>
        </p:nvSpPr>
        <p:spPr>
          <a:xfrm>
            <a:off x="2815430" y="2718784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해소 </a:t>
            </a:r>
            <a:r>
              <a:rPr lang="en-US" altLang="ko-KR" sz="1400" dirty="0"/>
              <a:t>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61969-D8D9-C6EA-BB71-02DD6A649E71}"/>
              </a:ext>
            </a:extLst>
          </p:cNvPr>
          <p:cNvSpPr/>
          <p:nvPr/>
        </p:nvSpPr>
        <p:spPr>
          <a:xfrm>
            <a:off x="4953770" y="286614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96FC2-3347-0BAC-CF43-95181DB62376}"/>
              </a:ext>
            </a:extLst>
          </p:cNvPr>
          <p:cNvSpPr/>
          <p:nvPr/>
        </p:nvSpPr>
        <p:spPr>
          <a:xfrm>
            <a:off x="4953770" y="373666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F2D12B-5F2B-3AD2-C9F1-4FDFF272D53E}"/>
              </a:ext>
            </a:extLst>
          </p:cNvPr>
          <p:cNvSpPr/>
          <p:nvPr/>
        </p:nvSpPr>
        <p:spPr>
          <a:xfrm>
            <a:off x="4953770" y="462114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DAAF8F-CB50-E2ED-D94D-35ABB2BD4534}"/>
              </a:ext>
            </a:extLst>
          </p:cNvPr>
          <p:cNvSpPr/>
          <p:nvPr/>
        </p:nvSpPr>
        <p:spPr>
          <a:xfrm>
            <a:off x="4953770" y="54472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 없음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A4FAF9-307E-117F-A0A7-F62AA4374DDD}"/>
              </a:ext>
            </a:extLst>
          </p:cNvPr>
          <p:cNvSpPr/>
          <p:nvPr/>
        </p:nvSpPr>
        <p:spPr>
          <a:xfrm>
            <a:off x="7165317" y="3657565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과정만 추가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D973DA-B5FA-06FD-C055-6B14E0A06D08}"/>
              </a:ext>
            </a:extLst>
          </p:cNvPr>
          <p:cNvSpPr/>
          <p:nvPr/>
        </p:nvSpPr>
        <p:spPr>
          <a:xfrm>
            <a:off x="7121775" y="285518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변화 없음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2C82D-F417-3A7F-B54E-07490DFDB532}"/>
              </a:ext>
            </a:extLst>
          </p:cNvPr>
          <p:cNvSpPr/>
          <p:nvPr/>
        </p:nvSpPr>
        <p:spPr>
          <a:xfrm>
            <a:off x="7165317" y="4528397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가중치 적용간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전문성 필요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8A8AD3-50ED-6101-C055-6E929EE2F9BE}"/>
              </a:ext>
            </a:extLst>
          </p:cNvPr>
          <p:cNvSpPr/>
          <p:nvPr/>
        </p:nvSpPr>
        <p:spPr>
          <a:xfrm>
            <a:off x="7165317" y="544035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새로운 모델 도입</a:t>
            </a:r>
            <a:endParaRPr lang="en-US" altLang="ko-KR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229BD7-C940-7657-FB2C-69D64F166C0E}"/>
              </a:ext>
            </a:extLst>
          </p:cNvPr>
          <p:cNvSpPr/>
          <p:nvPr/>
        </p:nvSpPr>
        <p:spPr>
          <a:xfrm>
            <a:off x="9444697" y="365302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과정만 추가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08F365-509B-5EE1-AE3E-24166CAA1678}"/>
              </a:ext>
            </a:extLst>
          </p:cNvPr>
          <p:cNvSpPr/>
          <p:nvPr/>
        </p:nvSpPr>
        <p:spPr>
          <a:xfrm>
            <a:off x="9444697" y="4568438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학습간 가중치만 조정</a:t>
            </a:r>
            <a:endParaRPr lang="en-US" altLang="ko-KR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DB82A-E9CA-8782-6575-CBDF37C99761}"/>
              </a:ext>
            </a:extLst>
          </p:cNvPr>
          <p:cNvSpPr/>
          <p:nvPr/>
        </p:nvSpPr>
        <p:spPr>
          <a:xfrm>
            <a:off x="9444697" y="5474742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새로운 모델 도입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BD85CA-3403-2B4E-5C89-C722CAE001E0}"/>
              </a:ext>
            </a:extLst>
          </p:cNvPr>
          <p:cNvSpPr/>
          <p:nvPr/>
        </p:nvSpPr>
        <p:spPr>
          <a:xfrm>
            <a:off x="9444697" y="285518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변화 없음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3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984C37-3494-4661-B5D6-15E000C5BA98}"/>
              </a:ext>
            </a:extLst>
          </p:cNvPr>
          <p:cNvSpPr/>
          <p:nvPr/>
        </p:nvSpPr>
        <p:spPr>
          <a:xfrm>
            <a:off x="298420" y="1168394"/>
            <a:ext cx="115951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Imbalance</a:t>
            </a:r>
            <a:r>
              <a:rPr lang="ko-KR" altLang="en-US" sz="2000" dirty="0"/>
              <a:t> 데이터셋에 강건한 </a:t>
            </a:r>
            <a:r>
              <a:rPr lang="en-US" altLang="ko-KR" sz="2000" dirty="0"/>
              <a:t>2 Step WSI</a:t>
            </a:r>
            <a:r>
              <a:rPr lang="ko-KR" altLang="en-US" sz="2000" dirty="0"/>
              <a:t> 분류 프레임 워크를 제안한다</a:t>
            </a:r>
            <a:r>
              <a:rPr lang="en-US" altLang="ko-KR" sz="2000" dirty="0"/>
              <a:t>.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한계점 </a:t>
            </a:r>
            <a:r>
              <a:rPr lang="en-US" altLang="ko-KR" dirty="0"/>
              <a:t>: </a:t>
            </a:r>
            <a:r>
              <a:rPr lang="ko-KR" altLang="en-US" dirty="0"/>
              <a:t>예측 모델이</a:t>
            </a:r>
            <a:r>
              <a:rPr lang="en-US" altLang="ko-KR" dirty="0"/>
              <a:t> Imbalance </a:t>
            </a:r>
            <a:r>
              <a:rPr lang="ko-KR" altLang="en-US" dirty="0"/>
              <a:t>데이터셋 전체를 활용할 것을 가정했다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이로 인해 </a:t>
            </a:r>
            <a:r>
              <a:rPr lang="en-US" altLang="ko-KR" dirty="0"/>
              <a:t>Imbalance </a:t>
            </a:r>
            <a:r>
              <a:rPr lang="ko-KR" altLang="en-US" dirty="0"/>
              <a:t>데이터셋이 초래하는 악영향을 그대로 받아들여야 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=&gt; 따라서, 우리는 불균형 상황에 강건한 2 </a:t>
            </a:r>
            <a:r>
              <a:rPr lang="ko-KR" altLang="en-US" dirty="0" err="1"/>
              <a:t>step</a:t>
            </a:r>
            <a:r>
              <a:rPr lang="ko-KR" altLang="en-US" dirty="0"/>
              <a:t> WSI 분류 프레임 워크를 제안하고자 한다.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1 )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One-</a:t>
            </a:r>
            <a:r>
              <a:rPr lang="ko-KR" altLang="en-US" dirty="0" err="1"/>
              <a:t>Classification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2 )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+ 3-class </a:t>
            </a:r>
            <a:r>
              <a:rPr lang="ko-KR" altLang="en-US" dirty="0" err="1"/>
              <a:t>classification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F8D23E-D5C7-4B50-A428-0833A95E1BF7}"/>
              </a:ext>
            </a:extLst>
          </p:cNvPr>
          <p:cNvSpPr/>
          <p:nvPr/>
        </p:nvSpPr>
        <p:spPr>
          <a:xfrm>
            <a:off x="4630505" y="-2016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/>
              <a:t>&lt;Step 1&gt;</a:t>
            </a:r>
          </a:p>
          <a:p>
            <a:pPr algn="ctr"/>
            <a:r>
              <a:rPr lang="en-US" altLang="ko-KR" dirty="0"/>
              <a:t>Anomaly Detection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0A1384-8877-4267-998D-18CD5B5CE70A}"/>
              </a:ext>
            </a:extLst>
          </p:cNvPr>
          <p:cNvGrpSpPr/>
          <p:nvPr/>
        </p:nvGrpSpPr>
        <p:grpSpPr>
          <a:xfrm>
            <a:off x="447447" y="2291444"/>
            <a:ext cx="11160944" cy="3971324"/>
            <a:chOff x="161412" y="2217874"/>
            <a:chExt cx="11775709" cy="419007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0900750-FDF4-4E15-810A-31363E09AE80}"/>
                </a:ext>
              </a:extLst>
            </p:cNvPr>
            <p:cNvSpPr/>
            <p:nvPr/>
          </p:nvSpPr>
          <p:spPr>
            <a:xfrm>
              <a:off x="254877" y="2743255"/>
              <a:ext cx="6393572" cy="3404565"/>
            </a:xfrm>
            <a:prstGeom prst="roundRect">
              <a:avLst>
                <a:gd name="adj" fmla="val 7714"/>
              </a:avLst>
            </a:prstGeom>
            <a:solidFill>
              <a:srgbClr val="FFDC7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6D70756-55DD-414F-AE00-6EE1991F46E0}"/>
                </a:ext>
              </a:extLst>
            </p:cNvPr>
            <p:cNvSpPr/>
            <p:nvPr/>
          </p:nvSpPr>
          <p:spPr>
            <a:xfrm>
              <a:off x="4429583" y="2846279"/>
              <a:ext cx="6981367" cy="1948815"/>
            </a:xfrm>
            <a:prstGeom prst="roundRect">
              <a:avLst>
                <a:gd name="adj" fmla="val 10313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20AFD259-E75A-4C97-949A-EEBC1A96232D}"/>
                </a:ext>
              </a:extLst>
            </p:cNvPr>
            <p:cNvSpPr/>
            <p:nvPr/>
          </p:nvSpPr>
          <p:spPr>
            <a:xfrm>
              <a:off x="364765" y="3413798"/>
              <a:ext cx="1891625" cy="1267389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Imbalance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자기 디스크 22">
              <a:extLst>
                <a:ext uri="{FF2B5EF4-FFF2-40B4-BE49-F238E27FC236}">
                  <a16:creationId xmlns:a16="http://schemas.microsoft.com/office/drawing/2014/main" id="{E52C23E0-538E-41D1-8FAD-C32CAFAB2B8F}"/>
                </a:ext>
              </a:extLst>
            </p:cNvPr>
            <p:cNvSpPr/>
            <p:nvPr/>
          </p:nvSpPr>
          <p:spPr>
            <a:xfrm>
              <a:off x="4543300" y="4911292"/>
              <a:ext cx="1891625" cy="1053697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Normal Dataset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자기 디스크 23">
              <a:extLst>
                <a:ext uri="{FF2B5EF4-FFF2-40B4-BE49-F238E27FC236}">
                  <a16:creationId xmlns:a16="http://schemas.microsoft.com/office/drawing/2014/main" id="{4926A60B-5328-4269-AC7B-51EAAF56F1AF}"/>
                </a:ext>
              </a:extLst>
            </p:cNvPr>
            <p:cNvSpPr/>
            <p:nvPr/>
          </p:nvSpPr>
          <p:spPr>
            <a:xfrm>
              <a:off x="4590033" y="3836956"/>
              <a:ext cx="1891625" cy="42107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Balance Dataset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D5DF58-5380-46DD-AEEE-70912F175FE4}"/>
                </a:ext>
              </a:extLst>
            </p:cNvPr>
            <p:cNvSpPr/>
            <p:nvPr/>
          </p:nvSpPr>
          <p:spPr>
            <a:xfrm>
              <a:off x="161412" y="2598057"/>
              <a:ext cx="11775709" cy="3809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486D1CE-473E-4630-938A-6580A54840C2}"/>
                </a:ext>
              </a:extLst>
            </p:cNvPr>
            <p:cNvSpPr/>
            <p:nvPr/>
          </p:nvSpPr>
          <p:spPr>
            <a:xfrm>
              <a:off x="161412" y="4795094"/>
              <a:ext cx="24024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*Normal Data</a:t>
              </a:r>
              <a:r>
                <a:rPr lang="ko-KR" altLang="en-US" sz="1400" dirty="0"/>
                <a:t>가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Major class</a:t>
              </a:r>
              <a:r>
                <a:rPr lang="ko-KR" altLang="en-US" sz="1400" dirty="0"/>
                <a:t>라고 가정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D9781E-8A27-47D2-9DF2-680A754E2323}"/>
                </a:ext>
              </a:extLst>
            </p:cNvPr>
            <p:cNvCxnSpPr>
              <a:cxnSpLocks/>
              <a:stCxn id="4" idx="4"/>
              <a:endCxn id="24" idx="2"/>
            </p:cNvCxnSpPr>
            <p:nvPr/>
          </p:nvCxnSpPr>
          <p:spPr>
            <a:xfrm flipV="1">
              <a:off x="2256390" y="4047492"/>
              <a:ext cx="233364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98FACFF-0F4D-4A8F-A6A9-BAC77EAE0C32}"/>
                </a:ext>
              </a:extLst>
            </p:cNvPr>
            <p:cNvCxnSpPr>
              <a:cxnSpLocks/>
              <a:stCxn id="4" idx="4"/>
              <a:endCxn id="23" idx="2"/>
            </p:cNvCxnSpPr>
            <p:nvPr/>
          </p:nvCxnSpPr>
          <p:spPr>
            <a:xfrm>
              <a:off x="2256390" y="4047493"/>
              <a:ext cx="2286910" cy="1390648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DD9D1-F9BF-4A92-A3FB-0F32B80281C2}"/>
                </a:ext>
              </a:extLst>
            </p:cNvPr>
            <p:cNvSpPr/>
            <p:nvPr/>
          </p:nvSpPr>
          <p:spPr>
            <a:xfrm>
              <a:off x="182382" y="280190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&lt;Step 1&gt;</a:t>
              </a:r>
            </a:p>
            <a:p>
              <a:pPr algn="ctr"/>
              <a:r>
                <a:rPr lang="en-US" altLang="ko-KR" dirty="0"/>
                <a:t>Anomaly Detection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DFA4A08-A380-4834-8F03-63EEEE97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4842" y="3364514"/>
              <a:ext cx="1899771" cy="1316673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933850-7A09-4681-9822-85AB7DF9220F}"/>
                </a:ext>
              </a:extLst>
            </p:cNvPr>
            <p:cNvSpPr/>
            <p:nvPr/>
          </p:nvSpPr>
          <p:spPr>
            <a:xfrm>
              <a:off x="4948348" y="2831599"/>
              <a:ext cx="6096000" cy="646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&lt;Step 2&gt;</a:t>
              </a:r>
            </a:p>
            <a:p>
              <a:pPr algn="ctr"/>
              <a:r>
                <a:rPr lang="en-US" altLang="ko-KR" dirty="0"/>
                <a:t>Class Prediction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2D1011-DF3B-4FE5-8088-93027FC225F0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6481658" y="4022851"/>
              <a:ext cx="2983184" cy="24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3287995-CD45-4393-89CD-F52F545F4B34}"/>
                </a:ext>
              </a:extLst>
            </p:cNvPr>
            <p:cNvSpPr/>
            <p:nvPr/>
          </p:nvSpPr>
          <p:spPr>
            <a:xfrm>
              <a:off x="2933700" y="2217874"/>
              <a:ext cx="6096000" cy="3896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/>
                <a:t>&lt;2 Step</a:t>
              </a:r>
              <a:r>
                <a:rPr lang="ko-KR" altLang="en-US" dirty="0"/>
                <a:t> </a:t>
              </a:r>
              <a:r>
                <a:rPr lang="en-US" altLang="ko-KR" dirty="0"/>
                <a:t>WSI Classification Framework&gt;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4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84F039DA-9BB9-F2DE-C999-70E005872154}"/>
              </a:ext>
            </a:extLst>
          </p:cNvPr>
          <p:cNvSpPr/>
          <p:nvPr/>
        </p:nvSpPr>
        <p:spPr>
          <a:xfrm>
            <a:off x="7301250" y="2102270"/>
            <a:ext cx="1192473" cy="1201222"/>
          </a:xfrm>
          <a:prstGeom prst="downArrow">
            <a:avLst>
              <a:gd name="adj1" fmla="val 53195"/>
              <a:gd name="adj2" fmla="val 18506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D9CC03F-9198-071A-6937-04C6CD90CB46}"/>
              </a:ext>
            </a:extLst>
          </p:cNvPr>
          <p:cNvSpPr/>
          <p:nvPr/>
        </p:nvSpPr>
        <p:spPr>
          <a:xfrm>
            <a:off x="7029450" y="4210673"/>
            <a:ext cx="4762500" cy="338554"/>
          </a:xfrm>
          <a:custGeom>
            <a:avLst/>
            <a:gdLst>
              <a:gd name="connsiteX0" fmla="*/ 2990850 w 4762500"/>
              <a:gd name="connsiteY0" fmla="*/ 0 h 247650"/>
              <a:gd name="connsiteX1" fmla="*/ 4762500 w 4762500"/>
              <a:gd name="connsiteY1" fmla="*/ 0 h 247650"/>
              <a:gd name="connsiteX2" fmla="*/ 4762500 w 4762500"/>
              <a:gd name="connsiteY2" fmla="*/ 247650 h 247650"/>
              <a:gd name="connsiteX3" fmla="*/ 0 w 4762500"/>
              <a:gd name="connsiteY3" fmla="*/ 247650 h 247650"/>
              <a:gd name="connsiteX4" fmla="*/ 2990850 w 4762500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247650">
                <a:moveTo>
                  <a:pt x="2990850" y="0"/>
                </a:moveTo>
                <a:lnTo>
                  <a:pt x="4762500" y="0"/>
                </a:lnTo>
                <a:lnTo>
                  <a:pt x="4762500" y="247650"/>
                </a:lnTo>
                <a:lnTo>
                  <a:pt x="0" y="247650"/>
                </a:lnTo>
                <a:lnTo>
                  <a:pt x="29908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459D983-A300-83DA-8F88-45DF0A93805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7898" y="2409056"/>
            <a:ext cx="2803330" cy="952698"/>
          </a:xfrm>
          <a:prstGeom prst="bentConnector2">
            <a:avLst/>
          </a:prstGeom>
          <a:ln w="127000" cap="flat">
            <a:gradFill>
              <a:gsLst>
                <a:gs pos="100000">
                  <a:srgbClr val="FF0000"/>
                </a:gs>
                <a:gs pos="0">
                  <a:schemeClr val="bg1">
                    <a:lumMod val="75000"/>
                  </a:schemeClr>
                </a:gs>
                <a:gs pos="0">
                  <a:srgbClr val="D3D8E6"/>
                </a:gs>
              </a:gsLst>
              <a:lin ang="5400000" scaled="1"/>
            </a:gra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95927F-17F2-40E9-AAF8-CEB9D554C7FA}"/>
              </a:ext>
            </a:extLst>
          </p:cNvPr>
          <p:cNvSpPr/>
          <p:nvPr/>
        </p:nvSpPr>
        <p:spPr>
          <a:xfrm>
            <a:off x="-132121" y="71376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=&gt; 따라서, 우리는 불균형 상황에 강건한 2 </a:t>
            </a:r>
            <a:r>
              <a:rPr lang="ko-KR" altLang="en-US" dirty="0" err="1"/>
              <a:t>step</a:t>
            </a:r>
            <a:r>
              <a:rPr lang="ko-KR" altLang="en-US" dirty="0"/>
              <a:t> WSI 분류 프레임 워크를 제안하고자 한다.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1 )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One-</a:t>
            </a:r>
            <a:r>
              <a:rPr lang="ko-KR" altLang="en-US" dirty="0" err="1"/>
              <a:t>Classification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Step</a:t>
            </a:r>
            <a:r>
              <a:rPr lang="ko-KR" altLang="en-US" dirty="0"/>
              <a:t> 2 )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cube</a:t>
            </a:r>
            <a:r>
              <a:rPr lang="ko-KR" altLang="en-US" dirty="0"/>
              <a:t> + 3-class </a:t>
            </a:r>
            <a:r>
              <a:rPr lang="ko-KR" altLang="en-US" dirty="0" err="1"/>
              <a:t>classification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F8D23E-D5C7-4B50-A428-0833A95E1BF7}"/>
              </a:ext>
            </a:extLst>
          </p:cNvPr>
          <p:cNvSpPr/>
          <p:nvPr/>
        </p:nvSpPr>
        <p:spPr>
          <a:xfrm>
            <a:off x="9265454" y="1398843"/>
            <a:ext cx="277031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*N Class</a:t>
            </a:r>
            <a:r>
              <a:rPr lang="ko-KR" altLang="en-US" sz="1400" dirty="0"/>
              <a:t>가 대다수라고 가정</a:t>
            </a:r>
            <a:endParaRPr lang="en-US" altLang="ko-KR" sz="1400" dirty="0"/>
          </a:p>
          <a:p>
            <a:pPr algn="ctr"/>
            <a:r>
              <a:rPr lang="en-US" altLang="ko-KR" sz="1400" dirty="0"/>
              <a:t>Ex)- N 97%, D 2%, M 1%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882C33-D4A1-2F68-137A-3F7339AF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0" y="1193914"/>
            <a:ext cx="5874836" cy="510445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15BBC8-CFAD-6CDC-CC4E-64FAE6D492FC}"/>
              </a:ext>
            </a:extLst>
          </p:cNvPr>
          <p:cNvSpPr/>
          <p:nvPr/>
        </p:nvSpPr>
        <p:spPr>
          <a:xfrm>
            <a:off x="58935" y="4604084"/>
            <a:ext cx="5933771" cy="1879295"/>
          </a:xfrm>
          <a:prstGeom prst="roundRect">
            <a:avLst>
              <a:gd name="adj" fmla="val 1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8A88F1E-0A20-91E3-3CCE-89DE5CEFA690}"/>
              </a:ext>
            </a:extLst>
          </p:cNvPr>
          <p:cNvSpPr/>
          <p:nvPr/>
        </p:nvSpPr>
        <p:spPr>
          <a:xfrm>
            <a:off x="6079958" y="994611"/>
            <a:ext cx="449179" cy="5438273"/>
          </a:xfrm>
          <a:custGeom>
            <a:avLst/>
            <a:gdLst>
              <a:gd name="connsiteX0" fmla="*/ 0 w 449179"/>
              <a:gd name="connsiteY0" fmla="*/ 3769894 h 5438273"/>
              <a:gd name="connsiteX1" fmla="*/ 0 w 449179"/>
              <a:gd name="connsiteY1" fmla="*/ 5438273 h 5438273"/>
              <a:gd name="connsiteX2" fmla="*/ 449179 w 449179"/>
              <a:gd name="connsiteY2" fmla="*/ 5438273 h 5438273"/>
              <a:gd name="connsiteX3" fmla="*/ 449179 w 449179"/>
              <a:gd name="connsiteY3" fmla="*/ 0 h 5438273"/>
              <a:gd name="connsiteX4" fmla="*/ 0 w 449179"/>
              <a:gd name="connsiteY4" fmla="*/ 3769894 h 543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179" h="5438273">
                <a:moveTo>
                  <a:pt x="0" y="3769894"/>
                </a:moveTo>
                <a:lnTo>
                  <a:pt x="0" y="5438273"/>
                </a:lnTo>
                <a:lnTo>
                  <a:pt x="449179" y="5438273"/>
                </a:lnTo>
                <a:lnTo>
                  <a:pt x="449179" y="0"/>
                </a:lnTo>
                <a:lnTo>
                  <a:pt x="0" y="3769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4A5FE684-82A8-08E9-CDCE-EC5C6A4FEF9A}"/>
              </a:ext>
            </a:extLst>
          </p:cNvPr>
          <p:cNvSpPr/>
          <p:nvPr/>
        </p:nvSpPr>
        <p:spPr>
          <a:xfrm>
            <a:off x="7442390" y="1090620"/>
            <a:ext cx="1792870" cy="120122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WSI Dataset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(Imbalance)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17F90953-50D4-657C-ACC4-8C1716A6CD3E}"/>
              </a:ext>
            </a:extLst>
          </p:cNvPr>
          <p:cNvSpPr/>
          <p:nvPr/>
        </p:nvSpPr>
        <p:spPr>
          <a:xfrm>
            <a:off x="7158532" y="3341073"/>
            <a:ext cx="1792870" cy="974069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 WSI</a:t>
            </a: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8549B77-0570-BADE-F604-AAC61DE9C7F9}"/>
              </a:ext>
            </a:extLst>
          </p:cNvPr>
          <p:cNvSpPr/>
          <p:nvPr/>
        </p:nvSpPr>
        <p:spPr>
          <a:xfrm>
            <a:off x="9994793" y="3361754"/>
            <a:ext cx="1792870" cy="9533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Abnormal WSI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7C9A86-D090-3172-C4B5-DA8C5D03055E}"/>
              </a:ext>
            </a:extLst>
          </p:cNvPr>
          <p:cNvSpPr/>
          <p:nvPr/>
        </p:nvSpPr>
        <p:spPr>
          <a:xfrm>
            <a:off x="8122454" y="2416154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Feature</a:t>
            </a:r>
            <a:r>
              <a:rPr lang="ko-KR" altLang="en-US" sz="1600" dirty="0"/>
              <a:t> </a:t>
            </a:r>
            <a:r>
              <a:rPr lang="en-US" altLang="ko-KR" sz="1600" dirty="0"/>
              <a:t>Cube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Abnormal Detection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0C3DF2-D52B-ED66-7A59-5A9A45EAAF1C}"/>
              </a:ext>
            </a:extLst>
          </p:cNvPr>
          <p:cNvSpPr/>
          <p:nvPr/>
        </p:nvSpPr>
        <p:spPr>
          <a:xfrm>
            <a:off x="6590938" y="1058588"/>
            <a:ext cx="289570" cy="2338380"/>
          </a:xfrm>
          <a:prstGeom prst="rect">
            <a:avLst/>
          </a:prstGeom>
          <a:solidFill>
            <a:srgbClr val="0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06E980-601B-99DF-D27F-DF08C2D9B68E}"/>
              </a:ext>
            </a:extLst>
          </p:cNvPr>
          <p:cNvSpPr/>
          <p:nvPr/>
        </p:nvSpPr>
        <p:spPr>
          <a:xfrm>
            <a:off x="6588161" y="3429001"/>
            <a:ext cx="277107" cy="3003884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90D0F34-3724-2AC0-A21A-0094925D6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843" y="5122304"/>
            <a:ext cx="1792871" cy="125635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5F10E88-0D9A-D1E5-D9D4-81DBAF057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26" y="5139204"/>
            <a:ext cx="1187896" cy="125635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0C58F20-52CD-771A-803D-EE743E445687}"/>
              </a:ext>
            </a:extLst>
          </p:cNvPr>
          <p:cNvSpPr txBox="1"/>
          <p:nvPr/>
        </p:nvSpPr>
        <p:spPr>
          <a:xfrm>
            <a:off x="7790841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(N 2% D 2% M 1%)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6312EF-04FF-AD8B-25B8-5D7A12B8D4EA}"/>
              </a:ext>
            </a:extLst>
          </p:cNvPr>
          <p:cNvSpPr txBox="1"/>
          <p:nvPr/>
        </p:nvSpPr>
        <p:spPr>
          <a:xfrm>
            <a:off x="4954580" y="4011512"/>
            <a:ext cx="62007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(N 95%)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F24925E6-F2B6-7661-58E1-CB0A10B822FE}"/>
              </a:ext>
            </a:extLst>
          </p:cNvPr>
          <p:cNvSpPr/>
          <p:nvPr/>
        </p:nvSpPr>
        <p:spPr>
          <a:xfrm rot="16200000">
            <a:off x="8945556" y="4679288"/>
            <a:ext cx="682408" cy="2056366"/>
          </a:xfrm>
          <a:prstGeom prst="downArrow">
            <a:avLst>
              <a:gd name="adj1" fmla="val 50775"/>
              <a:gd name="adj2" fmla="val 4209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60F4F1-FDDE-A77F-C94C-CE27382A5457}"/>
              </a:ext>
            </a:extLst>
          </p:cNvPr>
          <p:cNvSpPr/>
          <p:nvPr/>
        </p:nvSpPr>
        <p:spPr>
          <a:xfrm>
            <a:off x="8122454" y="4607489"/>
            <a:ext cx="2770315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Feature</a:t>
            </a:r>
            <a:r>
              <a:rPr lang="ko-KR" altLang="en-US" sz="1600" dirty="0"/>
              <a:t> </a:t>
            </a:r>
            <a:r>
              <a:rPr lang="en-US" altLang="ko-KR" sz="1600" dirty="0"/>
              <a:t>Cube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3 Class Classification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DF797E-02F8-F505-C40A-3E86463C458B}"/>
              </a:ext>
            </a:extLst>
          </p:cNvPr>
          <p:cNvSpPr/>
          <p:nvPr/>
        </p:nvSpPr>
        <p:spPr>
          <a:xfrm>
            <a:off x="298420" y="1168394"/>
            <a:ext cx="11595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8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43F63-CC77-4A1E-AF89-DB8CB2266226}"/>
              </a:ext>
            </a:extLst>
          </p:cNvPr>
          <p:cNvSpPr/>
          <p:nvPr/>
        </p:nvSpPr>
        <p:spPr>
          <a:xfrm>
            <a:off x="447446" y="1050287"/>
            <a:ext cx="11744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Step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Feature Cube + Abnormal Detection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 : Imbalance </a:t>
            </a:r>
            <a:r>
              <a:rPr lang="ko-KR" altLang="en-US" dirty="0"/>
              <a:t>데이터셋에서 </a:t>
            </a:r>
            <a:r>
              <a:rPr lang="en-US" altLang="ko-KR" dirty="0"/>
              <a:t>Majority Class(N)</a:t>
            </a:r>
            <a:r>
              <a:rPr lang="ko-KR" altLang="en-US" dirty="0"/>
              <a:t>의 대다수 샘플을 필터링하여 </a:t>
            </a:r>
            <a:r>
              <a:rPr lang="en-US" altLang="ko-KR" dirty="0"/>
              <a:t>Balance </a:t>
            </a:r>
            <a:r>
              <a:rPr lang="ko-KR" altLang="en-US" dirty="0"/>
              <a:t>데이터셋 만들기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Anomaly Detection method in medical Field [Maximilian, 2022].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15</a:t>
            </a:r>
            <a:r>
              <a:rPr lang="ko-KR" altLang="en-US" dirty="0"/>
              <a:t>년 </a:t>
            </a:r>
            <a:r>
              <a:rPr lang="en-US" altLang="ko-KR" dirty="0"/>
              <a:t>~ 21</a:t>
            </a:r>
            <a:r>
              <a:rPr lang="ko-KR" altLang="en-US" dirty="0"/>
              <a:t>년 간 </a:t>
            </a:r>
            <a:r>
              <a:rPr lang="en-US" altLang="ko-KR" dirty="0"/>
              <a:t>WSI </a:t>
            </a:r>
            <a:r>
              <a:rPr lang="ko-KR" altLang="en-US" dirty="0"/>
              <a:t>데이터에</a:t>
            </a:r>
            <a:r>
              <a:rPr lang="en-US" altLang="ko-KR" dirty="0"/>
              <a:t> Abnormal Detection</a:t>
            </a:r>
            <a:r>
              <a:rPr lang="ko-KR" altLang="en-US" dirty="0"/>
              <a:t> 적용한 </a:t>
            </a:r>
            <a:r>
              <a:rPr lang="en-US" altLang="ko-KR" dirty="0"/>
              <a:t>45</a:t>
            </a:r>
            <a:r>
              <a:rPr lang="ko-KR" altLang="en-US" dirty="0"/>
              <a:t>개의 연구가 있음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주로 </a:t>
            </a:r>
            <a:r>
              <a:rPr lang="en-US" altLang="ko-KR" dirty="0"/>
              <a:t>Brain image</a:t>
            </a:r>
            <a:r>
              <a:rPr lang="ko-KR" altLang="en-US" dirty="0"/>
              <a:t>에 적용했으며</a:t>
            </a:r>
            <a:r>
              <a:rPr lang="en-US" altLang="ko-KR" dirty="0"/>
              <a:t>(21</a:t>
            </a:r>
            <a:r>
              <a:rPr lang="ko-KR" altLang="en-US" dirty="0"/>
              <a:t>개</a:t>
            </a:r>
            <a:r>
              <a:rPr lang="en-US" altLang="ko-KR" dirty="0"/>
              <a:t>), </a:t>
            </a:r>
            <a:r>
              <a:rPr lang="ko-KR" altLang="en-US" dirty="0"/>
              <a:t>그 외로 다양한 데이터에 적용함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Abnormal Detection</a:t>
            </a:r>
            <a:r>
              <a:rPr lang="ko-KR" altLang="en-US" dirty="0"/>
              <a:t>을 위해 적용한 방법론으론 크게 </a:t>
            </a:r>
            <a:r>
              <a:rPr lang="en-US" altLang="ko-KR" dirty="0"/>
              <a:t>3</a:t>
            </a:r>
            <a:r>
              <a:rPr lang="ko-KR" altLang="en-US" dirty="0"/>
              <a:t>가지가 있음 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1) Deviation based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Reconstruct /</a:t>
            </a:r>
            <a:r>
              <a:rPr lang="ko-KR" altLang="en-US" dirty="0"/>
              <a:t> </a:t>
            </a:r>
            <a:r>
              <a:rPr lang="en-US" altLang="ko-KR" dirty="0"/>
              <a:t>Generate</a:t>
            </a:r>
            <a:r>
              <a:rPr lang="ko-KR" altLang="en-US" dirty="0"/>
              <a:t> 한 샘플을 원본과 비교 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Ex)-</a:t>
            </a:r>
            <a:r>
              <a:rPr lang="ko-KR" altLang="en-US" dirty="0"/>
              <a:t> </a:t>
            </a:r>
            <a:r>
              <a:rPr lang="en-US" altLang="ko-KR" dirty="0"/>
              <a:t>AE,</a:t>
            </a:r>
            <a:r>
              <a:rPr lang="ko-KR" altLang="en-US" dirty="0"/>
              <a:t> </a:t>
            </a:r>
            <a:r>
              <a:rPr lang="en-US" altLang="ko-KR" dirty="0"/>
              <a:t>GAN</a:t>
            </a:r>
            <a:r>
              <a:rPr lang="ko-KR" altLang="en-US" dirty="0"/>
              <a:t> </a:t>
            </a:r>
            <a:r>
              <a:rPr lang="en-US" altLang="ko-KR" dirty="0"/>
              <a:t>based method </a:t>
            </a:r>
            <a:r>
              <a:rPr lang="ko-KR" altLang="en-US" dirty="0"/>
              <a:t>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2) Score based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데이터에 대해서 </a:t>
            </a:r>
            <a:r>
              <a:rPr lang="en-US" altLang="ko-KR" dirty="0"/>
              <a:t>Abnormal</a:t>
            </a:r>
            <a:r>
              <a:rPr lang="ko-KR" altLang="en-US" dirty="0"/>
              <a:t>에 속할 점수</a:t>
            </a:r>
            <a:r>
              <a:rPr lang="en-US" altLang="ko-KR" dirty="0"/>
              <a:t>(Score)</a:t>
            </a:r>
            <a:r>
              <a:rPr lang="ko-KR" altLang="en-US" dirty="0"/>
              <a:t>를 계산함</a:t>
            </a:r>
            <a:r>
              <a:rPr lang="en-US" altLang="ko-KR" dirty="0"/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Ex)- </a:t>
            </a:r>
            <a:r>
              <a:rPr lang="en-US" altLang="ko-KR" dirty="0" err="1"/>
              <a:t>DevNet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3) Feature extraction + Conventional Method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CNN </a:t>
            </a:r>
            <a:r>
              <a:rPr lang="ko-KR" altLang="en-US" dirty="0"/>
              <a:t>기반 모델을 통해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r>
              <a:rPr lang="en-US" altLang="ko-KR" dirty="0"/>
              <a:t>(Feature)</a:t>
            </a:r>
            <a:r>
              <a:rPr lang="ko-KR" altLang="en-US" dirty="0"/>
              <a:t>을 추출한 후 전통적인 </a:t>
            </a:r>
            <a:r>
              <a:rPr lang="en-US" altLang="ko-KR" dirty="0"/>
              <a:t>ML </a:t>
            </a:r>
            <a:r>
              <a:rPr lang="ko-KR" altLang="en-US" dirty="0"/>
              <a:t>모델에 적용 </a:t>
            </a:r>
            <a:endParaRPr lang="en-US" altLang="ko-K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EX)- </a:t>
            </a:r>
            <a:r>
              <a:rPr lang="en-US" altLang="ko-KR" dirty="0" err="1"/>
              <a:t>DeepSVDD</a:t>
            </a:r>
            <a:r>
              <a:rPr lang="en-US" altLang="ko-KR" dirty="0"/>
              <a:t> / </a:t>
            </a:r>
            <a:r>
              <a:rPr lang="en-US" altLang="ko-KR" dirty="0" err="1"/>
              <a:t>DeepSAD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88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447446" y="1094600"/>
            <a:ext cx="9082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Abnormal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방법론 중 현재 높은 성능을 내고 있는 모델들은 다음과 같다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1DAA49-A6DA-E8B5-AA0F-93E1DA82A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65759"/>
              </p:ext>
            </p:extLst>
          </p:nvPr>
        </p:nvGraphicFramePr>
        <p:xfrm>
          <a:off x="752764" y="1538275"/>
          <a:ext cx="10791535" cy="4861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979">
                  <a:extLst>
                    <a:ext uri="{9D8B030D-6E8A-4147-A177-3AD203B41FA5}">
                      <a16:colId xmlns:a16="http://schemas.microsoft.com/office/drawing/2014/main" val="3603896892"/>
                    </a:ext>
                  </a:extLst>
                </a:gridCol>
                <a:gridCol w="1419123">
                  <a:extLst>
                    <a:ext uri="{9D8B030D-6E8A-4147-A177-3AD203B41FA5}">
                      <a16:colId xmlns:a16="http://schemas.microsoft.com/office/drawing/2014/main" val="872934553"/>
                    </a:ext>
                  </a:extLst>
                </a:gridCol>
                <a:gridCol w="1777325">
                  <a:extLst>
                    <a:ext uri="{9D8B030D-6E8A-4147-A177-3AD203B41FA5}">
                      <a16:colId xmlns:a16="http://schemas.microsoft.com/office/drawing/2014/main" val="2103803648"/>
                    </a:ext>
                  </a:extLst>
                </a:gridCol>
                <a:gridCol w="5960108">
                  <a:extLst>
                    <a:ext uri="{9D8B030D-6E8A-4147-A177-3AD203B41FA5}">
                      <a16:colId xmlns:a16="http://schemas.microsoft.com/office/drawing/2014/main" val="4224589059"/>
                    </a:ext>
                  </a:extLst>
                </a:gridCol>
              </a:tblGrid>
              <a:tr h="4475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주요 특징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주요 모델명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학습 데이터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Key Idea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Deviation based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AAE based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(Kim, 2022)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학습 데이터를 통해 </a:t>
                      </a:r>
                      <a:r>
                        <a:rPr lang="en-US" altLang="ko-KR" sz="1400" u="none" strike="noStrike" dirty="0">
                          <a:effectLst/>
                        </a:rPr>
                        <a:t>Encoder/Decoder </a:t>
                      </a:r>
                      <a:r>
                        <a:rPr lang="ko-KR" altLang="en-US" sz="1400" u="none" strike="noStrike" dirty="0">
                          <a:effectLst/>
                        </a:rPr>
                        <a:t>를 </a:t>
                      </a:r>
                      <a:r>
                        <a:rPr lang="en-US" altLang="ko-KR" sz="1400" u="none" strike="noStrike" dirty="0">
                          <a:effectLst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이후 학습된 </a:t>
                      </a:r>
                      <a:r>
                        <a:rPr lang="en-US" altLang="ko-KR" sz="1400" u="none" strike="noStrike" dirty="0">
                          <a:effectLst/>
                        </a:rPr>
                        <a:t>Decoder</a:t>
                      </a:r>
                      <a:r>
                        <a:rPr lang="ko-KR" altLang="en-US" sz="1400" u="none" strike="noStrike" dirty="0">
                          <a:effectLst/>
                        </a:rPr>
                        <a:t>을 활용하여 </a:t>
                      </a:r>
                      <a:r>
                        <a:rPr lang="en-US" altLang="ko-KR" sz="1400" u="none" strike="noStrike" dirty="0">
                          <a:effectLst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322594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Gan based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(Kim, 2020)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Normal + abnormal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학습 데이터를 통해 </a:t>
                      </a:r>
                      <a:r>
                        <a:rPr lang="en-US" sz="1400" u="none" strike="noStrike" dirty="0">
                          <a:effectLst/>
                        </a:rPr>
                        <a:t>Generator/Discriminator </a:t>
                      </a:r>
                      <a:r>
                        <a:rPr lang="ko-KR" altLang="en-US" sz="1400" u="none" strike="noStrike" dirty="0">
                          <a:effectLst/>
                        </a:rPr>
                        <a:t>를 </a:t>
                      </a:r>
                      <a:r>
                        <a:rPr lang="en-US" sz="1400" u="none" strike="noStrike" dirty="0">
                          <a:effectLst/>
                        </a:rPr>
                        <a:t>Adversarial </a:t>
                      </a:r>
                      <a:r>
                        <a:rPr lang="ko-KR" altLang="en-US" sz="1400" u="none" strike="noStrike" dirty="0">
                          <a:effectLst/>
                        </a:rPr>
                        <a:t>하게 학습</a:t>
                      </a:r>
                      <a:r>
                        <a:rPr lang="en-US" altLang="ko-KR" sz="1400" u="none" strike="noStrike" dirty="0">
                          <a:effectLst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이후 학습된 </a:t>
                      </a:r>
                      <a:r>
                        <a:rPr lang="en-US" sz="1400" u="none" strike="noStrike" dirty="0">
                          <a:effectLst/>
                        </a:rPr>
                        <a:t>Discriminator</a:t>
                      </a:r>
                      <a:r>
                        <a:rPr lang="ko-KR" altLang="en-US" sz="1400" u="none" strike="noStrike" dirty="0">
                          <a:effectLst/>
                        </a:rPr>
                        <a:t>을 활용하여 </a:t>
                      </a:r>
                      <a:r>
                        <a:rPr lang="en-US" sz="1400" u="none" strike="noStrike" dirty="0">
                          <a:effectLst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</a:rPr>
                        <a:t>데이터 구분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45753"/>
                  </a:ext>
                </a:extLst>
              </a:tr>
              <a:tr h="882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Score based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DevNet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(Pang,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정규 분포를 통해 데이터가 얼마나 </a:t>
                      </a:r>
                      <a:r>
                        <a:rPr lang="en-US" altLang="ko-KR" sz="1400" u="none" strike="noStrike" dirty="0">
                          <a:effectLst/>
                        </a:rPr>
                        <a:t>Normal</a:t>
                      </a:r>
                      <a:r>
                        <a:rPr lang="ko-KR" altLang="en-US" sz="1400" u="none" strike="noStrike" dirty="0">
                          <a:effectLst/>
                        </a:rPr>
                        <a:t>로부터 벗어났는지 수치화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29662"/>
                  </a:ext>
                </a:extLst>
              </a:tr>
              <a:tr h="8828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Feature extraction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+ ML 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DeepSAD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(Ruff, 2019)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DL </a:t>
                      </a:r>
                      <a:r>
                        <a:rPr lang="ko-KR" altLang="en-US" sz="1400" u="none" strike="noStrike" dirty="0">
                          <a:effectLst/>
                        </a:rPr>
                        <a:t>모델로 데이터의 특징을 추출한 후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SVM</a:t>
                      </a:r>
                      <a:r>
                        <a:rPr lang="ko-KR" altLang="en-US" sz="1400" u="none" strike="noStrike" dirty="0">
                          <a:effectLst/>
                        </a:rPr>
                        <a:t>의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손실함수를 활용하여 </a:t>
                      </a:r>
                      <a:r>
                        <a:rPr lang="en-US" altLang="ko-KR" sz="1400" u="none" strike="noStrike" dirty="0">
                          <a:effectLst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182495"/>
                  </a:ext>
                </a:extLst>
              </a:tr>
              <a:tr h="882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OCNN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Oza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2018)</a:t>
                      </a: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Normal 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AE </a:t>
                      </a:r>
                      <a:r>
                        <a:rPr lang="ko-KR" altLang="en-US" sz="1400" u="none" strike="noStrike" dirty="0">
                          <a:effectLst/>
                        </a:rPr>
                        <a:t>모델로 데이터의 특징을 추출 후</a:t>
                      </a:r>
                      <a:r>
                        <a:rPr lang="en-US" altLang="ko-KR" sz="1400" u="none" strike="noStrike" dirty="0">
                          <a:effectLst/>
                        </a:rPr>
                        <a:t>,  </a:t>
                      </a: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OC-SVM</a:t>
                      </a:r>
                      <a:r>
                        <a:rPr lang="ko-KR" altLang="en-US" sz="1400" u="none" strike="noStrike" dirty="0">
                          <a:effectLst/>
                        </a:rPr>
                        <a:t>의 손실함수를 활용하여 </a:t>
                      </a:r>
                      <a:r>
                        <a:rPr lang="en-US" altLang="ko-KR" sz="1400" u="none" strike="noStrike" dirty="0">
                          <a:effectLst/>
                        </a:rPr>
                        <a:t>Abnormal </a:t>
                      </a:r>
                      <a:r>
                        <a:rPr lang="ko-KR" altLang="en-US" sz="1400" u="none" strike="noStrike" dirty="0">
                          <a:effectLst/>
                        </a:rPr>
                        <a:t>예측 모델 학습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2" marR="4452" marT="4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0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157763" y="1188395"/>
            <a:ext cx="1177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 Step Framework</a:t>
            </a:r>
            <a:r>
              <a:rPr lang="ko-KR" altLang="en-US" dirty="0"/>
              <a:t>은 </a:t>
            </a:r>
            <a:r>
              <a:rPr lang="en-US" altLang="ko-KR" dirty="0"/>
              <a:t>Prior probability shift </a:t>
            </a:r>
            <a:r>
              <a:rPr lang="ko-KR" altLang="en-US" dirty="0"/>
              <a:t>없이</a:t>
            </a:r>
            <a:r>
              <a:rPr lang="en-US" altLang="ko-KR" dirty="0"/>
              <a:t> Imbalance </a:t>
            </a:r>
            <a:r>
              <a:rPr lang="ko-KR" altLang="en-US" dirty="0"/>
              <a:t>데이터셋 문제를 해결할 수 있는 유일한 방법이다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CA8B95-E1E3-DB83-B256-FC6FBAF3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6360"/>
              </p:ext>
            </p:extLst>
          </p:nvPr>
        </p:nvGraphicFramePr>
        <p:xfrm>
          <a:off x="464457" y="1798583"/>
          <a:ext cx="11088915" cy="4311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5829">
                  <a:extLst>
                    <a:ext uri="{9D8B030D-6E8A-4147-A177-3AD203B41FA5}">
                      <a16:colId xmlns:a16="http://schemas.microsoft.com/office/drawing/2014/main" val="3978853419"/>
                    </a:ext>
                  </a:extLst>
                </a:gridCol>
                <a:gridCol w="2069737">
                  <a:extLst>
                    <a:ext uri="{9D8B030D-6E8A-4147-A177-3AD203B41FA5}">
                      <a16:colId xmlns:a16="http://schemas.microsoft.com/office/drawing/2014/main" val="3134723860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2547338428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1054836116"/>
                    </a:ext>
                  </a:extLst>
                </a:gridCol>
                <a:gridCol w="2217783">
                  <a:extLst>
                    <a:ext uri="{9D8B030D-6E8A-4147-A177-3AD203B41FA5}">
                      <a16:colId xmlns:a16="http://schemas.microsoft.com/office/drawing/2014/main" val="4106067547"/>
                    </a:ext>
                  </a:extLst>
                </a:gridCol>
              </a:tblGrid>
              <a:tr h="718611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Imbalance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데이터셋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성능 악화 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Prior probability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shift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방지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적용 난이도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기존 </a:t>
                      </a:r>
                      <a:r>
                        <a:rPr lang="en-US" sz="1600" b="1" u="none" strike="noStrike" dirty="0">
                          <a:effectLst/>
                        </a:rPr>
                        <a:t>Frame work </a:t>
                      </a:r>
                    </a:p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활용 유무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248374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기존안</a:t>
                      </a:r>
                      <a:endParaRPr lang="en-US" altLang="ko-KR" sz="16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</a:rPr>
                        <a:t>(Balance dataset 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학습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92185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Resampling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907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Cost-Sensitive learning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325158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Ensemble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450096"/>
                  </a:ext>
                </a:extLst>
              </a:tr>
              <a:tr h="718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Step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6391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D297E8-F660-0CAA-B311-1B0DB3C4896E}"/>
              </a:ext>
            </a:extLst>
          </p:cNvPr>
          <p:cNvSpPr/>
          <p:nvPr/>
        </p:nvSpPr>
        <p:spPr>
          <a:xfrm>
            <a:off x="404505" y="5363717"/>
            <a:ext cx="11308524" cy="7617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3F8706-7CD8-4C9D-9EC0-CE87CF44B60E}"/>
              </a:ext>
            </a:extLst>
          </p:cNvPr>
          <p:cNvSpPr/>
          <p:nvPr/>
        </p:nvSpPr>
        <p:spPr>
          <a:xfrm>
            <a:off x="7915752" y="255186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1A8C4438-6DD4-CD38-1C42-73BCC9F44718}"/>
              </a:ext>
            </a:extLst>
          </p:cNvPr>
          <p:cNvSpPr/>
          <p:nvPr/>
        </p:nvSpPr>
        <p:spPr>
          <a:xfrm>
            <a:off x="3541106" y="3279764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십자형 92">
            <a:extLst>
              <a:ext uri="{FF2B5EF4-FFF2-40B4-BE49-F238E27FC236}">
                <a16:creationId xmlns:a16="http://schemas.microsoft.com/office/drawing/2014/main" id="{44840F01-7422-5ED5-D23B-B6B8B28410D7}"/>
              </a:ext>
            </a:extLst>
          </p:cNvPr>
          <p:cNvSpPr/>
          <p:nvPr/>
        </p:nvSpPr>
        <p:spPr>
          <a:xfrm rot="2700000">
            <a:off x="3554852" y="251967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십자형 93">
            <a:extLst>
              <a:ext uri="{FF2B5EF4-FFF2-40B4-BE49-F238E27FC236}">
                <a16:creationId xmlns:a16="http://schemas.microsoft.com/office/drawing/2014/main" id="{18C5EC50-5793-D346-A478-B545F4C31999}"/>
              </a:ext>
            </a:extLst>
          </p:cNvPr>
          <p:cNvSpPr/>
          <p:nvPr/>
        </p:nvSpPr>
        <p:spPr>
          <a:xfrm rot="2700000">
            <a:off x="5706598" y="251967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십자형 94">
            <a:extLst>
              <a:ext uri="{FF2B5EF4-FFF2-40B4-BE49-F238E27FC236}">
                <a16:creationId xmlns:a16="http://schemas.microsoft.com/office/drawing/2014/main" id="{37D66290-C0D8-AB22-5F8E-46CAA2BA2B89}"/>
              </a:ext>
            </a:extLst>
          </p:cNvPr>
          <p:cNvSpPr/>
          <p:nvPr/>
        </p:nvSpPr>
        <p:spPr>
          <a:xfrm rot="2700000">
            <a:off x="5706599" y="3245963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십자형 95">
            <a:extLst>
              <a:ext uri="{FF2B5EF4-FFF2-40B4-BE49-F238E27FC236}">
                <a16:creationId xmlns:a16="http://schemas.microsoft.com/office/drawing/2014/main" id="{7DE37FDB-0496-D3B6-0699-68AAB7BE734A}"/>
              </a:ext>
            </a:extLst>
          </p:cNvPr>
          <p:cNvSpPr/>
          <p:nvPr/>
        </p:nvSpPr>
        <p:spPr>
          <a:xfrm rot="2700000">
            <a:off x="5706599" y="4026787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십자형 96">
            <a:extLst>
              <a:ext uri="{FF2B5EF4-FFF2-40B4-BE49-F238E27FC236}">
                <a16:creationId xmlns:a16="http://schemas.microsoft.com/office/drawing/2014/main" id="{1620A617-1F1A-C87E-CC70-F3D1362B743F}"/>
              </a:ext>
            </a:extLst>
          </p:cNvPr>
          <p:cNvSpPr/>
          <p:nvPr/>
        </p:nvSpPr>
        <p:spPr>
          <a:xfrm rot="2700000">
            <a:off x="10217012" y="4748711"/>
            <a:ext cx="604633" cy="604633"/>
          </a:xfrm>
          <a:prstGeom prst="plus">
            <a:avLst>
              <a:gd name="adj" fmla="val 4121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98B3BA0-D34E-DC61-5C2D-8561C4201539}"/>
              </a:ext>
            </a:extLst>
          </p:cNvPr>
          <p:cNvSpPr/>
          <p:nvPr/>
        </p:nvSpPr>
        <p:spPr>
          <a:xfrm>
            <a:off x="10250813" y="2551868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A3B4310-58BC-DAD3-F58E-F52A93A3D077}"/>
              </a:ext>
            </a:extLst>
          </p:cNvPr>
          <p:cNvSpPr/>
          <p:nvPr/>
        </p:nvSpPr>
        <p:spPr>
          <a:xfrm>
            <a:off x="10250813" y="3306587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D34BD3-E747-44F3-0008-0C1932B468A3}"/>
              </a:ext>
            </a:extLst>
          </p:cNvPr>
          <p:cNvSpPr/>
          <p:nvPr/>
        </p:nvSpPr>
        <p:spPr>
          <a:xfrm>
            <a:off x="10250813" y="4044944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FBEE10B-6697-DAC9-0791-D310D8A5E0E9}"/>
              </a:ext>
            </a:extLst>
          </p:cNvPr>
          <p:cNvSpPr/>
          <p:nvPr/>
        </p:nvSpPr>
        <p:spPr>
          <a:xfrm>
            <a:off x="7915751" y="3306586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D238B8D-FDBB-DDD3-6D54-5AD4E393CB2F}"/>
              </a:ext>
            </a:extLst>
          </p:cNvPr>
          <p:cNvSpPr/>
          <p:nvPr/>
        </p:nvSpPr>
        <p:spPr>
          <a:xfrm>
            <a:off x="5735319" y="4759672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702E9B9D-E0AF-82C5-270E-35BFD3070E62}"/>
              </a:ext>
            </a:extLst>
          </p:cNvPr>
          <p:cNvSpPr/>
          <p:nvPr/>
        </p:nvSpPr>
        <p:spPr>
          <a:xfrm>
            <a:off x="3541106" y="3984593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0A4B36DA-78A4-D750-0919-F9E314489BF2}"/>
              </a:ext>
            </a:extLst>
          </p:cNvPr>
          <p:cNvSpPr/>
          <p:nvPr/>
        </p:nvSpPr>
        <p:spPr>
          <a:xfrm>
            <a:off x="3541106" y="4735800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8F60F23F-A678-098B-9A72-C9630FCE6509}"/>
              </a:ext>
            </a:extLst>
          </p:cNvPr>
          <p:cNvSpPr/>
          <p:nvPr/>
        </p:nvSpPr>
        <p:spPr>
          <a:xfrm>
            <a:off x="7865499" y="4735800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D88E728-3FEF-767C-EBC1-8AD9EF059ACB}"/>
              </a:ext>
            </a:extLst>
          </p:cNvPr>
          <p:cNvSpPr/>
          <p:nvPr/>
        </p:nvSpPr>
        <p:spPr>
          <a:xfrm>
            <a:off x="7865499" y="4061618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48933D0-E39A-35AB-35C2-41E636005A65}"/>
              </a:ext>
            </a:extLst>
          </p:cNvPr>
          <p:cNvSpPr/>
          <p:nvPr/>
        </p:nvSpPr>
        <p:spPr>
          <a:xfrm>
            <a:off x="2815430" y="3312810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955C3D-CF96-BF56-16FA-69EF29068DD6}"/>
              </a:ext>
            </a:extLst>
          </p:cNvPr>
          <p:cNvSpPr/>
          <p:nvPr/>
        </p:nvSpPr>
        <p:spPr>
          <a:xfrm>
            <a:off x="2815430" y="4038356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73231A-AA59-7E6C-EA17-1D4B13E41899}"/>
              </a:ext>
            </a:extLst>
          </p:cNvPr>
          <p:cNvSpPr/>
          <p:nvPr/>
        </p:nvSpPr>
        <p:spPr>
          <a:xfrm>
            <a:off x="2815430" y="4777053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일부 남음</a:t>
            </a:r>
            <a:endParaRPr lang="en-US" altLang="ko-KR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6F9D669-2AB8-16AA-6A40-D2ED5FD6964E}"/>
              </a:ext>
            </a:extLst>
          </p:cNvPr>
          <p:cNvSpPr/>
          <p:nvPr/>
        </p:nvSpPr>
        <p:spPr>
          <a:xfrm>
            <a:off x="2815430" y="2588152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Imbalance </a:t>
            </a:r>
            <a:r>
              <a:rPr lang="ko-KR" altLang="en-US" sz="1400" dirty="0"/>
              <a:t>데이터셋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악영향 해소 </a:t>
            </a:r>
            <a:r>
              <a:rPr lang="en-US" altLang="ko-KR" sz="1400" dirty="0"/>
              <a:t>X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3AFD130-C1BE-381D-9FCB-13F6B0C52038}"/>
              </a:ext>
            </a:extLst>
          </p:cNvPr>
          <p:cNvSpPr/>
          <p:nvPr/>
        </p:nvSpPr>
        <p:spPr>
          <a:xfrm>
            <a:off x="4953770" y="267745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3C23D1-E4FD-AB09-699C-6D4292B21389}"/>
              </a:ext>
            </a:extLst>
          </p:cNvPr>
          <p:cNvSpPr/>
          <p:nvPr/>
        </p:nvSpPr>
        <p:spPr>
          <a:xfrm>
            <a:off x="4953770" y="3402831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C380C9-4A59-D9BC-A39F-45022D392746}"/>
              </a:ext>
            </a:extLst>
          </p:cNvPr>
          <p:cNvSpPr/>
          <p:nvPr/>
        </p:nvSpPr>
        <p:spPr>
          <a:xfrm>
            <a:off x="4953770" y="414217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</a:t>
            </a:r>
            <a:endParaRPr lang="en-US" altLang="ko-KR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5A6B0B1-E043-F720-8567-24C051FA00C0}"/>
              </a:ext>
            </a:extLst>
          </p:cNvPr>
          <p:cNvSpPr/>
          <p:nvPr/>
        </p:nvSpPr>
        <p:spPr>
          <a:xfrm>
            <a:off x="4953770" y="488118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 없음</a:t>
            </a:r>
            <a:endParaRPr lang="en-US" altLang="ko-KR" sz="14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81502D4-167B-8980-0293-F44BED5BA8C3}"/>
              </a:ext>
            </a:extLst>
          </p:cNvPr>
          <p:cNvSpPr/>
          <p:nvPr/>
        </p:nvSpPr>
        <p:spPr>
          <a:xfrm>
            <a:off x="7165317" y="3323735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과정만 추가</a:t>
            </a:r>
            <a:endParaRPr lang="en-US" altLang="ko-KR" sz="14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8620E1B-10C8-418F-BCB0-B5F560C845D5}"/>
              </a:ext>
            </a:extLst>
          </p:cNvPr>
          <p:cNvSpPr/>
          <p:nvPr/>
        </p:nvSpPr>
        <p:spPr>
          <a:xfrm>
            <a:off x="7121775" y="266649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변화 없음</a:t>
            </a:r>
            <a:endParaRPr lang="en-US" altLang="ko-KR" sz="14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B8464DE-77C5-3D2D-64E5-E4891B46E535}"/>
              </a:ext>
            </a:extLst>
          </p:cNvPr>
          <p:cNvSpPr/>
          <p:nvPr/>
        </p:nvSpPr>
        <p:spPr>
          <a:xfrm>
            <a:off x="7165317" y="409296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가중치 적용간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전문성 필요</a:t>
            </a:r>
            <a:endParaRPr lang="en-US" altLang="ko-KR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87947C0-823A-FBB9-53C5-D4D31C30B9EE}"/>
              </a:ext>
            </a:extLst>
          </p:cNvPr>
          <p:cNvSpPr/>
          <p:nvPr/>
        </p:nvSpPr>
        <p:spPr>
          <a:xfrm>
            <a:off x="7165317" y="4874297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새로운 모델 도입</a:t>
            </a:r>
            <a:endParaRPr lang="en-US" altLang="ko-KR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2779EC-C564-1710-E37B-66E05C79F9B9}"/>
              </a:ext>
            </a:extLst>
          </p:cNvPr>
          <p:cNvSpPr/>
          <p:nvPr/>
        </p:nvSpPr>
        <p:spPr>
          <a:xfrm>
            <a:off x="9444697" y="331919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과정만 추가</a:t>
            </a:r>
            <a:endParaRPr lang="en-US" altLang="ko-KR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674A21D-5E9D-DBC6-613A-8DA58D793F95}"/>
              </a:ext>
            </a:extLst>
          </p:cNvPr>
          <p:cNvSpPr/>
          <p:nvPr/>
        </p:nvSpPr>
        <p:spPr>
          <a:xfrm>
            <a:off x="9444697" y="4147524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학습간 가중치만 조정</a:t>
            </a:r>
            <a:endParaRPr lang="en-US" altLang="ko-KR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75CC2B-FE9B-DF3B-088C-A6705B56BDAF}"/>
              </a:ext>
            </a:extLst>
          </p:cNvPr>
          <p:cNvSpPr/>
          <p:nvPr/>
        </p:nvSpPr>
        <p:spPr>
          <a:xfrm>
            <a:off x="9444697" y="4908688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새로운 모델 도입</a:t>
            </a:r>
            <a:endParaRPr lang="en-US" altLang="ko-KR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FD6AFF3-1D05-D327-B541-6C1C7403BB0D}"/>
              </a:ext>
            </a:extLst>
          </p:cNvPr>
          <p:cNvSpPr/>
          <p:nvPr/>
        </p:nvSpPr>
        <p:spPr>
          <a:xfrm>
            <a:off x="9444697" y="2666493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변화 없음</a:t>
            </a:r>
            <a:endParaRPr lang="en-US" altLang="ko-KR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BB447C3-A717-C5F4-26ED-2F41472B2E5B}"/>
              </a:ext>
            </a:extLst>
          </p:cNvPr>
          <p:cNvSpPr/>
          <p:nvPr/>
        </p:nvSpPr>
        <p:spPr>
          <a:xfrm>
            <a:off x="3584068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34BB5D7-0D64-9025-D68D-DC66A46CF355}"/>
              </a:ext>
            </a:extLst>
          </p:cNvPr>
          <p:cNvSpPr/>
          <p:nvPr/>
        </p:nvSpPr>
        <p:spPr>
          <a:xfrm>
            <a:off x="5741934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1163CDDD-E0D8-8A7D-B2B7-A606384F8B96}"/>
              </a:ext>
            </a:extLst>
          </p:cNvPr>
          <p:cNvSpPr/>
          <p:nvPr/>
        </p:nvSpPr>
        <p:spPr>
          <a:xfrm>
            <a:off x="7865499" y="5463368"/>
            <a:ext cx="622954" cy="537030"/>
          </a:xfrm>
          <a:prstGeom prst="triangle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F3D323-016D-9D73-D334-5C2323AB6B1D}"/>
              </a:ext>
            </a:extLst>
          </p:cNvPr>
          <p:cNvSpPr/>
          <p:nvPr/>
        </p:nvSpPr>
        <p:spPr>
          <a:xfrm>
            <a:off x="7165317" y="5601865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새로운 모델 도입</a:t>
            </a:r>
            <a:endParaRPr lang="en-US" altLang="ko-KR" sz="14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683DBD4-E3F1-6D36-E239-7246B844485C}"/>
              </a:ext>
            </a:extLst>
          </p:cNvPr>
          <p:cNvSpPr/>
          <p:nvPr/>
        </p:nvSpPr>
        <p:spPr>
          <a:xfrm>
            <a:off x="10250813" y="5469903"/>
            <a:ext cx="537029" cy="537029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BAF61B9-2DD2-55BC-7B01-E7B1F483A425}"/>
              </a:ext>
            </a:extLst>
          </p:cNvPr>
          <p:cNvSpPr/>
          <p:nvPr/>
        </p:nvSpPr>
        <p:spPr>
          <a:xfrm>
            <a:off x="9444697" y="5483699"/>
            <a:ext cx="213834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기존 </a:t>
            </a:r>
            <a:r>
              <a:rPr lang="en-US" altLang="ko-KR" sz="1400" dirty="0"/>
              <a:t>Frame work</a:t>
            </a:r>
          </a:p>
          <a:p>
            <a:pPr algn="ctr"/>
            <a:r>
              <a:rPr lang="ko-KR" altLang="en-US" sz="1400" dirty="0"/>
              <a:t>그대로 활용</a:t>
            </a:r>
            <a:endParaRPr lang="en-US" altLang="ko-KR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D1BB69E-DF6D-B087-EBE2-486C2B668746}"/>
              </a:ext>
            </a:extLst>
          </p:cNvPr>
          <p:cNvSpPr/>
          <p:nvPr/>
        </p:nvSpPr>
        <p:spPr>
          <a:xfrm>
            <a:off x="2815430" y="55924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Balance </a:t>
            </a:r>
            <a:r>
              <a:rPr lang="ko-KR" altLang="en-US" sz="1400" dirty="0"/>
              <a:t>데이터셋 생성</a:t>
            </a:r>
            <a:endParaRPr lang="en-US" altLang="ko-KR" sz="14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A15B18A-13E6-5002-8748-40250C632D04}"/>
              </a:ext>
            </a:extLst>
          </p:cNvPr>
          <p:cNvSpPr/>
          <p:nvPr/>
        </p:nvSpPr>
        <p:spPr>
          <a:xfrm>
            <a:off x="4953770" y="5592439"/>
            <a:ext cx="21383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데이터 분포 변경 없음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99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BF81D-FD12-4980-9F53-B0FF9E4ACE2A}"/>
              </a:ext>
            </a:extLst>
          </p:cNvPr>
          <p:cNvSpPr txBox="1"/>
          <p:nvPr/>
        </p:nvSpPr>
        <p:spPr>
          <a:xfrm>
            <a:off x="330200" y="382686"/>
            <a:ext cx="1526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4785B8"/>
                </a:solidFill>
                <a:latin typeface="+mj-ea"/>
                <a:ea typeface="+mj-ea"/>
              </a:rPr>
              <a:t>INDEX</a:t>
            </a:r>
            <a:endParaRPr lang="ko-KR" altLang="en-US" sz="4000" spc="-300" dirty="0">
              <a:solidFill>
                <a:srgbClr val="4785B8"/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CBAB55-331D-43BC-9C85-6A59C9724A5A}"/>
              </a:ext>
            </a:extLst>
          </p:cNvPr>
          <p:cNvSpPr txBox="1"/>
          <p:nvPr/>
        </p:nvSpPr>
        <p:spPr>
          <a:xfrm>
            <a:off x="939800" y="1604201"/>
            <a:ext cx="577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F518E"/>
                </a:solidFill>
                <a:latin typeface="+mj-ea"/>
                <a:ea typeface="+mj-ea"/>
              </a:rPr>
              <a:t>01 Introduction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6D93D-5686-420B-97CA-C701DB8307F8}"/>
              </a:ext>
            </a:extLst>
          </p:cNvPr>
          <p:cNvSpPr txBox="1"/>
          <p:nvPr/>
        </p:nvSpPr>
        <p:spPr>
          <a:xfrm>
            <a:off x="939799" y="2453686"/>
            <a:ext cx="331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F518E"/>
                </a:solidFill>
                <a:latin typeface="+mj-ea"/>
                <a:ea typeface="+mj-ea"/>
              </a:rPr>
              <a:t>02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7EDD1-EE34-41DC-AE63-C3DB7B44C006}"/>
              </a:ext>
            </a:extLst>
          </p:cNvPr>
          <p:cNvSpPr txBox="1"/>
          <p:nvPr/>
        </p:nvSpPr>
        <p:spPr>
          <a:xfrm>
            <a:off x="939799" y="3300690"/>
            <a:ext cx="373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F518E"/>
                </a:solidFill>
                <a:latin typeface="+mj-ea"/>
                <a:ea typeface="+mj-ea"/>
              </a:rPr>
              <a:t>03 Suggest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B5091-1C4F-431D-AF28-B427A8004F26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E1752D-41DF-43AC-9F08-3CC5B240CD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F8D243-5122-4A3A-9066-63531A0C1CF9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75F552-5D4E-4BF3-9662-F74F387D50DE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567357-263D-4762-8728-0994473CB4A9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0494795-74BB-483E-8F3A-5A5C1B90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3" name="Picture 8" descr="http://kirc.kaist.ac.kr/images/logos/kirc_logo.png">
            <a:extLst>
              <a:ext uri="{FF2B5EF4-FFF2-40B4-BE49-F238E27FC236}">
                <a16:creationId xmlns:a16="http://schemas.microsoft.com/office/drawing/2014/main" id="{3C206D14-9B95-420C-9F0E-63726899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Suggest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F11D48-356E-46ED-9E33-4013208F2295}"/>
              </a:ext>
            </a:extLst>
          </p:cNvPr>
          <p:cNvSpPr/>
          <p:nvPr/>
        </p:nvSpPr>
        <p:spPr>
          <a:xfrm>
            <a:off x="157763" y="1188395"/>
            <a:ext cx="1177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 Step Framework</a:t>
            </a:r>
            <a:r>
              <a:rPr lang="ko-KR" altLang="en-US" dirty="0"/>
              <a:t>을 통해 기대할 수 있는 효과는 아래와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1451A1-0675-4F48-B58A-F973FD573CE5}"/>
              </a:ext>
            </a:extLst>
          </p:cNvPr>
          <p:cNvSpPr/>
          <p:nvPr/>
        </p:nvSpPr>
        <p:spPr>
          <a:xfrm>
            <a:off x="317418" y="1693922"/>
            <a:ext cx="11009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모델 정확도 향상 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Imbalance</a:t>
            </a:r>
            <a:r>
              <a:rPr lang="ko-KR" altLang="en-US" dirty="0"/>
              <a:t> 데이터셋 문제 해결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Prior probability shift </a:t>
            </a:r>
            <a:r>
              <a:rPr lang="ko-KR" altLang="en-US" dirty="0"/>
              <a:t>예방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2. </a:t>
            </a:r>
            <a:r>
              <a:rPr lang="en-US" altLang="ko-KR" dirty="0"/>
              <a:t>Major Class </a:t>
            </a:r>
            <a:r>
              <a:rPr lang="ko-KR" altLang="en-US" dirty="0"/>
              <a:t>샘플에 편향되지 않는 학습 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M,D Class</a:t>
            </a:r>
            <a:r>
              <a:rPr lang="ko-KR" altLang="en-US" dirty="0"/>
              <a:t>에 대한 패턴에 대해 보다 비중 높게 학습할 수 있음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라벨링된</a:t>
            </a:r>
            <a:r>
              <a:rPr lang="en-US" altLang="ko-KR" dirty="0"/>
              <a:t> M,D WSI</a:t>
            </a:r>
            <a:r>
              <a:rPr lang="ko-KR" altLang="en-US" dirty="0"/>
              <a:t> 데이터가 적을 때에도 </a:t>
            </a:r>
            <a:r>
              <a:rPr lang="en-US" altLang="ko-KR" dirty="0"/>
              <a:t>Step 1 Framework</a:t>
            </a:r>
            <a:r>
              <a:rPr lang="ko-KR" altLang="en-US" dirty="0"/>
              <a:t>을 독립적으로 운용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의료 분야에서 </a:t>
            </a:r>
            <a:r>
              <a:rPr lang="en-US" altLang="ko-KR" dirty="0"/>
              <a:t>Abnormal Detection</a:t>
            </a:r>
            <a:r>
              <a:rPr lang="ko-KR" altLang="en-US" dirty="0"/>
              <a:t>은 </a:t>
            </a:r>
            <a:r>
              <a:rPr lang="ko-KR" altLang="en-US" dirty="0" err="1"/>
              <a:t>라벨링</a:t>
            </a:r>
            <a:r>
              <a:rPr lang="ko-KR" altLang="en-US" dirty="0"/>
              <a:t> 데이터 부족할 때 활용하고자 많이 사용함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0A4D2-D957-58E6-8090-1E3580BE8DFC}"/>
              </a:ext>
            </a:extLst>
          </p:cNvPr>
          <p:cNvSpPr txBox="1"/>
          <p:nvPr/>
        </p:nvSpPr>
        <p:spPr>
          <a:xfrm>
            <a:off x="4673600" y="2843494"/>
            <a:ext cx="2140330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>
                <a:solidFill>
                  <a:srgbClr val="4785B8"/>
                </a:solidFill>
                <a:latin typeface="+mj-ea"/>
                <a:ea typeface="+mj-ea"/>
              </a:rPr>
              <a:t>감사합니다</a:t>
            </a:r>
            <a:endParaRPr lang="en-US" altLang="ko-KR" sz="1100" spc="-150" dirty="0">
              <a:solidFill>
                <a:srgbClr val="4785B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808C13-F2C9-4773-A410-D1BD60E5033F}"/>
              </a:ext>
            </a:extLst>
          </p:cNvPr>
          <p:cNvSpPr/>
          <p:nvPr/>
        </p:nvSpPr>
        <p:spPr>
          <a:xfrm>
            <a:off x="216738" y="1069939"/>
            <a:ext cx="1261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암은 가장 많은 사람들을 죽게 만드는 원인 중 하나이며</a:t>
            </a:r>
            <a:r>
              <a:rPr lang="en-US" altLang="ko-KR" sz="2000" dirty="0"/>
              <a:t>, </a:t>
            </a:r>
            <a:r>
              <a:rPr lang="ko-KR" altLang="en-US" sz="2000" dirty="0"/>
              <a:t>그 영향력을 키워가고 있다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심혈관 질병 다음으로 주요한 사망 원인이다. </a:t>
            </a:r>
            <a:r>
              <a:rPr lang="en-US" altLang="ko-KR" dirty="0"/>
              <a:t>[IHME, 2019]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추세를 고려할 때</a:t>
            </a:r>
            <a:r>
              <a:rPr lang="en-US" altLang="ko-KR" dirty="0"/>
              <a:t>,</a:t>
            </a:r>
            <a:r>
              <a:rPr lang="ko-KR" altLang="en-US" dirty="0"/>
              <a:t> 암은 </a:t>
            </a:r>
            <a:r>
              <a:rPr lang="en-US" altLang="ko-KR" dirty="0"/>
              <a:t>21</a:t>
            </a:r>
            <a:r>
              <a:rPr lang="ko-KR" altLang="en-US" dirty="0"/>
              <a:t>세기 중에 심혈관 질병보다 높은 사망률을 가지게 될 것으로 추측된다</a:t>
            </a:r>
            <a:r>
              <a:rPr lang="en-US" altLang="ko-KR" dirty="0"/>
              <a:t>. [Fred,</a:t>
            </a:r>
            <a:r>
              <a:rPr lang="ko-KR" altLang="en-US" dirty="0"/>
              <a:t> </a:t>
            </a:r>
            <a:r>
              <a:rPr lang="en-US" altLang="ko-KR" dirty="0"/>
              <a:t>2021]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F233E-1C7A-43BB-96A9-30BD63157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06" y="2133411"/>
            <a:ext cx="7692019" cy="43499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08C839-ECB8-4C6A-A2AB-B9FE3D138C2A}"/>
              </a:ext>
            </a:extLst>
          </p:cNvPr>
          <p:cNvSpPr/>
          <p:nvPr/>
        </p:nvSpPr>
        <p:spPr>
          <a:xfrm>
            <a:off x="3052390" y="2959271"/>
            <a:ext cx="4133269" cy="1573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328BD1-F7A6-4558-B0A6-31D65F2B3439}"/>
              </a:ext>
            </a:extLst>
          </p:cNvPr>
          <p:cNvSpPr/>
          <p:nvPr/>
        </p:nvSpPr>
        <p:spPr>
          <a:xfrm>
            <a:off x="321471" y="1150698"/>
            <a:ext cx="1149012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병리학자 공급 부족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병리학 특성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추가 업무 증대로 인한 업무 과중이 심화될 것으로 보인다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급격한 암 환자 증가 추세와 달리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병리학자의 공급은 이를 따라가지 못한다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2025</a:t>
            </a:r>
            <a:r>
              <a:rPr lang="ko-KR" altLang="en-US" sz="1400" dirty="0">
                <a:latin typeface="+mn-ea"/>
              </a:rPr>
              <a:t>년까지 </a:t>
            </a:r>
            <a:r>
              <a:rPr lang="ko-KR" altLang="en-US" sz="1400" dirty="0" err="1">
                <a:latin typeface="+mn-ea"/>
              </a:rPr>
              <a:t>종양학</a:t>
            </a:r>
            <a:r>
              <a:rPr lang="ko-KR" altLang="en-US" sz="1400" dirty="0">
                <a:latin typeface="+mn-ea"/>
              </a:rPr>
              <a:t> 서비스에 대한 수요가 </a:t>
            </a:r>
            <a:r>
              <a:rPr lang="en-US" altLang="ko-KR" sz="1400" dirty="0">
                <a:latin typeface="+mn-ea"/>
              </a:rPr>
              <a:t>42% </a:t>
            </a:r>
            <a:r>
              <a:rPr lang="ko-KR" altLang="en-US" sz="1400" dirty="0">
                <a:latin typeface="+mn-ea"/>
              </a:rPr>
              <a:t>이상 증가하는 반면 종양학자의 공급은 </a:t>
            </a:r>
            <a:r>
              <a:rPr lang="en-US" altLang="ko-KR" sz="1400" dirty="0">
                <a:latin typeface="+mn-ea"/>
              </a:rPr>
              <a:t>28%</a:t>
            </a:r>
            <a:r>
              <a:rPr lang="ko-KR" altLang="en-US" sz="1400" dirty="0">
                <a:latin typeface="+mn-ea"/>
              </a:rPr>
              <a:t>만 증가할 것으로 추정한다</a:t>
            </a:r>
            <a:r>
              <a:rPr lang="en-US" altLang="ko-KR" sz="1400" dirty="0">
                <a:latin typeface="+mn-ea"/>
              </a:rPr>
              <a:t>. [ASCO,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진단해야 할 </a:t>
            </a:r>
            <a:r>
              <a:rPr lang="en-US" altLang="ko-KR" dirty="0">
                <a:latin typeface="+mn-ea"/>
              </a:rPr>
              <a:t>Specimen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24</a:t>
            </a:r>
            <a:r>
              <a:rPr lang="ko-KR" altLang="en-US" dirty="0">
                <a:latin typeface="+mn-ea"/>
              </a:rPr>
              <a:t>시간 생성되는 특성 상 업무 과중에 놓이기 쉽다</a:t>
            </a:r>
            <a:r>
              <a:rPr lang="en-US" altLang="ko-KR" dirty="0">
                <a:latin typeface="+mn-ea"/>
              </a:rPr>
              <a:t>[Raymond, 2016]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점차 병리학자들에게 기대되는 역할과 업무가 증가함에 따라 업무가 증가한다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Since p</a:t>
            </a:r>
            <a:r>
              <a:rPr lang="ko-KR" altLang="en-US" sz="1400" dirty="0" err="1">
                <a:latin typeface="+mn-ea"/>
              </a:rPr>
              <a:t>rofessional</a:t>
            </a:r>
            <a:r>
              <a:rPr lang="ko-KR" altLang="en-US" sz="1400" dirty="0">
                <a:latin typeface="+mn-ea"/>
              </a:rPr>
              <a:t> QA/QI </a:t>
            </a:r>
            <a:r>
              <a:rPr lang="en-US" altLang="ko-KR" sz="1400" dirty="0">
                <a:latin typeface="+mn-ea"/>
              </a:rPr>
              <a:t>become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integral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part</a:t>
            </a:r>
            <a:r>
              <a:rPr lang="ko-KR" altLang="en-US" sz="1400" dirty="0">
                <a:latin typeface="+mn-ea"/>
              </a:rPr>
              <a:t> of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pathologist's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duty</a:t>
            </a:r>
            <a:r>
              <a:rPr lang="ko-KR" altLang="en-US" sz="1400" dirty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the annual work increased by 20%. [CAP-ACP, 2014]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The average consultative workload increases by approximately 5–10% annually[Raymond,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2014]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2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C09BB1-29A0-49F8-A193-C792D078BF25}"/>
              </a:ext>
            </a:extLst>
          </p:cNvPr>
          <p:cNvSpPr/>
          <p:nvPr/>
        </p:nvSpPr>
        <p:spPr>
          <a:xfrm>
            <a:off x="382312" y="1235417"/>
            <a:ext cx="11692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대다수의 병리학자가 경험한 업무 과중은 </a:t>
            </a:r>
            <a:r>
              <a:rPr lang="ko-KR" altLang="en-US" sz="2000" dirty="0" err="1">
                <a:solidFill>
                  <a:srgbClr val="333333"/>
                </a:solidFill>
                <a:latin typeface="+mn-ea"/>
              </a:rPr>
              <a:t>오진단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 증대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 업무 만족도 악화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이탈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+mn-ea"/>
              </a:rPr>
              <a:t>등 악영향을 초래한다</a:t>
            </a:r>
            <a:r>
              <a:rPr lang="en-US" altLang="ko-KR" sz="200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+mn-ea"/>
              </a:rPr>
              <a:t>정도의 차이는 있으나 거의 모든 병리학자들은 번아웃을 경험했다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+mn-ea"/>
              </a:rPr>
              <a:t>182 participants in the study, 99.7% reported some level of burnout (</a:t>
            </a:r>
            <a:r>
              <a:rPr lang="en-US" altLang="ko-KR" dirty="0" err="1">
                <a:solidFill>
                  <a:srgbClr val="333333"/>
                </a:solidFill>
                <a:latin typeface="+mn-ea"/>
              </a:rPr>
              <a:t>Kasbi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 et al, 2018)</a:t>
            </a:r>
          </a:p>
          <a:p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업무 과중은 병리학자의 </a:t>
            </a:r>
            <a:r>
              <a:rPr lang="ko-KR" altLang="en-US" dirty="0" err="1">
                <a:latin typeface="+mn-ea"/>
              </a:rPr>
              <a:t>오진단</a:t>
            </a:r>
            <a:r>
              <a:rPr lang="ko-KR" altLang="en-US" dirty="0">
                <a:latin typeface="+mn-ea"/>
              </a:rPr>
              <a:t> 가능성을 증가시킨다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E2E2E"/>
                </a:solidFill>
                <a:latin typeface="+mn-ea"/>
              </a:rPr>
              <a:t>The adverse quality and safety impacts increased sharply when worked more than 39 hours/week [RCPA, 2011]</a:t>
            </a:r>
            <a:r>
              <a:rPr lang="ko-KR" altLang="en-US" sz="16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Results The rate of inaccurate diagnoses ranged from 3% to 9% [Martyn,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업무 과중은 업무 만족도와 강한 음의 상관관계를 가진다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There was a significant negative correlation between caseload size and workload satisfaction(Hutchins et al.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부족한 업무 만족도가 직업을 포기하는데 큰 기여를 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 lack of job satisfaction contributed significantly to the intention to leave the profession. (Heritage et al. , 2019)</a:t>
            </a:r>
            <a:endParaRPr lang="ko-KR" altLang="en-US" sz="16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77170F-0A2A-441B-A563-1E55F5D974D9}"/>
              </a:ext>
            </a:extLst>
          </p:cNvPr>
          <p:cNvSpPr/>
          <p:nvPr/>
        </p:nvSpPr>
        <p:spPr>
          <a:xfrm>
            <a:off x="299358" y="1130810"/>
            <a:ext cx="1156244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Deep learning(DL) </a:t>
            </a:r>
            <a:r>
              <a:rPr lang="ko-KR" altLang="en-US" sz="2000" dirty="0"/>
              <a:t>기반의 서포트 시스템은 업무과중을 해소할 뿐만 아니라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진단 정확도까지 향상시키는 방안으로 기대되고 있다</a:t>
            </a:r>
            <a:r>
              <a:rPr lang="en-US" altLang="ko-KR" sz="2000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Purpose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ko-KR" altLang="en-US" dirty="0" err="1"/>
              <a:t>mprove</a:t>
            </a:r>
            <a:r>
              <a:rPr lang="ko-KR" altLang="en-US" dirty="0"/>
              <a:t> </a:t>
            </a:r>
            <a:r>
              <a:rPr lang="ko-KR" altLang="en-US" dirty="0" err="1"/>
              <a:t>diagnostic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, </a:t>
            </a:r>
            <a:r>
              <a:rPr lang="ko-KR" altLang="en-US" dirty="0" err="1"/>
              <a:t>optimize</a:t>
            </a:r>
            <a:r>
              <a:rPr lang="ko-KR" altLang="en-US" dirty="0"/>
              <a:t> </a:t>
            </a:r>
            <a:r>
              <a:rPr lang="ko-KR" altLang="en-US" dirty="0" err="1"/>
              <a:t>patient</a:t>
            </a:r>
            <a:r>
              <a:rPr lang="ko-KR" altLang="en-US" dirty="0"/>
              <a:t> </a:t>
            </a:r>
            <a:r>
              <a:rPr lang="ko-KR" altLang="en-US" dirty="0" err="1"/>
              <a:t>care</a:t>
            </a:r>
            <a:r>
              <a:rPr lang="ko-KR" altLang="en-US" dirty="0"/>
              <a:t>, and </a:t>
            </a:r>
            <a:r>
              <a:rPr lang="ko-KR" altLang="en-US" dirty="0" err="1"/>
              <a:t>reduce</a:t>
            </a:r>
            <a:r>
              <a:rPr lang="ko-KR" altLang="en-US" dirty="0"/>
              <a:t> </a:t>
            </a:r>
            <a:r>
              <a:rPr lang="ko-KR" altLang="en-US" dirty="0" err="1"/>
              <a:t>costs</a:t>
            </a:r>
            <a:r>
              <a:rPr lang="en-US" altLang="ko-KR" dirty="0"/>
              <a:t>[Miao, 2021]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 환경 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WSI </a:t>
            </a:r>
            <a:r>
              <a:rPr lang="ko-KR" altLang="en-US" dirty="0"/>
              <a:t>스캐너의 발전이 병리학</a:t>
            </a:r>
            <a:r>
              <a:rPr lang="en-US" altLang="ko-KR" dirty="0"/>
              <a:t> </a:t>
            </a:r>
            <a:r>
              <a:rPr lang="ko-KR" altLang="en-US" dirty="0"/>
              <a:t>프로세스 및 병리학자들의 업무의 디지털화를 가능하게 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DL</a:t>
            </a:r>
            <a:r>
              <a:rPr lang="ko-KR" altLang="en-US" dirty="0"/>
              <a:t> 기술 트렌드에 맞춰</a:t>
            </a:r>
            <a:r>
              <a:rPr lang="en-US" altLang="ko-KR" dirty="0"/>
              <a:t>, </a:t>
            </a:r>
            <a:r>
              <a:rPr lang="ko-KR" altLang="en-US" dirty="0"/>
              <a:t>뛰어난 성능의 학습 기반의 </a:t>
            </a:r>
            <a:r>
              <a:rPr lang="en-US" altLang="ko-KR" dirty="0"/>
              <a:t>DL </a:t>
            </a:r>
            <a:r>
              <a:rPr lang="ko-KR" altLang="en-US" dirty="0"/>
              <a:t>방법을 많이 사용하고 있다</a:t>
            </a:r>
            <a:r>
              <a:rPr lang="en-US" altLang="ko-KR" dirty="0"/>
              <a:t>.</a:t>
            </a:r>
            <a:r>
              <a:rPr lang="ko-KR" altLang="en-US" dirty="0"/>
              <a:t>(</a:t>
            </a:r>
            <a:r>
              <a:rPr lang="ko-KR" altLang="en-US" dirty="0" err="1"/>
              <a:t>Ibrahim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2020).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병리학에 적용된 </a:t>
            </a:r>
            <a:r>
              <a:rPr lang="en-US" altLang="ko-KR" dirty="0"/>
              <a:t>AI </a:t>
            </a:r>
            <a:r>
              <a:rPr lang="ko-KR" altLang="en-US" dirty="0"/>
              <a:t>기술은</a:t>
            </a:r>
            <a:r>
              <a:rPr lang="en-US" altLang="ko-KR" dirty="0"/>
              <a:t> </a:t>
            </a:r>
            <a:r>
              <a:rPr lang="ko-KR" altLang="en-US" dirty="0"/>
              <a:t>다양한 의료 분야에 있어 높은 품질과 정확도의 서비스를 가능하게 해줬다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의 적용은 병리학자들을 일꾼이 아닌</a:t>
            </a:r>
            <a:r>
              <a:rPr lang="en-US" altLang="ko-KR" dirty="0"/>
              <a:t>, </a:t>
            </a:r>
            <a:r>
              <a:rPr lang="ko-KR" altLang="en-US" dirty="0"/>
              <a:t>감독자로 만들었으며</a:t>
            </a:r>
            <a:r>
              <a:rPr lang="en-US" altLang="ko-KR" dirty="0"/>
              <a:t>, </a:t>
            </a:r>
            <a:r>
              <a:rPr lang="ko-KR" altLang="en-US" dirty="0"/>
              <a:t>환자들의 이익에 좀더 집중할 시간을 주었다</a:t>
            </a:r>
            <a:r>
              <a:rPr lang="en-US" altLang="ko-KR" dirty="0"/>
              <a:t>. (Klaus </a:t>
            </a:r>
            <a:r>
              <a:rPr lang="en-US" altLang="ko-KR" dirty="0" err="1"/>
              <a:t>Kayser</a:t>
            </a:r>
            <a:r>
              <a:rPr lang="en-US" altLang="ko-KR" dirty="0"/>
              <a:t>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Introduction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201468-499D-4E72-8936-93BFFCD2DCD3}"/>
              </a:ext>
            </a:extLst>
          </p:cNvPr>
          <p:cNvSpPr/>
          <p:nvPr/>
        </p:nvSpPr>
        <p:spPr>
          <a:xfrm>
            <a:off x="286203" y="1193914"/>
            <a:ext cx="103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CNN- Based classification for medical Domain</a:t>
            </a:r>
            <a:endParaRPr lang="en-US" altLang="ko-KR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B49D07-04E6-4076-A589-92F4044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30808"/>
              </p:ext>
            </p:extLst>
          </p:nvPr>
        </p:nvGraphicFramePr>
        <p:xfrm>
          <a:off x="117870" y="1840603"/>
          <a:ext cx="12015195" cy="2932827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384489">
                  <a:extLst>
                    <a:ext uri="{9D8B030D-6E8A-4147-A177-3AD203B41FA5}">
                      <a16:colId xmlns:a16="http://schemas.microsoft.com/office/drawing/2014/main" val="2067589563"/>
                    </a:ext>
                  </a:extLst>
                </a:gridCol>
                <a:gridCol w="2574341">
                  <a:extLst>
                    <a:ext uri="{9D8B030D-6E8A-4147-A177-3AD203B41FA5}">
                      <a16:colId xmlns:a16="http://schemas.microsoft.com/office/drawing/2014/main" val="699256342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3923782708"/>
                    </a:ext>
                  </a:extLst>
                </a:gridCol>
                <a:gridCol w="4868665">
                  <a:extLst>
                    <a:ext uri="{9D8B030D-6E8A-4147-A177-3AD203B41FA5}">
                      <a16:colId xmlns:a16="http://schemas.microsoft.com/office/drawing/2014/main" val="3118160239"/>
                    </a:ext>
                  </a:extLst>
                </a:gridCol>
              </a:tblGrid>
              <a:tr h="27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Structure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Train 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44286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Yan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Hybrid CNN + LSTM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3771 images from Peking Hospital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236708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Man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DenseNet121-AnoGAN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7909 images from </a:t>
                      </a:r>
                      <a:r>
                        <a:rPr lang="en-US" sz="1600" u="none" strike="noStrike" dirty="0" err="1">
                          <a:effectLst/>
                        </a:rPr>
                        <a:t>BreaKHis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46850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Sun, Xu,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Liver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DL-based classification 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using global labels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[WSI] 462(N 79, AB 383) from TCGA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582266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Pati</a:t>
                      </a:r>
                      <a:r>
                        <a:rPr lang="en-US" sz="1600" u="none" strike="noStrike" dirty="0">
                          <a:effectLst/>
                        </a:rPr>
                        <a:t>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HACT-Net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[Patch] 2080 images of 106 WSI from BRACS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24575"/>
                  </a:ext>
                </a:extLst>
              </a:tr>
              <a:tr h="53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Xiang et al.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(2022)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Breast / Lung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DSNet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</a:rPr>
                        <a:t> [WSI] Camelyon16, TCGA-LUSC, BCNB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82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560565-B8DD-47D3-B374-D5E2642B94A7}"/>
              </a:ext>
            </a:extLst>
          </p:cNvPr>
          <p:cNvSpPr/>
          <p:nvPr/>
        </p:nvSpPr>
        <p:spPr>
          <a:xfrm>
            <a:off x="447446" y="1094600"/>
            <a:ext cx="11211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병리학 분야 특성 상 데이터 셋이 </a:t>
            </a:r>
            <a:r>
              <a:rPr lang="ko-KR" altLang="en-US" dirty="0" err="1"/>
              <a:t>Imbalance한</a:t>
            </a:r>
            <a:r>
              <a:rPr lang="ko-KR" altLang="en-US" dirty="0"/>
              <a:t> 경우가 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대다수의</a:t>
            </a:r>
            <a:r>
              <a:rPr lang="en-US" altLang="ko-KR" dirty="0"/>
              <a:t> Healthy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에 비해 매우 적은 양의 </a:t>
            </a:r>
            <a:r>
              <a:rPr lang="en-US" altLang="ko-KR" dirty="0"/>
              <a:t>sick sample</a:t>
            </a:r>
            <a:r>
              <a:rPr lang="ko-KR" altLang="en-US" dirty="0"/>
              <a:t>이 나온다</a:t>
            </a:r>
            <a:r>
              <a:rPr lang="en-US" altLang="ko-KR" dirty="0"/>
              <a:t>. [Zhang, 2022]</a:t>
            </a:r>
          </a:p>
          <a:p>
            <a:endParaRPr lang="en-US" altLang="ko-KR" dirty="0"/>
          </a:p>
          <a:p>
            <a:r>
              <a:rPr lang="ko-KR" altLang="en-US" dirty="0"/>
              <a:t>하지만 학습할 때에는 데이터셋을 </a:t>
            </a:r>
            <a:r>
              <a:rPr lang="en-US" altLang="ko-KR" dirty="0"/>
              <a:t>Balance </a:t>
            </a:r>
            <a:r>
              <a:rPr lang="ko-KR" altLang="en-US" dirty="0"/>
              <a:t>하게 설정할 때가 많다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FA035-A8AB-42AC-8A7E-97E6C20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35027"/>
              </p:ext>
            </p:extLst>
          </p:nvPr>
        </p:nvGraphicFramePr>
        <p:xfrm>
          <a:off x="1376547" y="2267573"/>
          <a:ext cx="9081328" cy="420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810">
                  <a:extLst>
                    <a:ext uri="{9D8B030D-6E8A-4147-A177-3AD203B41FA5}">
                      <a16:colId xmlns:a16="http://schemas.microsoft.com/office/drawing/2014/main" val="1024033056"/>
                    </a:ext>
                  </a:extLst>
                </a:gridCol>
                <a:gridCol w="654303">
                  <a:extLst>
                    <a:ext uri="{9D8B030D-6E8A-4147-A177-3AD203B41FA5}">
                      <a16:colId xmlns:a16="http://schemas.microsoft.com/office/drawing/2014/main" val="3214643711"/>
                    </a:ext>
                  </a:extLst>
                </a:gridCol>
                <a:gridCol w="2305018">
                  <a:extLst>
                    <a:ext uri="{9D8B030D-6E8A-4147-A177-3AD203B41FA5}">
                      <a16:colId xmlns:a16="http://schemas.microsoft.com/office/drawing/2014/main" val="542527366"/>
                    </a:ext>
                  </a:extLst>
                </a:gridCol>
                <a:gridCol w="2876671">
                  <a:extLst>
                    <a:ext uri="{9D8B030D-6E8A-4147-A177-3AD203B41FA5}">
                      <a16:colId xmlns:a16="http://schemas.microsoft.com/office/drawing/2014/main" val="378244697"/>
                    </a:ext>
                  </a:extLst>
                </a:gridCol>
                <a:gridCol w="1918526">
                  <a:extLst>
                    <a:ext uri="{9D8B030D-6E8A-4147-A177-3AD203B41FA5}">
                      <a16:colId xmlns:a16="http://schemas.microsoft.com/office/drawing/2014/main" val="2376216767"/>
                    </a:ext>
                  </a:extLst>
                </a:gridCol>
              </a:tblGrid>
              <a:tr h="1778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Resolution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8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Camelyon16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75%, M 25%)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7412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TCGA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 on data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de-DE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17%, AB 83%)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(Liver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97090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WSI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50%, M 50%)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627157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BRACS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WSI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100,000 x 100,000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 WSI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48%, D 16%, M 36%)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59086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BreakHIS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x 450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7909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61%, M 39%)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690403"/>
                  </a:ext>
                </a:extLst>
              </a:tr>
              <a:tr h="71929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Peking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Hospital data</a:t>
                      </a:r>
                    </a:p>
                  </a:txBody>
                  <a:tcPr marL="8082" marR="8082" marT="808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 x 1536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4020 Patch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pt-B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9%, B 29%, D 28%, M 33%)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dataset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(breast tissue)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8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0662D0-05C1-4332-BF35-901ED1C407F2}"/>
              </a:ext>
            </a:extLst>
          </p:cNvPr>
          <p:cNvGrpSpPr/>
          <p:nvPr/>
        </p:nvGrpSpPr>
        <p:grpSpPr>
          <a:xfrm>
            <a:off x="0" y="0"/>
            <a:ext cx="12133065" cy="957276"/>
            <a:chOff x="0" y="-696"/>
            <a:chExt cx="12133065" cy="957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1D220F-310B-4849-B8B8-9BA2F423AA6D}"/>
                </a:ext>
              </a:extLst>
            </p:cNvPr>
            <p:cNvSpPr/>
            <p:nvPr/>
          </p:nvSpPr>
          <p:spPr>
            <a:xfrm>
              <a:off x="0" y="0"/>
              <a:ext cx="117870" cy="931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624900-FE74-483B-9072-242588959EB8}"/>
                </a:ext>
              </a:extLst>
            </p:cNvPr>
            <p:cNvSpPr/>
            <p:nvPr/>
          </p:nvSpPr>
          <p:spPr>
            <a:xfrm rot="5400000">
              <a:off x="387740" y="-266517"/>
              <a:ext cx="122616" cy="6542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9B0CE-D92E-41D7-956A-AA5B6107DA9D}"/>
                </a:ext>
              </a:extLst>
            </p:cNvPr>
            <p:cNvSpPr txBox="1"/>
            <p:nvPr/>
          </p:nvSpPr>
          <p:spPr>
            <a:xfrm>
              <a:off x="898326" y="238398"/>
              <a:ext cx="1404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Problem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2778D-2A0A-46F6-AD1D-AB010405F8B3}"/>
                </a:ext>
              </a:extLst>
            </p:cNvPr>
            <p:cNvSpPr txBox="1"/>
            <p:nvPr/>
          </p:nvSpPr>
          <p:spPr>
            <a:xfrm>
              <a:off x="660400" y="69497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CA470B-FEE9-461F-B2BC-DEC1EC091B03}"/>
                </a:ext>
              </a:extLst>
            </p:cNvPr>
            <p:cNvSpPr txBox="1"/>
            <p:nvPr/>
          </p:nvSpPr>
          <p:spPr>
            <a:xfrm>
              <a:off x="117870" y="209199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FAABC74-E7C1-49ED-9401-BC2B8C7E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31608"/>
              <a:ext cx="121330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C939269-5547-419C-9B54-EA3C95D0ECC2}"/>
              </a:ext>
            </a:extLst>
          </p:cNvPr>
          <p:cNvSpPr txBox="1"/>
          <p:nvPr/>
        </p:nvSpPr>
        <p:spPr>
          <a:xfrm>
            <a:off x="40296" y="6580630"/>
            <a:ext cx="267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Graduate School of Data Science</a:t>
            </a:r>
            <a:endParaRPr lang="ko-KR" altLang="en-US" sz="1100" b="1" dirty="0">
              <a:solidFill>
                <a:schemeClr val="bg1"/>
              </a:solidFill>
              <a:latin typeface="Arial Narrow" panose="020B060602020203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48B175-D7EE-4A9C-8F3D-21E059B224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44" y="6604952"/>
            <a:ext cx="747469" cy="212966"/>
          </a:xfrm>
          <a:prstGeom prst="rect">
            <a:avLst/>
          </a:prstGeom>
          <a:noFill/>
          <a:ln w="3175"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7D073F-D979-4612-A0E4-AAE5364048DF}"/>
              </a:ext>
            </a:extLst>
          </p:cNvPr>
          <p:cNvGrpSpPr/>
          <p:nvPr/>
        </p:nvGrpSpPr>
        <p:grpSpPr>
          <a:xfrm>
            <a:off x="0" y="6521853"/>
            <a:ext cx="12192000" cy="338554"/>
            <a:chOff x="0" y="6430089"/>
            <a:chExt cx="12192000" cy="338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47389A-B836-437D-A737-1F026DA5C4D9}"/>
                </a:ext>
              </a:extLst>
            </p:cNvPr>
            <p:cNvSpPr/>
            <p:nvPr/>
          </p:nvSpPr>
          <p:spPr>
            <a:xfrm>
              <a:off x="0" y="6430089"/>
              <a:ext cx="12192000" cy="338554"/>
            </a:xfrm>
            <a:prstGeom prst="rect">
              <a:avLst/>
            </a:prstGeom>
            <a:solidFill>
              <a:srgbClr val="0041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9174D-2773-41BC-9AE9-8B77CB233C88}"/>
                </a:ext>
              </a:extLst>
            </p:cNvPr>
            <p:cNvSpPr txBox="1"/>
            <p:nvPr/>
          </p:nvSpPr>
          <p:spPr>
            <a:xfrm>
              <a:off x="804492" y="6468561"/>
              <a:ext cx="2672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Graduate School of Data Science</a:t>
              </a:r>
              <a:endParaRPr lang="ko-KR" altLang="en-US" sz="11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44CC63-57C9-4ECD-BF16-6D13B27DA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5" y="6513188"/>
              <a:ext cx="747469" cy="212966"/>
            </a:xfrm>
            <a:prstGeom prst="rect">
              <a:avLst/>
            </a:prstGeom>
            <a:noFill/>
            <a:ln w="3175">
              <a:noFill/>
            </a:ln>
          </p:spPr>
        </p:pic>
      </p:grpSp>
      <p:pic>
        <p:nvPicPr>
          <p:cNvPr id="20" name="Picture 8" descr="http://kirc.kaist.ac.kr/images/logos/kirc_logo.png">
            <a:extLst>
              <a:ext uri="{FF2B5EF4-FFF2-40B4-BE49-F238E27FC236}">
                <a16:creationId xmlns:a16="http://schemas.microsoft.com/office/drawing/2014/main" id="{797AB034-53FA-414F-A21B-0A345E35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25" y="6580115"/>
            <a:ext cx="2404990" cy="22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8126-4528-406E-81B1-E3CABAB232AA}"/>
              </a:ext>
            </a:extLst>
          </p:cNvPr>
          <p:cNvSpPr/>
          <p:nvPr/>
        </p:nvSpPr>
        <p:spPr>
          <a:xfrm>
            <a:off x="517626" y="1298136"/>
            <a:ext cx="12847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학습용 데이터와 실제 데이터 분포가 다를 시 성능이 악화될 수 있다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  <a:p>
            <a:r>
              <a:rPr lang="en-US" altLang="ko-KR" dirty="0"/>
              <a:t>D</a:t>
            </a:r>
            <a:r>
              <a:rPr lang="ko-KR" altLang="en-US" dirty="0" err="1"/>
              <a:t>ataset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joint</a:t>
            </a:r>
            <a:r>
              <a:rPr lang="ko-KR" altLang="en-US" dirty="0"/>
              <a:t> </a:t>
            </a:r>
            <a:r>
              <a:rPr lang="ko-KR" altLang="en-US" dirty="0" err="1"/>
              <a:t>distribution</a:t>
            </a:r>
            <a:r>
              <a:rPr lang="ko-KR" altLang="en-US" dirty="0"/>
              <a:t> of </a:t>
            </a:r>
            <a:r>
              <a:rPr lang="ko-KR" altLang="en-US" dirty="0" err="1"/>
              <a:t>inputs</a:t>
            </a:r>
            <a:r>
              <a:rPr lang="ko-KR" altLang="en-US" dirty="0"/>
              <a:t> and </a:t>
            </a:r>
            <a:r>
              <a:rPr lang="ko-KR" altLang="en-US" dirty="0" err="1"/>
              <a:t>outputs</a:t>
            </a:r>
            <a:r>
              <a:rPr lang="ko-KR" altLang="en-US" dirty="0"/>
              <a:t> </a:t>
            </a:r>
            <a:r>
              <a:rPr lang="ko-KR" altLang="en-US" dirty="0" err="1"/>
              <a:t>differs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training</a:t>
            </a:r>
            <a:r>
              <a:rPr lang="ko-KR" altLang="en-US" dirty="0"/>
              <a:t> and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stage</a:t>
            </a:r>
            <a:r>
              <a:rPr lang="ko-KR" altLang="en-US" dirty="0"/>
              <a:t> [</a:t>
            </a:r>
            <a:r>
              <a:rPr lang="ko-KR" altLang="en-US" dirty="0" err="1"/>
              <a:t>Quinonero</a:t>
            </a:r>
            <a:r>
              <a:rPr lang="ko-KR" altLang="en-US" dirty="0"/>
              <a:t>, 2009]</a:t>
            </a:r>
            <a:endParaRPr lang="en-US" altLang="ko-KR" dirty="0"/>
          </a:p>
          <a:p>
            <a:r>
              <a:rPr lang="ko-KR" alt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Covariate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Prior</a:t>
            </a:r>
            <a:r>
              <a:rPr lang="ko-KR" altLang="en-US" dirty="0"/>
              <a:t> </a:t>
            </a:r>
            <a:r>
              <a:rPr lang="ko-KR" altLang="en-US" dirty="0" err="1"/>
              <a:t>probability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Concept</a:t>
            </a:r>
            <a:r>
              <a:rPr lang="ko-KR" altLang="en-US" dirty="0"/>
              <a:t> </a:t>
            </a:r>
            <a:r>
              <a:rPr lang="ko-KR" altLang="en-US" dirty="0" err="1"/>
              <a:t>shift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A1394C-889C-4935-B341-49DCA47B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20" y="3926733"/>
            <a:ext cx="5353050" cy="590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0A7722F-80D9-40D5-AF1B-87A50D5C9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906" y="4955025"/>
            <a:ext cx="4905375" cy="120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39529D6-69F2-40D2-B084-EDC5C9109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906" y="2797763"/>
            <a:ext cx="5200650" cy="581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FFD6C6-908A-4BDE-8A07-4B763D45B304}"/>
              </a:ext>
            </a:extLst>
          </p:cNvPr>
          <p:cNvSpPr/>
          <p:nvPr/>
        </p:nvSpPr>
        <p:spPr>
          <a:xfrm>
            <a:off x="8986406" y="60607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정의 참고 : [</a:t>
            </a:r>
            <a:r>
              <a:rPr lang="ko-KR" altLang="en-US" dirty="0" err="1"/>
              <a:t>Jose</a:t>
            </a:r>
            <a:r>
              <a:rPr lang="ko-KR" altLang="en-US" dirty="0"/>
              <a:t>, 2012]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E044B8E-26F1-4F22-B1EF-F819170E0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527" y="2346015"/>
            <a:ext cx="3978009" cy="37519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A3ADC0-4376-47C2-86E2-50596BF7AED0}"/>
              </a:ext>
            </a:extLst>
          </p:cNvPr>
          <p:cNvSpPr/>
          <p:nvPr/>
        </p:nvSpPr>
        <p:spPr>
          <a:xfrm>
            <a:off x="505503" y="3472542"/>
            <a:ext cx="5998923" cy="1088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606A819-E342-4378-AD02-3981CE4EBA7F}"/>
              </a:ext>
            </a:extLst>
          </p:cNvPr>
          <p:cNvCxnSpPr>
            <a:stCxn id="4" idx="3"/>
          </p:cNvCxnSpPr>
          <p:nvPr/>
        </p:nvCxnSpPr>
        <p:spPr>
          <a:xfrm flipV="1">
            <a:off x="6504426" y="4016683"/>
            <a:ext cx="90246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8541-6228-47F5-86B7-1111B62EDCC5}"/>
              </a:ext>
            </a:extLst>
          </p:cNvPr>
          <p:cNvSpPr/>
          <p:nvPr/>
        </p:nvSpPr>
        <p:spPr>
          <a:xfrm>
            <a:off x="7435919" y="2331501"/>
            <a:ext cx="4117701" cy="36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29459</TotalTime>
  <Words>2112</Words>
  <Application>Microsoft Office PowerPoint</Application>
  <PresentationFormat>와이드스크린</PresentationFormat>
  <Paragraphs>456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나눔스퀘어 ExtraBold</vt:lpstr>
      <vt:lpstr>나눔스퀘어</vt:lpstr>
      <vt:lpstr>맑은 고딕</vt:lpstr>
      <vt:lpstr>나눔스퀘어 Light</vt:lpstr>
      <vt:lpstr>Arial Narrow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Hyeongu Kang</cp:lastModifiedBy>
  <cp:revision>710</cp:revision>
  <dcterms:created xsi:type="dcterms:W3CDTF">2021-02-14T00:18:03Z</dcterms:created>
  <dcterms:modified xsi:type="dcterms:W3CDTF">2023-01-17T13:15:43Z</dcterms:modified>
</cp:coreProperties>
</file>