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24" r:id="rId3"/>
    <p:sldId id="337" r:id="rId4"/>
    <p:sldId id="334" r:id="rId5"/>
    <p:sldId id="346" r:id="rId6"/>
    <p:sldId id="369" r:id="rId7"/>
    <p:sldId id="370" r:id="rId8"/>
    <p:sldId id="351" r:id="rId9"/>
    <p:sldId id="347" r:id="rId10"/>
    <p:sldId id="352" r:id="rId11"/>
    <p:sldId id="353" r:id="rId12"/>
    <p:sldId id="354" r:id="rId13"/>
    <p:sldId id="349" r:id="rId14"/>
    <p:sldId id="355" r:id="rId15"/>
    <p:sldId id="356" r:id="rId16"/>
    <p:sldId id="357" r:id="rId17"/>
    <p:sldId id="344" r:id="rId18"/>
    <p:sldId id="358" r:id="rId19"/>
    <p:sldId id="359" r:id="rId20"/>
    <p:sldId id="360" r:id="rId21"/>
    <p:sldId id="361" r:id="rId22"/>
    <p:sldId id="362" r:id="rId23"/>
    <p:sldId id="363" r:id="rId24"/>
    <p:sldId id="365" r:id="rId25"/>
    <p:sldId id="366" r:id="rId26"/>
    <p:sldId id="345" r:id="rId27"/>
    <p:sldId id="367" r:id="rId28"/>
    <p:sldId id="371" r:id="rId29"/>
  </p:sldIdLst>
  <p:sldSz cx="12192000" cy="6858000"/>
  <p:notesSz cx="6669088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82FC6BB-CD29-B443-03EC-8D8C58235F40}" name="Kang Hyeongu" initials="KH" userId="b2d262a35eb16e8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EBA"/>
    <a:srgbClr val="F2F7EE"/>
    <a:srgbClr val="D4E6C7"/>
    <a:srgbClr val="00286F"/>
    <a:srgbClr val="D8E1EA"/>
    <a:srgbClr val="A6C4E8"/>
    <a:srgbClr val="D9D9D9"/>
    <a:srgbClr val="327BCC"/>
    <a:srgbClr val="181818"/>
    <a:srgbClr val="001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1" autoAdjust="0"/>
    <p:restoredTop sz="71848" autoAdjust="0"/>
  </p:normalViewPr>
  <p:slideViewPr>
    <p:cSldViewPr snapToGrid="0" showGuides="1">
      <p:cViewPr varScale="1">
        <p:scale>
          <a:sx n="78" d="100"/>
          <a:sy n="78" d="100"/>
        </p:scale>
        <p:origin x="1860" y="96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Hello, I’m Hyun-gu Kang of GSDS. I will present Progressive Layered Extraction paper review.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29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Let's talk about the difference between MMOE and CGC. </a:t>
            </a:r>
          </a:p>
          <a:p>
            <a:endParaRPr lang="en-US" altLang="ko-KR" dirty="0"/>
          </a:p>
          <a:p>
            <a:r>
              <a:rPr lang="en-US" altLang="ko-KR" dirty="0"/>
              <a:t>There are two differences: Routing Strategy and Bottom Ingredients. </a:t>
            </a:r>
          </a:p>
          <a:p>
            <a:r>
              <a:rPr lang="en-US" altLang="ko-KR" dirty="0"/>
              <a:t>The MMOE considers the relationship of all experts, but the CGC considers only each Specific Expert and Shared Expert. </a:t>
            </a:r>
          </a:p>
          <a:p>
            <a:endParaRPr lang="en-US" altLang="ko-KR" dirty="0"/>
          </a:p>
          <a:p>
            <a:r>
              <a:rPr lang="en-US" altLang="ko-KR" b="1" dirty="0"/>
              <a:t>At this time, the MMOE's routing strategy seems to be a generalization of the CGC's routing strategy, but the result is not.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I'll talk about this later.</a:t>
            </a:r>
          </a:p>
          <a:p>
            <a:endParaRPr lang="en-US" altLang="ko-KR" dirty="0"/>
          </a:p>
          <a:p>
            <a:r>
              <a:rPr lang="en-US" altLang="ko-KR" dirty="0"/>
              <a:t>MMOE also considers the Specific Expert in Bottom, but CGC additionally considers the Shared Expert. </a:t>
            </a:r>
          </a:p>
          <a:p>
            <a:endParaRPr lang="en-US" altLang="ko-KR" b="1" dirty="0"/>
          </a:p>
          <a:p>
            <a:r>
              <a:rPr lang="en-US" altLang="ko-KR" dirty="0"/>
              <a:t>The difference between Routing Strategy and Bottom Ingressives allows CGC to consider the difference and relationship between Tasks.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02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Second, it utilize Progressive Layered Extraction. </a:t>
            </a:r>
          </a:p>
          <a:p>
            <a:r>
              <a:rPr lang="en-US" altLang="ko-KR" dirty="0"/>
              <a:t>I will refer to it as a PLE. </a:t>
            </a:r>
          </a:p>
          <a:p>
            <a:endParaRPr lang="en-US" altLang="ko-KR" dirty="0"/>
          </a:p>
          <a:p>
            <a:r>
              <a:rPr lang="en-US" altLang="ko-KR" dirty="0"/>
              <a:t>PLE extract higher-order shared information</a:t>
            </a:r>
          </a:p>
          <a:p>
            <a:r>
              <a:rPr lang="en-US" altLang="ko-KR" dirty="0"/>
              <a:t>And model dynamically combine low-dimensional and high-dimensional information through Gate.</a:t>
            </a:r>
          </a:p>
          <a:p>
            <a:endParaRPr lang="en-US" altLang="ko-KR" dirty="0"/>
          </a:p>
          <a:p>
            <a:r>
              <a:rPr lang="en-US" altLang="ko-KR" dirty="0"/>
              <a:t>The network is then configured to remove the connection between each task-specific, so that higher-dimensional semantic presentation is gradually reflected.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181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Finally, we introduce Joint Loss Optimization. </a:t>
            </a:r>
          </a:p>
          <a:p>
            <a:endParaRPr lang="en-US" altLang="ko-KR" dirty="0"/>
          </a:p>
          <a:p>
            <a:r>
              <a:rPr lang="en-US" altLang="ko-KR" b="1" dirty="0"/>
              <a:t>Some samples should be considered as the same sample space, but it may be considered as a different sample due to the user's continuous behavior. </a:t>
            </a:r>
          </a:p>
          <a:p>
            <a:r>
              <a:rPr lang="en-US" altLang="ko-KR" dirty="0"/>
              <a:t>Therefore, in this case, combine the sample spaces so that they can learn together. </a:t>
            </a:r>
          </a:p>
          <a:p>
            <a:endParaRPr lang="en-US" altLang="ko-KR" dirty="0"/>
          </a:p>
          <a:p>
            <a:r>
              <a:rPr lang="en-US" altLang="ko-KR" dirty="0"/>
              <a:t>In addition, considering that MTL's performance is sensitive to weights, </a:t>
            </a:r>
          </a:p>
          <a:p>
            <a:r>
              <a:rPr lang="en-US" altLang="ko-KR" dirty="0"/>
              <a:t>Sets up the weight to change dynamically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6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, paper check the performance of the PLE. Based on the methods described above</a:t>
            </a:r>
          </a:p>
          <a:p>
            <a:endParaRPr lang="en-US" altLang="ko-KR" dirty="0"/>
          </a:p>
          <a:p>
            <a:r>
              <a:rPr lang="en-US" altLang="ko-KR" dirty="0"/>
              <a:t>Details of the Experiment are as follows: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930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Through the yellow area, </a:t>
            </a:r>
            <a:r>
              <a:rPr lang="en-US" altLang="ko-KR" dirty="0"/>
              <a:t>we can see that Seesaw phenomenon really exists in the Strong correlation situation.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By Comparing PLE with several MTL methods, we can Check that</a:t>
            </a:r>
          </a:p>
          <a:p>
            <a:pPr marL="0" indent="0">
              <a:buNone/>
            </a:pPr>
            <a:r>
              <a:rPr lang="en-US" altLang="ko-KR" dirty="0"/>
              <a:t>PLE solves the Seesaw phenomenon </a:t>
            </a:r>
          </a:p>
          <a:p>
            <a:pPr marL="0" indent="0">
              <a:buNone/>
            </a:pPr>
            <a:r>
              <a:rPr lang="en-US" altLang="ko-KR" dirty="0"/>
              <a:t>Even in Loose Correlation situations where there is little seesaw phenomenon, most of cases are performed at SOTA’s achievements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94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 also achieved the best results in the actual Online A/B test </a:t>
            </a:r>
          </a:p>
          <a:p>
            <a:r>
              <a:rPr lang="en-US" altLang="ko-KR" dirty="0"/>
              <a:t>by improving Total View Count and Total Watch Time by 4.17% and 3.57%, respectively. </a:t>
            </a:r>
          </a:p>
          <a:p>
            <a:endParaRPr lang="en-US" altLang="ko-KR" b="1" dirty="0"/>
          </a:p>
          <a:p>
            <a:r>
              <a:rPr lang="en-US" altLang="ko-KR" b="1" dirty="0"/>
              <a:t>Also, in all cases of combination of variable, </a:t>
            </a:r>
            <a:r>
              <a:rPr lang="en-US" altLang="ko-KR" dirty="0"/>
              <a:t>when you increase the combination of Task Groups to 3 and 4, </a:t>
            </a:r>
          </a:p>
          <a:p>
            <a:r>
              <a:rPr lang="en-US" altLang="ko-KR" dirty="0"/>
              <a:t>You can see that CGC and PLE always bring positive results.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413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Furthermore, we can find out insights from the Expert Utilization of the four models MMOE, ML-MMOE, CGC, and PLE. </a:t>
            </a:r>
          </a:p>
          <a:p>
            <a:endParaRPr lang="en-US" altLang="ko-KR" dirty="0"/>
          </a:p>
          <a:p>
            <a:r>
              <a:rPr lang="en-US" altLang="ko-KR" dirty="0"/>
              <a:t>In earlier, I said that MMOE's Routing Strategy seems to be generalized compared to CGC's, which takes into account all Bottom's Ingredients. </a:t>
            </a:r>
          </a:p>
          <a:p>
            <a:r>
              <a:rPr lang="en-US" altLang="ko-KR" dirty="0"/>
              <a:t>However, in the relationship between MMOE and CGC, and ML-MMOE and PLE, the percentage of use of each expert is very different </a:t>
            </a:r>
          </a:p>
          <a:p>
            <a:r>
              <a:rPr lang="en-US" altLang="ko-KR" dirty="0"/>
              <a:t>And through the fact that CGC and PLE perform better than MMOE and ML-MMOE, </a:t>
            </a:r>
          </a:p>
          <a:p>
            <a:r>
              <a:rPr lang="en-US" altLang="ko-KR" dirty="0"/>
              <a:t>It can be seen that the routing strategy of MMOE does not converge to the strategy of CGC and is not optimal. </a:t>
            </a:r>
          </a:p>
          <a:p>
            <a:endParaRPr lang="en-US" altLang="ko-KR" dirty="0"/>
          </a:p>
          <a:p>
            <a:r>
              <a:rPr lang="en-US" altLang="ko-KR" dirty="0"/>
              <a:t>Also, in the relationship between CGC and PLE, </a:t>
            </a:r>
          </a:p>
          <a:p>
            <a:r>
              <a:rPr lang="en-US" altLang="ko-KR" dirty="0"/>
              <a:t>The proportion of shared experts in PLE is relatively very high </a:t>
            </a:r>
          </a:p>
          <a:p>
            <a:r>
              <a:rPr lang="en-US" altLang="ko-KR" dirty="0"/>
              <a:t>And through the fact that PLE's performance is better than CGC, </a:t>
            </a:r>
          </a:p>
          <a:p>
            <a:r>
              <a:rPr lang="en-US" altLang="ko-KR" dirty="0"/>
              <a:t>We can see that progressive separation and high-level deeper presentation help improve performance.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8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The following are the Pros &amp; Cons of Paper.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4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I will tell you strong point based on the following four criteria.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942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First, I chose three point in the aspect of the Novel Idea perspective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First, paper define Seesaw phenomenon and then specify why this is happening. </a:t>
            </a:r>
          </a:p>
          <a:p>
            <a:r>
              <a:rPr lang="en-US" altLang="ko-KR" b="1" dirty="0"/>
              <a:t>This provided a basic reason for why the PLE method could further improve performance, unlike previous methods </a:t>
            </a:r>
          </a:p>
          <a:p>
            <a:r>
              <a:rPr lang="en-US" altLang="ko-KR" b="1" dirty="0"/>
              <a:t>It's also make to prepare in advance for situation where Seesaw phenomenon could happen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Secondly, PLE solve both of Seesaw Phenomenon and Negative transfer</a:t>
            </a:r>
          </a:p>
          <a:p>
            <a:r>
              <a:rPr lang="en-US" altLang="ko-KR" b="1" dirty="0"/>
              <a:t>Especially, the concept of applying appropriate routing strategy for distinguishing between shared and specific experts is </a:t>
            </a:r>
          </a:p>
          <a:p>
            <a:r>
              <a:rPr lang="en-US" altLang="ko-KR" b="1" dirty="0"/>
              <a:t>seems to be widely applicable to other MTL methodologies. </a:t>
            </a:r>
          </a:p>
          <a:p>
            <a:endParaRPr lang="en-US" altLang="ko-KR" dirty="0"/>
          </a:p>
          <a:p>
            <a:r>
              <a:rPr lang="en-US" altLang="ko-KR" dirty="0"/>
              <a:t>Finally, I explained through the comparison between MMOE and CGC </a:t>
            </a:r>
          </a:p>
          <a:p>
            <a:r>
              <a:rPr lang="en-US" altLang="ko-KR" b="1" dirty="0"/>
              <a:t>I already explain that by comparing MMOE &amp; CGC </a:t>
            </a:r>
          </a:p>
          <a:p>
            <a:r>
              <a:rPr lang="en-US" altLang="ko-KR" b="1" dirty="0"/>
              <a:t>This is good example to check importance of network structure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42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The order of presentation is as follows</a:t>
            </a:r>
          </a:p>
          <a:p>
            <a:pPr marL="0" indent="0">
              <a:buNone/>
            </a:pPr>
            <a:r>
              <a:rPr lang="en-US" altLang="ko-KR" dirty="0"/>
              <a:t>1. Summary of Paper </a:t>
            </a:r>
          </a:p>
          <a:p>
            <a:pPr marL="0" indent="0">
              <a:buNone/>
            </a:pPr>
            <a:r>
              <a:rPr lang="en-US" altLang="ko-KR" dirty="0"/>
              <a:t>2. Pros &amp; Cons of Paper </a:t>
            </a:r>
          </a:p>
          <a:p>
            <a:pPr marL="0" indent="0">
              <a:buNone/>
            </a:pPr>
            <a:r>
              <a:rPr lang="en-US" altLang="ko-KR" dirty="0"/>
              <a:t>3. Research Idea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97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The PLE is largely motivated by two parts.</a:t>
            </a:r>
          </a:p>
          <a:p>
            <a:endParaRPr lang="en-US" altLang="ko-KR" dirty="0"/>
          </a:p>
          <a:p>
            <a:r>
              <a:rPr lang="en-US" altLang="ko-KR" dirty="0"/>
              <a:t>First, Negative transfer and seesaw Phenomenon are common problems in MTL. </a:t>
            </a:r>
          </a:p>
          <a:p>
            <a:r>
              <a:rPr lang="en-US" altLang="ko-KR" b="1" dirty="0"/>
              <a:t>Since, the occurrence conditions of Negative Transfer and Seesaw Phenomenon are contradictory, so one of them can be easily encountered in most MTL problems. </a:t>
            </a:r>
          </a:p>
          <a:p>
            <a:r>
              <a:rPr lang="en-US" altLang="ko-KR" b="1" dirty="0"/>
              <a:t>And PLE is a good way to solve both problems. </a:t>
            </a:r>
          </a:p>
          <a:p>
            <a:endParaRPr lang="en-US" altLang="ko-KR" dirty="0"/>
          </a:p>
          <a:p>
            <a:r>
              <a:rPr lang="en-US" altLang="ko-KR" dirty="0"/>
              <a:t>In addition, improving the AUC/MSE by even 0.1% for each task will lead to significant improvements in online metric. </a:t>
            </a:r>
          </a:p>
          <a:p>
            <a:r>
              <a:rPr lang="en-US" altLang="ko-KR" dirty="0"/>
              <a:t>Paper also reduced VCR's MSE by 1.1% and increased VTR's AUC by 0.7%. </a:t>
            </a:r>
          </a:p>
          <a:p>
            <a:r>
              <a:rPr lang="en-US" altLang="ko-KR" dirty="0"/>
              <a:t>This led to a significant improvement in the Online A/B test: a 4.17% increase in total view count and a 3.57% increase in total watch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292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PLE also has strength in terms of reproducible. </a:t>
            </a:r>
          </a:p>
          <a:p>
            <a:endParaRPr lang="en-US" altLang="ko-KR" dirty="0"/>
          </a:p>
          <a:p>
            <a:r>
              <a:rPr lang="en-US" altLang="ko-KR" dirty="0"/>
              <a:t>When validated with 1.4 mil Synthetic Data, every moment it performed better than MMOE.</a:t>
            </a:r>
          </a:p>
          <a:p>
            <a:r>
              <a:rPr lang="en-US" altLang="ko-KR" dirty="0"/>
              <a:t>Public data, such as Census-income Dataset and Ali-CCP Dataset, also yielded better results than MMOE.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482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And PLE provides convincing Results </a:t>
            </a:r>
          </a:p>
          <a:p>
            <a:r>
              <a:rPr lang="en-US" altLang="ko-KR" dirty="0"/>
              <a:t>Using 1bil of data from Tencent Video, paper demonstrate that the performance of PLE is not limited to certain minority situations. </a:t>
            </a:r>
          </a:p>
          <a:p>
            <a:endParaRPr lang="en-US" altLang="ko-KR" dirty="0"/>
          </a:p>
          <a:p>
            <a:r>
              <a:rPr lang="en-US" altLang="ko-KR" dirty="0"/>
              <a:t>Also in the aspect of metric, you can observe Seesaw Phenomenon in Strong Correlation situations </a:t>
            </a:r>
          </a:p>
          <a:p>
            <a:endParaRPr lang="en-US" altLang="ko-KR" dirty="0"/>
          </a:p>
          <a:p>
            <a:r>
              <a:rPr lang="en-US" altLang="ko-KR" dirty="0"/>
              <a:t>Considering that the PLE performance resulted in significant results in the online A/B test, </a:t>
            </a:r>
          </a:p>
          <a:p>
            <a:r>
              <a:rPr lang="en-US" altLang="ko-KR" dirty="0"/>
              <a:t>The performance of the PLE is easily convinced.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287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On the other hand, I think this paper has a Weak point in two main aspects. </a:t>
            </a:r>
          </a:p>
          <a:p>
            <a:endParaRPr lang="en-US" altLang="ko-KR" dirty="0"/>
          </a:p>
          <a:p>
            <a:r>
              <a:rPr lang="en-US" altLang="ko-KR" dirty="0"/>
              <a:t>The first is the additional considerations arising from the introduction of shared experts</a:t>
            </a:r>
          </a:p>
          <a:p>
            <a:endParaRPr lang="en-US" altLang="ko-KR" dirty="0"/>
          </a:p>
          <a:p>
            <a:r>
              <a:rPr lang="en-US" altLang="ko-KR" dirty="0"/>
              <a:t>The second is the lack of explanation for some of the descriptions.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151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b="1" dirty="0"/>
              <a:t>PLE introduces additional Shared experts to distinguish Task-specific / Task-shared concepts.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1" dirty="0"/>
              <a:t>At this time, the Shared expert used common fusion operations such as concatenation, sum-pooling, and average-pooling to connect different tasks</a:t>
            </a:r>
          </a:p>
          <a:p>
            <a:pPr marL="0" indent="0">
              <a:buFontTx/>
              <a:buNone/>
            </a:pPr>
            <a:r>
              <a:rPr lang="en-US" altLang="ko-KR" b="1" dirty="0"/>
              <a:t>The parameters of the shared expert must be updated together whenever the parameters of any task are updated. </a:t>
            </a:r>
          </a:p>
          <a:p>
            <a:pPr marL="0" indent="0">
              <a:buFontTx/>
              <a:buNone/>
            </a:pPr>
            <a:r>
              <a:rPr lang="en-US" altLang="ko-KR" b="1" dirty="0"/>
              <a:t>This means an increase in the amount of computation.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~~~</a:t>
            </a:r>
          </a:p>
          <a:p>
            <a:pPr marL="0" indent="0">
              <a:buFontTx/>
              <a:buNone/>
            </a:pPr>
            <a:r>
              <a:rPr lang="en-US" altLang="ko-KR" b="1" dirty="0"/>
              <a:t>At this point, even if we only consider the relationship for each pair of tasks, is similar to n^2.  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~~~</a:t>
            </a:r>
          </a:p>
          <a:p>
            <a:pPr marL="0" indent="0">
              <a:buFontTx/>
              <a:buNone/>
            </a:pPr>
            <a:r>
              <a:rPr lang="en-US" altLang="ko-KR" b="1" dirty="0"/>
              <a:t>As mentioned earlier, considering the relationship between the tasks increases the computation significantly. </a:t>
            </a:r>
          </a:p>
          <a:p>
            <a:pPr marL="0" indent="0">
              <a:buFontTx/>
              <a:buNone/>
            </a:pPr>
            <a:r>
              <a:rPr lang="en-US" altLang="ko-KR" b="1" dirty="0"/>
              <a:t>However, creating a shared expert that covers all tasks will narrow your consideration. </a:t>
            </a:r>
          </a:p>
          <a:p>
            <a:pPr marL="0" indent="0">
              <a:buFontTx/>
              <a:buNone/>
            </a:pPr>
            <a:r>
              <a:rPr lang="en-US" altLang="ko-KR" b="1" dirty="0"/>
              <a:t>Eventually, Human resource is needed to choose point that balance between calculation and expressiveness heuristically.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78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There was also a lack of explanation in some of the descriptions in Paper. </a:t>
            </a:r>
          </a:p>
          <a:p>
            <a:endParaRPr lang="en-US" altLang="ko-KR" dirty="0"/>
          </a:p>
          <a:p>
            <a:r>
              <a:rPr lang="en-US" altLang="ko-KR" dirty="0"/>
              <a:t>~~~~</a:t>
            </a:r>
          </a:p>
          <a:p>
            <a:endParaRPr lang="en-US" altLang="ko-KR" dirty="0"/>
          </a:p>
          <a:p>
            <a:r>
              <a:rPr lang="en-US" altLang="ko-KR" dirty="0"/>
              <a:t>~~~~. </a:t>
            </a:r>
          </a:p>
          <a:p>
            <a:endParaRPr lang="en-US" altLang="ko-KR" dirty="0"/>
          </a:p>
          <a:p>
            <a:r>
              <a:rPr lang="en-US" altLang="ko-KR" b="1" dirty="0"/>
              <a:t>In other words, it can be seen that the author intuitively argues that the increase of 0.1% is significant without any supporting evidence. </a:t>
            </a:r>
          </a:p>
          <a:p>
            <a:endParaRPr lang="en-US" altLang="ko-KR" dirty="0"/>
          </a:p>
          <a:p>
            <a:r>
              <a:rPr lang="en-US" altLang="ko-KR" b="1" dirty="0"/>
              <a:t>In Addition, Figure 3 does not provide a reason for why different metrics, AUC and MSE are used, to describe Seesaw phenomenon.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637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Finally, Research Idea.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29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I think about four research Idea from PLE</a:t>
            </a:r>
          </a:p>
          <a:p>
            <a:endParaRPr lang="en-US" altLang="ko-KR" dirty="0"/>
          </a:p>
          <a:p>
            <a:r>
              <a:rPr lang="en-US" altLang="ko-KR" b="1" dirty="0"/>
              <a:t>The first is to solve the computation problem of the PLE. </a:t>
            </a:r>
          </a:p>
          <a:p>
            <a:endParaRPr lang="en-US" altLang="ko-KR" dirty="0"/>
          </a:p>
          <a:p>
            <a:r>
              <a:rPr lang="en-US" altLang="ko-KR" b="1" dirty="0"/>
              <a:t>As an example, I want to apply Dropout to the PLE model.</a:t>
            </a:r>
          </a:p>
          <a:p>
            <a:r>
              <a:rPr lang="en-US" altLang="ko-KR" b="1" dirty="0"/>
              <a:t>The number of parameters of PLE are increased in proportion to the number of tasks</a:t>
            </a:r>
          </a:p>
          <a:p>
            <a:r>
              <a:rPr lang="en-US" altLang="ko-KR" b="1" dirty="0"/>
              <a:t>By applying Dropout to fix the number of tasks you consider at once, we can not only calculate efficiently but also provide robustness for the model. </a:t>
            </a:r>
          </a:p>
          <a:p>
            <a:endParaRPr lang="en-US" altLang="ko-KR" dirty="0"/>
          </a:p>
          <a:p>
            <a:r>
              <a:rPr lang="en-US" altLang="ko-KR" b="1" dirty="0"/>
              <a:t>Especially if we reduce the number of parameters through Dropout </a:t>
            </a:r>
          </a:p>
          <a:p>
            <a:r>
              <a:rPr lang="en-US" altLang="ko-KR" b="1" dirty="0"/>
              <a:t>we can apply the Parallel and distributed MTL method. </a:t>
            </a:r>
          </a:p>
          <a:p>
            <a:endParaRPr lang="en-US" altLang="ko-KR" dirty="0"/>
          </a:p>
          <a:p>
            <a:r>
              <a:rPr lang="en-US" altLang="ko-KR" b="1" dirty="0"/>
              <a:t>Additionally, By using the concept of dimension reduction in tasks, </a:t>
            </a:r>
          </a:p>
          <a:p>
            <a:r>
              <a:rPr lang="en-US" altLang="ko-KR" b="1" dirty="0"/>
              <a:t>Such as important tasks can be selected between tasks or combined into new tasks, we can improve the amount of computation reduction. </a:t>
            </a:r>
          </a:p>
          <a:p>
            <a:endParaRPr lang="en-US" altLang="ko-KR" dirty="0"/>
          </a:p>
          <a:p>
            <a:r>
              <a:rPr lang="en-US" altLang="ko-KR" dirty="0"/>
              <a:t>Secondly, ~~~~~. </a:t>
            </a:r>
          </a:p>
          <a:p>
            <a:r>
              <a:rPr lang="en-US" altLang="ko-KR" b="1" dirty="0"/>
              <a:t>For Multi tasks, it is a methodology that combines different tasks for the same area. </a:t>
            </a:r>
          </a:p>
          <a:p>
            <a:r>
              <a:rPr lang="en-US" altLang="ko-KR" b="1" dirty="0"/>
              <a:t>By changing this, like measuring VTR's AUC for different content, </a:t>
            </a:r>
          </a:p>
          <a:p>
            <a:r>
              <a:rPr lang="en-US" altLang="ko-KR" b="1" dirty="0"/>
              <a:t>  By giving the same tasks to different areas, we can once again drive performance improvement. </a:t>
            </a:r>
          </a:p>
          <a:p>
            <a:endParaRPr lang="en-US" altLang="ko-KR" dirty="0"/>
          </a:p>
          <a:p>
            <a:r>
              <a:rPr lang="en-US" altLang="ko-KR" b="1" dirty="0"/>
              <a:t>If you could combine multi-learning methods like multi-view, multi-domain, and multi-task, </a:t>
            </a:r>
          </a:p>
          <a:p>
            <a:r>
              <a:rPr lang="en-US" altLang="ko-KR" b="1" dirty="0"/>
              <a:t>We can deliver better performance. </a:t>
            </a:r>
          </a:p>
          <a:p>
            <a:endParaRPr lang="en-US" altLang="ko-KR" dirty="0"/>
          </a:p>
          <a:p>
            <a:r>
              <a:rPr lang="en-US" altLang="ko-KR" b="1" dirty="0"/>
              <a:t>Finally, structure more deer hierarchy PLE model</a:t>
            </a:r>
          </a:p>
          <a:p>
            <a:r>
              <a:rPr lang="en-US" altLang="ko-KR" dirty="0"/>
              <a:t>Based on the PLE layer, paper have divided the model into lower-level and higher-level. </a:t>
            </a:r>
          </a:p>
          <a:p>
            <a:r>
              <a:rPr lang="en-US" altLang="ko-KR" dirty="0"/>
              <a:t>If we deepen the layer and give multiple layers of PLE,</a:t>
            </a:r>
          </a:p>
          <a:p>
            <a:r>
              <a:rPr lang="en-US" altLang="ko-KR" dirty="0"/>
              <a:t>I expect that model can bring out higher-level deeper presentation.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085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Thank you for listening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If you have any questions, please feel free to ask.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24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In the ‘Summary of Paper’, I will brief paper in five steps as follows.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02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In this paper, it define two problems: Negative Transfer and Seesaw Phenomenon</a:t>
            </a:r>
          </a:p>
          <a:p>
            <a:r>
              <a:rPr lang="en-US" altLang="ko-KR" dirty="0"/>
              <a:t>Negative Transfer means that the performance will deteriorate if the correlation between each task is low, or rather if there is a conflict. </a:t>
            </a:r>
          </a:p>
          <a:p>
            <a:r>
              <a:rPr lang="en-US" altLang="ko-KR" dirty="0"/>
              <a:t>There are several ways to resolve Negative Transfer.  </a:t>
            </a:r>
          </a:p>
          <a:p>
            <a:r>
              <a:rPr lang="en-US" altLang="ko-KR" dirty="0"/>
              <a:t>I'll explain the details later.</a:t>
            </a:r>
          </a:p>
          <a:p>
            <a:endParaRPr lang="en-US" altLang="ko-KR" dirty="0"/>
          </a:p>
          <a:p>
            <a:r>
              <a:rPr lang="en-US" altLang="ko-KR" dirty="0"/>
              <a:t>Seesaw Phenomenon, which, is  defined first in this paper </a:t>
            </a:r>
          </a:p>
          <a:p>
            <a:r>
              <a:rPr lang="en-US" altLang="ko-KR" dirty="0"/>
              <a:t> This Phenomenon happens when the correlation between tasks is high and dependent each other</a:t>
            </a:r>
          </a:p>
          <a:p>
            <a:r>
              <a:rPr lang="en-US" altLang="ko-KR" dirty="0"/>
              <a:t> It means that a performance improvement in a particular task lead to the performance of the other tasks is deteriorating.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b="1" dirty="0"/>
              <a:t>You can see that</a:t>
            </a:r>
            <a:r>
              <a:rPr lang="en-US" altLang="ko-KR" dirty="0"/>
              <a:t> most methodologies have a seesaw phenomenon, as shown in the figure attached next to them. </a:t>
            </a:r>
          </a:p>
          <a:p>
            <a:r>
              <a:rPr lang="en-US" altLang="ko-KR" dirty="0"/>
              <a:t>Since Negative Transfer and Seesaw Phenomenon are common problems with MTL, and it's important to solve them.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37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several methods such as Cross-stitch network, Slice network, and MMOE to address Negative Transfer.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Among them, MMOE was considered the SOTA method at the time.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each methods not consider about Seesaw </a:t>
            </a:r>
            <a:r>
              <a:rPr lang="en-US" altLang="ko-KR" dirty="0" err="1"/>
              <a:t>Penomenon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63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we can find improvement point by looking at the characteristics and limitations of each methodology.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First of all, for Cross-Stitch Network and Loose Network,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They learned the weights from different Tasks by linear combinations of the representation.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they have fixed/equal weights for all samples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It did not derive more precise results, nor did it address Seesaw Phenomenon.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Therefore, we can see that Adaptive combinations of tasks are required.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9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 the case of the SOTA method, MMOE, the difference between each task was reconciled using the Gate Network.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This allows for 1) Deal with negative transfer, 2) Optimize multiple objects by adjusting the differences between tasks well.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MMOE has the disadvantage of not considering the relationship between tasks.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This limited the performance of the model and did not address the seesaw Phenomenon.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As a result, we can see that the Gate network is useful, but additional Tasks specific / task-shared concept needs to be introduced.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24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This is not the first time that have divided the Task-Specific/Task-common concepts to reflect the relationship between Tasks</a:t>
            </a:r>
          </a:p>
          <a:p>
            <a:endParaRPr lang="en-US" altLang="ko-KR" b="1" dirty="0"/>
          </a:p>
          <a:p>
            <a:r>
              <a:rPr lang="en-US" altLang="ko-KR" dirty="0"/>
              <a:t>MTAN used Task-specific / Task-common notion first. </a:t>
            </a:r>
          </a:p>
          <a:p>
            <a:r>
              <a:rPr lang="en-US" altLang="ko-KR" dirty="0"/>
              <a:t>However, before going through the Attention Network, it shared representations among different tasks, it creates an environment where interference between each characteristic could occur. </a:t>
            </a:r>
          </a:p>
          <a:p>
            <a:r>
              <a:rPr lang="en-US" altLang="ko-KR" b="1" dirty="0"/>
              <a:t>Through the case of MTAN, we can see that it is important to find a good network structure.</a:t>
            </a:r>
          </a:p>
          <a:p>
            <a:endParaRPr lang="en-US" altLang="ko-KR" dirty="0"/>
          </a:p>
          <a:p>
            <a:r>
              <a:rPr lang="en-US" altLang="ko-KR" dirty="0"/>
              <a:t>In the case of SNR Framework, we tried to find the optimal structure, such as applying NAS.</a:t>
            </a:r>
          </a:p>
          <a:p>
            <a:r>
              <a:rPr lang="en-US" altLang="ko-KR" b="1" dirty="0"/>
              <a:t>But it assume that "The routing network selections no more than one function block for each task in each depth", </a:t>
            </a:r>
          </a:p>
          <a:p>
            <a:r>
              <a:rPr lang="en-US" altLang="ko-KR" b="1" dirty="0"/>
              <a:t> which reduced the model's expressiveness. </a:t>
            </a:r>
          </a:p>
          <a:p>
            <a:endParaRPr lang="en-US" altLang="ko-KR" dirty="0"/>
          </a:p>
          <a:p>
            <a:r>
              <a:rPr lang="en-US" altLang="ko-KR" dirty="0"/>
              <a:t>In Summary, previous models did not distinguish Task-Specific/Task-common concepts well on the network, or were not sufficient to generalize.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6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Therefore, PLE solves the problem by dividing it into three main steps. </a:t>
            </a:r>
          </a:p>
          <a:p>
            <a:endParaRPr lang="en-US" altLang="ko-KR" b="1" dirty="0"/>
          </a:p>
          <a:p>
            <a:r>
              <a:rPr lang="en-US" altLang="ko-KR" dirty="0"/>
              <a:t>First, Customized Gate Control. I'll call it CGC. </a:t>
            </a:r>
          </a:p>
          <a:p>
            <a:r>
              <a:rPr lang="en-US" altLang="ko-KR" dirty="0"/>
              <a:t>The CGC is largely composed of Bottom/Gate/Tower. </a:t>
            </a:r>
          </a:p>
          <a:p>
            <a:r>
              <a:rPr lang="en-US" altLang="ko-KR" dirty="0"/>
              <a:t>The bottom, which is a blue area, consists of shared experts, which are responsible for common patterns between Specific Experts and Tasks, respectively.</a:t>
            </a:r>
          </a:p>
          <a:p>
            <a:endParaRPr lang="en-US" altLang="ko-KR" dirty="0"/>
          </a:p>
          <a:p>
            <a:r>
              <a:rPr lang="en-US" altLang="ko-KR" dirty="0"/>
              <a:t>Afterwards, each specific expert and shared expert are dynamically combined through gate in Green.  </a:t>
            </a:r>
          </a:p>
          <a:p>
            <a:r>
              <a:rPr lang="en-US" altLang="ko-KR" b="1" dirty="0"/>
              <a:t>It is important to note that the connection between different Task-specific experts has been disconnected.</a:t>
            </a:r>
          </a:p>
          <a:p>
            <a:endParaRPr lang="en-US" altLang="ko-KR" dirty="0"/>
          </a:p>
          <a:p>
            <a:r>
              <a:rPr lang="en-US" altLang="ko-KR" dirty="0"/>
              <a:t>Finally, the tower receives the information of the specific expert and the shared expert through the gate and produces the results which is related to each task-specific. </a:t>
            </a:r>
          </a:p>
          <a:p>
            <a:r>
              <a:rPr lang="en-US" altLang="ko-KR" dirty="0"/>
              <a:t>This allows the CGC to balance tasks and to handle Task conflict and sample-dependent correlation.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26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97311" y="2396665"/>
            <a:ext cx="10871938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Review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: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Progressive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Layered Extraction(PLE)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1379621" y="3063473"/>
            <a:ext cx="998962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A Novel Multi-Task Learning (MTL) Model for Personalized Recommendations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Hyeongu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Kang</a:t>
              </a:r>
              <a:endPara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Kaist</a:t>
              </a:r>
              <a:r>
                <a:rPr lang="ko-KR" altLang="en-US" sz="1800" dirty="0"/>
                <a:t> </a:t>
              </a:r>
              <a:r>
                <a:rPr lang="en-US" altLang="ko-KR" sz="1800" dirty="0"/>
                <a:t>GSDS Master’s Degree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9DD4F0E-64C0-087F-8715-214D0F11E7C9}"/>
              </a:ext>
            </a:extLst>
          </p:cNvPr>
          <p:cNvGrpSpPr/>
          <p:nvPr/>
        </p:nvGrpSpPr>
        <p:grpSpPr>
          <a:xfrm>
            <a:off x="7755227" y="1347487"/>
            <a:ext cx="5018192" cy="4180831"/>
            <a:chOff x="7755227" y="1347487"/>
            <a:chExt cx="5018192" cy="41808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3610A3-CAF8-214E-7724-9E92A5EB2B4D}"/>
                </a:ext>
              </a:extLst>
            </p:cNvPr>
            <p:cNvSpPr txBox="1"/>
            <p:nvPr/>
          </p:nvSpPr>
          <p:spPr>
            <a:xfrm>
              <a:off x="7755227" y="1347487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&lt;CGC Model&gt;</a:t>
              </a:r>
              <a:endParaRPr lang="ko-KR" altLang="en-US" sz="1800" b="1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E6BFD89-AB4A-68D9-A963-E9571239E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6987" y="1727843"/>
              <a:ext cx="3114675" cy="380047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583918" y="1335913"/>
            <a:ext cx="4290220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&lt;MMOE vs CGC&gt;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30F84-0ADB-1D8B-8FCC-C89C592596DD}"/>
              </a:ext>
            </a:extLst>
          </p:cNvPr>
          <p:cNvSpPr txBox="1"/>
          <p:nvPr/>
        </p:nvSpPr>
        <p:spPr>
          <a:xfrm>
            <a:off x="372891" y="1771514"/>
            <a:ext cx="4712274" cy="369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b="1" dirty="0"/>
              <a:t>There are two differences</a:t>
            </a: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Routing Strategy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MMOE connect all of experts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CGC connect each specific expert and shared expert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Bottom ingredient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MMOE only use task-specific expert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CGC use task-shared / specific experts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The difference of Routing Strategy and Bottom Ingredients allows  CGC to well consider the difference and relationship among Tasks.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9B92CF1-3341-761C-2813-0140BC46652F}"/>
              </a:ext>
            </a:extLst>
          </p:cNvPr>
          <p:cNvGrpSpPr/>
          <p:nvPr/>
        </p:nvGrpSpPr>
        <p:grpSpPr>
          <a:xfrm>
            <a:off x="4591211" y="1344479"/>
            <a:ext cx="5018192" cy="4199881"/>
            <a:chOff x="4125992" y="1328437"/>
            <a:chExt cx="5018192" cy="419988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936ACAF-0DCD-15CD-4F3F-86AD02AD911A}"/>
                </a:ext>
              </a:extLst>
            </p:cNvPr>
            <p:cNvGrpSpPr/>
            <p:nvPr/>
          </p:nvGrpSpPr>
          <p:grpSpPr>
            <a:xfrm>
              <a:off x="4125992" y="1328437"/>
              <a:ext cx="5018192" cy="4199881"/>
              <a:chOff x="4125992" y="1328437"/>
              <a:chExt cx="5018192" cy="419988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6EB1B40-0741-86CD-4D7E-953DE0492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7751" y="1708793"/>
                <a:ext cx="3114675" cy="381952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AC518E-BBDA-6C72-661A-95EF9481C2FC}"/>
                  </a:ext>
                </a:extLst>
              </p:cNvPr>
              <p:cNvSpPr txBox="1"/>
              <p:nvPr/>
            </p:nvSpPr>
            <p:spPr>
              <a:xfrm>
                <a:off x="4125992" y="1328437"/>
                <a:ext cx="5018192" cy="4127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pPr algn="ctr"/>
                <a:r>
                  <a:rPr lang="en-US" altLang="ko-KR" sz="1800" b="1" dirty="0"/>
                  <a:t>&lt;MMOE Model&gt;</a:t>
                </a:r>
                <a:endParaRPr lang="ko-KR" altLang="en-US" sz="1800" b="1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5B9116-8888-9D78-B95C-8376A8F5A99E}"/>
                </a:ext>
              </a:extLst>
            </p:cNvPr>
            <p:cNvSpPr txBox="1"/>
            <p:nvPr/>
          </p:nvSpPr>
          <p:spPr>
            <a:xfrm>
              <a:off x="5405149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1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64AF0B-E121-BE4C-401A-B83D57AA0152}"/>
                </a:ext>
              </a:extLst>
            </p:cNvPr>
            <p:cNvSpPr txBox="1"/>
            <p:nvPr/>
          </p:nvSpPr>
          <p:spPr>
            <a:xfrm>
              <a:off x="630453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2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13EB5B-6F11-A792-C79B-9C126C2DD481}"/>
                </a:ext>
              </a:extLst>
            </p:cNvPr>
            <p:cNvSpPr txBox="1"/>
            <p:nvPr/>
          </p:nvSpPr>
          <p:spPr>
            <a:xfrm>
              <a:off x="714947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3</a:t>
              </a:r>
              <a:endParaRPr lang="ko-KR" altLang="en-US" sz="1200" dirty="0">
                <a:latin typeface="KoPubWorld돋움체 Light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6D8F826-7357-F27A-6BE6-DA391ACA3DF8}"/>
              </a:ext>
            </a:extLst>
          </p:cNvPr>
          <p:cNvSpPr txBox="1"/>
          <p:nvPr/>
        </p:nvSpPr>
        <p:spPr>
          <a:xfrm>
            <a:off x="9022836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1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638A97-089A-DF4F-B1E9-3DA1948FE5BA}"/>
              </a:ext>
            </a:extLst>
          </p:cNvPr>
          <p:cNvSpPr txBox="1"/>
          <p:nvPr/>
        </p:nvSpPr>
        <p:spPr>
          <a:xfrm>
            <a:off x="10788763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2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A9399-9324-30ED-7481-3E8ABDD04AF3}"/>
              </a:ext>
            </a:extLst>
          </p:cNvPr>
          <p:cNvSpPr txBox="1"/>
          <p:nvPr/>
        </p:nvSpPr>
        <p:spPr>
          <a:xfrm>
            <a:off x="9927537" y="4287645"/>
            <a:ext cx="62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Shared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</a:t>
            </a:r>
            <a:endParaRPr lang="ko-KR" altLang="en-US" sz="1200" dirty="0">
              <a:latin typeface="KoPubWorld돋움체 Light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8A295A1-F312-22D0-9A11-07C09D17CB8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3320177" y="2554858"/>
            <a:ext cx="2647400" cy="1560575"/>
          </a:xfrm>
          <a:prstGeom prst="bentConnector3">
            <a:avLst>
              <a:gd name="adj1" fmla="val 24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18EF5D1-F6AD-B6D7-B835-44D64914CD3F}"/>
              </a:ext>
            </a:extLst>
          </p:cNvPr>
          <p:cNvSpPr/>
          <p:nvPr/>
        </p:nvSpPr>
        <p:spPr>
          <a:xfrm>
            <a:off x="5967577" y="3909061"/>
            <a:ext cx="5370983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E276924-8C71-7666-E47E-C5C69F9621D7}"/>
              </a:ext>
            </a:extLst>
          </p:cNvPr>
          <p:cNvSpPr/>
          <p:nvPr/>
        </p:nvSpPr>
        <p:spPr>
          <a:xfrm>
            <a:off x="5770200" y="4180820"/>
            <a:ext cx="5888400" cy="707401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1CEB7BA-CFAD-FFE7-C243-7D6778F0993E}"/>
              </a:ext>
            </a:extLst>
          </p:cNvPr>
          <p:cNvCxnSpPr/>
          <p:nvPr/>
        </p:nvCxnSpPr>
        <p:spPr>
          <a:xfrm flipH="1">
            <a:off x="3416968" y="4321803"/>
            <a:ext cx="235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0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PLE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552578" y="1335913"/>
            <a:ext cx="5170378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&lt;Progressive Layered Extraction&gt;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shape out deeper semantic representations gradually with dividing whether the intermediate representations is shared or task-specific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09F26-25D4-4E2F-D7CC-B1B43631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85" y="1345841"/>
            <a:ext cx="4810125" cy="442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4753C7-C18E-DFC1-CB1C-B40BA9A2DC60}"/>
              </a:ext>
            </a:extLst>
          </p:cNvPr>
          <p:cNvSpPr txBox="1"/>
          <p:nvPr/>
        </p:nvSpPr>
        <p:spPr>
          <a:xfrm>
            <a:off x="6333194" y="1011638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&lt;Progressive Layered Extraction Model&gt;</a:t>
            </a:r>
            <a:endParaRPr lang="ko-KR" altLang="en-US" sz="18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712BEF-BDAC-D1D8-2D76-1FBBBB70C7B6}"/>
              </a:ext>
            </a:extLst>
          </p:cNvPr>
          <p:cNvSpPr/>
          <p:nvPr/>
        </p:nvSpPr>
        <p:spPr>
          <a:xfrm>
            <a:off x="6705599" y="3559675"/>
            <a:ext cx="4381067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930142"/>
            <a:ext cx="6300624" cy="323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Hierarchy structure of information </a:t>
            </a:r>
          </a:p>
          <a:p>
            <a:pPr algn="just"/>
            <a:r>
              <a:rPr lang="en-US" altLang="ko-KR" dirty="0"/>
              <a:t> - Extract higher-level shared information</a:t>
            </a:r>
          </a:p>
          <a:p>
            <a:pPr algn="just"/>
            <a:r>
              <a:rPr lang="en-US" altLang="ko-KR" dirty="0"/>
              <a:t> - Gating network in higher-level take the fusion </a:t>
            </a:r>
          </a:p>
          <a:p>
            <a:pPr algn="just"/>
            <a:r>
              <a:rPr lang="en-US" altLang="ko-KR" dirty="0"/>
              <a:t>     results of gates in lower-level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Progressive separation routing </a:t>
            </a:r>
          </a:p>
          <a:p>
            <a:pPr algn="just"/>
            <a:r>
              <a:rPr lang="en-US" altLang="ko-KR" dirty="0"/>
              <a:t> - Remove connection with other task-specific </a:t>
            </a:r>
          </a:p>
          <a:p>
            <a:pPr algn="just"/>
            <a:r>
              <a:rPr lang="en-US" altLang="ko-KR" dirty="0"/>
              <a:t> - Consider high-level shared semantic representation 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1A6A382-45C9-75CC-623A-02A3627C8192}"/>
              </a:ext>
            </a:extLst>
          </p:cNvPr>
          <p:cNvSpPr/>
          <p:nvPr/>
        </p:nvSpPr>
        <p:spPr>
          <a:xfrm>
            <a:off x="7395411" y="2631263"/>
            <a:ext cx="427789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45040EC-DFB7-A040-C75C-2BF26109424A}"/>
              </a:ext>
            </a:extLst>
          </p:cNvPr>
          <p:cNvCxnSpPr>
            <a:cxnSpLocks/>
            <a:stCxn id="16" idx="1"/>
            <a:endCxn id="32" idx="1"/>
          </p:cNvCxnSpPr>
          <p:nvPr/>
        </p:nvCxnSpPr>
        <p:spPr>
          <a:xfrm rot="10800000" flipH="1">
            <a:off x="6705599" y="2837634"/>
            <a:ext cx="689812" cy="928412"/>
          </a:xfrm>
          <a:prstGeom prst="bentConnector3">
            <a:avLst>
              <a:gd name="adj1" fmla="val -78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1DD4B80-4AC9-BD44-E3A0-1F9CBC4E5E7F}"/>
              </a:ext>
            </a:extLst>
          </p:cNvPr>
          <p:cNvCxnSpPr>
            <a:cxnSpLocks/>
          </p:cNvCxnSpPr>
          <p:nvPr/>
        </p:nvCxnSpPr>
        <p:spPr>
          <a:xfrm rot="10800000">
            <a:off x="5512527" y="2233750"/>
            <a:ext cx="1140691" cy="603887"/>
          </a:xfrm>
          <a:prstGeom prst="bentConnector3">
            <a:avLst>
              <a:gd name="adj1" fmla="val 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CD60B6E-7DD1-0621-5754-4005C733E5C0}"/>
              </a:ext>
            </a:extLst>
          </p:cNvPr>
          <p:cNvSpPr/>
          <p:nvPr/>
        </p:nvSpPr>
        <p:spPr>
          <a:xfrm>
            <a:off x="7379345" y="4457259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82617CB-A24D-4B03-8A01-8C5167CA0F4E}"/>
              </a:ext>
            </a:extLst>
          </p:cNvPr>
          <p:cNvSpPr/>
          <p:nvPr/>
        </p:nvSpPr>
        <p:spPr>
          <a:xfrm>
            <a:off x="7379345" y="2746443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788EA46-1A3F-09D6-4A4F-B444DB333709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5063527" y="4159700"/>
            <a:ext cx="2315819" cy="522810"/>
          </a:xfrm>
          <a:prstGeom prst="bentConnector3">
            <a:avLst>
              <a:gd name="adj1" fmla="val 330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9112090" cy="695575"/>
          </a:xfrm>
        </p:spPr>
        <p:txBody>
          <a:bodyPr/>
          <a:lstStyle/>
          <a:p>
            <a:r>
              <a:rPr lang="en-US" altLang="ko-KR" dirty="0"/>
              <a:t>Solving Method – Joint Loss optimization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370338" y="1335913"/>
            <a:ext cx="5846742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&lt;Joint Loss Optimization for MTL&gt;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applying Joint Representation and dynamic weight, </a:t>
            </a:r>
            <a:br>
              <a:rPr lang="en-US" altLang="ko-KR" dirty="0"/>
            </a:br>
            <a:r>
              <a:rPr lang="en-US" altLang="ko-KR" dirty="0"/>
              <a:t>solve several issue in making joint optimization of MTL in practice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862955"/>
            <a:ext cx="6300624" cy="351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Joint Representation 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dirty="0"/>
              <a:t>- Solve problem of heterogeneous samples space</a:t>
            </a:r>
          </a:p>
          <a:p>
            <a:pPr algn="just"/>
            <a:r>
              <a:rPr lang="en-US" altLang="ko-KR" sz="1600" dirty="0"/>
              <a:t> ex) Due to sequential users action, share &amp; comment </a:t>
            </a:r>
          </a:p>
          <a:p>
            <a:pPr algn="just"/>
            <a:r>
              <a:rPr lang="en-US" altLang="ko-KR" sz="1600" dirty="0"/>
              <a:t>         action are considered as heterogeneous</a:t>
            </a:r>
          </a:p>
          <a:p>
            <a:pPr algn="just"/>
            <a:r>
              <a:rPr lang="en-US" altLang="ko-KR" dirty="0"/>
              <a:t>- Consider the union of sample space to train jointly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Introducing dynamic weight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Performance of MTL is sensitive to weight 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Consider of weight tasks fluctuated with time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C05C30-FE2C-5795-C62A-00F63C07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15" y="2530043"/>
            <a:ext cx="4848225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555FE-F8AA-57E7-8B89-33166661F886}"/>
              </a:ext>
            </a:extLst>
          </p:cNvPr>
          <p:cNvSpPr txBox="1"/>
          <p:nvPr/>
        </p:nvSpPr>
        <p:spPr>
          <a:xfrm>
            <a:off x="6503548" y="201417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&lt;Training Space of Different tasks&gt;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6465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92FF7-0E9B-F94F-3D38-FC1A7F3E8C66}"/>
              </a:ext>
            </a:extLst>
          </p:cNvPr>
          <p:cNvSpPr txBox="1"/>
          <p:nvPr/>
        </p:nvSpPr>
        <p:spPr>
          <a:xfrm>
            <a:off x="566057" y="1292650"/>
            <a:ext cx="1119280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Industrial dataset from Tencent. 46,926 mil users / 2,682 mil video, 0.996 billion samples in Dataset</a:t>
            </a:r>
          </a:p>
          <a:p>
            <a:pPr marL="285750" indent="-285750" algn="just">
              <a:buFontTx/>
              <a:buChar char="-"/>
            </a:pP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Public Dataset : Synthe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tic Data, Census-income Dataset, Ali-CCP Dataset</a:t>
            </a:r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Baseline model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Single model : Normal, Symmetric, Customized sharing, Cross-stitch, Sluice Network, MMOE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Multitask model : ML-MMOE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Test Case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Degree of Correlation between Variables(Strong or Loose)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Single-task model on Online A/B test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3) Single / Multi tasks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4) Expert Utilization Analysis between MMOE &amp; PLE 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Estimation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Calculate AUC &amp; MSE of each Indicator(main on VCR, VRT) + MTL Gain </a:t>
            </a:r>
          </a:p>
          <a:p>
            <a:pPr algn="just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MTL Gain : Quantitively evaluate the benefit of Multi-task learning over the single-task model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39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35F4A3-0A59-3E7F-6132-183236CFD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67" y="1540953"/>
            <a:ext cx="4202781" cy="25135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Regardless relation between variable is strong or loose,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PLE overscore for most aspect of test then SOTA-MTL method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48586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&lt;Strong Correlation between Variable&gt;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880601" y="4204626"/>
            <a:ext cx="4729505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identify seesaw phenomenon exist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PLE’s performance is really close to SOTA-method or over-performance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470EBA6-BCF1-6EAA-0D25-0B7C19107996}"/>
              </a:ext>
            </a:extLst>
          </p:cNvPr>
          <p:cNvSpPr/>
          <p:nvPr/>
        </p:nvSpPr>
        <p:spPr>
          <a:xfrm>
            <a:off x="4055866" y="2267725"/>
            <a:ext cx="1270113" cy="1337737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BCDCF2-0FC0-3BFC-3380-9205E1B182BC}"/>
              </a:ext>
            </a:extLst>
          </p:cNvPr>
          <p:cNvSpPr/>
          <p:nvPr/>
        </p:nvSpPr>
        <p:spPr>
          <a:xfrm>
            <a:off x="1876841" y="3771739"/>
            <a:ext cx="3575508" cy="21672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CBB51D-9470-3F84-EEE9-CD9680719010}"/>
              </a:ext>
            </a:extLst>
          </p:cNvPr>
          <p:cNvGrpSpPr/>
          <p:nvPr/>
        </p:nvGrpSpPr>
        <p:grpSpPr>
          <a:xfrm>
            <a:off x="6277165" y="1204726"/>
            <a:ext cx="5034234" cy="2931524"/>
            <a:chOff x="6277165" y="1204726"/>
            <a:chExt cx="5034234" cy="293152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2DE7EB2-E1B9-0601-81F3-73CB028EF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540" y="1502734"/>
              <a:ext cx="4983859" cy="263351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2847BA-7FA5-23F0-1D43-921EBA7FA32C}"/>
                </a:ext>
              </a:extLst>
            </p:cNvPr>
            <p:cNvSpPr txBox="1"/>
            <p:nvPr/>
          </p:nvSpPr>
          <p:spPr>
            <a:xfrm>
              <a:off x="6277165" y="1204726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&lt;Loose Correlation between Variable&gt;</a:t>
              </a:r>
              <a:endParaRPr lang="ko-KR" altLang="en-US" sz="1800" b="1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EDF0C4-E9BA-6AF9-1134-3DB701CDFB64}"/>
                </a:ext>
              </a:extLst>
            </p:cNvPr>
            <p:cNvSpPr/>
            <p:nvPr/>
          </p:nvSpPr>
          <p:spPr>
            <a:xfrm>
              <a:off x="6755692" y="3671151"/>
              <a:ext cx="4314931" cy="267440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Even correlation between variables is loose, PLE overscore SOTA-MTL method</a:t>
            </a:r>
          </a:p>
        </p:txBody>
      </p:sp>
    </p:spTree>
    <p:extLst>
      <p:ext uri="{BB962C8B-B14F-4D97-AF65-F5344CB8AC3E}">
        <p14:creationId xmlns:p14="http://schemas.microsoft.com/office/powerpoint/2010/main" val="311964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delivers the best performance in real-world online applications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And it also proved the positive influence of Multi-task learning.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of CGC &amp; PLE on Multi Tasks&gt;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19558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&lt;Performance on Online A/B test&gt;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673970" y="4204626"/>
            <a:ext cx="5309367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Shows improvement of MTL models over the single-task model on  Online total view count &amp; watch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CGC &amp; PLE show the benefits of promoting task cooperation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PLE outperforms CGC in all cases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54809A-5E87-BDDD-7BA6-94D455A1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1" y="1655106"/>
            <a:ext cx="6140862" cy="24842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1B3BD8-F6E7-5CD7-91D6-88306C5C9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676" y="1655107"/>
            <a:ext cx="5172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Expert Utilization show that PLE is good model than ML-MMOE &amp; Higher-level deeper representation is Valuable in MTL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&lt;Expert Utilization in Gate-Based Models&gt;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231737" y="1411097"/>
            <a:ext cx="6168703" cy="455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MMOE’s routing is not Generalization of CGC’s</a:t>
            </a: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Distribution between MMOE &amp; ML-MMOE is similar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But distribution of CGC&amp; PLE is significantly different. </a:t>
            </a:r>
          </a:p>
          <a:p>
            <a:pPr algn="just"/>
            <a:r>
              <a:rPr lang="en-US" altLang="ko-KR" dirty="0"/>
              <a:t>→ CGC’s structure helps achieve better performance &amp; MMOE hard to converge CGC without prior knowledge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Higher-level deeper representation is Valuable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PLE performs better than CGC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Shared expert in PLE have larger distribution</a:t>
            </a:r>
          </a:p>
          <a:p>
            <a:pPr algn="just"/>
            <a:r>
              <a:rPr lang="en-US" altLang="ko-KR" dirty="0"/>
              <a:t>→ Show that high-level deeper representation is valuable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7DFE17-16B1-AD1F-06C2-CC24FA7C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40" y="1605927"/>
            <a:ext cx="4910959" cy="38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4186168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2. Pros &amp; Cons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29325" y="3542679"/>
            <a:ext cx="3591146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Strong point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Weak point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76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Strong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934364" y="1959209"/>
            <a:ext cx="11434098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Novel Idea(Contribution)  </a:t>
            </a:r>
          </a:p>
          <a:p>
            <a:pPr marL="457200" indent="-457200" algn="just">
              <a:buAutoNum type="arabicPeriod"/>
            </a:pP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Good Motivation </a:t>
            </a:r>
          </a:p>
          <a:p>
            <a:pPr algn="just"/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Reproducible </a:t>
            </a:r>
          </a:p>
          <a:p>
            <a:pPr marL="457200" indent="-457200" algn="just">
              <a:buAutoNum type="arabicPeriod"/>
            </a:pP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Convincing Results </a:t>
            </a:r>
          </a:p>
        </p:txBody>
      </p:sp>
    </p:spTree>
    <p:extLst>
      <p:ext uri="{BB962C8B-B14F-4D97-AF65-F5344CB8AC3E}">
        <p14:creationId xmlns:p14="http://schemas.microsoft.com/office/powerpoint/2010/main" val="51257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Novel Idea(Contribution)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500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Specify the problem “Seesaw Phenomenon” and why this happen. </a:t>
            </a:r>
          </a:p>
          <a:p>
            <a:pPr algn="just"/>
            <a:r>
              <a:rPr lang="en-US" altLang="ko-KR" dirty="0"/>
              <a:t> - Improvement of one task often leads to performance degeneration of the other task</a:t>
            </a:r>
          </a:p>
          <a:p>
            <a:pPr algn="just"/>
            <a:r>
              <a:rPr lang="en-US" altLang="ko-KR" dirty="0"/>
              <a:t> - “Seesaw Phenomenon” occurs when tasks are strongly correlated and especially sample dependent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Solving “seesaw Phenomenon” &amp; “Negative transfer” and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achieve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SOTA’s grade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Propose CGC and Information</a:t>
            </a:r>
            <a:r>
              <a:rPr lang="ko-KR" altLang="en-US" dirty="0"/>
              <a:t> </a:t>
            </a:r>
            <a:r>
              <a:rPr lang="en-US" altLang="ko-KR" dirty="0"/>
              <a:t>routing strategy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Propose Gating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Higher-level extraction Network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Show that considering all of relation among tasks not guarantee optimal result</a:t>
            </a:r>
          </a:p>
          <a:p>
            <a:pPr algn="just"/>
            <a:r>
              <a:rPr lang="en-US" altLang="ko-KR" dirty="0"/>
              <a:t> - MMOE’s gate connect all of tasks but, PLE only connect each specific tasks &amp; shared tasks</a:t>
            </a:r>
          </a:p>
          <a:p>
            <a:pPr algn="just"/>
            <a:r>
              <a:rPr lang="en-US" altLang="ko-KR" dirty="0"/>
              <a:t> - PLE overscore MMOE in most case. </a:t>
            </a:r>
          </a:p>
          <a:p>
            <a:pPr algn="just"/>
            <a:r>
              <a:rPr lang="en-US" altLang="ko-KR" sz="2000" dirty="0"/>
              <a:t> - There is significant difference between distribution of PLE and ML-MMOE’s expert Utilization </a:t>
            </a:r>
          </a:p>
        </p:txBody>
      </p:sp>
    </p:spTree>
    <p:extLst>
      <p:ext uri="{BB962C8B-B14F-4D97-AF65-F5344CB8AC3E}">
        <p14:creationId xmlns:p14="http://schemas.microsoft.com/office/powerpoint/2010/main" val="39054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591444" y="2719710"/>
            <a:ext cx="4124934" cy="2416816"/>
            <a:chOff x="6935788" y="3030717"/>
            <a:chExt cx="4124934" cy="24168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Summary of Paper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205951" y="3575482"/>
              <a:ext cx="3854771" cy="187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Define problem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Related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work / prior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Solving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Experiment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Result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8274353" y="2719710"/>
            <a:ext cx="3723113" cy="976422"/>
            <a:chOff x="6935788" y="3030717"/>
            <a:chExt cx="3723113" cy="9764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 Research Idea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205951" y="3575482"/>
              <a:ext cx="273005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4839348" y="2719710"/>
            <a:ext cx="3852361" cy="1677704"/>
            <a:chOff x="6935788" y="3030717"/>
            <a:chExt cx="3852361" cy="167770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 Pros &amp; Cons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205950" y="3575482"/>
              <a:ext cx="3582199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Strong point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Weak point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0028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Good to Motivation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401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Solving common problem of MTL : “Negative transfer” &amp; “Seesaw Phenomenon”</a:t>
            </a:r>
          </a:p>
          <a:p>
            <a:pPr algn="just"/>
            <a:r>
              <a:rPr lang="en-US" altLang="ko-KR" dirty="0"/>
              <a:t> - Since ‘Negative transfer’ frequently occurs in loosely correlated tasks.</a:t>
            </a:r>
          </a:p>
          <a:p>
            <a:pPr algn="just"/>
            <a:r>
              <a:rPr lang="en-US" altLang="ko-KR" dirty="0"/>
              <a:t> - On the other side, ‘Seesaw Phenomenon’ frequently occurs in strongly correlated tasks, especially sample-dependent situation</a:t>
            </a:r>
          </a:p>
          <a:p>
            <a:pPr algn="just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→ In most case of MTL, one of problem easily occurs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0.1% improve of AUC/MSE contributes significant improvement to online metric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VCR’s MSE decrease 1.1% &amp; VTR’s AUC increase 0.7%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It result in increase of 4.17% Total view count &amp; 3.57% of Total watch time </a:t>
            </a:r>
          </a:p>
          <a:p>
            <a:pPr algn="just"/>
            <a:r>
              <a:rPr lang="en-US" altLang="ko-KR" dirty="0"/>
              <a:t>       in single-task model on Online A/B test </a:t>
            </a:r>
          </a:p>
        </p:txBody>
      </p:sp>
    </p:spTree>
    <p:extLst>
      <p:ext uri="{BB962C8B-B14F-4D97-AF65-F5344CB8AC3E}">
        <p14:creationId xmlns:p14="http://schemas.microsoft.com/office/powerpoint/2010/main" val="3984082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522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The PLE method is also effective in Public Data.</a:t>
            </a:r>
          </a:p>
          <a:p>
            <a:pPr algn="just"/>
            <a:r>
              <a:rPr lang="en-US" altLang="ko-KR" dirty="0"/>
              <a:t>- 1.4 mil samples of Synthetic Data are used</a:t>
            </a:r>
          </a:p>
          <a:p>
            <a:pPr algn="just"/>
            <a:r>
              <a:rPr lang="en-US" altLang="ko-KR" dirty="0"/>
              <a:t>-  Prove that PLE consistently performs best </a:t>
            </a:r>
          </a:p>
          <a:p>
            <a:pPr algn="just"/>
            <a:r>
              <a:rPr lang="en-US" altLang="ko-KR" dirty="0"/>
              <a:t>      for both tasks across different correlations </a:t>
            </a:r>
          </a:p>
          <a:p>
            <a:pPr algn="just"/>
            <a:r>
              <a:rPr lang="en-US" altLang="ko-KR" dirty="0"/>
              <a:t>-  Achieves 82.7% increase in MTL gain </a:t>
            </a:r>
          </a:p>
          <a:p>
            <a:pPr algn="just"/>
            <a:r>
              <a:rPr lang="en-US" altLang="ko-KR" dirty="0"/>
              <a:t>      over MMOE on average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-  PLE overscore MMOE in public data of Census-income Dataset and Ali-CCP Dataset</a:t>
            </a:r>
          </a:p>
          <a:p>
            <a:pPr marL="342900" indent="-342900" algn="just">
              <a:buFontTx/>
              <a:buChar char="-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26E9C0B-50E4-9084-F170-F4CC923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7216161" cy="695575"/>
          </a:xfrm>
        </p:spPr>
        <p:txBody>
          <a:bodyPr/>
          <a:lstStyle/>
          <a:p>
            <a:r>
              <a:rPr lang="en-US" altLang="ko-KR" dirty="0"/>
              <a:t>Reproducible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F72005-DDE2-7159-0806-CB22D59A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898" y="2005880"/>
            <a:ext cx="5127102" cy="2547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AA1B6-9CB6-5588-631E-5B13B5BD0CBB}"/>
              </a:ext>
            </a:extLst>
          </p:cNvPr>
          <p:cNvSpPr txBox="1"/>
          <p:nvPr/>
        </p:nvSpPr>
        <p:spPr>
          <a:xfrm>
            <a:off x="5918853" y="162522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on Synthetic Data&gt;</a:t>
            </a:r>
            <a:endParaRPr lang="ko-KR" altLang="en-US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2823F6-7F86-32CB-245A-30210E1D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406" y="5326908"/>
            <a:ext cx="7686675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236923-BE35-FF38-A538-5876DFF9A5A9}"/>
              </a:ext>
            </a:extLst>
          </p:cNvPr>
          <p:cNvSpPr txBox="1"/>
          <p:nvPr/>
        </p:nvSpPr>
        <p:spPr>
          <a:xfrm>
            <a:off x="1702575" y="4906728"/>
            <a:ext cx="8316336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&lt;Experiment  Results on Census-income and Ali-CCP Dataset&gt;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7982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496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The PLE method ensured the best performance in most cases with large data</a:t>
            </a:r>
          </a:p>
          <a:p>
            <a:r>
              <a:rPr lang="en-US" altLang="ko-KR" dirty="0"/>
              <a:t>- Using 1 billion samples of Tencent Video recommendation dataset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Show that there is 'seesaw phenomenon' and prove that PLE can solve this problem.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Regardless of the correlation degree between tasks, it brought the best performance.</a:t>
            </a:r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Increase Total view count and Total Watch Time by 4.17% and 3.57% respectively in the online A/B test.</a:t>
            </a: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26E9C0B-50E4-9084-F170-F4CC923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7216161" cy="695575"/>
          </a:xfrm>
        </p:spPr>
        <p:txBody>
          <a:bodyPr/>
          <a:lstStyle/>
          <a:p>
            <a:r>
              <a:rPr lang="en-US" altLang="ko-KR" dirty="0"/>
              <a:t>Convincing Results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38DD93-1191-859B-2B4F-EEFDE378A367}"/>
              </a:ext>
            </a:extLst>
          </p:cNvPr>
          <p:cNvGrpSpPr/>
          <p:nvPr/>
        </p:nvGrpSpPr>
        <p:grpSpPr>
          <a:xfrm>
            <a:off x="1491009" y="2858673"/>
            <a:ext cx="4350791" cy="2380850"/>
            <a:chOff x="848586" y="1200311"/>
            <a:chExt cx="5018192" cy="28542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7E60FE-4E1F-DCDD-6A8F-E64CD4D36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568" y="1540953"/>
              <a:ext cx="4202781" cy="251359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FB3282-CB30-B18D-3A9C-28ADF9E04FEC}"/>
                </a:ext>
              </a:extLst>
            </p:cNvPr>
            <p:cNvSpPr txBox="1"/>
            <p:nvPr/>
          </p:nvSpPr>
          <p:spPr>
            <a:xfrm>
              <a:off x="848586" y="1200311"/>
              <a:ext cx="5018192" cy="4215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&lt;Strong Correlation between Variable&gt;</a:t>
              </a:r>
              <a:endParaRPr lang="ko-KR" altLang="en-US" sz="1600" b="1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9D4DDA4-0705-6785-95A8-7C1290315E88}"/>
                </a:ext>
              </a:extLst>
            </p:cNvPr>
            <p:cNvSpPr/>
            <p:nvPr/>
          </p:nvSpPr>
          <p:spPr>
            <a:xfrm>
              <a:off x="4055866" y="2267725"/>
              <a:ext cx="1270113" cy="1337737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61DB318-DA44-3BC7-9209-CAA7366543E0}"/>
                </a:ext>
              </a:extLst>
            </p:cNvPr>
            <p:cNvSpPr/>
            <p:nvPr/>
          </p:nvSpPr>
          <p:spPr>
            <a:xfrm>
              <a:off x="1876841" y="3771739"/>
              <a:ext cx="3575508" cy="216723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015D22-C3E4-45EB-E017-F9BE78A0E315}"/>
              </a:ext>
            </a:extLst>
          </p:cNvPr>
          <p:cNvGrpSpPr/>
          <p:nvPr/>
        </p:nvGrpSpPr>
        <p:grpSpPr>
          <a:xfrm>
            <a:off x="5753384" y="2887749"/>
            <a:ext cx="4435646" cy="2463746"/>
            <a:chOff x="6277165" y="1222551"/>
            <a:chExt cx="5183961" cy="299281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D5AB824-73F8-636A-71F6-4B31838F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541" y="1502734"/>
              <a:ext cx="5133585" cy="27126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E1FC70-3869-E330-1537-A546E3DEA3D1}"/>
                </a:ext>
              </a:extLst>
            </p:cNvPr>
            <p:cNvSpPr txBox="1"/>
            <p:nvPr/>
          </p:nvSpPr>
          <p:spPr>
            <a:xfrm>
              <a:off x="6277165" y="1222551"/>
              <a:ext cx="5018192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&lt;Loose Correlation between Variable&gt;</a:t>
              </a:r>
              <a:endParaRPr lang="ko-KR" altLang="en-US" sz="1600" b="1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A3A6CA8-5E66-0294-D816-36665CE02EE9}"/>
                </a:ext>
              </a:extLst>
            </p:cNvPr>
            <p:cNvSpPr/>
            <p:nvPr/>
          </p:nvSpPr>
          <p:spPr>
            <a:xfrm>
              <a:off x="6755692" y="3671151"/>
              <a:ext cx="4314931" cy="267440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17BA90-C068-E228-E3D3-B1FAEE295100}"/>
              </a:ext>
            </a:extLst>
          </p:cNvPr>
          <p:cNvGrpSpPr/>
          <p:nvPr/>
        </p:nvGrpSpPr>
        <p:grpSpPr>
          <a:xfrm>
            <a:off x="3735358" y="5882150"/>
            <a:ext cx="4244128" cy="968943"/>
            <a:chOff x="2274300" y="5487867"/>
            <a:chExt cx="6410325" cy="1463490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AE82C18-03EB-343E-02EF-7F05D5A8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4300" y="5487867"/>
              <a:ext cx="6410325" cy="52387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267D158-5EF1-1DEE-163E-C1901C94D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9700" y="6008382"/>
              <a:ext cx="6324600" cy="942975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FE392CB-F98A-A457-F2C7-97DBA47762CD}"/>
              </a:ext>
            </a:extLst>
          </p:cNvPr>
          <p:cNvSpPr txBox="1"/>
          <p:nvPr/>
        </p:nvSpPr>
        <p:spPr>
          <a:xfrm>
            <a:off x="3348326" y="5609309"/>
            <a:ext cx="5018192" cy="3770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600" b="1" dirty="0"/>
              <a:t>&lt;Performance on Online A/B test&gt;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6605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378951" y="1365651"/>
            <a:ext cx="11434098" cy="443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Additional considerations arising from the introduction of shared experts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000" dirty="0"/>
              <a:t> 1) 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Calculation volume increase because of updating shared expert’s parameter</a:t>
            </a:r>
          </a:p>
          <a:p>
            <a:pPr algn="just"/>
            <a:r>
              <a:rPr lang="en-US" altLang="ko-KR" sz="2000" dirty="0"/>
              <a:t> 2) Calculation volume increase due to parameter increase</a:t>
            </a:r>
          </a:p>
          <a:p>
            <a:pPr algn="just"/>
            <a:r>
              <a:rPr lang="en-US" altLang="ko-KR" sz="2000" dirty="0"/>
              <a:t> 3) Selection problem about appropriate shared expert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Lack of explanation</a:t>
            </a:r>
          </a:p>
          <a:p>
            <a:pPr algn="just"/>
            <a:r>
              <a:rPr lang="en-US" altLang="ko-KR" sz="2000" dirty="0"/>
              <a:t> 1) Does really 0.1% increase of AUC / MSE statistically meaningful?</a:t>
            </a:r>
          </a:p>
          <a:p>
            <a:pPr algn="just"/>
            <a:r>
              <a:rPr lang="en-US" altLang="ko-KR" sz="2000" dirty="0"/>
              <a:t> 2) Why use different metric(AUC/MSE) in figure 3? 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75925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D1C8-AF7A-ADC8-B405-FEC8795D6325}"/>
              </a:ext>
            </a:extLst>
          </p:cNvPr>
          <p:cNvSpPr txBox="1"/>
          <p:nvPr/>
        </p:nvSpPr>
        <p:spPr>
          <a:xfrm>
            <a:off x="378951" y="1157105"/>
            <a:ext cx="11434098" cy="509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Additional considerations arising from the introduction of shared experts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1) Calculation volume increase because of updating shared expert’s parameter</a:t>
            </a:r>
          </a:p>
          <a:p>
            <a:pPr algn="just"/>
            <a:r>
              <a:rPr lang="en-US" altLang="ko-KR" sz="2000" dirty="0"/>
              <a:t> </a:t>
            </a:r>
            <a:r>
              <a:rPr lang="en-US" altLang="ko-KR" dirty="0"/>
              <a:t> - Parameters of Shared experts are affected by all tasks </a:t>
            </a:r>
          </a:p>
          <a:p>
            <a:pPr algn="just"/>
            <a:r>
              <a:rPr lang="en-US" altLang="ko-KR" dirty="0"/>
              <a:t>     while parameters of task-specific expert are only affected by the corresponding specific task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2) Calculation volume increase proportionally with the number of tasks</a:t>
            </a:r>
          </a:p>
          <a:p>
            <a:pPr algn="just"/>
            <a:r>
              <a:rPr lang="en-US" altLang="ko-KR" dirty="0"/>
              <a:t>  - Size of the network parameters grows proportionally with respect to the total number of tasks</a:t>
            </a:r>
          </a:p>
          <a:p>
            <a:pPr algn="just"/>
            <a:r>
              <a:rPr lang="en-US" altLang="ko-KR" dirty="0"/>
              <a:t>  - When there are n independent tasks, the number of cases of shared experts become very large. </a:t>
            </a:r>
          </a:p>
          <a:p>
            <a:pPr algn="just"/>
            <a:r>
              <a:rPr lang="en-US" altLang="ko-KR" dirty="0"/>
              <a:t>     Even if shared experts only consider relationship between each two tasks, </a:t>
            </a:r>
          </a:p>
          <a:p>
            <a:pPr algn="just"/>
            <a:r>
              <a:rPr lang="en-US" altLang="ko-KR" dirty="0"/>
              <a:t>      the number of shared experts required is n(n-1)/2.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3) Selection problem about appropriate shared expert  </a:t>
            </a:r>
          </a:p>
          <a:p>
            <a:pPr algn="just"/>
            <a:r>
              <a:rPr lang="en-US" altLang="ko-KR" dirty="0"/>
              <a:t>  - Human resource is needed to select appropriate shared experts</a:t>
            </a:r>
          </a:p>
        </p:txBody>
      </p:sp>
    </p:spTree>
    <p:extLst>
      <p:ext uri="{BB962C8B-B14F-4D97-AF65-F5344CB8AC3E}">
        <p14:creationId xmlns:p14="http://schemas.microsoft.com/office/powerpoint/2010/main" val="4005803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D1C8-AF7A-ADC8-B405-FEC8795D6325}"/>
              </a:ext>
            </a:extLst>
          </p:cNvPr>
          <p:cNvSpPr txBox="1"/>
          <p:nvPr/>
        </p:nvSpPr>
        <p:spPr>
          <a:xfrm>
            <a:off x="378951" y="1157105"/>
            <a:ext cx="11434098" cy="536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Lack of explanation</a:t>
            </a: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1) Does really 0.1% increase of AUC / MSE statistically meaningful?</a:t>
            </a:r>
          </a:p>
          <a:p>
            <a:pPr algn="just"/>
            <a:r>
              <a:rPr lang="en-US" altLang="ko-KR" dirty="0"/>
              <a:t>  - Paper only mention “</a:t>
            </a:r>
            <a:r>
              <a:rPr lang="en-US" altLang="ko-KR" u="sng" dirty="0"/>
              <a:t>It is worth noting that 0.1% increase of AUC or MSE contributes significant improvement to online metrics in our system,</a:t>
            </a:r>
            <a:r>
              <a:rPr lang="en-US" altLang="ko-KR" dirty="0"/>
              <a:t> which is also mentioned in [4, 6, 14].” </a:t>
            </a:r>
          </a:p>
          <a:p>
            <a:pPr algn="just"/>
            <a:r>
              <a:rPr lang="en-US" altLang="ko-KR" dirty="0"/>
              <a:t>  - [14] : “This is a significant improvement for industrial applications where 0.1% AUC gain is remarkable.”</a:t>
            </a:r>
          </a:p>
          <a:p>
            <a:pPr algn="just"/>
            <a:r>
              <a:rPr lang="en-US" altLang="ko-KR" dirty="0"/>
              <a:t>  - [6] : use as a reason of [4] such as, </a:t>
            </a:r>
          </a:p>
          <a:p>
            <a:pPr algn="just"/>
            <a:r>
              <a:rPr lang="en-US" altLang="ko-KR" dirty="0"/>
              <a:t>     “Wide &amp; Deep improves AUC by 0.275% (offline) and the improvement of online CTR is 3.9%.”</a:t>
            </a:r>
          </a:p>
          <a:p>
            <a:pPr algn="just"/>
            <a:r>
              <a:rPr lang="en-US" altLang="ko-KR" dirty="0"/>
              <a:t>  - But</a:t>
            </a:r>
            <a:r>
              <a:rPr lang="ko-KR" altLang="en-US" dirty="0"/>
              <a:t> </a:t>
            </a:r>
            <a:r>
              <a:rPr lang="en-US" altLang="ko-KR" dirty="0"/>
              <a:t>when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[4] Cheng et al,  </a:t>
            </a:r>
          </a:p>
          <a:p>
            <a:pPr algn="just"/>
            <a:r>
              <a:rPr lang="en-US" altLang="ko-KR" dirty="0"/>
              <a:t>    [6] only describes the transition from </a:t>
            </a:r>
          </a:p>
          <a:p>
            <a:pPr algn="just"/>
            <a:r>
              <a:rPr lang="en-US" altLang="ko-KR" dirty="0"/>
              <a:t>     the base model(Wide) to the Wide &amp; Deep model, </a:t>
            </a:r>
          </a:p>
          <a:p>
            <a:pPr algn="just"/>
            <a:r>
              <a:rPr lang="en-US" altLang="ko-KR" dirty="0"/>
              <a:t>     but does not explain the case of the Deep model </a:t>
            </a:r>
          </a:p>
          <a:p>
            <a:pPr algn="just"/>
            <a:r>
              <a:rPr lang="en-US" altLang="ko-KR" dirty="0"/>
              <a:t>     in which the AUC has decreased but the </a:t>
            </a:r>
          </a:p>
          <a:p>
            <a:pPr algn="just"/>
            <a:r>
              <a:rPr lang="en-US" altLang="ko-KR" dirty="0"/>
              <a:t>      Online Acquisition Gain has increased.</a:t>
            </a:r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2) Why use different metric(AUC/MSE) in figure 3?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F2B2A8-CFA9-067C-59B2-2E90025C71FC}"/>
              </a:ext>
            </a:extLst>
          </p:cNvPr>
          <p:cNvGrpSpPr/>
          <p:nvPr/>
        </p:nvGrpSpPr>
        <p:grpSpPr>
          <a:xfrm>
            <a:off x="5957137" y="3998082"/>
            <a:ext cx="5657347" cy="1895318"/>
            <a:chOff x="5823283" y="4019846"/>
            <a:chExt cx="5657347" cy="18953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CFF3B3-2635-7717-7C46-385750D7F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9934" y="4414763"/>
              <a:ext cx="4886325" cy="12287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38C050-7594-D90C-456D-CC8B07B424F9}"/>
                </a:ext>
              </a:extLst>
            </p:cNvPr>
            <p:cNvSpPr txBox="1"/>
            <p:nvPr/>
          </p:nvSpPr>
          <p:spPr>
            <a:xfrm>
              <a:off x="7033349" y="5538073"/>
              <a:ext cx="3405397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dirty="0"/>
                <a:t>* Figure from [4] Cheng et al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21B226-43EB-5F6F-1D08-0478FA916B27}"/>
                </a:ext>
              </a:extLst>
            </p:cNvPr>
            <p:cNvSpPr txBox="1"/>
            <p:nvPr/>
          </p:nvSpPr>
          <p:spPr>
            <a:xfrm>
              <a:off x="5823283" y="4019846"/>
              <a:ext cx="5657347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&lt;Offline &amp; Online metrics of different models&gt;</a:t>
              </a:r>
              <a:endParaRPr lang="ko-KR" altLang="en-US" sz="1600" b="1" dirty="0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947E75-A69F-62FA-E546-BB90C14B8A55}"/>
              </a:ext>
            </a:extLst>
          </p:cNvPr>
          <p:cNvSpPr/>
          <p:nvPr/>
        </p:nvSpPr>
        <p:spPr>
          <a:xfrm>
            <a:off x="6529052" y="4991319"/>
            <a:ext cx="4745019" cy="23727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8D187AF-86BF-61A1-EB3C-611FE88096F6}"/>
              </a:ext>
            </a:extLst>
          </p:cNvPr>
          <p:cNvSpPr/>
          <p:nvPr/>
        </p:nvSpPr>
        <p:spPr>
          <a:xfrm>
            <a:off x="9015664" y="5007361"/>
            <a:ext cx="96252" cy="221230"/>
          </a:xfrm>
          <a:prstGeom prst="downArrow">
            <a:avLst/>
          </a:prstGeom>
          <a:solidFill>
            <a:srgbClr val="306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D02E115-842F-4B10-006A-C48CB4D3B3AA}"/>
              </a:ext>
            </a:extLst>
          </p:cNvPr>
          <p:cNvSpPr/>
          <p:nvPr/>
        </p:nvSpPr>
        <p:spPr>
          <a:xfrm rot="10800000">
            <a:off x="11153756" y="4990285"/>
            <a:ext cx="96252" cy="2212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428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920697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3. Research Idea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28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7" y="278303"/>
            <a:ext cx="3506073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3. Research Idea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549353" y="1333566"/>
            <a:ext cx="11434098" cy="460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1.Reduce the amount of calculation </a:t>
            </a:r>
          </a:p>
          <a:p>
            <a:pPr algn="just"/>
            <a:r>
              <a:rPr lang="en-US" altLang="ko-KR" sz="2000" dirty="0"/>
              <a:t> 1) Introducing Dropout </a:t>
            </a:r>
          </a:p>
          <a:p>
            <a:pPr algn="just"/>
            <a:r>
              <a:rPr lang="en-US" altLang="ko-KR" sz="2000" dirty="0"/>
              <a:t> 2) Check applicability of parallel and distributed MTL</a:t>
            </a:r>
          </a:p>
          <a:p>
            <a:pPr algn="just"/>
            <a:r>
              <a:rPr lang="en-US" altLang="ko-KR" sz="2000" dirty="0"/>
              <a:t> 3) Dimension reduction about domain of tasks  </a:t>
            </a:r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Expand to multi-domain learning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Combination of multi view/domain/tasks</a:t>
            </a:r>
          </a:p>
          <a:p>
            <a:pPr algn="just"/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More deep hierarchy PLE Model </a:t>
            </a:r>
          </a:p>
        </p:txBody>
      </p:sp>
    </p:spTree>
    <p:extLst>
      <p:ext uri="{BB962C8B-B14F-4D97-AF65-F5344CB8AC3E}">
        <p14:creationId xmlns:p14="http://schemas.microsoft.com/office/powerpoint/2010/main" val="115726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519948" y="288980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Q n 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95648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50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596233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Summary of Paper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248893" y="3542679"/>
            <a:ext cx="3591146" cy="187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Define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Related work / prior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Solving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Problem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C912C4-D59F-ABAB-90F5-9DCAE62E0259}"/>
              </a:ext>
            </a:extLst>
          </p:cNvPr>
          <p:cNvGrpSpPr/>
          <p:nvPr/>
        </p:nvGrpSpPr>
        <p:grpSpPr>
          <a:xfrm>
            <a:off x="944095" y="3245763"/>
            <a:ext cx="5046397" cy="2091137"/>
            <a:chOff x="944095" y="3374716"/>
            <a:chExt cx="5046397" cy="20911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0A24F8-2106-F9E4-F15D-21AC8D9E5667}"/>
                </a:ext>
              </a:extLst>
            </p:cNvPr>
            <p:cNvSpPr txBox="1"/>
            <p:nvPr/>
          </p:nvSpPr>
          <p:spPr>
            <a:xfrm>
              <a:off x="944095" y="3972816"/>
              <a:ext cx="5046397" cy="149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Occur when tasks are 1) strongly correlated, 2) sample dependent</a:t>
              </a:r>
            </a:p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Improvement of one task leads to</a:t>
              </a:r>
            </a:p>
            <a:p>
              <a:pPr algn="just"/>
              <a:r>
                <a:rPr lang="en-US" altLang="ko-KR" dirty="0"/>
                <a:t>   performance deterioration of other tasks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5C5788-0B5F-6E39-D4E4-BF4267A652BA}"/>
                </a:ext>
              </a:extLst>
            </p:cNvPr>
            <p:cNvSpPr txBox="1"/>
            <p:nvPr/>
          </p:nvSpPr>
          <p:spPr>
            <a:xfrm>
              <a:off x="1809615" y="3374716"/>
              <a:ext cx="3586745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dirty="0"/>
                <a:t>2) Seesaw Phenomenon</a:t>
              </a:r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4D7F27-3313-6B02-DF04-930F793AD69C}"/>
              </a:ext>
            </a:extLst>
          </p:cNvPr>
          <p:cNvGrpSpPr/>
          <p:nvPr/>
        </p:nvGrpSpPr>
        <p:grpSpPr>
          <a:xfrm>
            <a:off x="846173" y="1223465"/>
            <a:ext cx="4951333" cy="1718073"/>
            <a:chOff x="846173" y="1352418"/>
            <a:chExt cx="4951333" cy="17180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AB1B5F-A2DF-F420-D15A-6E77F424B3EA}"/>
                </a:ext>
              </a:extLst>
            </p:cNvPr>
            <p:cNvSpPr txBox="1"/>
            <p:nvPr/>
          </p:nvSpPr>
          <p:spPr>
            <a:xfrm>
              <a:off x="1376277" y="1352418"/>
              <a:ext cx="3955915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dirty="0"/>
                <a:t>1) Negative Transfer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BBA7B9-E2E5-2CC4-5EEB-3777D26A5054}"/>
                </a:ext>
              </a:extLst>
            </p:cNvPr>
            <p:cNvSpPr txBox="1"/>
            <p:nvPr/>
          </p:nvSpPr>
          <p:spPr>
            <a:xfrm>
              <a:off x="846173" y="1937552"/>
              <a:ext cx="4951333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Common phenomenon in MTL for loosely correlated tasks</a:t>
              </a:r>
            </a:p>
            <a:p>
              <a:pPr algn="just"/>
              <a:r>
                <a:rPr lang="en-US" altLang="ko-KR" dirty="0"/>
                <a:t>-  Performance deterioration in MTL 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08CF66-9C37-EB4C-1194-9CC6D7D8EA07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Negative Transfer and Seesaw Phenomenon are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common problem of MTL. Solving both is important.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1DA13-9FC2-D0A4-796D-CA31D4E82FD3}"/>
              </a:ext>
            </a:extLst>
          </p:cNvPr>
          <p:cNvSpPr txBox="1"/>
          <p:nvPr/>
        </p:nvSpPr>
        <p:spPr>
          <a:xfrm>
            <a:off x="6394496" y="1512539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1A25E9-9DF9-6BD0-4FF6-FDC59A71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64" y="1941743"/>
            <a:ext cx="4568337" cy="32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25043BE-00F0-B187-E686-094143E661F6}"/>
              </a:ext>
            </a:extLst>
          </p:cNvPr>
          <p:cNvGrpSpPr/>
          <p:nvPr/>
        </p:nvGrpSpPr>
        <p:grpSpPr>
          <a:xfrm>
            <a:off x="1594620" y="1150952"/>
            <a:ext cx="9012161" cy="4484579"/>
            <a:chOff x="1137418" y="1150952"/>
            <a:chExt cx="9012161" cy="4484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5B44B7-D0DB-85F0-077C-DA768AF58309}"/>
                </a:ext>
              </a:extLst>
            </p:cNvPr>
            <p:cNvSpPr txBox="1"/>
            <p:nvPr/>
          </p:nvSpPr>
          <p:spPr>
            <a:xfrm>
              <a:off x="1137418" y="1150952"/>
              <a:ext cx="3383899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&lt;Cross-Stitch Network&gt;</a:t>
              </a:r>
              <a:endParaRPr lang="ko-KR" altLang="en-US" sz="1800" b="1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6F384EE-E06A-B6AC-716F-0E0D5E873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2918" y="1611642"/>
              <a:ext cx="8121163" cy="402388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68D0F9-F562-0654-074E-B4B059B0E3F5}"/>
                </a:ext>
              </a:extLst>
            </p:cNvPr>
            <p:cNvSpPr txBox="1"/>
            <p:nvPr/>
          </p:nvSpPr>
          <p:spPr>
            <a:xfrm>
              <a:off x="3951549" y="1150952"/>
              <a:ext cx="3383899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&lt;Sluice Network&gt;</a:t>
              </a:r>
              <a:endParaRPr lang="ko-KR" altLang="en-US" sz="18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FC6F89-5F6C-DCC3-B944-4D2F88374940}"/>
                </a:ext>
              </a:extLst>
            </p:cNvPr>
            <p:cNvSpPr txBox="1"/>
            <p:nvPr/>
          </p:nvSpPr>
          <p:spPr>
            <a:xfrm>
              <a:off x="6765680" y="1150952"/>
              <a:ext cx="3383899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&lt;ML-MMOE&gt;</a:t>
              </a:r>
              <a:endParaRPr lang="ko-KR" altLang="en-US" sz="1800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9301269-4D9C-BFD8-360E-D27E5BD341D9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Several methods of prior work of MTL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try to solve negative transfer, but neglect the seesaw Phenomenon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4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CAE48-9372-50E8-FC98-0E39A8706E6F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reviewing Cross-Stitch Network and Sluice Network,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we can check that adaptive combinations of tasks is</a:t>
            </a:r>
            <a:r>
              <a:rPr lang="ko-KR" altLang="en-US" dirty="0"/>
              <a:t> </a:t>
            </a:r>
            <a:r>
              <a:rPr lang="en-US" altLang="ko-KR" dirty="0"/>
              <a:t>needed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44B7-D0DB-85F0-077C-DA768AF58309}"/>
              </a:ext>
            </a:extLst>
          </p:cNvPr>
          <p:cNvSpPr txBox="1"/>
          <p:nvPr/>
        </p:nvSpPr>
        <p:spPr>
          <a:xfrm>
            <a:off x="1137418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&lt;Cross-Stitch Network&gt;</a:t>
            </a:r>
            <a:endParaRPr lang="ko-KR" altLang="en-US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384EE-E06A-B6AC-716F-0E0D5E87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18" y="1611642"/>
            <a:ext cx="8121163" cy="4023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68D0F9-F562-0654-074E-B4B059B0E3F5}"/>
              </a:ext>
            </a:extLst>
          </p:cNvPr>
          <p:cNvSpPr txBox="1"/>
          <p:nvPr/>
        </p:nvSpPr>
        <p:spPr>
          <a:xfrm>
            <a:off x="39163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&lt;Sluice Network&gt;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C6F89-5F6C-DCC3-B944-4D2F88374940}"/>
              </a:ext>
            </a:extLst>
          </p:cNvPr>
          <p:cNvSpPr txBox="1"/>
          <p:nvPr/>
        </p:nvSpPr>
        <p:spPr>
          <a:xfrm>
            <a:off x="67656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&lt;ML-MMOE&gt;</a:t>
            </a:r>
            <a:endParaRPr lang="ko-KR" altLang="en-US" sz="18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9BFCDB-A059-AC69-EAB7-EE10715A060E}"/>
              </a:ext>
            </a:extLst>
          </p:cNvPr>
          <p:cNvSpPr/>
          <p:nvPr/>
        </p:nvSpPr>
        <p:spPr>
          <a:xfrm>
            <a:off x="7127630" y="1139229"/>
            <a:ext cx="4372708" cy="4508025"/>
          </a:xfrm>
          <a:prstGeom prst="roundRect">
            <a:avLst>
              <a:gd name="adj" fmla="val 24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FCE29-0B2D-2535-2E9E-DBB423781F9D}"/>
              </a:ext>
            </a:extLst>
          </p:cNvPr>
          <p:cNvSpPr txBox="1"/>
          <p:nvPr/>
        </p:nvSpPr>
        <p:spPr>
          <a:xfrm>
            <a:off x="7160093" y="1820065"/>
            <a:ext cx="4480921" cy="321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dirty="0"/>
              <a:t>Learn weights of linear combinations to fuse representations from different tasks </a:t>
            </a:r>
          </a:p>
          <a:p>
            <a:r>
              <a:rPr lang="en-US" altLang="ko-KR" dirty="0"/>
              <a:t>→ Try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deal</a:t>
            </a:r>
            <a:r>
              <a:rPr lang="ko-KR" altLang="en-US" dirty="0"/>
              <a:t> </a:t>
            </a:r>
            <a:r>
              <a:rPr lang="en-US" altLang="ko-KR" dirty="0"/>
              <a:t>tasks</a:t>
            </a:r>
            <a:r>
              <a:rPr lang="ko-KR" altLang="en-US" dirty="0"/>
              <a:t> </a:t>
            </a:r>
            <a:r>
              <a:rPr lang="en-US" altLang="ko-KR" dirty="0"/>
              <a:t>conflict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But,</a:t>
            </a:r>
            <a:r>
              <a:rPr lang="ko-KR" altLang="en-US" dirty="0"/>
              <a:t> </a:t>
            </a:r>
            <a:r>
              <a:rPr lang="en-US" altLang="ko-KR" dirty="0"/>
              <a:t>representations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combined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same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weights for all samples</a:t>
            </a:r>
          </a:p>
          <a:p>
            <a:r>
              <a:rPr lang="en-US" altLang="ko-KR" dirty="0"/>
              <a:t>→ Can’t address Seesaw Phenomenon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* Adaptive combinations of tasks is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F9657-D12D-7D78-C88D-B663E0FA9FFB}"/>
              </a:ext>
            </a:extLst>
          </p:cNvPr>
          <p:cNvSpPr txBox="1"/>
          <p:nvPr/>
        </p:nvSpPr>
        <p:spPr>
          <a:xfrm>
            <a:off x="8012674" y="1233047"/>
            <a:ext cx="2596408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&lt;Property&gt;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53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CAE48-9372-50E8-FC98-0E39A8706E6F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reviewing ML-MMOE Model, Gate network is effective to fuse different tasks but we</a:t>
            </a:r>
            <a:r>
              <a:rPr lang="ko-KR" altLang="en-US" dirty="0"/>
              <a:t> </a:t>
            </a:r>
            <a:r>
              <a:rPr lang="en-US" altLang="ko-KR" dirty="0"/>
              <a:t>also consider task specific / shared concept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44B7-D0DB-85F0-077C-DA768AF58309}"/>
              </a:ext>
            </a:extLst>
          </p:cNvPr>
          <p:cNvSpPr txBox="1"/>
          <p:nvPr/>
        </p:nvSpPr>
        <p:spPr>
          <a:xfrm>
            <a:off x="1137418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&lt;Cross-Stitch Network&gt;</a:t>
            </a:r>
            <a:endParaRPr lang="ko-KR" altLang="en-US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384EE-E06A-B6AC-716F-0E0D5E87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18" y="1611642"/>
            <a:ext cx="8121163" cy="4023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68D0F9-F562-0654-074E-B4B059B0E3F5}"/>
              </a:ext>
            </a:extLst>
          </p:cNvPr>
          <p:cNvSpPr txBox="1"/>
          <p:nvPr/>
        </p:nvSpPr>
        <p:spPr>
          <a:xfrm>
            <a:off x="39163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&lt;Sluice Network&gt;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C6F89-5F6C-DCC3-B944-4D2F88374940}"/>
              </a:ext>
            </a:extLst>
          </p:cNvPr>
          <p:cNvSpPr txBox="1"/>
          <p:nvPr/>
        </p:nvSpPr>
        <p:spPr>
          <a:xfrm>
            <a:off x="67656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&lt;ML-MMOE&gt;</a:t>
            </a:r>
            <a:endParaRPr lang="ko-KR" altLang="en-US" sz="18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9BFCDB-A059-AC69-EAB7-EE10715A060E}"/>
              </a:ext>
            </a:extLst>
          </p:cNvPr>
          <p:cNvSpPr/>
          <p:nvPr/>
        </p:nvSpPr>
        <p:spPr>
          <a:xfrm>
            <a:off x="1270791" y="1139229"/>
            <a:ext cx="5903732" cy="4508025"/>
          </a:xfrm>
          <a:prstGeom prst="roundRect">
            <a:avLst>
              <a:gd name="adj" fmla="val 24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5ECC-1830-43CE-67B6-0F308A96167E}"/>
              </a:ext>
            </a:extLst>
          </p:cNvPr>
          <p:cNvSpPr txBox="1"/>
          <p:nvPr/>
        </p:nvSpPr>
        <p:spPr>
          <a:xfrm>
            <a:off x="1206768" y="1843978"/>
            <a:ext cx="6092314" cy="329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- Apply gate networks to obtain different fuse </a:t>
            </a:r>
          </a:p>
          <a:p>
            <a:pPr algn="just"/>
            <a:r>
              <a:rPr lang="en-US" altLang="ko-KR" dirty="0"/>
              <a:t>   weight of  task difference among bottom expert</a:t>
            </a:r>
          </a:p>
          <a:p>
            <a:pPr algn="just"/>
            <a:r>
              <a:rPr lang="en-US" altLang="ko-KR" dirty="0"/>
              <a:t>→ 1) Deal with negative transfer</a:t>
            </a:r>
          </a:p>
          <a:p>
            <a:pPr algn="just"/>
            <a:r>
              <a:rPr lang="en-US" altLang="ko-KR" dirty="0"/>
              <a:t>     and 2) optimize multiple objectives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- But</a:t>
            </a:r>
            <a:r>
              <a:rPr lang="ko-KR" altLang="en-US" dirty="0"/>
              <a:t> </a:t>
            </a:r>
            <a:r>
              <a:rPr lang="en-US" altLang="ko-KR" dirty="0"/>
              <a:t>MMOE</a:t>
            </a:r>
            <a:r>
              <a:rPr lang="ko-KR" altLang="en-US" dirty="0"/>
              <a:t> </a:t>
            </a:r>
            <a:r>
              <a:rPr lang="en-US" altLang="ko-KR" dirty="0"/>
              <a:t>not consider task correlation </a:t>
            </a:r>
          </a:p>
          <a:p>
            <a:pPr algn="just"/>
            <a:r>
              <a:rPr lang="en-US" altLang="ko-KR" dirty="0"/>
              <a:t>→ Limit the performance of joint optimization 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* There is no Task-specific / Task-shared concept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BE76E-4128-05CF-3A70-B5CD8C8D3642}"/>
              </a:ext>
            </a:extLst>
          </p:cNvPr>
          <p:cNvSpPr txBox="1"/>
          <p:nvPr/>
        </p:nvSpPr>
        <p:spPr>
          <a:xfrm>
            <a:off x="2534653" y="1303910"/>
            <a:ext cx="3383899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&lt;Property&gt;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54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D9A7-3529-5D51-DD48-D30EFA41D1CB}"/>
              </a:ext>
            </a:extLst>
          </p:cNvPr>
          <p:cNvSpPr txBox="1"/>
          <p:nvPr/>
        </p:nvSpPr>
        <p:spPr>
          <a:xfrm>
            <a:off x="439358" y="2384905"/>
            <a:ext cx="541600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000" dirty="0"/>
              <a:t>- First apply task-specific attention network </a:t>
            </a:r>
          </a:p>
          <a:p>
            <a:pPr algn="just"/>
            <a:r>
              <a:rPr lang="en-US" altLang="ko-KR" sz="2000" dirty="0"/>
              <a:t>  to fuse shared features selectively </a:t>
            </a:r>
          </a:p>
          <a:p>
            <a:pPr algn="just"/>
            <a:r>
              <a:rPr lang="en-US" altLang="ko-KR" sz="2000" dirty="0"/>
              <a:t>- But different tasks still share the same </a:t>
            </a:r>
          </a:p>
          <a:p>
            <a:pPr algn="just"/>
            <a:r>
              <a:rPr lang="en-US" altLang="ko-KR" sz="2000" dirty="0"/>
              <a:t>   representation before fusion in attention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→ Tasks are mixed before consider </a:t>
            </a:r>
          </a:p>
          <a:p>
            <a:pPr algn="just"/>
            <a:r>
              <a:rPr lang="en-US" altLang="ko-KR" sz="2000" dirty="0"/>
              <a:t>    task specific / shared property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6596E-2352-87B9-7F29-B105803E5A78}"/>
              </a:ext>
            </a:extLst>
          </p:cNvPr>
          <p:cNvSpPr txBox="1"/>
          <p:nvPr/>
        </p:nvSpPr>
        <p:spPr>
          <a:xfrm>
            <a:off x="1123052" y="1819116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1) MTAN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10E55-1F4A-1608-7292-DD2BDBB79A6C}"/>
              </a:ext>
            </a:extLst>
          </p:cNvPr>
          <p:cNvSpPr txBox="1"/>
          <p:nvPr/>
        </p:nvSpPr>
        <p:spPr>
          <a:xfrm>
            <a:off x="6848311" y="1817940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2) SNR framework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28215-DB37-092F-0FE3-2FA804658E74}"/>
              </a:ext>
            </a:extLst>
          </p:cNvPr>
          <p:cNvSpPr txBox="1"/>
          <p:nvPr/>
        </p:nvSpPr>
        <p:spPr>
          <a:xfrm>
            <a:off x="132352" y="1167829"/>
            <a:ext cx="12254720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sz="2400" b="1" dirty="0">
                <a:ea typeface="KoPubWorld돋움체 Bold" panose="00000800000000000000"/>
              </a:rPr>
              <a:t>Trial exist</a:t>
            </a:r>
            <a:r>
              <a:rPr lang="ko-KR" altLang="en-US" sz="2400" b="1" dirty="0">
                <a:ea typeface="KoPubWorld돋움체 Bold" panose="00000800000000000000"/>
              </a:rPr>
              <a:t> </a:t>
            </a:r>
            <a:r>
              <a:rPr lang="en-US" altLang="ko-KR" sz="2400" b="1" dirty="0">
                <a:ea typeface="KoPubWorld돋움체 Bold" panose="00000800000000000000"/>
              </a:rPr>
              <a:t>to apply Task specific/shared concept and find good network structure</a:t>
            </a:r>
            <a:endParaRPr lang="ko-KR" altLang="en-US" sz="2400" b="1" dirty="0">
              <a:ea typeface="KoPubWorld돋움체 Bold" panose="0000080000000000000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843C5-43AE-83B8-2715-3C9256C1B925}"/>
              </a:ext>
            </a:extLst>
          </p:cNvPr>
          <p:cNvSpPr txBox="1"/>
          <p:nvPr/>
        </p:nvSpPr>
        <p:spPr>
          <a:xfrm>
            <a:off x="6118265" y="2400947"/>
            <a:ext cx="585427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Control connections between sub-networks by binary random variables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Apply NAS to search for the optimal structure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→ Designed with certain simplified</a:t>
            </a:r>
          </a:p>
          <a:p>
            <a:pPr algn="just"/>
            <a:r>
              <a:rPr lang="en-US" altLang="ko-KR" sz="2000" dirty="0"/>
              <a:t>    assumptions and are not generalized enough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35BA7-DF20-CC8D-0CA6-061CFA850FB1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There are good trial in MTL, but all of prior methods</a:t>
            </a:r>
            <a:r>
              <a:rPr lang="en-US" altLang="ko-KR" sz="2400" dirty="0"/>
              <a:t> are </a:t>
            </a:r>
          </a:p>
          <a:p>
            <a:pPr algn="ctr">
              <a:lnSpc>
                <a:spcPct val="100000"/>
              </a:lnSpc>
            </a:pPr>
            <a:r>
              <a:rPr lang="en-US" altLang="ko-KR" sz="2400" dirty="0"/>
              <a:t>not enough to become proper and generalized</a:t>
            </a:r>
          </a:p>
        </p:txBody>
      </p:sp>
    </p:spTree>
    <p:extLst>
      <p:ext uri="{BB962C8B-B14F-4D97-AF65-F5344CB8AC3E}">
        <p14:creationId xmlns:p14="http://schemas.microsoft.com/office/powerpoint/2010/main" val="395577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808D83-DE8E-B69D-61B4-20FA0D8E8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76" y="1736056"/>
            <a:ext cx="5191649" cy="4087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3610A3-CAF8-214E-7724-9E92A5EB2B4D}"/>
              </a:ext>
            </a:extLst>
          </p:cNvPr>
          <p:cNvSpPr txBox="1"/>
          <p:nvPr/>
        </p:nvSpPr>
        <p:spPr>
          <a:xfrm>
            <a:off x="6677504" y="1323314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477466-A4C9-4ED7-F864-9045E9DF4ED2}"/>
              </a:ext>
            </a:extLst>
          </p:cNvPr>
          <p:cNvSpPr/>
          <p:nvPr/>
        </p:nvSpPr>
        <p:spPr>
          <a:xfrm>
            <a:off x="6590776" y="4556938"/>
            <a:ext cx="5191649" cy="849251"/>
          </a:xfrm>
          <a:prstGeom prst="roundRect">
            <a:avLst/>
          </a:prstGeom>
          <a:solidFill>
            <a:srgbClr val="306EB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BB1314E-3F6C-A6DA-7259-81DC8CAB9D8B}"/>
              </a:ext>
            </a:extLst>
          </p:cNvPr>
          <p:cNvSpPr/>
          <p:nvPr/>
        </p:nvSpPr>
        <p:spPr>
          <a:xfrm>
            <a:off x="7188173" y="3727947"/>
            <a:ext cx="3853208" cy="849251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0293F1-B205-37B4-B9E1-5FD0E0918345}"/>
              </a:ext>
            </a:extLst>
          </p:cNvPr>
          <p:cNvGrpSpPr/>
          <p:nvPr/>
        </p:nvGrpSpPr>
        <p:grpSpPr>
          <a:xfrm>
            <a:off x="6926580" y="1737360"/>
            <a:ext cx="4518964" cy="2057400"/>
            <a:chOff x="6926580" y="1737360"/>
            <a:chExt cx="4518964" cy="2057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CDD0CE7-0A75-03CD-794C-BF0B0B328015}"/>
                </a:ext>
              </a:extLst>
            </p:cNvPr>
            <p:cNvSpPr/>
            <p:nvPr/>
          </p:nvSpPr>
          <p:spPr>
            <a:xfrm>
              <a:off x="6926580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A644289-A8D8-C945-A63C-92DB226DDF91}"/>
                </a:ext>
              </a:extLst>
            </p:cNvPr>
            <p:cNvSpPr/>
            <p:nvPr/>
          </p:nvSpPr>
          <p:spPr>
            <a:xfrm>
              <a:off x="10204416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29A034-4688-FD09-5E68-3A60B722CDE1}"/>
              </a:ext>
            </a:extLst>
          </p:cNvPr>
          <p:cNvSpPr txBox="1"/>
          <p:nvPr/>
        </p:nvSpPr>
        <p:spPr>
          <a:xfrm>
            <a:off x="372890" y="2004507"/>
            <a:ext cx="6320506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00FF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Bottom</a:t>
            </a:r>
            <a:r>
              <a:rPr lang="en-US" altLang="ko-KR" sz="2400" dirty="0"/>
              <a:t> : Shared &amp; Specific expert modules</a:t>
            </a:r>
            <a:endParaRPr lang="en-US" altLang="ko-KR" sz="2000" dirty="0"/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80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Gate</a:t>
            </a:r>
            <a:r>
              <a:rPr lang="en-US" altLang="ko-KR" sz="2400" dirty="0"/>
              <a:t> : Fuse representation of specific experts and shared experts dynamically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Tower</a:t>
            </a:r>
            <a:r>
              <a:rPr lang="en-US" altLang="ko-KR" sz="2400" dirty="0"/>
              <a:t> : Absorb knowledge from shared and specific expert through gate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66062-7E42-42A0-66F2-9E3927283EA2}"/>
              </a:ext>
            </a:extLst>
          </p:cNvPr>
          <p:cNvSpPr txBox="1"/>
          <p:nvPr/>
        </p:nvSpPr>
        <p:spPr>
          <a:xfrm>
            <a:off x="816101" y="1335913"/>
            <a:ext cx="5279899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&lt;Customized Gate Control&gt;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555E3-5C3A-90EB-811A-EF59B4F93E36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CGC achieves</a:t>
            </a:r>
            <a:r>
              <a:rPr lang="ko-KR" altLang="en-US" dirty="0"/>
              <a:t> </a:t>
            </a:r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flexible</a:t>
            </a:r>
            <a:r>
              <a:rPr lang="ko-KR" altLang="en-US" dirty="0"/>
              <a:t> </a:t>
            </a:r>
            <a:r>
              <a:rPr lang="en-US" altLang="ko-KR" dirty="0"/>
              <a:t>balance</a:t>
            </a:r>
            <a:r>
              <a:rPr lang="ko-KR" altLang="en-US" dirty="0"/>
              <a:t> </a:t>
            </a:r>
            <a:r>
              <a:rPr lang="en-US" altLang="ko-KR" dirty="0"/>
              <a:t>between tasks and better deals with task conflicts and sample-dependent correlation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7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4395</Words>
  <Application>Microsoft Office PowerPoint</Application>
  <PresentationFormat>와이드스크린</PresentationFormat>
  <Paragraphs>551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KoPubWorld돋움체 Bold</vt:lpstr>
      <vt:lpstr>KoPubWorld돋움체 Light</vt:lpstr>
      <vt:lpstr>KoPubWorld돋움체 Medium</vt:lpstr>
      <vt:lpstr>noto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Define Problem</vt:lpstr>
      <vt:lpstr>Related word / Prior method</vt:lpstr>
      <vt:lpstr>Related word / Prior method</vt:lpstr>
      <vt:lpstr>Related word / Prior method</vt:lpstr>
      <vt:lpstr>Related word / Prior method</vt:lpstr>
      <vt:lpstr>Solving Method – CGC</vt:lpstr>
      <vt:lpstr>Solving Method – CGC</vt:lpstr>
      <vt:lpstr>Solving Method – PLE</vt:lpstr>
      <vt:lpstr>Solving Method – Joint Loss optimization</vt:lpstr>
      <vt:lpstr>Experiment</vt:lpstr>
      <vt:lpstr>Result</vt:lpstr>
      <vt:lpstr>Result</vt:lpstr>
      <vt:lpstr>Result</vt:lpstr>
      <vt:lpstr>PowerPoint 프레젠테이션</vt:lpstr>
      <vt:lpstr>Strong point</vt:lpstr>
      <vt:lpstr>Novel Idea(Contribution)</vt:lpstr>
      <vt:lpstr>Good to Motivation</vt:lpstr>
      <vt:lpstr>Reproducible</vt:lpstr>
      <vt:lpstr>Convincing Results</vt:lpstr>
      <vt:lpstr>Weak point</vt:lpstr>
      <vt:lpstr>Weak point</vt:lpstr>
      <vt:lpstr>Weak point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Hyeongu Kang</cp:lastModifiedBy>
  <cp:revision>89</cp:revision>
  <cp:lastPrinted>2022-09-14T16:04:50Z</cp:lastPrinted>
  <dcterms:created xsi:type="dcterms:W3CDTF">2021-10-27T04:57:28Z</dcterms:created>
  <dcterms:modified xsi:type="dcterms:W3CDTF">2022-09-14T16:10:33Z</dcterms:modified>
</cp:coreProperties>
</file>