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24"/>
  </p:notesMasterIdLst>
  <p:sldIdLst>
    <p:sldId id="295" r:id="rId2"/>
    <p:sldId id="299" r:id="rId3"/>
    <p:sldId id="417" r:id="rId4"/>
    <p:sldId id="419" r:id="rId5"/>
    <p:sldId id="422" r:id="rId6"/>
    <p:sldId id="420" r:id="rId7"/>
    <p:sldId id="423" r:id="rId8"/>
    <p:sldId id="421" r:id="rId9"/>
    <p:sldId id="432" r:id="rId10"/>
    <p:sldId id="431" r:id="rId11"/>
    <p:sldId id="428" r:id="rId12"/>
    <p:sldId id="430" r:id="rId13"/>
    <p:sldId id="429" r:id="rId14"/>
    <p:sldId id="439" r:id="rId15"/>
    <p:sldId id="433" r:id="rId16"/>
    <p:sldId id="435" r:id="rId17"/>
    <p:sldId id="600" r:id="rId18"/>
    <p:sldId id="436" r:id="rId19"/>
    <p:sldId id="437" r:id="rId20"/>
    <p:sldId id="440" r:id="rId21"/>
    <p:sldId id="441" r:id="rId22"/>
    <p:sldId id="418" r:id="rId23"/>
  </p:sldIdLst>
  <p:sldSz cx="12192000" cy="6858000"/>
  <p:notesSz cx="6858000" cy="9144000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70"/>
    <a:srgbClr val="BFDDF8"/>
    <a:srgbClr val="0286AD"/>
    <a:srgbClr val="969696"/>
    <a:srgbClr val="A2A2A2"/>
    <a:srgbClr val="0F518E"/>
    <a:srgbClr val="A54C1B"/>
    <a:srgbClr val="396E9A"/>
    <a:srgbClr val="56C6F2"/>
    <a:srgbClr val="6BC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0516" autoAdjust="0"/>
  </p:normalViewPr>
  <p:slideViewPr>
    <p:cSldViewPr snapToGrid="0" showGuides="1">
      <p:cViewPr>
        <p:scale>
          <a:sx n="66" d="100"/>
          <a:sy n="66" d="100"/>
        </p:scale>
        <p:origin x="1584" y="11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56"/>
    </p:cViewPr>
  </p:sorterViewPr>
  <p:notesViewPr>
    <p:cSldViewPr snapToGrid="0">
      <p:cViewPr varScale="1">
        <p:scale>
          <a:sx n="104" d="100"/>
          <a:sy n="104" d="100"/>
        </p:scale>
        <p:origin x="42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4D77-B8AF-4889-9108-4276AC1AB1B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1E0A-1BA3-4611-A482-36D38AFCB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2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4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31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72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6323-4F1A-4764-ADB8-ABB8A3FB9A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10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99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8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67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4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6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1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346A5-0E50-4A80-AECC-3CD8A3A24059}"/>
              </a:ext>
            </a:extLst>
          </p:cNvPr>
          <p:cNvSpPr txBox="1"/>
          <p:nvPr/>
        </p:nvSpPr>
        <p:spPr>
          <a:xfrm>
            <a:off x="635000" y="1954494"/>
            <a:ext cx="1239378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785B8"/>
                </a:solidFill>
                <a:latin typeface="+mj-ea"/>
                <a:ea typeface="+mj-ea"/>
              </a:rPr>
              <a:t>Paper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4785B8"/>
                </a:solidFill>
                <a:latin typeface="+mj-ea"/>
                <a:ea typeface="+mj-ea"/>
              </a:rPr>
              <a:t>Author, conf</a:t>
            </a:r>
            <a:endParaRPr lang="en-US" altLang="ko-KR" sz="1100" spc="-150" dirty="0">
              <a:solidFill>
                <a:srgbClr val="4785B8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75C46-30D4-4E5A-A1AE-F7AB20CDC7FB}"/>
              </a:ext>
            </a:extLst>
          </p:cNvPr>
          <p:cNvSpPr txBox="1"/>
          <p:nvPr/>
        </p:nvSpPr>
        <p:spPr>
          <a:xfrm>
            <a:off x="1263535" y="2776455"/>
            <a:ext cx="585041" cy="78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103958-4B0F-4B48-9B1E-33D4BC951B44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8AE3CB-30BA-4830-9E76-D008082364C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11855F-B6B5-4DC8-BB3C-BCAA4B515D65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6F3F1A-894D-4D6B-82EA-2A691C33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1032" name="Picture 8" descr="http://kirc.kaist.ac.kr/images/logos/kirc_logo.png">
            <a:extLst>
              <a:ext uri="{FF2B5EF4-FFF2-40B4-BE49-F238E27FC236}">
                <a16:creationId xmlns:a16="http://schemas.microsoft.com/office/drawing/2014/main" id="{6649C0ED-5ECA-4880-A156-305F73F6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EE7317-F5F1-4725-B578-5D6872D4E79D}"/>
              </a:ext>
            </a:extLst>
          </p:cNvPr>
          <p:cNvSpPr/>
          <p:nvPr/>
        </p:nvSpPr>
        <p:spPr>
          <a:xfrm>
            <a:off x="804492" y="1107330"/>
            <a:ext cx="10714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Prior probability shift </a:t>
            </a:r>
            <a:r>
              <a:rPr lang="ko-KR" altLang="en-US" sz="2000" dirty="0"/>
              <a:t>을 고려하지 않을 시 </a:t>
            </a:r>
            <a:r>
              <a:rPr lang="en-US" altLang="ko-KR" sz="2000" dirty="0"/>
              <a:t>DL </a:t>
            </a:r>
            <a:r>
              <a:rPr lang="ko-KR" altLang="en-US" sz="2000" dirty="0"/>
              <a:t>모델의 성능이 악화된다</a:t>
            </a:r>
            <a:r>
              <a:rPr lang="en-US" altLang="ko-KR" sz="2000" dirty="0"/>
              <a:t>. [Amos,</a:t>
            </a:r>
            <a:r>
              <a:rPr lang="ko-KR" altLang="en-US" sz="2000" dirty="0"/>
              <a:t> </a:t>
            </a:r>
            <a:r>
              <a:rPr lang="en-US" altLang="ko-KR" sz="2000" dirty="0"/>
              <a:t>2013]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EF528-5722-4560-81C8-5300B580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603" y="1693922"/>
            <a:ext cx="8622960" cy="42835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08AD9E-7BDD-4F15-BEA5-DBF743CAC951}"/>
              </a:ext>
            </a:extLst>
          </p:cNvPr>
          <p:cNvSpPr/>
          <p:nvPr/>
        </p:nvSpPr>
        <p:spPr>
          <a:xfrm>
            <a:off x="1589696" y="5708433"/>
            <a:ext cx="10714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*Marco, 2001 : Adjusting the outputs of a Classifier to New a Priori probabilities </a:t>
            </a:r>
            <a:r>
              <a:rPr lang="ko-KR" altLang="en-US" sz="1400" dirty="0"/>
              <a:t>에서 발췌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E3D73E-3A7A-4D3C-90FD-B72C3797428D}"/>
              </a:ext>
            </a:extLst>
          </p:cNvPr>
          <p:cNvSpPr/>
          <p:nvPr/>
        </p:nvSpPr>
        <p:spPr>
          <a:xfrm>
            <a:off x="5645083" y="4127500"/>
            <a:ext cx="13018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55AD41-A716-4B45-91B6-81B530D4EE0D}"/>
              </a:ext>
            </a:extLst>
          </p:cNvPr>
          <p:cNvSpPr/>
          <p:nvPr/>
        </p:nvSpPr>
        <p:spPr>
          <a:xfrm>
            <a:off x="7054783" y="4127500"/>
            <a:ext cx="17844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ED0754-3B08-4199-A191-78ACA032DF98}"/>
              </a:ext>
            </a:extLst>
          </p:cNvPr>
          <p:cNvSpPr/>
          <p:nvPr/>
        </p:nvSpPr>
        <p:spPr>
          <a:xfrm>
            <a:off x="355134" y="1085591"/>
            <a:ext cx="113433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Imbal</a:t>
            </a:r>
            <a:r>
              <a:rPr lang="en-US" altLang="ko-KR" sz="2000" dirty="0"/>
              <a:t>a</a:t>
            </a:r>
            <a:r>
              <a:rPr lang="ko-KR" altLang="en-US" sz="2000" dirty="0" err="1"/>
              <a:t>nce</a:t>
            </a:r>
            <a:r>
              <a:rPr lang="ko-KR" altLang="en-US" sz="2000" dirty="0"/>
              <a:t> 데이터셋은 기존의 </a:t>
            </a:r>
            <a:r>
              <a:rPr lang="ko-KR" altLang="en-US" sz="2000" dirty="0" err="1"/>
              <a:t>Classification</a:t>
            </a:r>
            <a:r>
              <a:rPr lang="ko-KR" altLang="en-US" sz="2000" dirty="0"/>
              <a:t> 방법을 적용시 성능이 악화된다.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</a:t>
            </a:r>
            <a:r>
              <a:rPr lang="ko-KR" altLang="en-US" dirty="0" err="1"/>
              <a:t>classification은</a:t>
            </a:r>
            <a:r>
              <a:rPr lang="ko-KR" altLang="en-US" dirty="0"/>
              <a:t> </a:t>
            </a:r>
            <a:r>
              <a:rPr lang="ko-KR" altLang="en-US" dirty="0" err="1"/>
              <a:t>balanced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distribution을</a:t>
            </a:r>
            <a:r>
              <a:rPr lang="ko-KR" altLang="en-US" dirty="0"/>
              <a:t> 가정한다.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ko-KR" altLang="en-US" dirty="0" err="1"/>
              <a:t>Imbalance</a:t>
            </a:r>
            <a:r>
              <a:rPr lang="ko-KR" altLang="en-US" dirty="0"/>
              <a:t> 데이터의 특성을 잘 반영하지 못하여 성능이 악화된다[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He</a:t>
            </a:r>
            <a:r>
              <a:rPr lang="ko-KR" altLang="en-US" dirty="0"/>
              <a:t>, 2009]. 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sz="2000" dirty="0" err="1"/>
              <a:t>Imbalanced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data을</a:t>
            </a:r>
            <a:r>
              <a:rPr lang="ko-KR" altLang="en-US" sz="2000" dirty="0"/>
              <a:t> 기존의 </a:t>
            </a:r>
            <a:r>
              <a:rPr lang="ko-KR" altLang="en-US" sz="2000" dirty="0" err="1"/>
              <a:t>Classification</a:t>
            </a:r>
            <a:r>
              <a:rPr lang="ko-KR" altLang="en-US" sz="2000" dirty="0"/>
              <a:t> 방법들을 적용했을 때 난항점이 있다.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Minorty</a:t>
            </a:r>
            <a:r>
              <a:rPr lang="ko-KR" altLang="en-US" dirty="0"/>
              <a:t> </a:t>
            </a:r>
            <a:r>
              <a:rPr lang="ko-KR" altLang="en-US" dirty="0" err="1"/>
              <a:t>Class를</a:t>
            </a:r>
            <a:r>
              <a:rPr lang="ko-KR" altLang="en-US" dirty="0"/>
              <a:t> 잘 구별하지 못한다 해도 높은 </a:t>
            </a:r>
            <a:r>
              <a:rPr lang="ko-KR" altLang="en-US" dirty="0" err="1"/>
              <a:t>Accuracy을</a:t>
            </a:r>
            <a:r>
              <a:rPr lang="ko-KR" altLang="en-US" dirty="0"/>
              <a:t> 달성할</a:t>
            </a:r>
            <a:r>
              <a:rPr lang="en-US" altLang="ko-KR" dirty="0"/>
              <a:t> </a:t>
            </a:r>
            <a:r>
              <a:rPr lang="ko-KR" altLang="en-US" dirty="0"/>
              <a:t>수 있다[</a:t>
            </a:r>
            <a:r>
              <a:rPr lang="ko-KR" altLang="en-US" dirty="0" err="1"/>
              <a:t>Loyola-Gonalez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, 2016]. 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Minorty</a:t>
            </a:r>
            <a:r>
              <a:rPr lang="ko-KR" altLang="en-US" dirty="0"/>
              <a:t> 사례의 패턴을 학습할 정도의 충분한 양의 데이터를 구하기 어렵다[</a:t>
            </a:r>
            <a:r>
              <a:rPr lang="ko-KR" altLang="en-US" dirty="0" err="1"/>
              <a:t>Wasikowski</a:t>
            </a:r>
            <a:r>
              <a:rPr lang="ko-KR" altLang="en-US" dirty="0"/>
              <a:t>, 2010].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Minorty</a:t>
            </a:r>
            <a:r>
              <a:rPr lang="ko-KR" altLang="en-US" dirty="0"/>
              <a:t> 사례가 다수의 </a:t>
            </a:r>
            <a:r>
              <a:rPr lang="ko-KR" altLang="en-US" dirty="0" err="1"/>
              <a:t>Class에</a:t>
            </a:r>
            <a:r>
              <a:rPr lang="ko-KR" altLang="en-US" dirty="0"/>
              <a:t> </a:t>
            </a:r>
            <a:r>
              <a:rPr lang="ko-KR" altLang="en-US" dirty="0" err="1"/>
              <a:t>Overlapping</a:t>
            </a:r>
            <a:r>
              <a:rPr lang="ko-KR" altLang="en-US" dirty="0"/>
              <a:t> 하는 경우가 잦아 높은 신뢰도를 갖기가 어렵다[</a:t>
            </a:r>
            <a:r>
              <a:rPr lang="ko-KR" altLang="en-US" dirty="0" err="1"/>
              <a:t>Denil</a:t>
            </a:r>
            <a:r>
              <a:rPr lang="ko-KR" altLang="en-US" dirty="0"/>
              <a:t>, 2010].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2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1F6431-2CD4-4F1B-AD50-5159BD5C010C}"/>
              </a:ext>
            </a:extLst>
          </p:cNvPr>
          <p:cNvSpPr/>
          <p:nvPr/>
        </p:nvSpPr>
        <p:spPr>
          <a:xfrm>
            <a:off x="294903" y="1342840"/>
            <a:ext cx="12192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Imbalance</a:t>
            </a:r>
            <a:r>
              <a:rPr lang="ko-KR" altLang="en-US" sz="2000" dirty="0"/>
              <a:t> 데이터셋에서의 모델 예측 성능 악화를 방지하기 위해 크게 사용하는 방법은 3가지가 있다. </a:t>
            </a:r>
          </a:p>
          <a:p>
            <a:endParaRPr lang="ko-KR" altLang="en-US" dirty="0"/>
          </a:p>
          <a:p>
            <a:pPr marL="342900" indent="-342900">
              <a:buAutoNum type="arabicPeriod"/>
            </a:pPr>
            <a:r>
              <a:rPr lang="ko-KR" altLang="en-US" dirty="0" err="1"/>
              <a:t>Resampling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Minority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의 사례를 </a:t>
            </a:r>
            <a:r>
              <a:rPr lang="en-US" altLang="ko-KR" dirty="0"/>
              <a:t>oversampling </a:t>
            </a:r>
            <a:r>
              <a:rPr lang="ko-KR" altLang="en-US" dirty="0"/>
              <a:t>하거나 </a:t>
            </a:r>
            <a:r>
              <a:rPr lang="en-US" altLang="ko-KR" dirty="0"/>
              <a:t>M</a:t>
            </a:r>
            <a:r>
              <a:rPr lang="ko-KR" altLang="en-US" dirty="0" err="1"/>
              <a:t>ajority</a:t>
            </a:r>
            <a:r>
              <a:rPr lang="ko-KR" altLang="en-US" dirty="0"/>
              <a:t> </a:t>
            </a:r>
            <a:r>
              <a:rPr lang="ko-KR" altLang="en-US" dirty="0" err="1"/>
              <a:t>class을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undersamp</a:t>
            </a:r>
            <a:r>
              <a:rPr lang="en-US" altLang="ko-KR" dirty="0"/>
              <a:t>ling </a:t>
            </a:r>
            <a:r>
              <a:rPr lang="ko-KR" altLang="en-US" dirty="0"/>
              <a:t>한다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) </a:t>
            </a:r>
            <a:r>
              <a:rPr lang="ko-KR" altLang="en-US" dirty="0"/>
              <a:t>학습용 데이터와 실제 데이터 분포가 달라진다</a:t>
            </a:r>
          </a:p>
          <a:p>
            <a:endParaRPr lang="ko-KR" altLang="en-US" dirty="0"/>
          </a:p>
          <a:p>
            <a:r>
              <a:rPr lang="ko-KR" altLang="en-US" dirty="0"/>
              <a:t>2. </a:t>
            </a:r>
            <a:r>
              <a:rPr lang="en-US" altLang="ko-KR" dirty="0"/>
              <a:t>Cost-sensitive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시 </a:t>
            </a:r>
            <a:r>
              <a:rPr lang="en-US" altLang="ko-KR" dirty="0"/>
              <a:t>Class</a:t>
            </a:r>
            <a:r>
              <a:rPr lang="ko-KR" altLang="en-US" dirty="0"/>
              <a:t>에 따라 학습 가중치를 조정한다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)</a:t>
            </a:r>
            <a:r>
              <a:rPr lang="ko-KR" altLang="en-US" dirty="0"/>
              <a:t> 가중치를 부여할 때 전문성을 필요로 한다. </a:t>
            </a:r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en-US" altLang="ko-KR" dirty="0"/>
              <a:t>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다수의 모델을 조합하여 보다 나은 예측을 진행한다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) </a:t>
            </a:r>
            <a:r>
              <a:rPr lang="ko-KR" altLang="en-US" dirty="0"/>
              <a:t>기존의 </a:t>
            </a:r>
            <a:r>
              <a:rPr lang="en-US" altLang="ko-KR" dirty="0"/>
              <a:t>Frame work</a:t>
            </a:r>
            <a:r>
              <a:rPr lang="ko-KR" altLang="en-US" dirty="0"/>
              <a:t>를 활용할 수 없다</a:t>
            </a:r>
            <a:r>
              <a:rPr lang="en-US" altLang="ko-KR" dirty="0"/>
              <a:t>. </a:t>
            </a:r>
            <a:r>
              <a:rPr lang="ko-KR" altLang="en-US" dirty="0"/>
              <a:t>경험적으로 적용하기 전에 성능을 보장할 수 없다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54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E625A-33FA-46EF-87C6-252655DAFDBD}"/>
              </a:ext>
            </a:extLst>
          </p:cNvPr>
          <p:cNvSpPr/>
          <p:nvPr/>
        </p:nvSpPr>
        <p:spPr>
          <a:xfrm>
            <a:off x="447447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Imbalance </a:t>
            </a:r>
            <a:r>
              <a:rPr lang="ko-KR" altLang="en-US" sz="2000" dirty="0"/>
              <a:t>문제를 해소하는 방법</a:t>
            </a:r>
            <a:r>
              <a:rPr lang="en-US" altLang="ko-KR" sz="2000" dirty="0"/>
              <a:t>(ex- resampling)</a:t>
            </a:r>
            <a:r>
              <a:rPr lang="ko-KR" altLang="en-US" sz="2000" dirty="0"/>
              <a:t>은 성능 악화 방지에 한계가 있다</a:t>
            </a:r>
            <a:r>
              <a:rPr lang="en-US" altLang="ko-KR" sz="2000" dirty="0"/>
              <a:t>.</a:t>
            </a:r>
            <a:r>
              <a:rPr lang="ko-KR" altLang="en-US" sz="2000" dirty="0"/>
              <a:t>[</a:t>
            </a:r>
            <a:r>
              <a:rPr lang="ko-KR" altLang="en-US" sz="2000" dirty="0" err="1"/>
              <a:t>Maciej</a:t>
            </a:r>
            <a:r>
              <a:rPr lang="ko-KR" altLang="en-US" sz="2000" dirty="0"/>
              <a:t>, 2008]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A6F66C-5E43-4899-AA5F-384599DFBFEE}"/>
              </a:ext>
            </a:extLst>
          </p:cNvPr>
          <p:cNvGrpSpPr/>
          <p:nvPr/>
        </p:nvGrpSpPr>
        <p:grpSpPr>
          <a:xfrm>
            <a:off x="898326" y="1910415"/>
            <a:ext cx="10070591" cy="4102148"/>
            <a:chOff x="447447" y="1910415"/>
            <a:chExt cx="10070591" cy="41021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2A758D-D918-4865-9F8B-23AD22426FB0}"/>
                </a:ext>
              </a:extLst>
            </p:cNvPr>
            <p:cNvGrpSpPr/>
            <p:nvPr/>
          </p:nvGrpSpPr>
          <p:grpSpPr>
            <a:xfrm>
              <a:off x="447447" y="1910415"/>
              <a:ext cx="9571956" cy="4102148"/>
              <a:chOff x="1614410" y="2817343"/>
              <a:chExt cx="8247450" cy="353451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DDF94F7-5730-452F-A131-7BBD8AA611D8}"/>
                  </a:ext>
                </a:extLst>
              </p:cNvPr>
              <p:cNvGrpSpPr/>
              <p:nvPr/>
            </p:nvGrpSpPr>
            <p:grpSpPr>
              <a:xfrm>
                <a:off x="1614410" y="2817343"/>
                <a:ext cx="8247450" cy="3534519"/>
                <a:chOff x="2508541" y="3209503"/>
                <a:chExt cx="6905625" cy="2959468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2F0D2A6B-6EB1-4CD4-ADC5-9C8BB7B36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8541" y="3209503"/>
                  <a:ext cx="6781800" cy="2228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D75CE8F8-9C75-42D2-9605-F6DFCC581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8541" y="5483171"/>
                  <a:ext cx="6905625" cy="6858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9EE5254E-F36B-4097-9BF7-C4B1D06411A8}"/>
                  </a:ext>
                </a:extLst>
              </p:cNvPr>
              <p:cNvSpPr/>
              <p:nvPr/>
            </p:nvSpPr>
            <p:spPr>
              <a:xfrm rot="10035968" flipV="1">
                <a:off x="2229674" y="3814304"/>
                <a:ext cx="1945371" cy="132923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C3465340-6672-47E2-8248-AE7C43240F27}"/>
                  </a:ext>
                </a:extLst>
              </p:cNvPr>
              <p:cNvSpPr/>
              <p:nvPr/>
            </p:nvSpPr>
            <p:spPr>
              <a:xfrm rot="9867325" flipV="1">
                <a:off x="4940067" y="3887626"/>
                <a:ext cx="1945371" cy="10727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C0AE202E-FBB4-4117-8137-077E6959E907}"/>
                  </a:ext>
                </a:extLst>
              </p:cNvPr>
              <p:cNvSpPr/>
              <p:nvPr/>
            </p:nvSpPr>
            <p:spPr>
              <a:xfrm rot="9395893" flipV="1">
                <a:off x="7589725" y="3963438"/>
                <a:ext cx="2027646" cy="10516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F8FAAC-CBA6-4358-8B90-DEECD5A587AF}"/>
                </a:ext>
              </a:extLst>
            </p:cNvPr>
            <p:cNvSpPr/>
            <p:nvPr/>
          </p:nvSpPr>
          <p:spPr>
            <a:xfrm>
              <a:off x="604099" y="5298467"/>
              <a:ext cx="9913939" cy="50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* BP : Back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propagation                                                                          *PSO : Particle Swarm Optimization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51AB44-783F-4E35-B1FE-8855F62C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93007"/>
              </p:ext>
            </p:extLst>
          </p:nvPr>
        </p:nvGraphicFramePr>
        <p:xfrm>
          <a:off x="464457" y="1726278"/>
          <a:ext cx="11088915" cy="431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206973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862333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Imbalance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데이터셋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성능 악화 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Resampling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Cost-Sensitive learning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Ensemble 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F7AF5AB6-6A7E-4964-8A2B-F8F2E1A52BAA}"/>
              </a:ext>
            </a:extLst>
          </p:cNvPr>
          <p:cNvSpPr/>
          <p:nvPr/>
        </p:nvSpPr>
        <p:spPr>
          <a:xfrm>
            <a:off x="7915752" y="2740556"/>
            <a:ext cx="537029" cy="5370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9047EB0-147B-4685-8164-E1CF301C2D09}"/>
              </a:ext>
            </a:extLst>
          </p:cNvPr>
          <p:cNvSpPr/>
          <p:nvPr/>
        </p:nvSpPr>
        <p:spPr>
          <a:xfrm>
            <a:off x="3545691" y="3613594"/>
            <a:ext cx="622954" cy="53703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53FB4A51-F2F2-4987-9136-A479AA249826}"/>
              </a:ext>
            </a:extLst>
          </p:cNvPr>
          <p:cNvSpPr/>
          <p:nvPr/>
        </p:nvSpPr>
        <p:spPr>
          <a:xfrm rot="2700000">
            <a:off x="3554852" y="2708365"/>
            <a:ext cx="604633" cy="604633"/>
          </a:xfrm>
          <a:prstGeom prst="plus">
            <a:avLst>
              <a:gd name="adj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십자형 49">
            <a:extLst>
              <a:ext uri="{FF2B5EF4-FFF2-40B4-BE49-F238E27FC236}">
                <a16:creationId xmlns:a16="http://schemas.microsoft.com/office/drawing/2014/main" id="{397643DA-9944-4218-9F47-00CFC4DB2C37}"/>
              </a:ext>
            </a:extLst>
          </p:cNvPr>
          <p:cNvSpPr/>
          <p:nvPr/>
        </p:nvSpPr>
        <p:spPr>
          <a:xfrm rot="2700000">
            <a:off x="5706598" y="2708365"/>
            <a:ext cx="604633" cy="604633"/>
          </a:xfrm>
          <a:prstGeom prst="plus">
            <a:avLst>
              <a:gd name="adj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>
            <a:extLst>
              <a:ext uri="{FF2B5EF4-FFF2-40B4-BE49-F238E27FC236}">
                <a16:creationId xmlns:a16="http://schemas.microsoft.com/office/drawing/2014/main" id="{6944F512-BA27-47D3-9B4E-5B3151BBA1BE}"/>
              </a:ext>
            </a:extLst>
          </p:cNvPr>
          <p:cNvSpPr/>
          <p:nvPr/>
        </p:nvSpPr>
        <p:spPr>
          <a:xfrm rot="2700000">
            <a:off x="5706599" y="3579793"/>
            <a:ext cx="604633" cy="604633"/>
          </a:xfrm>
          <a:prstGeom prst="plus">
            <a:avLst>
              <a:gd name="adj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>
            <a:extLst>
              <a:ext uri="{FF2B5EF4-FFF2-40B4-BE49-F238E27FC236}">
                <a16:creationId xmlns:a16="http://schemas.microsoft.com/office/drawing/2014/main" id="{5EA09C53-E2E0-4AA9-86E4-B06702109582}"/>
              </a:ext>
            </a:extLst>
          </p:cNvPr>
          <p:cNvSpPr/>
          <p:nvPr/>
        </p:nvSpPr>
        <p:spPr>
          <a:xfrm rot="2700000">
            <a:off x="5706599" y="4491244"/>
            <a:ext cx="604633" cy="604633"/>
          </a:xfrm>
          <a:prstGeom prst="plus">
            <a:avLst>
              <a:gd name="adj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>
            <a:extLst>
              <a:ext uri="{FF2B5EF4-FFF2-40B4-BE49-F238E27FC236}">
                <a16:creationId xmlns:a16="http://schemas.microsoft.com/office/drawing/2014/main" id="{3241DFFE-B6A6-4CC1-A8D0-D02CC3E9229B}"/>
              </a:ext>
            </a:extLst>
          </p:cNvPr>
          <p:cNvSpPr/>
          <p:nvPr/>
        </p:nvSpPr>
        <p:spPr>
          <a:xfrm rot="2700000">
            <a:off x="10217012" y="5314765"/>
            <a:ext cx="604633" cy="604633"/>
          </a:xfrm>
          <a:prstGeom prst="plus">
            <a:avLst>
              <a:gd name="adj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89A9027-6721-47EB-872B-59949F8255A0}"/>
              </a:ext>
            </a:extLst>
          </p:cNvPr>
          <p:cNvSpPr/>
          <p:nvPr/>
        </p:nvSpPr>
        <p:spPr>
          <a:xfrm>
            <a:off x="10250813" y="2740556"/>
            <a:ext cx="537029" cy="5370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3EE698-E37F-4449-8604-E40F78994CB5}"/>
              </a:ext>
            </a:extLst>
          </p:cNvPr>
          <p:cNvSpPr/>
          <p:nvPr/>
        </p:nvSpPr>
        <p:spPr>
          <a:xfrm>
            <a:off x="10250813" y="3640417"/>
            <a:ext cx="537029" cy="5370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8855FC-D324-4296-BA31-C971DF93E470}"/>
              </a:ext>
            </a:extLst>
          </p:cNvPr>
          <p:cNvSpPr/>
          <p:nvPr/>
        </p:nvSpPr>
        <p:spPr>
          <a:xfrm>
            <a:off x="10250813" y="4480372"/>
            <a:ext cx="537029" cy="5370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6D02078-EE3F-4293-ACAB-98C1035931D7}"/>
              </a:ext>
            </a:extLst>
          </p:cNvPr>
          <p:cNvSpPr/>
          <p:nvPr/>
        </p:nvSpPr>
        <p:spPr>
          <a:xfrm>
            <a:off x="7915751" y="3640416"/>
            <a:ext cx="537029" cy="5370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F643E5-E040-40A1-AB9A-0165C3B58714}"/>
              </a:ext>
            </a:extLst>
          </p:cNvPr>
          <p:cNvSpPr/>
          <p:nvPr/>
        </p:nvSpPr>
        <p:spPr>
          <a:xfrm>
            <a:off x="5735319" y="5325726"/>
            <a:ext cx="537029" cy="5370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2B1B774D-6A92-402B-86F8-E6F47AA3B930}"/>
              </a:ext>
            </a:extLst>
          </p:cNvPr>
          <p:cNvSpPr/>
          <p:nvPr/>
        </p:nvSpPr>
        <p:spPr>
          <a:xfrm>
            <a:off x="3545691" y="4420021"/>
            <a:ext cx="622954" cy="53703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EDE8069C-00A3-47E6-BB27-BB20ADBC4179}"/>
              </a:ext>
            </a:extLst>
          </p:cNvPr>
          <p:cNvSpPr/>
          <p:nvPr/>
        </p:nvSpPr>
        <p:spPr>
          <a:xfrm>
            <a:off x="3545691" y="5301854"/>
            <a:ext cx="622954" cy="53703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AC72C86C-44AF-4D71-83DA-F59D908218FA}"/>
              </a:ext>
            </a:extLst>
          </p:cNvPr>
          <p:cNvSpPr/>
          <p:nvPr/>
        </p:nvSpPr>
        <p:spPr>
          <a:xfrm>
            <a:off x="7865499" y="5301854"/>
            <a:ext cx="622954" cy="53703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08DDFBEB-2B83-4101-8BDA-57876F20CCBA}"/>
              </a:ext>
            </a:extLst>
          </p:cNvPr>
          <p:cNvSpPr/>
          <p:nvPr/>
        </p:nvSpPr>
        <p:spPr>
          <a:xfrm>
            <a:off x="7865499" y="4497046"/>
            <a:ext cx="622954" cy="53703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1D7564-D396-41EF-B1FF-CABA6BA21071}"/>
              </a:ext>
            </a:extLst>
          </p:cNvPr>
          <p:cNvSpPr/>
          <p:nvPr/>
        </p:nvSpPr>
        <p:spPr>
          <a:xfrm>
            <a:off x="447447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기존안</a:t>
            </a:r>
            <a:r>
              <a:rPr lang="ko-KR" altLang="en-US" sz="2000" dirty="0"/>
              <a:t> 및 </a:t>
            </a:r>
            <a:r>
              <a:rPr lang="en-US" altLang="ko-KR" sz="2000" dirty="0"/>
              <a:t>Imbalance </a:t>
            </a:r>
            <a:r>
              <a:rPr lang="ko-KR" altLang="en-US" sz="2000" dirty="0"/>
              <a:t>데이터셋 문제 모두 한계점이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4C37-3494-4661-B5D6-15E000C5BA98}"/>
              </a:ext>
            </a:extLst>
          </p:cNvPr>
          <p:cNvSpPr/>
          <p:nvPr/>
        </p:nvSpPr>
        <p:spPr>
          <a:xfrm>
            <a:off x="298420" y="1168394"/>
            <a:ext cx="115951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Imbalance</a:t>
            </a:r>
            <a:r>
              <a:rPr lang="ko-KR" altLang="en-US" sz="2000" dirty="0"/>
              <a:t> 데이터셋에 강건한 </a:t>
            </a:r>
            <a:r>
              <a:rPr lang="en-US" altLang="ko-KR" sz="2000" dirty="0"/>
              <a:t>2 Step WSI</a:t>
            </a:r>
            <a:r>
              <a:rPr lang="ko-KR" altLang="en-US" sz="2000" dirty="0"/>
              <a:t> 분류 프레임 워크를 제안한다</a:t>
            </a:r>
            <a:r>
              <a:rPr lang="en-US" altLang="ko-KR" sz="2000" dirty="0"/>
              <a:t>.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기존 한계점 </a:t>
            </a:r>
            <a:r>
              <a:rPr lang="en-US" altLang="ko-KR" dirty="0"/>
              <a:t>: </a:t>
            </a:r>
            <a:r>
              <a:rPr lang="ko-KR" altLang="en-US" dirty="0"/>
              <a:t>예측 모델이</a:t>
            </a:r>
            <a:r>
              <a:rPr lang="en-US" altLang="ko-KR" dirty="0"/>
              <a:t> Imbalance </a:t>
            </a:r>
            <a:r>
              <a:rPr lang="ko-KR" altLang="en-US" dirty="0"/>
              <a:t>데이터셋 전체를 활용할 것을 가정했다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이로 인해 </a:t>
            </a:r>
            <a:r>
              <a:rPr lang="en-US" altLang="ko-KR" dirty="0"/>
              <a:t>Imbalance </a:t>
            </a:r>
            <a:r>
              <a:rPr lang="ko-KR" altLang="en-US" dirty="0"/>
              <a:t>데이터셋이 초래하는 악영향을 그대로 받아들여야 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-132121" y="71376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=&gt; 따라서, 우리는 불균형 상황에 강건한 2 </a:t>
            </a:r>
            <a:r>
              <a:rPr lang="ko-KR" altLang="en-US" dirty="0" err="1"/>
              <a:t>step</a:t>
            </a:r>
            <a:r>
              <a:rPr lang="ko-KR" altLang="en-US" dirty="0"/>
              <a:t> WSI 분류 프레임 워크를 제안하고자 한다.</a:t>
            </a:r>
          </a:p>
          <a:p>
            <a:r>
              <a:rPr lang="ko-KR" altLang="en-US" dirty="0" err="1"/>
              <a:t>Step</a:t>
            </a:r>
            <a:r>
              <a:rPr lang="ko-KR" altLang="en-US" dirty="0"/>
              <a:t> 1 )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cube</a:t>
            </a:r>
            <a:r>
              <a:rPr lang="ko-KR" altLang="en-US" dirty="0"/>
              <a:t> + One-</a:t>
            </a:r>
            <a:r>
              <a:rPr lang="ko-KR" altLang="en-US" dirty="0" err="1"/>
              <a:t>Classification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Step</a:t>
            </a:r>
            <a:r>
              <a:rPr lang="ko-KR" altLang="en-US" dirty="0"/>
              <a:t> 2 )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cube</a:t>
            </a:r>
            <a:r>
              <a:rPr lang="ko-KR" altLang="en-US" dirty="0"/>
              <a:t> + 3-class </a:t>
            </a:r>
            <a:r>
              <a:rPr lang="ko-KR" altLang="en-US" dirty="0" err="1"/>
              <a:t>classification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F8D23E-D5C7-4B50-A428-0833A95E1BF7}"/>
              </a:ext>
            </a:extLst>
          </p:cNvPr>
          <p:cNvSpPr/>
          <p:nvPr/>
        </p:nvSpPr>
        <p:spPr>
          <a:xfrm>
            <a:off x="4630505" y="-2016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/>
              <a:t>&lt;Step 1&gt;</a:t>
            </a:r>
          </a:p>
          <a:p>
            <a:pPr algn="ctr"/>
            <a:r>
              <a:rPr lang="en-US" altLang="ko-KR" dirty="0"/>
              <a:t>Anomaly Detection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70A1384-8877-4267-998D-18CD5B5CE70A}"/>
              </a:ext>
            </a:extLst>
          </p:cNvPr>
          <p:cNvGrpSpPr/>
          <p:nvPr/>
        </p:nvGrpSpPr>
        <p:grpSpPr>
          <a:xfrm>
            <a:off x="447447" y="2358119"/>
            <a:ext cx="11160944" cy="3971324"/>
            <a:chOff x="161412" y="2217874"/>
            <a:chExt cx="11775709" cy="419007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0900750-FDF4-4E15-810A-31363E09AE80}"/>
                </a:ext>
              </a:extLst>
            </p:cNvPr>
            <p:cNvSpPr/>
            <p:nvPr/>
          </p:nvSpPr>
          <p:spPr>
            <a:xfrm>
              <a:off x="254877" y="2743255"/>
              <a:ext cx="6393572" cy="3404565"/>
            </a:xfrm>
            <a:prstGeom prst="roundRect">
              <a:avLst>
                <a:gd name="adj" fmla="val 7714"/>
              </a:avLst>
            </a:prstGeom>
            <a:solidFill>
              <a:srgbClr val="FFDC7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6D70756-55DD-414F-AE00-6EE1991F46E0}"/>
                </a:ext>
              </a:extLst>
            </p:cNvPr>
            <p:cNvSpPr/>
            <p:nvPr/>
          </p:nvSpPr>
          <p:spPr>
            <a:xfrm>
              <a:off x="4429583" y="2846279"/>
              <a:ext cx="6981367" cy="1948815"/>
            </a:xfrm>
            <a:prstGeom prst="roundRect">
              <a:avLst>
                <a:gd name="adj" fmla="val 10313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20AFD259-E75A-4C97-949A-EEBC1A96232D}"/>
                </a:ext>
              </a:extLst>
            </p:cNvPr>
            <p:cNvSpPr/>
            <p:nvPr/>
          </p:nvSpPr>
          <p:spPr>
            <a:xfrm>
              <a:off x="364765" y="3413798"/>
              <a:ext cx="1891625" cy="1267389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Imbalance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자기 디스크 22">
              <a:extLst>
                <a:ext uri="{FF2B5EF4-FFF2-40B4-BE49-F238E27FC236}">
                  <a16:creationId xmlns:a16="http://schemas.microsoft.com/office/drawing/2014/main" id="{E52C23E0-538E-41D1-8FAD-C32CAFAB2B8F}"/>
                </a:ext>
              </a:extLst>
            </p:cNvPr>
            <p:cNvSpPr/>
            <p:nvPr/>
          </p:nvSpPr>
          <p:spPr>
            <a:xfrm>
              <a:off x="4543300" y="4911292"/>
              <a:ext cx="1891625" cy="105369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Normal Dataset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자기 디스크 23">
              <a:extLst>
                <a:ext uri="{FF2B5EF4-FFF2-40B4-BE49-F238E27FC236}">
                  <a16:creationId xmlns:a16="http://schemas.microsoft.com/office/drawing/2014/main" id="{4926A60B-5328-4269-AC7B-51EAAF56F1AF}"/>
                </a:ext>
              </a:extLst>
            </p:cNvPr>
            <p:cNvSpPr/>
            <p:nvPr/>
          </p:nvSpPr>
          <p:spPr>
            <a:xfrm>
              <a:off x="4590033" y="3836956"/>
              <a:ext cx="1891625" cy="42107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Balance 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D5DF58-5380-46DD-AEEE-70912F175FE4}"/>
                </a:ext>
              </a:extLst>
            </p:cNvPr>
            <p:cNvSpPr/>
            <p:nvPr/>
          </p:nvSpPr>
          <p:spPr>
            <a:xfrm>
              <a:off x="161412" y="2598057"/>
              <a:ext cx="11775709" cy="3809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486D1CE-473E-4630-938A-6580A54840C2}"/>
                </a:ext>
              </a:extLst>
            </p:cNvPr>
            <p:cNvSpPr/>
            <p:nvPr/>
          </p:nvSpPr>
          <p:spPr>
            <a:xfrm>
              <a:off x="161412" y="4795094"/>
              <a:ext cx="24024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*Normal Data</a:t>
              </a:r>
              <a:r>
                <a:rPr lang="ko-KR" altLang="en-US" sz="1400" dirty="0"/>
                <a:t>가 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Major class</a:t>
              </a:r>
              <a:r>
                <a:rPr lang="ko-KR" altLang="en-US" sz="1400" dirty="0"/>
                <a:t>라고 가정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D9781E-8A27-47D2-9DF2-680A754E2323}"/>
                </a:ext>
              </a:extLst>
            </p:cNvPr>
            <p:cNvCxnSpPr>
              <a:cxnSpLocks/>
              <a:stCxn id="4" idx="4"/>
              <a:endCxn id="24" idx="2"/>
            </p:cNvCxnSpPr>
            <p:nvPr/>
          </p:nvCxnSpPr>
          <p:spPr>
            <a:xfrm flipV="1">
              <a:off x="2256390" y="4047492"/>
              <a:ext cx="233364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98FACFF-0F4D-4A8F-A6A9-BAC77EAE0C32}"/>
                </a:ext>
              </a:extLst>
            </p:cNvPr>
            <p:cNvCxnSpPr>
              <a:cxnSpLocks/>
              <a:stCxn id="4" idx="4"/>
              <a:endCxn id="23" idx="2"/>
            </p:cNvCxnSpPr>
            <p:nvPr/>
          </p:nvCxnSpPr>
          <p:spPr>
            <a:xfrm>
              <a:off x="2256390" y="4047493"/>
              <a:ext cx="2286910" cy="1390648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BDD9D1-F9BF-4A92-A3FB-0F32B80281C2}"/>
                </a:ext>
              </a:extLst>
            </p:cNvPr>
            <p:cNvSpPr/>
            <p:nvPr/>
          </p:nvSpPr>
          <p:spPr>
            <a:xfrm>
              <a:off x="182382" y="2801908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/>
                <a:t>&lt;Step 1&gt;</a:t>
              </a:r>
            </a:p>
            <a:p>
              <a:pPr algn="ctr"/>
              <a:r>
                <a:rPr lang="en-US" altLang="ko-KR" dirty="0"/>
                <a:t>Anomaly Detection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DFA4A08-A380-4834-8F03-63EEEE97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4842" y="3364514"/>
              <a:ext cx="1899771" cy="1316673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6933850-7A09-4681-9822-85AB7DF9220F}"/>
                </a:ext>
              </a:extLst>
            </p:cNvPr>
            <p:cNvSpPr/>
            <p:nvPr/>
          </p:nvSpPr>
          <p:spPr>
            <a:xfrm>
              <a:off x="5008646" y="2831599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/>
                <a:t>&lt;Step 2&gt;</a:t>
              </a:r>
            </a:p>
            <a:p>
              <a:pPr algn="ctr"/>
              <a:r>
                <a:rPr lang="en-US" altLang="ko-KR" dirty="0"/>
                <a:t>Class Prediction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2D1011-DF3B-4FE5-8088-93027FC225F0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6481658" y="4022851"/>
              <a:ext cx="2983184" cy="246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3287995-CD45-4393-89CD-F52F545F4B34}"/>
                </a:ext>
              </a:extLst>
            </p:cNvPr>
            <p:cNvSpPr/>
            <p:nvPr/>
          </p:nvSpPr>
          <p:spPr>
            <a:xfrm>
              <a:off x="2933700" y="2217874"/>
              <a:ext cx="6096000" cy="3896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/>
                <a:t>&lt;2 Step</a:t>
              </a:r>
              <a:r>
                <a:rPr lang="ko-KR" altLang="en-US" dirty="0"/>
                <a:t> </a:t>
              </a:r>
              <a:r>
                <a:rPr lang="en-US" altLang="ko-KR" dirty="0"/>
                <a:t>WSI Classification Framework&gt;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4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43F63-CC77-4A1E-AF89-DB8CB2266226}"/>
              </a:ext>
            </a:extLst>
          </p:cNvPr>
          <p:cNvSpPr/>
          <p:nvPr/>
        </p:nvSpPr>
        <p:spPr>
          <a:xfrm>
            <a:off x="447446" y="1248085"/>
            <a:ext cx="90824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Anomaly</a:t>
            </a:r>
            <a:r>
              <a:rPr lang="ko-KR" altLang="en-US" dirty="0"/>
              <a:t> </a:t>
            </a:r>
            <a:r>
              <a:rPr lang="ko-KR" altLang="en-US" dirty="0" err="1"/>
              <a:t>detection</a:t>
            </a:r>
            <a:r>
              <a:rPr lang="ko-KR" altLang="en-US" dirty="0"/>
              <a:t>  개념 설명 </a:t>
            </a:r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정의 : </a:t>
            </a:r>
            <a:r>
              <a:rPr lang="ko-KR" altLang="en-US" dirty="0" err="1"/>
              <a:t>Anomaly</a:t>
            </a:r>
            <a:r>
              <a:rPr lang="ko-KR" altLang="en-US" dirty="0"/>
              <a:t> </a:t>
            </a:r>
            <a:r>
              <a:rPr lang="ko-KR" altLang="en-US" dirty="0" err="1"/>
              <a:t>detection</a:t>
            </a:r>
            <a:r>
              <a:rPr lang="ko-KR" altLang="en-US" dirty="0"/>
              <a:t> 이란? </a:t>
            </a:r>
          </a:p>
          <a:p>
            <a:endParaRPr lang="ko-KR" altLang="en-US" dirty="0"/>
          </a:p>
          <a:p>
            <a:r>
              <a:rPr lang="ko-KR" altLang="en-US" dirty="0"/>
              <a:t>종류 </a:t>
            </a:r>
          </a:p>
          <a:p>
            <a:r>
              <a:rPr lang="ko-KR" altLang="en-US" dirty="0" err="1"/>
              <a:t>Anomaly</a:t>
            </a:r>
            <a:r>
              <a:rPr lang="ko-KR" altLang="en-US" dirty="0"/>
              <a:t> </a:t>
            </a:r>
            <a:r>
              <a:rPr lang="ko-KR" altLang="en-US" dirty="0" err="1"/>
              <a:t>detection은</a:t>
            </a:r>
            <a:r>
              <a:rPr lang="ko-KR" altLang="en-US" dirty="0"/>
              <a:t> 크게 3 </a:t>
            </a:r>
            <a:r>
              <a:rPr lang="ko-KR" altLang="en-US" dirty="0" err="1"/>
              <a:t>class로</a:t>
            </a:r>
            <a:r>
              <a:rPr lang="ko-KR" altLang="en-US" dirty="0"/>
              <a:t> 나뉜다. </a:t>
            </a:r>
          </a:p>
          <a:p>
            <a:r>
              <a:rPr lang="ko-KR" altLang="en-US" dirty="0"/>
              <a:t>1. </a:t>
            </a:r>
            <a:r>
              <a:rPr lang="ko-KR" altLang="en-US" dirty="0" err="1"/>
              <a:t>point</a:t>
            </a:r>
            <a:r>
              <a:rPr lang="ko-KR" altLang="en-US" dirty="0"/>
              <a:t> : 큰 데이터 셋에서 </a:t>
            </a:r>
            <a:r>
              <a:rPr lang="ko-KR" altLang="en-US" dirty="0" err="1"/>
              <a:t>single</a:t>
            </a:r>
            <a:r>
              <a:rPr lang="ko-KR" altLang="en-US" dirty="0"/>
              <a:t> </a:t>
            </a:r>
            <a:r>
              <a:rPr lang="ko-KR" altLang="en-US" dirty="0" err="1"/>
              <a:t>anomalous</a:t>
            </a:r>
            <a:r>
              <a:rPr lang="ko-KR" altLang="en-US" dirty="0"/>
              <a:t> </a:t>
            </a:r>
            <a:r>
              <a:rPr lang="ko-KR" altLang="en-US" dirty="0" err="1"/>
              <a:t>point을</a:t>
            </a:r>
            <a:r>
              <a:rPr lang="ko-KR" altLang="en-US" dirty="0"/>
              <a:t> 구별 </a:t>
            </a:r>
          </a:p>
          <a:p>
            <a:r>
              <a:rPr lang="ko-KR" altLang="en-US" dirty="0"/>
              <a:t>2. </a:t>
            </a:r>
            <a:r>
              <a:rPr lang="ko-KR" altLang="en-US" dirty="0" err="1"/>
              <a:t>Collective</a:t>
            </a:r>
            <a:r>
              <a:rPr lang="ko-KR" altLang="en-US" dirty="0"/>
              <a:t> : 개별로는 </a:t>
            </a:r>
            <a:r>
              <a:rPr lang="ko-KR" altLang="en-US" dirty="0" err="1"/>
              <a:t>Anomaly가</a:t>
            </a:r>
            <a:r>
              <a:rPr lang="ko-KR" altLang="en-US" dirty="0"/>
              <a:t> 아니지만 집단으로 봤을 때는 맞음 </a:t>
            </a:r>
          </a:p>
          <a:p>
            <a:r>
              <a:rPr lang="ko-KR" altLang="en-US" dirty="0"/>
              <a:t>3. </a:t>
            </a:r>
            <a:r>
              <a:rPr lang="ko-KR" altLang="en-US" dirty="0" err="1"/>
              <a:t>Contextual</a:t>
            </a:r>
            <a:r>
              <a:rPr lang="ko-KR" altLang="en-US" dirty="0"/>
              <a:t> : 문맥에 따라 </a:t>
            </a:r>
            <a:r>
              <a:rPr lang="ko-KR" altLang="en-US" dirty="0" err="1"/>
              <a:t>Abnormal</a:t>
            </a:r>
            <a:r>
              <a:rPr lang="ko-KR" altLang="en-US" dirty="0"/>
              <a:t>, </a:t>
            </a:r>
            <a:r>
              <a:rPr lang="ko-KR" altLang="en-US" dirty="0" err="1"/>
              <a:t>Normal이</a:t>
            </a:r>
            <a:r>
              <a:rPr lang="ko-KR" altLang="en-US" dirty="0"/>
              <a:t> 나뉨</a:t>
            </a:r>
          </a:p>
        </p:txBody>
      </p:sp>
    </p:spTree>
    <p:extLst>
      <p:ext uri="{BB962C8B-B14F-4D97-AF65-F5344CB8AC3E}">
        <p14:creationId xmlns:p14="http://schemas.microsoft.com/office/powerpoint/2010/main" val="20688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007768" y="-6598"/>
            <a:ext cx="25052" cy="41718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2031340" y="575795"/>
            <a:ext cx="599095" cy="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7"/>
          <p:cNvSpPr txBox="1"/>
          <p:nvPr/>
        </p:nvSpPr>
        <p:spPr>
          <a:xfrm>
            <a:off x="2046393" y="635873"/>
            <a:ext cx="770133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본 연구의 핵심 산출물인 슬라이드 이미지 분류 시스템의 </a:t>
            </a:r>
            <a:r>
              <a:rPr lang="ko-KR" altLang="en-US" sz="1400" spc="-35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아키텍쳐와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r>
              <a:rPr lang="ko-KR" altLang="en-US" sz="1400" spc="-35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성능표는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b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</a:b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아래와 같음</a:t>
            </a:r>
            <a:endParaRPr lang="en-US" altLang="ko-KR" sz="1400" spc="-35" dirty="0">
              <a:solidFill>
                <a:srgbClr val="FF000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992059" y="116632"/>
          <a:ext cx="26225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19">
                  <a:extLst>
                    <a:ext uri="{9D8B030D-6E8A-4147-A177-3AD203B41FA5}">
                      <a16:colId xmlns:a16="http://schemas.microsoft.com/office/drawing/2014/main" val="3356619072"/>
                    </a:ext>
                  </a:extLst>
                </a:gridCol>
                <a:gridCol w="754331">
                  <a:extLst>
                    <a:ext uri="{9D8B030D-6E8A-4147-A177-3AD203B41FA5}">
                      <a16:colId xmlns:a16="http://schemas.microsoft.com/office/drawing/2014/main" val="3444429872"/>
                    </a:ext>
                  </a:extLst>
                </a:gridCol>
                <a:gridCol w="630947">
                  <a:extLst>
                    <a:ext uri="{9D8B030D-6E8A-4147-A177-3AD203B41FA5}">
                      <a16:colId xmlns:a16="http://schemas.microsoft.com/office/drawing/2014/main" val="3466400181"/>
                    </a:ext>
                  </a:extLst>
                </a:gridCol>
                <a:gridCol w="630947">
                  <a:extLst>
                    <a:ext uri="{9D8B030D-6E8A-4147-A177-3AD203B41FA5}">
                      <a16:colId xmlns:a16="http://schemas.microsoft.com/office/drawing/2014/main" val="3342330535"/>
                    </a:ext>
                  </a:extLst>
                </a:gridCol>
              </a:tblGrid>
              <a:tr h="450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주요 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93884"/>
                  </a:ext>
                </a:extLst>
              </a:tr>
              <a:tr h="27432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Patch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+mn-lt"/>
                        </a:rPr>
                        <a:t>Mixpatch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(2c)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98.79%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7297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(2c)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50655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Dense_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LossDiff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98.11%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78231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96.44%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51603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97.30%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5143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53769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EfficientNet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95.84%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70573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94.53%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36228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92.76%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442154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97.42%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065069"/>
                  </a:ext>
                </a:extLst>
              </a:tr>
            </a:tbl>
          </a:graphicData>
        </a:graphic>
      </p:graphicFrame>
      <p:graphicFrame>
        <p:nvGraphicFramePr>
          <p:cNvPr id="196" name="표 195"/>
          <p:cNvGraphicFramePr>
            <a:graphicFrameLocks noGrp="1"/>
          </p:cNvGraphicFramePr>
          <p:nvPr>
            <p:extLst/>
          </p:nvPr>
        </p:nvGraphicFramePr>
        <p:xfrm>
          <a:off x="7968208" y="3087140"/>
          <a:ext cx="2622544" cy="312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20">
                  <a:extLst>
                    <a:ext uri="{9D8B030D-6E8A-4147-A177-3AD203B41FA5}">
                      <a16:colId xmlns:a16="http://schemas.microsoft.com/office/drawing/2014/main" val="3356619072"/>
                    </a:ext>
                  </a:extLst>
                </a:gridCol>
                <a:gridCol w="757786">
                  <a:extLst>
                    <a:ext uri="{9D8B030D-6E8A-4147-A177-3AD203B41FA5}">
                      <a16:colId xmlns:a16="http://schemas.microsoft.com/office/drawing/2014/main" val="3444429872"/>
                    </a:ext>
                  </a:extLst>
                </a:gridCol>
                <a:gridCol w="629219">
                  <a:extLst>
                    <a:ext uri="{9D8B030D-6E8A-4147-A177-3AD203B41FA5}">
                      <a16:colId xmlns:a16="http://schemas.microsoft.com/office/drawing/2014/main" val="3466400181"/>
                    </a:ext>
                  </a:extLst>
                </a:gridCol>
                <a:gridCol w="629219">
                  <a:extLst>
                    <a:ext uri="{9D8B030D-6E8A-4147-A177-3AD203B41FA5}">
                      <a16:colId xmlns:a16="http://schemas.microsoft.com/office/drawing/2014/main" val="3450640667"/>
                    </a:ext>
                  </a:extLst>
                </a:gridCol>
              </a:tblGrid>
              <a:tr h="377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93884"/>
                  </a:ext>
                </a:extLst>
              </a:tr>
              <a:tr h="216000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Slide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Naïve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baysian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93.01%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7297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963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91.05%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8480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64.05%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6602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Graph_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</a:rPr>
                        <a:t>Cnn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94.66%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782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00000"/>
                          </a:solidFill>
                          <a:latin typeface="+mn-lt"/>
                        </a:rPr>
                        <a:t>92.48%*</a:t>
                      </a:r>
                      <a:endParaRPr lang="ko-KR" altLang="en-US" sz="9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12054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93.59%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11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92.05%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0117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Feature_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cube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96.00%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7057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(3c)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C00000"/>
                          </a:solidFill>
                          <a:latin typeface="+mn-lt"/>
                        </a:rPr>
                        <a:t>95.30%*</a:t>
                      </a:r>
                      <a:endParaRPr lang="ko-KR" altLang="en-US" sz="9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1902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위장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-%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108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대장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(4c)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95.50%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594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30217" y="6282016"/>
            <a:ext cx="388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*</a:t>
            </a:r>
            <a:r>
              <a:rPr lang="ko-KR" altLang="en-US" sz="800" dirty="0"/>
              <a:t>테스트 데이터는 변수에 따라 달라져 정확히 일치하지는 않음</a:t>
            </a:r>
            <a:endParaRPr lang="en-US" altLang="ko-KR" sz="800" dirty="0"/>
          </a:p>
          <a:p>
            <a:pPr algn="r"/>
            <a:r>
              <a:rPr lang="en-US" altLang="ko-KR" sz="800" dirty="0"/>
              <a:t>-3c= 3 class, 4c= 4class</a:t>
            </a:r>
          </a:p>
          <a:p>
            <a:pPr algn="r"/>
            <a:r>
              <a:rPr lang="en-US" altLang="ko-KR" sz="800" dirty="0"/>
              <a:t>[*] : </a:t>
            </a:r>
            <a:r>
              <a:rPr lang="ko-KR" altLang="en-US" sz="800" dirty="0">
                <a:solidFill>
                  <a:srgbClr val="FF0000"/>
                </a:solidFill>
              </a:rPr>
              <a:t>현장 테스트 결과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551920" y="5285246"/>
            <a:ext cx="784440" cy="94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576375" y="1141118"/>
            <a:ext cx="759987" cy="917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97" y="1340769"/>
            <a:ext cx="5874836" cy="5104457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98" idx="1"/>
          </p:cNvCxnSpPr>
          <p:nvPr/>
        </p:nvCxnSpPr>
        <p:spPr>
          <a:xfrm flipH="1">
            <a:off x="5303914" y="1599668"/>
            <a:ext cx="3272461" cy="24810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3"/>
          <p:cNvSpPr txBox="1">
            <a:spLocks/>
          </p:cNvSpPr>
          <p:nvPr/>
        </p:nvSpPr>
        <p:spPr>
          <a:xfrm>
            <a:off x="1925876" y="125999"/>
            <a:ext cx="7030490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3. </a:t>
            </a:r>
            <a:r>
              <a:rPr lang="ko-KR" altLang="en-US" sz="1600" dirty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연구 과제 추진 내용 </a:t>
            </a:r>
            <a:r>
              <a:rPr lang="en-US" altLang="ko-KR" sz="1600" dirty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|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3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차년도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슬라이드 시스템</a:t>
            </a:r>
          </a:p>
        </p:txBody>
      </p:sp>
      <p:cxnSp>
        <p:nvCxnSpPr>
          <p:cNvPr id="14" name="직선 화살표 연결선 13"/>
          <p:cNvCxnSpPr>
            <a:cxnSpLocks/>
            <a:stCxn id="16" idx="1"/>
          </p:cNvCxnSpPr>
          <p:nvPr/>
        </p:nvCxnSpPr>
        <p:spPr>
          <a:xfrm flipH="1">
            <a:off x="7392145" y="849704"/>
            <a:ext cx="1199311" cy="923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591456" y="567042"/>
            <a:ext cx="759987" cy="56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5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43F63-CC77-4A1E-AF89-DB8CB2266226}"/>
              </a:ext>
            </a:extLst>
          </p:cNvPr>
          <p:cNvSpPr/>
          <p:nvPr/>
        </p:nvSpPr>
        <p:spPr>
          <a:xfrm>
            <a:off x="447446" y="1248085"/>
            <a:ext cx="90824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Anomaly Detection method in medical Field </a:t>
            </a:r>
          </a:p>
          <a:p>
            <a:endParaRPr lang="en-US" altLang="ko-KR" dirty="0"/>
          </a:p>
          <a:p>
            <a:r>
              <a:rPr lang="en-US" altLang="ko-KR" dirty="0"/>
              <a:t> 15</a:t>
            </a:r>
            <a:r>
              <a:rPr lang="ko-KR" altLang="en-US" dirty="0"/>
              <a:t>년 </a:t>
            </a:r>
            <a:r>
              <a:rPr lang="en-US" altLang="ko-KR" dirty="0"/>
              <a:t>~ 21</a:t>
            </a:r>
            <a:r>
              <a:rPr lang="ko-KR" altLang="en-US" dirty="0"/>
              <a:t>년 간 의료계에 </a:t>
            </a:r>
            <a:r>
              <a:rPr lang="en-US" altLang="ko-KR" dirty="0"/>
              <a:t>AD</a:t>
            </a:r>
            <a:r>
              <a:rPr lang="ko-KR" altLang="en-US" dirty="0"/>
              <a:t>를 적용한 </a:t>
            </a:r>
            <a:r>
              <a:rPr lang="en-US" altLang="ko-KR" dirty="0"/>
              <a:t>45</a:t>
            </a:r>
            <a:r>
              <a:rPr lang="ko-KR" altLang="en-US" dirty="0"/>
              <a:t>개의 연구가 있었으며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en-US" altLang="ko-KR" dirty="0"/>
              <a:t>21</a:t>
            </a:r>
            <a:r>
              <a:rPr lang="ko-KR" altLang="en-US" dirty="0"/>
              <a:t>개가 </a:t>
            </a:r>
            <a:r>
              <a:rPr lang="en-US" altLang="ko-KR" dirty="0"/>
              <a:t>Brain image, </a:t>
            </a:r>
            <a:r>
              <a:rPr lang="ko-KR" altLang="en-US" dirty="0"/>
              <a:t>그 외로 </a:t>
            </a:r>
            <a:r>
              <a:rPr lang="en-US" altLang="ko-KR" dirty="0"/>
              <a:t>Chest X-ray, mammography, OCT </a:t>
            </a:r>
            <a:r>
              <a:rPr lang="ko-KR" altLang="en-US" dirty="0"/>
              <a:t>등에 적용했다</a:t>
            </a:r>
            <a:r>
              <a:rPr lang="en-US" altLang="ko-KR" dirty="0"/>
              <a:t>[Maximilian, 2022]. </a:t>
            </a:r>
          </a:p>
          <a:p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가량의 연구의 </a:t>
            </a:r>
            <a:r>
              <a:rPr lang="en-US" altLang="ko-KR" dirty="0"/>
              <a:t>AD </a:t>
            </a:r>
            <a:r>
              <a:rPr lang="ko-KR" altLang="en-US" dirty="0"/>
              <a:t>동기는  </a:t>
            </a:r>
            <a:r>
              <a:rPr lang="en-US" altLang="ko-KR" dirty="0"/>
              <a:t>Labeled training data</a:t>
            </a:r>
            <a:r>
              <a:rPr lang="ko-KR" altLang="en-US" dirty="0"/>
              <a:t>의 부족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모두 </a:t>
            </a:r>
            <a:r>
              <a:rPr lang="en-US" altLang="ko-KR" dirty="0"/>
              <a:t>semi / unsupervised </a:t>
            </a:r>
            <a:r>
              <a:rPr lang="ko-KR" altLang="en-US" dirty="0"/>
              <a:t>방식으로도 성공적으로 성과를 달성했다고 설명함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3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447446" y="1248085"/>
            <a:ext cx="9082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Anomaly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을 위해 적용한 방법론들 정리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/>
              <a:t>Maxi </a:t>
            </a:r>
            <a:r>
              <a:rPr lang="ko-KR" altLang="en-US" strike="sngStrike" dirty="0"/>
              <a:t>논문 다시 참고하여 방법론들 정리해서 넣기 </a:t>
            </a:r>
            <a:r>
              <a:rPr lang="en-US" altLang="ko-KR" strike="sngStrike" dirty="0"/>
              <a:t>=&gt; </a:t>
            </a:r>
            <a:r>
              <a:rPr lang="ko-KR" altLang="en-US" strike="sngStrike" dirty="0"/>
              <a:t>참고할 것 없음</a:t>
            </a:r>
            <a:r>
              <a:rPr lang="en-US" altLang="ko-KR" strike="sngStrike" dirty="0"/>
              <a:t>. </a:t>
            </a:r>
            <a:r>
              <a:rPr lang="ko-KR" altLang="en-US" strike="sngStrike" dirty="0"/>
              <a:t> </a:t>
            </a:r>
            <a:endParaRPr lang="en-US" altLang="ko-KR" strike="sngStrike" dirty="0"/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0D6CA3-3668-4BC8-B5A9-E50CA0E25680}"/>
              </a:ext>
            </a:extLst>
          </p:cNvPr>
          <p:cNvSpPr/>
          <p:nvPr/>
        </p:nvSpPr>
        <p:spPr>
          <a:xfrm>
            <a:off x="660400" y="2506676"/>
            <a:ext cx="93632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모델 명 </a:t>
            </a:r>
            <a:r>
              <a:rPr lang="en-US" altLang="ko-KR" dirty="0"/>
              <a:t>/ </a:t>
            </a:r>
            <a:r>
              <a:rPr lang="ko-KR" altLang="en-US" dirty="0"/>
              <a:t>필요 조건 </a:t>
            </a:r>
            <a:r>
              <a:rPr lang="en-US" altLang="ko-KR" dirty="0"/>
              <a:t>/ </a:t>
            </a:r>
            <a:r>
              <a:rPr lang="ko-KR" altLang="en-US" dirty="0"/>
              <a:t>장점 </a:t>
            </a:r>
            <a:r>
              <a:rPr lang="en-US" altLang="ko-KR" dirty="0"/>
              <a:t>/ </a:t>
            </a:r>
            <a:r>
              <a:rPr lang="ko-KR" altLang="en-US" dirty="0"/>
              <a:t>단점 </a:t>
            </a:r>
            <a:r>
              <a:rPr lang="en-US" altLang="ko-KR" dirty="0"/>
              <a:t>/ </a:t>
            </a:r>
            <a:r>
              <a:rPr lang="ko-KR" altLang="en-US" dirty="0"/>
              <a:t>비고 </a:t>
            </a:r>
            <a:endParaRPr lang="en-US" altLang="ko-KR" dirty="0"/>
          </a:p>
          <a:p>
            <a:r>
              <a:rPr lang="en-US" altLang="ko-KR" dirty="0"/>
              <a:t>Input  : Patch </a:t>
            </a:r>
            <a:r>
              <a:rPr lang="ko-KR" altLang="en-US" dirty="0"/>
              <a:t>별</a:t>
            </a:r>
            <a:r>
              <a:rPr lang="en-US" altLang="ko-KR" dirty="0"/>
              <a:t> NDM</a:t>
            </a:r>
            <a:r>
              <a:rPr lang="ko-KR" altLang="en-US" dirty="0"/>
              <a:t> 확률 값</a:t>
            </a:r>
            <a:r>
              <a:rPr lang="en-US" altLang="ko-KR" dirty="0"/>
              <a:t>. (1, 3, 256, 128) </a:t>
            </a:r>
            <a:r>
              <a:rPr lang="ko-KR" altLang="en-US" dirty="0"/>
              <a:t>차원 </a:t>
            </a:r>
            <a:r>
              <a:rPr lang="en-US" altLang="ko-KR" dirty="0"/>
              <a:t>[Feature cube</a:t>
            </a:r>
            <a:r>
              <a:rPr lang="ko-KR" altLang="en-US" dirty="0"/>
              <a:t>와 동일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WSI</a:t>
            </a:r>
            <a:r>
              <a:rPr lang="ko-KR" altLang="en-US" dirty="0"/>
              <a:t> </a:t>
            </a:r>
            <a:r>
              <a:rPr lang="en-US" altLang="ko-KR" dirty="0"/>
              <a:t>Prediction</a:t>
            </a:r>
          </a:p>
          <a:p>
            <a:endParaRPr lang="en-US" altLang="ko-KR" dirty="0"/>
          </a:p>
          <a:p>
            <a:r>
              <a:rPr lang="ko-KR" altLang="en-US" dirty="0" err="1"/>
              <a:t>DevNet</a:t>
            </a:r>
            <a:r>
              <a:rPr lang="ko-KR" altLang="en-US" dirty="0"/>
              <a:t> : </a:t>
            </a:r>
            <a:r>
              <a:rPr lang="en-US" altLang="ko-KR" dirty="0"/>
              <a:t>Score </a:t>
            </a:r>
            <a:r>
              <a:rPr lang="ko-KR" altLang="en-US" dirty="0"/>
              <a:t>기반 </a:t>
            </a:r>
            <a:r>
              <a:rPr lang="en-US" altLang="ko-KR" dirty="0"/>
              <a:t>(2019)</a:t>
            </a:r>
          </a:p>
          <a:p>
            <a:r>
              <a:rPr lang="en-US" altLang="ko-KR" dirty="0"/>
              <a:t>GAN-based</a:t>
            </a:r>
            <a:r>
              <a:rPr lang="ko-KR" altLang="en-US" dirty="0"/>
              <a:t> </a:t>
            </a:r>
            <a:r>
              <a:rPr lang="en-US" altLang="ko-KR" dirty="0"/>
              <a:t>anomaly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Imbalance Problems(2020)</a:t>
            </a:r>
            <a:r>
              <a:rPr lang="ko-KR" altLang="en-US" dirty="0"/>
              <a:t>  </a:t>
            </a:r>
            <a:r>
              <a:rPr lang="en-US" altLang="ko-KR" dirty="0"/>
              <a:t>: Reconstruct </a:t>
            </a:r>
            <a:r>
              <a:rPr lang="ko-KR" altLang="en-US" dirty="0"/>
              <a:t>기반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OCNN : One-class Neural Networks  (Deep SVDD / SAD) : Geometric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2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BF81D-FD12-4980-9F53-B0FF9E4ACE2A}"/>
              </a:ext>
            </a:extLst>
          </p:cNvPr>
          <p:cNvSpPr txBox="1"/>
          <p:nvPr/>
        </p:nvSpPr>
        <p:spPr>
          <a:xfrm>
            <a:off x="330200" y="382686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4785B8"/>
                </a:solidFill>
                <a:latin typeface="+mj-ea"/>
                <a:ea typeface="+mj-ea"/>
              </a:rPr>
              <a:t>INDEX</a:t>
            </a:r>
            <a:endParaRPr lang="ko-KR" altLang="en-US" sz="4000" spc="-300" dirty="0">
              <a:solidFill>
                <a:srgbClr val="4785B8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CBAB55-331D-43BC-9C85-6A59C9724A5A}"/>
              </a:ext>
            </a:extLst>
          </p:cNvPr>
          <p:cNvSpPr txBox="1"/>
          <p:nvPr/>
        </p:nvSpPr>
        <p:spPr>
          <a:xfrm>
            <a:off x="7400209" y="2667209"/>
            <a:ext cx="11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6D93D-5686-420B-97CA-C701DB8307F8}"/>
              </a:ext>
            </a:extLst>
          </p:cNvPr>
          <p:cNvSpPr txBox="1"/>
          <p:nvPr/>
        </p:nvSpPr>
        <p:spPr>
          <a:xfrm>
            <a:off x="7400209" y="3092535"/>
            <a:ext cx="150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7EDD1-EE34-41DC-AE63-C3DB7B44C006}"/>
              </a:ext>
            </a:extLst>
          </p:cNvPr>
          <p:cNvSpPr txBox="1"/>
          <p:nvPr/>
        </p:nvSpPr>
        <p:spPr>
          <a:xfrm>
            <a:off x="7400209" y="3503316"/>
            <a:ext cx="169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FDE127-0134-416B-9B7B-E949863D42C2}"/>
              </a:ext>
            </a:extLst>
          </p:cNvPr>
          <p:cNvSpPr txBox="1"/>
          <p:nvPr/>
        </p:nvSpPr>
        <p:spPr>
          <a:xfrm>
            <a:off x="7399846" y="4353968"/>
            <a:ext cx="387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18B8D3-20DC-4E13-B7B0-7862FBCE79A3}"/>
              </a:ext>
            </a:extLst>
          </p:cNvPr>
          <p:cNvSpPr txBox="1"/>
          <p:nvPr/>
        </p:nvSpPr>
        <p:spPr>
          <a:xfrm>
            <a:off x="7399846" y="3928642"/>
            <a:ext cx="251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B9EEC3-DB07-47D7-B489-89172B20782F}"/>
              </a:ext>
            </a:extLst>
          </p:cNvPr>
          <p:cNvSpPr txBox="1"/>
          <p:nvPr/>
        </p:nvSpPr>
        <p:spPr>
          <a:xfrm>
            <a:off x="7399846" y="4779294"/>
            <a:ext cx="31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10EE7B-A95D-46F3-A1E5-9CFA7C328CBC}"/>
              </a:ext>
            </a:extLst>
          </p:cNvPr>
          <p:cNvSpPr txBox="1"/>
          <p:nvPr/>
        </p:nvSpPr>
        <p:spPr>
          <a:xfrm>
            <a:off x="7399846" y="5204620"/>
            <a:ext cx="31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B5091-1C4F-431D-AF28-B427A8004F26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0E1752D-41DF-43AC-9F08-3CC5B240CD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F8D243-5122-4A3A-9066-63531A0C1CF9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75F552-5D4E-4BF3-9662-F74F387D50DE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567357-263D-4762-8728-0994473CB4A9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0494795-74BB-483E-8F3A-5A5C1B90B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3" name="Picture 8" descr="http://kirc.kaist.ac.kr/images/logos/kirc_logo.png">
            <a:extLst>
              <a:ext uri="{FF2B5EF4-FFF2-40B4-BE49-F238E27FC236}">
                <a16:creationId xmlns:a16="http://schemas.microsoft.com/office/drawing/2014/main" id="{3C206D14-9B95-420C-9F0E-63726899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447446" y="1248085"/>
            <a:ext cx="9082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본 프로젝트에서 제안하는 최종 방법론</a:t>
            </a:r>
            <a:r>
              <a:rPr lang="en-US" altLang="ko-KR" dirty="0"/>
              <a:t>. </a:t>
            </a:r>
            <a:r>
              <a:rPr lang="ko-KR" altLang="en-US" dirty="0"/>
              <a:t>프로세스 설명</a:t>
            </a:r>
            <a:r>
              <a:rPr lang="en-US" altLang="ko-KR" dirty="0"/>
              <a:t>.  Feature cube </a:t>
            </a:r>
            <a:r>
              <a:rPr lang="ko-KR" altLang="en-US" dirty="0"/>
              <a:t>위에서 작동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10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419019" y="1168943"/>
            <a:ext cx="9082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기대효과 </a:t>
            </a:r>
            <a:r>
              <a:rPr lang="en-US" altLang="ko-KR" dirty="0"/>
              <a:t>+ </a:t>
            </a:r>
            <a:r>
              <a:rPr lang="ko-KR" altLang="en-US" dirty="0"/>
              <a:t>앞에서 사용한 표</a:t>
            </a:r>
            <a:r>
              <a:rPr lang="en-US" altLang="ko-KR" dirty="0"/>
              <a:t>(Problem </a:t>
            </a:r>
            <a:r>
              <a:rPr lang="ko-KR" altLang="en-US" dirty="0"/>
              <a:t>마지막 딴</a:t>
            </a:r>
            <a:r>
              <a:rPr lang="en-US" altLang="ko-KR" dirty="0"/>
              <a:t>) </a:t>
            </a:r>
            <a:r>
              <a:rPr lang="ko-KR" altLang="en-US" dirty="0"/>
              <a:t>을 조금 수정해서 제시하기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1451A1-0675-4F48-B58A-F973FD573CE5}"/>
              </a:ext>
            </a:extLst>
          </p:cNvPr>
          <p:cNvSpPr/>
          <p:nvPr/>
        </p:nvSpPr>
        <p:spPr>
          <a:xfrm>
            <a:off x="419019" y="1597052"/>
            <a:ext cx="93227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데이터 </a:t>
            </a:r>
            <a:r>
              <a:rPr lang="ko-KR" altLang="en-US" dirty="0" err="1"/>
              <a:t>Balance</a:t>
            </a:r>
            <a:r>
              <a:rPr lang="ko-KR" altLang="en-US" dirty="0"/>
              <a:t> 하게 만들기 </a:t>
            </a:r>
          </a:p>
          <a:p>
            <a:r>
              <a:rPr lang="ko-KR" altLang="en-US" dirty="0"/>
              <a:t>- 학습과 실제 데이터 분포가 유사해야 성능이 올라간다 [</a:t>
            </a:r>
            <a:r>
              <a:rPr lang="ko-KR" altLang="en-US" dirty="0" err="1"/>
              <a:t>Ref</a:t>
            </a:r>
            <a:r>
              <a:rPr lang="ko-KR" altLang="en-US" dirty="0"/>
              <a:t> </a:t>
            </a:r>
            <a:r>
              <a:rPr lang="ko-KR" altLang="en-US" dirty="0" err="1"/>
              <a:t>Check</a:t>
            </a:r>
            <a:r>
              <a:rPr lang="ko-KR" altLang="en-US" dirty="0"/>
              <a:t>] </a:t>
            </a:r>
          </a:p>
          <a:p>
            <a:r>
              <a:rPr lang="ko-KR" altLang="en-US" dirty="0"/>
              <a:t>-&gt; 데이터의 분포를 유사하게 만들어주는 과정이 필요하다. 학습 시에는 </a:t>
            </a:r>
            <a:r>
              <a:rPr lang="ko-KR" altLang="en-US" dirty="0" err="1"/>
              <a:t>Balance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이고, 예측 시에는 </a:t>
            </a:r>
            <a:r>
              <a:rPr lang="ko-KR" altLang="en-US" dirty="0" err="1"/>
              <a:t>Imbalance</a:t>
            </a:r>
            <a:r>
              <a:rPr lang="ko-KR" altLang="en-US" dirty="0"/>
              <a:t> 이면 안된다. </a:t>
            </a:r>
          </a:p>
          <a:p>
            <a:endParaRPr lang="ko-KR" altLang="en-US" dirty="0"/>
          </a:p>
          <a:p>
            <a:r>
              <a:rPr lang="ko-KR" altLang="en-US" dirty="0"/>
              <a:t>2. 새로운 스캐너 도입 시 빠른 성능 확보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M</a:t>
            </a:r>
            <a:r>
              <a:rPr lang="ko-KR" altLang="en-US" dirty="0"/>
              <a:t>, </a:t>
            </a:r>
            <a:r>
              <a:rPr lang="ko-KR" altLang="en-US" dirty="0" err="1"/>
              <a:t>D</a:t>
            </a:r>
            <a:r>
              <a:rPr lang="ko-KR" altLang="en-US" dirty="0"/>
              <a:t> 데이터에 대해서 </a:t>
            </a:r>
            <a:r>
              <a:rPr lang="ko-KR" altLang="en-US" dirty="0" err="1"/>
              <a:t>Labeled</a:t>
            </a:r>
            <a:r>
              <a:rPr lang="ko-KR" altLang="en-US" dirty="0"/>
              <a:t> 데이터가 많이 필요하지 않다. =&gt; 새로운 </a:t>
            </a:r>
            <a:r>
              <a:rPr lang="ko-KR" altLang="en-US" dirty="0" err="1"/>
              <a:t>Scanner</a:t>
            </a:r>
            <a:r>
              <a:rPr lang="ko-KR" altLang="en-US" dirty="0"/>
              <a:t> </a:t>
            </a:r>
            <a:r>
              <a:rPr lang="ko-KR" altLang="en-US" dirty="0" err="1"/>
              <a:t>도입시</a:t>
            </a:r>
            <a:r>
              <a:rPr lang="ko-KR" altLang="en-US" dirty="0"/>
              <a:t> 적용하기 쉽다.  </a:t>
            </a:r>
          </a:p>
          <a:p>
            <a:endParaRPr lang="ko-KR" altLang="en-US" dirty="0"/>
          </a:p>
          <a:p>
            <a:r>
              <a:rPr lang="ko-KR" altLang="en-US" dirty="0"/>
              <a:t>3. 기존 </a:t>
            </a:r>
            <a:r>
              <a:rPr lang="ko-KR" altLang="en-US" dirty="0" err="1"/>
              <a:t>Frame</a:t>
            </a:r>
            <a:r>
              <a:rPr lang="ko-KR" altLang="en-US" dirty="0"/>
              <a:t> </a:t>
            </a:r>
            <a:r>
              <a:rPr lang="ko-KR" altLang="en-US" dirty="0" err="1"/>
              <a:t>work</a:t>
            </a:r>
            <a:r>
              <a:rPr lang="ko-KR" altLang="en-US" dirty="0"/>
              <a:t> 그대로 활용 가능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4. 성능 향상? (</a:t>
            </a:r>
            <a:r>
              <a:rPr lang="ko-KR" altLang="en-US" dirty="0" err="1"/>
              <a:t>semi-supervised</a:t>
            </a:r>
            <a:r>
              <a:rPr lang="ko-KR" altLang="en-US" dirty="0"/>
              <a:t> </a:t>
            </a:r>
            <a:r>
              <a:rPr lang="ko-KR" altLang="en-US" dirty="0" err="1"/>
              <a:t>learning이</a:t>
            </a:r>
            <a:r>
              <a:rPr lang="ko-KR" altLang="en-US" dirty="0"/>
              <a:t> 더 성과가 좋을 수도 있다) </a:t>
            </a:r>
          </a:p>
          <a:p>
            <a:r>
              <a:rPr lang="ko-KR" altLang="en-US" dirty="0"/>
              <a:t> - 이건 모델을 어떻게 적용하는가에 달려있다. </a:t>
            </a:r>
          </a:p>
        </p:txBody>
      </p:sp>
    </p:spTree>
    <p:extLst>
      <p:ext uri="{BB962C8B-B14F-4D97-AF65-F5344CB8AC3E}">
        <p14:creationId xmlns:p14="http://schemas.microsoft.com/office/powerpoint/2010/main" val="10399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8BE282-FC07-446F-8E29-AA9CBC74EEE9}"/>
              </a:ext>
            </a:extLst>
          </p:cNvPr>
          <p:cNvSpPr/>
          <p:nvPr/>
        </p:nvSpPr>
        <p:spPr>
          <a:xfrm>
            <a:off x="321471" y="1055286"/>
            <a:ext cx="114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조직 병리 검사는 암 진단의 표준 방법이다</a:t>
            </a:r>
            <a:r>
              <a:rPr lang="en-US" altLang="ko-KR" dirty="0"/>
              <a:t>. [Rubin, 2004]</a:t>
            </a:r>
            <a:r>
              <a:rPr lang="ko-KR" altLang="en-US" dirty="0"/>
              <a:t>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689C84-03FB-40C1-B658-3DB14066873A}"/>
              </a:ext>
            </a:extLst>
          </p:cNvPr>
          <p:cNvSpPr/>
          <p:nvPr/>
        </p:nvSpPr>
        <p:spPr>
          <a:xfrm>
            <a:off x="1369552" y="2017276"/>
            <a:ext cx="196182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증상 발현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건강 검진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88D832-3C78-484D-8AB9-ECAA23E0C87F}"/>
              </a:ext>
            </a:extLst>
          </p:cNvPr>
          <p:cNvSpPr/>
          <p:nvPr/>
        </p:nvSpPr>
        <p:spPr>
          <a:xfrm>
            <a:off x="4783485" y="2017276"/>
            <a:ext cx="196182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검사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방사선 단순 촬영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혈액 검사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내시경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초음파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9E6457-B3C8-448F-AAC1-D0AE8A2F07AC}"/>
              </a:ext>
            </a:extLst>
          </p:cNvPr>
          <p:cNvSpPr/>
          <p:nvPr/>
        </p:nvSpPr>
        <p:spPr>
          <a:xfrm>
            <a:off x="8093518" y="1984273"/>
            <a:ext cx="1857931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정상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혹은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질병 의심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093204-35B8-4C28-97BB-05A52894AF21}"/>
              </a:ext>
            </a:extLst>
          </p:cNvPr>
          <p:cNvSpPr/>
          <p:nvPr/>
        </p:nvSpPr>
        <p:spPr>
          <a:xfrm>
            <a:off x="1369553" y="4436106"/>
            <a:ext cx="1961829" cy="843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검사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CT /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M.R.I.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P.E.T. / </a:t>
            </a:r>
            <a:r>
              <a:rPr lang="ko-KR" altLang="en-US" sz="1200" dirty="0">
                <a:solidFill>
                  <a:schemeClr val="tx1"/>
                </a:solidFill>
              </a:rPr>
              <a:t>초음파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동위원소 촬영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E1380E-AB7E-4EAE-8F77-EE784ADF002B}"/>
              </a:ext>
            </a:extLst>
          </p:cNvPr>
          <p:cNvSpPr/>
          <p:nvPr/>
        </p:nvSpPr>
        <p:spPr>
          <a:xfrm>
            <a:off x="4852441" y="4436105"/>
            <a:ext cx="1857931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조직 병리 검사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4F836F-2785-42AC-A925-69692DA916E7}"/>
              </a:ext>
            </a:extLst>
          </p:cNvPr>
          <p:cNvSpPr/>
          <p:nvPr/>
        </p:nvSpPr>
        <p:spPr>
          <a:xfrm>
            <a:off x="8093519" y="4362581"/>
            <a:ext cx="2031993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추정 병기 진단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F61718-A521-460F-ACB3-49D4ABB9B33C}"/>
              </a:ext>
            </a:extLst>
          </p:cNvPr>
          <p:cNvSpPr/>
          <p:nvPr/>
        </p:nvSpPr>
        <p:spPr>
          <a:xfrm>
            <a:off x="874076" y="1770870"/>
            <a:ext cx="10387901" cy="15833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1440B17-76F1-4E49-BBAE-77443919FAB6}"/>
              </a:ext>
            </a:extLst>
          </p:cNvPr>
          <p:cNvSpPr/>
          <p:nvPr/>
        </p:nvSpPr>
        <p:spPr>
          <a:xfrm>
            <a:off x="870124" y="3849463"/>
            <a:ext cx="10387901" cy="2090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53F8B5D-761C-4A48-B972-655019FD4CAD}"/>
              </a:ext>
            </a:extLst>
          </p:cNvPr>
          <p:cNvSpPr/>
          <p:nvPr/>
        </p:nvSpPr>
        <p:spPr>
          <a:xfrm>
            <a:off x="3686719" y="2424418"/>
            <a:ext cx="784613" cy="159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2DAEC5A-2E26-4EEF-8B65-CDDFD441CAFF}"/>
              </a:ext>
            </a:extLst>
          </p:cNvPr>
          <p:cNvSpPr/>
          <p:nvPr/>
        </p:nvSpPr>
        <p:spPr>
          <a:xfrm>
            <a:off x="7093815" y="2424418"/>
            <a:ext cx="784613" cy="159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057BDD8-6DDE-41C9-A7AD-2ABB37EAB760}"/>
              </a:ext>
            </a:extLst>
          </p:cNvPr>
          <p:cNvSpPr/>
          <p:nvPr/>
        </p:nvSpPr>
        <p:spPr>
          <a:xfrm>
            <a:off x="3686719" y="4716417"/>
            <a:ext cx="784613" cy="159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C50D5C19-367D-42E3-9913-085C34502183}"/>
              </a:ext>
            </a:extLst>
          </p:cNvPr>
          <p:cNvSpPr/>
          <p:nvPr/>
        </p:nvSpPr>
        <p:spPr>
          <a:xfrm>
            <a:off x="7093815" y="4716417"/>
            <a:ext cx="784613" cy="159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F07B1F4-7668-40A4-BBF4-AD986D6ADF55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H="1">
            <a:off x="1369553" y="2710893"/>
            <a:ext cx="8256937" cy="2146876"/>
          </a:xfrm>
          <a:prstGeom prst="bentConnector5">
            <a:avLst>
              <a:gd name="adj1" fmla="val -2769"/>
              <a:gd name="adj2" fmla="val 43247"/>
              <a:gd name="adj3" fmla="val 1027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B3319A-BCD7-43B6-8344-E86829301B9F}"/>
              </a:ext>
            </a:extLst>
          </p:cNvPr>
          <p:cNvSpPr/>
          <p:nvPr/>
        </p:nvSpPr>
        <p:spPr>
          <a:xfrm>
            <a:off x="1353424" y="5479682"/>
            <a:ext cx="1977957" cy="26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임시 진단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EB60C4-67D7-431C-A4D0-893427052EBA}"/>
              </a:ext>
            </a:extLst>
          </p:cNvPr>
          <p:cNvSpPr/>
          <p:nvPr/>
        </p:nvSpPr>
        <p:spPr>
          <a:xfrm>
            <a:off x="4767357" y="5479682"/>
            <a:ext cx="1977957" cy="26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암 진단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E7C15B-6E05-4209-BE78-ED0BD0B1F137}"/>
              </a:ext>
            </a:extLst>
          </p:cNvPr>
          <p:cNvSpPr/>
          <p:nvPr/>
        </p:nvSpPr>
        <p:spPr>
          <a:xfrm>
            <a:off x="8120536" y="5479682"/>
            <a:ext cx="1977957" cy="26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치료 방침 결정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18D47-E409-49BF-BFB6-D7750C6B5979}"/>
              </a:ext>
            </a:extLst>
          </p:cNvPr>
          <p:cNvSpPr txBox="1"/>
          <p:nvPr/>
        </p:nvSpPr>
        <p:spPr>
          <a:xfrm>
            <a:off x="327595" y="1987945"/>
            <a:ext cx="461665" cy="1137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일반 검사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82A399-7F44-4D47-A14A-8874C92314B9}"/>
              </a:ext>
            </a:extLst>
          </p:cNvPr>
          <p:cNvSpPr txBox="1"/>
          <p:nvPr/>
        </p:nvSpPr>
        <p:spPr>
          <a:xfrm>
            <a:off x="327595" y="4337141"/>
            <a:ext cx="461665" cy="1137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정밀 검사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9429689-570B-4BEB-B264-F50F06FD5CE6}"/>
              </a:ext>
            </a:extLst>
          </p:cNvPr>
          <p:cNvSpPr/>
          <p:nvPr/>
        </p:nvSpPr>
        <p:spPr>
          <a:xfrm>
            <a:off x="8418475" y="2579170"/>
            <a:ext cx="1208015" cy="2634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B3DD8D-5BB2-4C4E-BEE0-7FCAF938256F}"/>
              </a:ext>
            </a:extLst>
          </p:cNvPr>
          <p:cNvSpPr txBox="1"/>
          <p:nvPr/>
        </p:nvSpPr>
        <p:spPr>
          <a:xfrm>
            <a:off x="8991182" y="6056672"/>
            <a:ext cx="2731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진단 과정</a:t>
            </a:r>
            <a:r>
              <a:rPr lang="en-US" altLang="ko-KR" sz="1050" dirty="0"/>
              <a:t> </a:t>
            </a:r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/>
              <a:t>우리들 내과의원 홈페이지</a:t>
            </a:r>
          </a:p>
        </p:txBody>
      </p:sp>
    </p:spTree>
    <p:extLst>
      <p:ext uri="{BB962C8B-B14F-4D97-AF65-F5344CB8AC3E}">
        <p14:creationId xmlns:p14="http://schemas.microsoft.com/office/powerpoint/2010/main" val="2213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808C13-F2C9-4773-A410-D1BD60E5033F}"/>
              </a:ext>
            </a:extLst>
          </p:cNvPr>
          <p:cNvSpPr/>
          <p:nvPr/>
        </p:nvSpPr>
        <p:spPr>
          <a:xfrm>
            <a:off x="216738" y="1069939"/>
            <a:ext cx="12616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암은 가장 많은 사람들을 죽게 만드는 원인 중 하나이며</a:t>
            </a:r>
            <a:r>
              <a:rPr lang="en-US" altLang="ko-KR" sz="2000" dirty="0"/>
              <a:t>, </a:t>
            </a:r>
            <a:r>
              <a:rPr lang="ko-KR" altLang="en-US" sz="2000" dirty="0"/>
              <a:t>그 영향력을 키워가고 있다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심혈관 질병 다음으로 주요한 사망 원인이다. </a:t>
            </a:r>
            <a:r>
              <a:rPr lang="en-US" altLang="ko-KR" dirty="0"/>
              <a:t>[IHME, 2019]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추세를 고려할 때</a:t>
            </a:r>
            <a:r>
              <a:rPr lang="en-US" altLang="ko-KR" dirty="0"/>
              <a:t>,</a:t>
            </a:r>
            <a:r>
              <a:rPr lang="ko-KR" altLang="en-US" dirty="0"/>
              <a:t> 암은 </a:t>
            </a:r>
            <a:r>
              <a:rPr lang="en-US" altLang="ko-KR" dirty="0"/>
              <a:t>21</a:t>
            </a:r>
            <a:r>
              <a:rPr lang="ko-KR" altLang="en-US" dirty="0"/>
              <a:t>세기 중에 심혈관 질병보다 높은 사망률을 가지게 될 것으로 추측된다</a:t>
            </a:r>
            <a:r>
              <a:rPr lang="en-US" altLang="ko-KR" dirty="0"/>
              <a:t>. [Fred,</a:t>
            </a:r>
            <a:r>
              <a:rPr lang="ko-KR" altLang="en-US" dirty="0"/>
              <a:t> </a:t>
            </a:r>
            <a:r>
              <a:rPr lang="en-US" altLang="ko-KR" dirty="0"/>
              <a:t>2021]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F233E-1C7A-43BB-96A9-30BD63157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06" y="2133411"/>
            <a:ext cx="7692019" cy="43499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08C839-ECB8-4C6A-A2AB-B9FE3D138C2A}"/>
              </a:ext>
            </a:extLst>
          </p:cNvPr>
          <p:cNvSpPr/>
          <p:nvPr/>
        </p:nvSpPr>
        <p:spPr>
          <a:xfrm>
            <a:off x="3052390" y="2959271"/>
            <a:ext cx="4133269" cy="1573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328BD1-F7A6-4558-B0A6-31D65F2B3439}"/>
              </a:ext>
            </a:extLst>
          </p:cNvPr>
          <p:cNvSpPr/>
          <p:nvPr/>
        </p:nvSpPr>
        <p:spPr>
          <a:xfrm>
            <a:off x="321471" y="1150698"/>
            <a:ext cx="1149012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</a:rPr>
              <a:t>병리학자 공급 부족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병리학 특성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추가 업무 증대로 인한 업무 과중이 심화될 것으로 보인다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급격한 암 환자 증가 추세와 달리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병리학자의 공급은 이를 따라가지 못한다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2025</a:t>
            </a:r>
            <a:r>
              <a:rPr lang="ko-KR" altLang="en-US" sz="1400" dirty="0">
                <a:latin typeface="+mn-ea"/>
              </a:rPr>
              <a:t>년까지 </a:t>
            </a:r>
            <a:r>
              <a:rPr lang="ko-KR" altLang="en-US" sz="1400" dirty="0" err="1">
                <a:latin typeface="+mn-ea"/>
              </a:rPr>
              <a:t>종양학</a:t>
            </a:r>
            <a:r>
              <a:rPr lang="ko-KR" altLang="en-US" sz="1400" dirty="0">
                <a:latin typeface="+mn-ea"/>
              </a:rPr>
              <a:t> 서비스에 대한 수요가 </a:t>
            </a:r>
            <a:r>
              <a:rPr lang="en-US" altLang="ko-KR" sz="1400" dirty="0">
                <a:latin typeface="+mn-ea"/>
              </a:rPr>
              <a:t>42% </a:t>
            </a:r>
            <a:r>
              <a:rPr lang="ko-KR" altLang="en-US" sz="1400" dirty="0">
                <a:latin typeface="+mn-ea"/>
              </a:rPr>
              <a:t>이상 증가하는 반면 종양학자의 공급은 </a:t>
            </a:r>
            <a:r>
              <a:rPr lang="en-US" altLang="ko-KR" sz="1400" dirty="0">
                <a:latin typeface="+mn-ea"/>
              </a:rPr>
              <a:t>28%</a:t>
            </a:r>
            <a:r>
              <a:rPr lang="ko-KR" altLang="en-US" sz="1400" dirty="0">
                <a:latin typeface="+mn-ea"/>
              </a:rPr>
              <a:t>만 증가할 것으로 추정한다</a:t>
            </a:r>
            <a:r>
              <a:rPr lang="en-US" altLang="ko-KR" sz="1400" dirty="0">
                <a:latin typeface="+mn-ea"/>
              </a:rPr>
              <a:t>. [ASCO,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진단해야 할 </a:t>
            </a:r>
            <a:r>
              <a:rPr lang="en-US" altLang="ko-KR" dirty="0">
                <a:latin typeface="+mn-ea"/>
              </a:rPr>
              <a:t>Specimen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24</a:t>
            </a:r>
            <a:r>
              <a:rPr lang="ko-KR" altLang="en-US" dirty="0">
                <a:latin typeface="+mn-ea"/>
              </a:rPr>
              <a:t>시간 생성되는 특성 상 업무 과중에 놓이기 쉽다</a:t>
            </a:r>
            <a:r>
              <a:rPr lang="en-US" altLang="ko-KR" dirty="0">
                <a:latin typeface="+mn-ea"/>
              </a:rPr>
              <a:t>[Raymond, 2016]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점차 병리학자들에게 기대되는 역할과 업무가 증가함에 따라 업무가 증가한다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Since p</a:t>
            </a:r>
            <a:r>
              <a:rPr lang="ko-KR" altLang="en-US" sz="1400" dirty="0" err="1">
                <a:latin typeface="+mn-ea"/>
              </a:rPr>
              <a:t>rofessional</a:t>
            </a:r>
            <a:r>
              <a:rPr lang="ko-KR" altLang="en-US" sz="1400" dirty="0">
                <a:latin typeface="+mn-ea"/>
              </a:rPr>
              <a:t> QA/QI </a:t>
            </a:r>
            <a:r>
              <a:rPr lang="en-US" altLang="ko-KR" sz="1400" dirty="0">
                <a:latin typeface="+mn-ea"/>
              </a:rPr>
              <a:t>become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integral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part</a:t>
            </a:r>
            <a:r>
              <a:rPr lang="ko-KR" altLang="en-US" sz="1400" dirty="0">
                <a:latin typeface="+mn-ea"/>
              </a:rPr>
              <a:t> of </a:t>
            </a:r>
            <a:r>
              <a:rPr lang="ko-KR" altLang="en-US" sz="1400" dirty="0" err="1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pathologist's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duty</a:t>
            </a:r>
            <a:r>
              <a:rPr lang="ko-KR" altLang="en-US" sz="1400" dirty="0">
                <a:latin typeface="+mn-ea"/>
              </a:rPr>
              <a:t>, </a:t>
            </a:r>
            <a:r>
              <a:rPr lang="en-US" altLang="ko-KR" sz="1400" dirty="0">
                <a:latin typeface="+mn-ea"/>
              </a:rPr>
              <a:t>the annual work increased by 20%. [CAP-ACP, 2014]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The average consultative workload increases by approximately 5–10% annually[Raymond,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2014]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2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C09BB1-29A0-49F8-A193-C792D078BF25}"/>
              </a:ext>
            </a:extLst>
          </p:cNvPr>
          <p:cNvSpPr/>
          <p:nvPr/>
        </p:nvSpPr>
        <p:spPr>
          <a:xfrm>
            <a:off x="382312" y="1235417"/>
            <a:ext cx="116920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대다수의 병리학자가 경험한 업무 과중은 </a:t>
            </a:r>
            <a:r>
              <a:rPr lang="ko-KR" altLang="en-US" sz="2000" dirty="0" err="1">
                <a:solidFill>
                  <a:srgbClr val="333333"/>
                </a:solidFill>
                <a:latin typeface="+mn-ea"/>
              </a:rPr>
              <a:t>오진단</a:t>
            </a:r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 증대</a:t>
            </a:r>
            <a:r>
              <a:rPr lang="en-US" altLang="ko-KR" sz="2000" dirty="0">
                <a:solidFill>
                  <a:srgbClr val="333333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 업무 만족도 악화</a:t>
            </a:r>
            <a:r>
              <a:rPr lang="en-US" altLang="ko-KR" sz="20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이탈</a:t>
            </a:r>
            <a:r>
              <a:rPr lang="en-US" altLang="ko-KR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등 악영향을 초래한다</a:t>
            </a:r>
            <a:r>
              <a:rPr lang="en-US" altLang="ko-KR" sz="200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+mn-ea"/>
              </a:rPr>
              <a:t>정도의 차이는 있으나 거의 모든 병리학자들은 번아웃을 경험했다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+mn-ea"/>
              </a:rPr>
              <a:t>182 participants in the study, 99.7% reported some level of burnout (</a:t>
            </a:r>
            <a:r>
              <a:rPr lang="en-US" altLang="ko-KR" dirty="0" err="1">
                <a:solidFill>
                  <a:srgbClr val="333333"/>
                </a:solidFill>
                <a:latin typeface="+mn-ea"/>
              </a:rPr>
              <a:t>Kasbi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 et al, 2018)</a:t>
            </a:r>
          </a:p>
          <a:p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업무 과중은 병리학자의 </a:t>
            </a:r>
            <a:r>
              <a:rPr lang="ko-KR" altLang="en-US" dirty="0" err="1">
                <a:latin typeface="+mn-ea"/>
              </a:rPr>
              <a:t>오진단</a:t>
            </a:r>
            <a:r>
              <a:rPr lang="ko-KR" altLang="en-US" dirty="0">
                <a:latin typeface="+mn-ea"/>
              </a:rPr>
              <a:t> 가능성을 증가시킨다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E2E2E"/>
                </a:solidFill>
                <a:latin typeface="+mn-ea"/>
              </a:rPr>
              <a:t>The adverse quality and safety impacts increased sharply when worked more than 39 hours/week [RCPA, 2011]</a:t>
            </a:r>
            <a:r>
              <a:rPr lang="ko-KR" altLang="en-US" sz="16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Results The rate of inaccurate diagnoses ranged from 3% to 9% [Martyn, 2018]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업무 과중은 업무 만족도와 강한 음의 상관관계를 가진다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There was a significant negative correlation between caseload size and workload satisfaction(Hutchins et al.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부족한 업무 만족도가 직업을 포기하는데 큰 기여를 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 lack of job satisfaction contributed significantly to the intention to leave the profession. (Heritage et al. , 2019)</a:t>
            </a:r>
            <a:endParaRPr lang="ko-KR" altLang="en-US" sz="1600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7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77170F-0A2A-441B-A563-1E55F5D974D9}"/>
              </a:ext>
            </a:extLst>
          </p:cNvPr>
          <p:cNvSpPr/>
          <p:nvPr/>
        </p:nvSpPr>
        <p:spPr>
          <a:xfrm>
            <a:off x="299358" y="1130810"/>
            <a:ext cx="1156244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Deep learning(DL) </a:t>
            </a:r>
            <a:r>
              <a:rPr lang="ko-KR" altLang="en-US" sz="2000" dirty="0"/>
              <a:t>기반의 서포트 시스템은 업무과중을 해소할 뿐만 아니라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진단 정확도까지 향상시키는 방안으로 기대되고 있다</a:t>
            </a:r>
            <a:r>
              <a:rPr lang="en-US" altLang="ko-KR" sz="2000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Purpose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ko-KR" altLang="en-US" dirty="0" err="1"/>
              <a:t>mprove</a:t>
            </a:r>
            <a:r>
              <a:rPr lang="ko-KR" altLang="en-US" dirty="0"/>
              <a:t> </a:t>
            </a:r>
            <a:r>
              <a:rPr lang="ko-KR" altLang="en-US" dirty="0" err="1"/>
              <a:t>diagnostic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, </a:t>
            </a:r>
            <a:r>
              <a:rPr lang="ko-KR" altLang="en-US" dirty="0" err="1"/>
              <a:t>optimize</a:t>
            </a:r>
            <a:r>
              <a:rPr lang="ko-KR" altLang="en-US" dirty="0"/>
              <a:t> </a:t>
            </a:r>
            <a:r>
              <a:rPr lang="ko-KR" altLang="en-US" dirty="0" err="1"/>
              <a:t>patient</a:t>
            </a:r>
            <a:r>
              <a:rPr lang="ko-KR" altLang="en-US" dirty="0"/>
              <a:t> </a:t>
            </a:r>
            <a:r>
              <a:rPr lang="ko-KR" altLang="en-US" dirty="0" err="1"/>
              <a:t>care</a:t>
            </a:r>
            <a:r>
              <a:rPr lang="ko-KR" altLang="en-US" dirty="0"/>
              <a:t>, and </a:t>
            </a:r>
            <a:r>
              <a:rPr lang="ko-KR" altLang="en-US" dirty="0" err="1"/>
              <a:t>reduce</a:t>
            </a:r>
            <a:r>
              <a:rPr lang="ko-KR" altLang="en-US" dirty="0"/>
              <a:t> </a:t>
            </a:r>
            <a:r>
              <a:rPr lang="ko-KR" altLang="en-US" dirty="0" err="1"/>
              <a:t>costs</a:t>
            </a:r>
            <a:r>
              <a:rPr lang="en-US" altLang="ko-KR" dirty="0"/>
              <a:t>[Miao, 2021]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 환경 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WSI </a:t>
            </a:r>
            <a:r>
              <a:rPr lang="ko-KR" altLang="en-US" dirty="0"/>
              <a:t>스캐너의 발전이 병리학</a:t>
            </a:r>
            <a:r>
              <a:rPr lang="en-US" altLang="ko-KR" dirty="0"/>
              <a:t> </a:t>
            </a:r>
            <a:r>
              <a:rPr lang="ko-KR" altLang="en-US" dirty="0"/>
              <a:t>프로세스 및 병리학자들의 업무의 디지털화를 가능하게 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DL</a:t>
            </a:r>
            <a:r>
              <a:rPr lang="ko-KR" altLang="en-US" dirty="0"/>
              <a:t> 기술 트렌드에 맞춰</a:t>
            </a:r>
            <a:r>
              <a:rPr lang="en-US" altLang="ko-KR" dirty="0"/>
              <a:t>, </a:t>
            </a:r>
            <a:r>
              <a:rPr lang="ko-KR" altLang="en-US" dirty="0"/>
              <a:t>뛰어난 성능의 학습 기반의 </a:t>
            </a:r>
            <a:r>
              <a:rPr lang="en-US" altLang="ko-KR" dirty="0"/>
              <a:t>DL </a:t>
            </a:r>
            <a:r>
              <a:rPr lang="ko-KR" altLang="en-US" dirty="0"/>
              <a:t>방법을 많이 사용하고 있다</a:t>
            </a:r>
            <a:r>
              <a:rPr lang="en-US" altLang="ko-KR" dirty="0"/>
              <a:t>.</a:t>
            </a:r>
            <a:r>
              <a:rPr lang="ko-KR" altLang="en-US" dirty="0"/>
              <a:t>(</a:t>
            </a:r>
            <a:r>
              <a:rPr lang="ko-KR" altLang="en-US" dirty="0" err="1"/>
              <a:t>Ibrahim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., 2020).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병리학에 적용된 </a:t>
            </a:r>
            <a:r>
              <a:rPr lang="en-US" altLang="ko-KR" dirty="0"/>
              <a:t>AI </a:t>
            </a:r>
            <a:r>
              <a:rPr lang="ko-KR" altLang="en-US" dirty="0"/>
              <a:t>기술은</a:t>
            </a:r>
            <a:r>
              <a:rPr lang="en-US" altLang="ko-KR" dirty="0"/>
              <a:t> </a:t>
            </a:r>
            <a:r>
              <a:rPr lang="ko-KR" altLang="en-US" dirty="0"/>
              <a:t>다양한 의료 분야에 있어 높은 품질과 정확도의 서비스를 가능하게 해줬다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의 적용은 병리학자들을 일꾼이 아닌</a:t>
            </a:r>
            <a:r>
              <a:rPr lang="en-US" altLang="ko-KR" dirty="0"/>
              <a:t>, </a:t>
            </a:r>
            <a:r>
              <a:rPr lang="ko-KR" altLang="en-US" dirty="0"/>
              <a:t>감독자로 만들었으며</a:t>
            </a:r>
            <a:r>
              <a:rPr lang="en-US" altLang="ko-KR" dirty="0"/>
              <a:t>, </a:t>
            </a:r>
            <a:r>
              <a:rPr lang="ko-KR" altLang="en-US" dirty="0"/>
              <a:t>환자들의 이익에 좀더 집중할 시간을 주었다</a:t>
            </a:r>
            <a:r>
              <a:rPr lang="en-US" altLang="ko-KR" dirty="0"/>
              <a:t>. (Klaus </a:t>
            </a:r>
            <a:r>
              <a:rPr lang="en-US" altLang="ko-KR" dirty="0" err="1"/>
              <a:t>Kayser</a:t>
            </a:r>
            <a:r>
              <a:rPr lang="en-US" altLang="ko-KR" dirty="0"/>
              <a:t>,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201468-499D-4E72-8936-93BFFCD2DCD3}"/>
              </a:ext>
            </a:extLst>
          </p:cNvPr>
          <p:cNvSpPr/>
          <p:nvPr/>
        </p:nvSpPr>
        <p:spPr>
          <a:xfrm>
            <a:off x="286203" y="1193914"/>
            <a:ext cx="10361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CNN- Based classification for medical Domain</a:t>
            </a:r>
            <a:endParaRPr lang="en-US" altLang="ko-KR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B49D07-04E6-4076-A589-92F4044AF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30808"/>
              </p:ext>
            </p:extLst>
          </p:nvPr>
        </p:nvGraphicFramePr>
        <p:xfrm>
          <a:off x="117870" y="1840603"/>
          <a:ext cx="12015195" cy="2932827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384489">
                  <a:extLst>
                    <a:ext uri="{9D8B030D-6E8A-4147-A177-3AD203B41FA5}">
                      <a16:colId xmlns:a16="http://schemas.microsoft.com/office/drawing/2014/main" val="2067589563"/>
                    </a:ext>
                  </a:extLst>
                </a:gridCol>
                <a:gridCol w="2574341">
                  <a:extLst>
                    <a:ext uri="{9D8B030D-6E8A-4147-A177-3AD203B41FA5}">
                      <a16:colId xmlns:a16="http://schemas.microsoft.com/office/drawing/2014/main" val="699256342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3923782708"/>
                    </a:ext>
                  </a:extLst>
                </a:gridCol>
                <a:gridCol w="4868665">
                  <a:extLst>
                    <a:ext uri="{9D8B030D-6E8A-4147-A177-3AD203B41FA5}">
                      <a16:colId xmlns:a16="http://schemas.microsoft.com/office/drawing/2014/main" val="3118160239"/>
                    </a:ext>
                  </a:extLst>
                </a:gridCol>
              </a:tblGrid>
              <a:tr h="271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Structure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Train Dataset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44286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Yan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Hybrid CNN + LSTM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3771 images from Peking Hospital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236708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DenseNet121-AnoGAN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7909 images from </a:t>
                      </a:r>
                      <a:r>
                        <a:rPr lang="en-US" sz="1600" u="none" strike="noStrike" dirty="0" err="1">
                          <a:effectLst/>
                        </a:rPr>
                        <a:t>BreaKHis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46850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Sun, Xu,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Liver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DL-based classification 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  using global labels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[WSI] 462(N 79, AB 383) from TCGA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6582266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Pati</a:t>
                      </a:r>
                      <a:r>
                        <a:rPr lang="en-US" sz="1600" u="none" strike="noStrike" dirty="0">
                          <a:effectLst/>
                        </a:rPr>
                        <a:t>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HACT-Net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2080 images of 106 WSI from BRACS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24575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Xiang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/ Lung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DSNet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u="none" strike="noStrike" dirty="0">
                          <a:effectLst/>
                        </a:rPr>
                        <a:t> [WSI] Camelyon16, TCGA-LUSC, BCNB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2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3560565-B8DD-47D3-B374-D5E2642B94A7}"/>
              </a:ext>
            </a:extLst>
          </p:cNvPr>
          <p:cNvSpPr/>
          <p:nvPr/>
        </p:nvSpPr>
        <p:spPr>
          <a:xfrm>
            <a:off x="447446" y="1094600"/>
            <a:ext cx="11211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병리학 분야 특성 상 데이터 셋이 </a:t>
            </a:r>
            <a:r>
              <a:rPr lang="ko-KR" altLang="en-US" dirty="0" err="1"/>
              <a:t>Imbalance한</a:t>
            </a:r>
            <a:r>
              <a:rPr lang="ko-KR" altLang="en-US" dirty="0"/>
              <a:t> 경우가 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대다수의</a:t>
            </a:r>
            <a:r>
              <a:rPr lang="en-US" altLang="ko-KR" dirty="0"/>
              <a:t> Healthy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에 비해 매우 적은 양의 </a:t>
            </a:r>
            <a:r>
              <a:rPr lang="en-US" altLang="ko-KR" dirty="0"/>
              <a:t>sick sample</a:t>
            </a:r>
            <a:r>
              <a:rPr lang="ko-KR" altLang="en-US" dirty="0"/>
              <a:t>이 나온다</a:t>
            </a:r>
            <a:r>
              <a:rPr lang="en-US" altLang="ko-KR" dirty="0"/>
              <a:t>. [Zhang, 2022]</a:t>
            </a:r>
          </a:p>
          <a:p>
            <a:endParaRPr lang="en-US" altLang="ko-KR" dirty="0"/>
          </a:p>
          <a:p>
            <a:r>
              <a:rPr lang="ko-KR" altLang="en-US" dirty="0"/>
              <a:t>하지만 학습을 위한 데이터 셋은 </a:t>
            </a:r>
            <a:r>
              <a:rPr lang="en-US" altLang="ko-KR" dirty="0"/>
              <a:t>balance</a:t>
            </a:r>
            <a:r>
              <a:rPr lang="ko-KR" altLang="en-US" dirty="0"/>
              <a:t>를 설정할 때가 많다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FA035-A8AB-42AC-8A7E-97E6C207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35027"/>
              </p:ext>
            </p:extLst>
          </p:nvPr>
        </p:nvGraphicFramePr>
        <p:xfrm>
          <a:off x="1376547" y="2267573"/>
          <a:ext cx="9081328" cy="4201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810">
                  <a:extLst>
                    <a:ext uri="{9D8B030D-6E8A-4147-A177-3AD203B41FA5}">
                      <a16:colId xmlns:a16="http://schemas.microsoft.com/office/drawing/2014/main" val="1024033056"/>
                    </a:ext>
                  </a:extLst>
                </a:gridCol>
                <a:gridCol w="654303">
                  <a:extLst>
                    <a:ext uri="{9D8B030D-6E8A-4147-A177-3AD203B41FA5}">
                      <a16:colId xmlns:a16="http://schemas.microsoft.com/office/drawing/2014/main" val="3214643711"/>
                    </a:ext>
                  </a:extLst>
                </a:gridCol>
                <a:gridCol w="2305018">
                  <a:extLst>
                    <a:ext uri="{9D8B030D-6E8A-4147-A177-3AD203B41FA5}">
                      <a16:colId xmlns:a16="http://schemas.microsoft.com/office/drawing/2014/main" val="542527366"/>
                    </a:ext>
                  </a:extLst>
                </a:gridCol>
                <a:gridCol w="2876671">
                  <a:extLst>
                    <a:ext uri="{9D8B030D-6E8A-4147-A177-3AD203B41FA5}">
                      <a16:colId xmlns:a16="http://schemas.microsoft.com/office/drawing/2014/main" val="378244697"/>
                    </a:ext>
                  </a:extLst>
                </a:gridCol>
                <a:gridCol w="1918526">
                  <a:extLst>
                    <a:ext uri="{9D8B030D-6E8A-4147-A177-3AD203B41FA5}">
                      <a16:colId xmlns:a16="http://schemas.microsoft.com/office/drawing/2014/main" val="2376216767"/>
                    </a:ext>
                  </a:extLst>
                </a:gridCol>
              </a:tblGrid>
              <a:tr h="1778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58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Camelyon16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75%, M 25%)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57412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TCGA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17%, AB 83%)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(Liver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97090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50%, M 50%)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627157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BRACS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100,000 x 100,000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48%, D 16%, M 36%)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9086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BreakHIS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 x 450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7909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61%, M 39%)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9040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Peking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Hospital data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4020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9%, B 29%, D 28%, M 33%)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8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038126-4528-406E-81B1-E3CABAB232AA}"/>
              </a:ext>
            </a:extLst>
          </p:cNvPr>
          <p:cNvSpPr/>
          <p:nvPr/>
        </p:nvSpPr>
        <p:spPr>
          <a:xfrm>
            <a:off x="517626" y="1298136"/>
            <a:ext cx="12847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학습용 데이터와 실제 데이터 분포가 다를 시 성능이 악화될 수 있다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  <a:p>
            <a:r>
              <a:rPr lang="en-US" altLang="ko-KR" dirty="0"/>
              <a:t>D</a:t>
            </a:r>
            <a:r>
              <a:rPr lang="ko-KR" altLang="en-US" dirty="0" err="1"/>
              <a:t>ataset</a:t>
            </a:r>
            <a:r>
              <a:rPr lang="ko-KR" altLang="en-US" dirty="0"/>
              <a:t> </a:t>
            </a:r>
            <a:r>
              <a:rPr lang="ko-KR" altLang="en-US" dirty="0" err="1"/>
              <a:t>shift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joint</a:t>
            </a:r>
            <a:r>
              <a:rPr lang="ko-KR" altLang="en-US" dirty="0"/>
              <a:t> </a:t>
            </a:r>
            <a:r>
              <a:rPr lang="ko-KR" altLang="en-US" dirty="0" err="1"/>
              <a:t>distribution</a:t>
            </a:r>
            <a:r>
              <a:rPr lang="ko-KR" altLang="en-US" dirty="0"/>
              <a:t> of </a:t>
            </a:r>
            <a:r>
              <a:rPr lang="ko-KR" altLang="en-US" dirty="0" err="1"/>
              <a:t>inputs</a:t>
            </a:r>
            <a:r>
              <a:rPr lang="ko-KR" altLang="en-US" dirty="0"/>
              <a:t> and </a:t>
            </a:r>
            <a:r>
              <a:rPr lang="ko-KR" altLang="en-US" dirty="0" err="1"/>
              <a:t>outputs</a:t>
            </a:r>
            <a:r>
              <a:rPr lang="ko-KR" altLang="en-US" dirty="0"/>
              <a:t> </a:t>
            </a:r>
            <a:r>
              <a:rPr lang="ko-KR" altLang="en-US" dirty="0" err="1"/>
              <a:t>differs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training</a:t>
            </a:r>
            <a:r>
              <a:rPr lang="ko-KR" altLang="en-US" dirty="0"/>
              <a:t> and </a:t>
            </a:r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stage</a:t>
            </a:r>
            <a:r>
              <a:rPr lang="ko-KR" altLang="en-US" dirty="0"/>
              <a:t> [</a:t>
            </a:r>
            <a:r>
              <a:rPr lang="ko-KR" altLang="en-US" dirty="0" err="1"/>
              <a:t>Quinonero</a:t>
            </a:r>
            <a:r>
              <a:rPr lang="ko-KR" altLang="en-US" dirty="0"/>
              <a:t>, 2009]</a:t>
            </a:r>
            <a:endParaRPr lang="en-US" altLang="ko-KR" dirty="0"/>
          </a:p>
          <a:p>
            <a:r>
              <a:rPr lang="ko-KR" alt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Covariate</a:t>
            </a:r>
            <a:r>
              <a:rPr lang="ko-KR" altLang="en-US" dirty="0"/>
              <a:t> </a:t>
            </a:r>
            <a:r>
              <a:rPr lang="ko-KR" altLang="en-US" dirty="0" err="1"/>
              <a:t>shift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Prior</a:t>
            </a:r>
            <a:r>
              <a:rPr lang="ko-KR" altLang="en-US" dirty="0"/>
              <a:t> </a:t>
            </a:r>
            <a:r>
              <a:rPr lang="ko-KR" altLang="en-US" dirty="0" err="1"/>
              <a:t>probability</a:t>
            </a:r>
            <a:r>
              <a:rPr lang="ko-KR" altLang="en-US" dirty="0"/>
              <a:t> </a:t>
            </a:r>
            <a:r>
              <a:rPr lang="ko-KR" altLang="en-US" dirty="0" err="1"/>
              <a:t>shift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Concept</a:t>
            </a:r>
            <a:r>
              <a:rPr lang="ko-KR" altLang="en-US" dirty="0"/>
              <a:t> </a:t>
            </a:r>
            <a:r>
              <a:rPr lang="ko-KR" altLang="en-US" dirty="0" err="1"/>
              <a:t>shift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FA1394C-889C-4935-B341-49DCA47B0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20" y="3926733"/>
            <a:ext cx="5353050" cy="5905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0A7722F-80D9-40D5-AF1B-87A50D5C9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906" y="4955025"/>
            <a:ext cx="4905375" cy="1200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39529D6-69F2-40D2-B084-EDC5C9109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906" y="2797763"/>
            <a:ext cx="5200650" cy="581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1FFD6C6-908A-4BDE-8A07-4B763D45B304}"/>
              </a:ext>
            </a:extLst>
          </p:cNvPr>
          <p:cNvSpPr/>
          <p:nvPr/>
        </p:nvSpPr>
        <p:spPr>
          <a:xfrm>
            <a:off x="8986406" y="60607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정의 참고 : [</a:t>
            </a:r>
            <a:r>
              <a:rPr lang="ko-KR" altLang="en-US" dirty="0" err="1"/>
              <a:t>Jose</a:t>
            </a:r>
            <a:r>
              <a:rPr lang="ko-KR" altLang="en-US" dirty="0"/>
              <a:t>, 2012]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E044B8E-26F1-4F22-B1EF-F819170E0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527" y="2346015"/>
            <a:ext cx="3978009" cy="37519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A3ADC0-4376-47C2-86E2-50596BF7AED0}"/>
              </a:ext>
            </a:extLst>
          </p:cNvPr>
          <p:cNvSpPr/>
          <p:nvPr/>
        </p:nvSpPr>
        <p:spPr>
          <a:xfrm>
            <a:off x="505503" y="3472542"/>
            <a:ext cx="5998923" cy="1088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606A819-E342-4378-AD02-3981CE4EBA7F}"/>
              </a:ext>
            </a:extLst>
          </p:cNvPr>
          <p:cNvCxnSpPr>
            <a:stCxn id="4" idx="3"/>
          </p:cNvCxnSpPr>
          <p:nvPr/>
        </p:nvCxnSpPr>
        <p:spPr>
          <a:xfrm flipV="1">
            <a:off x="6504426" y="4016683"/>
            <a:ext cx="90246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CB8541-6228-47F5-86B7-1111B62EDCC5}"/>
              </a:ext>
            </a:extLst>
          </p:cNvPr>
          <p:cNvSpPr/>
          <p:nvPr/>
        </p:nvSpPr>
        <p:spPr>
          <a:xfrm>
            <a:off x="7435919" y="2331501"/>
            <a:ext cx="4117701" cy="368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29325</TotalTime>
  <Words>2098</Words>
  <Application>Microsoft Office PowerPoint</Application>
  <PresentationFormat>와이드스크린</PresentationFormat>
  <Paragraphs>438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Arial Narrow</vt:lpstr>
      <vt:lpstr>현대하모니 M</vt:lpstr>
      <vt:lpstr>맑은 고딕</vt:lpstr>
      <vt:lpstr>나눔스퀘어 Light</vt:lpstr>
      <vt:lpstr>나눔스퀘어</vt:lpstr>
      <vt:lpstr>나눔스퀘어 ExtraBold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</cp:lastModifiedBy>
  <cp:revision>708</cp:revision>
  <dcterms:created xsi:type="dcterms:W3CDTF">2021-02-14T00:18:03Z</dcterms:created>
  <dcterms:modified xsi:type="dcterms:W3CDTF">2023-01-17T09:17:07Z</dcterms:modified>
</cp:coreProperties>
</file>