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23"/>
  </p:notesMasterIdLst>
  <p:sldIdLst>
    <p:sldId id="295" r:id="rId2"/>
    <p:sldId id="299" r:id="rId3"/>
    <p:sldId id="417" r:id="rId4"/>
    <p:sldId id="419" r:id="rId5"/>
    <p:sldId id="422" r:id="rId6"/>
    <p:sldId id="420" r:id="rId7"/>
    <p:sldId id="423" r:id="rId8"/>
    <p:sldId id="421" r:id="rId9"/>
    <p:sldId id="428" r:id="rId10"/>
    <p:sldId id="429" r:id="rId11"/>
    <p:sldId id="430" r:id="rId12"/>
    <p:sldId id="432" r:id="rId13"/>
    <p:sldId id="431" r:id="rId14"/>
    <p:sldId id="433" r:id="rId15"/>
    <p:sldId id="435" r:id="rId16"/>
    <p:sldId id="436" r:id="rId17"/>
    <p:sldId id="437" r:id="rId18"/>
    <p:sldId id="424" r:id="rId19"/>
    <p:sldId id="418" r:id="rId20"/>
    <p:sldId id="425" r:id="rId21"/>
    <p:sldId id="426" r:id="rId22"/>
  </p:sldIdLst>
  <p:sldSz cx="12192000" cy="6858000"/>
  <p:notesSz cx="6858000" cy="9144000"/>
  <p:embeddedFontLst>
    <p:embeddedFont>
      <p:font typeface="Arial Narrow" panose="020B0606020202030204" pitchFamily="34" charset="0"/>
      <p:regular r:id="rId24"/>
      <p:bold r:id="rId25"/>
      <p:italic r:id="rId26"/>
      <p:boldItalic r:id="rId27"/>
    </p:embeddedFont>
    <p:embeddedFont>
      <p:font typeface="맑은 고딕" panose="020B0503020000020004" pitchFamily="50" charset="-127"/>
      <p:regular r:id="rId28"/>
      <p:bold r:id="rId2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70"/>
    <a:srgbClr val="BFDDF8"/>
    <a:srgbClr val="0286AD"/>
    <a:srgbClr val="969696"/>
    <a:srgbClr val="A2A2A2"/>
    <a:srgbClr val="0F518E"/>
    <a:srgbClr val="A54C1B"/>
    <a:srgbClr val="396E9A"/>
    <a:srgbClr val="56C6F2"/>
    <a:srgbClr val="6BC0F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0516" autoAdjust="0"/>
  </p:normalViewPr>
  <p:slideViewPr>
    <p:cSldViewPr snapToGrid="0" showGuides="1">
      <p:cViewPr>
        <p:scale>
          <a:sx n="75" d="100"/>
          <a:sy n="75" d="100"/>
        </p:scale>
        <p:origin x="3414" y="9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356"/>
    </p:cViewPr>
  </p:sorterViewPr>
  <p:notesViewPr>
    <p:cSldViewPr snapToGrid="0">
      <p:cViewPr varScale="1">
        <p:scale>
          <a:sx n="104" d="100"/>
          <a:sy n="104" d="100"/>
        </p:scale>
        <p:origin x="429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14D77-B8AF-4889-9108-4276AC1AB1BE}" type="datetimeFigureOut">
              <a:rPr lang="ko-KR" altLang="en-US" smtClean="0"/>
              <a:t>2023-01-16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71E0A-1BA3-4611-A482-36D38AFCB117}" type="slidenum">
              <a:rPr lang="ko-KR" altLang="en-US" smtClean="0"/>
              <a:t>‹#›</a:t>
            </a:fld>
            <a:endParaRPr lang="ko-KR" altLang="en-US"/>
          </a:p>
        </p:txBody>
      </p:sp>
    </p:spTree>
    <p:extLst>
      <p:ext uri="{BB962C8B-B14F-4D97-AF65-F5344CB8AC3E}">
        <p14:creationId xmlns:p14="http://schemas.microsoft.com/office/powerpoint/2010/main" val="39939938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a:t>
            </a:fld>
            <a:endParaRPr lang="ko-KR" altLang="en-US"/>
          </a:p>
        </p:txBody>
      </p:sp>
    </p:spTree>
    <p:extLst>
      <p:ext uri="{BB962C8B-B14F-4D97-AF65-F5344CB8AC3E}">
        <p14:creationId xmlns:p14="http://schemas.microsoft.com/office/powerpoint/2010/main" val="374261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10</a:t>
            </a:fld>
            <a:endParaRPr lang="ko-KR" altLang="en-US"/>
          </a:p>
        </p:txBody>
      </p:sp>
    </p:spTree>
    <p:extLst>
      <p:ext uri="{BB962C8B-B14F-4D97-AF65-F5344CB8AC3E}">
        <p14:creationId xmlns:p14="http://schemas.microsoft.com/office/powerpoint/2010/main" val="267763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11</a:t>
            </a:fld>
            <a:endParaRPr lang="ko-KR" altLang="en-US"/>
          </a:p>
        </p:txBody>
      </p:sp>
    </p:spTree>
    <p:extLst>
      <p:ext uri="{BB962C8B-B14F-4D97-AF65-F5344CB8AC3E}">
        <p14:creationId xmlns:p14="http://schemas.microsoft.com/office/powerpoint/2010/main" val="2508244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12</a:t>
            </a:fld>
            <a:endParaRPr lang="ko-KR" altLang="en-US"/>
          </a:p>
        </p:txBody>
      </p:sp>
    </p:spTree>
    <p:extLst>
      <p:ext uri="{BB962C8B-B14F-4D97-AF65-F5344CB8AC3E}">
        <p14:creationId xmlns:p14="http://schemas.microsoft.com/office/powerpoint/2010/main" val="116471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13</a:t>
            </a:fld>
            <a:endParaRPr lang="ko-KR" altLang="en-US"/>
          </a:p>
        </p:txBody>
      </p:sp>
    </p:spTree>
    <p:extLst>
      <p:ext uri="{BB962C8B-B14F-4D97-AF65-F5344CB8AC3E}">
        <p14:creationId xmlns:p14="http://schemas.microsoft.com/office/powerpoint/2010/main" val="3891623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14</a:t>
            </a:fld>
            <a:endParaRPr lang="ko-KR" altLang="en-US"/>
          </a:p>
        </p:txBody>
      </p:sp>
    </p:spTree>
    <p:extLst>
      <p:ext uri="{BB962C8B-B14F-4D97-AF65-F5344CB8AC3E}">
        <p14:creationId xmlns:p14="http://schemas.microsoft.com/office/powerpoint/2010/main" val="272221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15</a:t>
            </a:fld>
            <a:endParaRPr lang="ko-KR" altLang="en-US"/>
          </a:p>
        </p:txBody>
      </p:sp>
    </p:spTree>
    <p:extLst>
      <p:ext uri="{BB962C8B-B14F-4D97-AF65-F5344CB8AC3E}">
        <p14:creationId xmlns:p14="http://schemas.microsoft.com/office/powerpoint/2010/main" val="195247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16</a:t>
            </a:fld>
            <a:endParaRPr lang="ko-KR" altLang="en-US"/>
          </a:p>
        </p:txBody>
      </p:sp>
    </p:spTree>
    <p:extLst>
      <p:ext uri="{BB962C8B-B14F-4D97-AF65-F5344CB8AC3E}">
        <p14:creationId xmlns:p14="http://schemas.microsoft.com/office/powerpoint/2010/main" val="334419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17</a:t>
            </a:fld>
            <a:endParaRPr lang="ko-KR" altLang="en-US"/>
          </a:p>
        </p:txBody>
      </p:sp>
    </p:spTree>
    <p:extLst>
      <p:ext uri="{BB962C8B-B14F-4D97-AF65-F5344CB8AC3E}">
        <p14:creationId xmlns:p14="http://schemas.microsoft.com/office/powerpoint/2010/main" val="185688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18</a:t>
            </a:fld>
            <a:endParaRPr lang="ko-KR" altLang="en-US"/>
          </a:p>
        </p:txBody>
      </p:sp>
    </p:spTree>
    <p:extLst>
      <p:ext uri="{BB962C8B-B14F-4D97-AF65-F5344CB8AC3E}">
        <p14:creationId xmlns:p14="http://schemas.microsoft.com/office/powerpoint/2010/main" val="1765994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19</a:t>
            </a:fld>
            <a:endParaRPr lang="ko-KR" altLang="en-US"/>
          </a:p>
        </p:txBody>
      </p:sp>
    </p:spTree>
    <p:extLst>
      <p:ext uri="{BB962C8B-B14F-4D97-AF65-F5344CB8AC3E}">
        <p14:creationId xmlns:p14="http://schemas.microsoft.com/office/powerpoint/2010/main" val="37414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a:t>
            </a:fld>
            <a:endParaRPr lang="ko-KR" altLang="en-US"/>
          </a:p>
        </p:txBody>
      </p:sp>
    </p:spTree>
    <p:extLst>
      <p:ext uri="{BB962C8B-B14F-4D97-AF65-F5344CB8AC3E}">
        <p14:creationId xmlns:p14="http://schemas.microsoft.com/office/powerpoint/2010/main" val="204032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20</a:t>
            </a:fld>
            <a:endParaRPr lang="ko-KR" altLang="en-US"/>
          </a:p>
        </p:txBody>
      </p:sp>
    </p:spTree>
    <p:extLst>
      <p:ext uri="{BB962C8B-B14F-4D97-AF65-F5344CB8AC3E}">
        <p14:creationId xmlns:p14="http://schemas.microsoft.com/office/powerpoint/2010/main" val="2861952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21</a:t>
            </a:fld>
            <a:endParaRPr lang="ko-KR" altLang="en-US"/>
          </a:p>
        </p:txBody>
      </p:sp>
    </p:spTree>
    <p:extLst>
      <p:ext uri="{BB962C8B-B14F-4D97-AF65-F5344CB8AC3E}">
        <p14:creationId xmlns:p14="http://schemas.microsoft.com/office/powerpoint/2010/main" val="226852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3</a:t>
            </a:fld>
            <a:endParaRPr lang="ko-KR" altLang="en-US"/>
          </a:p>
        </p:txBody>
      </p:sp>
    </p:spTree>
    <p:extLst>
      <p:ext uri="{BB962C8B-B14F-4D97-AF65-F5344CB8AC3E}">
        <p14:creationId xmlns:p14="http://schemas.microsoft.com/office/powerpoint/2010/main" val="35683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4</a:t>
            </a:fld>
            <a:endParaRPr lang="ko-KR" altLang="en-US"/>
          </a:p>
        </p:txBody>
      </p:sp>
    </p:spTree>
    <p:extLst>
      <p:ext uri="{BB962C8B-B14F-4D97-AF65-F5344CB8AC3E}">
        <p14:creationId xmlns:p14="http://schemas.microsoft.com/office/powerpoint/2010/main" val="916954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5</a:t>
            </a:fld>
            <a:endParaRPr lang="ko-KR" altLang="en-US"/>
          </a:p>
        </p:txBody>
      </p:sp>
    </p:spTree>
    <p:extLst>
      <p:ext uri="{BB962C8B-B14F-4D97-AF65-F5344CB8AC3E}">
        <p14:creationId xmlns:p14="http://schemas.microsoft.com/office/powerpoint/2010/main" val="3800481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6</a:t>
            </a:fld>
            <a:endParaRPr lang="ko-KR" altLang="en-US"/>
          </a:p>
        </p:txBody>
      </p:sp>
    </p:spTree>
    <p:extLst>
      <p:ext uri="{BB962C8B-B14F-4D97-AF65-F5344CB8AC3E}">
        <p14:creationId xmlns:p14="http://schemas.microsoft.com/office/powerpoint/2010/main" val="292763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7</a:t>
            </a:fld>
            <a:endParaRPr lang="ko-KR" altLang="en-US"/>
          </a:p>
        </p:txBody>
      </p:sp>
    </p:spTree>
    <p:extLst>
      <p:ext uri="{BB962C8B-B14F-4D97-AF65-F5344CB8AC3E}">
        <p14:creationId xmlns:p14="http://schemas.microsoft.com/office/powerpoint/2010/main" val="39440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8</a:t>
            </a:fld>
            <a:endParaRPr lang="ko-KR" altLang="en-US"/>
          </a:p>
        </p:txBody>
      </p:sp>
    </p:spTree>
    <p:extLst>
      <p:ext uri="{BB962C8B-B14F-4D97-AF65-F5344CB8AC3E}">
        <p14:creationId xmlns:p14="http://schemas.microsoft.com/office/powerpoint/2010/main" val="40231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6F71E0A-1BA3-4611-A482-36D38AFCB117}" type="slidenum">
              <a:rPr lang="ko-KR" altLang="en-US" smtClean="0"/>
              <a:t>9</a:t>
            </a:fld>
            <a:endParaRPr lang="ko-KR" altLang="en-US"/>
          </a:p>
        </p:txBody>
      </p:sp>
    </p:spTree>
    <p:extLst>
      <p:ext uri="{BB962C8B-B14F-4D97-AF65-F5344CB8AC3E}">
        <p14:creationId xmlns:p14="http://schemas.microsoft.com/office/powerpoint/2010/main" val="428202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B428E5-4487-4DFD-8F28-9D964CD37D4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84DD16E-187C-4E7E-ABBE-F6BAC9F37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88A4909-5F9B-4C27-B710-67153ABAF4C6}"/>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ECFC0D00-E907-440E-A201-CB22D51C45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4CD4DB-7CDF-4DC5-A588-36FF3B79E4FE}"/>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11993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966B7B-1EDC-4343-9BA3-A7E1981C8AC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5A37DD-A068-47F0-B5E9-276C85D0A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0B77AA3-0D93-4AAE-923B-6CB8DC910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B4F825F-B1F5-43F1-867C-C0771F648DB1}"/>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6" name="바닥글 개체 틀 5">
            <a:extLst>
              <a:ext uri="{FF2B5EF4-FFF2-40B4-BE49-F238E27FC236}">
                <a16:creationId xmlns:a16="http://schemas.microsoft.com/office/drawing/2014/main" id="{A1DF479B-B03B-4053-AC71-D2F3CCE3EB6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3258AE-092A-4CB5-839C-AEFEF5417DA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607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2D5B9B-7087-4278-8D9F-742BE7B1F0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3D46886-A0A8-4BC6-BC27-C23665A8603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FFBE18-7E7B-464D-AD6B-7728D293626E}"/>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39FB71CC-82EF-4AF7-B753-454DFD33D9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61512D-1F1E-4E61-8590-1679657EADD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97431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3D78E37-5232-46D5-834E-28C0916B63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468B19-65B1-488C-AE29-F57BCDB927D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0112E3-2C15-484C-AA1B-F968958EA164}"/>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0F28E4BE-748D-4FB8-BC6B-A661EC4E89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E3EE48-1179-4BE7-B1F5-AAA66B518432}"/>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17913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C0765E-FEE5-4F3E-B758-957F9D1DD3F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B8203BB-146D-4B44-AA2A-D336C0BFBE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EA8557-8690-42D1-8E15-36046512D9FF}"/>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6D162651-A169-457B-99EA-EA1182CF16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44B403-3C1C-4CE4-AA5F-DF4C2A7CBCC6}"/>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1716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0486F1-7E70-4862-B180-2F6D6C675A7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6908656-EF8F-48E0-9146-072072465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16B4667-8BEE-4EC9-BA83-01E5A6FD48D8}"/>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4F9D9826-20A3-4308-8A7E-4443ADE4612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094DF9-3D1A-4060-B052-7334DBE8C6D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2908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522D55-7DBF-4DF1-AA0F-67C643A6A0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12F76A-C30B-4227-9FF3-E27F34C3E10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7C20396-A042-42DD-9F0A-41B357119C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C3142A1-0A63-479E-9A20-AF9E0235C1C6}"/>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6" name="바닥글 개체 틀 5">
            <a:extLst>
              <a:ext uri="{FF2B5EF4-FFF2-40B4-BE49-F238E27FC236}">
                <a16:creationId xmlns:a16="http://schemas.microsoft.com/office/drawing/2014/main" id="{ADA1015A-5E4C-48EF-B12F-BAC88CCB57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BA470E-15C8-4466-BB2E-CE85324BD3C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45272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AA09FD-4F6B-48E5-BE06-783FEA30E52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FAB8419-E738-4085-9DEA-BCA42D09E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F587FC7-027E-491E-BED2-077EECD8E77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2F5D329-9162-4215-8C89-91A50AF8A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0CA0DCA-1843-474C-A22A-E55A19E91A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80573AA-E75C-4AEF-B12E-B708309CD399}"/>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8" name="바닥글 개체 틀 7">
            <a:extLst>
              <a:ext uri="{FF2B5EF4-FFF2-40B4-BE49-F238E27FC236}">
                <a16:creationId xmlns:a16="http://schemas.microsoft.com/office/drawing/2014/main" id="{B403317B-845F-46B5-AEAD-5D1A351EDFB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00B0CCC-652B-4FAD-9905-871FB0B1302D}"/>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60513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11D18-6A50-431A-910D-D067F0BD7AC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FD8662F-716A-4A1D-B2EA-998F00F97723}"/>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4" name="바닥글 개체 틀 3">
            <a:extLst>
              <a:ext uri="{FF2B5EF4-FFF2-40B4-BE49-F238E27FC236}">
                <a16:creationId xmlns:a16="http://schemas.microsoft.com/office/drawing/2014/main" id="{41E16FA2-A4DB-4FA7-9701-60D7AF4260F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5A49D-3517-4E67-A938-EB73ECC0C59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8102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01038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E3444-C2C2-4681-9513-DB0E82875E96}"/>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solidFill>
                <a:latin typeface="Arial" panose="020B0604020202020204" pitchFamily="34" charset="0"/>
                <a:cs typeface="Arial" panose="020B0604020202020204" pitchFamily="34" charset="0"/>
              </a:rPr>
              <a:t>ⓒSaebyeol Yu.</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err="1">
                <a:solidFill>
                  <a:schemeClr val="tx1"/>
                </a:solidFill>
                <a:latin typeface="Arial" panose="020B0604020202020204" pitchFamily="34" charset="0"/>
                <a:cs typeface="Arial" panose="020B0604020202020204" pitchFamily="34" charset="0"/>
              </a:rPr>
              <a:t>Saebyeol’s</a:t>
            </a:r>
            <a:r>
              <a:rPr lang="ko-KR" altLang="en-US" sz="900" dirty="0">
                <a:solidFill>
                  <a:schemeClr val="tx1"/>
                </a:solidFill>
                <a:latin typeface="Arial" panose="020B0604020202020204" pitchFamily="34" charset="0"/>
                <a:cs typeface="Arial" panose="020B0604020202020204" pitchFamily="34" charset="0"/>
              </a:rPr>
              <a:t> </a:t>
            </a:r>
            <a:r>
              <a:rPr lang="en-US" altLang="ko-KR" sz="900" dirty="0">
                <a:solidFill>
                  <a:schemeClr val="tx1"/>
                </a:solidFill>
                <a:latin typeface="Arial" panose="020B0604020202020204" pitchFamily="34" charset="0"/>
                <a:cs typeface="Arial" panose="020B0604020202020204" pitchFamily="34" charset="0"/>
              </a:rPr>
              <a:t>PowerPoint</a:t>
            </a:r>
            <a:endParaRPr lang="ko-KR" altLang="en-US" sz="900" dirty="0">
              <a:solidFill>
                <a:schemeClr val="tx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04546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D9945-F253-480F-B350-42D8872454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EAA3872-D885-4E5E-93E0-787173DD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1EA71B0-39FE-4979-8EEE-D65F5EED9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1FD771C-80C4-4A89-9DDE-75DEF39A46DE}"/>
              </a:ext>
            </a:extLst>
          </p:cNvPr>
          <p:cNvSpPr>
            <a:spLocks noGrp="1"/>
          </p:cNvSpPr>
          <p:nvPr>
            <p:ph type="dt" sz="half" idx="10"/>
          </p:nvPr>
        </p:nvSpPr>
        <p:spPr/>
        <p:txBody>
          <a:bodyPr/>
          <a:lstStyle/>
          <a:p>
            <a:fld id="{711ADB4A-3A8B-4072-ACF2-B9A64CC5A17A}" type="datetimeFigureOut">
              <a:rPr lang="ko-KR" altLang="en-US" smtClean="0"/>
              <a:t>2023-01-16</a:t>
            </a:fld>
            <a:endParaRPr lang="ko-KR" altLang="en-US"/>
          </a:p>
        </p:txBody>
      </p:sp>
      <p:sp>
        <p:nvSpPr>
          <p:cNvPr id="6" name="바닥글 개체 틀 5">
            <a:extLst>
              <a:ext uri="{FF2B5EF4-FFF2-40B4-BE49-F238E27FC236}">
                <a16:creationId xmlns:a16="http://schemas.microsoft.com/office/drawing/2014/main" id="{701BA1B2-C8F1-4247-A6DE-B7406BF012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95EDE68-03B7-446B-9B78-5F31A3A376A5}"/>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410949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4E0DACC-CEE6-4418-B167-457C89CF0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29CE159-3C04-447D-A17B-131FA8317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C73AF69-C0A0-4CD9-9332-EB467E43C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ADB4A-3A8B-4072-ACF2-B9A64CC5A17A}" type="datetimeFigureOut">
              <a:rPr lang="ko-KR" altLang="en-US" smtClean="0"/>
              <a:t>2023-01-16</a:t>
            </a:fld>
            <a:endParaRPr lang="ko-KR" altLang="en-US"/>
          </a:p>
        </p:txBody>
      </p:sp>
      <p:sp>
        <p:nvSpPr>
          <p:cNvPr id="5" name="바닥글 개체 틀 4">
            <a:extLst>
              <a:ext uri="{FF2B5EF4-FFF2-40B4-BE49-F238E27FC236}">
                <a16:creationId xmlns:a16="http://schemas.microsoft.com/office/drawing/2014/main" id="{B7477B31-56FC-4575-A118-0FB21F2D8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7745DC-A89F-4B55-AEDC-D856DADB5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36537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tandfonline.com/doi/full/10.1080/17549507.2020.1758210"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75EAB39-6196-4CD6-B3E7-C80940983B80}"/>
              </a:ext>
            </a:extLst>
          </p:cNvPr>
          <p:cNvCxnSpPr>
            <a:cxnSpLocks/>
          </p:cNvCxnSpPr>
          <p:nvPr/>
        </p:nvCxnSpPr>
        <p:spPr>
          <a:xfrm>
            <a:off x="330200" y="198470"/>
            <a:ext cx="11861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172B678D-D6FD-424A-AFAC-0D1C8373FDFA}"/>
              </a:ext>
            </a:extLst>
          </p:cNvPr>
          <p:cNvCxnSpPr>
            <a:cxnSpLocks/>
          </p:cNvCxnSpPr>
          <p:nvPr/>
        </p:nvCxnSpPr>
        <p:spPr>
          <a:xfrm>
            <a:off x="330200" y="198470"/>
            <a:ext cx="609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5346A5-0E50-4A80-AECC-3CD8A3A24059}"/>
              </a:ext>
            </a:extLst>
          </p:cNvPr>
          <p:cNvSpPr txBox="1"/>
          <p:nvPr/>
        </p:nvSpPr>
        <p:spPr>
          <a:xfrm>
            <a:off x="635000" y="1954494"/>
            <a:ext cx="1239378" cy="1192955"/>
          </a:xfrm>
          <a:prstGeom prst="rect">
            <a:avLst/>
          </a:prstGeom>
          <a:noFill/>
        </p:spPr>
        <p:txBody>
          <a:bodyPr wrap="none" rtlCol="0">
            <a:spAutoFit/>
          </a:bodyPr>
          <a:lstStyle/>
          <a:p>
            <a:pPr>
              <a:lnSpc>
                <a:spcPct val="150000"/>
              </a:lnSpc>
            </a:pPr>
            <a:r>
              <a:rPr lang="en-US" altLang="ko-KR" sz="3200" spc="-150" dirty="0">
                <a:solidFill>
                  <a:srgbClr val="4785B8"/>
                </a:solidFill>
                <a:latin typeface="+mj-ea"/>
                <a:ea typeface="+mj-ea"/>
              </a:rPr>
              <a:t>Paper</a:t>
            </a:r>
          </a:p>
          <a:p>
            <a:pPr>
              <a:lnSpc>
                <a:spcPct val="150000"/>
              </a:lnSpc>
            </a:pPr>
            <a:r>
              <a:rPr lang="en-US" altLang="ko-KR" spc="-150" dirty="0">
                <a:solidFill>
                  <a:srgbClr val="4785B8"/>
                </a:solidFill>
                <a:latin typeface="+mj-ea"/>
                <a:ea typeface="+mj-ea"/>
              </a:rPr>
              <a:t>Author, conf</a:t>
            </a:r>
            <a:endParaRPr lang="en-US" altLang="ko-KR" sz="1100" spc="-150" dirty="0">
              <a:solidFill>
                <a:srgbClr val="4785B8"/>
              </a:solidFill>
              <a:latin typeface="+mj-ea"/>
              <a:ea typeface="+mj-ea"/>
            </a:endParaRPr>
          </a:p>
        </p:txBody>
      </p:sp>
      <p:sp>
        <p:nvSpPr>
          <p:cNvPr id="12" name="TextBox 11">
            <a:extLst>
              <a:ext uri="{FF2B5EF4-FFF2-40B4-BE49-F238E27FC236}">
                <a16:creationId xmlns:a16="http://schemas.microsoft.com/office/drawing/2014/main" id="{E6275C46-30D4-4E5A-A1AE-F7AB20CDC7FB}"/>
              </a:ext>
            </a:extLst>
          </p:cNvPr>
          <p:cNvSpPr txBox="1"/>
          <p:nvPr/>
        </p:nvSpPr>
        <p:spPr>
          <a:xfrm>
            <a:off x="1263535" y="2776455"/>
            <a:ext cx="585041" cy="780724"/>
          </a:xfrm>
          <a:prstGeom prst="rect">
            <a:avLst/>
          </a:prstGeom>
          <a:noFill/>
        </p:spPr>
        <p:txBody>
          <a:bodyPr wrap="square" rtlCol="0">
            <a:spAutoFit/>
          </a:bodyPr>
          <a:lstStyle/>
          <a:p>
            <a:endParaRPr lang="ko-KR" altLang="en-US" sz="4000" b="1" dirty="0">
              <a:solidFill>
                <a:schemeClr val="tx1">
                  <a:lumMod val="65000"/>
                  <a:lumOff val="35000"/>
                </a:schemeClr>
              </a:solidFill>
            </a:endParaRPr>
          </a:p>
        </p:txBody>
      </p:sp>
      <p:grpSp>
        <p:nvGrpSpPr>
          <p:cNvPr id="6" name="그룹 5">
            <a:extLst>
              <a:ext uri="{FF2B5EF4-FFF2-40B4-BE49-F238E27FC236}">
                <a16:creationId xmlns:a16="http://schemas.microsoft.com/office/drawing/2014/main" id="{A8103958-4B0F-4B48-9B1E-33D4BC951B44}"/>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948AE3CB-30BA-4830-9E76-D008082364C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6" name="TextBox 15">
              <a:extLst>
                <a:ext uri="{FF2B5EF4-FFF2-40B4-BE49-F238E27FC236}">
                  <a16:creationId xmlns:a16="http://schemas.microsoft.com/office/drawing/2014/main" id="{3E11855F-B6B5-4DC8-BB3C-BCAA4B515D65}"/>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7" name="그림 16">
              <a:extLst>
                <a:ext uri="{FF2B5EF4-FFF2-40B4-BE49-F238E27FC236}">
                  <a16:creationId xmlns:a16="http://schemas.microsoft.com/office/drawing/2014/main" id="{0F6F3F1A-894D-4D6B-82EA-2A691C33107D}"/>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1032" name="Picture 8" descr="http://kirc.kaist.ac.kr/images/logos/kirc_logo.png">
            <a:extLst>
              <a:ext uri="{FF2B5EF4-FFF2-40B4-BE49-F238E27FC236}">
                <a16:creationId xmlns:a16="http://schemas.microsoft.com/office/drawing/2014/main" id="{6649C0ED-5ECA-4880-A156-305F73F6160E}"/>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2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3AC0D31-AE49-4911-A4A8-B291337A4D07}"/>
              </a:ext>
            </a:extLst>
          </p:cNvPr>
          <p:cNvSpPr/>
          <p:nvPr/>
        </p:nvSpPr>
        <p:spPr>
          <a:xfrm>
            <a:off x="192332" y="1102295"/>
            <a:ext cx="11134512" cy="923330"/>
          </a:xfrm>
          <a:prstGeom prst="rect">
            <a:avLst/>
          </a:prstGeom>
        </p:spPr>
        <p:txBody>
          <a:bodyPr wrap="square">
            <a:spAutoFit/>
          </a:bodyPr>
          <a:lstStyle/>
          <a:p>
            <a:r>
              <a:rPr lang="ko-KR" altLang="en-US" dirty="0"/>
              <a:t>의료 분야에 있어 </a:t>
            </a:r>
            <a:r>
              <a:rPr lang="ko-KR" altLang="en-US" dirty="0" err="1"/>
              <a:t>imbalance</a:t>
            </a:r>
            <a:r>
              <a:rPr lang="ko-KR" altLang="en-US" dirty="0"/>
              <a:t> 데이터셋 문제는 초기에 해결되지 않으면 심각한 악영향을 초래할 수 있다[</a:t>
            </a:r>
            <a:r>
              <a:rPr lang="ko-KR" altLang="en-US" dirty="0" err="1"/>
              <a:t>Kumar</a:t>
            </a:r>
            <a:r>
              <a:rPr lang="ko-KR" altLang="en-US" dirty="0"/>
              <a:t> 2021]. </a:t>
            </a:r>
          </a:p>
          <a:p>
            <a:endParaRPr lang="ko-KR" altLang="en-US" dirty="0"/>
          </a:p>
        </p:txBody>
      </p:sp>
      <p:grpSp>
        <p:nvGrpSpPr>
          <p:cNvPr id="4" name="그룹 3">
            <a:extLst>
              <a:ext uri="{FF2B5EF4-FFF2-40B4-BE49-F238E27FC236}">
                <a16:creationId xmlns:a16="http://schemas.microsoft.com/office/drawing/2014/main" id="{CDDF94F7-5730-452F-A131-7BBD8AA611D8}"/>
              </a:ext>
            </a:extLst>
          </p:cNvPr>
          <p:cNvGrpSpPr/>
          <p:nvPr/>
        </p:nvGrpSpPr>
        <p:grpSpPr>
          <a:xfrm>
            <a:off x="1933724" y="1785672"/>
            <a:ext cx="7639270" cy="3273878"/>
            <a:chOff x="2508541" y="3209503"/>
            <a:chExt cx="6905625" cy="2959468"/>
          </a:xfrm>
        </p:grpSpPr>
        <p:pic>
          <p:nvPicPr>
            <p:cNvPr id="21" name="그림 20">
              <a:extLst>
                <a:ext uri="{FF2B5EF4-FFF2-40B4-BE49-F238E27FC236}">
                  <a16:creationId xmlns:a16="http://schemas.microsoft.com/office/drawing/2014/main" id="{2F0D2A6B-6EB1-4CD4-ADC5-9C8BB7B367CB}"/>
                </a:ext>
              </a:extLst>
            </p:cNvPr>
            <p:cNvPicPr>
              <a:picLocks noChangeAspect="1"/>
            </p:cNvPicPr>
            <p:nvPr/>
          </p:nvPicPr>
          <p:blipFill>
            <a:blip r:embed="rId5"/>
            <a:stretch>
              <a:fillRect/>
            </a:stretch>
          </p:blipFill>
          <p:spPr>
            <a:xfrm>
              <a:off x="2508541" y="3209503"/>
              <a:ext cx="6781800" cy="2228850"/>
            </a:xfrm>
            <a:prstGeom prst="rect">
              <a:avLst/>
            </a:prstGeom>
          </p:spPr>
        </p:pic>
        <p:pic>
          <p:nvPicPr>
            <p:cNvPr id="22" name="그림 21">
              <a:extLst>
                <a:ext uri="{FF2B5EF4-FFF2-40B4-BE49-F238E27FC236}">
                  <a16:creationId xmlns:a16="http://schemas.microsoft.com/office/drawing/2014/main" id="{D75CE8F8-9C75-42D2-9605-F6DFCC581AE8}"/>
                </a:ext>
              </a:extLst>
            </p:cNvPr>
            <p:cNvPicPr>
              <a:picLocks noChangeAspect="1"/>
            </p:cNvPicPr>
            <p:nvPr/>
          </p:nvPicPr>
          <p:blipFill>
            <a:blip r:embed="rId6"/>
            <a:stretch>
              <a:fillRect/>
            </a:stretch>
          </p:blipFill>
          <p:spPr>
            <a:xfrm>
              <a:off x="2508541" y="5483171"/>
              <a:ext cx="6905625" cy="685800"/>
            </a:xfrm>
            <a:prstGeom prst="rect">
              <a:avLst/>
            </a:prstGeom>
          </p:spPr>
        </p:pic>
      </p:grpSp>
      <p:sp>
        <p:nvSpPr>
          <p:cNvPr id="5" name="직사각형 4">
            <a:extLst>
              <a:ext uri="{FF2B5EF4-FFF2-40B4-BE49-F238E27FC236}">
                <a16:creationId xmlns:a16="http://schemas.microsoft.com/office/drawing/2014/main" id="{CFDE625A-33FA-46EF-87C6-252655DAFDBD}"/>
              </a:ext>
            </a:extLst>
          </p:cNvPr>
          <p:cNvSpPr/>
          <p:nvPr/>
        </p:nvSpPr>
        <p:spPr>
          <a:xfrm>
            <a:off x="192332" y="5207539"/>
            <a:ext cx="11956443" cy="923330"/>
          </a:xfrm>
          <a:prstGeom prst="rect">
            <a:avLst/>
          </a:prstGeom>
        </p:spPr>
        <p:txBody>
          <a:bodyPr wrap="square">
            <a:spAutoFit/>
          </a:bodyPr>
          <a:lstStyle/>
          <a:p>
            <a:r>
              <a:rPr lang="ko-KR" altLang="en-US" dirty="0"/>
              <a:t>The </a:t>
            </a:r>
            <a:r>
              <a:rPr lang="ko-KR" altLang="en-US" dirty="0" err="1"/>
              <a:t>increasing</a:t>
            </a:r>
            <a:r>
              <a:rPr lang="ko-KR" altLang="en-US" dirty="0"/>
              <a:t> </a:t>
            </a:r>
            <a:r>
              <a:rPr lang="ko-KR" altLang="en-US" dirty="0" err="1"/>
              <a:t>extent</a:t>
            </a:r>
            <a:r>
              <a:rPr lang="ko-KR" altLang="en-US" dirty="0"/>
              <a:t> of </a:t>
            </a:r>
            <a:r>
              <a:rPr lang="ko-KR" altLang="en-US" dirty="0" err="1"/>
              <a:t>class</a:t>
            </a:r>
            <a:r>
              <a:rPr lang="ko-KR" altLang="en-US" dirty="0"/>
              <a:t> </a:t>
            </a:r>
            <a:r>
              <a:rPr lang="ko-KR" altLang="en-US" dirty="0" err="1"/>
              <a:t>imbalance</a:t>
            </a:r>
            <a:r>
              <a:rPr lang="ko-KR" altLang="en-US" dirty="0"/>
              <a:t> </a:t>
            </a:r>
            <a:r>
              <a:rPr lang="ko-KR" altLang="en-US" dirty="0" err="1"/>
              <a:t>in</a:t>
            </a:r>
            <a:r>
              <a:rPr lang="ko-KR" altLang="en-US" dirty="0"/>
              <a:t> </a:t>
            </a:r>
            <a:r>
              <a:rPr lang="ko-KR" altLang="en-US" dirty="0" err="1"/>
              <a:t>the</a:t>
            </a:r>
            <a:r>
              <a:rPr lang="ko-KR" altLang="en-US" dirty="0"/>
              <a:t> </a:t>
            </a:r>
            <a:r>
              <a:rPr lang="ko-KR" altLang="en-US" dirty="0" err="1"/>
              <a:t>training</a:t>
            </a:r>
            <a:r>
              <a:rPr lang="ko-KR" altLang="en-US" dirty="0"/>
              <a:t> </a:t>
            </a:r>
            <a:r>
              <a:rPr lang="ko-KR" altLang="en-US" dirty="0" err="1"/>
              <a:t>data</a:t>
            </a:r>
            <a:r>
              <a:rPr lang="ko-KR" altLang="en-US" dirty="0"/>
              <a:t> (</a:t>
            </a:r>
            <a:r>
              <a:rPr lang="ko-KR" altLang="en-US" dirty="0" err="1"/>
              <a:t>i.e</a:t>
            </a:r>
            <a:r>
              <a:rPr lang="ko-KR" altLang="en-US" dirty="0"/>
              <a:t>., </a:t>
            </a:r>
            <a:r>
              <a:rPr lang="ko-KR" altLang="en-US" dirty="0" err="1"/>
              <a:t>reducing</a:t>
            </a:r>
            <a:r>
              <a:rPr lang="ko-KR" altLang="en-US" dirty="0"/>
              <a:t> </a:t>
            </a:r>
            <a:r>
              <a:rPr lang="ko-KR" altLang="en-US" dirty="0" err="1"/>
              <a:t>positive</a:t>
            </a:r>
            <a:r>
              <a:rPr lang="ko-KR" altLang="en-US" dirty="0"/>
              <a:t> </a:t>
            </a:r>
            <a:r>
              <a:rPr lang="ko-KR" altLang="en-US" dirty="0" err="1"/>
              <a:t>class</a:t>
            </a:r>
            <a:r>
              <a:rPr lang="ko-KR" altLang="en-US" dirty="0"/>
              <a:t> </a:t>
            </a:r>
            <a:r>
              <a:rPr lang="ko-KR" altLang="en-US" dirty="0" err="1"/>
              <a:t>prevalence</a:t>
            </a:r>
            <a:r>
              <a:rPr lang="ko-KR" altLang="en-US" dirty="0"/>
              <a:t>) </a:t>
            </a:r>
            <a:r>
              <a:rPr lang="ko-KR" altLang="en-US" dirty="0" err="1"/>
              <a:t>has</a:t>
            </a:r>
            <a:r>
              <a:rPr lang="ko-KR" altLang="en-US" dirty="0"/>
              <a:t> </a:t>
            </a:r>
            <a:r>
              <a:rPr lang="ko-KR" altLang="en-US" dirty="0" err="1"/>
              <a:t>an</a:t>
            </a:r>
            <a:r>
              <a:rPr lang="ko-KR" altLang="en-US" dirty="0"/>
              <a:t> </a:t>
            </a:r>
            <a:r>
              <a:rPr lang="ko-KR" altLang="en-US" dirty="0" err="1"/>
              <a:t>increasingly</a:t>
            </a:r>
            <a:r>
              <a:rPr lang="ko-KR" altLang="en-US" dirty="0"/>
              <a:t> </a:t>
            </a:r>
            <a:r>
              <a:rPr lang="ko-KR" altLang="en-US" dirty="0" err="1"/>
              <a:t>detrimental</a:t>
            </a:r>
            <a:r>
              <a:rPr lang="ko-KR" altLang="en-US" dirty="0"/>
              <a:t> </a:t>
            </a:r>
            <a:r>
              <a:rPr lang="ko-KR" altLang="en-US" dirty="0" err="1"/>
              <a:t>effect</a:t>
            </a:r>
            <a:r>
              <a:rPr lang="ko-KR" altLang="en-US" dirty="0"/>
              <a:t> </a:t>
            </a:r>
            <a:r>
              <a:rPr lang="ko-KR" altLang="en-US" dirty="0" err="1"/>
              <a:t>on</a:t>
            </a:r>
            <a:r>
              <a:rPr lang="ko-KR" altLang="en-US" dirty="0"/>
              <a:t> </a:t>
            </a:r>
            <a:r>
              <a:rPr lang="ko-KR" altLang="en-US" dirty="0" err="1"/>
              <a:t>the</a:t>
            </a:r>
            <a:r>
              <a:rPr lang="ko-KR" altLang="en-US" dirty="0"/>
              <a:t> </a:t>
            </a:r>
            <a:r>
              <a:rPr lang="ko-KR" altLang="en-US" dirty="0" err="1"/>
              <a:t>neural</a:t>
            </a:r>
            <a:r>
              <a:rPr lang="ko-KR" altLang="en-US" dirty="0"/>
              <a:t> </a:t>
            </a:r>
            <a:r>
              <a:rPr lang="ko-KR" altLang="en-US" dirty="0" err="1"/>
              <a:t>network</a:t>
            </a:r>
            <a:r>
              <a:rPr lang="ko-KR" altLang="en-US" dirty="0"/>
              <a:t> </a:t>
            </a:r>
            <a:r>
              <a:rPr lang="ko-KR" altLang="en-US" dirty="0" err="1"/>
              <a:t>classifier</a:t>
            </a:r>
            <a:r>
              <a:rPr lang="ko-KR" altLang="en-US" dirty="0"/>
              <a:t> </a:t>
            </a:r>
            <a:r>
              <a:rPr lang="ko-KR" altLang="en-US" dirty="0" err="1"/>
              <a:t>performance</a:t>
            </a:r>
            <a:r>
              <a:rPr lang="ko-KR" altLang="en-US" dirty="0"/>
              <a:t>. </a:t>
            </a:r>
            <a:r>
              <a:rPr lang="ko-KR" altLang="en-US" dirty="0" err="1"/>
              <a:t>Resampling을</a:t>
            </a:r>
            <a:r>
              <a:rPr lang="ko-KR" altLang="en-US" dirty="0"/>
              <a:t> 방법을 적용해도 성능이 떨어지는 것을 볼 수 있다.[</a:t>
            </a:r>
            <a:r>
              <a:rPr lang="ko-KR" altLang="en-US" dirty="0" err="1"/>
              <a:t>Maciej</a:t>
            </a:r>
            <a:r>
              <a:rPr lang="ko-KR" altLang="en-US" dirty="0"/>
              <a:t>, 2008]  </a:t>
            </a:r>
          </a:p>
        </p:txBody>
      </p:sp>
    </p:spTree>
    <p:extLst>
      <p:ext uri="{BB962C8B-B14F-4D97-AF65-F5344CB8AC3E}">
        <p14:creationId xmlns:p14="http://schemas.microsoft.com/office/powerpoint/2010/main" val="252501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C91F6431-2CD4-4F1B-AD50-5159BD5C010C}"/>
              </a:ext>
            </a:extLst>
          </p:cNvPr>
          <p:cNvSpPr/>
          <p:nvPr/>
        </p:nvSpPr>
        <p:spPr>
          <a:xfrm>
            <a:off x="469075" y="1342840"/>
            <a:ext cx="11194913" cy="2862322"/>
          </a:xfrm>
          <a:prstGeom prst="rect">
            <a:avLst/>
          </a:prstGeom>
        </p:spPr>
        <p:txBody>
          <a:bodyPr wrap="square">
            <a:spAutoFit/>
          </a:bodyPr>
          <a:lstStyle/>
          <a:p>
            <a:r>
              <a:rPr lang="ko-KR" altLang="en-US" dirty="0" err="1"/>
              <a:t>Imbalance</a:t>
            </a:r>
            <a:r>
              <a:rPr lang="ko-KR" altLang="en-US" dirty="0"/>
              <a:t> 데이터셋에서의 모델 예측 성능 악화를 방지하기 위해 크게 사용하는 방법은 3가지가 있다. </a:t>
            </a:r>
          </a:p>
          <a:p>
            <a:endParaRPr lang="ko-KR" altLang="en-US" dirty="0"/>
          </a:p>
          <a:p>
            <a:r>
              <a:rPr lang="ko-KR" altLang="en-US" dirty="0"/>
              <a:t>1. </a:t>
            </a:r>
            <a:r>
              <a:rPr lang="ko-KR" altLang="en-US" dirty="0" err="1"/>
              <a:t>Resampling</a:t>
            </a:r>
            <a:r>
              <a:rPr lang="ko-KR" altLang="en-US" dirty="0"/>
              <a:t> </a:t>
            </a:r>
            <a:r>
              <a:rPr lang="ko-KR" altLang="en-US" dirty="0" err="1"/>
              <a:t>the</a:t>
            </a:r>
            <a:r>
              <a:rPr lang="ko-KR" altLang="en-US" dirty="0"/>
              <a:t> </a:t>
            </a:r>
            <a:r>
              <a:rPr lang="ko-KR" altLang="en-US" dirty="0" err="1"/>
              <a:t>dataset</a:t>
            </a:r>
            <a:r>
              <a:rPr lang="ko-KR" altLang="en-US" dirty="0"/>
              <a:t> </a:t>
            </a:r>
            <a:r>
              <a:rPr lang="ko-KR" altLang="en-US" dirty="0" err="1"/>
              <a:t>to</a:t>
            </a:r>
            <a:r>
              <a:rPr lang="ko-KR" altLang="en-US" dirty="0"/>
              <a:t> </a:t>
            </a:r>
            <a:r>
              <a:rPr lang="ko-KR" altLang="en-US" dirty="0" err="1"/>
              <a:t>oversample</a:t>
            </a:r>
            <a:r>
              <a:rPr lang="ko-KR" altLang="en-US" dirty="0"/>
              <a:t> </a:t>
            </a:r>
            <a:r>
              <a:rPr lang="ko-KR" altLang="en-US" dirty="0" err="1"/>
              <a:t>the</a:t>
            </a:r>
            <a:r>
              <a:rPr lang="ko-KR" altLang="en-US" dirty="0"/>
              <a:t> </a:t>
            </a:r>
            <a:r>
              <a:rPr lang="ko-KR" altLang="en-US" dirty="0" err="1"/>
              <a:t>minority</a:t>
            </a:r>
            <a:r>
              <a:rPr lang="ko-KR" altLang="en-US" dirty="0"/>
              <a:t> </a:t>
            </a:r>
            <a:r>
              <a:rPr lang="ko-KR" altLang="en-US" dirty="0" err="1"/>
              <a:t>class</a:t>
            </a:r>
            <a:r>
              <a:rPr lang="ko-KR" altLang="en-US" dirty="0"/>
              <a:t> </a:t>
            </a:r>
            <a:r>
              <a:rPr lang="ko-KR" altLang="en-US" dirty="0" err="1"/>
              <a:t>or</a:t>
            </a:r>
            <a:r>
              <a:rPr lang="ko-KR" altLang="en-US" dirty="0"/>
              <a:t> </a:t>
            </a:r>
            <a:r>
              <a:rPr lang="ko-KR" altLang="en-US" dirty="0" err="1"/>
              <a:t>undersample</a:t>
            </a:r>
            <a:r>
              <a:rPr lang="ko-KR" altLang="en-US" dirty="0"/>
              <a:t> </a:t>
            </a:r>
            <a:r>
              <a:rPr lang="ko-KR" altLang="en-US" dirty="0" err="1"/>
              <a:t>the</a:t>
            </a:r>
            <a:r>
              <a:rPr lang="ko-KR" altLang="en-US" dirty="0"/>
              <a:t> </a:t>
            </a:r>
            <a:r>
              <a:rPr lang="ko-KR" altLang="en-US" dirty="0" err="1"/>
              <a:t>majority</a:t>
            </a:r>
            <a:r>
              <a:rPr lang="ko-KR" altLang="en-US" dirty="0"/>
              <a:t> </a:t>
            </a:r>
            <a:r>
              <a:rPr lang="ko-KR" altLang="en-US" dirty="0" err="1"/>
              <a:t>class</a:t>
            </a:r>
            <a:endParaRPr lang="ko-KR" altLang="en-US" dirty="0"/>
          </a:p>
          <a:p>
            <a:r>
              <a:rPr lang="ko-KR" altLang="en-US" dirty="0"/>
              <a:t>단점 </a:t>
            </a:r>
            <a:r>
              <a:rPr lang="en-US" altLang="ko-KR" dirty="0"/>
              <a:t>) </a:t>
            </a:r>
            <a:r>
              <a:rPr lang="ko-KR" altLang="en-US" dirty="0"/>
              <a:t>학습용 데이터와 실제 데이터 분포가 달라진다</a:t>
            </a:r>
          </a:p>
          <a:p>
            <a:endParaRPr lang="ko-KR" altLang="en-US" dirty="0"/>
          </a:p>
          <a:p>
            <a:r>
              <a:rPr lang="ko-KR" altLang="en-US" dirty="0"/>
              <a:t>2. </a:t>
            </a:r>
            <a:r>
              <a:rPr lang="ko-KR" altLang="en-US" dirty="0" err="1"/>
              <a:t>Using</a:t>
            </a:r>
            <a:r>
              <a:rPr lang="ko-KR" altLang="en-US" dirty="0"/>
              <a:t> </a:t>
            </a:r>
            <a:r>
              <a:rPr lang="ko-KR" altLang="en-US" dirty="0" err="1"/>
              <a:t>techniques</a:t>
            </a:r>
            <a:r>
              <a:rPr lang="ko-KR" altLang="en-US" dirty="0"/>
              <a:t> </a:t>
            </a:r>
            <a:r>
              <a:rPr lang="ko-KR" altLang="en-US" dirty="0" err="1"/>
              <a:t>such</a:t>
            </a:r>
            <a:r>
              <a:rPr lang="ko-KR" altLang="en-US" dirty="0"/>
              <a:t> </a:t>
            </a:r>
            <a:r>
              <a:rPr lang="ko-KR" altLang="en-US" dirty="0" err="1"/>
              <a:t>as</a:t>
            </a:r>
            <a:r>
              <a:rPr lang="ko-KR" altLang="en-US" dirty="0"/>
              <a:t> </a:t>
            </a:r>
            <a:r>
              <a:rPr lang="ko-KR" altLang="en-US" dirty="0" err="1"/>
              <a:t>cost-sensitive</a:t>
            </a:r>
            <a:r>
              <a:rPr lang="ko-KR" altLang="en-US" dirty="0"/>
              <a:t> </a:t>
            </a:r>
            <a:r>
              <a:rPr lang="ko-KR" altLang="en-US" dirty="0" err="1"/>
              <a:t>learning</a:t>
            </a:r>
            <a:r>
              <a:rPr lang="ko-KR" altLang="en-US" dirty="0"/>
              <a:t> </a:t>
            </a:r>
            <a:r>
              <a:rPr lang="ko-KR" altLang="en-US" dirty="0" err="1"/>
              <a:t>or</a:t>
            </a:r>
            <a:r>
              <a:rPr lang="ko-KR" altLang="en-US" dirty="0"/>
              <a:t> </a:t>
            </a:r>
            <a:r>
              <a:rPr lang="ko-KR" altLang="en-US" dirty="0" err="1"/>
              <a:t>class</a:t>
            </a:r>
            <a:r>
              <a:rPr lang="ko-KR" altLang="en-US" dirty="0"/>
              <a:t> </a:t>
            </a:r>
            <a:r>
              <a:rPr lang="ko-KR" altLang="en-US" dirty="0" err="1"/>
              <a:t>weighting</a:t>
            </a:r>
            <a:r>
              <a:rPr lang="ko-KR" altLang="en-US" dirty="0"/>
              <a:t> </a:t>
            </a:r>
            <a:r>
              <a:rPr lang="ko-KR" altLang="en-US" dirty="0" err="1"/>
              <a:t>to</a:t>
            </a:r>
            <a:r>
              <a:rPr lang="ko-KR" altLang="en-US" dirty="0"/>
              <a:t> </a:t>
            </a:r>
            <a:r>
              <a:rPr lang="ko-KR" altLang="en-US" dirty="0" err="1"/>
              <a:t>adjust</a:t>
            </a:r>
            <a:r>
              <a:rPr lang="ko-KR" altLang="en-US" dirty="0"/>
              <a:t> </a:t>
            </a:r>
            <a:r>
              <a:rPr lang="ko-KR" altLang="en-US" dirty="0" err="1"/>
              <a:t>the</a:t>
            </a:r>
            <a:r>
              <a:rPr lang="ko-KR" altLang="en-US" dirty="0"/>
              <a:t> </a:t>
            </a:r>
            <a:r>
              <a:rPr lang="ko-KR" altLang="en-US" dirty="0" err="1"/>
              <a:t>learning</a:t>
            </a:r>
            <a:r>
              <a:rPr lang="ko-KR" altLang="en-US" dirty="0"/>
              <a:t> </a:t>
            </a:r>
            <a:r>
              <a:rPr lang="ko-KR" altLang="en-US" dirty="0" err="1"/>
              <a:t>algorithm</a:t>
            </a:r>
            <a:endParaRPr lang="ko-KR" altLang="en-US" dirty="0"/>
          </a:p>
          <a:p>
            <a:r>
              <a:rPr lang="ko-KR" altLang="en-US" dirty="0"/>
              <a:t> 단점 </a:t>
            </a:r>
            <a:r>
              <a:rPr lang="en-US" altLang="ko-KR" dirty="0"/>
              <a:t>)</a:t>
            </a:r>
            <a:r>
              <a:rPr lang="ko-KR" altLang="en-US" dirty="0"/>
              <a:t> 전문가가 개입해야 한다. 적용하기 쉽지 않다. </a:t>
            </a:r>
          </a:p>
          <a:p>
            <a:endParaRPr lang="ko-KR" altLang="en-US" dirty="0"/>
          </a:p>
          <a:p>
            <a:r>
              <a:rPr lang="ko-KR" altLang="en-US" dirty="0"/>
              <a:t>3. </a:t>
            </a:r>
            <a:r>
              <a:rPr lang="ko-KR" altLang="en-US" dirty="0" err="1"/>
              <a:t>Combining</a:t>
            </a:r>
            <a:r>
              <a:rPr lang="ko-KR" altLang="en-US" dirty="0"/>
              <a:t> </a:t>
            </a:r>
            <a:r>
              <a:rPr lang="ko-KR" altLang="en-US" dirty="0" err="1"/>
              <a:t>multiple</a:t>
            </a:r>
            <a:r>
              <a:rPr lang="ko-KR" altLang="en-US" dirty="0"/>
              <a:t> </a:t>
            </a:r>
            <a:r>
              <a:rPr lang="ko-KR" altLang="en-US" dirty="0" err="1"/>
              <a:t>models</a:t>
            </a:r>
            <a:r>
              <a:rPr lang="ko-KR" altLang="en-US" dirty="0"/>
              <a:t> </a:t>
            </a:r>
            <a:r>
              <a:rPr lang="ko-KR" altLang="en-US" dirty="0" err="1"/>
              <a:t>to</a:t>
            </a:r>
            <a:r>
              <a:rPr lang="ko-KR" altLang="en-US" dirty="0"/>
              <a:t> </a:t>
            </a:r>
            <a:r>
              <a:rPr lang="ko-KR" altLang="en-US" dirty="0" err="1"/>
              <a:t>make</a:t>
            </a:r>
            <a:r>
              <a:rPr lang="ko-KR" altLang="en-US" dirty="0"/>
              <a:t> </a:t>
            </a:r>
            <a:r>
              <a:rPr lang="ko-KR" altLang="en-US" dirty="0" err="1"/>
              <a:t>a</a:t>
            </a:r>
            <a:r>
              <a:rPr lang="ko-KR" altLang="en-US" dirty="0"/>
              <a:t> </a:t>
            </a:r>
            <a:r>
              <a:rPr lang="ko-KR" altLang="en-US" dirty="0" err="1"/>
              <a:t>final</a:t>
            </a:r>
            <a:r>
              <a:rPr lang="ko-KR" altLang="en-US" dirty="0"/>
              <a:t> </a:t>
            </a:r>
            <a:r>
              <a:rPr lang="ko-KR" altLang="en-US" dirty="0" err="1"/>
              <a:t>prediction</a:t>
            </a:r>
            <a:endParaRPr lang="ko-KR" altLang="en-US" dirty="0"/>
          </a:p>
          <a:p>
            <a:r>
              <a:rPr lang="ko-KR" altLang="en-US" dirty="0"/>
              <a:t> 단점 </a:t>
            </a:r>
            <a:r>
              <a:rPr lang="en-US" altLang="ko-KR" dirty="0"/>
              <a:t>) </a:t>
            </a:r>
            <a:r>
              <a:rPr lang="ko-KR" altLang="en-US" dirty="0"/>
              <a:t>기존의 </a:t>
            </a:r>
            <a:r>
              <a:rPr lang="en-US" altLang="ko-KR" dirty="0"/>
              <a:t>Framework</a:t>
            </a:r>
            <a:r>
              <a:rPr lang="ko-KR" altLang="en-US" dirty="0"/>
              <a:t>을 적용하기 어렵다</a:t>
            </a:r>
            <a:r>
              <a:rPr lang="en-US" altLang="ko-KR" dirty="0"/>
              <a:t>. </a:t>
            </a:r>
            <a:endParaRPr lang="ko-KR" altLang="en-US" dirty="0"/>
          </a:p>
        </p:txBody>
      </p:sp>
    </p:spTree>
    <p:extLst>
      <p:ext uri="{BB962C8B-B14F-4D97-AF65-F5344CB8AC3E}">
        <p14:creationId xmlns:p14="http://schemas.microsoft.com/office/powerpoint/2010/main" val="78548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4038126-4528-406E-81B1-E3CABAB232AA}"/>
              </a:ext>
            </a:extLst>
          </p:cNvPr>
          <p:cNvSpPr/>
          <p:nvPr/>
        </p:nvSpPr>
        <p:spPr>
          <a:xfrm>
            <a:off x="419019" y="1280441"/>
            <a:ext cx="10226610" cy="3416320"/>
          </a:xfrm>
          <a:prstGeom prst="rect">
            <a:avLst/>
          </a:prstGeom>
        </p:spPr>
        <p:txBody>
          <a:bodyPr wrap="square">
            <a:spAutoFit/>
          </a:bodyPr>
          <a:lstStyle/>
          <a:p>
            <a:r>
              <a:rPr lang="ko-KR" altLang="en-US" dirty="0"/>
              <a:t>학습용 데이터와 실제 데이터 분포가 다를 시 성능이 악화될 수 있다</a:t>
            </a:r>
            <a:r>
              <a:rPr lang="en-US" altLang="ko-KR" dirty="0"/>
              <a:t>. </a:t>
            </a:r>
          </a:p>
          <a:p>
            <a:endParaRPr lang="ko-KR" altLang="en-US" dirty="0"/>
          </a:p>
          <a:p>
            <a:r>
              <a:rPr lang="en-US" altLang="ko-KR" dirty="0"/>
              <a:t>D</a:t>
            </a:r>
            <a:r>
              <a:rPr lang="ko-KR" altLang="en-US" dirty="0" err="1"/>
              <a:t>ataset</a:t>
            </a:r>
            <a:r>
              <a:rPr lang="ko-KR" altLang="en-US" dirty="0"/>
              <a:t> </a:t>
            </a:r>
            <a:r>
              <a:rPr lang="ko-KR" altLang="en-US" dirty="0" err="1"/>
              <a:t>shift</a:t>
            </a:r>
            <a:r>
              <a:rPr lang="ko-KR" altLang="en-US" dirty="0"/>
              <a:t>” </a:t>
            </a:r>
            <a:r>
              <a:rPr lang="en-US" altLang="ko-KR" dirty="0"/>
              <a:t>: </a:t>
            </a:r>
            <a:r>
              <a:rPr lang="ko-KR" altLang="en-US" dirty="0"/>
              <a:t> </a:t>
            </a:r>
            <a:r>
              <a:rPr lang="ko-KR" altLang="en-US" dirty="0" err="1"/>
              <a:t>cases</a:t>
            </a:r>
            <a:r>
              <a:rPr lang="ko-KR" altLang="en-US" dirty="0"/>
              <a:t> </a:t>
            </a:r>
            <a:r>
              <a:rPr lang="ko-KR" altLang="en-US" dirty="0" err="1"/>
              <a:t>where</a:t>
            </a:r>
            <a:r>
              <a:rPr lang="ko-KR" altLang="en-US" dirty="0"/>
              <a:t> </a:t>
            </a:r>
            <a:r>
              <a:rPr lang="ko-KR" altLang="en-US" dirty="0" err="1"/>
              <a:t>the</a:t>
            </a:r>
            <a:r>
              <a:rPr lang="ko-KR" altLang="en-US" dirty="0"/>
              <a:t> </a:t>
            </a:r>
            <a:r>
              <a:rPr lang="ko-KR" altLang="en-US" dirty="0" err="1"/>
              <a:t>joint</a:t>
            </a:r>
            <a:r>
              <a:rPr lang="ko-KR" altLang="en-US" dirty="0"/>
              <a:t> </a:t>
            </a:r>
            <a:r>
              <a:rPr lang="ko-KR" altLang="en-US" dirty="0" err="1"/>
              <a:t>distribution</a:t>
            </a:r>
            <a:r>
              <a:rPr lang="ko-KR" altLang="en-US" dirty="0"/>
              <a:t> of </a:t>
            </a:r>
            <a:r>
              <a:rPr lang="ko-KR" altLang="en-US" dirty="0" err="1"/>
              <a:t>inputs</a:t>
            </a:r>
            <a:r>
              <a:rPr lang="ko-KR" altLang="en-US" dirty="0"/>
              <a:t> and </a:t>
            </a:r>
            <a:r>
              <a:rPr lang="ko-KR" altLang="en-US" dirty="0" err="1"/>
              <a:t>outputs</a:t>
            </a:r>
            <a:r>
              <a:rPr lang="ko-KR" altLang="en-US" dirty="0"/>
              <a:t> </a:t>
            </a:r>
            <a:r>
              <a:rPr lang="ko-KR" altLang="en-US" dirty="0" err="1"/>
              <a:t>differs</a:t>
            </a:r>
            <a:r>
              <a:rPr lang="ko-KR" altLang="en-US" dirty="0"/>
              <a:t> </a:t>
            </a:r>
            <a:r>
              <a:rPr lang="ko-KR" altLang="en-US" dirty="0" err="1"/>
              <a:t>between</a:t>
            </a:r>
            <a:r>
              <a:rPr lang="ko-KR" altLang="en-US" dirty="0"/>
              <a:t> </a:t>
            </a:r>
            <a:r>
              <a:rPr lang="ko-KR" altLang="en-US" dirty="0" err="1"/>
              <a:t>training</a:t>
            </a:r>
            <a:r>
              <a:rPr lang="ko-KR" altLang="en-US" dirty="0"/>
              <a:t> and </a:t>
            </a:r>
            <a:r>
              <a:rPr lang="ko-KR" altLang="en-US" dirty="0" err="1"/>
              <a:t>test</a:t>
            </a:r>
            <a:r>
              <a:rPr lang="ko-KR" altLang="en-US" dirty="0"/>
              <a:t> </a:t>
            </a:r>
            <a:r>
              <a:rPr lang="ko-KR" altLang="en-US" dirty="0" err="1"/>
              <a:t>stage</a:t>
            </a:r>
            <a:r>
              <a:rPr lang="ko-KR" altLang="en-US" dirty="0"/>
              <a:t>[</a:t>
            </a:r>
            <a:r>
              <a:rPr lang="ko-KR" altLang="en-US" dirty="0" err="1"/>
              <a:t>Quinonero</a:t>
            </a:r>
            <a:r>
              <a:rPr lang="ko-KR" altLang="en-US" dirty="0"/>
              <a:t>, 2009]  </a:t>
            </a:r>
          </a:p>
          <a:p>
            <a:endParaRPr lang="ko-KR" altLang="en-US" dirty="0"/>
          </a:p>
          <a:p>
            <a:endParaRPr lang="ko-KR" altLang="en-US" dirty="0"/>
          </a:p>
          <a:p>
            <a:r>
              <a:rPr lang="ko-KR" altLang="en-US" dirty="0" err="1"/>
              <a:t>Covariate</a:t>
            </a:r>
            <a:r>
              <a:rPr lang="ko-KR" altLang="en-US" dirty="0"/>
              <a:t> </a:t>
            </a:r>
            <a:r>
              <a:rPr lang="ko-KR" altLang="en-US" dirty="0" err="1"/>
              <a:t>shift</a:t>
            </a:r>
            <a:r>
              <a:rPr lang="ko-KR" altLang="en-US" dirty="0"/>
              <a:t> </a:t>
            </a:r>
          </a:p>
          <a:p>
            <a:endParaRPr lang="ko-KR" altLang="en-US" dirty="0"/>
          </a:p>
          <a:p>
            <a:r>
              <a:rPr lang="ko-KR" altLang="en-US" dirty="0" err="1"/>
              <a:t>Prior</a:t>
            </a:r>
            <a:r>
              <a:rPr lang="ko-KR" altLang="en-US" dirty="0"/>
              <a:t> </a:t>
            </a:r>
            <a:r>
              <a:rPr lang="ko-KR" altLang="en-US" dirty="0" err="1"/>
              <a:t>probability</a:t>
            </a:r>
            <a:r>
              <a:rPr lang="ko-KR" altLang="en-US" dirty="0"/>
              <a:t> </a:t>
            </a:r>
            <a:r>
              <a:rPr lang="ko-KR" altLang="en-US" dirty="0" err="1"/>
              <a:t>shift</a:t>
            </a:r>
            <a:r>
              <a:rPr lang="ko-KR" altLang="en-US" dirty="0"/>
              <a:t> </a:t>
            </a:r>
            <a:endParaRPr lang="en-US" altLang="ko-KR" dirty="0"/>
          </a:p>
          <a:p>
            <a:endParaRPr lang="ko-KR" altLang="en-US" dirty="0"/>
          </a:p>
          <a:p>
            <a:r>
              <a:rPr lang="ko-KR" altLang="en-US" dirty="0" err="1"/>
              <a:t>Concept</a:t>
            </a:r>
            <a:r>
              <a:rPr lang="ko-KR" altLang="en-US" dirty="0"/>
              <a:t> </a:t>
            </a:r>
            <a:r>
              <a:rPr lang="ko-KR" altLang="en-US" dirty="0" err="1"/>
              <a:t>shift</a:t>
            </a:r>
            <a:endParaRPr lang="en-US" altLang="ko-KR" dirty="0"/>
          </a:p>
          <a:p>
            <a:endParaRPr lang="ko-KR" altLang="en-US" dirty="0"/>
          </a:p>
        </p:txBody>
      </p:sp>
      <p:pic>
        <p:nvPicPr>
          <p:cNvPr id="21" name="그림 20">
            <a:extLst>
              <a:ext uri="{FF2B5EF4-FFF2-40B4-BE49-F238E27FC236}">
                <a16:creationId xmlns:a16="http://schemas.microsoft.com/office/drawing/2014/main" id="{BFA1394C-889C-4935-B341-49DCA47B0B58}"/>
              </a:ext>
            </a:extLst>
          </p:cNvPr>
          <p:cNvPicPr>
            <a:picLocks noChangeAspect="1"/>
          </p:cNvPicPr>
          <p:nvPr/>
        </p:nvPicPr>
        <p:blipFill>
          <a:blip r:embed="rId5"/>
          <a:stretch>
            <a:fillRect/>
          </a:stretch>
        </p:blipFill>
        <p:spPr>
          <a:xfrm>
            <a:off x="3993683" y="3202335"/>
            <a:ext cx="5353050" cy="590550"/>
          </a:xfrm>
          <a:prstGeom prst="rect">
            <a:avLst/>
          </a:prstGeom>
        </p:spPr>
      </p:pic>
      <p:pic>
        <p:nvPicPr>
          <p:cNvPr id="22" name="그림 21">
            <a:extLst>
              <a:ext uri="{FF2B5EF4-FFF2-40B4-BE49-F238E27FC236}">
                <a16:creationId xmlns:a16="http://schemas.microsoft.com/office/drawing/2014/main" id="{50A7722F-80D9-40D5-AF1B-87A50D5C9BB1}"/>
              </a:ext>
            </a:extLst>
          </p:cNvPr>
          <p:cNvPicPr>
            <a:picLocks noChangeAspect="1"/>
          </p:cNvPicPr>
          <p:nvPr/>
        </p:nvPicPr>
        <p:blipFill>
          <a:blip r:embed="rId6"/>
          <a:stretch>
            <a:fillRect/>
          </a:stretch>
        </p:blipFill>
        <p:spPr>
          <a:xfrm>
            <a:off x="3993683" y="3888171"/>
            <a:ext cx="4905375" cy="1200150"/>
          </a:xfrm>
          <a:prstGeom prst="rect">
            <a:avLst/>
          </a:prstGeom>
        </p:spPr>
      </p:pic>
      <p:pic>
        <p:nvPicPr>
          <p:cNvPr id="23" name="그림 22">
            <a:extLst>
              <a:ext uri="{FF2B5EF4-FFF2-40B4-BE49-F238E27FC236}">
                <a16:creationId xmlns:a16="http://schemas.microsoft.com/office/drawing/2014/main" id="{839529D6-69F2-40D2-B084-EDC5C9109357}"/>
              </a:ext>
            </a:extLst>
          </p:cNvPr>
          <p:cNvPicPr>
            <a:picLocks noChangeAspect="1"/>
          </p:cNvPicPr>
          <p:nvPr/>
        </p:nvPicPr>
        <p:blipFill>
          <a:blip r:embed="rId7"/>
          <a:stretch>
            <a:fillRect/>
          </a:stretch>
        </p:blipFill>
        <p:spPr>
          <a:xfrm>
            <a:off x="3993683" y="2499098"/>
            <a:ext cx="5200650" cy="581025"/>
          </a:xfrm>
          <a:prstGeom prst="rect">
            <a:avLst/>
          </a:prstGeom>
        </p:spPr>
      </p:pic>
      <p:sp>
        <p:nvSpPr>
          <p:cNvPr id="3" name="직사각형 2">
            <a:extLst>
              <a:ext uri="{FF2B5EF4-FFF2-40B4-BE49-F238E27FC236}">
                <a16:creationId xmlns:a16="http://schemas.microsoft.com/office/drawing/2014/main" id="{31FFD6C6-908A-4BDE-8A07-4B763D45B304}"/>
              </a:ext>
            </a:extLst>
          </p:cNvPr>
          <p:cNvSpPr/>
          <p:nvPr/>
        </p:nvSpPr>
        <p:spPr>
          <a:xfrm>
            <a:off x="5510168" y="5478232"/>
            <a:ext cx="6096000" cy="646331"/>
          </a:xfrm>
          <a:prstGeom prst="rect">
            <a:avLst/>
          </a:prstGeom>
        </p:spPr>
        <p:txBody>
          <a:bodyPr>
            <a:spAutoFit/>
          </a:bodyPr>
          <a:lstStyle/>
          <a:p>
            <a:r>
              <a:rPr lang="ko-KR" altLang="en-US" dirty="0"/>
              <a:t>정의 참고 : [</a:t>
            </a:r>
            <a:r>
              <a:rPr lang="ko-KR" altLang="en-US" dirty="0" err="1"/>
              <a:t>Jose</a:t>
            </a:r>
            <a:r>
              <a:rPr lang="ko-KR" altLang="en-US" dirty="0"/>
              <a:t>, 2012]</a:t>
            </a:r>
          </a:p>
          <a:p>
            <a:r>
              <a:rPr lang="ko-KR" altLang="en-US" dirty="0"/>
              <a:t>=&gt; 우리는 </a:t>
            </a:r>
            <a:r>
              <a:rPr lang="ko-KR" altLang="en-US" dirty="0" err="1"/>
              <a:t>Prior</a:t>
            </a:r>
            <a:r>
              <a:rPr lang="ko-KR" altLang="en-US" dirty="0"/>
              <a:t> </a:t>
            </a:r>
            <a:r>
              <a:rPr lang="ko-KR" altLang="en-US" dirty="0" err="1"/>
              <a:t>probability</a:t>
            </a:r>
            <a:r>
              <a:rPr lang="ko-KR" altLang="en-US" dirty="0"/>
              <a:t> </a:t>
            </a:r>
            <a:r>
              <a:rPr lang="ko-KR" altLang="en-US" dirty="0" err="1"/>
              <a:t>shift</a:t>
            </a:r>
            <a:r>
              <a:rPr lang="ko-KR" altLang="en-US" dirty="0"/>
              <a:t> 에 해당된다. </a:t>
            </a:r>
          </a:p>
        </p:txBody>
      </p:sp>
    </p:spTree>
    <p:extLst>
      <p:ext uri="{BB962C8B-B14F-4D97-AF65-F5344CB8AC3E}">
        <p14:creationId xmlns:p14="http://schemas.microsoft.com/office/powerpoint/2010/main" val="62059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12EE7317-F5F1-4725-B578-5D6872D4E79D}"/>
              </a:ext>
            </a:extLst>
          </p:cNvPr>
          <p:cNvSpPr/>
          <p:nvPr/>
        </p:nvSpPr>
        <p:spPr>
          <a:xfrm>
            <a:off x="528506" y="1028343"/>
            <a:ext cx="8615494" cy="4247317"/>
          </a:xfrm>
          <a:prstGeom prst="rect">
            <a:avLst/>
          </a:prstGeom>
        </p:spPr>
        <p:txBody>
          <a:bodyPr wrap="square">
            <a:spAutoFit/>
          </a:bodyPr>
          <a:lstStyle/>
          <a:p>
            <a:r>
              <a:rPr lang="ko-KR" altLang="en-US" dirty="0" err="1"/>
              <a:t>Prior</a:t>
            </a:r>
            <a:r>
              <a:rPr lang="ko-KR" altLang="en-US" dirty="0"/>
              <a:t> </a:t>
            </a:r>
            <a:r>
              <a:rPr lang="ko-KR" altLang="en-US" dirty="0" err="1"/>
              <a:t>shift</a:t>
            </a:r>
            <a:r>
              <a:rPr lang="ko-KR" altLang="en-US" dirty="0"/>
              <a:t> 발생 시 성능이 악화한다[</a:t>
            </a:r>
            <a:r>
              <a:rPr lang="ko-KR" altLang="en-US" dirty="0" err="1"/>
              <a:t>Ref</a:t>
            </a:r>
            <a:r>
              <a:rPr lang="ko-KR" altLang="en-US" dirty="0"/>
              <a:t>]</a:t>
            </a:r>
          </a:p>
          <a:p>
            <a:r>
              <a:rPr lang="ko-KR" altLang="en-US" dirty="0"/>
              <a:t>- 찾은 것 같은데 머리에 안 들어온다.. </a:t>
            </a:r>
          </a:p>
          <a:p>
            <a:endParaRPr lang="ko-KR" altLang="en-US" dirty="0"/>
          </a:p>
          <a:p>
            <a:r>
              <a:rPr lang="ko-KR" altLang="en-US" dirty="0" err="1"/>
              <a:t>However</a:t>
            </a:r>
            <a:r>
              <a:rPr lang="ko-KR" altLang="en-US" dirty="0"/>
              <a:t>, </a:t>
            </a:r>
            <a:r>
              <a:rPr lang="ko-KR" altLang="en-US" dirty="0" err="1"/>
              <a:t>it</a:t>
            </a:r>
            <a:r>
              <a:rPr lang="ko-KR" altLang="en-US" dirty="0"/>
              <a:t> </a:t>
            </a:r>
            <a:r>
              <a:rPr lang="ko-KR" altLang="en-US" dirty="0" err="1"/>
              <a:t>is</a:t>
            </a:r>
            <a:r>
              <a:rPr lang="ko-KR" altLang="en-US" dirty="0"/>
              <a:t> </a:t>
            </a:r>
            <a:r>
              <a:rPr lang="ko-KR" altLang="en-US" dirty="0" err="1"/>
              <a:t>known</a:t>
            </a:r>
            <a:r>
              <a:rPr lang="ko-KR" altLang="en-US" dirty="0"/>
              <a:t> </a:t>
            </a:r>
            <a:r>
              <a:rPr lang="ko-KR" altLang="en-US" dirty="0" err="1"/>
              <a:t>that</a:t>
            </a:r>
            <a:r>
              <a:rPr lang="ko-KR" altLang="en-US" dirty="0"/>
              <a:t> </a:t>
            </a:r>
            <a:r>
              <a:rPr lang="ko-KR" altLang="en-US" dirty="0" err="1"/>
              <a:t>this</a:t>
            </a:r>
            <a:r>
              <a:rPr lang="ko-KR" altLang="en-US" dirty="0"/>
              <a:t> </a:t>
            </a:r>
            <a:r>
              <a:rPr lang="ko-KR" altLang="en-US" dirty="0" err="1"/>
              <a:t>two-step</a:t>
            </a:r>
            <a:r>
              <a:rPr lang="ko-KR" altLang="en-US" dirty="0"/>
              <a:t> </a:t>
            </a:r>
            <a:r>
              <a:rPr lang="ko-KR" altLang="en-US" dirty="0" err="1"/>
              <a:t>approach</a:t>
            </a:r>
            <a:r>
              <a:rPr lang="ko-KR" altLang="en-US" dirty="0"/>
              <a:t>, </a:t>
            </a:r>
            <a:r>
              <a:rPr lang="ko-KR" altLang="en-US" dirty="0" err="1"/>
              <a:t>known</a:t>
            </a:r>
            <a:r>
              <a:rPr lang="ko-KR" altLang="en-US" dirty="0"/>
              <a:t> </a:t>
            </a:r>
            <a:r>
              <a:rPr lang="ko-KR" altLang="en-US" dirty="0" err="1"/>
              <a:t>as</a:t>
            </a:r>
            <a:r>
              <a:rPr lang="ko-KR" altLang="en-US" dirty="0"/>
              <a:t> “</a:t>
            </a:r>
            <a:r>
              <a:rPr lang="ko-KR" altLang="en-US" dirty="0" err="1"/>
              <a:t>classify</a:t>
            </a:r>
            <a:r>
              <a:rPr lang="ko-KR" altLang="en-US" dirty="0"/>
              <a:t> and </a:t>
            </a:r>
            <a:r>
              <a:rPr lang="ko-KR" altLang="en-US" dirty="0" err="1"/>
              <a:t>count</a:t>
            </a:r>
            <a:r>
              <a:rPr lang="ko-KR" altLang="en-US" dirty="0"/>
              <a:t>”, </a:t>
            </a:r>
            <a:r>
              <a:rPr lang="ko-KR" altLang="en-US" dirty="0" err="1"/>
              <a:t>fails</a:t>
            </a:r>
            <a:r>
              <a:rPr lang="ko-KR" altLang="en-US" dirty="0"/>
              <a:t> </a:t>
            </a:r>
            <a:r>
              <a:rPr lang="ko-KR" altLang="en-US" dirty="0" err="1"/>
              <a:t>because</a:t>
            </a:r>
            <a:r>
              <a:rPr lang="ko-KR" altLang="en-US" dirty="0"/>
              <a:t> of </a:t>
            </a:r>
            <a:r>
              <a:rPr lang="ko-KR" altLang="en-US" dirty="0" err="1"/>
              <a:t>domain</a:t>
            </a:r>
            <a:r>
              <a:rPr lang="ko-KR" altLang="en-US" dirty="0"/>
              <a:t> </a:t>
            </a:r>
            <a:r>
              <a:rPr lang="ko-KR" altLang="en-US" dirty="0" err="1"/>
              <a:t>shift</a:t>
            </a:r>
            <a:r>
              <a:rPr lang="ko-KR" altLang="en-US" dirty="0"/>
              <a:t> (</a:t>
            </a:r>
            <a:r>
              <a:rPr lang="ko-KR" altLang="en-US" dirty="0" err="1"/>
              <a:t>Forman</a:t>
            </a:r>
            <a:r>
              <a:rPr lang="ko-KR" altLang="en-US" dirty="0"/>
              <a:t>, 2006; </a:t>
            </a:r>
            <a:r>
              <a:rPr lang="ko-KR" altLang="en-US" dirty="0" err="1"/>
              <a:t>Tasche</a:t>
            </a:r>
            <a:r>
              <a:rPr lang="ko-KR" altLang="en-US" dirty="0"/>
              <a:t>, 2016).</a:t>
            </a:r>
          </a:p>
          <a:p>
            <a:endParaRPr lang="ko-KR" altLang="en-US" dirty="0"/>
          </a:p>
          <a:p>
            <a:r>
              <a:rPr lang="ko-KR" altLang="en-US" dirty="0" err="1"/>
              <a:t>In</a:t>
            </a:r>
            <a:r>
              <a:rPr lang="ko-KR" altLang="en-US" dirty="0"/>
              <a:t> </a:t>
            </a:r>
            <a:r>
              <a:rPr lang="ko-KR" altLang="en-US" dirty="0" err="1"/>
              <a:t>order</a:t>
            </a:r>
            <a:r>
              <a:rPr lang="ko-KR" altLang="en-US" dirty="0"/>
              <a:t> </a:t>
            </a:r>
            <a:r>
              <a:rPr lang="ko-KR" altLang="en-US" dirty="0" err="1"/>
              <a:t>to</a:t>
            </a:r>
            <a:r>
              <a:rPr lang="ko-KR" altLang="en-US" dirty="0"/>
              <a:t> </a:t>
            </a:r>
            <a:r>
              <a:rPr lang="ko-KR" altLang="en-US" dirty="0" err="1"/>
              <a:t>deal</a:t>
            </a:r>
            <a:r>
              <a:rPr lang="ko-KR" altLang="en-US" dirty="0"/>
              <a:t> </a:t>
            </a:r>
            <a:r>
              <a:rPr lang="ko-KR" altLang="en-US" dirty="0" err="1"/>
              <a:t>with</a:t>
            </a:r>
            <a:r>
              <a:rPr lang="ko-KR" altLang="en-US" dirty="0"/>
              <a:t> </a:t>
            </a:r>
            <a:r>
              <a:rPr lang="ko-KR" altLang="en-US" dirty="0" err="1"/>
              <a:t>this</a:t>
            </a:r>
            <a:r>
              <a:rPr lang="ko-KR" altLang="en-US" dirty="0"/>
              <a:t> </a:t>
            </a:r>
            <a:r>
              <a:rPr lang="ko-KR" altLang="en-US" dirty="0" err="1"/>
              <a:t>problem</a:t>
            </a:r>
            <a:r>
              <a:rPr lang="ko-KR" altLang="en-US" dirty="0"/>
              <a:t>, </a:t>
            </a:r>
            <a:r>
              <a:rPr lang="ko-KR" altLang="en-US" dirty="0" err="1"/>
              <a:t>several</a:t>
            </a:r>
            <a:r>
              <a:rPr lang="ko-KR" altLang="en-US" dirty="0"/>
              <a:t> </a:t>
            </a:r>
            <a:r>
              <a:rPr lang="ko-KR" altLang="en-US" dirty="0" err="1"/>
              <a:t>improvements</a:t>
            </a:r>
            <a:r>
              <a:rPr lang="ko-KR" altLang="en-US" dirty="0"/>
              <a:t> </a:t>
            </a:r>
            <a:r>
              <a:rPr lang="ko-KR" altLang="en-US" dirty="0" err="1"/>
              <a:t>have</a:t>
            </a:r>
            <a:r>
              <a:rPr lang="ko-KR" altLang="en-US" dirty="0"/>
              <a:t> </a:t>
            </a:r>
            <a:r>
              <a:rPr lang="ko-KR" altLang="en-US" dirty="0" err="1"/>
              <a:t>been</a:t>
            </a:r>
            <a:r>
              <a:rPr lang="ko-KR" altLang="en-US" dirty="0"/>
              <a:t> </a:t>
            </a:r>
            <a:r>
              <a:rPr lang="ko-KR" altLang="en-US" dirty="0" err="1"/>
              <a:t>proposed</a:t>
            </a:r>
            <a:r>
              <a:rPr lang="ko-KR" altLang="en-US" dirty="0"/>
              <a:t> </a:t>
            </a:r>
            <a:r>
              <a:rPr lang="ko-KR" altLang="en-US" dirty="0" err="1"/>
              <a:t>under</a:t>
            </a:r>
            <a:r>
              <a:rPr lang="ko-KR" altLang="en-US" dirty="0"/>
              <a:t> </a:t>
            </a:r>
            <a:r>
              <a:rPr lang="ko-KR" altLang="en-US" dirty="0" err="1"/>
              <a:t>an</a:t>
            </a:r>
            <a:r>
              <a:rPr lang="ko-KR" altLang="en-US" dirty="0"/>
              <a:t> </a:t>
            </a:r>
            <a:r>
              <a:rPr lang="ko-KR" altLang="en-US" dirty="0" err="1"/>
              <a:t>assumption</a:t>
            </a:r>
            <a:r>
              <a:rPr lang="ko-KR" altLang="en-US" dirty="0"/>
              <a:t> </a:t>
            </a:r>
            <a:r>
              <a:rPr lang="ko-KR" altLang="en-US" dirty="0" err="1"/>
              <a:t>named</a:t>
            </a:r>
            <a:r>
              <a:rPr lang="ko-KR" altLang="en-US" dirty="0"/>
              <a:t> </a:t>
            </a:r>
            <a:r>
              <a:rPr lang="ko-KR" altLang="en-US" dirty="0" err="1"/>
              <a:t>prior</a:t>
            </a:r>
            <a:r>
              <a:rPr lang="ko-KR" altLang="en-US" dirty="0"/>
              <a:t> </a:t>
            </a:r>
            <a:r>
              <a:rPr lang="ko-KR" altLang="en-US" dirty="0" err="1"/>
              <a:t>shift</a:t>
            </a:r>
            <a:endParaRPr lang="ko-KR" altLang="en-US" dirty="0"/>
          </a:p>
          <a:p>
            <a:r>
              <a:rPr lang="ko-KR" altLang="en-US" dirty="0"/>
              <a:t>(</a:t>
            </a:r>
            <a:r>
              <a:rPr lang="ko-KR" altLang="en-US" dirty="0" err="1"/>
              <a:t>Saerens</a:t>
            </a:r>
            <a:r>
              <a:rPr lang="ko-KR" altLang="en-US" dirty="0"/>
              <a:t> </a:t>
            </a:r>
            <a:r>
              <a:rPr lang="ko-KR" altLang="en-US" dirty="0" err="1"/>
              <a:t>et</a:t>
            </a:r>
            <a:r>
              <a:rPr lang="ko-KR" altLang="en-US" dirty="0"/>
              <a:t> </a:t>
            </a:r>
            <a:r>
              <a:rPr lang="ko-KR" altLang="en-US" dirty="0" err="1"/>
              <a:t>al</a:t>
            </a:r>
            <a:r>
              <a:rPr lang="ko-KR" altLang="en-US" dirty="0"/>
              <a:t>., 2002; </a:t>
            </a:r>
            <a:r>
              <a:rPr lang="ko-KR" altLang="en-US" dirty="0" err="1"/>
              <a:t>Forman</a:t>
            </a:r>
            <a:r>
              <a:rPr lang="ko-KR" altLang="en-US" dirty="0"/>
              <a:t>, 2008; </a:t>
            </a:r>
            <a:r>
              <a:rPr lang="ko-KR" altLang="en-US" dirty="0" err="1"/>
              <a:t>Bella</a:t>
            </a:r>
            <a:r>
              <a:rPr lang="ko-KR" altLang="en-US" dirty="0"/>
              <a:t> </a:t>
            </a:r>
            <a:r>
              <a:rPr lang="ko-KR" altLang="en-US" dirty="0" err="1"/>
              <a:t>et</a:t>
            </a:r>
            <a:r>
              <a:rPr lang="ko-KR" altLang="en-US" dirty="0"/>
              <a:t> </a:t>
            </a:r>
            <a:r>
              <a:rPr lang="ko-KR" altLang="en-US" dirty="0" err="1"/>
              <a:t>al</a:t>
            </a:r>
            <a:r>
              <a:rPr lang="ko-KR" altLang="en-US" dirty="0"/>
              <a:t>., 2010; </a:t>
            </a:r>
            <a:r>
              <a:rPr lang="ko-KR" altLang="en-US" dirty="0" err="1"/>
              <a:t>Barranquero</a:t>
            </a:r>
            <a:r>
              <a:rPr lang="ko-KR" altLang="en-US" dirty="0"/>
              <a:t> </a:t>
            </a:r>
            <a:r>
              <a:rPr lang="ko-KR" altLang="en-US" dirty="0" err="1"/>
              <a:t>et</a:t>
            </a:r>
            <a:r>
              <a:rPr lang="ko-KR" altLang="en-US" dirty="0"/>
              <a:t> </a:t>
            </a:r>
            <a:r>
              <a:rPr lang="ko-KR" altLang="en-US" dirty="0" err="1"/>
              <a:t>al</a:t>
            </a:r>
            <a:r>
              <a:rPr lang="ko-KR" altLang="en-US" dirty="0"/>
              <a:t>., 2015).</a:t>
            </a:r>
          </a:p>
          <a:p>
            <a:endParaRPr lang="ko-KR" altLang="en-US" dirty="0"/>
          </a:p>
          <a:p>
            <a:endParaRPr lang="ko-KR" altLang="en-US" dirty="0"/>
          </a:p>
          <a:p>
            <a:r>
              <a:rPr lang="ko-KR" altLang="en-US" dirty="0"/>
              <a:t> </a:t>
            </a:r>
            <a:r>
              <a:rPr lang="ko-KR" altLang="en-US" dirty="0" err="1"/>
              <a:t>Semisupervised</a:t>
            </a:r>
            <a:r>
              <a:rPr lang="ko-KR" altLang="en-US" dirty="0"/>
              <a:t> </a:t>
            </a:r>
            <a:r>
              <a:rPr lang="ko-KR" altLang="en-US" dirty="0" err="1"/>
              <a:t>learning</a:t>
            </a:r>
            <a:r>
              <a:rPr lang="ko-KR" altLang="en-US" dirty="0"/>
              <a:t> and </a:t>
            </a:r>
            <a:r>
              <a:rPr lang="ko-KR" altLang="en-US" dirty="0" err="1"/>
              <a:t>active</a:t>
            </a:r>
            <a:r>
              <a:rPr lang="ko-KR" altLang="en-US" dirty="0"/>
              <a:t> </a:t>
            </a:r>
            <a:r>
              <a:rPr lang="ko-KR" altLang="en-US" dirty="0" err="1"/>
              <a:t>learning</a:t>
            </a:r>
            <a:r>
              <a:rPr lang="ko-KR" altLang="en-US" dirty="0"/>
              <a:t>, </a:t>
            </a:r>
            <a:r>
              <a:rPr lang="ko-KR" altLang="en-US" dirty="0" err="1"/>
              <a:t>two</a:t>
            </a:r>
            <a:r>
              <a:rPr lang="ko-KR" altLang="en-US" dirty="0"/>
              <a:t> </a:t>
            </a:r>
            <a:r>
              <a:rPr lang="ko-KR" altLang="en-US" dirty="0" err="1"/>
              <a:t>problems</a:t>
            </a:r>
            <a:r>
              <a:rPr lang="ko-KR" altLang="en-US" dirty="0"/>
              <a:t> </a:t>
            </a:r>
            <a:r>
              <a:rPr lang="ko-KR" altLang="en-US" dirty="0" err="1"/>
              <a:t>that</a:t>
            </a:r>
            <a:r>
              <a:rPr lang="ko-KR" altLang="en-US" dirty="0"/>
              <a:t> </a:t>
            </a:r>
            <a:r>
              <a:rPr lang="ko-KR" altLang="en-US" dirty="0" err="1"/>
              <a:t>seem</a:t>
            </a:r>
            <a:r>
              <a:rPr lang="ko-KR" altLang="en-US" dirty="0"/>
              <a:t> </a:t>
            </a:r>
            <a:r>
              <a:rPr lang="ko-KR" altLang="en-US" dirty="0" err="1"/>
              <a:t>very</a:t>
            </a:r>
            <a:r>
              <a:rPr lang="ko-KR" altLang="en-US" dirty="0"/>
              <a:t> </a:t>
            </a:r>
            <a:r>
              <a:rPr lang="ko-KR" altLang="en-US" dirty="0" err="1"/>
              <a:t>similar</a:t>
            </a:r>
            <a:r>
              <a:rPr lang="ko-KR" altLang="en-US" dirty="0"/>
              <a:t> </a:t>
            </a:r>
            <a:r>
              <a:rPr lang="ko-KR" altLang="en-US" dirty="0" err="1"/>
              <a:t>to</a:t>
            </a:r>
            <a:r>
              <a:rPr lang="ko-KR" altLang="en-US" dirty="0"/>
              <a:t> </a:t>
            </a:r>
            <a:r>
              <a:rPr lang="ko-KR" altLang="en-US" dirty="0" err="1"/>
              <a:t>covariate</a:t>
            </a:r>
            <a:r>
              <a:rPr lang="ko-KR" altLang="en-US" dirty="0"/>
              <a:t> </a:t>
            </a:r>
            <a:r>
              <a:rPr lang="ko-KR" altLang="en-US" dirty="0" err="1"/>
              <a:t>shift</a:t>
            </a:r>
            <a:r>
              <a:rPr lang="ko-KR" altLang="en-US" dirty="0"/>
              <a:t> </a:t>
            </a:r>
            <a:r>
              <a:rPr lang="ko-KR" altLang="en-US" dirty="0" err="1"/>
              <a:t>have</a:t>
            </a:r>
            <a:r>
              <a:rPr lang="ko-KR" altLang="en-US" dirty="0"/>
              <a:t> </a:t>
            </a:r>
            <a:r>
              <a:rPr lang="ko-KR" altLang="en-US" dirty="0" err="1"/>
              <a:t>received</a:t>
            </a:r>
            <a:r>
              <a:rPr lang="ko-KR" altLang="en-US" dirty="0"/>
              <a:t> </a:t>
            </a:r>
            <a:r>
              <a:rPr lang="ko-KR" altLang="en-US" dirty="0" err="1"/>
              <a:t>much</a:t>
            </a:r>
            <a:r>
              <a:rPr lang="ko-KR" altLang="en-US" dirty="0"/>
              <a:t> </a:t>
            </a:r>
            <a:r>
              <a:rPr lang="ko-KR" altLang="en-US" dirty="0" err="1"/>
              <a:t>more</a:t>
            </a:r>
            <a:r>
              <a:rPr lang="ko-KR" altLang="en-US" dirty="0"/>
              <a:t> </a:t>
            </a:r>
            <a:r>
              <a:rPr lang="ko-KR" altLang="en-US" dirty="0" err="1"/>
              <a:t>attention</a:t>
            </a:r>
            <a:r>
              <a:rPr lang="ko-KR" altLang="en-US" dirty="0"/>
              <a:t>.</a:t>
            </a:r>
            <a:endParaRPr lang="en-US" altLang="ko-KR" dirty="0"/>
          </a:p>
          <a:p>
            <a:endParaRPr lang="en-US" altLang="ko-KR" dirty="0"/>
          </a:p>
          <a:p>
            <a:r>
              <a:rPr lang="en-US" altLang="ko-KR" dirty="0"/>
              <a:t>=&gt; </a:t>
            </a:r>
            <a:r>
              <a:rPr lang="ko-KR" altLang="en-US" dirty="0"/>
              <a:t>없으면 내가 실험을 거쳐서 결과를 제시하자</a:t>
            </a:r>
            <a:r>
              <a:rPr lang="en-US" altLang="ko-KR" dirty="0"/>
              <a:t>. </a:t>
            </a:r>
            <a:endParaRPr lang="ko-KR" altLang="en-US" dirty="0"/>
          </a:p>
        </p:txBody>
      </p:sp>
    </p:spTree>
    <p:extLst>
      <p:ext uri="{BB962C8B-B14F-4D97-AF65-F5344CB8AC3E}">
        <p14:creationId xmlns:p14="http://schemas.microsoft.com/office/powerpoint/2010/main" val="260970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D984C37-3494-4661-B5D6-15E000C5BA98}"/>
              </a:ext>
            </a:extLst>
          </p:cNvPr>
          <p:cNvSpPr/>
          <p:nvPr/>
        </p:nvSpPr>
        <p:spPr>
          <a:xfrm>
            <a:off x="117870" y="1280441"/>
            <a:ext cx="7348332" cy="2308324"/>
          </a:xfrm>
          <a:prstGeom prst="rect">
            <a:avLst/>
          </a:prstGeom>
        </p:spPr>
        <p:txBody>
          <a:bodyPr wrap="square">
            <a:spAutoFit/>
          </a:bodyPr>
          <a:lstStyle/>
          <a:p>
            <a:r>
              <a:rPr lang="ko-KR" altLang="en-US" dirty="0"/>
              <a:t>[제안] : 2 </a:t>
            </a:r>
            <a:r>
              <a:rPr lang="ko-KR" altLang="en-US" dirty="0" err="1"/>
              <a:t>Step</a:t>
            </a:r>
            <a:r>
              <a:rPr lang="ko-KR" altLang="en-US" dirty="0"/>
              <a:t> </a:t>
            </a:r>
            <a:r>
              <a:rPr lang="ko-KR" altLang="en-US" dirty="0" err="1"/>
              <a:t>Framework</a:t>
            </a:r>
            <a:r>
              <a:rPr lang="ko-KR" altLang="en-US" dirty="0"/>
              <a:t> 을 제안한다. </a:t>
            </a:r>
          </a:p>
          <a:p>
            <a:endParaRPr lang="ko-KR" altLang="en-US" dirty="0"/>
          </a:p>
          <a:p>
            <a:r>
              <a:rPr lang="ko-KR" altLang="en-US" dirty="0"/>
              <a:t>[New]1 </a:t>
            </a:r>
            <a:r>
              <a:rPr lang="ko-KR" altLang="en-US" dirty="0" err="1"/>
              <a:t>Step</a:t>
            </a:r>
            <a:r>
              <a:rPr lang="ko-KR" altLang="en-US" dirty="0"/>
              <a:t> : </a:t>
            </a:r>
            <a:r>
              <a:rPr lang="ko-KR" altLang="en-US" dirty="0" err="1"/>
              <a:t>Anomaly</a:t>
            </a:r>
            <a:r>
              <a:rPr lang="ko-KR" altLang="en-US" dirty="0"/>
              <a:t> </a:t>
            </a:r>
            <a:r>
              <a:rPr lang="ko-KR" altLang="en-US" dirty="0" err="1"/>
              <a:t>detection을</a:t>
            </a:r>
            <a:r>
              <a:rPr lang="ko-KR" altLang="en-US" dirty="0"/>
              <a:t> 활용한 </a:t>
            </a:r>
            <a:r>
              <a:rPr lang="ko-KR" altLang="en-US" dirty="0" err="1"/>
              <a:t>Majority</a:t>
            </a:r>
            <a:r>
              <a:rPr lang="ko-KR" altLang="en-US" dirty="0"/>
              <a:t> 줄이기. </a:t>
            </a:r>
          </a:p>
          <a:p>
            <a:r>
              <a:rPr lang="ko-KR" altLang="en-US" dirty="0"/>
              <a:t>2 </a:t>
            </a:r>
            <a:r>
              <a:rPr lang="ko-KR" altLang="en-US" dirty="0" err="1"/>
              <a:t>Step</a:t>
            </a:r>
            <a:r>
              <a:rPr lang="ko-KR" altLang="en-US" dirty="0"/>
              <a:t> : </a:t>
            </a:r>
            <a:r>
              <a:rPr lang="ko-KR" altLang="en-US" dirty="0" err="1"/>
              <a:t>Imbalance</a:t>
            </a:r>
            <a:r>
              <a:rPr lang="ko-KR" altLang="en-US" dirty="0"/>
              <a:t> 가 해소된 데이터에 대해 3 </a:t>
            </a:r>
            <a:r>
              <a:rPr lang="ko-KR" altLang="en-US" dirty="0" err="1"/>
              <a:t>Class-classification</a:t>
            </a:r>
            <a:r>
              <a:rPr lang="ko-KR" altLang="en-US" dirty="0"/>
              <a:t> 적용</a:t>
            </a:r>
            <a:endParaRPr lang="en-US" altLang="ko-KR" dirty="0"/>
          </a:p>
          <a:p>
            <a:endParaRPr lang="en-US" altLang="ko-KR" dirty="0"/>
          </a:p>
          <a:p>
            <a:r>
              <a:rPr lang="ko-KR" altLang="en-US" dirty="0"/>
              <a:t>아래</a:t>
            </a:r>
            <a:r>
              <a:rPr lang="en-US" altLang="ko-KR" dirty="0"/>
              <a:t> </a:t>
            </a:r>
            <a:r>
              <a:rPr lang="ko-KR" altLang="en-US" dirty="0"/>
              <a:t>개념도 넣기 </a:t>
            </a:r>
            <a:endParaRPr lang="en-US" altLang="ko-KR" dirty="0"/>
          </a:p>
          <a:p>
            <a:r>
              <a:rPr lang="ko-KR" altLang="en-US" dirty="0"/>
              <a:t> </a:t>
            </a:r>
          </a:p>
          <a:p>
            <a:endParaRPr lang="ko-KR" altLang="en-US" dirty="0"/>
          </a:p>
        </p:txBody>
      </p:sp>
    </p:spTree>
    <p:extLst>
      <p:ext uri="{BB962C8B-B14F-4D97-AF65-F5344CB8AC3E}">
        <p14:creationId xmlns:p14="http://schemas.microsoft.com/office/powerpoint/2010/main" val="2378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98A43F63-CC77-4A1E-AF89-DB8CB2266226}"/>
              </a:ext>
            </a:extLst>
          </p:cNvPr>
          <p:cNvSpPr/>
          <p:nvPr/>
        </p:nvSpPr>
        <p:spPr>
          <a:xfrm>
            <a:off x="447446" y="1248085"/>
            <a:ext cx="9082447" cy="2308324"/>
          </a:xfrm>
          <a:prstGeom prst="rect">
            <a:avLst/>
          </a:prstGeom>
        </p:spPr>
        <p:txBody>
          <a:bodyPr wrap="square">
            <a:spAutoFit/>
          </a:bodyPr>
          <a:lstStyle/>
          <a:p>
            <a:r>
              <a:rPr lang="ko-KR" altLang="en-US" dirty="0" err="1"/>
              <a:t>Anomaly</a:t>
            </a:r>
            <a:r>
              <a:rPr lang="ko-KR" altLang="en-US" dirty="0"/>
              <a:t> </a:t>
            </a:r>
            <a:r>
              <a:rPr lang="ko-KR" altLang="en-US" dirty="0" err="1"/>
              <a:t>detection</a:t>
            </a:r>
            <a:r>
              <a:rPr lang="ko-KR" altLang="en-US" dirty="0"/>
              <a:t>  개념 설명 </a:t>
            </a:r>
          </a:p>
          <a:p>
            <a:r>
              <a:rPr lang="ko-KR" altLang="en-US" dirty="0"/>
              <a:t>정의 : </a:t>
            </a:r>
            <a:r>
              <a:rPr lang="ko-KR" altLang="en-US" dirty="0" err="1"/>
              <a:t>Anomaly</a:t>
            </a:r>
            <a:r>
              <a:rPr lang="ko-KR" altLang="en-US" dirty="0"/>
              <a:t> </a:t>
            </a:r>
            <a:r>
              <a:rPr lang="ko-KR" altLang="en-US" dirty="0" err="1"/>
              <a:t>detection</a:t>
            </a:r>
            <a:r>
              <a:rPr lang="ko-KR" altLang="en-US" dirty="0"/>
              <a:t> 이란? </a:t>
            </a:r>
          </a:p>
          <a:p>
            <a:endParaRPr lang="ko-KR" altLang="en-US" dirty="0"/>
          </a:p>
          <a:p>
            <a:r>
              <a:rPr lang="ko-KR" altLang="en-US" dirty="0"/>
              <a:t>종류 </a:t>
            </a:r>
          </a:p>
          <a:p>
            <a:r>
              <a:rPr lang="ko-KR" altLang="en-US" dirty="0" err="1"/>
              <a:t>Anomaly</a:t>
            </a:r>
            <a:r>
              <a:rPr lang="ko-KR" altLang="en-US" dirty="0"/>
              <a:t> </a:t>
            </a:r>
            <a:r>
              <a:rPr lang="ko-KR" altLang="en-US" dirty="0" err="1"/>
              <a:t>detection은</a:t>
            </a:r>
            <a:r>
              <a:rPr lang="ko-KR" altLang="en-US" dirty="0"/>
              <a:t> 크게 3 </a:t>
            </a:r>
            <a:r>
              <a:rPr lang="ko-KR" altLang="en-US" dirty="0" err="1"/>
              <a:t>class로</a:t>
            </a:r>
            <a:r>
              <a:rPr lang="ko-KR" altLang="en-US" dirty="0"/>
              <a:t> 나뉜다. </a:t>
            </a:r>
          </a:p>
          <a:p>
            <a:r>
              <a:rPr lang="ko-KR" altLang="en-US" dirty="0"/>
              <a:t>1. </a:t>
            </a:r>
            <a:r>
              <a:rPr lang="ko-KR" altLang="en-US" dirty="0" err="1"/>
              <a:t>point</a:t>
            </a:r>
            <a:r>
              <a:rPr lang="ko-KR" altLang="en-US" dirty="0"/>
              <a:t> : 큰 데이터 셋에서 </a:t>
            </a:r>
            <a:r>
              <a:rPr lang="ko-KR" altLang="en-US" dirty="0" err="1"/>
              <a:t>single</a:t>
            </a:r>
            <a:r>
              <a:rPr lang="ko-KR" altLang="en-US" dirty="0"/>
              <a:t> </a:t>
            </a:r>
            <a:r>
              <a:rPr lang="ko-KR" altLang="en-US" dirty="0" err="1"/>
              <a:t>anomalous</a:t>
            </a:r>
            <a:r>
              <a:rPr lang="ko-KR" altLang="en-US" dirty="0"/>
              <a:t> </a:t>
            </a:r>
            <a:r>
              <a:rPr lang="ko-KR" altLang="en-US" dirty="0" err="1"/>
              <a:t>point을</a:t>
            </a:r>
            <a:r>
              <a:rPr lang="ko-KR" altLang="en-US" dirty="0"/>
              <a:t> 구별 </a:t>
            </a:r>
          </a:p>
          <a:p>
            <a:r>
              <a:rPr lang="ko-KR" altLang="en-US" dirty="0"/>
              <a:t>2. </a:t>
            </a:r>
            <a:r>
              <a:rPr lang="ko-KR" altLang="en-US" dirty="0" err="1"/>
              <a:t>Collective</a:t>
            </a:r>
            <a:r>
              <a:rPr lang="ko-KR" altLang="en-US" dirty="0"/>
              <a:t> : 개별로는 </a:t>
            </a:r>
            <a:r>
              <a:rPr lang="ko-KR" altLang="en-US" dirty="0" err="1"/>
              <a:t>Anomaly가</a:t>
            </a:r>
            <a:r>
              <a:rPr lang="ko-KR" altLang="en-US" dirty="0"/>
              <a:t> 아니지만 집단으로 봤을 때는 맞음 </a:t>
            </a:r>
          </a:p>
          <a:p>
            <a:r>
              <a:rPr lang="ko-KR" altLang="en-US" dirty="0"/>
              <a:t>3. </a:t>
            </a:r>
            <a:r>
              <a:rPr lang="ko-KR" altLang="en-US" dirty="0" err="1"/>
              <a:t>Contextual</a:t>
            </a:r>
            <a:r>
              <a:rPr lang="ko-KR" altLang="en-US" dirty="0"/>
              <a:t> : 문맥에 따라 </a:t>
            </a:r>
            <a:r>
              <a:rPr lang="ko-KR" altLang="en-US" dirty="0" err="1"/>
              <a:t>Abnormal</a:t>
            </a:r>
            <a:r>
              <a:rPr lang="ko-KR" altLang="en-US" dirty="0"/>
              <a:t>, </a:t>
            </a:r>
            <a:r>
              <a:rPr lang="ko-KR" altLang="en-US" dirty="0" err="1"/>
              <a:t>Normal이</a:t>
            </a:r>
            <a:r>
              <a:rPr lang="ko-KR" altLang="en-US" dirty="0"/>
              <a:t> 나뉨</a:t>
            </a:r>
          </a:p>
        </p:txBody>
      </p:sp>
    </p:spTree>
    <p:extLst>
      <p:ext uri="{BB962C8B-B14F-4D97-AF65-F5344CB8AC3E}">
        <p14:creationId xmlns:p14="http://schemas.microsoft.com/office/powerpoint/2010/main" val="206889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98A43F63-CC77-4A1E-AF89-DB8CB2266226}"/>
              </a:ext>
            </a:extLst>
          </p:cNvPr>
          <p:cNvSpPr/>
          <p:nvPr/>
        </p:nvSpPr>
        <p:spPr>
          <a:xfrm>
            <a:off x="447446" y="1248085"/>
            <a:ext cx="9082447" cy="2031325"/>
          </a:xfrm>
          <a:prstGeom prst="rect">
            <a:avLst/>
          </a:prstGeom>
        </p:spPr>
        <p:txBody>
          <a:bodyPr wrap="square">
            <a:spAutoFit/>
          </a:bodyPr>
          <a:lstStyle/>
          <a:p>
            <a:r>
              <a:rPr lang="en-US" altLang="ko-KR" dirty="0"/>
              <a:t>Anomaly Detection method in medical Field </a:t>
            </a:r>
          </a:p>
          <a:p>
            <a:endParaRPr lang="en-US" altLang="ko-KR" dirty="0"/>
          </a:p>
          <a:p>
            <a:r>
              <a:rPr lang="en-US" altLang="ko-KR" dirty="0"/>
              <a:t> 15</a:t>
            </a:r>
            <a:r>
              <a:rPr lang="ko-KR" altLang="en-US" dirty="0"/>
              <a:t>년 </a:t>
            </a:r>
            <a:r>
              <a:rPr lang="en-US" altLang="ko-KR" dirty="0"/>
              <a:t>~ 21</a:t>
            </a:r>
            <a:r>
              <a:rPr lang="ko-KR" altLang="en-US" dirty="0"/>
              <a:t>년 간 의료계에 </a:t>
            </a:r>
            <a:r>
              <a:rPr lang="en-US" altLang="ko-KR" dirty="0"/>
              <a:t>AD</a:t>
            </a:r>
            <a:r>
              <a:rPr lang="ko-KR" altLang="en-US" dirty="0"/>
              <a:t>를 적용한 </a:t>
            </a:r>
            <a:r>
              <a:rPr lang="en-US" altLang="ko-KR" dirty="0"/>
              <a:t>45</a:t>
            </a:r>
            <a:r>
              <a:rPr lang="ko-KR" altLang="en-US" dirty="0"/>
              <a:t>개의 연구가 있었으며</a:t>
            </a:r>
            <a:r>
              <a:rPr lang="en-US" altLang="ko-KR" dirty="0"/>
              <a:t>, </a:t>
            </a:r>
            <a:r>
              <a:rPr lang="ko-KR" altLang="en-US" dirty="0"/>
              <a:t>그 중 </a:t>
            </a:r>
            <a:r>
              <a:rPr lang="en-US" altLang="ko-KR" dirty="0"/>
              <a:t>21</a:t>
            </a:r>
            <a:r>
              <a:rPr lang="ko-KR" altLang="en-US" dirty="0"/>
              <a:t>개가 </a:t>
            </a:r>
            <a:r>
              <a:rPr lang="en-US" altLang="ko-KR" dirty="0"/>
              <a:t>Brain image, </a:t>
            </a:r>
            <a:r>
              <a:rPr lang="ko-KR" altLang="en-US" dirty="0"/>
              <a:t>그 외로 </a:t>
            </a:r>
            <a:r>
              <a:rPr lang="en-US" altLang="ko-KR" dirty="0"/>
              <a:t>Chest X-ray, mammography, OCT </a:t>
            </a:r>
            <a:r>
              <a:rPr lang="ko-KR" altLang="en-US" dirty="0"/>
              <a:t>등에 적용했다</a:t>
            </a:r>
            <a:r>
              <a:rPr lang="en-US" altLang="ko-KR" dirty="0"/>
              <a:t>[Maximilian, 2022]. </a:t>
            </a:r>
          </a:p>
          <a:p>
            <a:endParaRPr lang="en-US" altLang="ko-KR" dirty="0"/>
          </a:p>
          <a:p>
            <a:r>
              <a:rPr lang="en-US" altLang="ko-KR" dirty="0"/>
              <a:t>40% </a:t>
            </a:r>
            <a:r>
              <a:rPr lang="ko-KR" altLang="en-US" dirty="0"/>
              <a:t>가량의 연구의 </a:t>
            </a:r>
            <a:r>
              <a:rPr lang="en-US" altLang="ko-KR" dirty="0"/>
              <a:t>AD </a:t>
            </a:r>
            <a:r>
              <a:rPr lang="ko-KR" altLang="en-US" dirty="0"/>
              <a:t>동기는  </a:t>
            </a:r>
            <a:r>
              <a:rPr lang="en-US" altLang="ko-KR" dirty="0"/>
              <a:t>Labeled training data</a:t>
            </a:r>
            <a:r>
              <a:rPr lang="ko-KR" altLang="en-US" dirty="0"/>
              <a:t>의 부족</a:t>
            </a:r>
            <a:r>
              <a:rPr lang="en-US" altLang="ko-KR" dirty="0"/>
              <a:t>. </a:t>
            </a:r>
          </a:p>
          <a:p>
            <a:r>
              <a:rPr lang="en-US" altLang="ko-KR" dirty="0"/>
              <a:t>- </a:t>
            </a:r>
            <a:r>
              <a:rPr lang="ko-KR" altLang="en-US" dirty="0"/>
              <a:t>모두 </a:t>
            </a:r>
            <a:r>
              <a:rPr lang="en-US" altLang="ko-KR" dirty="0"/>
              <a:t>semi / unsupervised </a:t>
            </a:r>
            <a:r>
              <a:rPr lang="ko-KR" altLang="en-US" dirty="0"/>
              <a:t>방식으로도 성공적으로 성과를 달성했다고 설명함</a:t>
            </a:r>
            <a:r>
              <a:rPr lang="en-US" altLang="ko-KR" dirty="0"/>
              <a:t>.</a:t>
            </a:r>
          </a:p>
        </p:txBody>
      </p:sp>
    </p:spTree>
    <p:extLst>
      <p:ext uri="{BB962C8B-B14F-4D97-AF65-F5344CB8AC3E}">
        <p14:creationId xmlns:p14="http://schemas.microsoft.com/office/powerpoint/2010/main" val="60038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358064"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Suggest</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03</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4D834FC9-EC51-4B93-B512-447B5A335864}"/>
              </a:ext>
            </a:extLst>
          </p:cNvPr>
          <p:cNvSpPr/>
          <p:nvPr/>
        </p:nvSpPr>
        <p:spPr>
          <a:xfrm>
            <a:off x="660400" y="1569742"/>
            <a:ext cx="8537196" cy="1200329"/>
          </a:xfrm>
          <a:prstGeom prst="rect">
            <a:avLst/>
          </a:prstGeom>
        </p:spPr>
        <p:txBody>
          <a:bodyPr wrap="square">
            <a:spAutoFit/>
          </a:bodyPr>
          <a:lstStyle/>
          <a:p>
            <a:endParaRPr lang="en-US" altLang="ko-KR" dirty="0"/>
          </a:p>
          <a:p>
            <a:r>
              <a:rPr lang="ko-KR" altLang="en-US" dirty="0"/>
              <a:t>제안에 대한 기준 점도 제시하면 좋을 듯 </a:t>
            </a:r>
            <a:endParaRPr lang="en-US" altLang="ko-KR" dirty="0"/>
          </a:p>
          <a:p>
            <a:endParaRPr lang="en-US" altLang="ko-KR" dirty="0"/>
          </a:p>
          <a:p>
            <a:r>
              <a:rPr lang="ko-KR" altLang="en-US" dirty="0"/>
              <a:t>장점 </a:t>
            </a:r>
            <a:r>
              <a:rPr lang="en-US" altLang="ko-KR" dirty="0"/>
              <a:t>/</a:t>
            </a:r>
            <a:r>
              <a:rPr lang="ko-KR" altLang="en-US" dirty="0"/>
              <a:t>단점 </a:t>
            </a:r>
            <a:r>
              <a:rPr lang="en-US" altLang="ko-KR" dirty="0"/>
              <a:t>/ </a:t>
            </a:r>
            <a:r>
              <a:rPr lang="ko-KR" altLang="en-US" dirty="0"/>
              <a:t>문제 해결 가능</a:t>
            </a:r>
            <a:r>
              <a:rPr lang="en-US" altLang="ko-KR" dirty="0"/>
              <a:t> / </a:t>
            </a:r>
            <a:r>
              <a:rPr lang="ko-KR" altLang="en-US" dirty="0"/>
              <a:t>기존의 </a:t>
            </a:r>
            <a:r>
              <a:rPr lang="en-US" altLang="ko-KR" dirty="0"/>
              <a:t>Frame work </a:t>
            </a:r>
            <a:r>
              <a:rPr lang="ko-KR" altLang="en-US" dirty="0"/>
              <a:t>적용 가능</a:t>
            </a:r>
            <a:r>
              <a:rPr lang="en-US" altLang="ko-KR" dirty="0"/>
              <a:t>? </a:t>
            </a:r>
          </a:p>
        </p:txBody>
      </p:sp>
    </p:spTree>
    <p:extLst>
      <p:ext uri="{BB962C8B-B14F-4D97-AF65-F5344CB8AC3E}">
        <p14:creationId xmlns:p14="http://schemas.microsoft.com/office/powerpoint/2010/main" val="23792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A9F2F640-F82E-4882-88FB-242D960025C1}"/>
              </a:ext>
            </a:extLst>
          </p:cNvPr>
          <p:cNvSpPr/>
          <p:nvPr/>
        </p:nvSpPr>
        <p:spPr>
          <a:xfrm>
            <a:off x="419018" y="1367720"/>
            <a:ext cx="10907825" cy="3970318"/>
          </a:xfrm>
          <a:prstGeom prst="rect">
            <a:avLst/>
          </a:prstGeom>
        </p:spPr>
        <p:txBody>
          <a:bodyPr wrap="square">
            <a:spAutoFit/>
          </a:bodyPr>
          <a:lstStyle/>
          <a:p>
            <a:r>
              <a:rPr lang="ko-KR" altLang="en-US" dirty="0"/>
              <a:t>[문제점] 기존 연구에서는 잘 다루지 않고 있다</a:t>
            </a:r>
            <a:r>
              <a:rPr lang="en-US" altLang="ko-KR" dirty="0"/>
              <a:t>. -&gt; </a:t>
            </a:r>
            <a:r>
              <a:rPr lang="ko-KR" altLang="en-US" dirty="0"/>
              <a:t>이 말을 할 수 있을까</a:t>
            </a:r>
            <a:r>
              <a:rPr lang="en-US" altLang="ko-KR" dirty="0"/>
              <a:t>? </a:t>
            </a:r>
            <a:r>
              <a:rPr lang="ko-KR" altLang="en-US" dirty="0"/>
              <a:t>기존의 연구 방향을 설명하는게 좋지 않을까</a:t>
            </a:r>
            <a:r>
              <a:rPr lang="en-US" altLang="ko-KR" dirty="0"/>
              <a:t>? </a:t>
            </a:r>
          </a:p>
          <a:p>
            <a:r>
              <a:rPr lang="en-US" altLang="ko-KR" dirty="0"/>
              <a:t> </a:t>
            </a:r>
          </a:p>
          <a:p>
            <a:r>
              <a:rPr lang="ko-KR" altLang="en-US" dirty="0"/>
              <a:t>최근 연구 방향은 크게 </a:t>
            </a:r>
            <a:r>
              <a:rPr lang="en-US" altLang="ko-KR" dirty="0"/>
              <a:t>4</a:t>
            </a:r>
            <a:r>
              <a:rPr lang="ko-KR" altLang="en-US" dirty="0"/>
              <a:t>가지이다</a:t>
            </a:r>
            <a:r>
              <a:rPr lang="en-US" altLang="ko-KR" dirty="0"/>
              <a:t>. [Mohammed,</a:t>
            </a:r>
            <a:r>
              <a:rPr lang="ko-KR" altLang="en-US" dirty="0"/>
              <a:t> </a:t>
            </a:r>
            <a:r>
              <a:rPr lang="en-US" altLang="ko-KR" dirty="0"/>
              <a:t>2022]</a:t>
            </a:r>
          </a:p>
          <a:p>
            <a:r>
              <a:rPr lang="en-US" altLang="ko-KR" b="1" dirty="0"/>
              <a:t>A survey on artificial intelligence in histopathology image analysis</a:t>
            </a:r>
            <a:r>
              <a:rPr lang="en-US" altLang="ko-KR" dirty="0"/>
              <a:t> </a:t>
            </a:r>
          </a:p>
          <a:p>
            <a:r>
              <a:rPr lang="en-US" altLang="ko-KR" dirty="0"/>
              <a:t>1. Histopathology image registration</a:t>
            </a:r>
          </a:p>
          <a:p>
            <a:endParaRPr lang="en-US" altLang="ko-KR" dirty="0"/>
          </a:p>
          <a:p>
            <a:r>
              <a:rPr lang="en-US" altLang="ko-KR" dirty="0"/>
              <a:t>2. Scarce annotations in digital pathology</a:t>
            </a:r>
          </a:p>
          <a:p>
            <a:endParaRPr lang="en-US" altLang="ko-KR" dirty="0"/>
          </a:p>
          <a:p>
            <a:r>
              <a:rPr lang="en-US" altLang="ko-KR" dirty="0"/>
              <a:t>3. Uncertainty quantification in digital pathology</a:t>
            </a:r>
          </a:p>
          <a:p>
            <a:endParaRPr lang="en-US" altLang="ko-KR" dirty="0"/>
          </a:p>
          <a:p>
            <a:r>
              <a:rPr lang="en-US" altLang="ko-KR" dirty="0"/>
              <a:t>4. </a:t>
            </a:r>
            <a:r>
              <a:rPr lang="en-US" altLang="ko-KR" dirty="0" err="1"/>
              <a:t>Explainability</a:t>
            </a:r>
            <a:r>
              <a:rPr lang="en-US" altLang="ko-KR" dirty="0"/>
              <a:t> in histopathology</a:t>
            </a:r>
          </a:p>
          <a:p>
            <a:endParaRPr lang="en-US" altLang="ko-KR" dirty="0"/>
          </a:p>
          <a:p>
            <a:endParaRPr lang="en-US" altLang="ko-KR" dirty="0"/>
          </a:p>
        </p:txBody>
      </p:sp>
      <p:sp>
        <p:nvSpPr>
          <p:cNvPr id="21" name="직사각형 20">
            <a:extLst>
              <a:ext uri="{FF2B5EF4-FFF2-40B4-BE49-F238E27FC236}">
                <a16:creationId xmlns:a16="http://schemas.microsoft.com/office/drawing/2014/main" id="{ADA4AF36-E1CC-473C-B080-04EA8B058B42}"/>
              </a:ext>
            </a:extLst>
          </p:cNvPr>
          <p:cNvSpPr/>
          <p:nvPr/>
        </p:nvSpPr>
        <p:spPr>
          <a:xfrm>
            <a:off x="776177" y="5516003"/>
            <a:ext cx="8413734" cy="646331"/>
          </a:xfrm>
          <a:prstGeom prst="rect">
            <a:avLst/>
          </a:prstGeom>
        </p:spPr>
        <p:txBody>
          <a:bodyPr wrap="square">
            <a:spAutoFit/>
          </a:bodyPr>
          <a:lstStyle/>
          <a:p>
            <a:r>
              <a:rPr lang="ko-KR" altLang="en-US" sz="1200" dirty="0" err="1"/>
              <a:t>However</a:t>
            </a:r>
            <a:r>
              <a:rPr lang="ko-KR" altLang="en-US" sz="1200" dirty="0"/>
              <a:t>, </a:t>
            </a:r>
            <a:r>
              <a:rPr lang="ko-KR" altLang="en-US" sz="1200" dirty="0" err="1"/>
              <a:t>the</a:t>
            </a:r>
            <a:r>
              <a:rPr lang="ko-KR" altLang="en-US" sz="1200" dirty="0"/>
              <a:t> </a:t>
            </a:r>
            <a:r>
              <a:rPr lang="ko-KR" altLang="en-US" sz="1200" dirty="0" err="1"/>
              <a:t>learning-based</a:t>
            </a:r>
            <a:r>
              <a:rPr lang="ko-KR" altLang="en-US" sz="1200" dirty="0"/>
              <a:t> </a:t>
            </a:r>
            <a:r>
              <a:rPr lang="ko-KR" altLang="en-US" sz="1200" dirty="0" err="1"/>
              <a:t>method</a:t>
            </a:r>
            <a:r>
              <a:rPr lang="ko-KR" altLang="en-US" sz="1200" dirty="0"/>
              <a:t> </a:t>
            </a:r>
            <a:r>
              <a:rPr lang="ko-KR" altLang="en-US" sz="1200" dirty="0" err="1"/>
              <a:t>requires</a:t>
            </a:r>
            <a:r>
              <a:rPr lang="ko-KR" altLang="en-US" sz="1200" dirty="0"/>
              <a:t> </a:t>
            </a:r>
            <a:r>
              <a:rPr lang="ko-KR" altLang="en-US" sz="1200" dirty="0" err="1"/>
              <a:t>a</a:t>
            </a:r>
            <a:r>
              <a:rPr lang="ko-KR" altLang="en-US" sz="1200" dirty="0"/>
              <a:t> </a:t>
            </a:r>
            <a:r>
              <a:rPr lang="ko-KR" altLang="en-US" sz="1200" dirty="0" err="1"/>
              <a:t>set</a:t>
            </a:r>
            <a:r>
              <a:rPr lang="ko-KR" altLang="en-US" sz="1200" dirty="0"/>
              <a:t> of </a:t>
            </a:r>
            <a:r>
              <a:rPr lang="ko-KR" altLang="en-US" sz="1200" dirty="0" err="1"/>
              <a:t>training</a:t>
            </a:r>
            <a:r>
              <a:rPr lang="ko-KR" altLang="en-US" sz="1200" dirty="0"/>
              <a:t> </a:t>
            </a:r>
            <a:r>
              <a:rPr lang="ko-KR" altLang="en-US" sz="1200" dirty="0" err="1"/>
              <a:t>images</a:t>
            </a:r>
            <a:r>
              <a:rPr lang="ko-KR" altLang="en-US" sz="1200" dirty="0"/>
              <a:t> </a:t>
            </a:r>
            <a:r>
              <a:rPr lang="ko-KR" altLang="en-US" sz="1200" dirty="0" err="1"/>
              <a:t>with</a:t>
            </a:r>
            <a:r>
              <a:rPr lang="ko-KR" altLang="en-US" sz="1200" dirty="0"/>
              <a:t> </a:t>
            </a:r>
            <a:r>
              <a:rPr lang="ko-KR" altLang="en-US" sz="1200" dirty="0" err="1"/>
              <a:t>detailed</a:t>
            </a:r>
            <a:r>
              <a:rPr lang="ko-KR" altLang="en-US" sz="1200" dirty="0"/>
              <a:t> </a:t>
            </a:r>
            <a:r>
              <a:rPr lang="ko-KR" altLang="en-US" sz="1200" dirty="0" err="1"/>
              <a:t>annotations</a:t>
            </a:r>
            <a:r>
              <a:rPr lang="ko-KR" altLang="en-US" sz="1200" dirty="0"/>
              <a:t>, </a:t>
            </a:r>
            <a:r>
              <a:rPr lang="ko-KR" altLang="en-US" sz="1200" dirty="0" err="1"/>
              <a:t>which</a:t>
            </a:r>
            <a:r>
              <a:rPr lang="ko-KR" altLang="en-US" sz="1200" dirty="0"/>
              <a:t> </a:t>
            </a:r>
            <a:r>
              <a:rPr lang="ko-KR" altLang="en-US" sz="1200" dirty="0" err="1"/>
              <a:t>is</a:t>
            </a:r>
            <a:r>
              <a:rPr lang="ko-KR" altLang="en-US" sz="1200" dirty="0"/>
              <a:t> </a:t>
            </a:r>
            <a:r>
              <a:rPr lang="ko-KR" altLang="en-US" sz="1200" dirty="0" err="1"/>
              <a:t>difficult</a:t>
            </a:r>
            <a:r>
              <a:rPr lang="ko-KR" altLang="en-US" sz="1200" dirty="0"/>
              <a:t> and </a:t>
            </a:r>
            <a:r>
              <a:rPr lang="ko-KR" altLang="en-US" sz="1200" dirty="0" err="1"/>
              <a:t>time</a:t>
            </a:r>
            <a:r>
              <a:rPr lang="ko-KR" altLang="en-US" sz="1200" dirty="0"/>
              <a:t> </a:t>
            </a:r>
            <a:r>
              <a:rPr lang="ko-KR" altLang="en-US" sz="1200" dirty="0" err="1"/>
              <a:t>consuming</a:t>
            </a:r>
            <a:r>
              <a:rPr lang="ko-KR" altLang="en-US" sz="1200" dirty="0"/>
              <a:t> </a:t>
            </a:r>
            <a:r>
              <a:rPr lang="ko-KR" altLang="en-US" sz="1200" dirty="0" err="1"/>
              <a:t>to</a:t>
            </a:r>
            <a:r>
              <a:rPr lang="ko-KR" altLang="en-US" sz="1200" dirty="0"/>
              <a:t> </a:t>
            </a:r>
            <a:r>
              <a:rPr lang="ko-KR" altLang="en-US" sz="1200" dirty="0" err="1"/>
              <a:t>obtain</a:t>
            </a:r>
            <a:r>
              <a:rPr lang="ko-KR" altLang="en-US" sz="1200" dirty="0"/>
              <a:t> </a:t>
            </a:r>
            <a:r>
              <a:rPr lang="ko-KR" altLang="en-US" sz="1200" dirty="0" err="1"/>
              <a:t>in</a:t>
            </a:r>
            <a:r>
              <a:rPr lang="ko-KR" altLang="en-US" sz="1200" dirty="0"/>
              <a:t> </a:t>
            </a:r>
            <a:r>
              <a:rPr lang="ko-KR" altLang="en-US" sz="1200" dirty="0" err="1"/>
              <a:t>histological</a:t>
            </a:r>
            <a:r>
              <a:rPr lang="ko-KR" altLang="en-US" sz="1200" dirty="0"/>
              <a:t> </a:t>
            </a:r>
            <a:r>
              <a:rPr lang="ko-KR" altLang="en-US" sz="1200" dirty="0" err="1"/>
              <a:t>imaging</a:t>
            </a:r>
            <a:r>
              <a:rPr lang="ko-KR" altLang="en-US" sz="1200" dirty="0"/>
              <a:t>. </a:t>
            </a:r>
            <a:r>
              <a:rPr lang="ko-KR" altLang="en-US" sz="1200" dirty="0" err="1"/>
              <a:t>Nevertheless</a:t>
            </a:r>
            <a:r>
              <a:rPr lang="ko-KR" altLang="en-US" sz="1200" dirty="0"/>
              <a:t>, </a:t>
            </a:r>
            <a:r>
              <a:rPr lang="ko-KR" altLang="en-US" sz="1200" dirty="0" err="1"/>
              <a:t>learning-based</a:t>
            </a:r>
            <a:r>
              <a:rPr lang="ko-KR" altLang="en-US" sz="1200" dirty="0"/>
              <a:t> </a:t>
            </a:r>
            <a:r>
              <a:rPr lang="ko-KR" altLang="en-US" sz="1200" dirty="0" err="1"/>
              <a:t>methods</a:t>
            </a:r>
            <a:r>
              <a:rPr lang="ko-KR" altLang="en-US" sz="1200" dirty="0"/>
              <a:t> </a:t>
            </a:r>
            <a:r>
              <a:rPr lang="ko-KR" altLang="en-US" sz="1200" dirty="0" err="1"/>
              <a:t>offer</a:t>
            </a:r>
            <a:r>
              <a:rPr lang="ko-KR" altLang="en-US" sz="1200" dirty="0"/>
              <a:t> </a:t>
            </a:r>
            <a:r>
              <a:rPr lang="ko-KR" altLang="en-US" sz="1200" dirty="0" err="1"/>
              <a:t>more</a:t>
            </a:r>
            <a:r>
              <a:rPr lang="ko-KR" altLang="en-US" sz="1200" dirty="0"/>
              <a:t> </a:t>
            </a:r>
            <a:r>
              <a:rPr lang="ko-KR" altLang="en-US" sz="1200" dirty="0" err="1"/>
              <a:t>promising</a:t>
            </a:r>
            <a:r>
              <a:rPr lang="ko-KR" altLang="en-US" sz="1200" dirty="0"/>
              <a:t> </a:t>
            </a:r>
            <a:r>
              <a:rPr lang="ko-KR" altLang="en-US" sz="1200" dirty="0" err="1"/>
              <a:t>results</a:t>
            </a:r>
            <a:r>
              <a:rPr lang="ko-KR" altLang="en-US" sz="1200" dirty="0"/>
              <a:t> </a:t>
            </a:r>
            <a:r>
              <a:rPr lang="ko-KR" altLang="en-US" sz="1200" dirty="0" err="1"/>
              <a:t>with</a:t>
            </a:r>
            <a:r>
              <a:rPr lang="ko-KR" altLang="en-US" sz="1200" dirty="0"/>
              <a:t> </a:t>
            </a:r>
            <a:r>
              <a:rPr lang="ko-KR" altLang="en-US" sz="1200" dirty="0" err="1"/>
              <a:t>continuing</a:t>
            </a:r>
            <a:r>
              <a:rPr lang="ko-KR" altLang="en-US" sz="1200" dirty="0"/>
              <a:t> </a:t>
            </a:r>
            <a:r>
              <a:rPr lang="ko-KR" altLang="en-US" sz="1200" dirty="0" err="1"/>
              <a:t>advancements</a:t>
            </a:r>
            <a:r>
              <a:rPr lang="ko-KR" altLang="en-US" sz="1200" dirty="0"/>
              <a:t> </a:t>
            </a:r>
            <a:r>
              <a:rPr lang="ko-KR" altLang="en-US" sz="1200" dirty="0" err="1"/>
              <a:t>in</a:t>
            </a:r>
            <a:r>
              <a:rPr lang="ko-KR" altLang="en-US" sz="1200" dirty="0"/>
              <a:t> </a:t>
            </a:r>
            <a:r>
              <a:rPr lang="ko-KR" altLang="en-US" sz="1200" dirty="0" err="1"/>
              <a:t>medical</a:t>
            </a:r>
            <a:r>
              <a:rPr lang="ko-KR" altLang="en-US" sz="1200" dirty="0"/>
              <a:t> </a:t>
            </a:r>
            <a:r>
              <a:rPr lang="ko-KR" altLang="en-US" sz="1200" dirty="0" err="1"/>
              <a:t>images</a:t>
            </a:r>
            <a:r>
              <a:rPr lang="ko-KR" altLang="en-US" sz="1200" dirty="0"/>
              <a:t> </a:t>
            </a:r>
            <a:r>
              <a:rPr lang="ko-KR" altLang="en-US" sz="1200" dirty="0" err="1"/>
              <a:t>using</a:t>
            </a:r>
            <a:r>
              <a:rPr lang="ko-KR" altLang="en-US" sz="1200" dirty="0"/>
              <a:t> </a:t>
            </a:r>
            <a:r>
              <a:rPr lang="ko-KR" altLang="en-US" sz="1200" dirty="0" err="1"/>
              <a:t>deep</a:t>
            </a:r>
            <a:r>
              <a:rPr lang="ko-KR" altLang="en-US" sz="1200" dirty="0"/>
              <a:t> </a:t>
            </a:r>
            <a:r>
              <a:rPr lang="ko-KR" altLang="en-US" sz="1200" dirty="0" err="1"/>
              <a:t>learning</a:t>
            </a:r>
            <a:r>
              <a:rPr lang="ko-KR" altLang="en-US" sz="1200" dirty="0"/>
              <a:t> </a:t>
            </a:r>
            <a:r>
              <a:rPr lang="ko-KR" altLang="en-US" sz="1200" dirty="0" err="1"/>
              <a:t>methods</a:t>
            </a:r>
            <a:r>
              <a:rPr lang="ko-KR" altLang="en-US" sz="1200" dirty="0"/>
              <a:t>.</a:t>
            </a:r>
          </a:p>
        </p:txBody>
      </p:sp>
      <p:sp>
        <p:nvSpPr>
          <p:cNvPr id="22" name="직사각형 21">
            <a:extLst>
              <a:ext uri="{FF2B5EF4-FFF2-40B4-BE49-F238E27FC236}">
                <a16:creationId xmlns:a16="http://schemas.microsoft.com/office/drawing/2014/main" id="{FE53388D-0524-433C-8A66-D23F82FF4E18}"/>
              </a:ext>
            </a:extLst>
          </p:cNvPr>
          <p:cNvSpPr/>
          <p:nvPr/>
        </p:nvSpPr>
        <p:spPr>
          <a:xfrm>
            <a:off x="520542" y="4842817"/>
            <a:ext cx="8413734" cy="276999"/>
          </a:xfrm>
          <a:prstGeom prst="rect">
            <a:avLst/>
          </a:prstGeom>
        </p:spPr>
        <p:txBody>
          <a:bodyPr wrap="square">
            <a:spAutoFit/>
          </a:bodyPr>
          <a:lstStyle/>
          <a:p>
            <a:r>
              <a:rPr lang="ko-KR" altLang="en-US" sz="1200" dirty="0"/>
              <a:t>추가 문제가 있다</a:t>
            </a:r>
            <a:r>
              <a:rPr lang="en-US" altLang="ko-KR" sz="1200" dirty="0"/>
              <a:t>. Imbalance </a:t>
            </a:r>
            <a:r>
              <a:rPr lang="ko-KR" altLang="en-US" sz="1200" dirty="0"/>
              <a:t>데이터가 많다</a:t>
            </a:r>
            <a:r>
              <a:rPr lang="en-US" altLang="ko-KR" sz="1200" dirty="0"/>
              <a:t>. </a:t>
            </a:r>
            <a:endParaRPr lang="ko-KR" altLang="en-US" sz="1200" dirty="0"/>
          </a:p>
        </p:txBody>
      </p:sp>
    </p:spTree>
    <p:extLst>
      <p:ext uri="{BB962C8B-B14F-4D97-AF65-F5344CB8AC3E}">
        <p14:creationId xmlns:p14="http://schemas.microsoft.com/office/powerpoint/2010/main" val="23978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F38BE282-FC07-446F-8E29-AA9CBC74EEE9}"/>
              </a:ext>
            </a:extLst>
          </p:cNvPr>
          <p:cNvSpPr/>
          <p:nvPr/>
        </p:nvSpPr>
        <p:spPr>
          <a:xfrm>
            <a:off x="321471" y="1055286"/>
            <a:ext cx="11490121" cy="646331"/>
          </a:xfrm>
          <a:prstGeom prst="rect">
            <a:avLst/>
          </a:prstGeom>
        </p:spPr>
        <p:txBody>
          <a:bodyPr wrap="square">
            <a:spAutoFit/>
          </a:bodyPr>
          <a:lstStyle/>
          <a:p>
            <a:r>
              <a:rPr lang="ko-KR" altLang="en-US" dirty="0"/>
              <a:t>조직 병리 검사는 암 진단의 표준 방법이다</a:t>
            </a:r>
            <a:r>
              <a:rPr lang="en-US" altLang="ko-KR" dirty="0"/>
              <a:t>. [Rubin, 2004]</a:t>
            </a:r>
            <a:r>
              <a:rPr lang="ko-KR" altLang="en-US" dirty="0"/>
              <a:t> </a:t>
            </a:r>
          </a:p>
          <a:p>
            <a:pPr marL="285750" indent="-285750">
              <a:buFontTx/>
              <a:buChar char="-"/>
            </a:pPr>
            <a:endParaRPr lang="ko-KR" altLang="en-US" dirty="0"/>
          </a:p>
        </p:txBody>
      </p:sp>
      <p:sp>
        <p:nvSpPr>
          <p:cNvPr id="9" name="직사각형 8">
            <a:extLst>
              <a:ext uri="{FF2B5EF4-FFF2-40B4-BE49-F238E27FC236}">
                <a16:creationId xmlns:a16="http://schemas.microsoft.com/office/drawing/2014/main" id="{47689C84-03FB-40C1-B658-3DB14066873A}"/>
              </a:ext>
            </a:extLst>
          </p:cNvPr>
          <p:cNvSpPr/>
          <p:nvPr/>
        </p:nvSpPr>
        <p:spPr>
          <a:xfrm>
            <a:off x="1369552" y="2017276"/>
            <a:ext cx="1961829"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증상 발현</a:t>
            </a:r>
            <a:endParaRPr lang="en-US" altLang="ko-KR" dirty="0">
              <a:solidFill>
                <a:schemeClr val="tx1"/>
              </a:solidFill>
            </a:endParaRPr>
          </a:p>
          <a:p>
            <a:pPr algn="ctr"/>
            <a:r>
              <a:rPr lang="ko-KR" altLang="en-US" dirty="0">
                <a:solidFill>
                  <a:schemeClr val="tx1"/>
                </a:solidFill>
              </a:rPr>
              <a:t>건강 검진 </a:t>
            </a:r>
          </a:p>
        </p:txBody>
      </p:sp>
      <p:sp>
        <p:nvSpPr>
          <p:cNvPr id="40" name="직사각형 39">
            <a:extLst>
              <a:ext uri="{FF2B5EF4-FFF2-40B4-BE49-F238E27FC236}">
                <a16:creationId xmlns:a16="http://schemas.microsoft.com/office/drawing/2014/main" id="{EC88D832-3C78-484D-8AB9-ECAA23E0C87F}"/>
              </a:ext>
            </a:extLst>
          </p:cNvPr>
          <p:cNvSpPr/>
          <p:nvPr/>
        </p:nvSpPr>
        <p:spPr>
          <a:xfrm>
            <a:off x="4783485" y="2017276"/>
            <a:ext cx="1961829"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일반 검사</a:t>
            </a:r>
            <a:endParaRPr lang="en-US" altLang="ko-KR" dirty="0">
              <a:solidFill>
                <a:schemeClr val="tx1"/>
              </a:solidFill>
            </a:endParaRPr>
          </a:p>
          <a:p>
            <a:pPr algn="ctr"/>
            <a:r>
              <a:rPr lang="ko-KR" altLang="en-US" sz="1100" dirty="0">
                <a:solidFill>
                  <a:schemeClr val="tx1"/>
                </a:solidFill>
              </a:rPr>
              <a:t>방사선 단순 촬영 </a:t>
            </a:r>
            <a:endParaRPr lang="en-US" altLang="ko-KR" sz="1100" dirty="0">
              <a:solidFill>
                <a:schemeClr val="tx1"/>
              </a:solidFill>
            </a:endParaRPr>
          </a:p>
          <a:p>
            <a:pPr algn="ctr"/>
            <a:r>
              <a:rPr lang="ko-KR" altLang="en-US" sz="1100" dirty="0">
                <a:solidFill>
                  <a:schemeClr val="tx1"/>
                </a:solidFill>
              </a:rPr>
              <a:t>혈액 검사</a:t>
            </a:r>
            <a:r>
              <a:rPr lang="en-US" altLang="ko-KR" sz="1100" dirty="0">
                <a:solidFill>
                  <a:schemeClr val="tx1"/>
                </a:solidFill>
              </a:rPr>
              <a:t>, </a:t>
            </a:r>
            <a:r>
              <a:rPr lang="ko-KR" altLang="en-US" sz="1100" dirty="0">
                <a:solidFill>
                  <a:schemeClr val="tx1"/>
                </a:solidFill>
              </a:rPr>
              <a:t>내시경</a:t>
            </a:r>
            <a:r>
              <a:rPr lang="en-US" altLang="ko-KR" sz="1100" dirty="0">
                <a:solidFill>
                  <a:schemeClr val="tx1"/>
                </a:solidFill>
              </a:rPr>
              <a:t>, </a:t>
            </a:r>
            <a:r>
              <a:rPr lang="ko-KR" altLang="en-US" sz="1100" dirty="0">
                <a:solidFill>
                  <a:schemeClr val="tx1"/>
                </a:solidFill>
              </a:rPr>
              <a:t>초음파</a:t>
            </a:r>
            <a:endParaRPr lang="en-US" altLang="ko-KR" sz="1100" dirty="0">
              <a:solidFill>
                <a:schemeClr val="tx1"/>
              </a:solidFill>
            </a:endParaRPr>
          </a:p>
        </p:txBody>
      </p:sp>
      <p:sp>
        <p:nvSpPr>
          <p:cNvPr id="43" name="직사각형 42">
            <a:extLst>
              <a:ext uri="{FF2B5EF4-FFF2-40B4-BE49-F238E27FC236}">
                <a16:creationId xmlns:a16="http://schemas.microsoft.com/office/drawing/2014/main" id="{E29E6457-B3C8-448F-AAC1-D0AE8A2F07AC}"/>
              </a:ext>
            </a:extLst>
          </p:cNvPr>
          <p:cNvSpPr/>
          <p:nvPr/>
        </p:nvSpPr>
        <p:spPr>
          <a:xfrm>
            <a:off x="8093518" y="1984273"/>
            <a:ext cx="1857931"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정상 </a:t>
            </a:r>
            <a:endParaRPr lang="en-US" altLang="ko-KR" dirty="0">
              <a:solidFill>
                <a:schemeClr val="tx1"/>
              </a:solidFill>
            </a:endParaRPr>
          </a:p>
          <a:p>
            <a:pPr algn="ctr"/>
            <a:r>
              <a:rPr lang="ko-KR" altLang="en-US" dirty="0">
                <a:solidFill>
                  <a:schemeClr val="tx1"/>
                </a:solidFill>
              </a:rPr>
              <a:t>혹은 </a:t>
            </a:r>
            <a:endParaRPr lang="en-US" altLang="ko-KR" dirty="0">
              <a:solidFill>
                <a:schemeClr val="tx1"/>
              </a:solidFill>
            </a:endParaRPr>
          </a:p>
          <a:p>
            <a:pPr algn="ctr"/>
            <a:r>
              <a:rPr lang="ko-KR" altLang="en-US" dirty="0">
                <a:solidFill>
                  <a:schemeClr val="tx1"/>
                </a:solidFill>
              </a:rPr>
              <a:t>질병 의심</a:t>
            </a:r>
            <a:endParaRPr lang="en-US" altLang="ko-KR" dirty="0">
              <a:solidFill>
                <a:schemeClr val="tx1"/>
              </a:solidFill>
            </a:endParaRPr>
          </a:p>
        </p:txBody>
      </p:sp>
      <p:sp>
        <p:nvSpPr>
          <p:cNvPr id="45" name="직사각형 44">
            <a:extLst>
              <a:ext uri="{FF2B5EF4-FFF2-40B4-BE49-F238E27FC236}">
                <a16:creationId xmlns:a16="http://schemas.microsoft.com/office/drawing/2014/main" id="{40093204-35B8-4C28-97BB-05A52894AF21}"/>
              </a:ext>
            </a:extLst>
          </p:cNvPr>
          <p:cNvSpPr/>
          <p:nvPr/>
        </p:nvSpPr>
        <p:spPr>
          <a:xfrm>
            <a:off x="1369553" y="4436106"/>
            <a:ext cx="1961829" cy="84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영상 검사</a:t>
            </a:r>
            <a:endParaRPr lang="en-US" altLang="ko-KR" dirty="0">
              <a:solidFill>
                <a:schemeClr val="tx1"/>
              </a:solidFill>
            </a:endParaRPr>
          </a:p>
          <a:p>
            <a:pPr algn="ctr"/>
            <a:r>
              <a:rPr lang="en-US" altLang="ko-KR" sz="1200" dirty="0">
                <a:solidFill>
                  <a:schemeClr val="tx1"/>
                </a:solidFill>
              </a:rPr>
              <a:t>CT /</a:t>
            </a:r>
            <a:r>
              <a:rPr lang="ko-KR" altLang="en-US" sz="1200" dirty="0">
                <a:solidFill>
                  <a:schemeClr val="tx1"/>
                </a:solidFill>
              </a:rPr>
              <a:t> </a:t>
            </a:r>
            <a:r>
              <a:rPr lang="en-US" altLang="ko-KR" sz="1200" dirty="0">
                <a:solidFill>
                  <a:schemeClr val="tx1"/>
                </a:solidFill>
              </a:rPr>
              <a:t>M.R.I. </a:t>
            </a:r>
          </a:p>
          <a:p>
            <a:pPr algn="ctr"/>
            <a:r>
              <a:rPr lang="en-US" altLang="ko-KR" sz="1200" dirty="0">
                <a:solidFill>
                  <a:schemeClr val="tx1"/>
                </a:solidFill>
              </a:rPr>
              <a:t>P.E.T. / </a:t>
            </a:r>
            <a:r>
              <a:rPr lang="ko-KR" altLang="en-US" sz="1200" dirty="0">
                <a:solidFill>
                  <a:schemeClr val="tx1"/>
                </a:solidFill>
              </a:rPr>
              <a:t>초음파</a:t>
            </a:r>
            <a:endParaRPr lang="en-US" altLang="ko-KR" sz="1200" dirty="0">
              <a:solidFill>
                <a:schemeClr val="tx1"/>
              </a:solidFill>
            </a:endParaRPr>
          </a:p>
          <a:p>
            <a:pPr algn="ctr"/>
            <a:r>
              <a:rPr lang="ko-KR" altLang="en-US" sz="1200" dirty="0">
                <a:solidFill>
                  <a:schemeClr val="tx1"/>
                </a:solidFill>
              </a:rPr>
              <a:t>동위원소 촬영</a:t>
            </a:r>
            <a:endParaRPr lang="en-US" altLang="ko-KR" sz="1200" dirty="0">
              <a:solidFill>
                <a:schemeClr val="tx1"/>
              </a:solidFill>
            </a:endParaRPr>
          </a:p>
        </p:txBody>
      </p:sp>
      <p:sp>
        <p:nvSpPr>
          <p:cNvPr id="46" name="직사각형 45">
            <a:extLst>
              <a:ext uri="{FF2B5EF4-FFF2-40B4-BE49-F238E27FC236}">
                <a16:creationId xmlns:a16="http://schemas.microsoft.com/office/drawing/2014/main" id="{E5E1380E-AB7E-4EAE-8F77-EE784ADF002B}"/>
              </a:ext>
            </a:extLst>
          </p:cNvPr>
          <p:cNvSpPr/>
          <p:nvPr/>
        </p:nvSpPr>
        <p:spPr>
          <a:xfrm>
            <a:off x="4852441" y="4436105"/>
            <a:ext cx="1857931"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조직 병리 검사</a:t>
            </a:r>
            <a:endParaRPr lang="en-US" altLang="ko-KR" dirty="0">
              <a:solidFill>
                <a:schemeClr val="tx1"/>
              </a:solidFill>
            </a:endParaRPr>
          </a:p>
        </p:txBody>
      </p:sp>
      <p:sp>
        <p:nvSpPr>
          <p:cNvPr id="47" name="직사각형 46">
            <a:extLst>
              <a:ext uri="{FF2B5EF4-FFF2-40B4-BE49-F238E27FC236}">
                <a16:creationId xmlns:a16="http://schemas.microsoft.com/office/drawing/2014/main" id="{4F4F836F-2785-42AC-A925-69692DA916E7}"/>
              </a:ext>
            </a:extLst>
          </p:cNvPr>
          <p:cNvSpPr/>
          <p:nvPr/>
        </p:nvSpPr>
        <p:spPr>
          <a:xfrm>
            <a:off x="8093519" y="4362581"/>
            <a:ext cx="2031993" cy="906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추정 병기 진단</a:t>
            </a:r>
            <a:endParaRPr lang="en-US" altLang="ko-KR" dirty="0">
              <a:solidFill>
                <a:schemeClr val="tx1"/>
              </a:solidFill>
            </a:endParaRPr>
          </a:p>
        </p:txBody>
      </p:sp>
      <p:sp>
        <p:nvSpPr>
          <p:cNvPr id="10" name="사각형: 둥근 모서리 9">
            <a:extLst>
              <a:ext uri="{FF2B5EF4-FFF2-40B4-BE49-F238E27FC236}">
                <a16:creationId xmlns:a16="http://schemas.microsoft.com/office/drawing/2014/main" id="{20F61718-A521-460F-ACB3-49D4ABB9B33C}"/>
              </a:ext>
            </a:extLst>
          </p:cNvPr>
          <p:cNvSpPr/>
          <p:nvPr/>
        </p:nvSpPr>
        <p:spPr>
          <a:xfrm>
            <a:off x="874076" y="1770870"/>
            <a:ext cx="10387901" cy="15833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사각형: 둥근 모서리 48">
            <a:extLst>
              <a:ext uri="{FF2B5EF4-FFF2-40B4-BE49-F238E27FC236}">
                <a16:creationId xmlns:a16="http://schemas.microsoft.com/office/drawing/2014/main" id="{E1440B17-76F1-4E49-BBAE-77443919FAB6}"/>
              </a:ext>
            </a:extLst>
          </p:cNvPr>
          <p:cNvSpPr/>
          <p:nvPr/>
        </p:nvSpPr>
        <p:spPr>
          <a:xfrm>
            <a:off x="870124" y="3849463"/>
            <a:ext cx="10387901" cy="20906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453F8B5D-761C-4A48-B972-655019FD4CAD}"/>
              </a:ext>
            </a:extLst>
          </p:cNvPr>
          <p:cNvSpPr/>
          <p:nvPr/>
        </p:nvSpPr>
        <p:spPr>
          <a:xfrm>
            <a:off x="3686719" y="2424418"/>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오른쪽 51">
            <a:extLst>
              <a:ext uri="{FF2B5EF4-FFF2-40B4-BE49-F238E27FC236}">
                <a16:creationId xmlns:a16="http://schemas.microsoft.com/office/drawing/2014/main" id="{D2DAEC5A-2E26-4EEF-8B65-CDDFD441CAFF}"/>
              </a:ext>
            </a:extLst>
          </p:cNvPr>
          <p:cNvSpPr/>
          <p:nvPr/>
        </p:nvSpPr>
        <p:spPr>
          <a:xfrm>
            <a:off x="7093815" y="2424418"/>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오른쪽 52">
            <a:extLst>
              <a:ext uri="{FF2B5EF4-FFF2-40B4-BE49-F238E27FC236}">
                <a16:creationId xmlns:a16="http://schemas.microsoft.com/office/drawing/2014/main" id="{2057BDD8-6DDE-41C9-A7AD-2ABB37EAB760}"/>
              </a:ext>
            </a:extLst>
          </p:cNvPr>
          <p:cNvSpPr/>
          <p:nvPr/>
        </p:nvSpPr>
        <p:spPr>
          <a:xfrm>
            <a:off x="3686719" y="4716417"/>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50D5C19-367D-42E3-9913-085C34502183}"/>
              </a:ext>
            </a:extLst>
          </p:cNvPr>
          <p:cNvSpPr/>
          <p:nvPr/>
        </p:nvSpPr>
        <p:spPr>
          <a:xfrm>
            <a:off x="7093815" y="4716417"/>
            <a:ext cx="784613" cy="15939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연결선: 꺾임 20">
            <a:extLst>
              <a:ext uri="{FF2B5EF4-FFF2-40B4-BE49-F238E27FC236}">
                <a16:creationId xmlns:a16="http://schemas.microsoft.com/office/drawing/2014/main" id="{6F07B1F4-7668-40A4-BBF4-AD986D6ADF55}"/>
              </a:ext>
            </a:extLst>
          </p:cNvPr>
          <p:cNvCxnSpPr>
            <a:cxnSpLocks/>
            <a:stCxn id="36" idx="3"/>
            <a:endCxn id="45" idx="1"/>
          </p:cNvCxnSpPr>
          <p:nvPr/>
        </p:nvCxnSpPr>
        <p:spPr>
          <a:xfrm flipH="1">
            <a:off x="1369553" y="2710893"/>
            <a:ext cx="8256937" cy="2146876"/>
          </a:xfrm>
          <a:prstGeom prst="bentConnector5">
            <a:avLst>
              <a:gd name="adj1" fmla="val -2769"/>
              <a:gd name="adj2" fmla="val 43247"/>
              <a:gd name="adj3" fmla="val 102769"/>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D3B3319A-BCD7-43B6-8344-E86829301B9F}"/>
              </a:ext>
            </a:extLst>
          </p:cNvPr>
          <p:cNvSpPr/>
          <p:nvPr/>
        </p:nvSpPr>
        <p:spPr>
          <a:xfrm>
            <a:off x="1353424"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임시 진단</a:t>
            </a:r>
          </a:p>
        </p:txBody>
      </p:sp>
      <p:sp>
        <p:nvSpPr>
          <p:cNvPr id="60" name="직사각형 59">
            <a:extLst>
              <a:ext uri="{FF2B5EF4-FFF2-40B4-BE49-F238E27FC236}">
                <a16:creationId xmlns:a16="http://schemas.microsoft.com/office/drawing/2014/main" id="{53EB60C4-67D7-431C-A4D0-893427052EBA}"/>
              </a:ext>
            </a:extLst>
          </p:cNvPr>
          <p:cNvSpPr/>
          <p:nvPr/>
        </p:nvSpPr>
        <p:spPr>
          <a:xfrm>
            <a:off x="4767357"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최종 암 진단</a:t>
            </a:r>
          </a:p>
        </p:txBody>
      </p:sp>
      <p:sp>
        <p:nvSpPr>
          <p:cNvPr id="61" name="직사각형 60">
            <a:extLst>
              <a:ext uri="{FF2B5EF4-FFF2-40B4-BE49-F238E27FC236}">
                <a16:creationId xmlns:a16="http://schemas.microsoft.com/office/drawing/2014/main" id="{59E7C15B-6E05-4209-BE78-ED0BD0B1F137}"/>
              </a:ext>
            </a:extLst>
          </p:cNvPr>
          <p:cNvSpPr/>
          <p:nvPr/>
        </p:nvSpPr>
        <p:spPr>
          <a:xfrm>
            <a:off x="8120536" y="5479682"/>
            <a:ext cx="1977957" cy="264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치료 방침 결정</a:t>
            </a:r>
          </a:p>
        </p:txBody>
      </p:sp>
      <p:sp>
        <p:nvSpPr>
          <p:cNvPr id="32" name="TextBox 31">
            <a:extLst>
              <a:ext uri="{FF2B5EF4-FFF2-40B4-BE49-F238E27FC236}">
                <a16:creationId xmlns:a16="http://schemas.microsoft.com/office/drawing/2014/main" id="{6C318D47-E409-49BF-BFB6-D7750C6B5979}"/>
              </a:ext>
            </a:extLst>
          </p:cNvPr>
          <p:cNvSpPr txBox="1"/>
          <p:nvPr/>
        </p:nvSpPr>
        <p:spPr>
          <a:xfrm>
            <a:off x="327595" y="1987945"/>
            <a:ext cx="461665" cy="1137491"/>
          </a:xfrm>
          <a:prstGeom prst="rect">
            <a:avLst/>
          </a:prstGeom>
          <a:noFill/>
        </p:spPr>
        <p:txBody>
          <a:bodyPr vert="eaVert" wrap="none" rtlCol="0">
            <a:spAutoFit/>
          </a:bodyPr>
          <a:lstStyle/>
          <a:p>
            <a:r>
              <a:rPr lang="ko-KR" altLang="en-US"/>
              <a:t>일반 검사</a:t>
            </a:r>
          </a:p>
        </p:txBody>
      </p:sp>
      <p:sp>
        <p:nvSpPr>
          <p:cNvPr id="63" name="TextBox 62">
            <a:extLst>
              <a:ext uri="{FF2B5EF4-FFF2-40B4-BE49-F238E27FC236}">
                <a16:creationId xmlns:a16="http://schemas.microsoft.com/office/drawing/2014/main" id="{9582A399-7F44-4D47-A14A-8874C92314B9}"/>
              </a:ext>
            </a:extLst>
          </p:cNvPr>
          <p:cNvSpPr txBox="1"/>
          <p:nvPr/>
        </p:nvSpPr>
        <p:spPr>
          <a:xfrm>
            <a:off x="327595" y="4337141"/>
            <a:ext cx="461665" cy="1137491"/>
          </a:xfrm>
          <a:prstGeom prst="rect">
            <a:avLst/>
          </a:prstGeom>
          <a:noFill/>
        </p:spPr>
        <p:txBody>
          <a:bodyPr vert="eaVert" wrap="none" rtlCol="0">
            <a:spAutoFit/>
          </a:bodyPr>
          <a:lstStyle/>
          <a:p>
            <a:r>
              <a:rPr lang="ko-KR" altLang="en-US" dirty="0"/>
              <a:t>정밀 검사</a:t>
            </a:r>
          </a:p>
        </p:txBody>
      </p:sp>
      <p:sp>
        <p:nvSpPr>
          <p:cNvPr id="36" name="사각형: 둥근 모서리 35">
            <a:extLst>
              <a:ext uri="{FF2B5EF4-FFF2-40B4-BE49-F238E27FC236}">
                <a16:creationId xmlns:a16="http://schemas.microsoft.com/office/drawing/2014/main" id="{C9429689-570B-4BEB-B264-F50F06FD5CE6}"/>
              </a:ext>
            </a:extLst>
          </p:cNvPr>
          <p:cNvSpPr/>
          <p:nvPr/>
        </p:nvSpPr>
        <p:spPr>
          <a:xfrm>
            <a:off x="8418475" y="2579170"/>
            <a:ext cx="1208015" cy="2634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TextBox 57">
            <a:extLst>
              <a:ext uri="{FF2B5EF4-FFF2-40B4-BE49-F238E27FC236}">
                <a16:creationId xmlns:a16="http://schemas.microsoft.com/office/drawing/2014/main" id="{0DB3DD8D-5BB2-4C4E-BEE0-7FCAF938256F}"/>
              </a:ext>
            </a:extLst>
          </p:cNvPr>
          <p:cNvSpPr txBox="1"/>
          <p:nvPr/>
        </p:nvSpPr>
        <p:spPr>
          <a:xfrm>
            <a:off x="8991182" y="6056672"/>
            <a:ext cx="2731838" cy="253916"/>
          </a:xfrm>
          <a:prstGeom prst="rect">
            <a:avLst/>
          </a:prstGeom>
          <a:noFill/>
        </p:spPr>
        <p:txBody>
          <a:bodyPr wrap="none" rtlCol="0">
            <a:spAutoFit/>
          </a:bodyPr>
          <a:lstStyle/>
          <a:p>
            <a:r>
              <a:rPr lang="ko-KR" altLang="en-US" sz="1050" dirty="0"/>
              <a:t>진단 과정</a:t>
            </a:r>
            <a:r>
              <a:rPr lang="en-US" altLang="ko-KR" sz="1050" dirty="0"/>
              <a:t> </a:t>
            </a:r>
            <a:r>
              <a:rPr lang="ko-KR" altLang="en-US" sz="1050" dirty="0"/>
              <a:t>출처 </a:t>
            </a:r>
            <a:r>
              <a:rPr lang="en-US" altLang="ko-KR" sz="1050" dirty="0"/>
              <a:t>: </a:t>
            </a:r>
            <a:r>
              <a:rPr lang="ko-KR" altLang="en-US" sz="1050" dirty="0"/>
              <a:t>우리들 내과의원 홈페이지</a:t>
            </a:r>
          </a:p>
        </p:txBody>
      </p:sp>
    </p:spTree>
    <p:extLst>
      <p:ext uri="{BB962C8B-B14F-4D97-AF65-F5344CB8AC3E}">
        <p14:creationId xmlns:p14="http://schemas.microsoft.com/office/powerpoint/2010/main" val="22138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75EAB39-6196-4CD6-B3E7-C80940983B80}"/>
              </a:ext>
            </a:extLst>
          </p:cNvPr>
          <p:cNvCxnSpPr>
            <a:cxnSpLocks/>
          </p:cNvCxnSpPr>
          <p:nvPr/>
        </p:nvCxnSpPr>
        <p:spPr>
          <a:xfrm>
            <a:off x="330200" y="198470"/>
            <a:ext cx="11861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172B678D-D6FD-424A-AFAC-0D1C8373FDFA}"/>
              </a:ext>
            </a:extLst>
          </p:cNvPr>
          <p:cNvCxnSpPr>
            <a:cxnSpLocks/>
          </p:cNvCxnSpPr>
          <p:nvPr/>
        </p:nvCxnSpPr>
        <p:spPr>
          <a:xfrm>
            <a:off x="330200" y="198470"/>
            <a:ext cx="609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sp>
        <p:nvSpPr>
          <p:cNvPr id="33" name="TextBox 32">
            <a:extLst>
              <a:ext uri="{FF2B5EF4-FFF2-40B4-BE49-F238E27FC236}">
                <a16:creationId xmlns:a16="http://schemas.microsoft.com/office/drawing/2014/main" id="{AE2BF81D-FD12-4980-9F53-B0FF9E4ACE2A}"/>
              </a:ext>
            </a:extLst>
          </p:cNvPr>
          <p:cNvSpPr txBox="1"/>
          <p:nvPr/>
        </p:nvSpPr>
        <p:spPr>
          <a:xfrm>
            <a:off x="330200" y="382686"/>
            <a:ext cx="1526380" cy="707886"/>
          </a:xfrm>
          <a:prstGeom prst="rect">
            <a:avLst/>
          </a:prstGeom>
          <a:noFill/>
        </p:spPr>
        <p:txBody>
          <a:bodyPr wrap="none" rtlCol="0">
            <a:spAutoFit/>
          </a:bodyPr>
          <a:lstStyle/>
          <a:p>
            <a:r>
              <a:rPr lang="en-US" altLang="ko-KR" sz="4000" spc="-300" dirty="0">
                <a:solidFill>
                  <a:srgbClr val="4785B8"/>
                </a:solidFill>
                <a:latin typeface="+mj-ea"/>
                <a:ea typeface="+mj-ea"/>
              </a:rPr>
              <a:t>INDEX</a:t>
            </a:r>
            <a:endParaRPr lang="ko-KR" altLang="en-US" sz="4000" spc="-300" dirty="0">
              <a:solidFill>
                <a:srgbClr val="4785B8"/>
              </a:solidFill>
              <a:latin typeface="+mj-ea"/>
              <a:ea typeface="+mj-ea"/>
            </a:endParaRPr>
          </a:p>
        </p:txBody>
      </p:sp>
      <p:sp>
        <p:nvSpPr>
          <p:cNvPr id="45" name="TextBox 44">
            <a:extLst>
              <a:ext uri="{FF2B5EF4-FFF2-40B4-BE49-F238E27FC236}">
                <a16:creationId xmlns:a16="http://schemas.microsoft.com/office/drawing/2014/main" id="{D2CBAB55-331D-43BC-9C85-6A59C9724A5A}"/>
              </a:ext>
            </a:extLst>
          </p:cNvPr>
          <p:cNvSpPr txBox="1"/>
          <p:nvPr/>
        </p:nvSpPr>
        <p:spPr>
          <a:xfrm>
            <a:off x="7400209" y="2667209"/>
            <a:ext cx="1180737" cy="369332"/>
          </a:xfrm>
          <a:prstGeom prst="rect">
            <a:avLst/>
          </a:prstGeom>
          <a:noFill/>
        </p:spPr>
        <p:txBody>
          <a:bodyPr wrap="square" rtlCol="0">
            <a:spAutoFit/>
          </a:bodyPr>
          <a:lstStyle/>
          <a:p>
            <a:r>
              <a:rPr lang="en-US" altLang="ko-KR" spc="-150" dirty="0">
                <a:solidFill>
                  <a:srgbClr val="0F518E"/>
                </a:solidFill>
                <a:latin typeface="+mj-ea"/>
                <a:ea typeface="+mj-ea"/>
              </a:rPr>
              <a:t>00</a:t>
            </a:r>
          </a:p>
        </p:txBody>
      </p:sp>
      <p:sp>
        <p:nvSpPr>
          <p:cNvPr id="46" name="TextBox 45">
            <a:extLst>
              <a:ext uri="{FF2B5EF4-FFF2-40B4-BE49-F238E27FC236}">
                <a16:creationId xmlns:a16="http://schemas.microsoft.com/office/drawing/2014/main" id="{BE76D93D-5686-420B-97CA-C701DB8307F8}"/>
              </a:ext>
            </a:extLst>
          </p:cNvPr>
          <p:cNvSpPr txBox="1"/>
          <p:nvPr/>
        </p:nvSpPr>
        <p:spPr>
          <a:xfrm>
            <a:off x="7400209" y="3092535"/>
            <a:ext cx="1506098" cy="369332"/>
          </a:xfrm>
          <a:prstGeom prst="rect">
            <a:avLst/>
          </a:prstGeom>
          <a:noFill/>
        </p:spPr>
        <p:txBody>
          <a:bodyPr wrap="square" rtlCol="0">
            <a:spAutoFit/>
          </a:bodyPr>
          <a:lstStyle/>
          <a:p>
            <a:r>
              <a:rPr lang="en-US" altLang="ko-KR" spc="-150" dirty="0">
                <a:solidFill>
                  <a:srgbClr val="0F518E"/>
                </a:solidFill>
                <a:latin typeface="+mj-ea"/>
                <a:ea typeface="+mj-ea"/>
              </a:rPr>
              <a:t>01</a:t>
            </a:r>
          </a:p>
        </p:txBody>
      </p:sp>
      <p:sp>
        <p:nvSpPr>
          <p:cNvPr id="47" name="TextBox 46">
            <a:extLst>
              <a:ext uri="{FF2B5EF4-FFF2-40B4-BE49-F238E27FC236}">
                <a16:creationId xmlns:a16="http://schemas.microsoft.com/office/drawing/2014/main" id="{C687EDD1-EE34-41DC-AE63-C3DB7B44C006}"/>
              </a:ext>
            </a:extLst>
          </p:cNvPr>
          <p:cNvSpPr txBox="1"/>
          <p:nvPr/>
        </p:nvSpPr>
        <p:spPr>
          <a:xfrm>
            <a:off x="7400209" y="3503316"/>
            <a:ext cx="1693536" cy="369332"/>
          </a:xfrm>
          <a:prstGeom prst="rect">
            <a:avLst/>
          </a:prstGeom>
          <a:noFill/>
        </p:spPr>
        <p:txBody>
          <a:bodyPr wrap="square" rtlCol="0">
            <a:spAutoFit/>
          </a:bodyPr>
          <a:lstStyle/>
          <a:p>
            <a:r>
              <a:rPr lang="en-US" altLang="ko-KR" spc="-150" dirty="0">
                <a:solidFill>
                  <a:srgbClr val="0F518E"/>
                </a:solidFill>
                <a:latin typeface="+mj-ea"/>
                <a:ea typeface="+mj-ea"/>
              </a:rPr>
              <a:t>02</a:t>
            </a:r>
          </a:p>
        </p:txBody>
      </p:sp>
      <p:sp>
        <p:nvSpPr>
          <p:cNvPr id="48" name="TextBox 47">
            <a:extLst>
              <a:ext uri="{FF2B5EF4-FFF2-40B4-BE49-F238E27FC236}">
                <a16:creationId xmlns:a16="http://schemas.microsoft.com/office/drawing/2014/main" id="{85FDE127-0134-416B-9B7B-E949863D42C2}"/>
              </a:ext>
            </a:extLst>
          </p:cNvPr>
          <p:cNvSpPr txBox="1"/>
          <p:nvPr/>
        </p:nvSpPr>
        <p:spPr>
          <a:xfrm>
            <a:off x="7399846" y="4353968"/>
            <a:ext cx="3877754" cy="369332"/>
          </a:xfrm>
          <a:prstGeom prst="rect">
            <a:avLst/>
          </a:prstGeom>
          <a:noFill/>
        </p:spPr>
        <p:txBody>
          <a:bodyPr wrap="square" rtlCol="0">
            <a:spAutoFit/>
          </a:bodyPr>
          <a:lstStyle/>
          <a:p>
            <a:r>
              <a:rPr lang="en-US" altLang="ko-KR" spc="-150" dirty="0">
                <a:solidFill>
                  <a:srgbClr val="0F518E"/>
                </a:solidFill>
                <a:latin typeface="+mj-ea"/>
                <a:ea typeface="+mj-ea"/>
              </a:rPr>
              <a:t>04</a:t>
            </a:r>
          </a:p>
        </p:txBody>
      </p:sp>
      <p:sp>
        <p:nvSpPr>
          <p:cNvPr id="24" name="TextBox 23">
            <a:extLst>
              <a:ext uri="{FF2B5EF4-FFF2-40B4-BE49-F238E27FC236}">
                <a16:creationId xmlns:a16="http://schemas.microsoft.com/office/drawing/2014/main" id="{6418B8D3-20DC-4E13-B7B0-7862FBCE79A3}"/>
              </a:ext>
            </a:extLst>
          </p:cNvPr>
          <p:cNvSpPr txBox="1"/>
          <p:nvPr/>
        </p:nvSpPr>
        <p:spPr>
          <a:xfrm>
            <a:off x="7399846" y="3928642"/>
            <a:ext cx="2511779" cy="369332"/>
          </a:xfrm>
          <a:prstGeom prst="rect">
            <a:avLst/>
          </a:prstGeom>
          <a:noFill/>
        </p:spPr>
        <p:txBody>
          <a:bodyPr wrap="square" rtlCol="0">
            <a:spAutoFit/>
          </a:bodyPr>
          <a:lstStyle/>
          <a:p>
            <a:r>
              <a:rPr lang="en-US" altLang="ko-KR" spc="-150" dirty="0">
                <a:solidFill>
                  <a:srgbClr val="0F518E"/>
                </a:solidFill>
                <a:latin typeface="+mj-ea"/>
                <a:ea typeface="+mj-ea"/>
              </a:rPr>
              <a:t>03</a:t>
            </a:r>
          </a:p>
        </p:txBody>
      </p:sp>
      <p:sp>
        <p:nvSpPr>
          <p:cNvPr id="41" name="TextBox 40">
            <a:extLst>
              <a:ext uri="{FF2B5EF4-FFF2-40B4-BE49-F238E27FC236}">
                <a16:creationId xmlns:a16="http://schemas.microsoft.com/office/drawing/2014/main" id="{FDB9EEC3-DB07-47D7-B489-89172B20782F}"/>
              </a:ext>
            </a:extLst>
          </p:cNvPr>
          <p:cNvSpPr txBox="1"/>
          <p:nvPr/>
        </p:nvSpPr>
        <p:spPr>
          <a:xfrm>
            <a:off x="7399846" y="4779294"/>
            <a:ext cx="3120108" cy="369332"/>
          </a:xfrm>
          <a:prstGeom prst="rect">
            <a:avLst/>
          </a:prstGeom>
          <a:noFill/>
        </p:spPr>
        <p:txBody>
          <a:bodyPr wrap="square" rtlCol="0">
            <a:spAutoFit/>
          </a:bodyPr>
          <a:lstStyle/>
          <a:p>
            <a:r>
              <a:rPr lang="en-US" altLang="ko-KR" spc="-150" dirty="0">
                <a:solidFill>
                  <a:srgbClr val="0F518E"/>
                </a:solidFill>
                <a:latin typeface="+mj-ea"/>
                <a:ea typeface="+mj-ea"/>
              </a:rPr>
              <a:t>05</a:t>
            </a:r>
          </a:p>
        </p:txBody>
      </p:sp>
      <p:sp>
        <p:nvSpPr>
          <p:cNvPr id="49" name="TextBox 48">
            <a:extLst>
              <a:ext uri="{FF2B5EF4-FFF2-40B4-BE49-F238E27FC236}">
                <a16:creationId xmlns:a16="http://schemas.microsoft.com/office/drawing/2014/main" id="{EB10EE7B-A95D-46F3-A1E5-9CFA7C328CBC}"/>
              </a:ext>
            </a:extLst>
          </p:cNvPr>
          <p:cNvSpPr txBox="1"/>
          <p:nvPr/>
        </p:nvSpPr>
        <p:spPr>
          <a:xfrm>
            <a:off x="7399846" y="5204620"/>
            <a:ext cx="3120108" cy="369332"/>
          </a:xfrm>
          <a:prstGeom prst="rect">
            <a:avLst/>
          </a:prstGeom>
          <a:noFill/>
        </p:spPr>
        <p:txBody>
          <a:bodyPr wrap="square" rtlCol="0">
            <a:spAutoFit/>
          </a:bodyPr>
          <a:lstStyle/>
          <a:p>
            <a:r>
              <a:rPr lang="en-US" altLang="ko-KR" spc="-150" dirty="0">
                <a:solidFill>
                  <a:srgbClr val="0F518E"/>
                </a:solidFill>
                <a:latin typeface="+mj-ea"/>
                <a:ea typeface="+mj-ea"/>
              </a:rPr>
              <a:t>06</a:t>
            </a:r>
          </a:p>
        </p:txBody>
      </p:sp>
      <p:sp>
        <p:nvSpPr>
          <p:cNvPr id="19" name="TextBox 18">
            <a:extLst>
              <a:ext uri="{FF2B5EF4-FFF2-40B4-BE49-F238E27FC236}">
                <a16:creationId xmlns:a16="http://schemas.microsoft.com/office/drawing/2014/main" id="{9F4B5091-1C4F-431D-AF28-B427A8004F26}"/>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20" name="그림 19">
            <a:extLst>
              <a:ext uri="{FF2B5EF4-FFF2-40B4-BE49-F238E27FC236}">
                <a16:creationId xmlns:a16="http://schemas.microsoft.com/office/drawing/2014/main" id="{90E1752D-41DF-43AC-9F08-3CC5B240CD1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6" name="그룹 15">
            <a:extLst>
              <a:ext uri="{FF2B5EF4-FFF2-40B4-BE49-F238E27FC236}">
                <a16:creationId xmlns:a16="http://schemas.microsoft.com/office/drawing/2014/main" id="{D6F8D243-5122-4A3A-9066-63531A0C1CF9}"/>
              </a:ext>
            </a:extLst>
          </p:cNvPr>
          <p:cNvGrpSpPr/>
          <p:nvPr/>
        </p:nvGrpSpPr>
        <p:grpSpPr>
          <a:xfrm>
            <a:off x="0" y="6521853"/>
            <a:ext cx="12192000" cy="338554"/>
            <a:chOff x="0" y="6430089"/>
            <a:chExt cx="12192000" cy="338554"/>
          </a:xfrm>
        </p:grpSpPr>
        <p:sp>
          <p:nvSpPr>
            <p:cNvPr id="17" name="직사각형 16">
              <a:extLst>
                <a:ext uri="{FF2B5EF4-FFF2-40B4-BE49-F238E27FC236}">
                  <a16:creationId xmlns:a16="http://schemas.microsoft.com/office/drawing/2014/main" id="{0275F552-5D4E-4BF3-9662-F74F387D50DE}"/>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21" name="TextBox 20">
              <a:extLst>
                <a:ext uri="{FF2B5EF4-FFF2-40B4-BE49-F238E27FC236}">
                  <a16:creationId xmlns:a16="http://schemas.microsoft.com/office/drawing/2014/main" id="{39567357-263D-4762-8728-0994473CB4A9}"/>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22" name="그림 21">
              <a:extLst>
                <a:ext uri="{FF2B5EF4-FFF2-40B4-BE49-F238E27FC236}">
                  <a16:creationId xmlns:a16="http://schemas.microsoft.com/office/drawing/2014/main" id="{F0494795-74BB-483E-8F3A-5A5C1B90B11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3" name="Picture 8" descr="http://kirc.kaist.ac.kr/images/logos/kirc_logo.png">
            <a:extLst>
              <a:ext uri="{FF2B5EF4-FFF2-40B4-BE49-F238E27FC236}">
                <a16:creationId xmlns:a16="http://schemas.microsoft.com/office/drawing/2014/main" id="{3C206D14-9B95-420C-9F0E-63726899AB67}"/>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4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pic>
        <p:nvPicPr>
          <p:cNvPr id="3" name="그림 2">
            <a:extLst>
              <a:ext uri="{FF2B5EF4-FFF2-40B4-BE49-F238E27FC236}">
                <a16:creationId xmlns:a16="http://schemas.microsoft.com/office/drawing/2014/main" id="{21932B5E-A3BB-4291-A047-CD8908CE23AE}"/>
              </a:ext>
            </a:extLst>
          </p:cNvPr>
          <p:cNvPicPr>
            <a:picLocks noChangeAspect="1"/>
          </p:cNvPicPr>
          <p:nvPr/>
        </p:nvPicPr>
        <p:blipFill>
          <a:blip r:embed="rId5"/>
          <a:stretch>
            <a:fillRect/>
          </a:stretch>
        </p:blipFill>
        <p:spPr>
          <a:xfrm>
            <a:off x="939800" y="1200150"/>
            <a:ext cx="6781800" cy="2228850"/>
          </a:xfrm>
          <a:prstGeom prst="rect">
            <a:avLst/>
          </a:prstGeom>
        </p:spPr>
      </p:pic>
      <p:pic>
        <p:nvPicPr>
          <p:cNvPr id="8" name="그림 7">
            <a:extLst>
              <a:ext uri="{FF2B5EF4-FFF2-40B4-BE49-F238E27FC236}">
                <a16:creationId xmlns:a16="http://schemas.microsoft.com/office/drawing/2014/main" id="{09E58876-1217-45DD-8D35-3A9B90897EAF}"/>
              </a:ext>
            </a:extLst>
          </p:cNvPr>
          <p:cNvPicPr>
            <a:picLocks noChangeAspect="1"/>
          </p:cNvPicPr>
          <p:nvPr/>
        </p:nvPicPr>
        <p:blipFill>
          <a:blip r:embed="rId6"/>
          <a:stretch>
            <a:fillRect/>
          </a:stretch>
        </p:blipFill>
        <p:spPr>
          <a:xfrm>
            <a:off x="939800" y="3473818"/>
            <a:ext cx="6905625" cy="685800"/>
          </a:xfrm>
          <a:prstGeom prst="rect">
            <a:avLst/>
          </a:prstGeom>
        </p:spPr>
      </p:pic>
    </p:spTree>
    <p:extLst>
      <p:ext uri="{BB962C8B-B14F-4D97-AF65-F5344CB8AC3E}">
        <p14:creationId xmlns:p14="http://schemas.microsoft.com/office/powerpoint/2010/main" val="192648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DC49BEF8-148F-4D34-8BC2-AC29C50688C3}"/>
              </a:ext>
            </a:extLst>
          </p:cNvPr>
          <p:cNvSpPr/>
          <p:nvPr/>
        </p:nvSpPr>
        <p:spPr>
          <a:xfrm>
            <a:off x="1124531" y="2677389"/>
            <a:ext cx="6096000" cy="261610"/>
          </a:xfrm>
          <a:prstGeom prst="rect">
            <a:avLst/>
          </a:prstGeom>
        </p:spPr>
        <p:txBody>
          <a:bodyPr>
            <a:spAutoFit/>
          </a:bodyPr>
          <a:lstStyle/>
          <a:p>
            <a:r>
              <a:rPr lang="en-US" altLang="ko-KR" sz="1100" dirty="0"/>
              <a:t>Prior probability shift</a:t>
            </a:r>
            <a:endParaRPr lang="ko-KR" altLang="en-US" sz="1100" dirty="0"/>
          </a:p>
        </p:txBody>
      </p:sp>
      <p:pic>
        <p:nvPicPr>
          <p:cNvPr id="2" name="그림 1">
            <a:extLst>
              <a:ext uri="{FF2B5EF4-FFF2-40B4-BE49-F238E27FC236}">
                <a16:creationId xmlns:a16="http://schemas.microsoft.com/office/drawing/2014/main" id="{9D7F9584-9F3C-426A-BD68-29C9BD48F74B}"/>
              </a:ext>
            </a:extLst>
          </p:cNvPr>
          <p:cNvPicPr>
            <a:picLocks noChangeAspect="1"/>
          </p:cNvPicPr>
          <p:nvPr/>
        </p:nvPicPr>
        <p:blipFill>
          <a:blip r:embed="rId5"/>
          <a:stretch>
            <a:fillRect/>
          </a:stretch>
        </p:blipFill>
        <p:spPr>
          <a:xfrm>
            <a:off x="3581400" y="1057275"/>
            <a:ext cx="5029200" cy="4743450"/>
          </a:xfrm>
          <a:prstGeom prst="rect">
            <a:avLst/>
          </a:prstGeom>
        </p:spPr>
      </p:pic>
    </p:spTree>
    <p:extLst>
      <p:ext uri="{BB962C8B-B14F-4D97-AF65-F5344CB8AC3E}">
        <p14:creationId xmlns:p14="http://schemas.microsoft.com/office/powerpoint/2010/main" val="366837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4B808C13-F2C9-4773-A410-D1BD60E5033F}"/>
              </a:ext>
            </a:extLst>
          </p:cNvPr>
          <p:cNvSpPr/>
          <p:nvPr/>
        </p:nvSpPr>
        <p:spPr>
          <a:xfrm>
            <a:off x="216738" y="1069939"/>
            <a:ext cx="12616945" cy="923330"/>
          </a:xfrm>
          <a:prstGeom prst="rect">
            <a:avLst/>
          </a:prstGeom>
        </p:spPr>
        <p:txBody>
          <a:bodyPr wrap="square">
            <a:spAutoFit/>
          </a:bodyPr>
          <a:lstStyle/>
          <a:p>
            <a:r>
              <a:rPr lang="ko-KR" altLang="en-US" dirty="0"/>
              <a:t>암은 가장 많은 사람들을 죽게 만드는 원인 중 하나이며</a:t>
            </a:r>
            <a:r>
              <a:rPr lang="en-US" altLang="ko-KR" dirty="0"/>
              <a:t>, </a:t>
            </a:r>
            <a:r>
              <a:rPr lang="ko-KR" altLang="en-US" dirty="0"/>
              <a:t>그 영향력을 키워가고 있다</a:t>
            </a:r>
            <a:r>
              <a:rPr lang="en-US" altLang="ko-KR" dirty="0"/>
              <a:t>. </a:t>
            </a:r>
          </a:p>
          <a:p>
            <a:r>
              <a:rPr lang="ko-KR" altLang="en-US" dirty="0"/>
              <a:t>-  심혈관 질병 다음으로 주요한 사망 원인이다. </a:t>
            </a:r>
            <a:r>
              <a:rPr lang="en-US" altLang="ko-KR" dirty="0"/>
              <a:t>[IHME, 2019]</a:t>
            </a:r>
            <a:endParaRPr lang="ko-KR" altLang="en-US" dirty="0"/>
          </a:p>
          <a:p>
            <a:pPr marL="285750" indent="-285750">
              <a:buFontTx/>
              <a:buChar char="-"/>
            </a:pPr>
            <a:r>
              <a:rPr lang="ko-KR" altLang="en-US" dirty="0"/>
              <a:t>추세를 고려할 때</a:t>
            </a:r>
            <a:r>
              <a:rPr lang="en-US" altLang="ko-KR" dirty="0"/>
              <a:t>,</a:t>
            </a:r>
            <a:r>
              <a:rPr lang="ko-KR" altLang="en-US" dirty="0"/>
              <a:t> 암은 </a:t>
            </a:r>
            <a:r>
              <a:rPr lang="en-US" altLang="ko-KR" dirty="0"/>
              <a:t>21</a:t>
            </a:r>
            <a:r>
              <a:rPr lang="ko-KR" altLang="en-US" dirty="0"/>
              <a:t>세기 중에 심혈관 질병보다 높은 사망률을 가지게 될 것으로 추측된다</a:t>
            </a:r>
            <a:r>
              <a:rPr lang="en-US" altLang="ko-KR" dirty="0"/>
              <a:t>. [Fred,</a:t>
            </a:r>
            <a:r>
              <a:rPr lang="ko-KR" altLang="en-US" dirty="0"/>
              <a:t> </a:t>
            </a:r>
            <a:r>
              <a:rPr lang="en-US" altLang="ko-KR" dirty="0"/>
              <a:t>2021]</a:t>
            </a:r>
            <a:r>
              <a:rPr lang="ko-KR" altLang="en-US" dirty="0"/>
              <a:t> </a:t>
            </a:r>
          </a:p>
        </p:txBody>
      </p:sp>
      <p:pic>
        <p:nvPicPr>
          <p:cNvPr id="3" name="그림 2">
            <a:extLst>
              <a:ext uri="{FF2B5EF4-FFF2-40B4-BE49-F238E27FC236}">
                <a16:creationId xmlns:a16="http://schemas.microsoft.com/office/drawing/2014/main" id="{513F233E-1C7A-43BB-96A9-30BD63157459}"/>
              </a:ext>
            </a:extLst>
          </p:cNvPr>
          <p:cNvPicPr>
            <a:picLocks noChangeAspect="1"/>
          </p:cNvPicPr>
          <p:nvPr/>
        </p:nvPicPr>
        <p:blipFill>
          <a:blip r:embed="rId5"/>
          <a:stretch>
            <a:fillRect/>
          </a:stretch>
        </p:blipFill>
        <p:spPr>
          <a:xfrm>
            <a:off x="2049706" y="2133411"/>
            <a:ext cx="7692019" cy="4349969"/>
          </a:xfrm>
          <a:prstGeom prst="rect">
            <a:avLst/>
          </a:prstGeom>
        </p:spPr>
      </p:pic>
      <p:sp>
        <p:nvSpPr>
          <p:cNvPr id="4" name="직사각형 3">
            <a:extLst>
              <a:ext uri="{FF2B5EF4-FFF2-40B4-BE49-F238E27FC236}">
                <a16:creationId xmlns:a16="http://schemas.microsoft.com/office/drawing/2014/main" id="{9C08C839-ECB8-4C6A-A2AB-B9FE3D138C2A}"/>
              </a:ext>
            </a:extLst>
          </p:cNvPr>
          <p:cNvSpPr/>
          <p:nvPr/>
        </p:nvSpPr>
        <p:spPr>
          <a:xfrm>
            <a:off x="3052390" y="2959271"/>
            <a:ext cx="4133269" cy="15730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433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6E350A35-B5E9-4471-ACE9-6B822F637ECC}"/>
              </a:ext>
            </a:extLst>
          </p:cNvPr>
          <p:cNvSpPr/>
          <p:nvPr/>
        </p:nvSpPr>
        <p:spPr>
          <a:xfrm>
            <a:off x="419019" y="2862656"/>
            <a:ext cx="11560460" cy="1384995"/>
          </a:xfrm>
          <a:prstGeom prst="rect">
            <a:avLst/>
          </a:prstGeom>
        </p:spPr>
        <p:txBody>
          <a:bodyPr wrap="square">
            <a:spAutoFit/>
          </a:bodyPr>
          <a:lstStyle/>
          <a:p>
            <a:r>
              <a:rPr lang="en-US" altLang="ko-KR" sz="1400" dirty="0">
                <a:latin typeface="+mn-ea"/>
              </a:rPr>
              <a:t>2. </a:t>
            </a:r>
            <a:r>
              <a:rPr lang="ko-KR" altLang="en-US" sz="1400" dirty="0">
                <a:latin typeface="+mn-ea"/>
              </a:rPr>
              <a:t>진단해야 할 </a:t>
            </a:r>
            <a:r>
              <a:rPr lang="en-US" altLang="ko-KR" sz="1400" dirty="0">
                <a:latin typeface="+mn-ea"/>
              </a:rPr>
              <a:t>Specimen</a:t>
            </a:r>
            <a:r>
              <a:rPr lang="ko-KR" altLang="en-US" sz="1400" dirty="0">
                <a:latin typeface="+mn-ea"/>
              </a:rPr>
              <a:t>이 </a:t>
            </a:r>
            <a:r>
              <a:rPr lang="en-US" altLang="ko-KR" sz="1400" dirty="0">
                <a:latin typeface="+mn-ea"/>
              </a:rPr>
              <a:t>24</a:t>
            </a:r>
            <a:r>
              <a:rPr lang="ko-KR" altLang="en-US" sz="1400" dirty="0">
                <a:latin typeface="+mn-ea"/>
              </a:rPr>
              <a:t>시간 생성되는 특성 상 병리학자들의 심각한 업무 과중으로 이어진다</a:t>
            </a:r>
            <a:r>
              <a:rPr lang="en-US" altLang="ko-KR" sz="1400" dirty="0">
                <a:latin typeface="+mn-ea"/>
              </a:rPr>
              <a:t>[Raymond, 2016]</a:t>
            </a:r>
          </a:p>
          <a:p>
            <a:endParaRPr lang="en-US" altLang="ko-KR" sz="1400" dirty="0">
              <a:latin typeface="+mn-ea"/>
            </a:endParaRPr>
          </a:p>
          <a:p>
            <a:r>
              <a:rPr lang="en-US" altLang="ko-KR" sz="1400" dirty="0">
                <a:latin typeface="+mn-ea"/>
              </a:rPr>
              <a:t>3. </a:t>
            </a:r>
            <a:r>
              <a:rPr lang="ko-KR" altLang="en-US" sz="1400" dirty="0">
                <a:latin typeface="+mn-ea"/>
              </a:rPr>
              <a:t>점차 병리학자들에게 기대되는 역할과 업무가 증가함에 따라 업무가 증가한다</a:t>
            </a:r>
            <a:r>
              <a:rPr lang="en-US" altLang="ko-KR" sz="1400" dirty="0">
                <a:latin typeface="+mn-ea"/>
              </a:rPr>
              <a:t>. </a:t>
            </a:r>
          </a:p>
          <a:p>
            <a:r>
              <a:rPr lang="en-US" altLang="ko-KR" sz="1400" dirty="0">
                <a:latin typeface="+mn-ea"/>
              </a:rPr>
              <a:t>P</a:t>
            </a:r>
            <a:r>
              <a:rPr lang="ko-KR" altLang="en-US" sz="1400" dirty="0" err="1">
                <a:latin typeface="+mn-ea"/>
              </a:rPr>
              <a:t>rofessional</a:t>
            </a:r>
            <a:r>
              <a:rPr lang="ko-KR" altLang="en-US" sz="1400" dirty="0">
                <a:latin typeface="+mn-ea"/>
              </a:rPr>
              <a:t> QA/QI </a:t>
            </a:r>
            <a:r>
              <a:rPr lang="ko-KR" altLang="en-US" sz="1400" dirty="0" err="1">
                <a:latin typeface="+mn-ea"/>
              </a:rPr>
              <a:t>is</a:t>
            </a:r>
            <a:r>
              <a:rPr lang="ko-KR" altLang="en-US" sz="1400" dirty="0">
                <a:latin typeface="+mn-ea"/>
              </a:rPr>
              <a:t> </a:t>
            </a:r>
            <a:r>
              <a:rPr lang="ko-KR" altLang="en-US" sz="1400" dirty="0" err="1">
                <a:latin typeface="+mn-ea"/>
              </a:rPr>
              <a:t>seen</a:t>
            </a:r>
            <a:r>
              <a:rPr lang="ko-KR" altLang="en-US" sz="1400" dirty="0">
                <a:latin typeface="+mn-ea"/>
              </a:rPr>
              <a:t> </a:t>
            </a:r>
            <a:r>
              <a:rPr lang="ko-KR" altLang="en-US" sz="1400" dirty="0" err="1">
                <a:latin typeface="+mn-ea"/>
              </a:rPr>
              <a:t>as</a:t>
            </a:r>
            <a:r>
              <a:rPr lang="ko-KR" altLang="en-US" sz="1400" dirty="0">
                <a:latin typeface="+mn-ea"/>
              </a:rPr>
              <a:t> </a:t>
            </a:r>
            <a:r>
              <a:rPr lang="ko-KR" altLang="en-US" sz="1400" dirty="0" err="1">
                <a:latin typeface="+mn-ea"/>
              </a:rPr>
              <a:t>integral</a:t>
            </a:r>
            <a:r>
              <a:rPr lang="ko-KR" altLang="en-US" sz="1400" dirty="0">
                <a:latin typeface="+mn-ea"/>
              </a:rPr>
              <a:t> </a:t>
            </a:r>
            <a:r>
              <a:rPr lang="ko-KR" altLang="en-US" sz="1400" dirty="0" err="1">
                <a:latin typeface="+mn-ea"/>
              </a:rPr>
              <a:t>part</a:t>
            </a:r>
            <a:r>
              <a:rPr lang="ko-KR" altLang="en-US" sz="1400" dirty="0">
                <a:latin typeface="+mn-ea"/>
              </a:rPr>
              <a:t> of </a:t>
            </a:r>
            <a:r>
              <a:rPr lang="ko-KR" altLang="en-US" sz="1400" dirty="0" err="1">
                <a:latin typeface="+mn-ea"/>
              </a:rPr>
              <a:t>a</a:t>
            </a:r>
            <a:r>
              <a:rPr lang="ko-KR" altLang="en-US" sz="1400" dirty="0">
                <a:latin typeface="+mn-ea"/>
              </a:rPr>
              <a:t> </a:t>
            </a:r>
            <a:r>
              <a:rPr lang="ko-KR" altLang="en-US" sz="1400" dirty="0" err="1">
                <a:latin typeface="+mn-ea"/>
              </a:rPr>
              <a:t>pathologist's</a:t>
            </a:r>
            <a:r>
              <a:rPr lang="ko-KR" altLang="en-US" sz="1400" dirty="0">
                <a:latin typeface="+mn-ea"/>
              </a:rPr>
              <a:t> </a:t>
            </a:r>
            <a:r>
              <a:rPr lang="ko-KR" altLang="en-US" sz="1400" dirty="0" err="1">
                <a:latin typeface="+mn-ea"/>
              </a:rPr>
              <a:t>duty</a:t>
            </a:r>
            <a:r>
              <a:rPr lang="ko-KR" altLang="en-US" sz="1400" dirty="0">
                <a:latin typeface="+mn-ea"/>
              </a:rPr>
              <a:t>, </a:t>
            </a:r>
            <a:r>
              <a:rPr lang="en-US" altLang="ko-KR" sz="1400" dirty="0">
                <a:latin typeface="+mn-ea"/>
              </a:rPr>
              <a:t>but the annual work unit per FTE was increased by 20%. [CAP-ACP, 2014]</a:t>
            </a:r>
          </a:p>
          <a:p>
            <a:r>
              <a:rPr lang="en-US" altLang="ko-KR" sz="1400" dirty="0">
                <a:latin typeface="+mn-ea"/>
              </a:rPr>
              <a:t>In most modern pathology departments, the average consultative workload increases by approximately 5–10% annually[Raymond,</a:t>
            </a:r>
            <a:r>
              <a:rPr lang="ko-KR" altLang="en-US" sz="1400" dirty="0">
                <a:latin typeface="+mn-ea"/>
              </a:rPr>
              <a:t> </a:t>
            </a:r>
            <a:r>
              <a:rPr lang="en-US" altLang="ko-KR" sz="1400" dirty="0">
                <a:latin typeface="+mn-ea"/>
              </a:rPr>
              <a:t>2014]</a:t>
            </a:r>
            <a:endParaRPr lang="ko-KR" altLang="en-US" sz="1400" dirty="0">
              <a:latin typeface="+mn-ea"/>
            </a:endParaRPr>
          </a:p>
          <a:p>
            <a:r>
              <a:rPr lang="en-US" altLang="ko-KR" sz="1400" dirty="0">
                <a:latin typeface="+mn-ea"/>
              </a:rPr>
              <a:t>  </a:t>
            </a:r>
            <a:r>
              <a:rPr lang="ko-KR" altLang="en-US" sz="1400" dirty="0">
                <a:latin typeface="+mn-ea"/>
              </a:rPr>
              <a:t> </a:t>
            </a:r>
            <a:endParaRPr lang="en-US" altLang="ko-KR" sz="1400" dirty="0">
              <a:latin typeface="+mn-ea"/>
            </a:endParaRPr>
          </a:p>
        </p:txBody>
      </p:sp>
      <p:sp>
        <p:nvSpPr>
          <p:cNvPr id="16" name="직사각형 15">
            <a:extLst>
              <a:ext uri="{FF2B5EF4-FFF2-40B4-BE49-F238E27FC236}">
                <a16:creationId xmlns:a16="http://schemas.microsoft.com/office/drawing/2014/main" id="{1C49EC32-A186-4994-8C5B-CD40F20B300A}"/>
              </a:ext>
            </a:extLst>
          </p:cNvPr>
          <p:cNvSpPr/>
          <p:nvPr/>
        </p:nvSpPr>
        <p:spPr>
          <a:xfrm>
            <a:off x="447447" y="1766964"/>
            <a:ext cx="9949110" cy="738664"/>
          </a:xfrm>
          <a:prstGeom prst="rect">
            <a:avLst/>
          </a:prstGeom>
        </p:spPr>
        <p:txBody>
          <a:bodyPr wrap="square">
            <a:spAutoFit/>
          </a:bodyPr>
          <a:lstStyle/>
          <a:p>
            <a:r>
              <a:rPr lang="en-US" altLang="ko-KR" sz="1400" dirty="0">
                <a:latin typeface="+mn-ea"/>
              </a:rPr>
              <a:t>1. </a:t>
            </a:r>
            <a:r>
              <a:rPr lang="ko-KR" altLang="en-US" sz="1400" dirty="0">
                <a:latin typeface="+mn-ea"/>
              </a:rPr>
              <a:t>급격한 암 환자 증가 추세와 달리</a:t>
            </a:r>
            <a:r>
              <a:rPr lang="en-US" altLang="ko-KR" sz="1400" dirty="0">
                <a:latin typeface="+mn-ea"/>
              </a:rPr>
              <a:t>, </a:t>
            </a:r>
            <a:r>
              <a:rPr lang="ko-KR" altLang="en-US" sz="1400" dirty="0">
                <a:latin typeface="+mn-ea"/>
              </a:rPr>
              <a:t>병리학자의 공급은 이를 따라가지 못한다</a:t>
            </a:r>
            <a:r>
              <a:rPr lang="en-US" altLang="ko-KR" sz="1400" dirty="0">
                <a:latin typeface="+mn-ea"/>
              </a:rPr>
              <a:t>. </a:t>
            </a:r>
          </a:p>
          <a:p>
            <a:r>
              <a:rPr lang="en-US" altLang="ko-KR" sz="1400" dirty="0">
                <a:latin typeface="+mn-ea"/>
              </a:rPr>
              <a:t>ASCO</a:t>
            </a:r>
            <a:r>
              <a:rPr lang="ko-KR" altLang="en-US" sz="1400" dirty="0">
                <a:latin typeface="+mn-ea"/>
              </a:rPr>
              <a:t>는 </a:t>
            </a:r>
            <a:r>
              <a:rPr lang="en-US" altLang="ko-KR" sz="1400" dirty="0">
                <a:latin typeface="+mn-ea"/>
              </a:rPr>
              <a:t>2025</a:t>
            </a:r>
            <a:r>
              <a:rPr lang="ko-KR" altLang="en-US" sz="1400" dirty="0">
                <a:latin typeface="+mn-ea"/>
              </a:rPr>
              <a:t>년까지 </a:t>
            </a:r>
            <a:r>
              <a:rPr lang="ko-KR" altLang="en-US" sz="1400" dirty="0" err="1">
                <a:latin typeface="+mn-ea"/>
              </a:rPr>
              <a:t>종양학</a:t>
            </a:r>
            <a:r>
              <a:rPr lang="ko-KR" altLang="en-US" sz="1400" dirty="0">
                <a:latin typeface="+mn-ea"/>
              </a:rPr>
              <a:t> 서비스에 대한 수요가 </a:t>
            </a:r>
            <a:r>
              <a:rPr lang="en-US" altLang="ko-KR" sz="1400" dirty="0">
                <a:latin typeface="+mn-ea"/>
              </a:rPr>
              <a:t>42% </a:t>
            </a:r>
            <a:r>
              <a:rPr lang="ko-KR" altLang="en-US" sz="1400" dirty="0">
                <a:latin typeface="+mn-ea"/>
              </a:rPr>
              <a:t>이상 증가하는 반면 종양학자의 공급은 </a:t>
            </a:r>
            <a:r>
              <a:rPr lang="en-US" altLang="ko-KR" sz="1400" dirty="0">
                <a:latin typeface="+mn-ea"/>
              </a:rPr>
              <a:t>28%</a:t>
            </a:r>
            <a:r>
              <a:rPr lang="ko-KR" altLang="en-US" sz="1400" dirty="0">
                <a:latin typeface="+mn-ea"/>
              </a:rPr>
              <a:t>만 증가할 것으로 추정한다</a:t>
            </a:r>
            <a:r>
              <a:rPr lang="en-US" altLang="ko-KR" sz="1400" dirty="0">
                <a:latin typeface="+mn-ea"/>
              </a:rPr>
              <a:t>. [ASCO, 2014]</a:t>
            </a:r>
            <a:endParaRPr lang="ko-KR" altLang="en-US" sz="1400" dirty="0">
              <a:latin typeface="+mn-ea"/>
            </a:endParaRPr>
          </a:p>
        </p:txBody>
      </p:sp>
      <p:sp>
        <p:nvSpPr>
          <p:cNvPr id="33" name="직사각형 32">
            <a:extLst>
              <a:ext uri="{FF2B5EF4-FFF2-40B4-BE49-F238E27FC236}">
                <a16:creationId xmlns:a16="http://schemas.microsoft.com/office/drawing/2014/main" id="{FA328BD1-F7A6-4558-B0A6-31D65F2B3439}"/>
              </a:ext>
            </a:extLst>
          </p:cNvPr>
          <p:cNvSpPr/>
          <p:nvPr/>
        </p:nvSpPr>
        <p:spPr>
          <a:xfrm>
            <a:off x="321471" y="1150698"/>
            <a:ext cx="11490121" cy="369332"/>
          </a:xfrm>
          <a:prstGeom prst="rect">
            <a:avLst/>
          </a:prstGeom>
        </p:spPr>
        <p:txBody>
          <a:bodyPr wrap="square">
            <a:spAutoFit/>
          </a:bodyPr>
          <a:lstStyle/>
          <a:p>
            <a:r>
              <a:rPr lang="ko-KR" altLang="en-US" dirty="0">
                <a:latin typeface="+mn-ea"/>
              </a:rPr>
              <a:t>병리학자 공급 부족</a:t>
            </a:r>
            <a:r>
              <a:rPr lang="en-US" altLang="ko-KR" dirty="0">
                <a:latin typeface="+mn-ea"/>
              </a:rPr>
              <a:t>, </a:t>
            </a:r>
            <a:r>
              <a:rPr lang="ko-KR" altLang="en-US" dirty="0">
                <a:latin typeface="+mn-ea"/>
              </a:rPr>
              <a:t>병리학 특성</a:t>
            </a:r>
            <a:r>
              <a:rPr lang="en-US" altLang="ko-KR" dirty="0">
                <a:latin typeface="+mn-ea"/>
              </a:rPr>
              <a:t>, </a:t>
            </a:r>
            <a:r>
              <a:rPr lang="ko-KR" altLang="en-US" dirty="0">
                <a:latin typeface="+mn-ea"/>
              </a:rPr>
              <a:t>추가 업무 증대로 인한 병리학자들의 업무 과중이 심화될 것으로 보인다</a:t>
            </a:r>
            <a:r>
              <a:rPr lang="en-US" altLang="ko-KR" dirty="0">
                <a:latin typeface="+mn-ea"/>
              </a:rPr>
              <a:t>. </a:t>
            </a:r>
            <a:endParaRPr lang="ko-KR" altLang="en-US" dirty="0">
              <a:latin typeface="+mn-ea"/>
            </a:endParaRPr>
          </a:p>
        </p:txBody>
      </p:sp>
    </p:spTree>
    <p:extLst>
      <p:ext uri="{BB962C8B-B14F-4D97-AF65-F5344CB8AC3E}">
        <p14:creationId xmlns:p14="http://schemas.microsoft.com/office/powerpoint/2010/main" val="344621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15F1D61D-346A-426A-9F95-D8181006149D}"/>
              </a:ext>
            </a:extLst>
          </p:cNvPr>
          <p:cNvSpPr/>
          <p:nvPr/>
        </p:nvSpPr>
        <p:spPr>
          <a:xfrm>
            <a:off x="447447" y="1749942"/>
            <a:ext cx="9949110" cy="1169551"/>
          </a:xfrm>
          <a:prstGeom prst="rect">
            <a:avLst/>
          </a:prstGeom>
        </p:spPr>
        <p:txBody>
          <a:bodyPr wrap="square">
            <a:spAutoFit/>
          </a:bodyPr>
          <a:lstStyle/>
          <a:p>
            <a:r>
              <a:rPr lang="en-US" altLang="ko-KR" sz="1400" dirty="0">
                <a:latin typeface="+mn-ea"/>
              </a:rPr>
              <a:t>3. </a:t>
            </a:r>
            <a:r>
              <a:rPr lang="ko-KR" altLang="en-US" sz="1400" dirty="0">
                <a:latin typeface="+mn-ea"/>
              </a:rPr>
              <a:t>업무 과중은 병리학자의 </a:t>
            </a:r>
            <a:r>
              <a:rPr lang="ko-KR" altLang="en-US" sz="1400" dirty="0" err="1">
                <a:latin typeface="+mn-ea"/>
              </a:rPr>
              <a:t>오진단</a:t>
            </a:r>
            <a:r>
              <a:rPr lang="ko-KR" altLang="en-US" sz="1400" dirty="0">
                <a:latin typeface="+mn-ea"/>
              </a:rPr>
              <a:t> 가능성을 증가시킨다</a:t>
            </a:r>
            <a:r>
              <a:rPr lang="en-US" altLang="ko-KR" sz="1400" dirty="0">
                <a:latin typeface="+mn-ea"/>
              </a:rPr>
              <a:t>. </a:t>
            </a:r>
          </a:p>
          <a:p>
            <a:r>
              <a:rPr lang="en-US" altLang="ko-KR" sz="1400" dirty="0">
                <a:solidFill>
                  <a:srgbClr val="2E2E2E"/>
                </a:solidFill>
                <a:latin typeface="+mn-ea"/>
              </a:rPr>
              <a:t>The adverse quality and safety impacts increased sharply when the pathologists worked more than 39 hours/week [RCPA, 2011]</a:t>
            </a:r>
            <a:r>
              <a:rPr lang="ko-KR" altLang="en-US" sz="1400" dirty="0">
                <a:latin typeface="+mn-ea"/>
              </a:rPr>
              <a:t>.</a:t>
            </a:r>
          </a:p>
          <a:p>
            <a:endParaRPr lang="en-US" altLang="ko-KR" sz="1400" dirty="0">
              <a:latin typeface="+mn-ea"/>
            </a:endParaRPr>
          </a:p>
          <a:p>
            <a:r>
              <a:rPr lang="en-US" altLang="ko-KR" sz="1400" dirty="0">
                <a:latin typeface="+mn-ea"/>
              </a:rPr>
              <a:t>Results The rate of inaccurate diagnoses ranged from 3% to 9% among the different specimen groups. [Martyn, 2018]</a:t>
            </a:r>
            <a:endParaRPr lang="ko-KR" altLang="en-US" sz="1400" dirty="0">
              <a:latin typeface="+mn-ea"/>
            </a:endParaRPr>
          </a:p>
        </p:txBody>
      </p:sp>
      <p:sp>
        <p:nvSpPr>
          <p:cNvPr id="23" name="직사각형 22">
            <a:extLst>
              <a:ext uri="{FF2B5EF4-FFF2-40B4-BE49-F238E27FC236}">
                <a16:creationId xmlns:a16="http://schemas.microsoft.com/office/drawing/2014/main" id="{306F404F-F964-4C53-A771-BE9D70AE8581}"/>
              </a:ext>
            </a:extLst>
          </p:cNvPr>
          <p:cNvSpPr/>
          <p:nvPr/>
        </p:nvSpPr>
        <p:spPr>
          <a:xfrm>
            <a:off x="316136" y="1168943"/>
            <a:ext cx="7814960" cy="369332"/>
          </a:xfrm>
          <a:prstGeom prst="rect">
            <a:avLst/>
          </a:prstGeom>
        </p:spPr>
        <p:txBody>
          <a:bodyPr wrap="none">
            <a:spAutoFit/>
          </a:bodyPr>
          <a:lstStyle/>
          <a:p>
            <a:r>
              <a:rPr lang="ko-KR" altLang="en-US" dirty="0">
                <a:latin typeface="+mn-ea"/>
              </a:rPr>
              <a:t>업무 과중은 병리학자의 </a:t>
            </a:r>
            <a:r>
              <a:rPr lang="ko-KR" altLang="en-US" dirty="0" err="1">
                <a:latin typeface="+mn-ea"/>
              </a:rPr>
              <a:t>오진단</a:t>
            </a:r>
            <a:r>
              <a:rPr lang="ko-KR" altLang="en-US" dirty="0">
                <a:latin typeface="+mn-ea"/>
              </a:rPr>
              <a:t> 가능성을 </a:t>
            </a:r>
            <a:r>
              <a:rPr lang="ko-KR" altLang="en-US" dirty="0" err="1">
                <a:latin typeface="+mn-ea"/>
              </a:rPr>
              <a:t>증대시키는</a:t>
            </a:r>
            <a:r>
              <a:rPr lang="ko-KR" altLang="en-US" dirty="0">
                <a:latin typeface="+mn-ea"/>
              </a:rPr>
              <a:t> 중대한 문제점이다</a:t>
            </a:r>
            <a:r>
              <a:rPr lang="en-US" altLang="ko-KR" dirty="0">
                <a:latin typeface="+mn-ea"/>
              </a:rPr>
              <a:t>. </a:t>
            </a:r>
            <a:endParaRPr lang="ko-KR" altLang="en-US" dirty="0"/>
          </a:p>
        </p:txBody>
      </p:sp>
      <p:sp>
        <p:nvSpPr>
          <p:cNvPr id="33" name="직사각형 32">
            <a:extLst>
              <a:ext uri="{FF2B5EF4-FFF2-40B4-BE49-F238E27FC236}">
                <a16:creationId xmlns:a16="http://schemas.microsoft.com/office/drawing/2014/main" id="{E579D10C-F49A-4570-B2B8-83A0ECB137F8}"/>
              </a:ext>
            </a:extLst>
          </p:cNvPr>
          <p:cNvSpPr/>
          <p:nvPr/>
        </p:nvSpPr>
        <p:spPr>
          <a:xfrm>
            <a:off x="514558" y="3338344"/>
            <a:ext cx="6096000" cy="600164"/>
          </a:xfrm>
          <a:prstGeom prst="rect">
            <a:avLst/>
          </a:prstGeom>
        </p:spPr>
        <p:txBody>
          <a:bodyPr>
            <a:spAutoFit/>
          </a:bodyPr>
          <a:lstStyle/>
          <a:p>
            <a:r>
              <a:rPr lang="ko-KR" altLang="en-US" sz="1100" dirty="0"/>
              <a:t>비용 </a:t>
            </a:r>
            <a:r>
              <a:rPr lang="en-US" altLang="ko-KR" sz="1100" dirty="0"/>
              <a:t>/ </a:t>
            </a:r>
            <a:r>
              <a:rPr lang="ko-KR" altLang="en-US" sz="1100" dirty="0"/>
              <a:t>업무 만족도 쪽으로 내용을 붙이고 싶다</a:t>
            </a:r>
            <a:r>
              <a:rPr lang="en-US" altLang="ko-KR" sz="1100" dirty="0"/>
              <a:t>. </a:t>
            </a:r>
          </a:p>
          <a:p>
            <a:endParaRPr lang="en-US" altLang="ko-KR" sz="1100" dirty="0"/>
          </a:p>
          <a:p>
            <a:r>
              <a:rPr lang="ko-KR" altLang="en-US" sz="1100" dirty="0"/>
              <a:t>업무 과중으로 한번 필터링을 거치는 게 맞을까</a:t>
            </a:r>
            <a:r>
              <a:rPr lang="en-US" altLang="ko-KR" sz="1100" dirty="0"/>
              <a:t>? </a:t>
            </a:r>
            <a:endParaRPr lang="ko-KR" altLang="en-US" sz="1100" dirty="0"/>
          </a:p>
        </p:txBody>
      </p:sp>
      <p:sp>
        <p:nvSpPr>
          <p:cNvPr id="2" name="직사각형 1">
            <a:extLst>
              <a:ext uri="{FF2B5EF4-FFF2-40B4-BE49-F238E27FC236}">
                <a16:creationId xmlns:a16="http://schemas.microsoft.com/office/drawing/2014/main" id="{7232B195-B6E4-4184-BD72-AC8D9938E767}"/>
              </a:ext>
            </a:extLst>
          </p:cNvPr>
          <p:cNvSpPr/>
          <p:nvPr/>
        </p:nvSpPr>
        <p:spPr>
          <a:xfrm>
            <a:off x="898326" y="4120508"/>
            <a:ext cx="10428518" cy="1200329"/>
          </a:xfrm>
          <a:prstGeom prst="rect">
            <a:avLst/>
          </a:prstGeom>
        </p:spPr>
        <p:txBody>
          <a:bodyPr wrap="square">
            <a:spAutoFit/>
          </a:bodyPr>
          <a:lstStyle/>
          <a:p>
            <a:r>
              <a:rPr lang="en-US" altLang="ko-KR" dirty="0">
                <a:solidFill>
                  <a:srgbClr val="333333"/>
                </a:solidFill>
                <a:latin typeface="Open Sans"/>
              </a:rPr>
              <a:t>Hutchins et al. (</a:t>
            </a:r>
            <a:r>
              <a:rPr lang="en-US" altLang="ko-KR" dirty="0">
                <a:solidFill>
                  <a:srgbClr val="10147E"/>
                </a:solidFill>
                <a:latin typeface="Open Sans"/>
                <a:hlinkClick r:id="rId5"/>
              </a:rPr>
              <a:t>2010</a:t>
            </a:r>
            <a:r>
              <a:rPr lang="en-US" altLang="ko-KR" dirty="0">
                <a:solidFill>
                  <a:srgbClr val="333333"/>
                </a:solidFill>
                <a:latin typeface="Open Sans"/>
              </a:rPr>
              <a:t>) reported that while SLPs were generally satisfied with their jobs, there was a significant negative correlation between caseload size and workload satisfaction specifically. </a:t>
            </a:r>
          </a:p>
          <a:p>
            <a:r>
              <a:rPr lang="en-US" altLang="ko-KR" dirty="0"/>
              <a:t>Retention of school-based SLPs : Relationships among caseload size, workload satisfaction, job satisfaction, and best practice. </a:t>
            </a:r>
            <a:r>
              <a:rPr lang="en-US" altLang="ko-KR" i="1" dirty="0"/>
              <a:t>Communication Disorders Quarterly</a:t>
            </a:r>
            <a:r>
              <a:rPr lang="en-US" altLang="ko-KR" dirty="0"/>
              <a:t>, </a:t>
            </a:r>
            <a:r>
              <a:rPr lang="en-US" altLang="ko-KR" i="1" dirty="0"/>
              <a:t>31</a:t>
            </a:r>
            <a:r>
              <a:rPr lang="en-US" altLang="ko-KR" dirty="0"/>
              <a:t>, 139–154.</a:t>
            </a:r>
            <a:endParaRPr lang="ko-KR" altLang="en-US" dirty="0"/>
          </a:p>
        </p:txBody>
      </p:sp>
      <p:sp>
        <p:nvSpPr>
          <p:cNvPr id="3" name="직사각형 2">
            <a:extLst>
              <a:ext uri="{FF2B5EF4-FFF2-40B4-BE49-F238E27FC236}">
                <a16:creationId xmlns:a16="http://schemas.microsoft.com/office/drawing/2014/main" id="{6DC09BB1-29A0-49F8-A193-C792D078BF25}"/>
              </a:ext>
            </a:extLst>
          </p:cNvPr>
          <p:cNvSpPr/>
          <p:nvPr/>
        </p:nvSpPr>
        <p:spPr>
          <a:xfrm>
            <a:off x="-7052385" y="2549736"/>
            <a:ext cx="7566943" cy="4247317"/>
          </a:xfrm>
          <a:prstGeom prst="rect">
            <a:avLst/>
          </a:prstGeom>
        </p:spPr>
        <p:txBody>
          <a:bodyPr wrap="square">
            <a:spAutoFit/>
          </a:bodyPr>
          <a:lstStyle/>
          <a:p>
            <a:endParaRPr lang="en-US" altLang="ko-KR" dirty="0">
              <a:solidFill>
                <a:srgbClr val="333333"/>
              </a:solidFill>
              <a:latin typeface="Open Sans"/>
            </a:endParaRPr>
          </a:p>
          <a:p>
            <a:r>
              <a:rPr lang="en-US" altLang="ko-KR" dirty="0">
                <a:solidFill>
                  <a:srgbClr val="333333"/>
                </a:solidFill>
                <a:latin typeface="Open Sans"/>
              </a:rPr>
              <a:t>Burnout in Iranian SLPs was investigated by </a:t>
            </a:r>
            <a:r>
              <a:rPr lang="en-US" altLang="ko-KR" dirty="0" err="1">
                <a:solidFill>
                  <a:srgbClr val="333333"/>
                </a:solidFill>
                <a:latin typeface="Open Sans"/>
              </a:rPr>
              <a:t>Kasbi</a:t>
            </a:r>
            <a:r>
              <a:rPr lang="en-US" altLang="ko-KR" dirty="0">
                <a:solidFill>
                  <a:srgbClr val="333333"/>
                </a:solidFill>
                <a:latin typeface="Open Sans"/>
              </a:rPr>
              <a:t> et al. (</a:t>
            </a:r>
            <a:r>
              <a:rPr lang="en-US" altLang="ko-KR" dirty="0">
                <a:solidFill>
                  <a:srgbClr val="10147E"/>
                </a:solidFill>
                <a:latin typeface="Open Sans"/>
                <a:hlinkClick r:id="rId5"/>
              </a:rPr>
              <a:t>2018</a:t>
            </a:r>
            <a:r>
              <a:rPr lang="en-US" altLang="ko-KR" dirty="0">
                <a:solidFill>
                  <a:srgbClr val="333333"/>
                </a:solidFill>
                <a:latin typeface="Open Sans"/>
              </a:rPr>
              <a:t>). Of the 182 participants in the study, 99.7% reported some level of burnout (44% had mild burnout, 53.5% moderate burnout, and 2.2% severe burnout).</a:t>
            </a:r>
          </a:p>
          <a:p>
            <a:r>
              <a:rPr lang="en-US" altLang="ko-KR" dirty="0"/>
              <a:t>Job burnout among Iranian speech and language pathologists.</a:t>
            </a:r>
          </a:p>
          <a:p>
            <a:r>
              <a:rPr lang="en-US" altLang="ko-KR" dirty="0">
                <a:solidFill>
                  <a:srgbClr val="333333"/>
                </a:solidFill>
                <a:latin typeface="Open Sans"/>
              </a:rPr>
              <a:t>=&gt; </a:t>
            </a:r>
            <a:r>
              <a:rPr lang="ko-KR" altLang="en-US" dirty="0">
                <a:solidFill>
                  <a:srgbClr val="333333"/>
                </a:solidFill>
                <a:latin typeface="Open Sans"/>
              </a:rPr>
              <a:t>정도의 차이는 있으나 </a:t>
            </a:r>
            <a:r>
              <a:rPr lang="en-US" altLang="ko-KR" dirty="0">
                <a:solidFill>
                  <a:srgbClr val="333333"/>
                </a:solidFill>
                <a:latin typeface="Open Sans"/>
              </a:rPr>
              <a:t>99.7%</a:t>
            </a:r>
            <a:r>
              <a:rPr lang="ko-KR" altLang="en-US" dirty="0">
                <a:solidFill>
                  <a:srgbClr val="333333"/>
                </a:solidFill>
                <a:latin typeface="Open Sans"/>
              </a:rPr>
              <a:t>의 병리학자들이 번아웃을 경험했다</a:t>
            </a:r>
            <a:r>
              <a:rPr lang="en-US" altLang="ko-KR" dirty="0">
                <a:solidFill>
                  <a:srgbClr val="333333"/>
                </a:solidFill>
                <a:latin typeface="Open Sans"/>
              </a:rPr>
              <a:t>. </a:t>
            </a:r>
          </a:p>
          <a:p>
            <a:endParaRPr lang="en-US" altLang="ko-KR" dirty="0">
              <a:solidFill>
                <a:srgbClr val="333333"/>
              </a:solidFill>
              <a:latin typeface="Open Sans"/>
            </a:endParaRPr>
          </a:p>
          <a:p>
            <a:endParaRPr lang="en-US" altLang="ko-KR" dirty="0">
              <a:solidFill>
                <a:srgbClr val="333333"/>
              </a:solidFill>
              <a:latin typeface="Open Sans"/>
            </a:endParaRPr>
          </a:p>
          <a:p>
            <a:r>
              <a:rPr lang="en-US" altLang="ko-KR" dirty="0"/>
              <a:t>One qualitative study added to the literature on burnout. McLaughlin, Lincoln, and Adamson (</a:t>
            </a:r>
            <a:r>
              <a:rPr lang="en-US" altLang="ko-KR" dirty="0">
                <a:hlinkClick r:id="rId5"/>
              </a:rPr>
              <a:t>2008</a:t>
            </a:r>
            <a:r>
              <a:rPr lang="en-US" altLang="ko-KR" dirty="0"/>
              <a:t>) identified feelings of decreased personal accomplishment (one element of burnout) in their interviewees, which led them to conclude that the SLPs were possibly at risk of developing burnout.</a:t>
            </a:r>
          </a:p>
          <a:p>
            <a:r>
              <a:rPr lang="en-US" altLang="ko-KR" dirty="0"/>
              <a:t>=&gt; </a:t>
            </a:r>
          </a:p>
          <a:p>
            <a:endParaRPr lang="ko-KR" altLang="en-US" dirty="0"/>
          </a:p>
        </p:txBody>
      </p:sp>
      <p:sp>
        <p:nvSpPr>
          <p:cNvPr id="4" name="직사각형 3">
            <a:extLst>
              <a:ext uri="{FF2B5EF4-FFF2-40B4-BE49-F238E27FC236}">
                <a16:creationId xmlns:a16="http://schemas.microsoft.com/office/drawing/2014/main" id="{D6B398CD-447C-44B5-9F6B-1C8F49F3B1B6}"/>
              </a:ext>
            </a:extLst>
          </p:cNvPr>
          <p:cNvSpPr/>
          <p:nvPr/>
        </p:nvSpPr>
        <p:spPr>
          <a:xfrm>
            <a:off x="-6836566" y="6988678"/>
            <a:ext cx="6096000" cy="1200329"/>
          </a:xfrm>
          <a:prstGeom prst="rect">
            <a:avLst/>
          </a:prstGeom>
        </p:spPr>
        <p:txBody>
          <a:bodyPr>
            <a:spAutoFit/>
          </a:bodyPr>
          <a:lstStyle/>
          <a:p>
            <a:r>
              <a:rPr lang="en-US" altLang="ko-KR" dirty="0">
                <a:solidFill>
                  <a:srgbClr val="333333"/>
                </a:solidFill>
                <a:latin typeface="Open Sans"/>
              </a:rPr>
              <a:t>Heritage et al. (</a:t>
            </a:r>
            <a:r>
              <a:rPr lang="en-US" altLang="ko-KR" dirty="0">
                <a:solidFill>
                  <a:srgbClr val="10147E"/>
                </a:solidFill>
                <a:latin typeface="Open Sans"/>
                <a:hlinkClick r:id="rId5"/>
              </a:rPr>
              <a:t>2019</a:t>
            </a:r>
            <a:r>
              <a:rPr lang="en-US" altLang="ko-KR" dirty="0">
                <a:solidFill>
                  <a:srgbClr val="333333"/>
                </a:solidFill>
                <a:latin typeface="Open Sans"/>
              </a:rPr>
              <a:t>) reported that a lack of job satisfaction contributed significantly to the intention to leave the profession.</a:t>
            </a:r>
          </a:p>
          <a:p>
            <a:r>
              <a:rPr lang="en-US" altLang="ko-KR" dirty="0">
                <a:solidFill>
                  <a:srgbClr val="333333"/>
                </a:solidFill>
                <a:latin typeface="Open Sans"/>
              </a:rPr>
              <a:t>=&gt; </a:t>
            </a:r>
            <a:r>
              <a:rPr lang="ko-KR" altLang="en-US" dirty="0">
                <a:solidFill>
                  <a:srgbClr val="333333"/>
                </a:solidFill>
                <a:latin typeface="Open Sans"/>
              </a:rPr>
              <a:t>이탈 가능성이 있다</a:t>
            </a:r>
            <a:r>
              <a:rPr lang="en-US" altLang="ko-KR" dirty="0">
                <a:solidFill>
                  <a:srgbClr val="333333"/>
                </a:solidFill>
                <a:latin typeface="Open Sans"/>
              </a:rPr>
              <a:t>.</a:t>
            </a:r>
            <a:endParaRPr lang="ko-KR" altLang="en-US" dirty="0"/>
          </a:p>
        </p:txBody>
      </p:sp>
    </p:spTree>
    <p:extLst>
      <p:ext uri="{BB962C8B-B14F-4D97-AF65-F5344CB8AC3E}">
        <p14:creationId xmlns:p14="http://schemas.microsoft.com/office/powerpoint/2010/main" val="5167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A201468-499D-4E72-8936-93BFFCD2DCD3}"/>
              </a:ext>
            </a:extLst>
          </p:cNvPr>
          <p:cNvSpPr/>
          <p:nvPr/>
        </p:nvSpPr>
        <p:spPr>
          <a:xfrm>
            <a:off x="419019" y="1255780"/>
            <a:ext cx="10361276" cy="2539157"/>
          </a:xfrm>
          <a:prstGeom prst="rect">
            <a:avLst/>
          </a:prstGeom>
        </p:spPr>
        <p:txBody>
          <a:bodyPr wrap="square">
            <a:spAutoFit/>
          </a:bodyPr>
          <a:lstStyle/>
          <a:p>
            <a:r>
              <a:rPr lang="en-US" altLang="ko-KR" sz="1600" dirty="0"/>
              <a:t>Deep learning(DL) for pathology [</a:t>
            </a:r>
            <a:r>
              <a:rPr lang="ko-KR" altLang="en-US" sz="1600" dirty="0"/>
              <a:t>목적 </a:t>
            </a:r>
            <a:r>
              <a:rPr lang="en-US" altLang="ko-KR" sz="1600" dirty="0"/>
              <a:t>/ </a:t>
            </a:r>
            <a:r>
              <a:rPr lang="ko-KR" altLang="en-US" sz="1600" dirty="0"/>
              <a:t>상황 설명</a:t>
            </a:r>
            <a:r>
              <a:rPr lang="en-US" altLang="ko-KR" sz="1600" dirty="0"/>
              <a:t>]</a:t>
            </a:r>
          </a:p>
          <a:p>
            <a:endParaRPr lang="en-US" altLang="ko-KR" sz="1100" dirty="0"/>
          </a:p>
          <a:p>
            <a:r>
              <a:rPr lang="ko-KR" altLang="en-US" sz="1100" dirty="0"/>
              <a:t>목적</a:t>
            </a:r>
            <a:r>
              <a:rPr lang="en-US" altLang="ko-KR" sz="1100" dirty="0"/>
              <a:t> : </a:t>
            </a:r>
            <a:r>
              <a:rPr lang="ko-KR" altLang="en-US" sz="1100" dirty="0" err="1"/>
              <a:t>Computational</a:t>
            </a:r>
            <a:r>
              <a:rPr lang="ko-KR" altLang="en-US" sz="1100" dirty="0"/>
              <a:t> </a:t>
            </a:r>
            <a:r>
              <a:rPr lang="ko-KR" altLang="en-US" sz="1100" dirty="0" err="1"/>
              <a:t>pathology</a:t>
            </a:r>
            <a:r>
              <a:rPr lang="ko-KR" altLang="en-US" sz="1100" dirty="0"/>
              <a:t> </a:t>
            </a:r>
            <a:r>
              <a:rPr lang="ko-KR" altLang="en-US" sz="1100" dirty="0" err="1"/>
              <a:t>aims</a:t>
            </a:r>
            <a:r>
              <a:rPr lang="ko-KR" altLang="en-US" sz="1100" dirty="0"/>
              <a:t> </a:t>
            </a:r>
            <a:r>
              <a:rPr lang="ko-KR" altLang="en-US" sz="1100" dirty="0" err="1"/>
              <a:t>to</a:t>
            </a:r>
            <a:r>
              <a:rPr lang="ko-KR" altLang="en-US" sz="1100" dirty="0"/>
              <a:t> </a:t>
            </a:r>
            <a:r>
              <a:rPr lang="ko-KR" altLang="en-US" sz="1100" dirty="0" err="1"/>
              <a:t>improve</a:t>
            </a:r>
            <a:r>
              <a:rPr lang="ko-KR" altLang="en-US" sz="1100" dirty="0"/>
              <a:t> </a:t>
            </a:r>
            <a:r>
              <a:rPr lang="ko-KR" altLang="en-US" sz="1100" dirty="0" err="1"/>
              <a:t>diagnostic</a:t>
            </a:r>
            <a:r>
              <a:rPr lang="ko-KR" altLang="en-US" sz="1100" dirty="0"/>
              <a:t> </a:t>
            </a:r>
            <a:r>
              <a:rPr lang="ko-KR" altLang="en-US" sz="1100" dirty="0" err="1"/>
              <a:t>accuracy</a:t>
            </a:r>
            <a:r>
              <a:rPr lang="ko-KR" altLang="en-US" sz="1100" dirty="0"/>
              <a:t>, </a:t>
            </a:r>
            <a:r>
              <a:rPr lang="ko-KR" altLang="en-US" sz="1100" dirty="0" err="1"/>
              <a:t>optimize</a:t>
            </a:r>
            <a:r>
              <a:rPr lang="ko-KR" altLang="en-US" sz="1100" dirty="0"/>
              <a:t> </a:t>
            </a:r>
            <a:r>
              <a:rPr lang="ko-KR" altLang="en-US" sz="1100" dirty="0" err="1"/>
              <a:t>patient</a:t>
            </a:r>
            <a:r>
              <a:rPr lang="ko-KR" altLang="en-US" sz="1100" dirty="0"/>
              <a:t> </a:t>
            </a:r>
            <a:r>
              <a:rPr lang="ko-KR" altLang="en-US" sz="1100" dirty="0" err="1"/>
              <a:t>care</a:t>
            </a:r>
            <a:r>
              <a:rPr lang="ko-KR" altLang="en-US" sz="1100" dirty="0"/>
              <a:t>, and </a:t>
            </a:r>
            <a:r>
              <a:rPr lang="ko-KR" altLang="en-US" sz="1100" dirty="0" err="1"/>
              <a:t>reduce</a:t>
            </a:r>
            <a:r>
              <a:rPr lang="ko-KR" altLang="en-US" sz="1100" dirty="0"/>
              <a:t> </a:t>
            </a:r>
            <a:r>
              <a:rPr lang="ko-KR" altLang="en-US" sz="1100" dirty="0" err="1"/>
              <a:t>costs</a:t>
            </a:r>
            <a:r>
              <a:rPr lang="ko-KR" altLang="en-US" sz="1100" dirty="0"/>
              <a:t> </a:t>
            </a:r>
            <a:r>
              <a:rPr lang="ko-KR" altLang="en-US" sz="1100" dirty="0" err="1"/>
              <a:t>by</a:t>
            </a:r>
            <a:r>
              <a:rPr lang="ko-KR" altLang="en-US" sz="1100" dirty="0"/>
              <a:t> </a:t>
            </a:r>
            <a:r>
              <a:rPr lang="ko-KR" altLang="en-US" sz="1100" dirty="0" err="1"/>
              <a:t>bringing</a:t>
            </a:r>
            <a:r>
              <a:rPr lang="ko-KR" altLang="en-US" sz="1100" dirty="0"/>
              <a:t> </a:t>
            </a:r>
            <a:r>
              <a:rPr lang="ko-KR" altLang="en-US" sz="1100" dirty="0" err="1"/>
              <a:t>global</a:t>
            </a:r>
            <a:r>
              <a:rPr lang="ko-KR" altLang="en-US" sz="1100" dirty="0"/>
              <a:t> </a:t>
            </a:r>
            <a:r>
              <a:rPr lang="ko-KR" altLang="en-US" sz="1100" dirty="0" err="1"/>
              <a:t>collaboration</a:t>
            </a:r>
            <a:r>
              <a:rPr lang="ko-KR" altLang="en-US" sz="1100" dirty="0"/>
              <a:t>. </a:t>
            </a:r>
            <a:r>
              <a:rPr lang="en-US" altLang="ko-KR" sz="1100" dirty="0"/>
              <a:t>[Miao, 2021]</a:t>
            </a:r>
            <a:endParaRPr lang="ko-KR" altLang="en-US" sz="1100" dirty="0"/>
          </a:p>
          <a:p>
            <a:endParaRPr lang="en-US" altLang="ko-KR" sz="1100" dirty="0"/>
          </a:p>
          <a:p>
            <a:r>
              <a:rPr lang="ko-KR" altLang="en-US" sz="1100" dirty="0"/>
              <a:t>현황 </a:t>
            </a:r>
            <a:endParaRPr lang="en-US" altLang="ko-KR" sz="1100" dirty="0"/>
          </a:p>
          <a:p>
            <a:pPr marL="171450" indent="-171450">
              <a:buFontTx/>
              <a:buChar char="-"/>
            </a:pPr>
            <a:r>
              <a:rPr lang="ko-KR" altLang="en-US" sz="1100" dirty="0"/>
              <a:t>The </a:t>
            </a:r>
            <a:r>
              <a:rPr lang="ko-KR" altLang="en-US" sz="1100" dirty="0" err="1"/>
              <a:t>development</a:t>
            </a:r>
            <a:r>
              <a:rPr lang="ko-KR" altLang="en-US" sz="1100" dirty="0"/>
              <a:t> of </a:t>
            </a:r>
            <a:r>
              <a:rPr lang="ko-KR" altLang="en-US" sz="1100" dirty="0" err="1"/>
              <a:t>whole</a:t>
            </a:r>
            <a:r>
              <a:rPr lang="ko-KR" altLang="en-US" sz="1100" dirty="0"/>
              <a:t> </a:t>
            </a:r>
            <a:r>
              <a:rPr lang="ko-KR" altLang="en-US" sz="1100" dirty="0" err="1"/>
              <a:t>slide</a:t>
            </a:r>
            <a:r>
              <a:rPr lang="ko-KR" altLang="en-US" sz="1100" dirty="0"/>
              <a:t> </a:t>
            </a:r>
            <a:r>
              <a:rPr lang="ko-KR" altLang="en-US" sz="1100" dirty="0" err="1"/>
              <a:t>scanners</a:t>
            </a:r>
            <a:r>
              <a:rPr lang="ko-KR" altLang="en-US" sz="1100" dirty="0"/>
              <a:t> </a:t>
            </a:r>
            <a:r>
              <a:rPr lang="ko-KR" altLang="en-US" sz="1100" dirty="0" err="1"/>
              <a:t>enabled</a:t>
            </a:r>
            <a:r>
              <a:rPr lang="ko-KR" altLang="en-US" sz="1100" dirty="0"/>
              <a:t> </a:t>
            </a:r>
            <a:r>
              <a:rPr lang="ko-KR" altLang="en-US" sz="1100" dirty="0" err="1"/>
              <a:t>the</a:t>
            </a:r>
            <a:r>
              <a:rPr lang="ko-KR" altLang="en-US" sz="1100" dirty="0"/>
              <a:t> </a:t>
            </a:r>
            <a:r>
              <a:rPr lang="ko-KR" altLang="en-US" sz="1100" dirty="0" err="1"/>
              <a:t>digitization</a:t>
            </a:r>
            <a:r>
              <a:rPr lang="ko-KR" altLang="en-US" sz="1100" dirty="0"/>
              <a:t> of </a:t>
            </a:r>
            <a:r>
              <a:rPr lang="ko-KR" altLang="en-US" sz="1100" dirty="0" err="1"/>
              <a:t>histopathological</a:t>
            </a:r>
            <a:r>
              <a:rPr lang="ko-KR" altLang="en-US" sz="1100" dirty="0"/>
              <a:t> </a:t>
            </a:r>
            <a:r>
              <a:rPr lang="ko-KR" altLang="en-US" sz="1100" dirty="0" err="1"/>
              <a:t>process</a:t>
            </a:r>
            <a:r>
              <a:rPr lang="ko-KR" altLang="en-US" sz="1100" dirty="0"/>
              <a:t> </a:t>
            </a:r>
            <a:r>
              <a:rPr lang="ko-KR" altLang="en-US" sz="1100" dirty="0" err="1"/>
              <a:t>by</a:t>
            </a:r>
            <a:r>
              <a:rPr lang="ko-KR" altLang="en-US" sz="1100" dirty="0"/>
              <a:t> </a:t>
            </a:r>
            <a:r>
              <a:rPr lang="ko-KR" altLang="en-US" sz="1100" dirty="0" err="1"/>
              <a:t>generating</a:t>
            </a:r>
            <a:r>
              <a:rPr lang="ko-KR" altLang="en-US" sz="1100" dirty="0"/>
              <a:t> </a:t>
            </a:r>
            <a:r>
              <a:rPr lang="ko-KR" altLang="en-US" sz="1100" dirty="0" err="1"/>
              <a:t>whole</a:t>
            </a:r>
            <a:r>
              <a:rPr lang="ko-KR" altLang="en-US" sz="1100" dirty="0"/>
              <a:t> </a:t>
            </a:r>
            <a:r>
              <a:rPr lang="ko-KR" altLang="en-US" sz="1100" dirty="0" err="1"/>
              <a:t>slide</a:t>
            </a:r>
            <a:r>
              <a:rPr lang="ko-KR" altLang="en-US" sz="1100" dirty="0"/>
              <a:t> </a:t>
            </a:r>
            <a:r>
              <a:rPr lang="ko-KR" altLang="en-US" sz="1100" dirty="0" err="1"/>
              <a:t>images</a:t>
            </a:r>
            <a:r>
              <a:rPr lang="ko-KR" altLang="en-US" sz="1100" dirty="0"/>
              <a:t> (WSI) and </a:t>
            </a:r>
            <a:r>
              <a:rPr lang="ko-KR" altLang="en-US" sz="1100" dirty="0" err="1"/>
              <a:t>facilitating</a:t>
            </a:r>
            <a:r>
              <a:rPr lang="ko-KR" altLang="en-US" sz="1100" dirty="0"/>
              <a:t> </a:t>
            </a:r>
            <a:r>
              <a:rPr lang="ko-KR" altLang="en-US" sz="1100" dirty="0" err="1"/>
              <a:t>the</a:t>
            </a:r>
            <a:r>
              <a:rPr lang="ko-KR" altLang="en-US" sz="1100" dirty="0"/>
              <a:t> </a:t>
            </a:r>
            <a:r>
              <a:rPr lang="ko-KR" altLang="en-US" sz="1100" dirty="0" err="1"/>
              <a:t>pathologist's</a:t>
            </a:r>
            <a:r>
              <a:rPr lang="ko-KR" altLang="en-US" sz="1100" dirty="0"/>
              <a:t> </a:t>
            </a:r>
            <a:r>
              <a:rPr lang="ko-KR" altLang="en-US" sz="1100" dirty="0" err="1"/>
              <a:t>workflow</a:t>
            </a:r>
            <a:r>
              <a:rPr lang="ko-KR" altLang="en-US" sz="1100" dirty="0"/>
              <a:t>.</a:t>
            </a:r>
            <a:endParaRPr lang="en-US" altLang="ko-KR" sz="1100" dirty="0"/>
          </a:p>
          <a:p>
            <a:pPr marL="171450" indent="-171450">
              <a:buFontTx/>
              <a:buChar char="-"/>
            </a:pPr>
            <a:r>
              <a:rPr lang="ko-KR" altLang="en-US" sz="1100" dirty="0"/>
              <a:t>With </a:t>
            </a:r>
            <a:r>
              <a:rPr lang="ko-KR" altLang="en-US" sz="1100" dirty="0" err="1"/>
              <a:t>the</a:t>
            </a:r>
            <a:r>
              <a:rPr lang="ko-KR" altLang="en-US" sz="1100" dirty="0"/>
              <a:t> </a:t>
            </a:r>
            <a:r>
              <a:rPr lang="ko-KR" altLang="en-US" sz="1100" dirty="0" err="1"/>
              <a:t>recent</a:t>
            </a:r>
            <a:r>
              <a:rPr lang="ko-KR" altLang="en-US" sz="1100" dirty="0"/>
              <a:t> </a:t>
            </a:r>
            <a:r>
              <a:rPr lang="ko-KR" altLang="en-US" sz="1100" dirty="0" err="1"/>
              <a:t>trend</a:t>
            </a:r>
            <a:r>
              <a:rPr lang="ko-KR" altLang="en-US" sz="1100" dirty="0"/>
              <a:t> of </a:t>
            </a:r>
            <a:r>
              <a:rPr lang="ko-KR" altLang="en-US" sz="1100" dirty="0" err="1"/>
              <a:t>deep</a:t>
            </a:r>
            <a:r>
              <a:rPr lang="ko-KR" altLang="en-US" sz="1100" dirty="0"/>
              <a:t> </a:t>
            </a:r>
            <a:r>
              <a:rPr lang="ko-KR" altLang="en-US" sz="1100" dirty="0" err="1"/>
              <a:t>learning</a:t>
            </a:r>
            <a:r>
              <a:rPr lang="ko-KR" altLang="en-US" sz="1100" dirty="0"/>
              <a:t>, </a:t>
            </a:r>
            <a:r>
              <a:rPr lang="ko-KR" altLang="en-US" sz="1100" dirty="0" err="1"/>
              <a:t>more</a:t>
            </a:r>
            <a:r>
              <a:rPr lang="ko-KR" altLang="en-US" sz="1100" dirty="0"/>
              <a:t> </a:t>
            </a:r>
            <a:r>
              <a:rPr lang="ko-KR" altLang="en-US" sz="1100" dirty="0" err="1"/>
              <a:t>publications</a:t>
            </a:r>
            <a:r>
              <a:rPr lang="ko-KR" altLang="en-US" sz="1100" dirty="0"/>
              <a:t> </a:t>
            </a:r>
            <a:r>
              <a:rPr lang="ko-KR" altLang="en-US" sz="1100" dirty="0" err="1"/>
              <a:t>are</a:t>
            </a:r>
            <a:r>
              <a:rPr lang="ko-KR" altLang="en-US" sz="1100" dirty="0"/>
              <a:t> </a:t>
            </a:r>
            <a:r>
              <a:rPr lang="ko-KR" altLang="en-US" sz="1100" dirty="0" err="1"/>
              <a:t>using</a:t>
            </a:r>
            <a:r>
              <a:rPr lang="ko-KR" altLang="en-US" sz="1100" dirty="0"/>
              <a:t> </a:t>
            </a:r>
            <a:r>
              <a:rPr lang="ko-KR" altLang="en-US" sz="1100" dirty="0" err="1"/>
              <a:t>learning-based</a:t>
            </a:r>
            <a:r>
              <a:rPr lang="ko-KR" altLang="en-US" sz="1100" dirty="0"/>
              <a:t> </a:t>
            </a:r>
            <a:r>
              <a:rPr lang="ko-KR" altLang="en-US" sz="1100" dirty="0" err="1"/>
              <a:t>methods</a:t>
            </a:r>
            <a:r>
              <a:rPr lang="ko-KR" altLang="en-US" sz="1100" dirty="0"/>
              <a:t> </a:t>
            </a:r>
            <a:r>
              <a:rPr lang="ko-KR" altLang="en-US" sz="1100" dirty="0" err="1"/>
              <a:t>due</a:t>
            </a:r>
            <a:r>
              <a:rPr lang="ko-KR" altLang="en-US" sz="1100" dirty="0"/>
              <a:t> </a:t>
            </a:r>
            <a:r>
              <a:rPr lang="ko-KR" altLang="en-US" sz="1100" dirty="0" err="1"/>
              <a:t>to</a:t>
            </a:r>
            <a:r>
              <a:rPr lang="ko-KR" altLang="en-US" sz="1100" dirty="0"/>
              <a:t> </a:t>
            </a:r>
            <a:r>
              <a:rPr lang="ko-KR" altLang="en-US" sz="1100" dirty="0" err="1"/>
              <a:t>their</a:t>
            </a:r>
            <a:r>
              <a:rPr lang="ko-KR" altLang="en-US" sz="1100" dirty="0"/>
              <a:t> </a:t>
            </a:r>
            <a:r>
              <a:rPr lang="ko-KR" altLang="en-US" sz="1100" dirty="0" err="1"/>
              <a:t>superior</a:t>
            </a:r>
            <a:r>
              <a:rPr lang="ko-KR" altLang="en-US" sz="1100" dirty="0"/>
              <a:t> </a:t>
            </a:r>
            <a:r>
              <a:rPr lang="ko-KR" altLang="en-US" sz="1100" dirty="0" err="1"/>
              <a:t>performance</a:t>
            </a:r>
            <a:r>
              <a:rPr lang="ko-KR" altLang="en-US" sz="1100" dirty="0"/>
              <a:t> (</a:t>
            </a:r>
            <a:r>
              <a:rPr lang="ko-KR" altLang="en-US" sz="1100" dirty="0" err="1"/>
              <a:t>Ibrahim</a:t>
            </a:r>
            <a:r>
              <a:rPr lang="ko-KR" altLang="en-US" sz="1100" dirty="0"/>
              <a:t> </a:t>
            </a:r>
            <a:r>
              <a:rPr lang="ko-KR" altLang="en-US" sz="1100" dirty="0" err="1"/>
              <a:t>et</a:t>
            </a:r>
            <a:r>
              <a:rPr lang="ko-KR" altLang="en-US" sz="1100" dirty="0"/>
              <a:t> </a:t>
            </a:r>
            <a:r>
              <a:rPr lang="ko-KR" altLang="en-US" sz="1100" dirty="0" err="1"/>
              <a:t>al</a:t>
            </a:r>
            <a:r>
              <a:rPr lang="ko-KR" altLang="en-US" sz="1100" dirty="0"/>
              <a:t>., 2020). </a:t>
            </a:r>
          </a:p>
          <a:p>
            <a:pPr marL="171450" indent="-171450">
              <a:buFontTx/>
              <a:buChar char="-"/>
            </a:pPr>
            <a:endParaRPr lang="en-US" altLang="ko-KR" sz="1100" dirty="0"/>
          </a:p>
          <a:p>
            <a:endParaRPr lang="en-US" altLang="ko-KR" sz="1100" dirty="0"/>
          </a:p>
          <a:p>
            <a:r>
              <a:rPr lang="ko-KR" altLang="en-US" sz="1100" dirty="0"/>
              <a:t>프로세스 설명 </a:t>
            </a:r>
            <a:endParaRPr lang="en-US" altLang="ko-KR" sz="1100" dirty="0"/>
          </a:p>
          <a:p>
            <a:r>
              <a:rPr lang="en-US" altLang="ko-KR" sz="1100" dirty="0"/>
              <a:t>Annotation -&gt; </a:t>
            </a:r>
            <a:r>
              <a:rPr lang="ko-KR" altLang="en-US" sz="1100" dirty="0"/>
              <a:t>모델 학습 </a:t>
            </a:r>
            <a:r>
              <a:rPr lang="en-US" altLang="ko-KR" sz="1100" dirty="0"/>
              <a:t>-&gt; </a:t>
            </a:r>
          </a:p>
          <a:p>
            <a:endParaRPr lang="en-US" altLang="ko-KR" sz="1100" dirty="0"/>
          </a:p>
          <a:p>
            <a:endParaRPr lang="en-US" altLang="ko-KR" sz="1100" dirty="0"/>
          </a:p>
        </p:txBody>
      </p:sp>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sp>
        <p:nvSpPr>
          <p:cNvPr id="21" name="직사각형 20">
            <a:extLst>
              <a:ext uri="{FF2B5EF4-FFF2-40B4-BE49-F238E27FC236}">
                <a16:creationId xmlns:a16="http://schemas.microsoft.com/office/drawing/2014/main" id="{6BE40105-659B-4A3B-9DEC-9840C81B59CC}"/>
              </a:ext>
            </a:extLst>
          </p:cNvPr>
          <p:cNvSpPr/>
          <p:nvPr/>
        </p:nvSpPr>
        <p:spPr>
          <a:xfrm>
            <a:off x="430669" y="4489706"/>
            <a:ext cx="6096000" cy="600164"/>
          </a:xfrm>
          <a:prstGeom prst="rect">
            <a:avLst/>
          </a:prstGeom>
        </p:spPr>
        <p:txBody>
          <a:bodyPr>
            <a:spAutoFit/>
          </a:bodyPr>
          <a:lstStyle/>
          <a:p>
            <a:r>
              <a:rPr lang="ko-KR" altLang="en-US" sz="1100" dirty="0"/>
              <a:t>AI-</a:t>
            </a:r>
            <a:r>
              <a:rPr lang="ko-KR" altLang="en-US" sz="1100" dirty="0" err="1"/>
              <a:t>based</a:t>
            </a:r>
            <a:r>
              <a:rPr lang="ko-KR" altLang="en-US" sz="1100" dirty="0"/>
              <a:t> </a:t>
            </a:r>
            <a:r>
              <a:rPr lang="ko-KR" altLang="en-US" sz="1100" dirty="0" err="1"/>
              <a:t>computational</a:t>
            </a:r>
            <a:r>
              <a:rPr lang="ko-KR" altLang="en-US" sz="1100" dirty="0"/>
              <a:t> </a:t>
            </a:r>
            <a:r>
              <a:rPr lang="ko-KR" altLang="en-US" sz="1100" dirty="0" err="1"/>
              <a:t>pathology</a:t>
            </a:r>
            <a:r>
              <a:rPr lang="ko-KR" altLang="en-US" sz="1100" dirty="0"/>
              <a:t> </a:t>
            </a:r>
            <a:r>
              <a:rPr lang="ko-KR" altLang="en-US" sz="1100" dirty="0" err="1"/>
              <a:t>as</a:t>
            </a:r>
            <a:r>
              <a:rPr lang="ko-KR" altLang="en-US" sz="1100" dirty="0"/>
              <a:t> </a:t>
            </a:r>
            <a:r>
              <a:rPr lang="ko-KR" altLang="en-US" sz="1100" dirty="0" err="1"/>
              <a:t>an</a:t>
            </a:r>
            <a:r>
              <a:rPr lang="ko-KR" altLang="en-US" sz="1100" dirty="0"/>
              <a:t> </a:t>
            </a:r>
            <a:r>
              <a:rPr lang="ko-KR" altLang="en-US" sz="1100" dirty="0" err="1"/>
              <a:t>emerging</a:t>
            </a:r>
            <a:r>
              <a:rPr lang="ko-KR" altLang="en-US" sz="1100" dirty="0"/>
              <a:t> </a:t>
            </a:r>
            <a:r>
              <a:rPr lang="ko-KR" altLang="en-US" sz="1100" dirty="0" err="1"/>
              <a:t>discipline</a:t>
            </a:r>
            <a:r>
              <a:rPr lang="ko-KR" altLang="en-US" sz="1100" dirty="0"/>
              <a:t>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t>
            </a:r>
            <a:r>
              <a:rPr lang="ko-KR" altLang="en-US" sz="1100" dirty="0" err="1"/>
              <a:t>promise</a:t>
            </a:r>
            <a:r>
              <a:rPr lang="ko-KR" altLang="en-US" sz="1100" dirty="0"/>
              <a:t> </a:t>
            </a:r>
            <a:r>
              <a:rPr lang="ko-KR" altLang="en-US" sz="1100" dirty="0" err="1"/>
              <a:t>to</a:t>
            </a:r>
            <a:r>
              <a:rPr lang="ko-KR" altLang="en-US" sz="1100" dirty="0"/>
              <a:t> </a:t>
            </a:r>
            <a:r>
              <a:rPr lang="ko-KR" altLang="en-US" sz="1100" dirty="0" err="1"/>
              <a:t>increase</a:t>
            </a:r>
            <a:r>
              <a:rPr lang="ko-KR" altLang="en-US" sz="1100" dirty="0"/>
              <a:t> </a:t>
            </a:r>
            <a:r>
              <a:rPr lang="ko-KR" altLang="en-US" sz="1100" dirty="0" err="1"/>
              <a:t>both</a:t>
            </a:r>
            <a:r>
              <a:rPr lang="ko-KR" altLang="en-US" sz="1100" dirty="0"/>
              <a:t> </a:t>
            </a:r>
            <a:r>
              <a:rPr lang="ko-KR" altLang="en-US" sz="1100" dirty="0" err="1"/>
              <a:t>the</a:t>
            </a:r>
            <a:r>
              <a:rPr lang="ko-KR" altLang="en-US" sz="1100" dirty="0"/>
              <a:t> </a:t>
            </a:r>
            <a:r>
              <a:rPr lang="ko-KR" altLang="en-US" sz="1100" dirty="0" err="1"/>
              <a:t>accuracy</a:t>
            </a:r>
            <a:r>
              <a:rPr lang="ko-KR" altLang="en-US" sz="1100" dirty="0"/>
              <a:t> and </a:t>
            </a:r>
            <a:r>
              <a:rPr lang="ko-KR" altLang="en-US" sz="1100" dirty="0" err="1"/>
              <a:t>availability</a:t>
            </a:r>
            <a:r>
              <a:rPr lang="ko-KR" altLang="en-US" sz="1100" dirty="0"/>
              <a:t> of </a:t>
            </a:r>
            <a:r>
              <a:rPr lang="ko-KR" altLang="en-US" sz="1100" dirty="0" err="1"/>
              <a:t>high-quality</a:t>
            </a:r>
            <a:r>
              <a:rPr lang="ko-KR" altLang="en-US" sz="1100" dirty="0"/>
              <a:t> </a:t>
            </a:r>
            <a:r>
              <a:rPr lang="ko-KR" altLang="en-US" sz="1100" dirty="0" err="1"/>
              <a:t>health</a:t>
            </a:r>
            <a:r>
              <a:rPr lang="ko-KR" altLang="en-US" sz="1100" dirty="0"/>
              <a:t> </a:t>
            </a:r>
            <a:r>
              <a:rPr lang="ko-KR" altLang="en-US" sz="1100" dirty="0" err="1"/>
              <a:t>care</a:t>
            </a:r>
            <a:r>
              <a:rPr lang="ko-KR" altLang="en-US" sz="1100" dirty="0"/>
              <a:t> </a:t>
            </a:r>
            <a:r>
              <a:rPr lang="ko-KR" altLang="en-US" sz="1100" dirty="0" err="1"/>
              <a:t>to</a:t>
            </a:r>
            <a:r>
              <a:rPr lang="ko-KR" altLang="en-US" sz="1100" dirty="0"/>
              <a:t> </a:t>
            </a:r>
            <a:r>
              <a:rPr lang="ko-KR" altLang="en-US" sz="1100" dirty="0" err="1"/>
              <a:t>patients</a:t>
            </a:r>
            <a:r>
              <a:rPr lang="ko-KR" altLang="en-US" sz="1100" dirty="0"/>
              <a:t> </a:t>
            </a:r>
            <a:r>
              <a:rPr lang="ko-KR" altLang="en-US" sz="1100" dirty="0" err="1"/>
              <a:t>in</a:t>
            </a:r>
            <a:r>
              <a:rPr lang="ko-KR" altLang="en-US" sz="1100" dirty="0"/>
              <a:t> </a:t>
            </a:r>
            <a:r>
              <a:rPr lang="ko-KR" altLang="en-US" sz="1100" dirty="0" err="1"/>
              <a:t>many</a:t>
            </a:r>
            <a:r>
              <a:rPr lang="ko-KR" altLang="en-US" sz="1100" dirty="0"/>
              <a:t> </a:t>
            </a:r>
            <a:r>
              <a:rPr lang="ko-KR" altLang="en-US" sz="1100" dirty="0" err="1"/>
              <a:t>medical</a:t>
            </a:r>
            <a:r>
              <a:rPr lang="ko-KR" altLang="en-US" sz="1100" dirty="0"/>
              <a:t> </a:t>
            </a:r>
            <a:r>
              <a:rPr lang="ko-KR" altLang="en-US" sz="1100" dirty="0" err="1"/>
              <a:t>fields</a:t>
            </a:r>
            <a:r>
              <a:rPr lang="ko-KR" altLang="en-US" sz="1100" dirty="0"/>
              <a:t>. </a:t>
            </a:r>
          </a:p>
        </p:txBody>
      </p:sp>
      <p:sp>
        <p:nvSpPr>
          <p:cNvPr id="22" name="직사각형 21">
            <a:extLst>
              <a:ext uri="{FF2B5EF4-FFF2-40B4-BE49-F238E27FC236}">
                <a16:creationId xmlns:a16="http://schemas.microsoft.com/office/drawing/2014/main" id="{8477170F-0A2A-441B-A563-1E55F5D974D9}"/>
              </a:ext>
            </a:extLst>
          </p:cNvPr>
          <p:cNvSpPr/>
          <p:nvPr/>
        </p:nvSpPr>
        <p:spPr>
          <a:xfrm>
            <a:off x="299358" y="3728639"/>
            <a:ext cx="7956024" cy="646331"/>
          </a:xfrm>
          <a:prstGeom prst="rect">
            <a:avLst/>
          </a:prstGeom>
        </p:spPr>
        <p:txBody>
          <a:bodyPr wrap="none">
            <a:spAutoFit/>
          </a:bodyPr>
          <a:lstStyle/>
          <a:p>
            <a:r>
              <a:rPr lang="en-US" altLang="ko-KR" dirty="0"/>
              <a:t>Deep learning(DL) </a:t>
            </a:r>
            <a:r>
              <a:rPr lang="ko-KR" altLang="en-US" dirty="0"/>
              <a:t>기반의 서포트 시스템은 업무과중을 해소할 뿐만 아니라</a:t>
            </a:r>
            <a:r>
              <a:rPr lang="en-US" altLang="ko-KR" dirty="0"/>
              <a:t>, </a:t>
            </a:r>
          </a:p>
          <a:p>
            <a:r>
              <a:rPr lang="ko-KR" altLang="en-US" dirty="0"/>
              <a:t>진단 정확도까지 향상시키는 방안으로 기대되고 있다</a:t>
            </a:r>
            <a:r>
              <a:rPr lang="en-US" altLang="ko-KR" dirty="0"/>
              <a:t>. </a:t>
            </a:r>
            <a:endParaRPr lang="ko-KR" altLang="en-US" dirty="0"/>
          </a:p>
        </p:txBody>
      </p:sp>
      <p:sp>
        <p:nvSpPr>
          <p:cNvPr id="23" name="직사각형 22">
            <a:extLst>
              <a:ext uri="{FF2B5EF4-FFF2-40B4-BE49-F238E27FC236}">
                <a16:creationId xmlns:a16="http://schemas.microsoft.com/office/drawing/2014/main" id="{C826F91B-2831-4D6C-8ECF-F3E8B0A5E608}"/>
              </a:ext>
            </a:extLst>
          </p:cNvPr>
          <p:cNvSpPr/>
          <p:nvPr/>
        </p:nvSpPr>
        <p:spPr>
          <a:xfrm>
            <a:off x="430669" y="5244580"/>
            <a:ext cx="6096000" cy="1277273"/>
          </a:xfrm>
          <a:prstGeom prst="rect">
            <a:avLst/>
          </a:prstGeom>
        </p:spPr>
        <p:txBody>
          <a:bodyPr>
            <a:spAutoFit/>
          </a:bodyPr>
          <a:lstStyle/>
          <a:p>
            <a:r>
              <a:rPr lang="ko-KR" altLang="en-US" sz="1100" dirty="0" err="1"/>
              <a:t>Application</a:t>
            </a:r>
            <a:r>
              <a:rPr lang="ko-KR" altLang="en-US" sz="1100" dirty="0"/>
              <a:t> of AI </a:t>
            </a:r>
            <a:r>
              <a:rPr lang="ko-KR" altLang="en-US" sz="1100" dirty="0" err="1"/>
              <a:t>in</a:t>
            </a:r>
            <a:r>
              <a:rPr lang="ko-KR" altLang="en-US" sz="1100" dirty="0"/>
              <a:t> </a:t>
            </a:r>
            <a:r>
              <a:rPr lang="ko-KR" altLang="en-US" sz="1100" dirty="0" err="1"/>
              <a:t>digital</a:t>
            </a:r>
            <a:r>
              <a:rPr lang="ko-KR" altLang="en-US" sz="1100" dirty="0"/>
              <a:t> </a:t>
            </a:r>
            <a:r>
              <a:rPr lang="ko-KR" altLang="en-US" sz="1100" dirty="0" err="1"/>
              <a:t>tissue</a:t>
            </a:r>
            <a:r>
              <a:rPr lang="ko-KR" altLang="en-US" sz="1100" dirty="0"/>
              <a:t>--</a:t>
            </a:r>
            <a:r>
              <a:rPr lang="ko-KR" altLang="en-US" sz="1100" dirty="0" err="1"/>
              <a:t>based</a:t>
            </a:r>
            <a:r>
              <a:rPr lang="ko-KR" altLang="en-US" sz="1100" dirty="0"/>
              <a:t> </a:t>
            </a:r>
            <a:r>
              <a:rPr lang="ko-KR" altLang="en-US" sz="1100" dirty="0" err="1"/>
              <a:t>diagnosis</a:t>
            </a:r>
            <a:r>
              <a:rPr lang="ko-KR" altLang="en-US" sz="1100" dirty="0"/>
              <a:t> </a:t>
            </a:r>
            <a:r>
              <a:rPr lang="ko-KR" altLang="en-US" sz="1100" dirty="0" err="1"/>
              <a:t>will</a:t>
            </a:r>
            <a:r>
              <a:rPr lang="ko-KR" altLang="en-US" sz="1100" dirty="0"/>
              <a:t> </a:t>
            </a:r>
            <a:r>
              <a:rPr lang="ko-KR" altLang="en-US" sz="1100" dirty="0" err="1"/>
              <a:t>allow</a:t>
            </a:r>
            <a:r>
              <a:rPr lang="ko-KR" altLang="en-US" sz="1100" dirty="0"/>
              <a:t> </a:t>
            </a:r>
            <a:r>
              <a:rPr lang="ko-KR" altLang="en-US" sz="1100" dirty="0" err="1"/>
              <a:t>the</a:t>
            </a:r>
            <a:r>
              <a:rPr lang="ko-KR" altLang="en-US" sz="1100" dirty="0"/>
              <a:t> </a:t>
            </a:r>
            <a:r>
              <a:rPr lang="ko-KR" altLang="en-US" sz="1100" dirty="0" err="1"/>
              <a:t>pathologists</a:t>
            </a:r>
            <a:r>
              <a:rPr lang="ko-KR" altLang="en-US" sz="1100" dirty="0"/>
              <a:t> </a:t>
            </a:r>
            <a:r>
              <a:rPr lang="ko-KR" altLang="en-US" sz="1100" dirty="0" err="1"/>
              <a:t>to</a:t>
            </a:r>
            <a:r>
              <a:rPr lang="ko-KR" altLang="en-US" sz="1100" dirty="0"/>
              <a:t> </a:t>
            </a:r>
            <a:r>
              <a:rPr lang="ko-KR" altLang="en-US" sz="1100" dirty="0" err="1"/>
              <a:t>work</a:t>
            </a:r>
            <a:r>
              <a:rPr lang="ko-KR" altLang="en-US" sz="1100" dirty="0"/>
              <a:t> </a:t>
            </a:r>
            <a:r>
              <a:rPr lang="ko-KR" altLang="en-US" sz="1100" dirty="0" err="1"/>
              <a:t>as</a:t>
            </a:r>
            <a:r>
              <a:rPr lang="ko-KR" altLang="en-US" sz="1100" dirty="0"/>
              <a:t> </a:t>
            </a:r>
            <a:r>
              <a:rPr lang="ko-KR" altLang="en-US" sz="1100" dirty="0" err="1"/>
              <a:t>supervisors</a:t>
            </a:r>
            <a:r>
              <a:rPr lang="ko-KR" altLang="en-US" sz="1100" dirty="0"/>
              <a:t> and </a:t>
            </a:r>
            <a:r>
              <a:rPr lang="ko-KR" altLang="en-US" sz="1100" dirty="0" err="1"/>
              <a:t>no</a:t>
            </a:r>
            <a:r>
              <a:rPr lang="ko-KR" altLang="en-US" sz="1100" dirty="0"/>
              <a:t> </a:t>
            </a:r>
            <a:r>
              <a:rPr lang="ko-KR" altLang="en-US" sz="1100" dirty="0" err="1"/>
              <a:t>longer</a:t>
            </a:r>
            <a:r>
              <a:rPr lang="ko-KR" altLang="en-US" sz="1100" dirty="0"/>
              <a:t> </a:t>
            </a:r>
            <a:r>
              <a:rPr lang="ko-KR" altLang="en-US" sz="1100" dirty="0" err="1"/>
              <a:t>as</a:t>
            </a:r>
            <a:r>
              <a:rPr lang="ko-KR" altLang="en-US" sz="1100" dirty="0"/>
              <a:t> </a:t>
            </a:r>
            <a:r>
              <a:rPr lang="ko-KR" altLang="en-US" sz="1100" dirty="0" err="1"/>
              <a:t>primary</a:t>
            </a:r>
            <a:r>
              <a:rPr lang="ko-KR" altLang="en-US" sz="1100" dirty="0"/>
              <a:t> "</a:t>
            </a:r>
            <a:r>
              <a:rPr lang="ko-KR" altLang="en-US" sz="1100" dirty="0" err="1"/>
              <a:t>water</a:t>
            </a:r>
            <a:r>
              <a:rPr lang="ko-KR" altLang="en-US" sz="1100" dirty="0"/>
              <a:t> </a:t>
            </a:r>
            <a:r>
              <a:rPr lang="ko-KR" altLang="en-US" sz="1100" dirty="0" err="1"/>
              <a:t>carriers</a:t>
            </a:r>
            <a:r>
              <a:rPr lang="ko-KR" altLang="en-US" sz="1100" dirty="0"/>
              <a:t>". </a:t>
            </a:r>
            <a:r>
              <a:rPr lang="ko-KR" altLang="en-US" sz="1100" dirty="0" err="1"/>
              <a:t>Its</a:t>
            </a:r>
            <a:r>
              <a:rPr lang="ko-KR" altLang="en-US" sz="1100" dirty="0"/>
              <a:t> </a:t>
            </a:r>
            <a:r>
              <a:rPr lang="ko-KR" altLang="en-US" sz="1100" dirty="0" err="1"/>
              <a:t>accurate</a:t>
            </a:r>
            <a:r>
              <a:rPr lang="ko-KR" altLang="en-US" sz="1100" dirty="0"/>
              <a:t> </a:t>
            </a:r>
            <a:r>
              <a:rPr lang="ko-KR" altLang="en-US" sz="1100" dirty="0" err="1"/>
              <a:t>use</a:t>
            </a:r>
            <a:r>
              <a:rPr lang="ko-KR" altLang="en-US" sz="1100" dirty="0"/>
              <a:t> </a:t>
            </a:r>
            <a:r>
              <a:rPr lang="ko-KR" altLang="en-US" sz="1100" dirty="0" err="1"/>
              <a:t>will</a:t>
            </a:r>
            <a:r>
              <a:rPr lang="ko-KR" altLang="en-US" sz="1100" dirty="0"/>
              <a:t> </a:t>
            </a:r>
            <a:r>
              <a:rPr lang="ko-KR" altLang="en-US" sz="1100" dirty="0" err="1"/>
              <a:t>give</a:t>
            </a:r>
            <a:r>
              <a:rPr lang="ko-KR" altLang="en-US" sz="1100" dirty="0"/>
              <a:t> </a:t>
            </a:r>
            <a:r>
              <a:rPr lang="ko-KR" altLang="en-US" sz="1100" dirty="0" err="1"/>
              <a:t>them</a:t>
            </a:r>
            <a:r>
              <a:rPr lang="ko-KR" altLang="en-US" sz="1100" dirty="0"/>
              <a:t> </a:t>
            </a:r>
            <a:r>
              <a:rPr lang="ko-KR" altLang="en-US" sz="1100" dirty="0" err="1"/>
              <a:t>the</a:t>
            </a:r>
            <a:r>
              <a:rPr lang="ko-KR" altLang="en-US" sz="1100" dirty="0"/>
              <a:t> </a:t>
            </a:r>
            <a:r>
              <a:rPr lang="ko-KR" altLang="en-US" sz="1100" dirty="0" err="1"/>
              <a:t>time</a:t>
            </a:r>
            <a:r>
              <a:rPr lang="ko-KR" altLang="en-US" sz="1100" dirty="0"/>
              <a:t> </a:t>
            </a:r>
            <a:r>
              <a:rPr lang="ko-KR" altLang="en-US" sz="1100" dirty="0" err="1"/>
              <a:t>needed</a:t>
            </a:r>
            <a:r>
              <a:rPr lang="ko-KR" altLang="en-US" sz="1100" dirty="0"/>
              <a:t> </a:t>
            </a:r>
            <a:r>
              <a:rPr lang="ko-KR" altLang="en-US" sz="1100" dirty="0" err="1"/>
              <a:t>to</a:t>
            </a:r>
            <a:r>
              <a:rPr lang="ko-KR" altLang="en-US" sz="1100" dirty="0"/>
              <a:t> </a:t>
            </a:r>
            <a:r>
              <a:rPr lang="ko-KR" altLang="en-US" sz="1100" dirty="0" err="1"/>
              <a:t>concentrating</a:t>
            </a:r>
            <a:r>
              <a:rPr lang="ko-KR" altLang="en-US" sz="1100" dirty="0"/>
              <a:t> </a:t>
            </a:r>
            <a:r>
              <a:rPr lang="ko-KR" altLang="en-US" sz="1100" dirty="0" err="1"/>
              <a:t>on</a:t>
            </a:r>
            <a:r>
              <a:rPr lang="ko-KR" altLang="en-US" sz="1100" dirty="0"/>
              <a:t> </a:t>
            </a:r>
            <a:r>
              <a:rPr lang="ko-KR" altLang="en-US" sz="1100" dirty="0" err="1"/>
              <a:t>difficult</a:t>
            </a:r>
            <a:r>
              <a:rPr lang="ko-KR" altLang="en-US" sz="1100" dirty="0"/>
              <a:t> </a:t>
            </a:r>
            <a:r>
              <a:rPr lang="ko-KR" altLang="en-US" sz="1100" dirty="0" err="1"/>
              <a:t>cases</a:t>
            </a:r>
            <a:r>
              <a:rPr lang="ko-KR" altLang="en-US" sz="1100" dirty="0"/>
              <a:t> </a:t>
            </a:r>
            <a:r>
              <a:rPr lang="ko-KR" altLang="en-US" sz="1100" dirty="0" err="1"/>
              <a:t>for</a:t>
            </a:r>
            <a:r>
              <a:rPr lang="ko-KR" altLang="en-US" sz="1100" dirty="0"/>
              <a:t> </a:t>
            </a:r>
            <a:r>
              <a:rPr lang="ko-KR" altLang="en-US" sz="1100" dirty="0" err="1"/>
              <a:t>the</a:t>
            </a:r>
            <a:r>
              <a:rPr lang="ko-KR" altLang="en-US" sz="1100" dirty="0"/>
              <a:t> </a:t>
            </a:r>
            <a:r>
              <a:rPr lang="ko-KR" altLang="en-US" sz="1100" dirty="0" err="1"/>
              <a:t>benefit</a:t>
            </a:r>
            <a:r>
              <a:rPr lang="ko-KR" altLang="en-US" sz="1100" dirty="0"/>
              <a:t> of </a:t>
            </a:r>
            <a:r>
              <a:rPr lang="ko-KR" altLang="en-US" sz="1100" dirty="0" err="1"/>
              <a:t>their</a:t>
            </a:r>
            <a:r>
              <a:rPr lang="ko-KR" altLang="en-US" sz="1100" dirty="0"/>
              <a:t> </a:t>
            </a:r>
            <a:r>
              <a:rPr lang="ko-KR" altLang="en-US" sz="1100" dirty="0" err="1"/>
              <a:t>patients</a:t>
            </a:r>
            <a:endParaRPr lang="en-US" altLang="ko-KR" sz="1100" dirty="0"/>
          </a:p>
          <a:p>
            <a:r>
              <a:rPr lang="en-US" altLang="ko-KR" sz="1100" dirty="0"/>
              <a:t>AI (artificial intelligence) in histopathology--from image analysis to automated diagnosis.</a:t>
            </a:r>
          </a:p>
          <a:p>
            <a:r>
              <a:rPr lang="en-US" altLang="ko-KR" sz="1100" dirty="0"/>
              <a:t>Klaus </a:t>
            </a:r>
            <a:r>
              <a:rPr lang="en-US" altLang="ko-KR" sz="1100" dirty="0" err="1"/>
              <a:t>Kayser</a:t>
            </a:r>
            <a:r>
              <a:rPr lang="en-US" altLang="ko-KR" sz="1100" dirty="0"/>
              <a:t>, </a:t>
            </a:r>
            <a:r>
              <a:rPr lang="en-US" altLang="ko-KR" sz="1100" dirty="0" err="1"/>
              <a:t>JĂźrgen</a:t>
            </a:r>
            <a:r>
              <a:rPr lang="en-US" altLang="ko-KR" sz="1100" dirty="0"/>
              <a:t> </a:t>
            </a:r>
            <a:r>
              <a:rPr lang="en-US" altLang="ko-KR" sz="1100" dirty="0" err="1"/>
              <a:t>GĂśrtler</a:t>
            </a:r>
            <a:r>
              <a:rPr lang="en-US" altLang="ko-KR" sz="1100" dirty="0"/>
              <a:t>, </a:t>
            </a:r>
            <a:r>
              <a:rPr lang="en-US" altLang="ko-KR" sz="1100" dirty="0" err="1"/>
              <a:t>Milica</a:t>
            </a:r>
            <a:r>
              <a:rPr lang="en-US" altLang="ko-KR" sz="1100" dirty="0"/>
              <a:t> </a:t>
            </a:r>
            <a:r>
              <a:rPr lang="en-US" altLang="ko-KR" sz="1100" dirty="0" err="1"/>
              <a:t>Bogovac</a:t>
            </a:r>
            <a:r>
              <a:rPr lang="en-US" altLang="ko-KR" sz="1100" dirty="0"/>
              <a:t>, Aleksandar </a:t>
            </a:r>
            <a:r>
              <a:rPr lang="en-US" altLang="ko-KR" sz="1100" dirty="0" err="1"/>
              <a:t>Bogovac</a:t>
            </a:r>
            <a:r>
              <a:rPr lang="en-US" altLang="ko-KR" sz="1100" dirty="0"/>
              <a:t>, </a:t>
            </a:r>
            <a:r>
              <a:rPr lang="en-US" altLang="ko-KR" sz="1100" dirty="0" err="1"/>
              <a:t>Torsten</a:t>
            </a:r>
            <a:r>
              <a:rPr lang="en-US" altLang="ko-KR" sz="1100" dirty="0"/>
              <a:t> </a:t>
            </a:r>
            <a:r>
              <a:rPr lang="en-US" altLang="ko-KR" sz="1100" dirty="0" err="1"/>
              <a:t>Goldmann</a:t>
            </a:r>
            <a:r>
              <a:rPr lang="en-US" altLang="ko-KR" sz="1100" dirty="0"/>
              <a:t>, Ekkehard Vollmer, Gian </a:t>
            </a:r>
            <a:r>
              <a:rPr lang="en-US" altLang="ko-KR" sz="1100" dirty="0" err="1"/>
              <a:t>Kayser</a:t>
            </a:r>
            <a:endParaRPr lang="en-US" altLang="ko-KR" sz="1100" dirty="0"/>
          </a:p>
          <a:p>
            <a:endParaRPr lang="ko-KR" altLang="en-US" sz="1100" dirty="0"/>
          </a:p>
        </p:txBody>
      </p:sp>
    </p:spTree>
    <p:extLst>
      <p:ext uri="{BB962C8B-B14F-4D97-AF65-F5344CB8AC3E}">
        <p14:creationId xmlns:p14="http://schemas.microsoft.com/office/powerpoint/2010/main" val="292522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947713"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Introduction</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01</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A201468-499D-4E72-8936-93BFFCD2DCD3}"/>
              </a:ext>
            </a:extLst>
          </p:cNvPr>
          <p:cNvSpPr/>
          <p:nvPr/>
        </p:nvSpPr>
        <p:spPr>
          <a:xfrm>
            <a:off x="419019" y="1255780"/>
            <a:ext cx="10361276" cy="1184940"/>
          </a:xfrm>
          <a:prstGeom prst="rect">
            <a:avLst/>
          </a:prstGeom>
        </p:spPr>
        <p:txBody>
          <a:bodyPr wrap="square">
            <a:spAutoFit/>
          </a:bodyPr>
          <a:lstStyle/>
          <a:p>
            <a:r>
              <a:rPr lang="en-US" altLang="ko-KR" sz="1600" dirty="0"/>
              <a:t>Deep learning(DL) for pathology [</a:t>
            </a:r>
            <a:r>
              <a:rPr lang="ko-KR" altLang="en-US" sz="1600" dirty="0"/>
              <a:t>성과</a:t>
            </a:r>
            <a:r>
              <a:rPr lang="en-US" altLang="ko-KR" sz="1600" dirty="0"/>
              <a:t>]</a:t>
            </a:r>
          </a:p>
          <a:p>
            <a:endParaRPr lang="en-US" altLang="ko-KR" sz="1100" dirty="0"/>
          </a:p>
          <a:p>
            <a:r>
              <a:rPr lang="ko-KR" altLang="en-US" sz="1100" dirty="0"/>
              <a:t>성과 </a:t>
            </a:r>
            <a:endParaRPr lang="en-US" altLang="ko-KR" sz="1100" dirty="0"/>
          </a:p>
          <a:p>
            <a:endParaRPr lang="en-US" altLang="ko-KR" sz="1100" dirty="0"/>
          </a:p>
          <a:p>
            <a:pPr marL="171450" indent="-171450">
              <a:buFontTx/>
              <a:buChar char="-"/>
            </a:pPr>
            <a:endParaRPr lang="en-US" altLang="ko-KR" sz="1100" dirty="0"/>
          </a:p>
          <a:p>
            <a:endParaRPr lang="en-US" altLang="ko-KR" sz="1100" dirty="0"/>
          </a:p>
        </p:txBody>
      </p:sp>
      <p:sp>
        <p:nvSpPr>
          <p:cNvPr id="6" name="직사각형 5">
            <a:extLst>
              <a:ext uri="{FF2B5EF4-FFF2-40B4-BE49-F238E27FC236}">
                <a16:creationId xmlns:a16="http://schemas.microsoft.com/office/drawing/2014/main" id="{DC49BEF8-148F-4D34-8BC2-AC29C50688C3}"/>
              </a:ext>
            </a:extLst>
          </p:cNvPr>
          <p:cNvSpPr/>
          <p:nvPr/>
        </p:nvSpPr>
        <p:spPr>
          <a:xfrm>
            <a:off x="5156200" y="395584"/>
            <a:ext cx="6096000" cy="430887"/>
          </a:xfrm>
          <a:prstGeom prst="rect">
            <a:avLst/>
          </a:prstGeom>
        </p:spPr>
        <p:txBody>
          <a:bodyPr>
            <a:spAutoFit/>
          </a:bodyPr>
          <a:lstStyle/>
          <a:p>
            <a:r>
              <a:rPr lang="ko-KR" altLang="en-US" sz="1100" dirty="0" err="1"/>
              <a:t>Artificial</a:t>
            </a:r>
            <a:r>
              <a:rPr lang="ko-KR" altLang="en-US" sz="1100" dirty="0"/>
              <a:t> </a:t>
            </a:r>
            <a:r>
              <a:rPr lang="ko-KR" altLang="en-US" sz="1100" dirty="0" err="1"/>
              <a:t>Intelligence</a:t>
            </a:r>
            <a:r>
              <a:rPr lang="ko-KR" altLang="en-US" sz="1100" dirty="0"/>
              <a:t> (AI) </a:t>
            </a:r>
            <a:r>
              <a:rPr lang="ko-KR" altLang="en-US" sz="1100" dirty="0" err="1"/>
              <a:t>has</a:t>
            </a:r>
            <a:r>
              <a:rPr lang="ko-KR" altLang="en-US" sz="1100" dirty="0"/>
              <a:t> </a:t>
            </a:r>
            <a:r>
              <a:rPr lang="ko-KR" altLang="en-US" sz="1100" dirty="0" err="1"/>
              <a:t>recently</a:t>
            </a:r>
            <a:r>
              <a:rPr lang="ko-KR" altLang="en-US" sz="1100" dirty="0"/>
              <a:t> </a:t>
            </a:r>
            <a:r>
              <a:rPr lang="ko-KR" altLang="en-US" sz="1100" dirty="0" err="1"/>
              <a:t>shown</a:t>
            </a:r>
            <a:r>
              <a:rPr lang="ko-KR" altLang="en-US" sz="1100" dirty="0"/>
              <a:t> </a:t>
            </a:r>
            <a:r>
              <a:rPr lang="ko-KR" altLang="en-US" sz="1100" dirty="0" err="1"/>
              <a:t>great</a:t>
            </a:r>
            <a:r>
              <a:rPr lang="ko-KR" altLang="en-US" sz="1100" dirty="0"/>
              <a:t> and </a:t>
            </a:r>
            <a:r>
              <a:rPr lang="ko-KR" altLang="en-US" sz="1100" dirty="0" err="1"/>
              <a:t>considerable</a:t>
            </a:r>
            <a:r>
              <a:rPr lang="ko-KR" altLang="en-US" sz="1100" dirty="0"/>
              <a:t> </a:t>
            </a:r>
            <a:r>
              <a:rPr lang="ko-KR" altLang="en-US" sz="1100" dirty="0" err="1"/>
              <a:t>success</a:t>
            </a:r>
            <a:r>
              <a:rPr lang="ko-KR" altLang="en-US" sz="1100" dirty="0"/>
              <a:t> </a:t>
            </a:r>
            <a:r>
              <a:rPr lang="ko-KR" altLang="en-US" sz="1100" dirty="0" err="1"/>
              <a:t>in</a:t>
            </a:r>
            <a:r>
              <a:rPr lang="ko-KR" altLang="en-US" sz="1100" dirty="0"/>
              <a:t> </a:t>
            </a:r>
            <a:r>
              <a:rPr lang="ko-KR" altLang="en-US" sz="1100" dirty="0" err="1"/>
              <a:t>the</a:t>
            </a:r>
            <a:r>
              <a:rPr lang="ko-KR" altLang="en-US" sz="1100" dirty="0"/>
              <a:t> </a:t>
            </a:r>
            <a:r>
              <a:rPr lang="ko-KR" altLang="en-US" sz="1100" dirty="0" err="1"/>
              <a:t>analysis</a:t>
            </a:r>
            <a:r>
              <a:rPr lang="ko-KR" altLang="en-US" sz="1100" dirty="0"/>
              <a:t> of </a:t>
            </a:r>
            <a:r>
              <a:rPr lang="ko-KR" altLang="en-US" sz="1100" dirty="0" err="1"/>
              <a:t>medical</a:t>
            </a:r>
            <a:r>
              <a:rPr lang="ko-KR" altLang="en-US" sz="1100" dirty="0"/>
              <a:t> </a:t>
            </a:r>
            <a:r>
              <a:rPr lang="ko-KR" altLang="en-US" sz="1100" dirty="0" err="1"/>
              <a:t>images</a:t>
            </a:r>
            <a:r>
              <a:rPr lang="ko-KR" altLang="en-US" sz="1100" dirty="0"/>
              <a:t>. </a:t>
            </a:r>
          </a:p>
        </p:txBody>
      </p:sp>
      <p:sp>
        <p:nvSpPr>
          <p:cNvPr id="4" name="직사각형 3">
            <a:extLst>
              <a:ext uri="{FF2B5EF4-FFF2-40B4-BE49-F238E27FC236}">
                <a16:creationId xmlns:a16="http://schemas.microsoft.com/office/drawing/2014/main" id="{459A7B3B-1917-4CDA-ACAA-285E132E3FC1}"/>
              </a:ext>
            </a:extLst>
          </p:cNvPr>
          <p:cNvSpPr/>
          <p:nvPr/>
        </p:nvSpPr>
        <p:spPr>
          <a:xfrm>
            <a:off x="286203" y="1982180"/>
            <a:ext cx="11710054" cy="1754326"/>
          </a:xfrm>
          <a:prstGeom prst="rect">
            <a:avLst/>
          </a:prstGeom>
        </p:spPr>
        <p:txBody>
          <a:bodyPr wrap="square">
            <a:spAutoFit/>
          </a:bodyPr>
          <a:lstStyle/>
          <a:p>
            <a:r>
              <a:rPr lang="ko-KR" altLang="en-US" dirty="0" err="1"/>
              <a:t>Deep</a:t>
            </a:r>
            <a:r>
              <a:rPr lang="ko-KR" altLang="en-US" dirty="0"/>
              <a:t> </a:t>
            </a:r>
            <a:r>
              <a:rPr lang="ko-KR" altLang="en-US" dirty="0" err="1"/>
              <a:t>learning</a:t>
            </a:r>
            <a:r>
              <a:rPr lang="ko-KR" altLang="en-US" dirty="0"/>
              <a:t> </a:t>
            </a:r>
            <a:r>
              <a:rPr lang="ko-KR" altLang="en-US" dirty="0" err="1"/>
              <a:t>approaches</a:t>
            </a:r>
            <a:r>
              <a:rPr lang="ko-KR" altLang="en-US" dirty="0"/>
              <a:t> (</a:t>
            </a:r>
            <a:r>
              <a:rPr lang="ko-KR" altLang="en-US" dirty="0" err="1"/>
              <a:t>e.g</a:t>
            </a:r>
            <a:r>
              <a:rPr lang="ko-KR" altLang="en-US" dirty="0"/>
              <a:t>., </a:t>
            </a:r>
            <a:r>
              <a:rPr lang="ko-KR" altLang="en-US" dirty="0" err="1"/>
              <a:t>convolutional</a:t>
            </a:r>
            <a:r>
              <a:rPr lang="ko-KR" altLang="en-US" dirty="0"/>
              <a:t> </a:t>
            </a:r>
            <a:r>
              <a:rPr lang="ko-KR" altLang="en-US" dirty="0" err="1"/>
              <a:t>neural</a:t>
            </a:r>
            <a:r>
              <a:rPr lang="ko-KR" altLang="en-US" dirty="0"/>
              <a:t> </a:t>
            </a:r>
            <a:r>
              <a:rPr lang="ko-KR" altLang="en-US" dirty="0" err="1"/>
              <a:t>networks</a:t>
            </a:r>
            <a:r>
              <a:rPr lang="ko-KR" altLang="en-US" dirty="0"/>
              <a:t> [</a:t>
            </a:r>
            <a:r>
              <a:rPr lang="ko-KR" altLang="en-US" dirty="0" err="1"/>
              <a:t>CNNs</a:t>
            </a:r>
            <a:r>
              <a:rPr lang="ko-KR" altLang="en-US" dirty="0"/>
              <a:t>], </a:t>
            </a:r>
            <a:r>
              <a:rPr lang="ko-KR" altLang="en-US" dirty="0" err="1"/>
              <a:t>see</a:t>
            </a:r>
            <a:r>
              <a:rPr lang="ko-KR" altLang="en-US" dirty="0"/>
              <a:t> </a:t>
            </a:r>
            <a:r>
              <a:rPr lang="ko-KR" altLang="en-US" dirty="0" err="1"/>
              <a:t>Figure</a:t>
            </a:r>
            <a:r>
              <a:rPr lang="ko-KR" altLang="en-US" dirty="0"/>
              <a:t> S1 </a:t>
            </a:r>
            <a:r>
              <a:rPr lang="ko-KR" altLang="en-US" dirty="0" err="1"/>
              <a:t>in</a:t>
            </a:r>
            <a:r>
              <a:rPr lang="ko-KR" altLang="en-US" dirty="0"/>
              <a:t> </a:t>
            </a:r>
            <a:r>
              <a:rPr lang="ko-KR" altLang="en-US" dirty="0" err="1"/>
              <a:t>the</a:t>
            </a:r>
            <a:r>
              <a:rPr lang="ko-KR" altLang="en-US" dirty="0"/>
              <a:t> </a:t>
            </a:r>
            <a:r>
              <a:rPr lang="ko-KR" altLang="en-US" dirty="0" err="1"/>
              <a:t>Supplementary</a:t>
            </a:r>
            <a:r>
              <a:rPr lang="ko-KR" altLang="en-US" dirty="0"/>
              <a:t> Materials) </a:t>
            </a:r>
            <a:r>
              <a:rPr lang="ko-KR" altLang="en-US" dirty="0" err="1"/>
              <a:t>have</a:t>
            </a:r>
            <a:r>
              <a:rPr lang="ko-KR" altLang="en-US" dirty="0"/>
              <a:t> </a:t>
            </a:r>
            <a:r>
              <a:rPr lang="ko-KR" altLang="en-US" dirty="0" err="1"/>
              <a:t>been</a:t>
            </a:r>
            <a:r>
              <a:rPr lang="ko-KR" altLang="en-US" dirty="0"/>
              <a:t> </a:t>
            </a:r>
            <a:r>
              <a:rPr lang="ko-KR" altLang="en-US" dirty="0" err="1"/>
              <a:t>successfully</a:t>
            </a:r>
            <a:r>
              <a:rPr lang="ko-KR" altLang="en-US" dirty="0"/>
              <a:t> </a:t>
            </a:r>
            <a:r>
              <a:rPr lang="ko-KR" altLang="en-US" dirty="0" err="1"/>
              <a:t>applied</a:t>
            </a:r>
            <a:r>
              <a:rPr lang="ko-KR" altLang="en-US" dirty="0"/>
              <a:t> </a:t>
            </a:r>
            <a:r>
              <a:rPr lang="ko-KR" altLang="en-US" dirty="0" err="1"/>
              <a:t>to</a:t>
            </a:r>
            <a:r>
              <a:rPr lang="ko-KR" altLang="en-US" dirty="0"/>
              <a:t> </a:t>
            </a:r>
            <a:r>
              <a:rPr lang="ko-KR" altLang="en-US" dirty="0" err="1"/>
              <a:t>several</a:t>
            </a:r>
            <a:r>
              <a:rPr lang="ko-KR" altLang="en-US" dirty="0"/>
              <a:t> </a:t>
            </a:r>
            <a:r>
              <a:rPr lang="ko-KR" altLang="en-US" dirty="0" err="1"/>
              <a:t>tasks</a:t>
            </a:r>
            <a:r>
              <a:rPr lang="ko-KR" altLang="en-US" dirty="0"/>
              <a:t>, </a:t>
            </a:r>
            <a:r>
              <a:rPr lang="ko-KR" altLang="en-US" dirty="0" err="1"/>
              <a:t>in</a:t>
            </a:r>
            <a:r>
              <a:rPr lang="ko-KR" altLang="en-US" dirty="0"/>
              <a:t> </a:t>
            </a:r>
            <a:r>
              <a:rPr lang="ko-KR" altLang="en-US" dirty="0" err="1"/>
              <a:t>digital</a:t>
            </a:r>
            <a:r>
              <a:rPr lang="ko-KR" altLang="en-US" dirty="0"/>
              <a:t> </a:t>
            </a:r>
            <a:r>
              <a:rPr lang="ko-KR" altLang="en-US" dirty="0" err="1"/>
              <a:t>pathology</a:t>
            </a:r>
            <a:r>
              <a:rPr lang="ko-KR" altLang="en-US" dirty="0"/>
              <a:t>, </a:t>
            </a:r>
            <a:r>
              <a:rPr lang="ko-KR" altLang="en-US" dirty="0" err="1"/>
              <a:t>including</a:t>
            </a:r>
            <a:r>
              <a:rPr lang="ko-KR" altLang="en-US" dirty="0"/>
              <a:t> </a:t>
            </a:r>
            <a:r>
              <a:rPr lang="ko-KR" altLang="en-US" dirty="0" err="1"/>
              <a:t>image</a:t>
            </a:r>
            <a:r>
              <a:rPr lang="ko-KR" altLang="en-US" dirty="0"/>
              <a:t>/</a:t>
            </a:r>
            <a:r>
              <a:rPr lang="ko-KR" altLang="en-US" dirty="0" err="1"/>
              <a:t>object</a:t>
            </a:r>
            <a:r>
              <a:rPr lang="ko-KR" altLang="en-US" dirty="0"/>
              <a:t> </a:t>
            </a:r>
            <a:r>
              <a:rPr lang="ko-KR" altLang="en-US" dirty="0" err="1"/>
              <a:t>segmentation</a:t>
            </a:r>
            <a:r>
              <a:rPr lang="ko-KR" altLang="en-US" dirty="0"/>
              <a:t> and </a:t>
            </a:r>
            <a:r>
              <a:rPr lang="ko-KR" altLang="en-US" dirty="0" err="1"/>
              <a:t>classification</a:t>
            </a:r>
            <a:r>
              <a:rPr lang="ko-KR" altLang="en-US" dirty="0"/>
              <a:t> (</a:t>
            </a:r>
            <a:r>
              <a:rPr lang="ko-KR" altLang="en-US" dirty="0" err="1"/>
              <a:t>Chen</a:t>
            </a:r>
            <a:r>
              <a:rPr lang="ko-KR" altLang="en-US" dirty="0"/>
              <a:t> </a:t>
            </a:r>
            <a:r>
              <a:rPr lang="ko-KR" altLang="en-US" dirty="0" err="1"/>
              <a:t>et</a:t>
            </a:r>
            <a:r>
              <a:rPr lang="ko-KR" altLang="en-US" dirty="0"/>
              <a:t> </a:t>
            </a:r>
            <a:r>
              <a:rPr lang="ko-KR" altLang="en-US" dirty="0" err="1"/>
              <a:t>al</a:t>
            </a:r>
            <a:r>
              <a:rPr lang="ko-KR" altLang="en-US" dirty="0"/>
              <a:t>., 2017; </a:t>
            </a:r>
            <a:r>
              <a:rPr lang="ko-KR" altLang="en-US" dirty="0" err="1"/>
              <a:t>Kainz</a:t>
            </a:r>
            <a:r>
              <a:rPr lang="ko-KR" altLang="en-US" dirty="0"/>
              <a:t> </a:t>
            </a:r>
            <a:r>
              <a:rPr lang="ko-KR" altLang="en-US" dirty="0" err="1"/>
              <a:t>et</a:t>
            </a:r>
            <a:r>
              <a:rPr lang="ko-KR" altLang="en-US" dirty="0"/>
              <a:t> </a:t>
            </a:r>
            <a:r>
              <a:rPr lang="ko-KR" altLang="en-US" dirty="0" err="1"/>
              <a:t>al</a:t>
            </a:r>
            <a:r>
              <a:rPr lang="ko-KR" altLang="en-US" dirty="0"/>
              <a:t>., 2015; </a:t>
            </a:r>
            <a:r>
              <a:rPr lang="ko-KR" altLang="en-US" dirty="0" err="1"/>
              <a:t>Malon</a:t>
            </a:r>
            <a:r>
              <a:rPr lang="ko-KR" altLang="en-US" dirty="0"/>
              <a:t> </a:t>
            </a:r>
            <a:r>
              <a:rPr lang="ko-KR" altLang="en-US" dirty="0" err="1"/>
              <a:t>et</a:t>
            </a:r>
            <a:r>
              <a:rPr lang="ko-KR" altLang="en-US" dirty="0"/>
              <a:t> </a:t>
            </a:r>
            <a:r>
              <a:rPr lang="ko-KR" altLang="en-US" dirty="0" err="1"/>
              <a:t>al</a:t>
            </a:r>
            <a:r>
              <a:rPr lang="ko-KR" altLang="en-US" dirty="0"/>
              <a:t>., 2008; </a:t>
            </a:r>
            <a:r>
              <a:rPr lang="ko-KR" altLang="en-US" dirty="0" err="1"/>
              <a:t>Sirinukunwattana</a:t>
            </a:r>
            <a:r>
              <a:rPr lang="ko-KR" altLang="en-US" dirty="0"/>
              <a:t> </a:t>
            </a:r>
            <a:r>
              <a:rPr lang="ko-KR" altLang="en-US" dirty="0" err="1"/>
              <a:t>et</a:t>
            </a:r>
            <a:r>
              <a:rPr lang="ko-KR" altLang="en-US" dirty="0"/>
              <a:t> </a:t>
            </a:r>
            <a:r>
              <a:rPr lang="ko-KR" altLang="en-US" dirty="0" err="1"/>
              <a:t>al</a:t>
            </a:r>
            <a:r>
              <a:rPr lang="ko-KR" altLang="en-US" dirty="0"/>
              <a:t>., 2016).</a:t>
            </a:r>
            <a:endParaRPr lang="en-US" altLang="ko-KR" dirty="0"/>
          </a:p>
          <a:p>
            <a:endParaRPr lang="en-US" altLang="ko-KR" dirty="0"/>
          </a:p>
          <a:p>
            <a:r>
              <a:rPr lang="ko-KR" altLang="en-US" dirty="0"/>
              <a:t>아래 구조에 맞춰서 </a:t>
            </a:r>
            <a:r>
              <a:rPr lang="en-US" altLang="ko-KR" dirty="0"/>
              <a:t>Reference </a:t>
            </a:r>
            <a:r>
              <a:rPr lang="ko-KR" altLang="en-US" dirty="0"/>
              <a:t>첨가하기</a:t>
            </a:r>
            <a:r>
              <a:rPr lang="en-US" altLang="ko-KR" dirty="0"/>
              <a:t>.</a:t>
            </a:r>
          </a:p>
        </p:txBody>
      </p:sp>
      <p:sp>
        <p:nvSpPr>
          <p:cNvPr id="3" name="직사각형 2">
            <a:extLst>
              <a:ext uri="{FF2B5EF4-FFF2-40B4-BE49-F238E27FC236}">
                <a16:creationId xmlns:a16="http://schemas.microsoft.com/office/drawing/2014/main" id="{96626060-D018-4401-9A43-DB1B6A5D6DB7}"/>
              </a:ext>
            </a:extLst>
          </p:cNvPr>
          <p:cNvSpPr/>
          <p:nvPr/>
        </p:nvSpPr>
        <p:spPr>
          <a:xfrm>
            <a:off x="1376547" y="4276473"/>
            <a:ext cx="6096000" cy="1477328"/>
          </a:xfrm>
          <a:prstGeom prst="rect">
            <a:avLst/>
          </a:prstGeom>
        </p:spPr>
        <p:txBody>
          <a:bodyPr>
            <a:spAutoFit/>
          </a:bodyPr>
          <a:lstStyle/>
          <a:p>
            <a:r>
              <a:rPr lang="ko-KR" altLang="en-US" dirty="0" err="1"/>
              <a:t>Study</a:t>
            </a:r>
            <a:r>
              <a:rPr lang="ko-KR" altLang="en-US" dirty="0"/>
              <a:t> / </a:t>
            </a:r>
            <a:r>
              <a:rPr lang="ko-KR" altLang="en-US" dirty="0" err="1"/>
              <a:t>Object</a:t>
            </a:r>
            <a:r>
              <a:rPr lang="ko-KR" altLang="en-US" dirty="0"/>
              <a:t> / </a:t>
            </a:r>
            <a:r>
              <a:rPr lang="ko-KR" altLang="en-US" dirty="0" err="1"/>
              <a:t>structure</a:t>
            </a:r>
            <a:r>
              <a:rPr lang="ko-KR" altLang="en-US" dirty="0"/>
              <a:t> / </a:t>
            </a:r>
            <a:r>
              <a:rPr lang="ko-KR" altLang="en-US" dirty="0" err="1"/>
              <a:t>Traindataset</a:t>
            </a:r>
            <a:r>
              <a:rPr lang="ko-KR" altLang="en-US" dirty="0"/>
              <a:t> </a:t>
            </a:r>
          </a:p>
          <a:p>
            <a:r>
              <a:rPr lang="ko-KR" altLang="en-US" dirty="0"/>
              <a:t>- </a:t>
            </a:r>
            <a:r>
              <a:rPr lang="ko-KR" altLang="en-US" dirty="0" err="1"/>
              <a:t>Study</a:t>
            </a:r>
            <a:r>
              <a:rPr lang="ko-KR" altLang="en-US" dirty="0"/>
              <a:t> : 저자-연도 </a:t>
            </a:r>
          </a:p>
          <a:p>
            <a:r>
              <a:rPr lang="ko-KR" altLang="en-US" dirty="0"/>
              <a:t>- </a:t>
            </a:r>
            <a:r>
              <a:rPr lang="ko-KR" altLang="en-US" dirty="0" err="1"/>
              <a:t>Object</a:t>
            </a:r>
            <a:r>
              <a:rPr lang="ko-KR" altLang="en-US" dirty="0"/>
              <a:t> : </a:t>
            </a:r>
            <a:r>
              <a:rPr lang="ko-KR" altLang="en-US" dirty="0" err="1"/>
              <a:t>Anatomy</a:t>
            </a:r>
            <a:r>
              <a:rPr lang="ko-KR" altLang="en-US" dirty="0"/>
              <a:t> * </a:t>
            </a:r>
            <a:r>
              <a:rPr lang="ko-KR" altLang="en-US" dirty="0" err="1"/>
              <a:t>Classification</a:t>
            </a:r>
            <a:r>
              <a:rPr lang="ko-KR" altLang="en-US" dirty="0"/>
              <a:t> </a:t>
            </a:r>
          </a:p>
          <a:p>
            <a:r>
              <a:rPr lang="ko-KR" altLang="en-US" dirty="0"/>
              <a:t>- </a:t>
            </a:r>
            <a:r>
              <a:rPr lang="ko-KR" altLang="en-US" dirty="0" err="1"/>
              <a:t>Structure</a:t>
            </a:r>
            <a:r>
              <a:rPr lang="ko-KR" altLang="en-US" dirty="0"/>
              <a:t> : 모델 구조 </a:t>
            </a:r>
          </a:p>
          <a:p>
            <a:r>
              <a:rPr lang="ko-KR" altLang="en-US" dirty="0"/>
              <a:t>- </a:t>
            </a:r>
            <a:r>
              <a:rPr lang="ko-KR" altLang="en-US" dirty="0" err="1"/>
              <a:t>Train</a:t>
            </a:r>
            <a:r>
              <a:rPr lang="ko-KR" altLang="en-US" dirty="0"/>
              <a:t> </a:t>
            </a:r>
            <a:r>
              <a:rPr lang="ko-KR" altLang="en-US" dirty="0" err="1"/>
              <a:t>dataset</a:t>
            </a:r>
            <a:r>
              <a:rPr lang="ko-KR" altLang="en-US" dirty="0"/>
              <a:t>  : ~~ </a:t>
            </a:r>
          </a:p>
        </p:txBody>
      </p:sp>
    </p:spTree>
    <p:extLst>
      <p:ext uri="{BB962C8B-B14F-4D97-AF65-F5344CB8AC3E}">
        <p14:creationId xmlns:p14="http://schemas.microsoft.com/office/powerpoint/2010/main" val="182117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3560565-B8DD-47D3-B374-D5E2642B94A7}"/>
              </a:ext>
            </a:extLst>
          </p:cNvPr>
          <p:cNvSpPr/>
          <p:nvPr/>
        </p:nvSpPr>
        <p:spPr>
          <a:xfrm>
            <a:off x="447447" y="1204834"/>
            <a:ext cx="8344250" cy="923330"/>
          </a:xfrm>
          <a:prstGeom prst="rect">
            <a:avLst/>
          </a:prstGeom>
        </p:spPr>
        <p:txBody>
          <a:bodyPr wrap="square">
            <a:spAutoFit/>
          </a:bodyPr>
          <a:lstStyle/>
          <a:p>
            <a:r>
              <a:rPr lang="ko-KR" altLang="en-US" dirty="0"/>
              <a:t>의료계에서, 특히 WSI 분야에서 데이터 셋이 </a:t>
            </a:r>
            <a:r>
              <a:rPr lang="ko-KR" altLang="en-US" dirty="0" err="1"/>
              <a:t>Imbalance한</a:t>
            </a:r>
            <a:r>
              <a:rPr lang="ko-KR" altLang="en-US" dirty="0"/>
              <a:t> 경우가 흔하다</a:t>
            </a:r>
            <a:r>
              <a:rPr lang="en-US" altLang="ko-KR" dirty="0"/>
              <a:t>.</a:t>
            </a:r>
          </a:p>
          <a:p>
            <a:r>
              <a:rPr lang="en-US" altLang="ko-KR" dirty="0"/>
              <a:t>- </a:t>
            </a:r>
            <a:r>
              <a:rPr lang="ko-KR" altLang="en-US" dirty="0"/>
              <a:t>특정 의학적 조건이 드물기 때문에 데이터 세트에서 양성 사례의 수가 음성 사례의 수보다 훨씬 적다</a:t>
            </a:r>
            <a:r>
              <a:rPr lang="en-US" altLang="ko-KR" dirty="0"/>
              <a:t>.  + Stomach </a:t>
            </a:r>
            <a:r>
              <a:rPr lang="ko-KR" altLang="en-US" dirty="0"/>
              <a:t>자료</a:t>
            </a:r>
            <a:r>
              <a:rPr lang="en-US" altLang="ko-KR" dirty="0"/>
              <a:t> </a:t>
            </a:r>
            <a:r>
              <a:rPr lang="ko-KR" altLang="en-US" dirty="0"/>
              <a:t>옆에 첨부하기 </a:t>
            </a:r>
          </a:p>
        </p:txBody>
      </p:sp>
      <p:sp>
        <p:nvSpPr>
          <p:cNvPr id="21" name="직사각형 20">
            <a:extLst>
              <a:ext uri="{FF2B5EF4-FFF2-40B4-BE49-F238E27FC236}">
                <a16:creationId xmlns:a16="http://schemas.microsoft.com/office/drawing/2014/main" id="{AB1ECE02-E35A-4DD0-B41C-776B6717B1B3}"/>
              </a:ext>
            </a:extLst>
          </p:cNvPr>
          <p:cNvSpPr/>
          <p:nvPr/>
        </p:nvSpPr>
        <p:spPr>
          <a:xfrm>
            <a:off x="294370" y="2186941"/>
            <a:ext cx="8344250" cy="4154984"/>
          </a:xfrm>
          <a:prstGeom prst="rect">
            <a:avLst/>
          </a:prstGeom>
        </p:spPr>
        <p:txBody>
          <a:bodyPr wrap="square">
            <a:spAutoFit/>
          </a:bodyPr>
          <a:lstStyle/>
          <a:p>
            <a:r>
              <a:rPr lang="ko-KR" altLang="en-US" dirty="0"/>
              <a:t>이름 </a:t>
            </a:r>
            <a:r>
              <a:rPr lang="en-US" altLang="ko-KR" dirty="0"/>
              <a:t>/ WSI - Patch / Imbalance </a:t>
            </a:r>
            <a:r>
              <a:rPr lang="ko-KR" altLang="en-US" dirty="0"/>
              <a:t>여부 </a:t>
            </a:r>
            <a:r>
              <a:rPr lang="en-US" altLang="ko-KR" dirty="0"/>
              <a:t>/ </a:t>
            </a:r>
            <a:r>
              <a:rPr lang="ko-KR" altLang="en-US" dirty="0"/>
              <a:t>간략한 정보</a:t>
            </a:r>
            <a:r>
              <a:rPr lang="en-US" altLang="ko-KR" dirty="0"/>
              <a:t>.  </a:t>
            </a:r>
          </a:p>
          <a:p>
            <a:endParaRPr lang="en-US" altLang="ko-KR" dirty="0"/>
          </a:p>
          <a:p>
            <a:r>
              <a:rPr lang="en-US" altLang="ko-KR" sz="1200" dirty="0"/>
              <a:t>[WSI]</a:t>
            </a:r>
          </a:p>
          <a:p>
            <a:r>
              <a:rPr lang="en-US" altLang="ko-KR" sz="1200" dirty="0" err="1"/>
              <a:t>BreAst</a:t>
            </a:r>
            <a:r>
              <a:rPr lang="en-US" altLang="ko-KR" sz="1200" dirty="0"/>
              <a:t> Cancer Histological (BACH) Challenge dataset :  publicly available dataset that is used to evaluate the performance of machine learning models in the medical field, specifically in the area of breast cancer histology. The BACH dataset is considered to be imbalanced because the ratio of IC to non-IC pixels is low. </a:t>
            </a:r>
          </a:p>
          <a:p>
            <a:r>
              <a:rPr lang="en-US" altLang="ko-KR" sz="1200" dirty="0"/>
              <a:t>- Imbalance</a:t>
            </a:r>
          </a:p>
          <a:p>
            <a:endParaRPr lang="en-US" altLang="ko-KR" sz="1200" dirty="0"/>
          </a:p>
          <a:p>
            <a:r>
              <a:rPr lang="en-US" altLang="ko-KR" sz="1200" dirty="0"/>
              <a:t>ICIAR(International Conference on Image Analysis and Recognition) :  The dataset contains 400 whole slide images (WSIs) of breast cancer tissue, which have been annotated by pathologists with the goal of identifying and localizing the regions of invasive carcinoma (IC). Imbalance</a:t>
            </a:r>
          </a:p>
          <a:p>
            <a:endParaRPr lang="en-US" altLang="ko-KR" sz="1200" dirty="0"/>
          </a:p>
          <a:p>
            <a:endParaRPr lang="en-US" altLang="ko-KR" sz="1200" dirty="0"/>
          </a:p>
          <a:p>
            <a:r>
              <a:rPr lang="en-US" altLang="ko-KR" sz="1200" dirty="0"/>
              <a:t>Camelyon16  :The dataset contains 400 whole slide images (WSIs) of breast cancer tissue, which have been annotated by pathologists with the goal of identifying and localizing the regions of invasive carcinoma (IC). The Camelyon16 dataset is considered to be imbalanced because the ratio of IC to non-IC pixels is low, meaning that there are relatively few positive (IC) examples compared to the negative (non-IC) examples</a:t>
            </a:r>
          </a:p>
          <a:p>
            <a:endParaRPr lang="en-US" altLang="ko-KR" sz="1200" dirty="0"/>
          </a:p>
          <a:p>
            <a:r>
              <a:rPr lang="en-US" altLang="ko-KR" sz="1200" dirty="0"/>
              <a:t>[Patch]</a:t>
            </a:r>
          </a:p>
          <a:p>
            <a:r>
              <a:rPr lang="en-US" altLang="ko-KR" sz="1200" dirty="0" err="1"/>
              <a:t>BreakHIS</a:t>
            </a:r>
            <a:r>
              <a:rPr lang="en-US" altLang="ko-KR" sz="1200" dirty="0"/>
              <a:t> : The dataset contains 7,909 microscopic images of breast tissue samples, which have been labeled as either benign or malignant. Imbalanced</a:t>
            </a:r>
          </a:p>
        </p:txBody>
      </p:sp>
    </p:spTree>
    <p:extLst>
      <p:ext uri="{BB962C8B-B14F-4D97-AF65-F5344CB8AC3E}">
        <p14:creationId xmlns:p14="http://schemas.microsoft.com/office/powerpoint/2010/main" val="349614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8ACD6B-73CC-4F2A-9BD1-A5F8A71B4FF6}"/>
              </a:ext>
            </a:extLst>
          </p:cNvPr>
          <p:cNvSpPr txBox="1"/>
          <p:nvPr/>
        </p:nvSpPr>
        <p:spPr>
          <a:xfrm>
            <a:off x="939800" y="308344"/>
            <a:ext cx="184731" cy="461665"/>
          </a:xfrm>
          <a:prstGeom prst="rect">
            <a:avLst/>
          </a:prstGeom>
          <a:noFill/>
        </p:spPr>
        <p:txBody>
          <a:bodyPr wrap="none" rtlCol="0">
            <a:spAutoFit/>
          </a:bodyPr>
          <a:lstStyle/>
          <a:p>
            <a:endParaRPr lang="ko-KR" altLang="en-US" sz="2400" spc="-150" dirty="0">
              <a:solidFill>
                <a:schemeClr val="tx1">
                  <a:lumMod val="65000"/>
                  <a:lumOff val="35000"/>
                </a:schemeClr>
              </a:solidFill>
            </a:endParaRPr>
          </a:p>
        </p:txBody>
      </p:sp>
      <p:grpSp>
        <p:nvGrpSpPr>
          <p:cNvPr id="25" name="그룹 24">
            <a:extLst>
              <a:ext uri="{FF2B5EF4-FFF2-40B4-BE49-F238E27FC236}">
                <a16:creationId xmlns:a16="http://schemas.microsoft.com/office/drawing/2014/main" id="{BD0662D0-05C1-4332-BF35-901ED1C407F2}"/>
              </a:ext>
            </a:extLst>
          </p:cNvPr>
          <p:cNvGrpSpPr/>
          <p:nvPr/>
        </p:nvGrpSpPr>
        <p:grpSpPr>
          <a:xfrm>
            <a:off x="0" y="0"/>
            <a:ext cx="12133065" cy="957276"/>
            <a:chOff x="0" y="-696"/>
            <a:chExt cx="12133065" cy="957276"/>
          </a:xfrm>
        </p:grpSpPr>
        <p:sp>
          <p:nvSpPr>
            <p:cNvPr id="26" name="직사각형 25">
              <a:extLst>
                <a:ext uri="{FF2B5EF4-FFF2-40B4-BE49-F238E27FC236}">
                  <a16:creationId xmlns:a16="http://schemas.microsoft.com/office/drawing/2014/main" id="{DE1D220F-310B-4849-B8B8-9BA2F423AA6D}"/>
                </a:ext>
              </a:extLst>
            </p:cNvPr>
            <p:cNvSpPr/>
            <p:nvPr/>
          </p:nvSpPr>
          <p:spPr>
            <a:xfrm>
              <a:off x="0" y="0"/>
              <a:ext cx="117870" cy="9316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7" name="직사각형 26">
              <a:extLst>
                <a:ext uri="{FF2B5EF4-FFF2-40B4-BE49-F238E27FC236}">
                  <a16:creationId xmlns:a16="http://schemas.microsoft.com/office/drawing/2014/main" id="{97624900-FE74-483B-9072-242588959EB8}"/>
                </a:ext>
              </a:extLst>
            </p:cNvPr>
            <p:cNvSpPr/>
            <p:nvPr/>
          </p:nvSpPr>
          <p:spPr>
            <a:xfrm rot="5400000">
              <a:off x="387740" y="-266517"/>
              <a:ext cx="122616" cy="6542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p>
          </p:txBody>
        </p:sp>
        <p:sp>
          <p:nvSpPr>
            <p:cNvPr id="28" name="TextBox 27">
              <a:extLst>
                <a:ext uri="{FF2B5EF4-FFF2-40B4-BE49-F238E27FC236}">
                  <a16:creationId xmlns:a16="http://schemas.microsoft.com/office/drawing/2014/main" id="{E969B0CE-D92E-41D7-956A-AA5B6107DA9D}"/>
                </a:ext>
              </a:extLst>
            </p:cNvPr>
            <p:cNvSpPr txBox="1"/>
            <p:nvPr/>
          </p:nvSpPr>
          <p:spPr>
            <a:xfrm>
              <a:off x="898326" y="238398"/>
              <a:ext cx="1404295" cy="523220"/>
            </a:xfrm>
            <a:prstGeom prst="rect">
              <a:avLst/>
            </a:prstGeom>
            <a:noFill/>
          </p:spPr>
          <p:txBody>
            <a:bodyPr wrap="none" rtlCol="0">
              <a:spAutoFit/>
            </a:bodyPr>
            <a:lstStyle/>
            <a:p>
              <a:r>
                <a:rPr lang="en-US" altLang="ko-KR" sz="2800" spc="-150" dirty="0">
                  <a:solidFill>
                    <a:schemeClr val="tx1">
                      <a:lumMod val="85000"/>
                      <a:lumOff val="15000"/>
                    </a:schemeClr>
                  </a:solidFill>
                  <a:latin typeface="나눔스퀘어 Bold" panose="020B0600000101010101" pitchFamily="50" charset="-127"/>
                  <a:ea typeface="나눔스퀘어 Bold" panose="020B0600000101010101" pitchFamily="50" charset="-127"/>
                </a:rPr>
                <a:t>Problem</a:t>
              </a:r>
            </a:p>
          </p:txBody>
        </p:sp>
        <p:sp>
          <p:nvSpPr>
            <p:cNvPr id="29" name="TextBox 28">
              <a:extLst>
                <a:ext uri="{FF2B5EF4-FFF2-40B4-BE49-F238E27FC236}">
                  <a16:creationId xmlns:a16="http://schemas.microsoft.com/office/drawing/2014/main" id="{20F2778D-2A0A-46F6-AD1D-AB010405F8B3}"/>
                </a:ext>
              </a:extLst>
            </p:cNvPr>
            <p:cNvSpPr txBox="1"/>
            <p:nvPr/>
          </p:nvSpPr>
          <p:spPr>
            <a:xfrm>
              <a:off x="660400" y="694970"/>
              <a:ext cx="184731" cy="261610"/>
            </a:xfrm>
            <a:prstGeom prst="rect">
              <a:avLst/>
            </a:prstGeom>
            <a:noFill/>
          </p:spPr>
          <p:txBody>
            <a:bodyPr wrap="none" rtlCol="0">
              <a:spAutoFit/>
            </a:bodyPr>
            <a:lstStyle/>
            <a:p>
              <a:endParaRPr lang="ko-KR" altLang="en-US"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13CA470B-FEE9-461F-B2BC-DEC1EC091B03}"/>
                </a:ext>
              </a:extLst>
            </p:cNvPr>
            <p:cNvSpPr txBox="1"/>
            <p:nvPr/>
          </p:nvSpPr>
          <p:spPr>
            <a:xfrm>
              <a:off x="117870" y="209199"/>
              <a:ext cx="659155" cy="584775"/>
            </a:xfrm>
            <a:prstGeom prst="rect">
              <a:avLst/>
            </a:prstGeom>
            <a:noFill/>
          </p:spPr>
          <p:txBody>
            <a:bodyPr wrap="none" rtlCol="0">
              <a:spAutoFit/>
            </a:bodyPr>
            <a:lstStyle/>
            <a:p>
              <a:r>
                <a:rPr lang="en-US" altLang="ko-KR" sz="3200" b="1" dirty="0">
                  <a:solidFill>
                    <a:schemeClr val="accent1"/>
                  </a:solidFill>
                  <a:latin typeface="나눔스퀘어 Bold" panose="020B0600000101010101" pitchFamily="50" charset="-127"/>
                  <a:ea typeface="나눔스퀘어 Bold" panose="020B0600000101010101" pitchFamily="50" charset="-127"/>
                </a:rPr>
                <a:t>02</a:t>
              </a:r>
              <a:endParaRPr lang="ko-KR" altLang="en-US" sz="3200" b="1" dirty="0">
                <a:solidFill>
                  <a:schemeClr val="accent1"/>
                </a:solidFill>
                <a:latin typeface="나눔스퀘어 Bold" panose="020B0600000101010101" pitchFamily="50" charset="-127"/>
                <a:ea typeface="나눔스퀘어 Bold" panose="020B0600000101010101" pitchFamily="50" charset="-127"/>
              </a:endParaRPr>
            </a:p>
          </p:txBody>
        </p:sp>
        <p:cxnSp>
          <p:nvCxnSpPr>
            <p:cNvPr id="31" name="직선 연결선 30">
              <a:extLst>
                <a:ext uri="{FF2B5EF4-FFF2-40B4-BE49-F238E27FC236}">
                  <a16:creationId xmlns:a16="http://schemas.microsoft.com/office/drawing/2014/main" id="{BFAABC74-E7C1-49ED-9401-BC2B8C7E589C}"/>
                </a:ext>
              </a:extLst>
            </p:cNvPr>
            <p:cNvCxnSpPr>
              <a:cxnSpLocks/>
            </p:cNvCxnSpPr>
            <p:nvPr/>
          </p:nvCxnSpPr>
          <p:spPr>
            <a:xfrm>
              <a:off x="0" y="931608"/>
              <a:ext cx="1213306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EC939269-5547-419C-9B54-EA3C95D0ECC2}"/>
              </a:ext>
            </a:extLst>
          </p:cNvPr>
          <p:cNvSpPr txBox="1"/>
          <p:nvPr/>
        </p:nvSpPr>
        <p:spPr>
          <a:xfrm>
            <a:off x="40296" y="6580630"/>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8" name="그림 17">
            <a:extLst>
              <a:ext uri="{FF2B5EF4-FFF2-40B4-BE49-F238E27FC236}">
                <a16:creationId xmlns:a16="http://schemas.microsoft.com/office/drawing/2014/main" id="{2148B175-D7EE-4A9C-8F3D-21E059B224B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1326844" y="6604952"/>
            <a:ext cx="747469" cy="212966"/>
          </a:xfrm>
          <a:prstGeom prst="rect">
            <a:avLst/>
          </a:prstGeom>
          <a:noFill/>
          <a:ln w="3175">
            <a:noFill/>
          </a:ln>
        </p:spPr>
      </p:pic>
      <p:grpSp>
        <p:nvGrpSpPr>
          <p:cNvPr id="13" name="그룹 12">
            <a:extLst>
              <a:ext uri="{FF2B5EF4-FFF2-40B4-BE49-F238E27FC236}">
                <a16:creationId xmlns:a16="http://schemas.microsoft.com/office/drawing/2014/main" id="{4E7D073F-D979-4612-A0E4-AAE5364048DF}"/>
              </a:ext>
            </a:extLst>
          </p:cNvPr>
          <p:cNvGrpSpPr/>
          <p:nvPr/>
        </p:nvGrpSpPr>
        <p:grpSpPr>
          <a:xfrm>
            <a:off x="0" y="6521853"/>
            <a:ext cx="12192000" cy="338554"/>
            <a:chOff x="0" y="6430089"/>
            <a:chExt cx="12192000" cy="338554"/>
          </a:xfrm>
        </p:grpSpPr>
        <p:sp>
          <p:nvSpPr>
            <p:cNvPr id="14" name="직사각형 13">
              <a:extLst>
                <a:ext uri="{FF2B5EF4-FFF2-40B4-BE49-F238E27FC236}">
                  <a16:creationId xmlns:a16="http://schemas.microsoft.com/office/drawing/2014/main" id="{8147389A-B836-437D-A737-1F026DA5C4D9}"/>
                </a:ext>
              </a:extLst>
            </p:cNvPr>
            <p:cNvSpPr/>
            <p:nvPr/>
          </p:nvSpPr>
          <p:spPr>
            <a:xfrm>
              <a:off x="0" y="6430089"/>
              <a:ext cx="12192000" cy="338554"/>
            </a:xfrm>
            <a:prstGeom prst="rect">
              <a:avLst/>
            </a:prstGeom>
            <a:solidFill>
              <a:srgbClr val="0041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latin typeface="나눔스퀘어" panose="020B0600000101010101" pitchFamily="50" charset="-127"/>
                <a:ea typeface="나눔스퀘어" panose="020B0600000101010101" pitchFamily="50" charset="-127"/>
              </a:endParaRPr>
            </a:p>
          </p:txBody>
        </p:sp>
        <p:sp>
          <p:nvSpPr>
            <p:cNvPr id="15" name="TextBox 14">
              <a:extLst>
                <a:ext uri="{FF2B5EF4-FFF2-40B4-BE49-F238E27FC236}">
                  <a16:creationId xmlns:a16="http://schemas.microsoft.com/office/drawing/2014/main" id="{1F79174D-2773-41BC-9AE9-8B77CB233C88}"/>
                </a:ext>
              </a:extLst>
            </p:cNvPr>
            <p:cNvSpPr txBox="1"/>
            <p:nvPr/>
          </p:nvSpPr>
          <p:spPr>
            <a:xfrm>
              <a:off x="804492" y="6468561"/>
              <a:ext cx="2672502" cy="261610"/>
            </a:xfrm>
            <a:prstGeom prst="rect">
              <a:avLst/>
            </a:prstGeom>
            <a:noFill/>
          </p:spPr>
          <p:txBody>
            <a:bodyPr wrap="square" rtlCol="0">
              <a:spAutoFit/>
            </a:bodyPr>
            <a:lstStyle/>
            <a:p>
              <a:r>
                <a:rPr lang="en-US" altLang="ko-KR"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rPr>
                <a:t>Graduate School of Data Science</a:t>
              </a:r>
              <a:endParaRPr lang="ko-KR" altLang="en-US" sz="1100" b="1" dirty="0">
                <a:solidFill>
                  <a:schemeClr val="bg1"/>
                </a:solidFill>
                <a:latin typeface="Arial Narrow" panose="020B0606020202030204" pitchFamily="34" charset="0"/>
                <a:ea typeface="나눔스퀘어 ExtraBold" panose="020B0600000101010101" pitchFamily="50" charset="-127"/>
                <a:cs typeface="Arial" panose="020B0604020202020204" pitchFamily="34" charset="0"/>
              </a:endParaRPr>
            </a:p>
          </p:txBody>
        </p:sp>
        <p:pic>
          <p:nvPicPr>
            <p:cNvPr id="19" name="그림 18">
              <a:extLst>
                <a:ext uri="{FF2B5EF4-FFF2-40B4-BE49-F238E27FC236}">
                  <a16:creationId xmlns:a16="http://schemas.microsoft.com/office/drawing/2014/main" id="{E044CC63-57C9-4ECD-BF16-6D13B27DAC58}"/>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5285" y="6513188"/>
              <a:ext cx="747469" cy="212966"/>
            </a:xfrm>
            <a:prstGeom prst="rect">
              <a:avLst/>
            </a:prstGeom>
            <a:noFill/>
            <a:ln w="3175">
              <a:noFill/>
            </a:ln>
          </p:spPr>
        </p:pic>
      </p:grpSp>
      <p:pic>
        <p:nvPicPr>
          <p:cNvPr id="20" name="Picture 8" descr="http://kirc.kaist.ac.kr/images/logos/kirc_logo.png">
            <a:extLst>
              <a:ext uri="{FF2B5EF4-FFF2-40B4-BE49-F238E27FC236}">
                <a16:creationId xmlns:a16="http://schemas.microsoft.com/office/drawing/2014/main" id="{797AB034-53FA-414F-A21B-0A345E35B09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9741725" y="6580115"/>
            <a:ext cx="2404990" cy="224444"/>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E9ED0754-3B08-4199-A191-78ACA032DF98}"/>
              </a:ext>
            </a:extLst>
          </p:cNvPr>
          <p:cNvSpPr/>
          <p:nvPr/>
        </p:nvSpPr>
        <p:spPr>
          <a:xfrm>
            <a:off x="355134" y="1085591"/>
            <a:ext cx="11053894" cy="3970318"/>
          </a:xfrm>
          <a:prstGeom prst="rect">
            <a:avLst/>
          </a:prstGeom>
        </p:spPr>
        <p:txBody>
          <a:bodyPr wrap="square">
            <a:spAutoFit/>
          </a:bodyPr>
          <a:lstStyle/>
          <a:p>
            <a:r>
              <a:rPr lang="ko-KR" altLang="en-US" dirty="0" err="1"/>
              <a:t>Imbal</a:t>
            </a:r>
            <a:r>
              <a:rPr lang="en-US" altLang="ko-KR" dirty="0"/>
              <a:t>a</a:t>
            </a:r>
            <a:r>
              <a:rPr lang="ko-KR" altLang="en-US" dirty="0" err="1"/>
              <a:t>nce</a:t>
            </a:r>
            <a:r>
              <a:rPr lang="ko-KR" altLang="en-US" dirty="0"/>
              <a:t> 데이터셋은 기존의 </a:t>
            </a:r>
            <a:r>
              <a:rPr lang="ko-KR" altLang="en-US" dirty="0" err="1"/>
              <a:t>Classification</a:t>
            </a:r>
            <a:r>
              <a:rPr lang="ko-KR" altLang="en-US" dirty="0"/>
              <a:t> 방법을 적용시 성능이 악화된다. </a:t>
            </a:r>
          </a:p>
          <a:p>
            <a:r>
              <a:rPr lang="ko-KR" altLang="en-US" dirty="0"/>
              <a:t>대부분의 </a:t>
            </a:r>
            <a:r>
              <a:rPr lang="ko-KR" altLang="en-US" dirty="0" err="1"/>
              <a:t>classification은</a:t>
            </a:r>
            <a:r>
              <a:rPr lang="ko-KR" altLang="en-US" dirty="0"/>
              <a:t> </a:t>
            </a:r>
            <a:r>
              <a:rPr lang="ko-KR" altLang="en-US" dirty="0" err="1"/>
              <a:t>balanced</a:t>
            </a:r>
            <a:r>
              <a:rPr lang="ko-KR" altLang="en-US" dirty="0"/>
              <a:t> </a:t>
            </a:r>
            <a:r>
              <a:rPr lang="ko-KR" altLang="en-US" dirty="0" err="1"/>
              <a:t>class</a:t>
            </a:r>
            <a:r>
              <a:rPr lang="ko-KR" altLang="en-US" dirty="0"/>
              <a:t> </a:t>
            </a:r>
            <a:r>
              <a:rPr lang="ko-KR" altLang="en-US" dirty="0" err="1"/>
              <a:t>distribution을</a:t>
            </a:r>
            <a:r>
              <a:rPr lang="ko-KR" altLang="en-US" dirty="0"/>
              <a:t> 가정한다. 그래서 </a:t>
            </a:r>
            <a:r>
              <a:rPr lang="ko-KR" altLang="en-US" dirty="0" err="1"/>
              <a:t>Imbalance</a:t>
            </a:r>
            <a:r>
              <a:rPr lang="ko-KR" altLang="en-US" dirty="0"/>
              <a:t> 데이터의 특성을 잘 반영하지 못하여 성능이 악화된다[</a:t>
            </a:r>
            <a:r>
              <a:rPr lang="ko-KR" altLang="en-US" dirty="0" err="1"/>
              <a:t>H</a:t>
            </a:r>
            <a:r>
              <a:rPr lang="ko-KR" altLang="en-US" dirty="0"/>
              <a:t> </a:t>
            </a:r>
            <a:r>
              <a:rPr lang="ko-KR" altLang="en-US" dirty="0" err="1"/>
              <a:t>He</a:t>
            </a:r>
            <a:r>
              <a:rPr lang="ko-KR" altLang="en-US" dirty="0"/>
              <a:t>, 2009]. </a:t>
            </a:r>
          </a:p>
          <a:p>
            <a:endParaRPr lang="ko-KR" altLang="en-US" dirty="0"/>
          </a:p>
          <a:p>
            <a:endParaRPr lang="ko-KR" altLang="en-US" dirty="0"/>
          </a:p>
          <a:p>
            <a:r>
              <a:rPr lang="ko-KR" altLang="en-US" dirty="0" err="1"/>
              <a:t>Imbalanced</a:t>
            </a:r>
            <a:r>
              <a:rPr lang="ko-KR" altLang="en-US" dirty="0"/>
              <a:t> </a:t>
            </a:r>
            <a:r>
              <a:rPr lang="ko-KR" altLang="en-US" dirty="0" err="1"/>
              <a:t>data을</a:t>
            </a:r>
            <a:r>
              <a:rPr lang="ko-KR" altLang="en-US" dirty="0"/>
              <a:t> 기존의 </a:t>
            </a:r>
            <a:r>
              <a:rPr lang="ko-KR" altLang="en-US" dirty="0" err="1"/>
              <a:t>Classification</a:t>
            </a:r>
            <a:r>
              <a:rPr lang="ko-KR" altLang="en-US" dirty="0"/>
              <a:t> 방법들을 적용했을 때 난항점이 있다. </a:t>
            </a:r>
          </a:p>
          <a:p>
            <a:r>
              <a:rPr lang="ko-KR" altLang="en-US" dirty="0"/>
              <a:t>1. </a:t>
            </a:r>
            <a:r>
              <a:rPr lang="ko-KR" altLang="en-US" dirty="0" err="1"/>
              <a:t>Major</a:t>
            </a:r>
            <a:r>
              <a:rPr lang="ko-KR" altLang="en-US" dirty="0"/>
              <a:t> </a:t>
            </a:r>
            <a:r>
              <a:rPr lang="ko-KR" altLang="en-US" dirty="0" err="1"/>
              <a:t>class에</a:t>
            </a:r>
            <a:r>
              <a:rPr lang="ko-KR" altLang="en-US" dirty="0"/>
              <a:t> 의해서 </a:t>
            </a:r>
            <a:r>
              <a:rPr lang="ko-KR" altLang="en-US" dirty="0" err="1"/>
              <a:t>Bias가</a:t>
            </a:r>
            <a:r>
              <a:rPr lang="ko-KR" altLang="en-US" dirty="0"/>
              <a:t> 생겨서 </a:t>
            </a:r>
            <a:r>
              <a:rPr lang="ko-KR" altLang="en-US" dirty="0" err="1"/>
              <a:t>Minorty</a:t>
            </a:r>
            <a:r>
              <a:rPr lang="ko-KR" altLang="en-US" dirty="0"/>
              <a:t> </a:t>
            </a:r>
            <a:r>
              <a:rPr lang="ko-KR" altLang="en-US" dirty="0" err="1"/>
              <a:t>Class를</a:t>
            </a:r>
            <a:r>
              <a:rPr lang="ko-KR" altLang="en-US" dirty="0"/>
              <a:t> 잘 구별하지 못한다 해도 높은 </a:t>
            </a:r>
            <a:r>
              <a:rPr lang="ko-KR" altLang="en-US" dirty="0" err="1"/>
              <a:t>Accuracy을</a:t>
            </a:r>
            <a:r>
              <a:rPr lang="ko-KR" altLang="en-US" dirty="0"/>
              <a:t> 달성한다[</a:t>
            </a:r>
            <a:r>
              <a:rPr lang="ko-KR" altLang="en-US" dirty="0" err="1"/>
              <a:t>Loyola-Gonalez</a:t>
            </a:r>
            <a:r>
              <a:rPr lang="ko-KR" altLang="en-US" dirty="0"/>
              <a:t> </a:t>
            </a:r>
            <a:r>
              <a:rPr lang="ko-KR" altLang="en-US" dirty="0" err="1"/>
              <a:t>et</a:t>
            </a:r>
            <a:r>
              <a:rPr lang="ko-KR" altLang="en-US" dirty="0"/>
              <a:t> </a:t>
            </a:r>
            <a:r>
              <a:rPr lang="ko-KR" altLang="en-US" dirty="0" err="1"/>
              <a:t>al</a:t>
            </a:r>
            <a:r>
              <a:rPr lang="ko-KR" altLang="en-US" dirty="0"/>
              <a:t>, 2016].  </a:t>
            </a:r>
          </a:p>
          <a:p>
            <a:endParaRPr lang="ko-KR" altLang="en-US" dirty="0"/>
          </a:p>
          <a:p>
            <a:r>
              <a:rPr lang="ko-KR" altLang="en-US" dirty="0"/>
              <a:t>2. </a:t>
            </a:r>
            <a:r>
              <a:rPr lang="ko-KR" altLang="en-US" dirty="0" err="1"/>
              <a:t>Minorty</a:t>
            </a:r>
            <a:r>
              <a:rPr lang="ko-KR" altLang="en-US" dirty="0"/>
              <a:t> 사례에 대해서 여러 </a:t>
            </a:r>
            <a:r>
              <a:rPr lang="ko-KR" altLang="en-US" dirty="0" err="1"/>
              <a:t>Class에</a:t>
            </a:r>
            <a:r>
              <a:rPr lang="ko-KR" altLang="en-US" dirty="0"/>
              <a:t> </a:t>
            </a:r>
            <a:r>
              <a:rPr lang="ko-KR" altLang="en-US" dirty="0" err="1"/>
              <a:t>Overlapping</a:t>
            </a:r>
            <a:r>
              <a:rPr lang="ko-KR" altLang="en-US" dirty="0"/>
              <a:t> 하는 경우가 잦아 높은 신뢰도를 갖기가 어렵다[</a:t>
            </a:r>
            <a:r>
              <a:rPr lang="ko-KR" altLang="en-US" dirty="0" err="1"/>
              <a:t>Denil</a:t>
            </a:r>
            <a:r>
              <a:rPr lang="ko-KR" altLang="en-US" dirty="0"/>
              <a:t>, 2010].</a:t>
            </a:r>
          </a:p>
          <a:p>
            <a:endParaRPr lang="en-US" altLang="ko-KR" dirty="0"/>
          </a:p>
          <a:p>
            <a:r>
              <a:rPr lang="ko-KR" altLang="en-US" dirty="0"/>
              <a:t>3. 이미지 등의 고차원의 데이터에 대해 예측할 경우,  </a:t>
            </a:r>
            <a:r>
              <a:rPr lang="ko-KR" altLang="en-US" dirty="0" err="1"/>
              <a:t>Minorty의</a:t>
            </a:r>
            <a:r>
              <a:rPr lang="ko-KR" altLang="en-US" dirty="0"/>
              <a:t> 패턴을 학습할 정도의 충분한 양의 데이터를 구하기 어렵다[</a:t>
            </a:r>
            <a:r>
              <a:rPr lang="ko-KR" altLang="en-US" dirty="0" err="1"/>
              <a:t>Wasikowski</a:t>
            </a:r>
            <a:r>
              <a:rPr lang="ko-KR" altLang="en-US" dirty="0"/>
              <a:t>, 2010]. </a:t>
            </a:r>
          </a:p>
        </p:txBody>
      </p:sp>
    </p:spTree>
    <p:extLst>
      <p:ext uri="{BB962C8B-B14F-4D97-AF65-F5344CB8AC3E}">
        <p14:creationId xmlns:p14="http://schemas.microsoft.com/office/powerpoint/2010/main" val="315022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블루">
      <a:dk1>
        <a:sysClr val="windowText" lastClr="000000"/>
      </a:dk1>
      <a:lt1>
        <a:sysClr val="window" lastClr="FFFFFF"/>
      </a:lt1>
      <a:dk2>
        <a:srgbClr val="44546A"/>
      </a:dk2>
      <a:lt2>
        <a:srgbClr val="E7E6E6"/>
      </a:lt2>
      <a:accent1>
        <a:srgbClr val="0F518E"/>
      </a:accent1>
      <a:accent2>
        <a:srgbClr val="00608A"/>
      </a:accent2>
      <a:accent3>
        <a:srgbClr val="0286AD"/>
      </a:accent3>
      <a:accent4>
        <a:srgbClr val="01B1D0"/>
      </a:accent4>
      <a:accent5>
        <a:srgbClr val="90CBDD"/>
      </a:accent5>
      <a:accent6>
        <a:srgbClr val="F2EAE3"/>
      </a:accent6>
      <a:hlink>
        <a:srgbClr val="262626"/>
      </a:hlink>
      <a:folHlink>
        <a:srgbClr val="262626"/>
      </a:folHlink>
    </a:clrScheme>
    <a:fontScheme name="Arial나눔">
      <a:majorFont>
        <a:latin typeface="Arial"/>
        <a:ea typeface="나눔스퀘어 ExtraBold"/>
        <a:cs typeface=""/>
      </a:majorFont>
      <a:minorFont>
        <a:latin typeface="Arial"/>
        <a:ea typeface="나눔스퀘어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28611</TotalTime>
  <Words>2262</Words>
  <Application>Microsoft Office PowerPoint</Application>
  <PresentationFormat>와이드스크린</PresentationFormat>
  <Paragraphs>295</Paragraphs>
  <Slides>21</Slides>
  <Notes>21</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21</vt:i4>
      </vt:variant>
    </vt:vector>
  </HeadingPairs>
  <TitlesOfParts>
    <vt:vector size="30" baseType="lpstr">
      <vt:lpstr>나눔스퀘어 ExtraBold</vt:lpstr>
      <vt:lpstr>Arial</vt:lpstr>
      <vt:lpstr>나눔스퀘어 Bold</vt:lpstr>
      <vt:lpstr>나눔스퀘어 Light</vt:lpstr>
      <vt:lpstr>맑은 고딕</vt:lpstr>
      <vt:lpstr>Arial Narrow</vt:lpstr>
      <vt:lpstr>나눔스퀘어</vt:lpstr>
      <vt:lpstr>Open Sans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Administrator</cp:lastModifiedBy>
  <cp:revision>680</cp:revision>
  <dcterms:created xsi:type="dcterms:W3CDTF">2021-02-14T00:18:03Z</dcterms:created>
  <dcterms:modified xsi:type="dcterms:W3CDTF">2023-01-16T01:06:26Z</dcterms:modified>
</cp:coreProperties>
</file>