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9"/>
  </p:notesMasterIdLst>
  <p:sldIdLst>
    <p:sldId id="295" r:id="rId2"/>
    <p:sldId id="299" r:id="rId3"/>
    <p:sldId id="417" r:id="rId4"/>
    <p:sldId id="418" r:id="rId5"/>
    <p:sldId id="419" r:id="rId6"/>
    <p:sldId id="420" r:id="rId7"/>
    <p:sldId id="421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70"/>
    <a:srgbClr val="BFDDF8"/>
    <a:srgbClr val="0286AD"/>
    <a:srgbClr val="969696"/>
    <a:srgbClr val="A2A2A2"/>
    <a:srgbClr val="0F518E"/>
    <a:srgbClr val="A54C1B"/>
    <a:srgbClr val="396E9A"/>
    <a:srgbClr val="56C6F2"/>
    <a:srgbClr val="6BC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0516" autoAdjust="0"/>
  </p:normalViewPr>
  <p:slideViewPr>
    <p:cSldViewPr snapToGrid="0" showGuides="1">
      <p:cViewPr varScale="1">
        <p:scale>
          <a:sx n="114" d="100"/>
          <a:sy n="114" d="100"/>
        </p:scale>
        <p:origin x="46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6"/>
    </p:cViewPr>
  </p:sorterViewPr>
  <p:notesViewPr>
    <p:cSldViewPr snapToGrid="0">
      <p:cViewPr varScale="1">
        <p:scale>
          <a:sx n="104" d="100"/>
          <a:sy n="104" d="100"/>
        </p:scale>
        <p:origin x="42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4D77-B8AF-4889-9108-4276AC1AB1BE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1E0A-1BA3-4611-A482-36D38AFCB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346A5-0E50-4A80-AECC-3CD8A3A24059}"/>
              </a:ext>
            </a:extLst>
          </p:cNvPr>
          <p:cNvSpPr txBox="1"/>
          <p:nvPr/>
        </p:nvSpPr>
        <p:spPr>
          <a:xfrm>
            <a:off x="635000" y="1954494"/>
            <a:ext cx="1239378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785B8"/>
                </a:solidFill>
                <a:latin typeface="+mj-ea"/>
                <a:ea typeface="+mj-ea"/>
              </a:rPr>
              <a:t>Paper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4785B8"/>
                </a:solidFill>
                <a:latin typeface="+mj-ea"/>
                <a:ea typeface="+mj-ea"/>
              </a:rPr>
              <a:t>Author, conf</a:t>
            </a:r>
            <a:endParaRPr lang="en-US" altLang="ko-KR" sz="1100" spc="-150" dirty="0">
              <a:solidFill>
                <a:srgbClr val="4785B8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75C46-30D4-4E5A-A1AE-F7AB20CDC7FB}"/>
              </a:ext>
            </a:extLst>
          </p:cNvPr>
          <p:cNvSpPr txBox="1"/>
          <p:nvPr/>
        </p:nvSpPr>
        <p:spPr>
          <a:xfrm>
            <a:off x="1263535" y="2776455"/>
            <a:ext cx="585041" cy="78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03958-4B0F-4B48-9B1E-33D4BC951B44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8AE3CB-30BA-4830-9E76-D008082364C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1855F-B6B5-4DC8-BB3C-BCAA4B515D65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6F3F1A-894D-4D6B-82EA-2A691C33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1032" name="Picture 8" descr="http://kirc.kaist.ac.kr/images/logos/kirc_logo.png">
            <a:extLst>
              <a:ext uri="{FF2B5EF4-FFF2-40B4-BE49-F238E27FC236}">
                <a16:creationId xmlns:a16="http://schemas.microsoft.com/office/drawing/2014/main" id="{6649C0ED-5ECA-4880-A156-305F73F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BF81D-FD12-4980-9F53-B0FF9E4ACE2A}"/>
              </a:ext>
            </a:extLst>
          </p:cNvPr>
          <p:cNvSpPr txBox="1"/>
          <p:nvPr/>
        </p:nvSpPr>
        <p:spPr>
          <a:xfrm>
            <a:off x="330200" y="382686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4785B8"/>
                </a:solidFill>
                <a:latin typeface="+mj-ea"/>
                <a:ea typeface="+mj-ea"/>
              </a:rPr>
              <a:t>INDEX</a:t>
            </a:r>
            <a:endParaRPr lang="ko-KR" altLang="en-US" sz="4000" spc="-300" dirty="0">
              <a:solidFill>
                <a:srgbClr val="4785B8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CBAB55-331D-43BC-9C85-6A59C9724A5A}"/>
              </a:ext>
            </a:extLst>
          </p:cNvPr>
          <p:cNvSpPr txBox="1"/>
          <p:nvPr/>
        </p:nvSpPr>
        <p:spPr>
          <a:xfrm>
            <a:off x="7400209" y="2667209"/>
            <a:ext cx="11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6D93D-5686-420B-97CA-C701DB8307F8}"/>
              </a:ext>
            </a:extLst>
          </p:cNvPr>
          <p:cNvSpPr txBox="1"/>
          <p:nvPr/>
        </p:nvSpPr>
        <p:spPr>
          <a:xfrm>
            <a:off x="7400209" y="3092535"/>
            <a:ext cx="150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7EDD1-EE34-41DC-AE63-C3DB7B44C006}"/>
              </a:ext>
            </a:extLst>
          </p:cNvPr>
          <p:cNvSpPr txBox="1"/>
          <p:nvPr/>
        </p:nvSpPr>
        <p:spPr>
          <a:xfrm>
            <a:off x="7400209" y="3503316"/>
            <a:ext cx="169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FDE127-0134-416B-9B7B-E949863D42C2}"/>
              </a:ext>
            </a:extLst>
          </p:cNvPr>
          <p:cNvSpPr txBox="1"/>
          <p:nvPr/>
        </p:nvSpPr>
        <p:spPr>
          <a:xfrm>
            <a:off x="7399846" y="4353968"/>
            <a:ext cx="387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18B8D3-20DC-4E13-B7B0-7862FBCE79A3}"/>
              </a:ext>
            </a:extLst>
          </p:cNvPr>
          <p:cNvSpPr txBox="1"/>
          <p:nvPr/>
        </p:nvSpPr>
        <p:spPr>
          <a:xfrm>
            <a:off x="7399846" y="3928642"/>
            <a:ext cx="251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B9EEC3-DB07-47D7-B489-89172B20782F}"/>
              </a:ext>
            </a:extLst>
          </p:cNvPr>
          <p:cNvSpPr txBox="1"/>
          <p:nvPr/>
        </p:nvSpPr>
        <p:spPr>
          <a:xfrm>
            <a:off x="7399846" y="4779294"/>
            <a:ext cx="31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10EE7B-A95D-46F3-A1E5-9CFA7C328CBC}"/>
              </a:ext>
            </a:extLst>
          </p:cNvPr>
          <p:cNvSpPr txBox="1"/>
          <p:nvPr/>
        </p:nvSpPr>
        <p:spPr>
          <a:xfrm>
            <a:off x="7399846" y="5204620"/>
            <a:ext cx="31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F518E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B5091-1C4F-431D-AF28-B427A8004F26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E1752D-41DF-43AC-9F08-3CC5B240CD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F8D243-5122-4A3A-9066-63531A0C1CF9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75F552-5D4E-4BF3-9662-F74F387D50DE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67357-263D-4762-8728-0994473CB4A9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494795-74BB-483E-8F3A-5A5C1B90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3" name="Picture 8" descr="http://kirc.kaist.ac.kr/images/logos/kirc_logo.png">
            <a:extLst>
              <a:ext uri="{FF2B5EF4-FFF2-40B4-BE49-F238E27FC236}">
                <a16:creationId xmlns:a16="http://schemas.microsoft.com/office/drawing/2014/main" id="{3C206D14-9B95-420C-9F0E-63726899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808C13-F2C9-4773-A410-D1BD60E5033F}"/>
              </a:ext>
            </a:extLst>
          </p:cNvPr>
          <p:cNvSpPr/>
          <p:nvPr/>
        </p:nvSpPr>
        <p:spPr>
          <a:xfrm>
            <a:off x="216738" y="1069939"/>
            <a:ext cx="12616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암은 여전히 가장 많은 사람들을 죽게 만드는 원인 중 하나이며</a:t>
            </a:r>
            <a:r>
              <a:rPr lang="en-US" altLang="ko-KR" dirty="0"/>
              <a:t>, </a:t>
            </a:r>
            <a:r>
              <a:rPr lang="ko-KR" altLang="en-US" dirty="0"/>
              <a:t>그 영향력을 키워가고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-  심혈관 질병 다음으로 주요한 사망 원인이다. </a:t>
            </a:r>
            <a:r>
              <a:rPr lang="en-US" altLang="ko-KR" dirty="0"/>
              <a:t>[IHME, 2019]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추세를 고려할 때</a:t>
            </a:r>
            <a:r>
              <a:rPr lang="en-US" altLang="ko-KR" dirty="0"/>
              <a:t>,</a:t>
            </a:r>
            <a:r>
              <a:rPr lang="ko-KR" altLang="en-US" dirty="0"/>
              <a:t> 암은 </a:t>
            </a:r>
            <a:r>
              <a:rPr lang="en-US" altLang="ko-KR" dirty="0"/>
              <a:t>21</a:t>
            </a:r>
            <a:r>
              <a:rPr lang="ko-KR" altLang="en-US" dirty="0"/>
              <a:t>세기 중에 심혈관 질병보다 높은 사망률을 가지게 될 것으로 추측된다</a:t>
            </a:r>
            <a:r>
              <a:rPr lang="en-US" altLang="ko-KR" dirty="0"/>
              <a:t>. [Fred,</a:t>
            </a:r>
            <a:r>
              <a:rPr lang="ko-KR" altLang="en-US" dirty="0"/>
              <a:t> </a:t>
            </a:r>
            <a:r>
              <a:rPr lang="en-US" altLang="ko-KR" dirty="0"/>
              <a:t>2021]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F233E-1C7A-43BB-96A9-30BD6315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06" y="2133411"/>
            <a:ext cx="7692019" cy="4349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8C839-ECB8-4C6A-A2AB-B9FE3D138C2A}"/>
              </a:ext>
            </a:extLst>
          </p:cNvPr>
          <p:cNvSpPr/>
          <p:nvPr/>
        </p:nvSpPr>
        <p:spPr>
          <a:xfrm>
            <a:off x="3052390" y="2959271"/>
            <a:ext cx="4133269" cy="157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8BE282-FC07-446F-8E29-AA9CBC74EEE9}"/>
              </a:ext>
            </a:extLst>
          </p:cNvPr>
          <p:cNvSpPr/>
          <p:nvPr/>
        </p:nvSpPr>
        <p:spPr>
          <a:xfrm>
            <a:off x="321471" y="1055286"/>
            <a:ext cx="114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조직 병리 검사는 암 진단의 표준 방법이다</a:t>
            </a:r>
            <a:r>
              <a:rPr lang="en-US" altLang="ko-KR" dirty="0"/>
              <a:t>. [Rubin, 2004]</a:t>
            </a:r>
            <a:r>
              <a:rPr lang="ko-KR" altLang="en-US" dirty="0"/>
              <a:t>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689C84-03FB-40C1-B658-3DB14066873A}"/>
              </a:ext>
            </a:extLst>
          </p:cNvPr>
          <p:cNvSpPr/>
          <p:nvPr/>
        </p:nvSpPr>
        <p:spPr>
          <a:xfrm>
            <a:off x="1369552" y="2017276"/>
            <a:ext cx="196182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증상 발현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건강 검진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88D832-3C78-484D-8AB9-ECAA23E0C87F}"/>
              </a:ext>
            </a:extLst>
          </p:cNvPr>
          <p:cNvSpPr/>
          <p:nvPr/>
        </p:nvSpPr>
        <p:spPr>
          <a:xfrm>
            <a:off x="4783485" y="2017276"/>
            <a:ext cx="1961829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검사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방사선 단순 촬영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혈액 검사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내시경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초음파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9E6457-B3C8-448F-AAC1-D0AE8A2F07AC}"/>
              </a:ext>
            </a:extLst>
          </p:cNvPr>
          <p:cNvSpPr/>
          <p:nvPr/>
        </p:nvSpPr>
        <p:spPr>
          <a:xfrm>
            <a:off x="8093518" y="1984273"/>
            <a:ext cx="1857931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정상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혹은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질병 의심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093204-35B8-4C28-97BB-05A52894AF21}"/>
              </a:ext>
            </a:extLst>
          </p:cNvPr>
          <p:cNvSpPr/>
          <p:nvPr/>
        </p:nvSpPr>
        <p:spPr>
          <a:xfrm>
            <a:off x="1369553" y="4436106"/>
            <a:ext cx="1961829" cy="843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검사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CT /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M.R.I.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P.E.T. / </a:t>
            </a:r>
            <a:r>
              <a:rPr lang="ko-KR" altLang="en-US" sz="1200" dirty="0">
                <a:solidFill>
                  <a:schemeClr val="tx1"/>
                </a:solidFill>
              </a:rPr>
              <a:t>초음파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동위원소 촬영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E1380E-AB7E-4EAE-8F77-EE784ADF002B}"/>
              </a:ext>
            </a:extLst>
          </p:cNvPr>
          <p:cNvSpPr/>
          <p:nvPr/>
        </p:nvSpPr>
        <p:spPr>
          <a:xfrm>
            <a:off x="4852441" y="4436105"/>
            <a:ext cx="1857931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조직 병리 검사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4F836F-2785-42AC-A925-69692DA916E7}"/>
              </a:ext>
            </a:extLst>
          </p:cNvPr>
          <p:cNvSpPr/>
          <p:nvPr/>
        </p:nvSpPr>
        <p:spPr>
          <a:xfrm>
            <a:off x="8093519" y="4362581"/>
            <a:ext cx="2031993" cy="90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추정 병기 진단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F61718-A521-460F-ACB3-49D4ABB9B33C}"/>
              </a:ext>
            </a:extLst>
          </p:cNvPr>
          <p:cNvSpPr/>
          <p:nvPr/>
        </p:nvSpPr>
        <p:spPr>
          <a:xfrm>
            <a:off x="874076" y="1770870"/>
            <a:ext cx="10387901" cy="1583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440B17-76F1-4E49-BBAE-77443919FAB6}"/>
              </a:ext>
            </a:extLst>
          </p:cNvPr>
          <p:cNvSpPr/>
          <p:nvPr/>
        </p:nvSpPr>
        <p:spPr>
          <a:xfrm>
            <a:off x="870124" y="3849463"/>
            <a:ext cx="10387901" cy="2090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53F8B5D-761C-4A48-B972-655019FD4CAD}"/>
              </a:ext>
            </a:extLst>
          </p:cNvPr>
          <p:cNvSpPr/>
          <p:nvPr/>
        </p:nvSpPr>
        <p:spPr>
          <a:xfrm>
            <a:off x="3686719" y="2424418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2DAEC5A-2E26-4EEF-8B65-CDDFD441CAFF}"/>
              </a:ext>
            </a:extLst>
          </p:cNvPr>
          <p:cNvSpPr/>
          <p:nvPr/>
        </p:nvSpPr>
        <p:spPr>
          <a:xfrm>
            <a:off x="7093815" y="2424418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057BDD8-6DDE-41C9-A7AD-2ABB37EAB760}"/>
              </a:ext>
            </a:extLst>
          </p:cNvPr>
          <p:cNvSpPr/>
          <p:nvPr/>
        </p:nvSpPr>
        <p:spPr>
          <a:xfrm>
            <a:off x="3686719" y="4716417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C50D5C19-367D-42E3-9913-085C34502183}"/>
              </a:ext>
            </a:extLst>
          </p:cNvPr>
          <p:cNvSpPr/>
          <p:nvPr/>
        </p:nvSpPr>
        <p:spPr>
          <a:xfrm>
            <a:off x="7093815" y="4716417"/>
            <a:ext cx="784613" cy="159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F07B1F4-7668-40A4-BBF4-AD986D6ADF55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H="1">
            <a:off x="1369553" y="2710893"/>
            <a:ext cx="8256937" cy="2146876"/>
          </a:xfrm>
          <a:prstGeom prst="bentConnector5">
            <a:avLst>
              <a:gd name="adj1" fmla="val -2769"/>
              <a:gd name="adj2" fmla="val 43247"/>
              <a:gd name="adj3" fmla="val 1027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B3319A-BCD7-43B6-8344-E86829301B9F}"/>
              </a:ext>
            </a:extLst>
          </p:cNvPr>
          <p:cNvSpPr/>
          <p:nvPr/>
        </p:nvSpPr>
        <p:spPr>
          <a:xfrm>
            <a:off x="1353424" y="5479682"/>
            <a:ext cx="1977957" cy="26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임시 진단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EB60C4-67D7-431C-A4D0-893427052EBA}"/>
              </a:ext>
            </a:extLst>
          </p:cNvPr>
          <p:cNvSpPr/>
          <p:nvPr/>
        </p:nvSpPr>
        <p:spPr>
          <a:xfrm>
            <a:off x="4767357" y="5479682"/>
            <a:ext cx="1977957" cy="26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암 진단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E7C15B-6E05-4209-BE78-ED0BD0B1F137}"/>
              </a:ext>
            </a:extLst>
          </p:cNvPr>
          <p:cNvSpPr/>
          <p:nvPr/>
        </p:nvSpPr>
        <p:spPr>
          <a:xfrm>
            <a:off x="8120536" y="5479682"/>
            <a:ext cx="1977957" cy="26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치료 방침 결정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18D47-E409-49BF-BFB6-D7750C6B5979}"/>
              </a:ext>
            </a:extLst>
          </p:cNvPr>
          <p:cNvSpPr txBox="1"/>
          <p:nvPr/>
        </p:nvSpPr>
        <p:spPr>
          <a:xfrm>
            <a:off x="327595" y="1987945"/>
            <a:ext cx="461665" cy="1137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/>
              <a:t>일반 검사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82A399-7F44-4D47-A14A-8874C92314B9}"/>
              </a:ext>
            </a:extLst>
          </p:cNvPr>
          <p:cNvSpPr txBox="1"/>
          <p:nvPr/>
        </p:nvSpPr>
        <p:spPr>
          <a:xfrm>
            <a:off x="327595" y="4337141"/>
            <a:ext cx="461665" cy="1137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정밀 검사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9429689-570B-4BEB-B264-F50F06FD5CE6}"/>
              </a:ext>
            </a:extLst>
          </p:cNvPr>
          <p:cNvSpPr/>
          <p:nvPr/>
        </p:nvSpPr>
        <p:spPr>
          <a:xfrm>
            <a:off x="8418475" y="2579170"/>
            <a:ext cx="1208015" cy="2634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B3DD8D-5BB2-4C4E-BEE0-7FCAF938256F}"/>
              </a:ext>
            </a:extLst>
          </p:cNvPr>
          <p:cNvSpPr txBox="1"/>
          <p:nvPr/>
        </p:nvSpPr>
        <p:spPr>
          <a:xfrm>
            <a:off x="8991182" y="6056672"/>
            <a:ext cx="2731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진단 과정</a:t>
            </a:r>
            <a:r>
              <a:rPr lang="en-US" altLang="ko-KR" sz="1050" dirty="0"/>
              <a:t> </a:t>
            </a:r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우리들 내과의원 홈페이지</a:t>
            </a:r>
          </a:p>
        </p:txBody>
      </p:sp>
    </p:spTree>
    <p:extLst>
      <p:ext uri="{BB962C8B-B14F-4D97-AF65-F5344CB8AC3E}">
        <p14:creationId xmlns:p14="http://schemas.microsoft.com/office/powerpoint/2010/main" val="221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8BE282-FC07-446F-8E29-AA9CBC74EEE9}"/>
              </a:ext>
            </a:extLst>
          </p:cNvPr>
          <p:cNvSpPr/>
          <p:nvPr/>
        </p:nvSpPr>
        <p:spPr>
          <a:xfrm>
            <a:off x="304800" y="1232257"/>
            <a:ext cx="10684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조직 병리 검사는 </a:t>
            </a:r>
            <a:r>
              <a:rPr lang="en-US" altLang="ko-KR" dirty="0"/>
              <a:t>labor intensive work</a:t>
            </a:r>
            <a:r>
              <a:rPr lang="ko-KR" altLang="en-US" dirty="0"/>
              <a:t>로 </a:t>
            </a:r>
            <a:r>
              <a:rPr lang="en-US" altLang="ko-KR" dirty="0"/>
              <a:t>Pathologist</a:t>
            </a:r>
            <a:r>
              <a:rPr lang="ko-KR" altLang="en-US" dirty="0"/>
              <a:t>에게 있어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'pathologist</a:t>
            </a:r>
            <a:r>
              <a:rPr lang="ko-KR" altLang="en-US" dirty="0"/>
              <a:t>가 방대한 양의 데이터를 일일이 수작업으로 점검한다</a:t>
            </a:r>
            <a:r>
              <a:rPr lang="en-US" altLang="ko-KR" dirty="0"/>
              <a:t>'</a:t>
            </a:r>
            <a:r>
              <a:rPr lang="ko-KR" altLang="en-US" dirty="0"/>
              <a:t>는 점에서 고 숙련자의 업무 과중으로 연결된다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이는 전반적인 </a:t>
            </a:r>
            <a:r>
              <a:rPr lang="en-US" altLang="ko-KR" dirty="0"/>
              <a:t>Labeling </a:t>
            </a:r>
            <a:r>
              <a:rPr lang="ko-KR" altLang="en-US" dirty="0"/>
              <a:t>비용 증가 및 집중도 하락에 따른 </a:t>
            </a:r>
            <a:r>
              <a:rPr lang="en-US" altLang="ko-KR" dirty="0"/>
              <a:t>Human error </a:t>
            </a:r>
            <a:r>
              <a:rPr lang="ko-KR" altLang="en-US" dirty="0"/>
              <a:t>비율을 증가시킬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Check : </a:t>
            </a:r>
            <a:r>
              <a:rPr lang="ko-KR" altLang="en-US" dirty="0"/>
              <a:t>한 명의 </a:t>
            </a:r>
            <a:r>
              <a:rPr lang="en-US" altLang="ko-KR" dirty="0"/>
              <a:t>Pathologist</a:t>
            </a:r>
            <a:r>
              <a:rPr lang="ko-KR" altLang="en-US" dirty="0"/>
              <a:t>에게 부여되는 검사 시간은 어떻게 되나 </a:t>
            </a:r>
            <a:r>
              <a:rPr lang="en-US" altLang="ko-KR" dirty="0"/>
              <a:t>?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D13E-F02C-4614-8BE7-178D88F6C81E}"/>
              </a:ext>
            </a:extLst>
          </p:cNvPr>
          <p:cNvSpPr/>
          <p:nvPr/>
        </p:nvSpPr>
        <p:spPr>
          <a:xfrm>
            <a:off x="419019" y="5793002"/>
            <a:ext cx="11373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Quality</a:t>
            </a:r>
            <a:r>
              <a:rPr lang="ko-KR" altLang="en-US" dirty="0"/>
              <a:t> </a:t>
            </a:r>
            <a:r>
              <a:rPr lang="ko-KR" altLang="en-US" dirty="0" err="1"/>
              <a:t>control</a:t>
            </a:r>
            <a:r>
              <a:rPr lang="ko-KR" altLang="en-US" dirty="0"/>
              <a:t> 및 업무 효율 증대를 통한 비용감소를 위해 DL-</a:t>
            </a:r>
            <a:r>
              <a:rPr lang="ko-KR" altLang="en-US" dirty="0" err="1"/>
              <a:t>based</a:t>
            </a:r>
            <a:r>
              <a:rPr lang="ko-KR" altLang="en-US" dirty="0"/>
              <a:t> </a:t>
            </a:r>
            <a:r>
              <a:rPr lang="ko-KR" altLang="en-US" dirty="0" err="1"/>
              <a:t>supporting</a:t>
            </a:r>
            <a:r>
              <a:rPr lang="ko-KR" altLang="en-US" dirty="0"/>
              <a:t> </a:t>
            </a:r>
            <a:r>
              <a:rPr lang="ko-KR" altLang="en-US" dirty="0" err="1"/>
              <a:t>system이</a:t>
            </a:r>
            <a:r>
              <a:rPr lang="ko-KR" altLang="en-US" dirty="0"/>
              <a:t> 필요하다. </a:t>
            </a:r>
          </a:p>
        </p:txBody>
      </p:sp>
    </p:spTree>
    <p:extLst>
      <p:ext uri="{BB962C8B-B14F-4D97-AF65-F5344CB8AC3E}">
        <p14:creationId xmlns:p14="http://schemas.microsoft.com/office/powerpoint/2010/main" val="34462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201468-499D-4E72-8936-93BFFCD2DCD3}"/>
              </a:ext>
            </a:extLst>
          </p:cNvPr>
          <p:cNvSpPr/>
          <p:nvPr/>
        </p:nvSpPr>
        <p:spPr>
          <a:xfrm>
            <a:off x="419019" y="1255780"/>
            <a:ext cx="10361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Digital pathology</a:t>
            </a:r>
            <a:r>
              <a:rPr lang="ko-KR" altLang="en-US" dirty="0"/>
              <a:t>의 발전을 통해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DL </a:t>
            </a:r>
            <a:r>
              <a:rPr lang="ko-KR" altLang="en-US" dirty="0" err="1"/>
              <a:t>베이스드</a:t>
            </a:r>
            <a:r>
              <a:rPr lang="ko-KR" altLang="en-US" dirty="0"/>
              <a:t> </a:t>
            </a:r>
            <a:r>
              <a:rPr lang="ko-KR" altLang="en-US" dirty="0" err="1"/>
              <a:t>서포팅</a:t>
            </a:r>
            <a:r>
              <a:rPr lang="ko-KR" altLang="en-US" dirty="0"/>
              <a:t> 시스템이 발전하고 있다 (성능도 잘 낸다)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Check</a:t>
            </a:r>
            <a:r>
              <a:rPr lang="ko-KR" altLang="en-US" dirty="0"/>
              <a:t> : </a:t>
            </a:r>
            <a:r>
              <a:rPr lang="ko-KR" altLang="en-US" dirty="0" err="1"/>
              <a:t>Reference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WSI 분야에서도 많은 DL-</a:t>
            </a:r>
            <a:r>
              <a:rPr lang="ko-KR" altLang="en-US" dirty="0" err="1"/>
              <a:t>Supporting</a:t>
            </a:r>
            <a:r>
              <a:rPr lang="ko-KR" altLang="en-US" dirty="0"/>
              <a:t> </a:t>
            </a:r>
            <a:r>
              <a:rPr lang="ko-KR" altLang="en-US" dirty="0" err="1"/>
              <a:t>system이</a:t>
            </a:r>
            <a:r>
              <a:rPr lang="ko-KR" altLang="en-US" dirty="0"/>
              <a:t> 도입되었고 높은 성능을 보인다.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Check</a:t>
            </a:r>
            <a:r>
              <a:rPr lang="ko-KR" altLang="en-US" dirty="0"/>
              <a:t> : </a:t>
            </a:r>
            <a:r>
              <a:rPr lang="ko-KR" altLang="en-US" dirty="0" err="1"/>
              <a:t>Reference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9F2F640-F82E-4882-88FB-242D960025C1}"/>
              </a:ext>
            </a:extLst>
          </p:cNvPr>
          <p:cNvSpPr/>
          <p:nvPr/>
        </p:nvSpPr>
        <p:spPr>
          <a:xfrm>
            <a:off x="419018" y="1367720"/>
            <a:ext cx="109078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[문제점] 현업의 </a:t>
            </a:r>
            <a:r>
              <a:rPr lang="ko-KR" altLang="en-US" dirty="0" err="1"/>
              <a:t>pathology</a:t>
            </a:r>
            <a:r>
              <a:rPr lang="ko-KR" altLang="en-US" dirty="0"/>
              <a:t> 분야는 데이터 불균형 문제가 강하다 (</a:t>
            </a:r>
            <a:r>
              <a:rPr lang="ko-KR" altLang="en-US" dirty="0" err="1"/>
              <a:t>ref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-&gt; 데이터 불균형 문제는 </a:t>
            </a:r>
            <a:r>
              <a:rPr lang="ko-KR" altLang="en-US" dirty="0" err="1"/>
              <a:t>balance</a:t>
            </a:r>
            <a:r>
              <a:rPr lang="ko-KR" altLang="en-US" dirty="0"/>
              <a:t> </a:t>
            </a:r>
            <a:r>
              <a:rPr lang="ko-KR" altLang="en-US" dirty="0" err="1"/>
              <a:t>dataset을</a:t>
            </a:r>
            <a:r>
              <a:rPr lang="ko-KR" altLang="en-US" dirty="0"/>
              <a:t> 가정한 </a:t>
            </a:r>
            <a:r>
              <a:rPr lang="ko-KR" altLang="en-US" dirty="0" err="1"/>
              <a:t>Classification이</a:t>
            </a:r>
            <a:r>
              <a:rPr lang="ko-KR" altLang="en-US" dirty="0"/>
              <a:t> 기존의 성능을 내지 못하도록 막는다. </a:t>
            </a:r>
          </a:p>
          <a:p>
            <a:r>
              <a:rPr lang="ko-KR" altLang="en-US" dirty="0"/>
              <a:t>-&gt; </a:t>
            </a:r>
            <a:r>
              <a:rPr lang="ko-KR" altLang="en-US" dirty="0" err="1"/>
              <a:t>Check</a:t>
            </a:r>
            <a:r>
              <a:rPr lang="ko-KR" altLang="en-US" dirty="0"/>
              <a:t> : </a:t>
            </a:r>
            <a:r>
              <a:rPr lang="ko-KR" altLang="en-US" dirty="0" err="1"/>
              <a:t>Reference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-&gt; 또한 현재 </a:t>
            </a:r>
            <a:r>
              <a:rPr lang="ko-KR" altLang="en-US" dirty="0" err="1"/>
              <a:t>Stomach</a:t>
            </a:r>
            <a:r>
              <a:rPr lang="ko-KR" altLang="en-US" dirty="0"/>
              <a:t> 데이터는 불균형이 심하다. </a:t>
            </a:r>
          </a:p>
        </p:txBody>
      </p:sp>
    </p:spTree>
    <p:extLst>
      <p:ext uri="{BB962C8B-B14F-4D97-AF65-F5344CB8AC3E}">
        <p14:creationId xmlns:p14="http://schemas.microsoft.com/office/powerpoint/2010/main" val="34961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27865</TotalTime>
  <Words>370</Words>
  <Application>Microsoft Office PowerPoint</Application>
  <PresentationFormat>와이드스크린</PresentationFormat>
  <Paragraphs>82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맑은 고딕</vt:lpstr>
      <vt:lpstr>나눔스퀘어 Light</vt:lpstr>
      <vt:lpstr>나눔스퀘어 Bold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649</cp:revision>
  <dcterms:created xsi:type="dcterms:W3CDTF">2021-02-14T00:18:03Z</dcterms:created>
  <dcterms:modified xsi:type="dcterms:W3CDTF">2023-01-11T08:40:28Z</dcterms:modified>
</cp:coreProperties>
</file>