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324" r:id="rId3"/>
    <p:sldId id="337" r:id="rId4"/>
    <p:sldId id="334" r:id="rId5"/>
    <p:sldId id="346" r:id="rId6"/>
    <p:sldId id="351" r:id="rId7"/>
    <p:sldId id="347" r:id="rId8"/>
    <p:sldId id="352" r:id="rId9"/>
    <p:sldId id="353" r:id="rId10"/>
    <p:sldId id="354" r:id="rId11"/>
    <p:sldId id="349" r:id="rId12"/>
    <p:sldId id="355" r:id="rId13"/>
    <p:sldId id="356" r:id="rId14"/>
    <p:sldId id="357" r:id="rId15"/>
    <p:sldId id="344" r:id="rId16"/>
    <p:sldId id="358" r:id="rId17"/>
    <p:sldId id="345" r:id="rId18"/>
    <p:sldId id="340" r:id="rId19"/>
    <p:sldId id="341" r:id="rId20"/>
    <p:sldId id="325" r:id="rId21"/>
    <p:sldId id="339" r:id="rId22"/>
    <p:sldId id="338" r:id="rId23"/>
    <p:sldId id="326" r:id="rId24"/>
    <p:sldId id="327" r:id="rId25"/>
    <p:sldId id="328" r:id="rId26"/>
    <p:sldId id="329" r:id="rId27"/>
    <p:sldId id="330" r:id="rId28"/>
    <p:sldId id="333" r:id="rId29"/>
    <p:sldId id="335" r:id="rId30"/>
    <p:sldId id="288" r:id="rId31"/>
    <p:sldId id="323" r:id="rId32"/>
    <p:sldId id="307" r:id="rId33"/>
    <p:sldId id="305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2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7EE"/>
    <a:srgbClr val="D4E6C7"/>
    <a:srgbClr val="306EBA"/>
    <a:srgbClr val="00286F"/>
    <a:srgbClr val="D8E1EA"/>
    <a:srgbClr val="A6C4E8"/>
    <a:srgbClr val="D9D9D9"/>
    <a:srgbClr val="327BCC"/>
    <a:srgbClr val="181818"/>
    <a:srgbClr val="0019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1" autoAdjust="0"/>
    <p:restoredTop sz="65758" autoAdjust="0"/>
  </p:normalViewPr>
  <p:slideViewPr>
    <p:cSldViewPr snapToGrid="0" showGuides="1">
      <p:cViewPr varScale="1">
        <p:scale>
          <a:sx n="60" d="100"/>
          <a:sy n="60" d="100"/>
        </p:scale>
        <p:origin x="78" y="384"/>
      </p:cViewPr>
      <p:guideLst>
        <p:guide orient="horz" pos="2160"/>
        <p:guide pos="3840"/>
        <p:guide orient="horz" pos="1253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1C6E6-C9EF-4AEA-9A59-A9694720BB3A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D6B1E-B667-4EA5-A6E9-59B9296CD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20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Define problem (1</a:t>
            </a:r>
            <a:r>
              <a:rPr lang="ko-KR" altLang="en-US" dirty="0"/>
              <a:t>장</a:t>
            </a:r>
            <a:r>
              <a:rPr lang="en-US" altLang="ko-KR" dirty="0"/>
              <a:t>)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Problem of MTL 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performance degeneration  / Sacrifice each other </a:t>
            </a:r>
          </a:p>
          <a:p>
            <a:br>
              <a:rPr lang="en-US" altLang="ko-KR" dirty="0"/>
            </a:br>
            <a:endParaRPr lang="en-US" altLang="ko-KR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Negative transfer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Common phenomenon in MTL </a:t>
            </a:r>
            <a:r>
              <a:rPr lang="en-US" altLang="ko-KR" dirty="0" err="1"/>
              <a:t>expecially</a:t>
            </a:r>
            <a:r>
              <a:rPr lang="en-US" altLang="ko-KR" dirty="0"/>
              <a:t> for loosely correlated tasks </a:t>
            </a:r>
          </a:p>
          <a:p>
            <a:br>
              <a:rPr lang="en-US" altLang="ko-KR" dirty="0"/>
            </a:br>
            <a:endParaRPr lang="en-US" altLang="ko-KR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"seesaw Phenomenon" 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where improving shared learning efficiency and achieving significant improvement over corresponding single-task model </a:t>
            </a:r>
            <a:r>
              <a:rPr lang="en-US" altLang="ko-KR" dirty="0" err="1"/>
              <a:t>accross</a:t>
            </a:r>
            <a:r>
              <a:rPr lang="en-US" altLang="ko-KR" dirty="0"/>
              <a:t> all task is difficult for current MTL models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VCR </a:t>
            </a:r>
            <a:r>
              <a:rPr lang="ko-KR" altLang="en-US" dirty="0"/>
              <a:t>과 </a:t>
            </a:r>
            <a:r>
              <a:rPr lang="en-US" altLang="ko-KR" dirty="0"/>
              <a:t>VTR </a:t>
            </a:r>
            <a:r>
              <a:rPr lang="ko-KR" altLang="en-US" dirty="0"/>
              <a:t>관계 설명하기</a:t>
            </a:r>
            <a:r>
              <a:rPr lang="en-US" altLang="ko-KR" dirty="0"/>
              <a:t>. the correlation pattern btw VCR and VTR is complex. - Seesaw phenomenon exist </a:t>
            </a:r>
          </a:p>
          <a:p>
            <a:pPr marL="2057400" lvl="4" indent="-228600">
              <a:buFont typeface="Arial" panose="020B0604020202020204" pitchFamily="34" charset="0"/>
              <a:buChar char="•"/>
            </a:pPr>
            <a:r>
              <a:rPr lang="en-US" altLang="ko-KR" dirty="0"/>
              <a:t>Figure</a:t>
            </a:r>
            <a:r>
              <a:rPr lang="ko-KR" altLang="en-US" dirty="0"/>
              <a:t>을 통해서 </a:t>
            </a:r>
            <a:r>
              <a:rPr lang="en-US" altLang="ko-KR" dirty="0"/>
              <a:t>Seesaw Phenomenon </a:t>
            </a:r>
            <a:r>
              <a:rPr lang="ko-KR" altLang="en-US" dirty="0"/>
              <a:t>현상 제시하기</a:t>
            </a:r>
            <a:r>
              <a:rPr lang="en-US" altLang="ko-KR" dirty="0"/>
              <a:t>.  </a:t>
            </a:r>
          </a:p>
          <a:p>
            <a:pPr marL="2057400" lvl="4" indent="-228600">
              <a:buFont typeface="Arial" panose="020B0604020202020204" pitchFamily="34" charset="0"/>
              <a:buChar char="•"/>
            </a:pPr>
            <a:r>
              <a:rPr lang="en-US" altLang="ko-KR" dirty="0"/>
              <a:t>We can observe the seesaw phenomenon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377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Define problem (1</a:t>
            </a:r>
            <a:r>
              <a:rPr lang="ko-KR" altLang="en-US" dirty="0"/>
              <a:t>장</a:t>
            </a:r>
            <a:r>
              <a:rPr lang="en-US" altLang="ko-KR" dirty="0"/>
              <a:t>)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Problem of MTL 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performance degeneration  / Sacrifice each other </a:t>
            </a:r>
          </a:p>
          <a:p>
            <a:br>
              <a:rPr lang="en-US" altLang="ko-KR" dirty="0"/>
            </a:br>
            <a:endParaRPr lang="en-US" altLang="ko-KR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Negative transfer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Common phenomenon in MTL </a:t>
            </a:r>
            <a:r>
              <a:rPr lang="en-US" altLang="ko-KR" dirty="0" err="1"/>
              <a:t>expecially</a:t>
            </a:r>
            <a:r>
              <a:rPr lang="en-US" altLang="ko-KR" dirty="0"/>
              <a:t> for loosely correlated tasks </a:t>
            </a:r>
          </a:p>
          <a:p>
            <a:br>
              <a:rPr lang="en-US" altLang="ko-KR" dirty="0"/>
            </a:br>
            <a:endParaRPr lang="en-US" altLang="ko-KR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"seesaw Phenomenon" 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where improving shared learning efficiency and achieving significant improvement over corresponding single-task model </a:t>
            </a:r>
            <a:r>
              <a:rPr lang="en-US" altLang="ko-KR" dirty="0" err="1"/>
              <a:t>accross</a:t>
            </a:r>
            <a:r>
              <a:rPr lang="en-US" altLang="ko-KR" dirty="0"/>
              <a:t> all task is difficult for current MTL models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VCR </a:t>
            </a:r>
            <a:r>
              <a:rPr lang="ko-KR" altLang="en-US" dirty="0"/>
              <a:t>과 </a:t>
            </a:r>
            <a:r>
              <a:rPr lang="en-US" altLang="ko-KR" dirty="0"/>
              <a:t>VTR </a:t>
            </a:r>
            <a:r>
              <a:rPr lang="ko-KR" altLang="en-US" dirty="0"/>
              <a:t>관계 설명하기</a:t>
            </a:r>
            <a:r>
              <a:rPr lang="en-US" altLang="ko-KR" dirty="0"/>
              <a:t>. the correlation pattern btw VCR and VTR is complex. - Seesaw phenomenon exist </a:t>
            </a:r>
          </a:p>
          <a:p>
            <a:pPr marL="2057400" lvl="4" indent="-228600">
              <a:buFont typeface="Arial" panose="020B0604020202020204" pitchFamily="34" charset="0"/>
              <a:buChar char="•"/>
            </a:pPr>
            <a:r>
              <a:rPr lang="en-US" altLang="ko-KR" dirty="0"/>
              <a:t>Figure</a:t>
            </a:r>
            <a:r>
              <a:rPr lang="ko-KR" altLang="en-US" dirty="0"/>
              <a:t>을 통해서 </a:t>
            </a:r>
            <a:r>
              <a:rPr lang="en-US" altLang="ko-KR" dirty="0"/>
              <a:t>Seesaw Phenomenon </a:t>
            </a:r>
            <a:r>
              <a:rPr lang="ko-KR" altLang="en-US" dirty="0"/>
              <a:t>현상 제시하기</a:t>
            </a:r>
            <a:r>
              <a:rPr lang="en-US" altLang="ko-KR" dirty="0"/>
              <a:t>.  </a:t>
            </a:r>
          </a:p>
          <a:p>
            <a:pPr marL="2057400" lvl="4" indent="-228600">
              <a:buFont typeface="Arial" panose="020B0604020202020204" pitchFamily="34" charset="0"/>
              <a:buChar char="•"/>
            </a:pPr>
            <a:r>
              <a:rPr lang="en-US" altLang="ko-KR" dirty="0"/>
              <a:t>We can observe the seesaw phenomenon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413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Define problem (1</a:t>
            </a:r>
            <a:r>
              <a:rPr lang="ko-KR" altLang="en-US" dirty="0"/>
              <a:t>장</a:t>
            </a:r>
            <a:r>
              <a:rPr lang="en-US" altLang="ko-KR" dirty="0"/>
              <a:t>)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Problem of MTL 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performance degeneration  / Sacrifice each other </a:t>
            </a:r>
          </a:p>
          <a:p>
            <a:br>
              <a:rPr lang="en-US" altLang="ko-KR" dirty="0"/>
            </a:br>
            <a:endParaRPr lang="en-US" altLang="ko-KR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Negative transfer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Common phenomenon in MTL </a:t>
            </a:r>
            <a:r>
              <a:rPr lang="en-US" altLang="ko-KR" dirty="0" err="1"/>
              <a:t>expecially</a:t>
            </a:r>
            <a:r>
              <a:rPr lang="en-US" altLang="ko-KR" dirty="0"/>
              <a:t> for loosely correlated tasks </a:t>
            </a:r>
          </a:p>
          <a:p>
            <a:br>
              <a:rPr lang="en-US" altLang="ko-KR" dirty="0"/>
            </a:br>
            <a:endParaRPr lang="en-US" altLang="ko-KR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"seesaw Phenomenon" 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where improving shared learning efficiency and achieving significant improvement over corresponding single-task model </a:t>
            </a:r>
            <a:r>
              <a:rPr lang="en-US" altLang="ko-KR" dirty="0" err="1"/>
              <a:t>accross</a:t>
            </a:r>
            <a:r>
              <a:rPr lang="en-US" altLang="ko-KR" dirty="0"/>
              <a:t> all task is difficult for current MTL models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VCR </a:t>
            </a:r>
            <a:r>
              <a:rPr lang="ko-KR" altLang="en-US" dirty="0"/>
              <a:t>과 </a:t>
            </a:r>
            <a:r>
              <a:rPr lang="en-US" altLang="ko-KR" dirty="0"/>
              <a:t>VTR </a:t>
            </a:r>
            <a:r>
              <a:rPr lang="ko-KR" altLang="en-US" dirty="0"/>
              <a:t>관계 설명하기</a:t>
            </a:r>
            <a:r>
              <a:rPr lang="en-US" altLang="ko-KR" dirty="0"/>
              <a:t>. the correlation pattern btw VCR and VTR is complex. - Seesaw phenomenon exist </a:t>
            </a:r>
          </a:p>
          <a:p>
            <a:pPr marL="2057400" lvl="4" indent="-228600">
              <a:buFont typeface="Arial" panose="020B0604020202020204" pitchFamily="34" charset="0"/>
              <a:buChar char="•"/>
            </a:pPr>
            <a:r>
              <a:rPr lang="en-US" altLang="ko-KR" dirty="0"/>
              <a:t>Figure</a:t>
            </a:r>
            <a:r>
              <a:rPr lang="ko-KR" altLang="en-US" dirty="0"/>
              <a:t>을 통해서 </a:t>
            </a:r>
            <a:r>
              <a:rPr lang="en-US" altLang="ko-KR" dirty="0"/>
              <a:t>Seesaw Phenomenon </a:t>
            </a:r>
            <a:r>
              <a:rPr lang="ko-KR" altLang="en-US" dirty="0"/>
              <a:t>현상 제시하기</a:t>
            </a:r>
            <a:r>
              <a:rPr lang="en-US" altLang="ko-KR" dirty="0"/>
              <a:t>.  </a:t>
            </a:r>
          </a:p>
          <a:p>
            <a:pPr marL="2057400" lvl="4" indent="-228600">
              <a:buFont typeface="Arial" panose="020B0604020202020204" pitchFamily="34" charset="0"/>
              <a:buChar char="•"/>
            </a:pPr>
            <a:r>
              <a:rPr lang="en-US" altLang="ko-KR" dirty="0"/>
              <a:t>We can observe the seesaw phenomenon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558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Define problem (1</a:t>
            </a:r>
            <a:r>
              <a:rPr lang="ko-KR" altLang="en-US" dirty="0"/>
              <a:t>장</a:t>
            </a:r>
            <a:r>
              <a:rPr lang="en-US" altLang="ko-KR" dirty="0"/>
              <a:t>)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Problem of MTL 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performance degeneration  / Sacrifice each other </a:t>
            </a:r>
          </a:p>
          <a:p>
            <a:br>
              <a:rPr lang="en-US" altLang="ko-KR" dirty="0"/>
            </a:br>
            <a:endParaRPr lang="en-US" altLang="ko-KR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Negative transfer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Common phenomenon in MTL </a:t>
            </a:r>
            <a:r>
              <a:rPr lang="en-US" altLang="ko-KR" dirty="0" err="1"/>
              <a:t>expecially</a:t>
            </a:r>
            <a:r>
              <a:rPr lang="en-US" altLang="ko-KR" dirty="0"/>
              <a:t> for loosely correlated tasks </a:t>
            </a:r>
          </a:p>
          <a:p>
            <a:br>
              <a:rPr lang="en-US" altLang="ko-KR" dirty="0"/>
            </a:br>
            <a:endParaRPr lang="en-US" altLang="ko-KR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"seesaw Phenomenon" 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where improving shared learning efficiency and achieving significant improvement over corresponding single-task model </a:t>
            </a:r>
            <a:r>
              <a:rPr lang="en-US" altLang="ko-KR" dirty="0" err="1"/>
              <a:t>accross</a:t>
            </a:r>
            <a:r>
              <a:rPr lang="en-US" altLang="ko-KR" dirty="0"/>
              <a:t> all task is difficult for current MTL models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VCR </a:t>
            </a:r>
            <a:r>
              <a:rPr lang="ko-KR" altLang="en-US" dirty="0"/>
              <a:t>과 </a:t>
            </a:r>
            <a:r>
              <a:rPr lang="en-US" altLang="ko-KR" dirty="0"/>
              <a:t>VTR </a:t>
            </a:r>
            <a:r>
              <a:rPr lang="ko-KR" altLang="en-US" dirty="0"/>
              <a:t>관계 설명하기</a:t>
            </a:r>
            <a:r>
              <a:rPr lang="en-US" altLang="ko-KR" dirty="0"/>
              <a:t>. the correlation pattern btw VCR and VTR is complex. - Seesaw phenomenon exist </a:t>
            </a:r>
          </a:p>
          <a:p>
            <a:pPr marL="2057400" lvl="4" indent="-228600">
              <a:buFont typeface="Arial" panose="020B0604020202020204" pitchFamily="34" charset="0"/>
              <a:buChar char="•"/>
            </a:pPr>
            <a:r>
              <a:rPr lang="en-US" altLang="ko-KR" dirty="0"/>
              <a:t>Figure</a:t>
            </a:r>
            <a:r>
              <a:rPr lang="ko-KR" altLang="en-US" dirty="0"/>
              <a:t>을 통해서 </a:t>
            </a:r>
            <a:r>
              <a:rPr lang="en-US" altLang="ko-KR" dirty="0"/>
              <a:t>Seesaw Phenomenon </a:t>
            </a:r>
            <a:r>
              <a:rPr lang="ko-KR" altLang="en-US" dirty="0"/>
              <a:t>현상 제시하기</a:t>
            </a:r>
            <a:r>
              <a:rPr lang="en-US" altLang="ko-KR" dirty="0"/>
              <a:t>.  </a:t>
            </a:r>
          </a:p>
          <a:p>
            <a:pPr marL="2057400" lvl="4" indent="-228600">
              <a:buFont typeface="Arial" panose="020B0604020202020204" pitchFamily="34" charset="0"/>
              <a:buChar char="•"/>
            </a:pPr>
            <a:r>
              <a:rPr lang="en-US" altLang="ko-KR" dirty="0"/>
              <a:t>We can observe the seesaw phenomenon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942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5E244-8D2F-4A0E-80FD-A6EEF0073CA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507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F9538-8CD2-4CC7-96CA-009EE2393D6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532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F9538-8CD2-4CC7-96CA-009EE2393D6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42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633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69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CGC</a:t>
            </a:r>
            <a:r>
              <a:rPr lang="ko-KR" altLang="en-US" dirty="0"/>
              <a:t> 모델을 통해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261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Define problem (1</a:t>
            </a:r>
            <a:r>
              <a:rPr lang="ko-KR" altLang="en-US" dirty="0"/>
              <a:t>장</a:t>
            </a:r>
            <a:r>
              <a:rPr lang="en-US" altLang="ko-KR" dirty="0"/>
              <a:t>)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Problem of MTL 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performance degeneration  / Sacrifice each other </a:t>
            </a:r>
          </a:p>
          <a:p>
            <a:br>
              <a:rPr lang="en-US" altLang="ko-KR" dirty="0"/>
            </a:br>
            <a:endParaRPr lang="en-US" altLang="ko-KR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Negative transfer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Common phenomenon in MTL </a:t>
            </a:r>
            <a:r>
              <a:rPr lang="en-US" altLang="ko-KR" dirty="0" err="1"/>
              <a:t>expecially</a:t>
            </a:r>
            <a:r>
              <a:rPr lang="en-US" altLang="ko-KR" dirty="0"/>
              <a:t> for loosely correlated tasks </a:t>
            </a:r>
          </a:p>
          <a:p>
            <a:br>
              <a:rPr lang="en-US" altLang="ko-KR" dirty="0"/>
            </a:br>
            <a:endParaRPr lang="en-US" altLang="ko-KR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"seesaw Phenomenon" 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where improving shared learning efficiency and achieving significant improvement over corresponding single-task model </a:t>
            </a:r>
            <a:r>
              <a:rPr lang="en-US" altLang="ko-KR" dirty="0" err="1"/>
              <a:t>accross</a:t>
            </a:r>
            <a:r>
              <a:rPr lang="en-US" altLang="ko-KR" dirty="0"/>
              <a:t> all task is difficult for current MTL models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VCR </a:t>
            </a:r>
            <a:r>
              <a:rPr lang="ko-KR" altLang="en-US" dirty="0"/>
              <a:t>과 </a:t>
            </a:r>
            <a:r>
              <a:rPr lang="en-US" altLang="ko-KR" dirty="0"/>
              <a:t>VTR </a:t>
            </a:r>
            <a:r>
              <a:rPr lang="ko-KR" altLang="en-US" dirty="0"/>
              <a:t>관계 설명하기</a:t>
            </a:r>
            <a:r>
              <a:rPr lang="en-US" altLang="ko-KR" dirty="0"/>
              <a:t>. the correlation pattern btw VCR and VTR is complex. - Seesaw phenomenon exist </a:t>
            </a:r>
          </a:p>
          <a:p>
            <a:pPr marL="2057400" lvl="4" indent="-228600">
              <a:buFont typeface="Arial" panose="020B0604020202020204" pitchFamily="34" charset="0"/>
              <a:buChar char="•"/>
            </a:pPr>
            <a:r>
              <a:rPr lang="en-US" altLang="ko-KR" dirty="0"/>
              <a:t>Figure</a:t>
            </a:r>
            <a:r>
              <a:rPr lang="ko-KR" altLang="en-US" dirty="0"/>
              <a:t>을 통해서 </a:t>
            </a:r>
            <a:r>
              <a:rPr lang="en-US" altLang="ko-KR" dirty="0"/>
              <a:t>Seesaw Phenomenon </a:t>
            </a:r>
            <a:r>
              <a:rPr lang="ko-KR" altLang="en-US" dirty="0"/>
              <a:t>현상 제시하기</a:t>
            </a:r>
            <a:r>
              <a:rPr lang="en-US" altLang="ko-KR" dirty="0"/>
              <a:t>.  </a:t>
            </a:r>
          </a:p>
          <a:p>
            <a:pPr marL="2057400" lvl="4" indent="-228600">
              <a:buFont typeface="Arial" panose="020B0604020202020204" pitchFamily="34" charset="0"/>
              <a:buChar char="•"/>
            </a:pPr>
            <a:r>
              <a:rPr lang="en-US" altLang="ko-KR" dirty="0"/>
              <a:t>We can observe the seesaw phenomenon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026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Define problem (1</a:t>
            </a:r>
            <a:r>
              <a:rPr lang="ko-KR" altLang="en-US" dirty="0"/>
              <a:t>장</a:t>
            </a:r>
            <a:r>
              <a:rPr lang="en-US" altLang="ko-KR" dirty="0"/>
              <a:t>)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Problem of MTL 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performance degeneration  / Sacrifice each other </a:t>
            </a:r>
          </a:p>
          <a:p>
            <a:br>
              <a:rPr lang="en-US" altLang="ko-KR" dirty="0"/>
            </a:br>
            <a:endParaRPr lang="en-US" altLang="ko-KR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Negative transfer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Common phenomenon in MTL </a:t>
            </a:r>
            <a:r>
              <a:rPr lang="en-US" altLang="ko-KR" dirty="0" err="1"/>
              <a:t>expecially</a:t>
            </a:r>
            <a:r>
              <a:rPr lang="en-US" altLang="ko-KR" dirty="0"/>
              <a:t> for loosely correlated tasks </a:t>
            </a:r>
          </a:p>
          <a:p>
            <a:br>
              <a:rPr lang="en-US" altLang="ko-KR" dirty="0"/>
            </a:br>
            <a:endParaRPr lang="en-US" altLang="ko-KR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"seesaw Phenomenon" 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where improving shared learning efficiency and achieving significant improvement over corresponding single-task model </a:t>
            </a:r>
            <a:r>
              <a:rPr lang="en-US" altLang="ko-KR" dirty="0" err="1"/>
              <a:t>accross</a:t>
            </a:r>
            <a:r>
              <a:rPr lang="en-US" altLang="ko-KR" dirty="0"/>
              <a:t> all task is difficult for current MTL models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VCR </a:t>
            </a:r>
            <a:r>
              <a:rPr lang="ko-KR" altLang="en-US" dirty="0"/>
              <a:t>과 </a:t>
            </a:r>
            <a:r>
              <a:rPr lang="en-US" altLang="ko-KR" dirty="0"/>
              <a:t>VTR </a:t>
            </a:r>
            <a:r>
              <a:rPr lang="ko-KR" altLang="en-US" dirty="0"/>
              <a:t>관계 설명하기</a:t>
            </a:r>
            <a:r>
              <a:rPr lang="en-US" altLang="ko-KR" dirty="0"/>
              <a:t>. the correlation pattern btw VCR and VTR is complex. - Seesaw phenomenon exist </a:t>
            </a:r>
          </a:p>
          <a:p>
            <a:pPr marL="2057400" lvl="4" indent="-228600">
              <a:buFont typeface="Arial" panose="020B0604020202020204" pitchFamily="34" charset="0"/>
              <a:buChar char="•"/>
            </a:pPr>
            <a:r>
              <a:rPr lang="en-US" altLang="ko-KR" dirty="0"/>
              <a:t>Figure</a:t>
            </a:r>
            <a:r>
              <a:rPr lang="ko-KR" altLang="en-US" dirty="0"/>
              <a:t>을 통해서 </a:t>
            </a:r>
            <a:r>
              <a:rPr lang="en-US" altLang="ko-KR" dirty="0"/>
              <a:t>Seesaw Phenomenon </a:t>
            </a:r>
            <a:r>
              <a:rPr lang="ko-KR" altLang="en-US" dirty="0"/>
              <a:t>현상 제시하기</a:t>
            </a:r>
            <a:r>
              <a:rPr lang="en-US" altLang="ko-KR" dirty="0"/>
              <a:t>.  </a:t>
            </a:r>
          </a:p>
          <a:p>
            <a:pPr marL="2057400" lvl="4" indent="-228600">
              <a:buFont typeface="Arial" panose="020B0604020202020204" pitchFamily="34" charset="0"/>
              <a:buChar char="•"/>
            </a:pPr>
            <a:r>
              <a:rPr lang="en-US" altLang="ko-KR" dirty="0"/>
              <a:t>We can observe the seesaw phenomenon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81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Define problem (1</a:t>
            </a:r>
            <a:r>
              <a:rPr lang="ko-KR" altLang="en-US" dirty="0"/>
              <a:t>장</a:t>
            </a:r>
            <a:r>
              <a:rPr lang="en-US" altLang="ko-KR" dirty="0"/>
              <a:t>)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Problem of MTL 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performance degeneration  / Sacrifice each other </a:t>
            </a:r>
          </a:p>
          <a:p>
            <a:br>
              <a:rPr lang="en-US" altLang="ko-KR" dirty="0"/>
            </a:br>
            <a:endParaRPr lang="en-US" altLang="ko-KR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Negative transfer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Common phenomenon in MTL </a:t>
            </a:r>
            <a:r>
              <a:rPr lang="en-US" altLang="ko-KR" dirty="0" err="1"/>
              <a:t>expecially</a:t>
            </a:r>
            <a:r>
              <a:rPr lang="en-US" altLang="ko-KR" dirty="0"/>
              <a:t> for loosely correlated tasks </a:t>
            </a:r>
          </a:p>
          <a:p>
            <a:br>
              <a:rPr lang="en-US" altLang="ko-KR" dirty="0"/>
            </a:br>
            <a:endParaRPr lang="en-US" altLang="ko-KR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"seesaw Phenomenon" 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where improving shared learning efficiency and achieving significant improvement over corresponding single-task model </a:t>
            </a:r>
            <a:r>
              <a:rPr lang="en-US" altLang="ko-KR" dirty="0" err="1"/>
              <a:t>accross</a:t>
            </a:r>
            <a:r>
              <a:rPr lang="en-US" altLang="ko-KR" dirty="0"/>
              <a:t> all task is difficult for current MTL models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VCR </a:t>
            </a:r>
            <a:r>
              <a:rPr lang="ko-KR" altLang="en-US" dirty="0"/>
              <a:t>과 </a:t>
            </a:r>
            <a:r>
              <a:rPr lang="en-US" altLang="ko-KR" dirty="0"/>
              <a:t>VTR </a:t>
            </a:r>
            <a:r>
              <a:rPr lang="ko-KR" altLang="en-US" dirty="0"/>
              <a:t>관계 설명하기</a:t>
            </a:r>
            <a:r>
              <a:rPr lang="en-US" altLang="ko-KR" dirty="0"/>
              <a:t>. the correlation pattern btw VCR and VTR is complex. - Seesaw phenomenon exist </a:t>
            </a:r>
          </a:p>
          <a:p>
            <a:pPr marL="2057400" lvl="4" indent="-228600">
              <a:buFont typeface="Arial" panose="020B0604020202020204" pitchFamily="34" charset="0"/>
              <a:buChar char="•"/>
            </a:pPr>
            <a:r>
              <a:rPr lang="en-US" altLang="ko-KR" dirty="0"/>
              <a:t>Figure</a:t>
            </a:r>
            <a:r>
              <a:rPr lang="ko-KR" altLang="en-US" dirty="0"/>
              <a:t>을 통해서 </a:t>
            </a:r>
            <a:r>
              <a:rPr lang="en-US" altLang="ko-KR" dirty="0"/>
              <a:t>Seesaw Phenomenon </a:t>
            </a:r>
            <a:r>
              <a:rPr lang="ko-KR" altLang="en-US" dirty="0"/>
              <a:t>현상 제시하기</a:t>
            </a:r>
            <a:r>
              <a:rPr lang="en-US" altLang="ko-KR" dirty="0"/>
              <a:t>.  </a:t>
            </a:r>
          </a:p>
          <a:p>
            <a:pPr marL="2057400" lvl="4" indent="-228600">
              <a:buFont typeface="Arial" panose="020B0604020202020204" pitchFamily="34" charset="0"/>
              <a:buChar char="•"/>
            </a:pPr>
            <a:r>
              <a:rPr lang="en-US" altLang="ko-KR" dirty="0"/>
              <a:t>We can observe the seesaw phenomenon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69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Define problem (1</a:t>
            </a:r>
            <a:r>
              <a:rPr lang="ko-KR" altLang="en-US" dirty="0"/>
              <a:t>장</a:t>
            </a:r>
            <a:r>
              <a:rPr lang="en-US" altLang="ko-KR" dirty="0"/>
              <a:t>)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Problem of MTL 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performance degeneration  / Sacrifice each other </a:t>
            </a:r>
          </a:p>
          <a:p>
            <a:br>
              <a:rPr lang="en-US" altLang="ko-KR" dirty="0"/>
            </a:br>
            <a:endParaRPr lang="en-US" altLang="ko-KR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Negative transfer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Common phenomenon in MTL </a:t>
            </a:r>
            <a:r>
              <a:rPr lang="en-US" altLang="ko-KR" dirty="0" err="1"/>
              <a:t>expecially</a:t>
            </a:r>
            <a:r>
              <a:rPr lang="en-US" altLang="ko-KR" dirty="0"/>
              <a:t> for loosely correlated tasks </a:t>
            </a:r>
          </a:p>
          <a:p>
            <a:br>
              <a:rPr lang="en-US" altLang="ko-KR" dirty="0"/>
            </a:br>
            <a:endParaRPr lang="en-US" altLang="ko-KR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"seesaw Phenomenon" 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where improving shared learning efficiency and achieving significant improvement over corresponding single-task model </a:t>
            </a:r>
            <a:r>
              <a:rPr lang="en-US" altLang="ko-KR" dirty="0" err="1"/>
              <a:t>accross</a:t>
            </a:r>
            <a:r>
              <a:rPr lang="en-US" altLang="ko-KR" dirty="0"/>
              <a:t> all task is difficult for current MTL models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VCR </a:t>
            </a:r>
            <a:r>
              <a:rPr lang="ko-KR" altLang="en-US" dirty="0"/>
              <a:t>과 </a:t>
            </a:r>
            <a:r>
              <a:rPr lang="en-US" altLang="ko-KR" dirty="0"/>
              <a:t>VTR </a:t>
            </a:r>
            <a:r>
              <a:rPr lang="ko-KR" altLang="en-US" dirty="0"/>
              <a:t>관계 설명하기</a:t>
            </a:r>
            <a:r>
              <a:rPr lang="en-US" altLang="ko-KR" dirty="0"/>
              <a:t>. the correlation pattern btw VCR and VTR is complex. - Seesaw phenomenon exist </a:t>
            </a:r>
          </a:p>
          <a:p>
            <a:pPr marL="2057400" lvl="4" indent="-228600">
              <a:buFont typeface="Arial" panose="020B0604020202020204" pitchFamily="34" charset="0"/>
              <a:buChar char="•"/>
            </a:pPr>
            <a:r>
              <a:rPr lang="en-US" altLang="ko-KR" dirty="0"/>
              <a:t>Figure</a:t>
            </a:r>
            <a:r>
              <a:rPr lang="ko-KR" altLang="en-US" dirty="0"/>
              <a:t>을 통해서 </a:t>
            </a:r>
            <a:r>
              <a:rPr lang="en-US" altLang="ko-KR" dirty="0"/>
              <a:t>Seesaw Phenomenon </a:t>
            </a:r>
            <a:r>
              <a:rPr lang="ko-KR" altLang="en-US" dirty="0"/>
              <a:t>현상 제시하기</a:t>
            </a:r>
            <a:r>
              <a:rPr lang="en-US" altLang="ko-KR" dirty="0"/>
              <a:t>.  </a:t>
            </a:r>
          </a:p>
          <a:p>
            <a:pPr marL="2057400" lvl="4" indent="-228600">
              <a:buFont typeface="Arial" panose="020B0604020202020204" pitchFamily="34" charset="0"/>
              <a:buChar char="•"/>
            </a:pPr>
            <a:r>
              <a:rPr lang="en-US" altLang="ko-KR" dirty="0"/>
              <a:t>We can observe the seesaw phenomenon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30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Define problem (1</a:t>
            </a:r>
            <a:r>
              <a:rPr lang="ko-KR" altLang="en-US" dirty="0"/>
              <a:t>장</a:t>
            </a:r>
            <a:r>
              <a:rPr lang="en-US" altLang="ko-KR" dirty="0"/>
              <a:t>)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Problem of MTL 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performance degeneration  / Sacrifice each other </a:t>
            </a:r>
          </a:p>
          <a:p>
            <a:br>
              <a:rPr lang="en-US" altLang="ko-KR" dirty="0"/>
            </a:br>
            <a:endParaRPr lang="en-US" altLang="ko-KR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Negative transfer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Common phenomenon in MTL </a:t>
            </a:r>
            <a:r>
              <a:rPr lang="en-US" altLang="ko-KR" dirty="0" err="1"/>
              <a:t>expecially</a:t>
            </a:r>
            <a:r>
              <a:rPr lang="en-US" altLang="ko-KR" dirty="0"/>
              <a:t> for loosely correlated tasks </a:t>
            </a:r>
          </a:p>
          <a:p>
            <a:br>
              <a:rPr lang="en-US" altLang="ko-KR" dirty="0"/>
            </a:br>
            <a:endParaRPr lang="en-US" altLang="ko-KR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"seesaw Phenomenon" 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where improving shared learning efficiency and achieving significant improvement over corresponding single-task model </a:t>
            </a:r>
            <a:r>
              <a:rPr lang="en-US" altLang="ko-KR" dirty="0" err="1"/>
              <a:t>accross</a:t>
            </a:r>
            <a:r>
              <a:rPr lang="en-US" altLang="ko-KR" dirty="0"/>
              <a:t> all task is difficult for current MTL models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VCR </a:t>
            </a:r>
            <a:r>
              <a:rPr lang="ko-KR" altLang="en-US" dirty="0"/>
              <a:t>과 </a:t>
            </a:r>
            <a:r>
              <a:rPr lang="en-US" altLang="ko-KR" dirty="0"/>
              <a:t>VTR </a:t>
            </a:r>
            <a:r>
              <a:rPr lang="ko-KR" altLang="en-US" dirty="0"/>
              <a:t>관계 설명하기</a:t>
            </a:r>
            <a:r>
              <a:rPr lang="en-US" altLang="ko-KR" dirty="0"/>
              <a:t>. the correlation pattern btw VCR and VTR is complex. - Seesaw phenomenon exist </a:t>
            </a:r>
          </a:p>
          <a:p>
            <a:pPr marL="2057400" lvl="4" indent="-228600">
              <a:buFont typeface="Arial" panose="020B0604020202020204" pitchFamily="34" charset="0"/>
              <a:buChar char="•"/>
            </a:pPr>
            <a:r>
              <a:rPr lang="en-US" altLang="ko-KR" dirty="0"/>
              <a:t>Figure</a:t>
            </a:r>
            <a:r>
              <a:rPr lang="ko-KR" altLang="en-US" dirty="0"/>
              <a:t>을 통해서 </a:t>
            </a:r>
            <a:r>
              <a:rPr lang="en-US" altLang="ko-KR" dirty="0"/>
              <a:t>Seesaw Phenomenon </a:t>
            </a:r>
            <a:r>
              <a:rPr lang="ko-KR" altLang="en-US" dirty="0"/>
              <a:t>현상 제시하기</a:t>
            </a:r>
            <a:r>
              <a:rPr lang="en-US" altLang="ko-KR" dirty="0"/>
              <a:t>.  </a:t>
            </a:r>
          </a:p>
          <a:p>
            <a:pPr marL="2057400" lvl="4" indent="-228600">
              <a:buFont typeface="Arial" panose="020B0604020202020204" pitchFamily="34" charset="0"/>
              <a:buChar char="•"/>
            </a:pPr>
            <a:r>
              <a:rPr lang="en-US" altLang="ko-KR" dirty="0"/>
              <a:t>We can observe the seesaw phenomenon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41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8C3CD24-FBBF-4282-9CC5-AAA005C11709}"/>
              </a:ext>
            </a:extLst>
          </p:cNvPr>
          <p:cNvSpPr/>
          <p:nvPr userDrawn="1"/>
        </p:nvSpPr>
        <p:spPr>
          <a:xfrm>
            <a:off x="0" y="-1"/>
            <a:ext cx="12192000" cy="4360985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321238-91C5-4F18-8A17-187FAC697DF1}"/>
              </a:ext>
            </a:extLst>
          </p:cNvPr>
          <p:cNvSpPr/>
          <p:nvPr userDrawn="1"/>
        </p:nvSpPr>
        <p:spPr>
          <a:xfrm>
            <a:off x="407963" y="431408"/>
            <a:ext cx="11385452" cy="34606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90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 2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C56C47C-EB2A-4DE7-8D85-451CFB86ACDA}"/>
              </a:ext>
            </a:extLst>
          </p:cNvPr>
          <p:cNvSpPr/>
          <p:nvPr userDrawn="1"/>
        </p:nvSpPr>
        <p:spPr>
          <a:xfrm>
            <a:off x="0" y="1248507"/>
            <a:ext cx="822960" cy="4360985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264673-0B8C-4F02-B3AA-564DBFC76F9B}"/>
              </a:ext>
            </a:extLst>
          </p:cNvPr>
          <p:cNvSpPr/>
          <p:nvPr userDrawn="1"/>
        </p:nvSpPr>
        <p:spPr>
          <a:xfrm>
            <a:off x="9966960" y="1248507"/>
            <a:ext cx="2225040" cy="4360985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63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D7AC6F-6BD8-4B24-B8E1-68F0F4531769}"/>
              </a:ext>
            </a:extLst>
          </p:cNvPr>
          <p:cNvSpPr/>
          <p:nvPr userDrawn="1"/>
        </p:nvSpPr>
        <p:spPr>
          <a:xfrm>
            <a:off x="0" y="4437797"/>
            <a:ext cx="441278" cy="1583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E048B3-F4AA-429A-AF22-BDFA8C9B666D}"/>
              </a:ext>
            </a:extLst>
          </p:cNvPr>
          <p:cNvSpPr/>
          <p:nvPr userDrawn="1"/>
        </p:nvSpPr>
        <p:spPr>
          <a:xfrm>
            <a:off x="441278" y="4014716"/>
            <a:ext cx="423081" cy="423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E8661E-FDE3-4D2E-89CD-34D73C697C5A}"/>
              </a:ext>
            </a:extLst>
          </p:cNvPr>
          <p:cNvSpPr/>
          <p:nvPr userDrawn="1"/>
        </p:nvSpPr>
        <p:spPr>
          <a:xfrm>
            <a:off x="11750722" y="1132764"/>
            <a:ext cx="441278" cy="1583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D7F0CE-68AD-4CD6-B77F-C0B18EC6A503}"/>
              </a:ext>
            </a:extLst>
          </p:cNvPr>
          <p:cNvSpPr/>
          <p:nvPr userDrawn="1"/>
        </p:nvSpPr>
        <p:spPr>
          <a:xfrm>
            <a:off x="11327641" y="709683"/>
            <a:ext cx="423081" cy="423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1DD372-9C2B-472A-A707-DC3A7E063994}"/>
              </a:ext>
            </a:extLst>
          </p:cNvPr>
          <p:cNvSpPr/>
          <p:nvPr userDrawn="1"/>
        </p:nvSpPr>
        <p:spPr>
          <a:xfrm>
            <a:off x="0" y="0"/>
            <a:ext cx="12192000" cy="170597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1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2363425-1D64-411C-B51C-2FBA2158D33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6AD49A-BEA7-4CA0-A01C-6B675F70854D}"/>
              </a:ext>
            </a:extLst>
          </p:cNvPr>
          <p:cNvSpPr/>
          <p:nvPr userDrawn="1"/>
        </p:nvSpPr>
        <p:spPr>
          <a:xfrm>
            <a:off x="403274" y="421444"/>
            <a:ext cx="11385452" cy="6015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BA5A7C3-912C-4F88-995B-B0916CD4D3C3}"/>
              </a:ext>
            </a:extLst>
          </p:cNvPr>
          <p:cNvCxnSpPr>
            <a:cxnSpLocks/>
          </p:cNvCxnSpPr>
          <p:nvPr userDrawn="1"/>
        </p:nvCxnSpPr>
        <p:spPr>
          <a:xfrm>
            <a:off x="684663" y="1060572"/>
            <a:ext cx="10822674" cy="0"/>
          </a:xfrm>
          <a:prstGeom prst="line">
            <a:avLst/>
          </a:prstGeom>
          <a:ln w="28575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CC310B3F-A6B2-4EDC-815F-1899032DC2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87920" y="278303"/>
            <a:ext cx="7216161" cy="695575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3606DB-92D6-4C38-8EEA-58C3A08E531D}"/>
              </a:ext>
            </a:extLst>
          </p:cNvPr>
          <p:cNvSpPr/>
          <p:nvPr userDrawn="1"/>
        </p:nvSpPr>
        <p:spPr>
          <a:xfrm>
            <a:off x="11459759" y="6435860"/>
            <a:ext cx="359082" cy="42214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86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BE2BD-C054-409C-9AB7-FD453F3650FD}"/>
              </a:ext>
            </a:extLst>
          </p:cNvPr>
          <p:cNvSpPr txBox="1"/>
          <p:nvPr userDrawn="1"/>
        </p:nvSpPr>
        <p:spPr>
          <a:xfrm>
            <a:off x="11332915" y="6493042"/>
            <a:ext cx="612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AE98425-5076-4993-BFAA-AAA3B90CB8D1}" type="slidenum">
              <a:rPr lang="ko-KR" altLang="en-US" sz="140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pPr algn="ctr"/>
              <a:t>‹#›</a:t>
            </a:fld>
            <a:endParaRPr lang="ko-KR" altLang="en-US" sz="3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43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63407C-0A39-4751-B75B-F6BCB48C3B23}"/>
              </a:ext>
            </a:extLst>
          </p:cNvPr>
          <p:cNvSpPr/>
          <p:nvPr userDrawn="1"/>
        </p:nvSpPr>
        <p:spPr>
          <a:xfrm>
            <a:off x="0" y="0"/>
            <a:ext cx="12192000" cy="5673969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BCD4E4-8101-4E55-9F44-11DAF013B9F3}"/>
              </a:ext>
            </a:extLst>
          </p:cNvPr>
          <p:cNvSpPr/>
          <p:nvPr userDrawn="1"/>
        </p:nvSpPr>
        <p:spPr>
          <a:xfrm>
            <a:off x="403274" y="436810"/>
            <a:ext cx="11385452" cy="48003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0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50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30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60" r:id="rId4"/>
    <p:sldLayoutId id="2147483657" r:id="rId5"/>
    <p:sldLayoutId id="2147483658" r:id="rId6"/>
    <p:sldLayoutId id="2147483659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pus.org/biz-electronic-font2/" TargetMode="External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3FFB21-7177-465B-988E-C49438BE5EF7}"/>
              </a:ext>
            </a:extLst>
          </p:cNvPr>
          <p:cNvSpPr txBox="1"/>
          <p:nvPr/>
        </p:nvSpPr>
        <p:spPr>
          <a:xfrm>
            <a:off x="497311" y="2396665"/>
            <a:ext cx="10871938" cy="7709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32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r"/>
            <a:r>
              <a:rPr lang="en-US" altLang="ko-KR" sz="3600" dirty="0">
                <a:solidFill>
                  <a:schemeClr val="bg1"/>
                </a:solidFill>
              </a:rPr>
              <a:t>Review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en-US" altLang="ko-KR" sz="3600" dirty="0">
                <a:solidFill>
                  <a:schemeClr val="bg1"/>
                </a:solidFill>
              </a:rPr>
              <a:t>: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en-US" altLang="ko-KR" sz="3600" dirty="0">
                <a:solidFill>
                  <a:schemeClr val="bg1"/>
                </a:solidFill>
              </a:rPr>
              <a:t>Progressive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en-US" altLang="ko-KR" sz="3600" dirty="0">
                <a:solidFill>
                  <a:schemeClr val="bg1"/>
                </a:solidFill>
              </a:rPr>
              <a:t>Layered Extraction(PLE)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D416C-1C3F-4124-A7C1-1B324DDF6B8E}"/>
              </a:ext>
            </a:extLst>
          </p:cNvPr>
          <p:cNvSpPr txBox="1"/>
          <p:nvPr/>
        </p:nvSpPr>
        <p:spPr>
          <a:xfrm>
            <a:off x="1379621" y="3063473"/>
            <a:ext cx="9989627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A Novel Multi-Task Learning (MTL) Model for Personalized Recommendations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9C80F6-681D-48F5-9AD6-1A17FE0601B5}"/>
              </a:ext>
            </a:extLst>
          </p:cNvPr>
          <p:cNvGrpSpPr/>
          <p:nvPr/>
        </p:nvGrpSpPr>
        <p:grpSpPr>
          <a:xfrm>
            <a:off x="1139523" y="5056820"/>
            <a:ext cx="3918618" cy="1088917"/>
            <a:chOff x="1139523" y="5056820"/>
            <a:chExt cx="3918618" cy="10889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DA3AF8-2335-4814-986E-691E3196F281}"/>
                </a:ext>
              </a:extLst>
            </p:cNvPr>
            <p:cNvSpPr txBox="1"/>
            <p:nvPr/>
          </p:nvSpPr>
          <p:spPr>
            <a:xfrm>
              <a:off x="1139523" y="5714080"/>
              <a:ext cx="2709105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Hyeongu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Kang</a:t>
              </a:r>
              <a:endPara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79F0BF9-AB77-47A3-BF8C-E98BAF5C4D06}"/>
                </a:ext>
              </a:extLst>
            </p:cNvPr>
            <p:cNvSpPr txBox="1"/>
            <p:nvPr/>
          </p:nvSpPr>
          <p:spPr>
            <a:xfrm>
              <a:off x="1139523" y="5056820"/>
              <a:ext cx="3918618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 err="1"/>
                <a:t>Kaist</a:t>
              </a:r>
              <a:r>
                <a:rPr lang="ko-KR" altLang="en-US" sz="1800" dirty="0"/>
                <a:t> </a:t>
              </a:r>
              <a:r>
                <a:rPr lang="en-US" altLang="ko-KR" sz="1800" dirty="0"/>
                <a:t>GSDS Master’s Degree</a:t>
              </a:r>
              <a:endParaRPr lang="ko-KR" altLang="en-US" sz="1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AC919E-6C81-4013-A9DE-DA3DA1CD2F60}"/>
                </a:ext>
              </a:extLst>
            </p:cNvPr>
            <p:cNvSpPr txBox="1"/>
            <p:nvPr/>
          </p:nvSpPr>
          <p:spPr>
            <a:xfrm>
              <a:off x="1139523" y="5385450"/>
              <a:ext cx="3143114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/>
                <a:t>20224314</a:t>
              </a:r>
              <a:endParaRPr lang="ko-KR" altLang="en-US" sz="1800" dirty="0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D30750-9F28-40A1-A062-ECF0B55C69BB}"/>
              </a:ext>
            </a:extLst>
          </p:cNvPr>
          <p:cNvCxnSpPr/>
          <p:nvPr/>
        </p:nvCxnSpPr>
        <p:spPr>
          <a:xfrm>
            <a:off x="1032525" y="5089980"/>
            <a:ext cx="0" cy="1008000"/>
          </a:xfrm>
          <a:prstGeom prst="line">
            <a:avLst/>
          </a:prstGeom>
          <a:ln w="41275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DBCC2C-F7C4-4E0B-AB2A-95DE79ED3171}"/>
              </a:ext>
            </a:extLst>
          </p:cNvPr>
          <p:cNvSpPr txBox="1"/>
          <p:nvPr/>
        </p:nvSpPr>
        <p:spPr>
          <a:xfrm>
            <a:off x="0" y="-1338365"/>
            <a:ext cx="860257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※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디자인 변경이  안되는 부분은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보기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]-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슬라이드 마스터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]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에 들어가면 편집 가능합니다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※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슬라이드 좌우에 있는 샘플을 서식복사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복사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컬러  스포이드 해서 사용하면 작업이 편합니다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A999C58-F03B-4485-9511-CE73EC3FAE5E}"/>
              </a:ext>
            </a:extLst>
          </p:cNvPr>
          <p:cNvGrpSpPr/>
          <p:nvPr/>
        </p:nvGrpSpPr>
        <p:grpSpPr>
          <a:xfrm>
            <a:off x="-3769762" y="-341864"/>
            <a:ext cx="3442941" cy="2512926"/>
            <a:chOff x="969878" y="760330"/>
            <a:chExt cx="3442941" cy="251292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89CF0D-B092-41AF-8AB1-123ADB2D39D8}"/>
                </a:ext>
              </a:extLst>
            </p:cNvPr>
            <p:cNvSpPr txBox="1"/>
            <p:nvPr/>
          </p:nvSpPr>
          <p:spPr>
            <a:xfrm>
              <a:off x="969878" y="760330"/>
              <a:ext cx="50456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COLOR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7499CCE-26D0-4DDC-811C-6D3BB5A48B72}"/>
                </a:ext>
              </a:extLst>
            </p:cNvPr>
            <p:cNvSpPr/>
            <p:nvPr/>
          </p:nvSpPr>
          <p:spPr>
            <a:xfrm>
              <a:off x="969878" y="1053506"/>
              <a:ext cx="723332" cy="723332"/>
            </a:xfrm>
            <a:prstGeom prst="rect">
              <a:avLst/>
            </a:prstGeom>
            <a:solidFill>
              <a:srgbClr val="00286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6DB1CDF-D1A0-4822-8A49-6022A48AD96E}"/>
                </a:ext>
              </a:extLst>
            </p:cNvPr>
            <p:cNvSpPr/>
            <p:nvPr/>
          </p:nvSpPr>
          <p:spPr>
            <a:xfrm>
              <a:off x="1878529" y="1053506"/>
              <a:ext cx="723332" cy="723332"/>
            </a:xfrm>
            <a:prstGeom prst="rect">
              <a:avLst/>
            </a:prstGeom>
            <a:solidFill>
              <a:srgbClr val="327B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6FED69-0EE5-4059-B56C-E85B0ACC1A67}"/>
                </a:ext>
              </a:extLst>
            </p:cNvPr>
            <p:cNvSpPr txBox="1"/>
            <p:nvPr/>
          </p:nvSpPr>
          <p:spPr>
            <a:xfrm>
              <a:off x="1021192" y="2236017"/>
              <a:ext cx="93455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FONT COLOR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A48001E-F74A-4F3E-9D79-BDA4E0AF8AD6}"/>
                </a:ext>
              </a:extLst>
            </p:cNvPr>
            <p:cNvSpPr/>
            <p:nvPr/>
          </p:nvSpPr>
          <p:spPr>
            <a:xfrm>
              <a:off x="971838" y="2542380"/>
              <a:ext cx="723332" cy="723332"/>
            </a:xfrm>
            <a:prstGeom prst="rect">
              <a:avLst/>
            </a:prstGeom>
            <a:solidFill>
              <a:srgbClr val="181818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F4BD4B5-CFA2-42A2-A272-E856CF1143E0}"/>
                </a:ext>
              </a:extLst>
            </p:cNvPr>
            <p:cNvSpPr/>
            <p:nvPr/>
          </p:nvSpPr>
          <p:spPr>
            <a:xfrm>
              <a:off x="1877923" y="2549283"/>
              <a:ext cx="723332" cy="723332"/>
            </a:xfrm>
            <a:prstGeom prst="rect">
              <a:avLst/>
            </a:prstGeom>
            <a:solidFill>
              <a:srgbClr val="00286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1A1EA"/>
                </a:solidFill>
                <a:ea typeface="KoPubWorld돋움체 Light" panose="00000300000000000000" pitchFamily="2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2B615D0-EC3E-4A4E-A99C-C41DB9EBB2DB}"/>
                </a:ext>
              </a:extLst>
            </p:cNvPr>
            <p:cNvSpPr/>
            <p:nvPr/>
          </p:nvSpPr>
          <p:spPr>
            <a:xfrm>
              <a:off x="2784008" y="2549924"/>
              <a:ext cx="723332" cy="723332"/>
            </a:xfrm>
            <a:prstGeom prst="rect">
              <a:avLst/>
            </a:prstGeom>
            <a:solidFill>
              <a:srgbClr val="327B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538DE3-87A9-4512-B148-C36D6CB85006}"/>
                </a:ext>
              </a:extLst>
            </p:cNvPr>
            <p:cNvSpPr/>
            <p:nvPr/>
          </p:nvSpPr>
          <p:spPr>
            <a:xfrm>
              <a:off x="2784008" y="1060185"/>
              <a:ext cx="723332" cy="723332"/>
            </a:xfrm>
            <a:prstGeom prst="rect">
              <a:avLst/>
            </a:prstGeom>
            <a:solidFill>
              <a:srgbClr val="A6C4E8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7636FC6-DA65-4090-B361-F5EE8F64DA0A}"/>
                </a:ext>
              </a:extLst>
            </p:cNvPr>
            <p:cNvSpPr/>
            <p:nvPr/>
          </p:nvSpPr>
          <p:spPr>
            <a:xfrm>
              <a:off x="3689487" y="1066864"/>
              <a:ext cx="723332" cy="723332"/>
            </a:xfrm>
            <a:prstGeom prst="rect">
              <a:avLst/>
            </a:prstGeom>
            <a:solidFill>
              <a:srgbClr val="D8E1E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DEAAD42-7430-4B01-8FC3-7A97807DD834}"/>
              </a:ext>
            </a:extLst>
          </p:cNvPr>
          <p:cNvGrpSpPr/>
          <p:nvPr/>
        </p:nvGrpSpPr>
        <p:grpSpPr>
          <a:xfrm>
            <a:off x="12442786" y="-35330"/>
            <a:ext cx="6815460" cy="2073532"/>
            <a:chOff x="6392506" y="989401"/>
            <a:chExt cx="6815460" cy="20735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9DCC76-5FA1-472F-9D37-A1062A539C15}"/>
                </a:ext>
              </a:extLst>
            </p:cNvPr>
            <p:cNvSpPr txBox="1"/>
            <p:nvPr/>
          </p:nvSpPr>
          <p:spPr>
            <a:xfrm>
              <a:off x="6392506" y="1883510"/>
              <a:ext cx="5370869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돋움체 </a:t>
              </a:r>
              <a:r>
                <a:rPr lang="en-US" altLang="ko-KR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Bold 24pt</a:t>
              </a:r>
              <a:endParaRPr lang="ko-KR" altLang="en-US" sz="2400" dirty="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8641B9-8E54-4D43-BAFE-E13A1B19843E}"/>
                </a:ext>
              </a:extLst>
            </p:cNvPr>
            <p:cNvSpPr txBox="1"/>
            <p:nvPr/>
          </p:nvSpPr>
          <p:spPr>
            <a:xfrm>
              <a:off x="6392506" y="1399664"/>
              <a:ext cx="4941149" cy="43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 KoPubWorld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돋움체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Medium 18pt</a:t>
              </a:r>
              <a:endParaRPr lang="ko-KR" altLang="en-US" sz="20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02CA53-C4A9-45A8-BF5D-C1EBD5CA221B}"/>
                </a:ext>
              </a:extLst>
            </p:cNvPr>
            <p:cNvSpPr txBox="1"/>
            <p:nvPr/>
          </p:nvSpPr>
          <p:spPr>
            <a:xfrm>
              <a:off x="6392506" y="989401"/>
              <a:ext cx="4941149" cy="356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작은 글자</a:t>
              </a:r>
              <a:r>
                <a:rPr lang="en-US" altLang="ko-KR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 KoPubWorld</a:t>
              </a:r>
              <a:r>
                <a:rPr lang="ko-KR" altLang="en-US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돋움체</a:t>
              </a:r>
              <a:r>
                <a:rPr lang="en-US" altLang="ko-KR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Light 14pt</a:t>
              </a:r>
              <a:endParaRPr lang="ko-KR" altLang="en-US" sz="16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A743874-72E0-4E66-8635-62F9C3C23128}"/>
                </a:ext>
              </a:extLst>
            </p:cNvPr>
            <p:cNvSpPr txBox="1"/>
            <p:nvPr/>
          </p:nvSpPr>
          <p:spPr>
            <a:xfrm>
              <a:off x="6392506" y="2367358"/>
              <a:ext cx="6815460" cy="6955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돋움체 </a:t>
              </a:r>
              <a:r>
                <a:rPr lang="en-US" altLang="ko-KR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Bold 32pt</a:t>
              </a:r>
              <a:endParaRPr lang="ko-KR" altLang="en-US" sz="3200" dirty="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38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920" y="278303"/>
            <a:ext cx="9112090" cy="695575"/>
          </a:xfrm>
        </p:spPr>
        <p:txBody>
          <a:bodyPr/>
          <a:lstStyle/>
          <a:p>
            <a:r>
              <a:rPr lang="en-US" altLang="ko-KR" dirty="0"/>
              <a:t>Solving Method – Joint Loss optimization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39937-6624-2CE4-DEBE-C259B6A4FBB8}"/>
              </a:ext>
            </a:extLst>
          </p:cNvPr>
          <p:cNvSpPr txBox="1"/>
          <p:nvPr/>
        </p:nvSpPr>
        <p:spPr>
          <a:xfrm>
            <a:off x="370338" y="1335913"/>
            <a:ext cx="5846742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b="1" dirty="0"/>
              <a:t>&lt;Joint Loss Optimization for MTL&gt;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5C4E44-C18A-6B58-29E6-6BB62CFB3660}"/>
              </a:ext>
            </a:extLst>
          </p:cNvPr>
          <p:cNvSpPr txBox="1"/>
          <p:nvPr/>
        </p:nvSpPr>
        <p:spPr>
          <a:xfrm>
            <a:off x="898358" y="5836173"/>
            <a:ext cx="101562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By applying Joint Representation and dynamic weight, </a:t>
            </a:r>
            <a:br>
              <a:rPr lang="en-US" altLang="ko-KR" dirty="0"/>
            </a:br>
            <a:r>
              <a:rPr lang="en-US" altLang="ko-KR" dirty="0"/>
              <a:t>solve several issue in making joint optimization of MTL in practice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FB3BE9-DD74-99A1-E27F-D2BBF776556C}"/>
              </a:ext>
            </a:extLst>
          </p:cNvPr>
          <p:cNvSpPr txBox="1"/>
          <p:nvPr/>
        </p:nvSpPr>
        <p:spPr>
          <a:xfrm>
            <a:off x="372891" y="1862955"/>
            <a:ext cx="6300624" cy="3489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457200" indent="-457200" algn="just">
              <a:buAutoNum type="arabicPeriod"/>
            </a:pPr>
            <a:r>
              <a:rPr lang="en-US" altLang="ko-KR" sz="2000" dirty="0"/>
              <a:t>Joint Representation </a:t>
            </a:r>
          </a:p>
          <a:p>
            <a:pPr algn="just"/>
            <a:r>
              <a:rPr lang="en-US" altLang="ko-KR" dirty="0"/>
              <a:t>- Solve problem of heterogeneous samples space</a:t>
            </a:r>
          </a:p>
          <a:p>
            <a:pPr algn="just"/>
            <a:r>
              <a:rPr lang="en-US" altLang="ko-KR" dirty="0"/>
              <a:t> ex) Due to sequential users action, share &amp; comment </a:t>
            </a:r>
          </a:p>
          <a:p>
            <a:pPr algn="just"/>
            <a:r>
              <a:rPr lang="en-US" altLang="ko-KR" dirty="0"/>
              <a:t>        action are considered as heterogeneous</a:t>
            </a:r>
          </a:p>
          <a:p>
            <a:pPr algn="just"/>
            <a:r>
              <a:rPr lang="en-US" altLang="ko-KR" dirty="0"/>
              <a:t>- Consider the union of sample space to train jointly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dirty="0"/>
              <a:t>2. Introducing dynamic weight 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Performance of MTL is sensitive to weight  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Consider of weight tasks fluctuated with time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C05C30-FE2C-5795-C62A-00F63C07A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515" y="2530043"/>
            <a:ext cx="4848225" cy="228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F555FE-F8AA-57E7-8B89-33166661F886}"/>
              </a:ext>
            </a:extLst>
          </p:cNvPr>
          <p:cNvSpPr txBox="1"/>
          <p:nvPr/>
        </p:nvSpPr>
        <p:spPr>
          <a:xfrm>
            <a:off x="6217080" y="2014172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&lt;Training Space of Different tasks&gt;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964656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92FF7-0E9B-F94F-3D38-FC1A7F3E8C66}"/>
              </a:ext>
            </a:extLst>
          </p:cNvPr>
          <p:cNvSpPr txBox="1"/>
          <p:nvPr/>
        </p:nvSpPr>
        <p:spPr>
          <a:xfrm>
            <a:off x="566057" y="1292650"/>
            <a:ext cx="11192805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/>
              <a:t>Data</a:t>
            </a:r>
            <a:r>
              <a:rPr lang="en-US" altLang="ko-KR" dirty="0"/>
              <a:t> </a:t>
            </a:r>
          </a:p>
          <a:p>
            <a:pPr marL="285750" indent="-285750" algn="just">
              <a:buFontTx/>
              <a:buChar char="-"/>
            </a:pPr>
            <a:r>
              <a:rPr lang="en-US" altLang="ko-KR" dirty="0"/>
              <a:t>Industrial dataset from </a:t>
            </a:r>
            <a:r>
              <a:rPr lang="en-US" altLang="ko-KR" dirty="0" err="1"/>
              <a:t>Tancent</a:t>
            </a:r>
            <a:r>
              <a:rPr lang="en-US" altLang="ko-KR" dirty="0"/>
              <a:t>. 46,926 mil users / 2,682 mil video, 0.996 </a:t>
            </a:r>
            <a:r>
              <a:rPr lang="en-US" altLang="ko-KR" dirty="0" err="1"/>
              <a:t>bil</a:t>
            </a:r>
            <a:r>
              <a:rPr lang="en-US" altLang="ko-KR" dirty="0"/>
              <a:t> samples in Dataset</a:t>
            </a:r>
          </a:p>
          <a:p>
            <a:pPr marL="285750" indent="-285750" algn="just">
              <a:buFontTx/>
              <a:buChar char="-"/>
            </a:pPr>
            <a:r>
              <a:rPr lang="en-US" altLang="ko-KR" sz="1800" dirty="0"/>
              <a:t>Public Dataset : Synthe</a:t>
            </a:r>
            <a:r>
              <a:rPr lang="en-US" altLang="ko-KR" dirty="0"/>
              <a:t>tic Data, Census-income Dataset, Ali-CCP Dataset</a:t>
            </a:r>
            <a:endParaRPr lang="en-US" altLang="ko-KR" sz="1800" dirty="0"/>
          </a:p>
          <a:p>
            <a:pPr algn="just"/>
            <a:endParaRPr lang="en-US" altLang="ko-KR" sz="1800" dirty="0"/>
          </a:p>
          <a:p>
            <a:pPr algn="just"/>
            <a:r>
              <a:rPr lang="en-US" altLang="ko-KR" sz="2000" dirty="0" err="1"/>
              <a:t>BaseLine</a:t>
            </a:r>
            <a:r>
              <a:rPr lang="en-US" altLang="ko-KR" sz="2000" dirty="0"/>
              <a:t> model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Single model : Normal, Symmetric, Customized sharing, Cross-stitch, Sluice Network, MMOE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Multitask model : ML-MMOE</a:t>
            </a:r>
          </a:p>
          <a:p>
            <a:pPr marL="342900" indent="-342900" algn="just">
              <a:buFontTx/>
              <a:buChar char="-"/>
            </a:pPr>
            <a:endParaRPr lang="en-US" altLang="ko-KR" sz="2000" dirty="0"/>
          </a:p>
          <a:p>
            <a:pPr algn="just"/>
            <a:r>
              <a:rPr lang="en-US" altLang="ko-KR" sz="2000" dirty="0"/>
              <a:t>Test Case 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1) Degree of Correlation between Variables(Strong or Loose) 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2) Single-task model on Online A/B test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3) Single / Multi tasks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4) Expert </a:t>
            </a:r>
            <a:r>
              <a:rPr lang="en-US" altLang="ko-KR" dirty="0" err="1"/>
              <a:t>Uilization</a:t>
            </a:r>
            <a:r>
              <a:rPr lang="en-US" altLang="ko-KR" dirty="0"/>
              <a:t> Analysis between MMOE &amp; PLE </a:t>
            </a:r>
          </a:p>
          <a:p>
            <a:pPr marL="342900" indent="-342900" algn="just">
              <a:buFontTx/>
              <a:buChar char="-"/>
            </a:pPr>
            <a:endParaRPr lang="en-US" altLang="ko-KR" sz="2000" dirty="0"/>
          </a:p>
          <a:p>
            <a:pPr algn="just"/>
            <a:r>
              <a:rPr lang="en-US" altLang="ko-KR" sz="2000" dirty="0"/>
              <a:t>Estimation 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Calculate AUC &amp; MSE of each Indicator(main on VCR, VRT) + MTL Gain </a:t>
            </a:r>
          </a:p>
          <a:p>
            <a:pPr algn="just"/>
            <a:r>
              <a:rPr lang="en-US" altLang="ko-KR" dirty="0"/>
              <a:t>* MTL Gain : </a:t>
            </a:r>
            <a:r>
              <a:rPr lang="en-US" altLang="ko-KR" dirty="0" err="1"/>
              <a:t>Quatitively</a:t>
            </a:r>
            <a:r>
              <a:rPr lang="en-US" altLang="ko-KR" dirty="0"/>
              <a:t> evaluate the benefit of Multi-task learning over the single-task model</a:t>
            </a:r>
          </a:p>
          <a:p>
            <a:pPr marL="342900" indent="-342900" algn="just">
              <a:buFontTx/>
              <a:buChar char="-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73399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35F4A3-0A59-3E7F-6132-183236CFD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567" y="1540953"/>
            <a:ext cx="4202781" cy="25135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2DE7EB2-E1B9-0601-81F3-73CB028EF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540" y="1502734"/>
            <a:ext cx="4983859" cy="26335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A19AA5-C31C-28EF-C141-8DA92A71D696}"/>
              </a:ext>
            </a:extLst>
          </p:cNvPr>
          <p:cNvSpPr txBox="1"/>
          <p:nvPr/>
        </p:nvSpPr>
        <p:spPr>
          <a:xfrm>
            <a:off x="898358" y="5836173"/>
            <a:ext cx="101562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Regardless relation between variable is strong or loose, </a:t>
            </a:r>
          </a:p>
          <a:p>
            <a:pPr algn="ctr">
              <a:lnSpc>
                <a:spcPct val="100000"/>
              </a:lnSpc>
            </a:pPr>
            <a:r>
              <a:rPr lang="en-US" altLang="ko-KR" dirty="0"/>
              <a:t>PLE overscore for most aspect of test then SOTA-MTL method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2847BA-7FA5-23F0-1D43-921EBA7FA32C}"/>
              </a:ext>
            </a:extLst>
          </p:cNvPr>
          <p:cNvSpPr txBox="1"/>
          <p:nvPr/>
        </p:nvSpPr>
        <p:spPr>
          <a:xfrm>
            <a:off x="6277165" y="1204726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&lt;Loose Correlation between Variable&gt;</a:t>
            </a:r>
            <a:endParaRPr lang="ko-KR" altLang="en-US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08B217-502C-E1BC-B749-D1F9F4349ABA}"/>
              </a:ext>
            </a:extLst>
          </p:cNvPr>
          <p:cNvSpPr txBox="1"/>
          <p:nvPr/>
        </p:nvSpPr>
        <p:spPr>
          <a:xfrm>
            <a:off x="848586" y="1204726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&lt;Strong Correlation between Variable&gt;</a:t>
            </a:r>
            <a:endParaRPr lang="ko-KR" alt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257C0E-457E-FE01-108B-4013665ED4BB}"/>
              </a:ext>
            </a:extLst>
          </p:cNvPr>
          <p:cNvSpPr txBox="1"/>
          <p:nvPr/>
        </p:nvSpPr>
        <p:spPr>
          <a:xfrm>
            <a:off x="880601" y="4204626"/>
            <a:ext cx="4729505" cy="1248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 algn="just">
              <a:buFontTx/>
              <a:buChar char="-"/>
            </a:pPr>
            <a:r>
              <a:rPr lang="en-US" altLang="ko-KR" sz="2000" dirty="0"/>
              <a:t>identify seesaw phenomenon exist</a:t>
            </a:r>
          </a:p>
          <a:p>
            <a:pPr marL="342900" indent="-342900" algn="just">
              <a:buFontTx/>
              <a:buChar char="-"/>
            </a:pPr>
            <a:r>
              <a:rPr lang="en-US" altLang="ko-KR" sz="2000" dirty="0"/>
              <a:t>PLE’s performance is really close to SOTA-method or over-performance 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470EBA6-BCF1-6EAA-0D25-0B7C19107996}"/>
              </a:ext>
            </a:extLst>
          </p:cNvPr>
          <p:cNvSpPr/>
          <p:nvPr/>
        </p:nvSpPr>
        <p:spPr>
          <a:xfrm>
            <a:off x="4055866" y="2267725"/>
            <a:ext cx="1270113" cy="1337737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4BCDCF2-0FC0-3BFC-3380-9205E1B182BC}"/>
              </a:ext>
            </a:extLst>
          </p:cNvPr>
          <p:cNvSpPr/>
          <p:nvPr/>
        </p:nvSpPr>
        <p:spPr>
          <a:xfrm>
            <a:off x="1876841" y="3771739"/>
            <a:ext cx="3575508" cy="216723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7EDF0C4-E9BA-6AF9-1134-3DB701CDFB64}"/>
              </a:ext>
            </a:extLst>
          </p:cNvPr>
          <p:cNvSpPr/>
          <p:nvPr/>
        </p:nvSpPr>
        <p:spPr>
          <a:xfrm>
            <a:off x="6755692" y="3671151"/>
            <a:ext cx="4314931" cy="267440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FBC8B1-D510-EEB1-B703-6BFD1D32D0F3}"/>
              </a:ext>
            </a:extLst>
          </p:cNvPr>
          <p:cNvSpPr txBox="1"/>
          <p:nvPr/>
        </p:nvSpPr>
        <p:spPr>
          <a:xfrm>
            <a:off x="6096000" y="4204626"/>
            <a:ext cx="5309367" cy="848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 algn="just">
              <a:buFontTx/>
              <a:buChar char="-"/>
            </a:pPr>
            <a:r>
              <a:rPr lang="en-US" altLang="ko-KR" sz="2000" dirty="0"/>
              <a:t>Even correlation between variables is loose, PLE overscore SOTA-MTL method</a:t>
            </a:r>
          </a:p>
        </p:txBody>
      </p:sp>
    </p:spTree>
    <p:extLst>
      <p:ext uri="{BB962C8B-B14F-4D97-AF65-F5344CB8AC3E}">
        <p14:creationId xmlns:p14="http://schemas.microsoft.com/office/powerpoint/2010/main" val="3119647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19AA5-C31C-28EF-C141-8DA92A71D696}"/>
              </a:ext>
            </a:extLst>
          </p:cNvPr>
          <p:cNvSpPr txBox="1"/>
          <p:nvPr/>
        </p:nvSpPr>
        <p:spPr>
          <a:xfrm>
            <a:off x="898358" y="5836173"/>
            <a:ext cx="101562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PLE delivers the best performance in real-world online applications</a:t>
            </a:r>
          </a:p>
          <a:p>
            <a:pPr algn="ctr">
              <a:lnSpc>
                <a:spcPct val="100000"/>
              </a:lnSpc>
            </a:pPr>
            <a:r>
              <a:rPr lang="en-US" altLang="ko-KR" dirty="0"/>
              <a:t>And it also proved the positive influence of Multi-task.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2847BA-7FA5-23F0-1D43-921EBA7FA32C}"/>
              </a:ext>
            </a:extLst>
          </p:cNvPr>
          <p:cNvSpPr txBox="1"/>
          <p:nvPr/>
        </p:nvSpPr>
        <p:spPr>
          <a:xfrm>
            <a:off x="6277165" y="1204726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&lt;MTL gain of CGC &amp; PLE on Multi Tasks&gt;</a:t>
            </a:r>
            <a:endParaRPr lang="ko-KR" altLang="en-US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08B217-502C-E1BC-B749-D1F9F4349ABA}"/>
              </a:ext>
            </a:extLst>
          </p:cNvPr>
          <p:cNvSpPr txBox="1"/>
          <p:nvPr/>
        </p:nvSpPr>
        <p:spPr>
          <a:xfrm>
            <a:off x="819558" y="1204726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&lt;Performance on Online A/B test&gt;</a:t>
            </a:r>
            <a:endParaRPr lang="ko-KR" alt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257C0E-457E-FE01-108B-4013665ED4BB}"/>
              </a:ext>
            </a:extLst>
          </p:cNvPr>
          <p:cNvSpPr txBox="1"/>
          <p:nvPr/>
        </p:nvSpPr>
        <p:spPr>
          <a:xfrm>
            <a:off x="880601" y="4204626"/>
            <a:ext cx="5038725" cy="1248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 algn="just">
              <a:buFontTx/>
              <a:buChar char="-"/>
            </a:pPr>
            <a:r>
              <a:rPr lang="en-US" altLang="ko-KR" sz="2000" dirty="0"/>
              <a:t>Shows improvement of MTL models over the single-task model on </a:t>
            </a:r>
          </a:p>
          <a:p>
            <a:pPr algn="just"/>
            <a:r>
              <a:rPr lang="en-US" altLang="ko-KR" sz="2000" dirty="0"/>
              <a:t>    Online total view count &amp; watch time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FBC8B1-D510-EEB1-B703-6BFD1D32D0F3}"/>
              </a:ext>
            </a:extLst>
          </p:cNvPr>
          <p:cNvSpPr txBox="1"/>
          <p:nvPr/>
        </p:nvSpPr>
        <p:spPr>
          <a:xfrm>
            <a:off x="6096000" y="4204626"/>
            <a:ext cx="5309367" cy="1248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 algn="just">
              <a:buFontTx/>
              <a:buChar char="-"/>
            </a:pPr>
            <a:r>
              <a:rPr lang="en-US" altLang="ko-KR" sz="2000" dirty="0"/>
              <a:t>CGC &amp; PLE demonstrate the benefits of promoting task cooperation </a:t>
            </a:r>
          </a:p>
          <a:p>
            <a:pPr marL="342900" indent="-342900" algn="just">
              <a:buFontTx/>
              <a:buChar char="-"/>
            </a:pPr>
            <a:r>
              <a:rPr lang="en-US" altLang="ko-KR" sz="2000" dirty="0"/>
              <a:t>PLE outperforms CGC in all cases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854809A-5E87-BDDD-7BA6-94D455A11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01" y="1891872"/>
            <a:ext cx="5038725" cy="20383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51B3BD8-F6E7-5CD7-91D6-88306C5C9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676" y="1720422"/>
            <a:ext cx="51720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19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19AA5-C31C-28EF-C141-8DA92A71D696}"/>
              </a:ext>
            </a:extLst>
          </p:cNvPr>
          <p:cNvSpPr txBox="1"/>
          <p:nvPr/>
        </p:nvSpPr>
        <p:spPr>
          <a:xfrm>
            <a:off x="898358" y="5836173"/>
            <a:ext cx="101562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Expert Utilization show that PLE is good model than ML-MMOE &amp; Higher-level deeper representation is Valuable in MTL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2847BA-7FA5-23F0-1D43-921EBA7FA32C}"/>
              </a:ext>
            </a:extLst>
          </p:cNvPr>
          <p:cNvSpPr txBox="1"/>
          <p:nvPr/>
        </p:nvSpPr>
        <p:spPr>
          <a:xfrm>
            <a:off x="6277165" y="1204726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&lt;Expert Utilization in Gate-Based Models&gt;</a:t>
            </a:r>
            <a:endParaRPr lang="ko-KR" alt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257C0E-457E-FE01-108B-4013665ED4BB}"/>
              </a:ext>
            </a:extLst>
          </p:cNvPr>
          <p:cNvSpPr txBox="1"/>
          <p:nvPr/>
        </p:nvSpPr>
        <p:spPr>
          <a:xfrm>
            <a:off x="231737" y="1340836"/>
            <a:ext cx="6168703" cy="5249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000" dirty="0"/>
              <a:t>MMOE is not Generalization of CGC</a:t>
            </a:r>
          </a:p>
          <a:p>
            <a:pPr marL="285750" indent="-285750" algn="just">
              <a:buFontTx/>
              <a:buChar char="-"/>
            </a:pPr>
            <a:r>
              <a:rPr lang="en-US" altLang="ko-KR" dirty="0"/>
              <a:t>Distribution between MMOE &amp; ML-MMOE is similar</a:t>
            </a:r>
          </a:p>
          <a:p>
            <a:pPr marL="285750" indent="-285750" algn="just">
              <a:buFontTx/>
              <a:buChar char="-"/>
            </a:pPr>
            <a:r>
              <a:rPr lang="en-US" altLang="ko-KR" dirty="0"/>
              <a:t>But distribution of CGC&amp; PLE is significantly different. </a:t>
            </a:r>
          </a:p>
          <a:p>
            <a:pPr algn="just"/>
            <a:r>
              <a:rPr lang="en-US" altLang="ko-KR" dirty="0"/>
              <a:t>→ CGC’s structure helps achieve better differentiation &amp; MMOE hard to converge CGC without prior knowledge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sz="2000" dirty="0"/>
              <a:t>Higher-level deeper representation is Valuable</a:t>
            </a:r>
            <a:endParaRPr lang="en-US" altLang="ko-KR" dirty="0"/>
          </a:p>
          <a:p>
            <a:pPr marL="285750" indent="-285750" algn="just">
              <a:buFontTx/>
              <a:buChar char="-"/>
            </a:pPr>
            <a:r>
              <a:rPr lang="en-US" altLang="ko-KR" dirty="0"/>
              <a:t>PLE performs better than CGC </a:t>
            </a:r>
          </a:p>
          <a:p>
            <a:pPr marL="285750" indent="-285750" algn="just">
              <a:buFontTx/>
              <a:buChar char="-"/>
            </a:pPr>
            <a:r>
              <a:rPr lang="en-US" altLang="ko-KR" dirty="0"/>
              <a:t>Shared expert in PLE have larger influence </a:t>
            </a:r>
          </a:p>
          <a:p>
            <a:pPr algn="just"/>
            <a:r>
              <a:rPr lang="en-US" altLang="ko-KR" dirty="0"/>
              <a:t>→ Certain deeper semantic representations are shared. And Progressive separation routing provides a better joint routing and learning scheme</a:t>
            </a:r>
          </a:p>
          <a:p>
            <a:pPr algn="just"/>
            <a:endParaRPr lang="en-US" altLang="ko-KR" sz="2000" dirty="0"/>
          </a:p>
          <a:p>
            <a:pPr algn="just"/>
            <a:endParaRPr lang="en-US" altLang="ko-KR" sz="2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27DFE17-16B1-AD1F-06C2-CC24FA7C5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440" y="1605927"/>
            <a:ext cx="4910959" cy="386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5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4186168" y="2249721"/>
            <a:ext cx="5152103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</a:rPr>
              <a:t>2. Pros &amp; Cons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06F76-6000-4317-A3AE-510EAA9281B3}"/>
              </a:ext>
            </a:extLst>
          </p:cNvPr>
          <p:cNvSpPr txBox="1"/>
          <p:nvPr/>
        </p:nvSpPr>
        <p:spPr>
          <a:xfrm>
            <a:off x="4729325" y="3542679"/>
            <a:ext cx="3591146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Based on 5 criteria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276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Criteria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9DFA-AC24-456D-4A1B-76B1EBF545CB}"/>
              </a:ext>
            </a:extLst>
          </p:cNvPr>
          <p:cNvSpPr txBox="1"/>
          <p:nvPr/>
        </p:nvSpPr>
        <p:spPr>
          <a:xfrm>
            <a:off x="934364" y="1654409"/>
            <a:ext cx="11434098" cy="436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457200" indent="-457200" algn="just">
              <a:buAutoNum type="arabicPeriod"/>
            </a:pPr>
            <a:r>
              <a:rPr lang="en-US" altLang="ko-KR" sz="2400" dirty="0"/>
              <a:t>Novel Idea </a:t>
            </a:r>
          </a:p>
          <a:p>
            <a:pPr marL="457200" indent="-457200" algn="just">
              <a:buAutoNum type="arabicPeriod"/>
            </a:pPr>
            <a:endParaRPr lang="en-US" altLang="ko-KR" sz="2400" dirty="0"/>
          </a:p>
          <a:p>
            <a:pPr marL="457200" indent="-457200" algn="just">
              <a:buAutoNum type="arabicPeriod"/>
            </a:pPr>
            <a:r>
              <a:rPr lang="en-US" altLang="ko-KR" sz="2400" dirty="0"/>
              <a:t>Good Motivation </a:t>
            </a:r>
          </a:p>
          <a:p>
            <a:pPr marL="457200" indent="-457200" algn="just">
              <a:buAutoNum type="arabicPeriod"/>
            </a:pPr>
            <a:endParaRPr lang="en-US" altLang="ko-KR" sz="2400" dirty="0"/>
          </a:p>
          <a:p>
            <a:pPr marL="457200" indent="-457200" algn="just">
              <a:buAutoNum type="arabicPeriod"/>
            </a:pPr>
            <a:r>
              <a:rPr lang="en-US" altLang="ko-KR" sz="2400" dirty="0"/>
              <a:t>Easy to read </a:t>
            </a:r>
          </a:p>
          <a:p>
            <a:pPr marL="457200" indent="-457200" algn="just">
              <a:buAutoNum type="arabicPeriod"/>
            </a:pPr>
            <a:endParaRPr lang="en-US" altLang="ko-KR" sz="2400" dirty="0"/>
          </a:p>
          <a:p>
            <a:pPr marL="457200" indent="-457200" algn="just">
              <a:buAutoNum type="arabicPeriod"/>
            </a:pPr>
            <a:r>
              <a:rPr lang="en-US" altLang="ko-KR" sz="2400" dirty="0"/>
              <a:t>Reproducible </a:t>
            </a:r>
          </a:p>
          <a:p>
            <a:pPr marL="457200" indent="-457200" algn="just">
              <a:buAutoNum type="arabicPeriod"/>
            </a:pPr>
            <a:endParaRPr lang="en-US" altLang="ko-KR" sz="2400" dirty="0"/>
          </a:p>
          <a:p>
            <a:pPr marL="457200" indent="-457200" algn="just">
              <a:buAutoNum type="arabicPeriod"/>
            </a:pPr>
            <a:r>
              <a:rPr lang="en-US" altLang="ko-KR" sz="2400" dirty="0"/>
              <a:t>Convincing Results </a:t>
            </a:r>
          </a:p>
        </p:txBody>
      </p:sp>
    </p:spTree>
    <p:extLst>
      <p:ext uri="{BB962C8B-B14F-4D97-AF65-F5344CB8AC3E}">
        <p14:creationId xmlns:p14="http://schemas.microsoft.com/office/powerpoint/2010/main" val="512579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3920697" y="2249721"/>
            <a:ext cx="5152103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</a:rPr>
              <a:t>3. Research Idea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728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E44C34C-EDA8-465E-AE84-A576C97C001C}"/>
              </a:ext>
            </a:extLst>
          </p:cNvPr>
          <p:cNvGrpSpPr/>
          <p:nvPr/>
        </p:nvGrpSpPr>
        <p:grpSpPr>
          <a:xfrm>
            <a:off x="6635751" y="1661952"/>
            <a:ext cx="4789488" cy="4470400"/>
            <a:chOff x="6096000" y="0"/>
            <a:chExt cx="6096000" cy="6858000"/>
          </a:xfrm>
          <a:solidFill>
            <a:schemeClr val="bg1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2F74357-5603-4813-971C-14CFACA1ABDB}"/>
                </a:ext>
              </a:extLst>
            </p:cNvPr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73414AEB-C103-4C91-81C5-65FFFA781B9B}"/>
                </a:ext>
              </a:extLst>
            </p:cNvPr>
            <p:cNvCxnSpPr/>
            <p:nvPr/>
          </p:nvCxnSpPr>
          <p:spPr>
            <a:xfrm flipH="1">
              <a:off x="6096000" y="0"/>
              <a:ext cx="6096000" cy="685800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97DD4446-3A41-4B13-9F86-0518C107DEA5}"/>
                </a:ext>
              </a:extLst>
            </p:cNvPr>
            <p:cNvCxnSpPr/>
            <p:nvPr/>
          </p:nvCxnSpPr>
          <p:spPr>
            <a:xfrm>
              <a:off x="6096000" y="0"/>
              <a:ext cx="6096000" cy="685800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7F39376-790E-4816-B944-AB4D9E123F20}"/>
              </a:ext>
            </a:extLst>
          </p:cNvPr>
          <p:cNvSpPr txBox="1"/>
          <p:nvPr/>
        </p:nvSpPr>
        <p:spPr>
          <a:xfrm>
            <a:off x="863103" y="3126504"/>
            <a:ext cx="4951333" cy="151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891179" y="2570117"/>
            <a:ext cx="3383899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039647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26B15-0A91-41BD-B4FC-7C9B6625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0C7134B-5588-4CCD-B330-F2C738C5A738}"/>
              </a:ext>
            </a:extLst>
          </p:cNvPr>
          <p:cNvGrpSpPr/>
          <p:nvPr/>
        </p:nvGrpSpPr>
        <p:grpSpPr>
          <a:xfrm>
            <a:off x="766763" y="2527654"/>
            <a:ext cx="10658475" cy="3724050"/>
            <a:chOff x="6096000" y="0"/>
            <a:chExt cx="6096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4CF6FB7-74D4-41D4-99B2-DB751491E1EE}"/>
                </a:ext>
              </a:extLst>
            </p:cNvPr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60C83A0-5D1B-420C-AAE1-1AAB7F7C3E8E}"/>
                </a:ext>
              </a:extLst>
            </p:cNvPr>
            <p:cNvCxnSpPr/>
            <p:nvPr/>
          </p:nvCxnSpPr>
          <p:spPr>
            <a:xfrm flipH="1">
              <a:off x="6096000" y="0"/>
              <a:ext cx="6096000" cy="6858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9CE6645-2DF8-44DE-8D8F-7F9AD8471ED5}"/>
                </a:ext>
              </a:extLst>
            </p:cNvPr>
            <p:cNvCxnSpPr/>
            <p:nvPr/>
          </p:nvCxnSpPr>
          <p:spPr>
            <a:xfrm>
              <a:off x="6096000" y="0"/>
              <a:ext cx="6096000" cy="6858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6999DEB-1968-4181-9916-A18F1EA1B6FE}"/>
              </a:ext>
            </a:extLst>
          </p:cNvPr>
          <p:cNvSpPr txBox="1">
            <a:spLocks/>
          </p:cNvSpPr>
          <p:nvPr/>
        </p:nvSpPr>
        <p:spPr>
          <a:xfrm>
            <a:off x="786840" y="1177202"/>
            <a:ext cx="10638398" cy="1204311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세계보건기구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(WHO)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팬데믹 선언 이후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일상에서 익숙하게 했던 생활과 규칙은 깨어지고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불편하고 예외적인 상황이 어느덧 우리 삶의 규칙이 되어가고 있다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언제 끝날지 모르는 코로나 상황에서 미래에 대한 의혹과 익숙한 세계가 붕괴할 것만 같은 불안만이 가득하다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endParaRPr lang="ko-KR" altLang="en-US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765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상자 13">
            <a:extLst>
              <a:ext uri="{FF2B5EF4-FFF2-40B4-BE49-F238E27FC236}">
                <a16:creationId xmlns:a16="http://schemas.microsoft.com/office/drawing/2014/main" id="{67E808BD-D13E-4F45-B00F-958C47D3A460}"/>
              </a:ext>
            </a:extLst>
          </p:cNvPr>
          <p:cNvSpPr txBox="1"/>
          <p:nvPr/>
        </p:nvSpPr>
        <p:spPr>
          <a:xfrm>
            <a:off x="705853" y="533952"/>
            <a:ext cx="34038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32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F233EBB-007D-4490-A1B0-7BFC4482EC78}"/>
              </a:ext>
            </a:extLst>
          </p:cNvPr>
          <p:cNvGrpSpPr/>
          <p:nvPr/>
        </p:nvGrpSpPr>
        <p:grpSpPr>
          <a:xfrm>
            <a:off x="591444" y="2719710"/>
            <a:ext cx="3723113" cy="2416816"/>
            <a:chOff x="6935788" y="3030717"/>
            <a:chExt cx="3723113" cy="241681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E95A7B-268B-4060-9236-FB6D582C1C49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1.  Summary of Paper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659D68-A98C-4309-9A15-127AA5FBBC5A}"/>
                </a:ext>
              </a:extLst>
            </p:cNvPr>
            <p:cNvSpPr txBox="1"/>
            <p:nvPr/>
          </p:nvSpPr>
          <p:spPr>
            <a:xfrm>
              <a:off x="7205952" y="3575482"/>
              <a:ext cx="3437984" cy="1872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Define problem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Related</a:t>
              </a:r>
              <a:r>
                <a:rPr lang="ko-KR" altLang="en-US" dirty="0">
                  <a:solidFill>
                    <a:srgbClr val="00286F"/>
                  </a:solidFill>
                </a:rPr>
                <a:t> </a:t>
              </a:r>
              <a:r>
                <a:rPr lang="en-US" altLang="ko-KR" dirty="0">
                  <a:solidFill>
                    <a:srgbClr val="00286F"/>
                  </a:solidFill>
                </a:rPr>
                <a:t>work / prior method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Solving method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Experiment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Result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5EEF01E-54EC-45AB-AA6A-6FCCA93A77E8}"/>
              </a:ext>
            </a:extLst>
          </p:cNvPr>
          <p:cNvGrpSpPr/>
          <p:nvPr/>
        </p:nvGrpSpPr>
        <p:grpSpPr>
          <a:xfrm>
            <a:off x="8274353" y="2719710"/>
            <a:ext cx="3723113" cy="976422"/>
            <a:chOff x="6935788" y="3030717"/>
            <a:chExt cx="3723113" cy="97642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326E38B-4CA8-4549-BA9F-0D514E4D059C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3.  Research Idea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F1E975C-3F12-40BA-B55E-CAAB6D52D427}"/>
                </a:ext>
              </a:extLst>
            </p:cNvPr>
            <p:cNvSpPr txBox="1"/>
            <p:nvPr/>
          </p:nvSpPr>
          <p:spPr>
            <a:xfrm>
              <a:off x="7205951" y="3575482"/>
              <a:ext cx="2730059" cy="43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endParaRPr lang="ko-KR" altLang="en-US" dirty="0">
                <a:solidFill>
                  <a:srgbClr val="00286F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4DA7C2B-7000-4EC9-B60B-23F3B9FED15B}"/>
              </a:ext>
            </a:extLst>
          </p:cNvPr>
          <p:cNvGrpSpPr/>
          <p:nvPr/>
        </p:nvGrpSpPr>
        <p:grpSpPr>
          <a:xfrm>
            <a:off x="4290334" y="2719710"/>
            <a:ext cx="3723113" cy="1336520"/>
            <a:chOff x="6935788" y="3030717"/>
            <a:chExt cx="3723113" cy="133652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EC533DF-14A7-471A-B3C1-FD88CD77F92F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2.  Pros &amp; Cons [opinion]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FBDF67-5DC3-4502-9733-234274BE1490}"/>
                </a:ext>
              </a:extLst>
            </p:cNvPr>
            <p:cNvSpPr txBox="1"/>
            <p:nvPr/>
          </p:nvSpPr>
          <p:spPr>
            <a:xfrm>
              <a:off x="7205950" y="3575482"/>
              <a:ext cx="27300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Base on 5 criteria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altLang="ko-KR" dirty="0">
                <a:solidFill>
                  <a:srgbClr val="00286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4125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>
            <a:extLst>
              <a:ext uri="{FF2B5EF4-FFF2-40B4-BE49-F238E27FC236}">
                <a16:creationId xmlns:a16="http://schemas.microsoft.com/office/drawing/2014/main" id="{9BA4A638-9354-41F4-8844-C91C4827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1A6D288-C033-464C-9493-A32F3F2C0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380" y="1672507"/>
            <a:ext cx="3361015" cy="39209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1B4EE4-7410-446D-A45F-A4DE9AFB22B0}"/>
              </a:ext>
            </a:extLst>
          </p:cNvPr>
          <p:cNvSpPr txBox="1"/>
          <p:nvPr/>
        </p:nvSpPr>
        <p:spPr>
          <a:xfrm>
            <a:off x="6291630" y="2897027"/>
            <a:ext cx="4951333" cy="151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C84A67-3EA9-4B78-813C-32922556223F}"/>
              </a:ext>
            </a:extLst>
          </p:cNvPr>
          <p:cNvSpPr txBox="1"/>
          <p:nvPr/>
        </p:nvSpPr>
        <p:spPr>
          <a:xfrm>
            <a:off x="6319706" y="2340640"/>
            <a:ext cx="3383899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A6A071-7E14-4F4E-B5D0-E375DE2F2C22}"/>
              </a:ext>
            </a:extLst>
          </p:cNvPr>
          <p:cNvSpPr txBox="1"/>
          <p:nvPr/>
        </p:nvSpPr>
        <p:spPr>
          <a:xfrm>
            <a:off x="1843932" y="5607528"/>
            <a:ext cx="2831911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</a:t>
            </a:r>
            <a:r>
              <a:rPr lang="ko-KR" altLang="en-US" sz="14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그림 </a:t>
            </a:r>
            <a:r>
              <a:rPr lang="en-US" altLang="ko-KR" sz="14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1] </a:t>
            </a:r>
            <a:r>
              <a:rPr lang="ko-KR" altLang="en-US" sz="14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텍스트를 입력하세요</a:t>
            </a:r>
            <a:endParaRPr lang="ko-KR" altLang="en-US" sz="1600" dirty="0">
              <a:solidFill>
                <a:srgbClr val="18181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188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>
            <a:extLst>
              <a:ext uri="{FF2B5EF4-FFF2-40B4-BE49-F238E27FC236}">
                <a16:creationId xmlns:a16="http://schemas.microsoft.com/office/drawing/2014/main" id="{9BA4A638-9354-41F4-8844-C91C4827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678FA25-F076-49DB-BCC9-08D5968E07AE}"/>
              </a:ext>
            </a:extLst>
          </p:cNvPr>
          <p:cNvGrpSpPr/>
          <p:nvPr/>
        </p:nvGrpSpPr>
        <p:grpSpPr>
          <a:xfrm>
            <a:off x="1413161" y="1715608"/>
            <a:ext cx="3627283" cy="4180176"/>
            <a:chOff x="1524373" y="1551268"/>
            <a:chExt cx="3627283" cy="4180176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75388C7-7C96-4B05-8F1D-2934C00D7948}"/>
                </a:ext>
              </a:extLst>
            </p:cNvPr>
            <p:cNvSpPr/>
            <p:nvPr/>
          </p:nvSpPr>
          <p:spPr>
            <a:xfrm>
              <a:off x="1720055" y="2336496"/>
              <a:ext cx="3044992" cy="304499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819CFE9-1E00-4BE9-8D25-91E8EE3C5C3F}"/>
                </a:ext>
              </a:extLst>
            </p:cNvPr>
            <p:cNvSpPr/>
            <p:nvPr/>
          </p:nvSpPr>
          <p:spPr>
            <a:xfrm>
              <a:off x="1524373" y="2362334"/>
              <a:ext cx="1809010" cy="1809010"/>
            </a:xfrm>
            <a:prstGeom prst="ellipse">
              <a:avLst/>
            </a:prstGeom>
            <a:noFill/>
            <a:ln w="19050">
              <a:solidFill>
                <a:srgbClr val="0028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40404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수요</a:t>
              </a: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F5AEA05-340C-41A8-82E7-55E4795DF956}"/>
                </a:ext>
              </a:extLst>
            </p:cNvPr>
            <p:cNvSpPr/>
            <p:nvPr/>
          </p:nvSpPr>
          <p:spPr>
            <a:xfrm>
              <a:off x="3342646" y="2362334"/>
              <a:ext cx="1809010" cy="1809010"/>
            </a:xfrm>
            <a:prstGeom prst="ellipse">
              <a:avLst/>
            </a:prstGeom>
            <a:noFill/>
            <a:ln w="19050">
              <a:solidFill>
                <a:srgbClr val="0028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40404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마케팅</a:t>
              </a: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C29FF93-CE21-4AFC-ABCB-765C5408B56B}"/>
                </a:ext>
              </a:extLst>
            </p:cNvPr>
            <p:cNvSpPr/>
            <p:nvPr/>
          </p:nvSpPr>
          <p:spPr>
            <a:xfrm>
              <a:off x="2413039" y="3922434"/>
              <a:ext cx="1809010" cy="1809010"/>
            </a:xfrm>
            <a:prstGeom prst="ellipse">
              <a:avLst/>
            </a:prstGeom>
            <a:noFill/>
            <a:ln w="19050">
              <a:solidFill>
                <a:srgbClr val="0028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40404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공급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919D3C4-08F3-4B26-B707-487B91FC3A7A}"/>
                </a:ext>
              </a:extLst>
            </p:cNvPr>
            <p:cNvSpPr txBox="1"/>
            <p:nvPr/>
          </p:nvSpPr>
          <p:spPr>
            <a:xfrm>
              <a:off x="1911050" y="1551268"/>
              <a:ext cx="2731101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ko-KR" altLang="en-US" dirty="0"/>
                <a:t>매출 전략의 </a:t>
              </a:r>
              <a:r>
                <a:rPr lang="en-US" altLang="ko-KR" dirty="0"/>
                <a:t>3</a:t>
              </a:r>
              <a:r>
                <a:rPr lang="ko-KR" altLang="en-US" dirty="0"/>
                <a:t>가지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4502949-2A4A-426C-9F8A-A86C44C2919C}"/>
              </a:ext>
            </a:extLst>
          </p:cNvPr>
          <p:cNvSpPr txBox="1"/>
          <p:nvPr/>
        </p:nvSpPr>
        <p:spPr>
          <a:xfrm>
            <a:off x="6291630" y="2897027"/>
            <a:ext cx="4951333" cy="151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55D557-5835-4F8E-AD1A-E9389E46EC7C}"/>
              </a:ext>
            </a:extLst>
          </p:cNvPr>
          <p:cNvSpPr txBox="1"/>
          <p:nvPr/>
        </p:nvSpPr>
        <p:spPr>
          <a:xfrm>
            <a:off x="6319706" y="2340640"/>
            <a:ext cx="3383899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773332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>
            <a:extLst>
              <a:ext uri="{FF2B5EF4-FFF2-40B4-BE49-F238E27FC236}">
                <a16:creationId xmlns:a16="http://schemas.microsoft.com/office/drawing/2014/main" id="{AF72D021-78D3-4553-8119-20932EDE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graphicFrame>
        <p:nvGraphicFramePr>
          <p:cNvPr id="12" name="표 18">
            <a:extLst>
              <a:ext uri="{FF2B5EF4-FFF2-40B4-BE49-F238E27FC236}">
                <a16:creationId xmlns:a16="http://schemas.microsoft.com/office/drawing/2014/main" id="{BC915D34-1C33-4497-A994-F326D90AD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437520"/>
              </p:ext>
            </p:extLst>
          </p:nvPr>
        </p:nvGraphicFramePr>
        <p:xfrm>
          <a:off x="1024024" y="2665632"/>
          <a:ext cx="4793696" cy="194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2802">
                  <a:extLst>
                    <a:ext uri="{9D8B030D-6E8A-4147-A177-3AD203B41FA5}">
                      <a16:colId xmlns:a16="http://schemas.microsoft.com/office/drawing/2014/main" val="1250431083"/>
                    </a:ext>
                  </a:extLst>
                </a:gridCol>
                <a:gridCol w="1813854">
                  <a:extLst>
                    <a:ext uri="{9D8B030D-6E8A-4147-A177-3AD203B41FA5}">
                      <a16:colId xmlns:a16="http://schemas.microsoft.com/office/drawing/2014/main" val="970723658"/>
                    </a:ext>
                  </a:extLst>
                </a:gridCol>
                <a:gridCol w="1897040">
                  <a:extLst>
                    <a:ext uri="{9D8B030D-6E8A-4147-A177-3AD203B41FA5}">
                      <a16:colId xmlns:a16="http://schemas.microsoft.com/office/drawing/2014/main" val="235761590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권역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순위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2</a:t>
                      </a: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순위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7378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미국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1719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중국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8394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일본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32723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유럽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7846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대한민국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89920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7197A12-A444-4AAC-94A9-4F7B802C95DB}"/>
              </a:ext>
            </a:extLst>
          </p:cNvPr>
          <p:cNvSpPr txBox="1"/>
          <p:nvPr/>
        </p:nvSpPr>
        <p:spPr>
          <a:xfrm>
            <a:off x="1447714" y="2004975"/>
            <a:ext cx="3955915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ko-KR" altLang="en-US" dirty="0"/>
              <a:t>그래프 제목을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DC34D-CCDA-4802-8964-A034EDFE112D}"/>
              </a:ext>
            </a:extLst>
          </p:cNvPr>
          <p:cNvSpPr txBox="1"/>
          <p:nvPr/>
        </p:nvSpPr>
        <p:spPr>
          <a:xfrm>
            <a:off x="6291630" y="2897027"/>
            <a:ext cx="4951333" cy="151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6951BF-E2D0-472E-967D-53384524CF99}"/>
              </a:ext>
            </a:extLst>
          </p:cNvPr>
          <p:cNvSpPr txBox="1"/>
          <p:nvPr/>
        </p:nvSpPr>
        <p:spPr>
          <a:xfrm>
            <a:off x="6319706" y="2340640"/>
            <a:ext cx="3383899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130090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F974AC-30D9-4A35-9957-548A0F4B5C78}"/>
              </a:ext>
            </a:extLst>
          </p:cNvPr>
          <p:cNvSpPr txBox="1"/>
          <p:nvPr/>
        </p:nvSpPr>
        <p:spPr>
          <a:xfrm>
            <a:off x="1082088" y="2573434"/>
            <a:ext cx="4564733" cy="299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285750" indent="-201613">
              <a:buFont typeface="Arial" panose="020B0604020202020204" pitchFamily="34" charset="0"/>
              <a:buChar char="•"/>
            </a:pP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  <a:p>
            <a:pPr marL="285750" indent="-201613">
              <a:buFont typeface="Arial" panose="020B0604020202020204" pitchFamily="34" charset="0"/>
              <a:buChar char="•"/>
            </a:pP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  <a:p>
            <a:pPr marL="285750" indent="-201613">
              <a:buFont typeface="Arial" panose="020B0604020202020204" pitchFamily="34" charset="0"/>
              <a:buChar char="•"/>
            </a:pP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  <a:p>
            <a:pPr marL="285750" indent="-201613">
              <a:buFont typeface="Arial" panose="020B0604020202020204" pitchFamily="34" charset="0"/>
              <a:buChar char="•"/>
            </a:pP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4FC923-AB84-4A7A-93DC-C2AE8CFE06E7}"/>
              </a:ext>
            </a:extLst>
          </p:cNvPr>
          <p:cNvSpPr txBox="1"/>
          <p:nvPr/>
        </p:nvSpPr>
        <p:spPr>
          <a:xfrm>
            <a:off x="6335041" y="2573434"/>
            <a:ext cx="4774871" cy="299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>
              <a:buFont typeface="+mj-ea"/>
              <a:buAutoNum type="circleNumDbPlain"/>
            </a:pP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95D54B2-192B-48B9-B694-9C4B21817A95}"/>
              </a:ext>
            </a:extLst>
          </p:cNvPr>
          <p:cNvGrpSpPr/>
          <p:nvPr/>
        </p:nvGrpSpPr>
        <p:grpSpPr>
          <a:xfrm>
            <a:off x="6315461" y="1940805"/>
            <a:ext cx="3383899" cy="635283"/>
            <a:chOff x="6315461" y="1940805"/>
            <a:chExt cx="3383899" cy="635283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5D9AB22-F868-422F-A94B-F4D97E1F754F}"/>
                </a:ext>
              </a:extLst>
            </p:cNvPr>
            <p:cNvGrpSpPr/>
            <p:nvPr/>
          </p:nvGrpSpPr>
          <p:grpSpPr>
            <a:xfrm>
              <a:off x="6325628" y="2031323"/>
              <a:ext cx="3361015" cy="544765"/>
              <a:chOff x="6129999" y="2219970"/>
              <a:chExt cx="2750930" cy="445532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F81967F-CAE5-4FCE-8472-D2B0507BA07D}"/>
                  </a:ext>
                </a:extLst>
              </p:cNvPr>
              <p:cNvSpPr/>
              <p:nvPr/>
            </p:nvSpPr>
            <p:spPr>
              <a:xfrm>
                <a:off x="6206199" y="2296170"/>
                <a:ext cx="2674730" cy="369332"/>
              </a:xfrm>
              <a:prstGeom prst="rect">
                <a:avLst/>
              </a:prstGeom>
              <a:gradFill flip="none" rotWithShape="1">
                <a:gsLst>
                  <a:gs pos="56600">
                    <a:schemeClr val="bg1">
                      <a:lumMod val="75000"/>
                      <a:alpha val="88000"/>
                    </a:schemeClr>
                  </a:gs>
                  <a:gs pos="0">
                    <a:schemeClr val="bg1">
                      <a:lumMod val="50000"/>
                      <a:alpha val="1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0281069-FE9A-4FD5-B23E-85F9F4096EA2}"/>
                  </a:ext>
                </a:extLst>
              </p:cNvPr>
              <p:cNvSpPr/>
              <p:nvPr/>
            </p:nvSpPr>
            <p:spPr>
              <a:xfrm>
                <a:off x="6129999" y="2219970"/>
                <a:ext cx="2674730" cy="369332"/>
              </a:xfrm>
              <a:prstGeom prst="rect">
                <a:avLst/>
              </a:prstGeom>
              <a:solidFill>
                <a:srgbClr val="0028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BE9980-F733-4FC9-A1D1-2921F60745AB}"/>
                </a:ext>
              </a:extLst>
            </p:cNvPr>
            <p:cNvSpPr txBox="1"/>
            <p:nvPr/>
          </p:nvSpPr>
          <p:spPr>
            <a:xfrm>
              <a:off x="6315461" y="1940805"/>
              <a:ext cx="3383899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DD1B375-2BFB-4920-8075-ECEA0B2E60A0}"/>
              </a:ext>
            </a:extLst>
          </p:cNvPr>
          <p:cNvGrpSpPr/>
          <p:nvPr/>
        </p:nvGrpSpPr>
        <p:grpSpPr>
          <a:xfrm>
            <a:off x="1187980" y="1940805"/>
            <a:ext cx="3383899" cy="635283"/>
            <a:chOff x="6315461" y="1940805"/>
            <a:chExt cx="3383899" cy="635283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08D819D-D2D3-4629-A70B-A4ECB115B606}"/>
                </a:ext>
              </a:extLst>
            </p:cNvPr>
            <p:cNvGrpSpPr/>
            <p:nvPr/>
          </p:nvGrpSpPr>
          <p:grpSpPr>
            <a:xfrm>
              <a:off x="6325628" y="2031323"/>
              <a:ext cx="3361015" cy="544765"/>
              <a:chOff x="6129999" y="2219970"/>
              <a:chExt cx="2750930" cy="445532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CCC75C5-1C57-426E-AC9C-8B643D428C36}"/>
                  </a:ext>
                </a:extLst>
              </p:cNvPr>
              <p:cNvSpPr/>
              <p:nvPr/>
            </p:nvSpPr>
            <p:spPr>
              <a:xfrm>
                <a:off x="6206199" y="2296170"/>
                <a:ext cx="2674730" cy="369332"/>
              </a:xfrm>
              <a:prstGeom prst="rect">
                <a:avLst/>
              </a:prstGeom>
              <a:gradFill flip="none" rotWithShape="1">
                <a:gsLst>
                  <a:gs pos="56600">
                    <a:schemeClr val="bg1">
                      <a:lumMod val="75000"/>
                      <a:alpha val="88000"/>
                    </a:schemeClr>
                  </a:gs>
                  <a:gs pos="0">
                    <a:schemeClr val="bg1">
                      <a:lumMod val="50000"/>
                      <a:alpha val="1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F009BA0-F233-4CEC-85AA-50D460DDF09B}"/>
                  </a:ext>
                </a:extLst>
              </p:cNvPr>
              <p:cNvSpPr/>
              <p:nvPr/>
            </p:nvSpPr>
            <p:spPr>
              <a:xfrm>
                <a:off x="6129999" y="2219970"/>
                <a:ext cx="2674730" cy="369332"/>
              </a:xfrm>
              <a:prstGeom prst="rect">
                <a:avLst/>
              </a:prstGeom>
              <a:solidFill>
                <a:srgbClr val="0028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669C606-A93B-43D0-B528-788325530506}"/>
                </a:ext>
              </a:extLst>
            </p:cNvPr>
            <p:cNvSpPr txBox="1"/>
            <p:nvPr/>
          </p:nvSpPr>
          <p:spPr>
            <a:xfrm>
              <a:off x="6315461" y="1940805"/>
              <a:ext cx="3383899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  <p:sp>
        <p:nvSpPr>
          <p:cNvPr id="23" name="제목 22">
            <a:extLst>
              <a:ext uri="{FF2B5EF4-FFF2-40B4-BE49-F238E27FC236}">
                <a16:creationId xmlns:a16="http://schemas.microsoft.com/office/drawing/2014/main" id="{90339179-101A-4726-9AF2-9626B76D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468611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91E3D4C-D299-4368-A9C5-DB880362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sp>
        <p:nvSpPr>
          <p:cNvPr id="10" name="부분 원형 9">
            <a:extLst>
              <a:ext uri="{FF2B5EF4-FFF2-40B4-BE49-F238E27FC236}">
                <a16:creationId xmlns:a16="http://schemas.microsoft.com/office/drawing/2014/main" id="{AC151EEC-8F53-4B7F-902E-3ECA20C46D7F}"/>
              </a:ext>
            </a:extLst>
          </p:cNvPr>
          <p:cNvSpPr/>
          <p:nvPr/>
        </p:nvSpPr>
        <p:spPr>
          <a:xfrm>
            <a:off x="2483419" y="2708203"/>
            <a:ext cx="2057400" cy="2057400"/>
          </a:xfrm>
          <a:prstGeom prst="pie">
            <a:avLst>
              <a:gd name="adj1" fmla="val 16189135"/>
              <a:gd name="adj2" fmla="val 16186754"/>
            </a:avLst>
          </a:prstGeom>
          <a:solidFill>
            <a:srgbClr val="DFE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부분 원형 10">
            <a:extLst>
              <a:ext uri="{FF2B5EF4-FFF2-40B4-BE49-F238E27FC236}">
                <a16:creationId xmlns:a16="http://schemas.microsoft.com/office/drawing/2014/main" id="{D32D1413-4E89-4499-ABE2-CD157FB0E19C}"/>
              </a:ext>
            </a:extLst>
          </p:cNvPr>
          <p:cNvSpPr/>
          <p:nvPr/>
        </p:nvSpPr>
        <p:spPr>
          <a:xfrm>
            <a:off x="2483419" y="2708203"/>
            <a:ext cx="2057400" cy="2057400"/>
          </a:xfrm>
          <a:prstGeom prst="pie">
            <a:avLst>
              <a:gd name="adj1" fmla="val 16189135"/>
              <a:gd name="adj2" fmla="val 12527340"/>
            </a:avLst>
          </a:prstGeom>
          <a:solidFill>
            <a:srgbClr val="2A9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부분 원형 11">
            <a:extLst>
              <a:ext uri="{FF2B5EF4-FFF2-40B4-BE49-F238E27FC236}">
                <a16:creationId xmlns:a16="http://schemas.microsoft.com/office/drawing/2014/main" id="{08970034-83E9-4244-A025-3C51863D1E6D}"/>
              </a:ext>
            </a:extLst>
          </p:cNvPr>
          <p:cNvSpPr/>
          <p:nvPr/>
        </p:nvSpPr>
        <p:spPr>
          <a:xfrm>
            <a:off x="2483419" y="2708203"/>
            <a:ext cx="2057400" cy="2057400"/>
          </a:xfrm>
          <a:prstGeom prst="pie">
            <a:avLst>
              <a:gd name="adj1" fmla="val 16047248"/>
              <a:gd name="adj2" fmla="val 8722711"/>
            </a:avLst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9D8FA-B8AD-4B25-9E75-483F8CC510D6}"/>
              </a:ext>
            </a:extLst>
          </p:cNvPr>
          <p:cNvSpPr txBox="1"/>
          <p:nvPr/>
        </p:nvSpPr>
        <p:spPr>
          <a:xfrm>
            <a:off x="1705697" y="4959001"/>
            <a:ext cx="3511616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140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ctr"/>
            <a:r>
              <a:rPr lang="en-US" altLang="ko-KR"/>
              <a:t>[</a:t>
            </a:r>
            <a:r>
              <a:rPr lang="ko-KR" altLang="en-US"/>
              <a:t>그래프</a:t>
            </a:r>
            <a:r>
              <a:rPr lang="en-US" altLang="ko-KR" dirty="0"/>
              <a:t> 2] </a:t>
            </a:r>
            <a:r>
              <a:rPr lang="ko-KR" altLang="en-US" dirty="0"/>
              <a:t>마케팅 플랫폼 </a:t>
            </a:r>
            <a:r>
              <a:rPr lang="ko-KR" altLang="en-US"/>
              <a:t>분포도 조사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79C949-C8FC-4C7F-A3F9-B2A0599B51B1}"/>
              </a:ext>
            </a:extLst>
          </p:cNvPr>
          <p:cNvSpPr txBox="1"/>
          <p:nvPr/>
        </p:nvSpPr>
        <p:spPr>
          <a:xfrm>
            <a:off x="3632580" y="3562982"/>
            <a:ext cx="1079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필요하다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979269-5A2E-4E36-993F-865A36DB9736}"/>
              </a:ext>
            </a:extLst>
          </p:cNvPr>
          <p:cNvSpPr txBox="1"/>
          <p:nvPr/>
        </p:nvSpPr>
        <p:spPr>
          <a:xfrm>
            <a:off x="3632580" y="3815776"/>
            <a:ext cx="1079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63.9</a:t>
            </a:r>
            <a:r>
              <a:rPr lang="en-US" altLang="ko-KR" sz="11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(%)</a:t>
            </a:r>
            <a:endParaRPr lang="ko-KR" altLang="en-US" sz="14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3B2476-F4AF-421E-B250-2A342CC02B7A}"/>
              </a:ext>
            </a:extLst>
          </p:cNvPr>
          <p:cNvSpPr txBox="1"/>
          <p:nvPr/>
        </p:nvSpPr>
        <p:spPr>
          <a:xfrm>
            <a:off x="2282321" y="3460092"/>
            <a:ext cx="107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필요하지</a:t>
            </a:r>
            <a:endParaRPr lang="en-US" altLang="ko-KR" sz="9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않다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711339-2732-4255-87DA-CDBF4602435E}"/>
              </a:ext>
            </a:extLst>
          </p:cNvPr>
          <p:cNvSpPr txBox="1"/>
          <p:nvPr/>
        </p:nvSpPr>
        <p:spPr>
          <a:xfrm>
            <a:off x="2282321" y="3779568"/>
            <a:ext cx="1079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26.8</a:t>
            </a:r>
            <a:r>
              <a:rPr lang="en-US" altLang="ko-KR" sz="7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(%)</a:t>
            </a:r>
            <a:endParaRPr lang="ko-KR" altLang="en-US" sz="9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DC5BD4-439D-41BE-BAD8-93C53E548D30}"/>
              </a:ext>
            </a:extLst>
          </p:cNvPr>
          <p:cNvSpPr txBox="1"/>
          <p:nvPr/>
        </p:nvSpPr>
        <p:spPr>
          <a:xfrm>
            <a:off x="2669118" y="2968732"/>
            <a:ext cx="87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모름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무응답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FD561A-AA1C-4892-B3AF-6D5817F3BE2A}"/>
              </a:ext>
            </a:extLst>
          </p:cNvPr>
          <p:cNvSpPr txBox="1"/>
          <p:nvPr/>
        </p:nvSpPr>
        <p:spPr>
          <a:xfrm>
            <a:off x="2922672" y="3139004"/>
            <a:ext cx="602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9.3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6A9403-29BF-436F-9458-5A8692B8D388}"/>
              </a:ext>
            </a:extLst>
          </p:cNvPr>
          <p:cNvSpPr txBox="1"/>
          <p:nvPr/>
        </p:nvSpPr>
        <p:spPr>
          <a:xfrm>
            <a:off x="6475386" y="1988933"/>
            <a:ext cx="3383899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53F1D4-8E37-4706-990F-5A717D0B7C42}"/>
              </a:ext>
            </a:extLst>
          </p:cNvPr>
          <p:cNvSpPr txBox="1"/>
          <p:nvPr/>
        </p:nvSpPr>
        <p:spPr>
          <a:xfrm>
            <a:off x="1518442" y="1988933"/>
            <a:ext cx="3955915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ko-KR" altLang="en-US" dirty="0"/>
              <a:t>그래프 제목을 입력하세요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42B49D-0D53-452F-B506-0120A47C04B0}"/>
              </a:ext>
            </a:extLst>
          </p:cNvPr>
          <p:cNvSpPr txBox="1"/>
          <p:nvPr/>
        </p:nvSpPr>
        <p:spPr>
          <a:xfrm>
            <a:off x="6549207" y="2599127"/>
            <a:ext cx="4542317" cy="1742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00025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SNS</a:t>
            </a:r>
            <a:r>
              <a:rPr lang="ko-KR" altLang="en-US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유입의 확대</a:t>
            </a:r>
            <a:endParaRPr lang="en-US" altLang="ko-KR" dirty="0">
              <a:solidFill>
                <a:srgbClr val="18181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00025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트렌드를 주도하는 플랫폼의 변화</a:t>
            </a:r>
            <a:endParaRPr lang="en-US" altLang="ko-KR" dirty="0">
              <a:solidFill>
                <a:srgbClr val="18181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00025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마케팅 글쓰기의 중요성</a:t>
            </a:r>
            <a:endParaRPr lang="en-US" altLang="ko-KR" dirty="0">
              <a:solidFill>
                <a:srgbClr val="18181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00025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브랜드화를 위한 필수작업</a:t>
            </a:r>
          </a:p>
        </p:txBody>
      </p:sp>
    </p:spTree>
    <p:extLst>
      <p:ext uri="{BB962C8B-B14F-4D97-AF65-F5344CB8AC3E}">
        <p14:creationId xmlns:p14="http://schemas.microsoft.com/office/powerpoint/2010/main" val="2543067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B061355-B566-4DA8-9EE3-A04F481D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164312-CC26-4EF6-93DF-E5F87BF6D061}"/>
              </a:ext>
            </a:extLst>
          </p:cNvPr>
          <p:cNvSpPr/>
          <p:nvPr/>
        </p:nvSpPr>
        <p:spPr>
          <a:xfrm>
            <a:off x="2401400" y="3801976"/>
            <a:ext cx="659218" cy="1136603"/>
          </a:xfrm>
          <a:prstGeom prst="rect">
            <a:avLst/>
          </a:prstGeom>
          <a:solidFill>
            <a:srgbClr val="B3B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AED089-4CAB-48D1-9D92-435ED2E9D4B3}"/>
              </a:ext>
            </a:extLst>
          </p:cNvPr>
          <p:cNvSpPr/>
          <p:nvPr/>
        </p:nvSpPr>
        <p:spPr>
          <a:xfrm>
            <a:off x="3693376" y="3195794"/>
            <a:ext cx="659218" cy="1742785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60C00-4ED9-40A8-BF5B-A4E31E16A24C}"/>
              </a:ext>
            </a:extLst>
          </p:cNvPr>
          <p:cNvSpPr txBox="1"/>
          <p:nvPr/>
        </p:nvSpPr>
        <p:spPr>
          <a:xfrm>
            <a:off x="2077867" y="3449751"/>
            <a:ext cx="130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solidFill>
                  <a:srgbClr val="232C5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2,052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004ACB-48C5-4C4B-89AD-2E9428D45149}"/>
              </a:ext>
            </a:extLst>
          </p:cNvPr>
          <p:cNvSpPr txBox="1"/>
          <p:nvPr/>
        </p:nvSpPr>
        <p:spPr>
          <a:xfrm>
            <a:off x="3374398" y="2802016"/>
            <a:ext cx="130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232C5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1,952</a:t>
            </a:r>
            <a:endParaRPr lang="ko-KR" altLang="en-US" dirty="0">
              <a:solidFill>
                <a:srgbClr val="232C5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2813FF9-D6A0-4D53-AA11-A961F075A728}"/>
              </a:ext>
            </a:extLst>
          </p:cNvPr>
          <p:cNvCxnSpPr>
            <a:cxnSpLocks/>
          </p:cNvCxnSpPr>
          <p:nvPr/>
        </p:nvCxnSpPr>
        <p:spPr>
          <a:xfrm>
            <a:off x="1941546" y="4938579"/>
            <a:ext cx="281447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859DCA5-EB42-48F0-84C5-406BDD4C5119}"/>
              </a:ext>
            </a:extLst>
          </p:cNvPr>
          <p:cNvSpPr txBox="1"/>
          <p:nvPr/>
        </p:nvSpPr>
        <p:spPr>
          <a:xfrm>
            <a:off x="3437277" y="4974256"/>
            <a:ext cx="1306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32C5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2020</a:t>
            </a:r>
            <a:endParaRPr lang="ko-KR" altLang="en-US" sz="1200" dirty="0">
              <a:solidFill>
                <a:srgbClr val="232C5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27983A-AD27-4018-9A38-0F0C7CC25990}"/>
              </a:ext>
            </a:extLst>
          </p:cNvPr>
          <p:cNvSpPr txBox="1"/>
          <p:nvPr/>
        </p:nvSpPr>
        <p:spPr>
          <a:xfrm>
            <a:off x="2086667" y="4979614"/>
            <a:ext cx="1306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32C5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2016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44F27B-EF1E-4217-9BC4-D1084FEB54E5}"/>
              </a:ext>
            </a:extLst>
          </p:cNvPr>
          <p:cNvSpPr txBox="1"/>
          <p:nvPr/>
        </p:nvSpPr>
        <p:spPr>
          <a:xfrm>
            <a:off x="3930725" y="2445764"/>
            <a:ext cx="1306283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140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ctr"/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: 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F48416-BD4E-4643-AE9A-177C7F03BF97}"/>
              </a:ext>
            </a:extLst>
          </p:cNvPr>
          <p:cNvSpPr txBox="1"/>
          <p:nvPr/>
        </p:nvSpPr>
        <p:spPr>
          <a:xfrm>
            <a:off x="1582263" y="5216982"/>
            <a:ext cx="3511616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140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ctr"/>
            <a:r>
              <a:rPr lang="en-US" altLang="ko-KR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그래프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1]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마케팅 </a:t>
            </a:r>
            <a:r>
              <a:rPr lang="ko-KR" altLang="en-US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글쓰기 분석조사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5EBD92-A249-4143-8DFB-F07D481BF281}"/>
              </a:ext>
            </a:extLst>
          </p:cNvPr>
          <p:cNvSpPr txBox="1"/>
          <p:nvPr/>
        </p:nvSpPr>
        <p:spPr>
          <a:xfrm>
            <a:off x="6496168" y="1988933"/>
            <a:ext cx="3383899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72E0C0-AA3E-42B0-AD21-A8DF2A539DD1}"/>
              </a:ext>
            </a:extLst>
          </p:cNvPr>
          <p:cNvSpPr txBox="1"/>
          <p:nvPr/>
        </p:nvSpPr>
        <p:spPr>
          <a:xfrm>
            <a:off x="6549207" y="2599127"/>
            <a:ext cx="4542317" cy="1742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00025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SNS</a:t>
            </a:r>
            <a:r>
              <a:rPr lang="ko-KR" altLang="en-US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유입의 확대</a:t>
            </a:r>
            <a:endParaRPr lang="en-US" altLang="ko-KR" dirty="0">
              <a:solidFill>
                <a:srgbClr val="18181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00025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트렌드를 주도하는 플랫폼의 변화</a:t>
            </a:r>
            <a:endParaRPr lang="en-US" altLang="ko-KR" dirty="0">
              <a:solidFill>
                <a:srgbClr val="18181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00025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마케팅 글쓰기의 중요성</a:t>
            </a:r>
            <a:endParaRPr lang="en-US" altLang="ko-KR" dirty="0">
              <a:solidFill>
                <a:srgbClr val="18181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00025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브랜드화를 위한 필수작업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CC352F-DA4D-46EB-BED6-F108D45FC84A}"/>
              </a:ext>
            </a:extLst>
          </p:cNvPr>
          <p:cNvSpPr txBox="1"/>
          <p:nvPr/>
        </p:nvSpPr>
        <p:spPr>
          <a:xfrm>
            <a:off x="1518442" y="1988933"/>
            <a:ext cx="3955915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ko-KR" altLang="en-US" dirty="0"/>
              <a:t>그래프 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893963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53E176F-2ED5-4F18-BC84-0EF88709E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B134338-28E6-4409-BE33-DEB5A963A537}"/>
              </a:ext>
            </a:extLst>
          </p:cNvPr>
          <p:cNvGrpSpPr/>
          <p:nvPr/>
        </p:nvGrpSpPr>
        <p:grpSpPr>
          <a:xfrm>
            <a:off x="1185393" y="1958598"/>
            <a:ext cx="2785027" cy="4060539"/>
            <a:chOff x="1185393" y="1958598"/>
            <a:chExt cx="2785027" cy="4060539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92905E19-F168-4119-8115-C54CD22BD118}"/>
                </a:ext>
              </a:extLst>
            </p:cNvPr>
            <p:cNvSpPr/>
            <p:nvPr/>
          </p:nvSpPr>
          <p:spPr>
            <a:xfrm>
              <a:off x="1185393" y="1958598"/>
              <a:ext cx="2785027" cy="6955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28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459D52-0037-4BD0-A800-4CE49DBA8922}"/>
                </a:ext>
              </a:extLst>
            </p:cNvPr>
            <p:cNvSpPr txBox="1"/>
            <p:nvPr/>
          </p:nvSpPr>
          <p:spPr>
            <a:xfrm>
              <a:off x="1457912" y="2048281"/>
              <a:ext cx="2060016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TextText</a:t>
              </a:r>
              <a:endParaRPr lang="ko-KR" altLang="en-US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E7D7CA4-6920-45B9-BE72-46B93365BE65}"/>
                </a:ext>
              </a:extLst>
            </p:cNvPr>
            <p:cNvSpPr/>
            <p:nvPr/>
          </p:nvSpPr>
          <p:spPr>
            <a:xfrm>
              <a:off x="1185393" y="2654174"/>
              <a:ext cx="2785027" cy="33649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C6B1B40-66FB-4547-82CC-637F09930EEA}"/>
                </a:ext>
              </a:extLst>
            </p:cNvPr>
            <p:cNvSpPr txBox="1"/>
            <p:nvPr/>
          </p:nvSpPr>
          <p:spPr>
            <a:xfrm>
              <a:off x="1226195" y="2864475"/>
              <a:ext cx="2696731" cy="246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SNS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유입의 확대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트렌드를 주도하는 플랫폼의 변화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마케팅 글쓰기의 중요성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브랜드화를 위한 필수작업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DBC192D-C2ED-40D4-BEDA-255EF869B346}"/>
              </a:ext>
            </a:extLst>
          </p:cNvPr>
          <p:cNvGrpSpPr/>
          <p:nvPr/>
        </p:nvGrpSpPr>
        <p:grpSpPr>
          <a:xfrm>
            <a:off x="4703487" y="1989138"/>
            <a:ext cx="2785027" cy="4060539"/>
            <a:chOff x="1185393" y="1958598"/>
            <a:chExt cx="2785027" cy="4060539"/>
          </a:xfrm>
        </p:grpSpPr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57E1D946-A7E8-4905-A8A9-7862DE4158A2}"/>
                </a:ext>
              </a:extLst>
            </p:cNvPr>
            <p:cNvSpPr/>
            <p:nvPr/>
          </p:nvSpPr>
          <p:spPr>
            <a:xfrm>
              <a:off x="1185393" y="1958598"/>
              <a:ext cx="2785027" cy="6955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27B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679D48-DB5A-410D-8415-6D052D454C9D}"/>
                </a:ext>
              </a:extLst>
            </p:cNvPr>
            <p:cNvSpPr txBox="1"/>
            <p:nvPr/>
          </p:nvSpPr>
          <p:spPr>
            <a:xfrm>
              <a:off x="1457912" y="2048281"/>
              <a:ext cx="2060016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TextText</a:t>
              </a:r>
              <a:endParaRPr lang="ko-KR" altLang="en-US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13650A7-1F26-437C-8E03-DC8D98D8D2BF}"/>
                </a:ext>
              </a:extLst>
            </p:cNvPr>
            <p:cNvSpPr/>
            <p:nvPr/>
          </p:nvSpPr>
          <p:spPr>
            <a:xfrm>
              <a:off x="1185393" y="2654174"/>
              <a:ext cx="2785027" cy="33649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FCCEDB-BFEA-4ABF-BD26-EA98DF5BBBE5}"/>
                </a:ext>
              </a:extLst>
            </p:cNvPr>
            <p:cNvSpPr txBox="1"/>
            <p:nvPr/>
          </p:nvSpPr>
          <p:spPr>
            <a:xfrm>
              <a:off x="1226195" y="2864475"/>
              <a:ext cx="2696731" cy="246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SNS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유입의 확대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트렌드를 주도하는 플랫폼의 변화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마케팅 글쓰기의 중요성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브랜드화를 위한 필수작업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EDB4F41-B75D-46F9-A5E2-2C95E59037A4}"/>
              </a:ext>
            </a:extLst>
          </p:cNvPr>
          <p:cNvGrpSpPr/>
          <p:nvPr/>
        </p:nvGrpSpPr>
        <p:grpSpPr>
          <a:xfrm>
            <a:off x="8221581" y="2019678"/>
            <a:ext cx="2785027" cy="4060539"/>
            <a:chOff x="1185393" y="1958598"/>
            <a:chExt cx="2785027" cy="4060539"/>
          </a:xfrm>
        </p:grpSpPr>
        <p:sp>
          <p:nvSpPr>
            <p:cNvPr id="27" name="사각형: 둥근 위쪽 모서리 26">
              <a:extLst>
                <a:ext uri="{FF2B5EF4-FFF2-40B4-BE49-F238E27FC236}">
                  <a16:creationId xmlns:a16="http://schemas.microsoft.com/office/drawing/2014/main" id="{DF7D8240-A64D-408A-85E4-229774DE5C56}"/>
                </a:ext>
              </a:extLst>
            </p:cNvPr>
            <p:cNvSpPr/>
            <p:nvPr/>
          </p:nvSpPr>
          <p:spPr>
            <a:xfrm>
              <a:off x="1185393" y="1958598"/>
              <a:ext cx="2785027" cy="6955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28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196E976-9F7F-4FB7-91D5-F10D7F3BD554}"/>
                </a:ext>
              </a:extLst>
            </p:cNvPr>
            <p:cNvSpPr txBox="1"/>
            <p:nvPr/>
          </p:nvSpPr>
          <p:spPr>
            <a:xfrm>
              <a:off x="1457912" y="2048281"/>
              <a:ext cx="2060016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TextText</a:t>
              </a:r>
              <a:endParaRPr lang="ko-KR" altLang="en-US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3E0D4BC-1B62-4DCD-9FBC-34A298B242F8}"/>
                </a:ext>
              </a:extLst>
            </p:cNvPr>
            <p:cNvSpPr/>
            <p:nvPr/>
          </p:nvSpPr>
          <p:spPr>
            <a:xfrm>
              <a:off x="1185393" y="2654174"/>
              <a:ext cx="2785027" cy="33649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27BC4F-8F16-489A-833B-55999EB7EF2A}"/>
                </a:ext>
              </a:extLst>
            </p:cNvPr>
            <p:cNvSpPr txBox="1"/>
            <p:nvPr/>
          </p:nvSpPr>
          <p:spPr>
            <a:xfrm>
              <a:off x="1226195" y="2864475"/>
              <a:ext cx="2696731" cy="246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SNS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유입의 확대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트렌드를 주도하는 플랫폼의 변화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마케팅 글쓰기의 중요성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브랜드화를 위한 필수작업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552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0522910-6DA9-4F4D-8F14-F8580A7A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B344AFB-A892-46E1-B08D-FCA0218BA7F9}"/>
              </a:ext>
            </a:extLst>
          </p:cNvPr>
          <p:cNvGrpSpPr/>
          <p:nvPr/>
        </p:nvGrpSpPr>
        <p:grpSpPr>
          <a:xfrm>
            <a:off x="7812234" y="2240893"/>
            <a:ext cx="3104477" cy="1319929"/>
            <a:chOff x="7903445" y="2240893"/>
            <a:chExt cx="3104477" cy="131992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D60633-901D-4FDA-B876-B5175C48B897}"/>
                </a:ext>
              </a:extLst>
            </p:cNvPr>
            <p:cNvSpPr txBox="1"/>
            <p:nvPr/>
          </p:nvSpPr>
          <p:spPr>
            <a:xfrm>
              <a:off x="7992384" y="2240893"/>
              <a:ext cx="3015538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4649BC-926C-455B-8D1A-FC8462C07B4E}"/>
                </a:ext>
              </a:extLst>
            </p:cNvPr>
            <p:cNvSpPr txBox="1"/>
            <p:nvPr/>
          </p:nvSpPr>
          <p:spPr>
            <a:xfrm>
              <a:off x="7903445" y="2769067"/>
              <a:ext cx="30528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30000"/>
                </a:lnSpc>
                <a:spcAft>
                  <a:spcPts val="600"/>
                </a:spcAft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 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A91A924-2AF7-4D00-8DDB-96AF98A52D3D}"/>
              </a:ext>
            </a:extLst>
          </p:cNvPr>
          <p:cNvGrpSpPr/>
          <p:nvPr/>
        </p:nvGrpSpPr>
        <p:grpSpPr>
          <a:xfrm>
            <a:off x="7812234" y="4004325"/>
            <a:ext cx="3104477" cy="1319929"/>
            <a:chOff x="7903445" y="4004325"/>
            <a:chExt cx="3104477" cy="131992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5C1A366-1425-40D7-A887-AA673C104E91}"/>
                </a:ext>
              </a:extLst>
            </p:cNvPr>
            <p:cNvSpPr txBox="1"/>
            <p:nvPr/>
          </p:nvSpPr>
          <p:spPr>
            <a:xfrm>
              <a:off x="7992384" y="4004325"/>
              <a:ext cx="3015538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86E15F-F88B-46D5-93E4-3DB2E46C6999}"/>
                </a:ext>
              </a:extLst>
            </p:cNvPr>
            <p:cNvSpPr txBox="1"/>
            <p:nvPr/>
          </p:nvSpPr>
          <p:spPr>
            <a:xfrm>
              <a:off x="7903445" y="4532499"/>
              <a:ext cx="30528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30000"/>
                </a:lnSpc>
                <a:spcAft>
                  <a:spcPts val="600"/>
                </a:spcAft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 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D433F90-2011-4211-A64F-12A354C256DC}"/>
              </a:ext>
            </a:extLst>
          </p:cNvPr>
          <p:cNvGrpSpPr/>
          <p:nvPr/>
        </p:nvGrpSpPr>
        <p:grpSpPr>
          <a:xfrm>
            <a:off x="1521841" y="2240893"/>
            <a:ext cx="3104477" cy="1319929"/>
            <a:chOff x="1521841" y="2257484"/>
            <a:chExt cx="3104477" cy="131992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814A60-B5C9-494C-B0AF-70458E0BAC7F}"/>
                </a:ext>
              </a:extLst>
            </p:cNvPr>
            <p:cNvSpPr txBox="1"/>
            <p:nvPr/>
          </p:nvSpPr>
          <p:spPr>
            <a:xfrm>
              <a:off x="1610780" y="2257484"/>
              <a:ext cx="3015538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DA6B4C2-478E-4DC2-ABFA-CFC3E48C6F3D}"/>
                </a:ext>
              </a:extLst>
            </p:cNvPr>
            <p:cNvSpPr txBox="1"/>
            <p:nvPr/>
          </p:nvSpPr>
          <p:spPr>
            <a:xfrm>
              <a:off x="1521841" y="2785658"/>
              <a:ext cx="30528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30000"/>
                </a:lnSpc>
                <a:spcAft>
                  <a:spcPts val="600"/>
                </a:spcAft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 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FA11CC3-EF8F-4483-A9DF-EB2AC2BFFEE1}"/>
              </a:ext>
            </a:extLst>
          </p:cNvPr>
          <p:cNvGrpSpPr/>
          <p:nvPr/>
        </p:nvGrpSpPr>
        <p:grpSpPr>
          <a:xfrm>
            <a:off x="1459454" y="4004325"/>
            <a:ext cx="3104477" cy="1319929"/>
            <a:chOff x="1459454" y="4319609"/>
            <a:chExt cx="3104477" cy="131992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98F9BD-AAFA-428B-BC62-6CB212D40363}"/>
                </a:ext>
              </a:extLst>
            </p:cNvPr>
            <p:cNvSpPr txBox="1"/>
            <p:nvPr/>
          </p:nvSpPr>
          <p:spPr>
            <a:xfrm>
              <a:off x="1548393" y="4319609"/>
              <a:ext cx="3015538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568261D-BBE8-4BE4-A1B9-46E240057C75}"/>
                </a:ext>
              </a:extLst>
            </p:cNvPr>
            <p:cNvSpPr txBox="1"/>
            <p:nvPr/>
          </p:nvSpPr>
          <p:spPr>
            <a:xfrm>
              <a:off x="1459454" y="4847783"/>
              <a:ext cx="30528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30000"/>
                </a:lnSpc>
                <a:spcAft>
                  <a:spcPts val="600"/>
                </a:spcAft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 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sp>
        <p:nvSpPr>
          <p:cNvPr id="35" name="Google Shape;690;p58">
            <a:extLst>
              <a:ext uri="{FF2B5EF4-FFF2-40B4-BE49-F238E27FC236}">
                <a16:creationId xmlns:a16="http://schemas.microsoft.com/office/drawing/2014/main" id="{CF44111E-F1CE-4289-B654-4532FA27F6B4}"/>
              </a:ext>
            </a:extLst>
          </p:cNvPr>
          <p:cNvSpPr/>
          <p:nvPr/>
        </p:nvSpPr>
        <p:spPr>
          <a:xfrm>
            <a:off x="6359002" y="2354388"/>
            <a:ext cx="1221169" cy="1531690"/>
          </a:xfrm>
          <a:custGeom>
            <a:avLst/>
            <a:gdLst/>
            <a:ahLst/>
            <a:cxnLst/>
            <a:rect l="l" t="t" r="r" b="b"/>
            <a:pathLst>
              <a:path w="1105" h="1386" extrusionOk="0">
                <a:moveTo>
                  <a:pt x="1" y="1"/>
                </a:moveTo>
                <a:lnTo>
                  <a:pt x="1" y="491"/>
                </a:lnTo>
                <a:cubicBezTo>
                  <a:pt x="217" y="585"/>
                  <a:pt x="376" y="765"/>
                  <a:pt x="441" y="989"/>
                </a:cubicBezTo>
                <a:lnTo>
                  <a:pt x="275" y="989"/>
                </a:lnTo>
                <a:lnTo>
                  <a:pt x="679" y="1386"/>
                </a:lnTo>
                <a:lnTo>
                  <a:pt x="1104" y="989"/>
                </a:lnTo>
                <a:lnTo>
                  <a:pt x="917" y="989"/>
                </a:lnTo>
                <a:cubicBezTo>
                  <a:pt x="830" y="513"/>
                  <a:pt x="470" y="123"/>
                  <a:pt x="1" y="1"/>
                </a:cubicBezTo>
                <a:close/>
              </a:path>
            </a:pathLst>
          </a:custGeom>
          <a:solidFill>
            <a:srgbClr val="002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691;p58">
            <a:extLst>
              <a:ext uri="{FF2B5EF4-FFF2-40B4-BE49-F238E27FC236}">
                <a16:creationId xmlns:a16="http://schemas.microsoft.com/office/drawing/2014/main" id="{35B277E6-2F12-4432-9396-EEBEA9027572}"/>
              </a:ext>
            </a:extLst>
          </p:cNvPr>
          <p:cNvSpPr/>
          <p:nvPr/>
        </p:nvSpPr>
        <p:spPr>
          <a:xfrm>
            <a:off x="4478026" y="3438506"/>
            <a:ext cx="1221169" cy="1531690"/>
          </a:xfrm>
          <a:custGeom>
            <a:avLst/>
            <a:gdLst/>
            <a:ahLst/>
            <a:cxnLst/>
            <a:rect l="l" t="t" r="r" b="b"/>
            <a:pathLst>
              <a:path w="1105" h="1386" extrusionOk="0">
                <a:moveTo>
                  <a:pt x="426" y="1"/>
                </a:moveTo>
                <a:lnTo>
                  <a:pt x="1" y="397"/>
                </a:lnTo>
                <a:lnTo>
                  <a:pt x="188" y="397"/>
                </a:lnTo>
                <a:cubicBezTo>
                  <a:pt x="275" y="873"/>
                  <a:pt x="628" y="1263"/>
                  <a:pt x="1097" y="1386"/>
                </a:cubicBezTo>
                <a:lnTo>
                  <a:pt x="1104" y="895"/>
                </a:lnTo>
                <a:cubicBezTo>
                  <a:pt x="888" y="801"/>
                  <a:pt x="729" y="621"/>
                  <a:pt x="664" y="397"/>
                </a:cubicBezTo>
                <a:lnTo>
                  <a:pt x="830" y="397"/>
                </a:lnTo>
                <a:lnTo>
                  <a:pt x="426" y="1"/>
                </a:lnTo>
                <a:close/>
              </a:path>
            </a:pathLst>
          </a:custGeom>
          <a:solidFill>
            <a:srgbClr val="A6C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692;p58">
            <a:extLst>
              <a:ext uri="{FF2B5EF4-FFF2-40B4-BE49-F238E27FC236}">
                <a16:creationId xmlns:a16="http://schemas.microsoft.com/office/drawing/2014/main" id="{E17B3E4C-F4AB-40F5-8AEF-1AC07AF833ED}"/>
              </a:ext>
            </a:extLst>
          </p:cNvPr>
          <p:cNvSpPr/>
          <p:nvPr/>
        </p:nvSpPr>
        <p:spPr>
          <a:xfrm>
            <a:off x="5801972" y="4004325"/>
            <a:ext cx="1530605" cy="1213417"/>
          </a:xfrm>
          <a:custGeom>
            <a:avLst/>
            <a:gdLst/>
            <a:ahLst/>
            <a:cxnLst/>
            <a:rect l="l" t="t" r="r" b="b"/>
            <a:pathLst>
              <a:path w="1385" h="1098" extrusionOk="0">
                <a:moveTo>
                  <a:pt x="894" y="1"/>
                </a:moveTo>
                <a:cubicBezTo>
                  <a:pt x="801" y="210"/>
                  <a:pt x="620" y="369"/>
                  <a:pt x="397" y="434"/>
                </a:cubicBezTo>
                <a:lnTo>
                  <a:pt x="397" y="275"/>
                </a:lnTo>
                <a:lnTo>
                  <a:pt x="0" y="672"/>
                </a:lnTo>
                <a:lnTo>
                  <a:pt x="397" y="1097"/>
                </a:lnTo>
                <a:lnTo>
                  <a:pt x="397" y="910"/>
                </a:lnTo>
                <a:cubicBezTo>
                  <a:pt x="873" y="823"/>
                  <a:pt x="1262" y="470"/>
                  <a:pt x="1385" y="1"/>
                </a:cubicBezTo>
                <a:close/>
              </a:path>
            </a:pathLst>
          </a:custGeom>
          <a:solidFill>
            <a:srgbClr val="327B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693;p58">
            <a:extLst>
              <a:ext uri="{FF2B5EF4-FFF2-40B4-BE49-F238E27FC236}">
                <a16:creationId xmlns:a16="http://schemas.microsoft.com/office/drawing/2014/main" id="{C0335267-56FF-4F81-9DF6-5E1DE4777232}"/>
              </a:ext>
            </a:extLst>
          </p:cNvPr>
          <p:cNvSpPr/>
          <p:nvPr/>
        </p:nvSpPr>
        <p:spPr>
          <a:xfrm>
            <a:off x="4717883" y="2107947"/>
            <a:ext cx="1530605" cy="1236624"/>
          </a:xfrm>
          <a:custGeom>
            <a:avLst/>
            <a:gdLst/>
            <a:ahLst/>
            <a:cxnLst/>
            <a:rect l="l" t="t" r="r" b="b"/>
            <a:pathLst>
              <a:path w="1385" h="1119" extrusionOk="0">
                <a:moveTo>
                  <a:pt x="988" y="0"/>
                </a:moveTo>
                <a:lnTo>
                  <a:pt x="988" y="188"/>
                </a:lnTo>
                <a:cubicBezTo>
                  <a:pt x="505" y="274"/>
                  <a:pt x="123" y="635"/>
                  <a:pt x="0" y="1118"/>
                </a:cubicBezTo>
                <a:lnTo>
                  <a:pt x="491" y="1118"/>
                </a:lnTo>
                <a:cubicBezTo>
                  <a:pt x="584" y="895"/>
                  <a:pt x="765" y="729"/>
                  <a:pt x="995" y="664"/>
                </a:cubicBezTo>
                <a:lnTo>
                  <a:pt x="995" y="830"/>
                </a:lnTo>
                <a:lnTo>
                  <a:pt x="1385" y="426"/>
                </a:lnTo>
                <a:lnTo>
                  <a:pt x="988" y="0"/>
                </a:lnTo>
                <a:close/>
              </a:path>
            </a:pathLst>
          </a:custGeom>
          <a:solidFill>
            <a:srgbClr val="D8E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A2CCB5-7B57-4052-BC24-36F3EA76016D}"/>
              </a:ext>
            </a:extLst>
          </p:cNvPr>
          <p:cNvSpPr/>
          <p:nvPr/>
        </p:nvSpPr>
        <p:spPr>
          <a:xfrm>
            <a:off x="6468521" y="2887560"/>
            <a:ext cx="879547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Text</a:t>
            </a:r>
            <a:endParaRPr lang="ko-KR" altLang="en-US" sz="1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F8077F-C8B2-4134-8F5D-74D0DB839083}"/>
              </a:ext>
            </a:extLst>
          </p:cNvPr>
          <p:cNvSpPr/>
          <p:nvPr/>
        </p:nvSpPr>
        <p:spPr>
          <a:xfrm>
            <a:off x="6298691" y="4318307"/>
            <a:ext cx="879547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Text</a:t>
            </a:r>
            <a:endParaRPr lang="ko-KR" altLang="en-US" sz="1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F0CBE7F-435D-4AE1-96C8-F7E736BD6BE1}"/>
              </a:ext>
            </a:extLst>
          </p:cNvPr>
          <p:cNvSpPr/>
          <p:nvPr/>
        </p:nvSpPr>
        <p:spPr>
          <a:xfrm>
            <a:off x="4767443" y="4204351"/>
            <a:ext cx="879547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Text</a:t>
            </a:r>
            <a:endParaRPr lang="ko-KR" altLang="en-US" sz="1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0C6B23F-0CD3-4F41-8DDE-82A723A5CCF0}"/>
              </a:ext>
            </a:extLst>
          </p:cNvPr>
          <p:cNvSpPr/>
          <p:nvPr/>
        </p:nvSpPr>
        <p:spPr>
          <a:xfrm>
            <a:off x="4887903" y="2672661"/>
            <a:ext cx="879547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Text</a:t>
            </a:r>
            <a:endParaRPr lang="ko-KR" altLang="en-US" sz="1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6680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CA906-D1C6-4552-8936-3118693D93D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SWOT </a:t>
            </a:r>
            <a:r>
              <a:rPr lang="ko-KR" altLang="en-US" dirty="0"/>
              <a:t>다이어그램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17EEDE9-2A6F-4700-B210-D95D6A835A56}"/>
              </a:ext>
            </a:extLst>
          </p:cNvPr>
          <p:cNvGrpSpPr/>
          <p:nvPr/>
        </p:nvGrpSpPr>
        <p:grpSpPr>
          <a:xfrm>
            <a:off x="7701861" y="2240893"/>
            <a:ext cx="3121864" cy="1319929"/>
            <a:chOff x="7701861" y="2240893"/>
            <a:chExt cx="3121864" cy="13199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393A64A-F53E-4F4F-A678-97CF9914EBAC}"/>
                </a:ext>
              </a:extLst>
            </p:cNvPr>
            <p:cNvSpPr txBox="1"/>
            <p:nvPr/>
          </p:nvSpPr>
          <p:spPr>
            <a:xfrm>
              <a:off x="7808187" y="2240893"/>
              <a:ext cx="3015538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W </a:t>
              </a:r>
              <a:r>
                <a:rPr lang="ko-KR" altLang="en-US" dirty="0">
                  <a:solidFill>
                    <a:srgbClr val="00286F"/>
                  </a:solidFill>
                </a:rPr>
                <a:t>약점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45C8EF3-1D91-4D7D-A13B-468669F0D73A}"/>
                </a:ext>
              </a:extLst>
            </p:cNvPr>
            <p:cNvSpPr txBox="1"/>
            <p:nvPr/>
          </p:nvSpPr>
          <p:spPr>
            <a:xfrm>
              <a:off x="7701861" y="2769067"/>
              <a:ext cx="30528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30000"/>
                </a:lnSpc>
                <a:spcAft>
                  <a:spcPts val="600"/>
                </a:spcAft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 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FF55EC1-7A69-45E7-A01B-7AB0E7169C12}"/>
              </a:ext>
            </a:extLst>
          </p:cNvPr>
          <p:cNvGrpSpPr/>
          <p:nvPr/>
        </p:nvGrpSpPr>
        <p:grpSpPr>
          <a:xfrm>
            <a:off x="7701861" y="4072343"/>
            <a:ext cx="3121864" cy="1319929"/>
            <a:chOff x="7805771" y="4072343"/>
            <a:chExt cx="3121864" cy="13199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D5A90A-D303-456C-B167-34CCE93B8F5F}"/>
                </a:ext>
              </a:extLst>
            </p:cNvPr>
            <p:cNvSpPr txBox="1"/>
            <p:nvPr/>
          </p:nvSpPr>
          <p:spPr>
            <a:xfrm>
              <a:off x="7912097" y="4072343"/>
              <a:ext cx="3015538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T </a:t>
              </a:r>
              <a:r>
                <a:rPr lang="ko-KR" altLang="en-US" dirty="0">
                  <a:solidFill>
                    <a:srgbClr val="00286F"/>
                  </a:solidFill>
                </a:rPr>
                <a:t>위협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70B801-EB31-4E7C-B68D-6DF704698F2A}"/>
                </a:ext>
              </a:extLst>
            </p:cNvPr>
            <p:cNvSpPr txBox="1"/>
            <p:nvPr/>
          </p:nvSpPr>
          <p:spPr>
            <a:xfrm>
              <a:off x="7805771" y="4600517"/>
              <a:ext cx="30528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30000"/>
                </a:lnSpc>
                <a:spcAft>
                  <a:spcPts val="600"/>
                </a:spcAft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 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3CF71CC-E802-4C91-A5C0-B19CF75E4AEE}"/>
              </a:ext>
            </a:extLst>
          </p:cNvPr>
          <p:cNvGrpSpPr/>
          <p:nvPr/>
        </p:nvGrpSpPr>
        <p:grpSpPr>
          <a:xfrm>
            <a:off x="1774204" y="4072343"/>
            <a:ext cx="3104477" cy="1319929"/>
            <a:chOff x="1774204" y="4072343"/>
            <a:chExt cx="3104477" cy="13199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9A34AA-5080-428D-B2B4-835267C0BDAC}"/>
                </a:ext>
              </a:extLst>
            </p:cNvPr>
            <p:cNvSpPr txBox="1"/>
            <p:nvPr/>
          </p:nvSpPr>
          <p:spPr>
            <a:xfrm>
              <a:off x="1863143" y="4072343"/>
              <a:ext cx="3015538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O </a:t>
              </a:r>
              <a:r>
                <a:rPr lang="ko-KR" altLang="en-US" dirty="0">
                  <a:solidFill>
                    <a:srgbClr val="00286F"/>
                  </a:solidFill>
                </a:rPr>
                <a:t>기회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8473A0-DD77-47BD-915F-137D060ED829}"/>
                </a:ext>
              </a:extLst>
            </p:cNvPr>
            <p:cNvSpPr txBox="1"/>
            <p:nvPr/>
          </p:nvSpPr>
          <p:spPr>
            <a:xfrm>
              <a:off x="1774204" y="4600517"/>
              <a:ext cx="30528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30000"/>
                </a:lnSpc>
                <a:spcAft>
                  <a:spcPts val="600"/>
                </a:spcAft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 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88CFAF9-47DF-4E75-A543-71E9CCF0ED00}"/>
              </a:ext>
            </a:extLst>
          </p:cNvPr>
          <p:cNvGrpSpPr/>
          <p:nvPr/>
        </p:nvGrpSpPr>
        <p:grpSpPr>
          <a:xfrm>
            <a:off x="1774204" y="2079811"/>
            <a:ext cx="3104477" cy="1319929"/>
            <a:chOff x="1774204" y="2079811"/>
            <a:chExt cx="3104477" cy="13199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F16CE8-1CBE-4DC5-A5F5-BF3D96C04442}"/>
                </a:ext>
              </a:extLst>
            </p:cNvPr>
            <p:cNvSpPr txBox="1"/>
            <p:nvPr/>
          </p:nvSpPr>
          <p:spPr>
            <a:xfrm>
              <a:off x="1863143" y="2079811"/>
              <a:ext cx="3015538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S </a:t>
              </a:r>
              <a:r>
                <a:rPr lang="ko-KR" altLang="en-US" dirty="0">
                  <a:solidFill>
                    <a:srgbClr val="00286F"/>
                  </a:solidFill>
                </a:rPr>
                <a:t>강점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B99183F-48D9-4C42-9789-6E92CD6BB493}"/>
                </a:ext>
              </a:extLst>
            </p:cNvPr>
            <p:cNvSpPr txBox="1"/>
            <p:nvPr/>
          </p:nvSpPr>
          <p:spPr>
            <a:xfrm>
              <a:off x="1774204" y="2607985"/>
              <a:ext cx="30528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30000"/>
                </a:lnSpc>
                <a:spcAft>
                  <a:spcPts val="600"/>
                </a:spcAft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 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6EF75FD6-3A45-4433-B781-F4A0FED81A70}"/>
              </a:ext>
            </a:extLst>
          </p:cNvPr>
          <p:cNvSpPr/>
          <p:nvPr/>
        </p:nvSpPr>
        <p:spPr>
          <a:xfrm>
            <a:off x="4775301" y="2324483"/>
            <a:ext cx="2644823" cy="2644823"/>
          </a:xfrm>
          <a:prstGeom prst="ellipse">
            <a:avLst/>
          </a:prstGeom>
          <a:noFill/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565037D-2F9A-42CA-83E2-3B8D88A0E83C}"/>
              </a:ext>
            </a:extLst>
          </p:cNvPr>
          <p:cNvCxnSpPr>
            <a:cxnSpLocks/>
          </p:cNvCxnSpPr>
          <p:nvPr/>
        </p:nvCxnSpPr>
        <p:spPr>
          <a:xfrm>
            <a:off x="4775300" y="3646894"/>
            <a:ext cx="2644823" cy="0"/>
          </a:xfrm>
          <a:prstGeom prst="line">
            <a:avLst/>
          </a:prstGeom>
          <a:ln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A9CDA45-3376-48B2-9107-082139E9F8F4}"/>
              </a:ext>
            </a:extLst>
          </p:cNvPr>
          <p:cNvCxnSpPr>
            <a:cxnSpLocks/>
          </p:cNvCxnSpPr>
          <p:nvPr/>
        </p:nvCxnSpPr>
        <p:spPr>
          <a:xfrm rot="5400000">
            <a:off x="4775301" y="3646894"/>
            <a:ext cx="2644823" cy="0"/>
          </a:xfrm>
          <a:prstGeom prst="line">
            <a:avLst/>
          </a:prstGeom>
          <a:ln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8CBAB0E-ACB5-488D-9D68-A9AAA995D107}"/>
              </a:ext>
            </a:extLst>
          </p:cNvPr>
          <p:cNvSpPr txBox="1"/>
          <p:nvPr/>
        </p:nvSpPr>
        <p:spPr>
          <a:xfrm>
            <a:off x="5108994" y="2810581"/>
            <a:ext cx="98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</a:t>
            </a:r>
            <a:endParaRPr lang="ko-KR" altLang="en-US" sz="3600" dirty="0">
              <a:solidFill>
                <a:srgbClr val="00286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DC2591-FF18-45E1-AC09-21A884E23B10}"/>
              </a:ext>
            </a:extLst>
          </p:cNvPr>
          <p:cNvSpPr txBox="1"/>
          <p:nvPr/>
        </p:nvSpPr>
        <p:spPr>
          <a:xfrm>
            <a:off x="6181212" y="2810581"/>
            <a:ext cx="98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</a:t>
            </a:r>
            <a:endParaRPr lang="ko-KR" altLang="en-US" sz="3600" dirty="0">
              <a:solidFill>
                <a:srgbClr val="00286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C6DFF7-AE95-4A63-AD16-84FE35D05AEC}"/>
              </a:ext>
            </a:extLst>
          </p:cNvPr>
          <p:cNvSpPr txBox="1"/>
          <p:nvPr/>
        </p:nvSpPr>
        <p:spPr>
          <a:xfrm>
            <a:off x="5108994" y="3828347"/>
            <a:ext cx="98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</a:t>
            </a:r>
            <a:endParaRPr lang="ko-KR" altLang="en-US" sz="3600" dirty="0">
              <a:solidFill>
                <a:srgbClr val="00286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A0EA28-9398-41DF-8981-C22DF1F6FC1E}"/>
              </a:ext>
            </a:extLst>
          </p:cNvPr>
          <p:cNvSpPr txBox="1"/>
          <p:nvPr/>
        </p:nvSpPr>
        <p:spPr>
          <a:xfrm>
            <a:off x="6208872" y="3879062"/>
            <a:ext cx="98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</a:t>
            </a:r>
            <a:endParaRPr lang="ko-KR" altLang="en-US" sz="3600" dirty="0">
              <a:solidFill>
                <a:srgbClr val="00286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711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1BC02B-9935-4A11-87D3-5C9500CE3C5C}"/>
              </a:ext>
            </a:extLst>
          </p:cNvPr>
          <p:cNvSpPr txBox="1"/>
          <p:nvPr/>
        </p:nvSpPr>
        <p:spPr>
          <a:xfrm>
            <a:off x="1224255" y="1756802"/>
            <a:ext cx="7515225" cy="9217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lnSpc>
                <a:spcPct val="130000"/>
              </a:lnSpc>
              <a:defRPr sz="440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l"/>
            <a:r>
              <a:rPr lang="ko-KR" altLang="en-US" dirty="0"/>
              <a:t>감사합니다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E16FA4F-7687-4061-85F9-EA6BFF31CEAC}"/>
              </a:ext>
            </a:extLst>
          </p:cNvPr>
          <p:cNvGrpSpPr/>
          <p:nvPr/>
        </p:nvGrpSpPr>
        <p:grpSpPr>
          <a:xfrm>
            <a:off x="1224255" y="2884541"/>
            <a:ext cx="3918618" cy="1088917"/>
            <a:chOff x="1139523" y="5056820"/>
            <a:chExt cx="3918618" cy="10889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F05799-2D53-47ED-AA67-1484375BC442}"/>
                </a:ext>
              </a:extLst>
            </p:cNvPr>
            <p:cNvSpPr txBox="1"/>
            <p:nvPr/>
          </p:nvSpPr>
          <p:spPr>
            <a:xfrm>
              <a:off x="1139523" y="5714080"/>
              <a:ext cx="2709105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>
                  <a:solidFill>
                    <a:schemeClr val="bg1"/>
                  </a:solidFill>
                </a:rPr>
                <a:t>홍 수 현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A1FC49-96CA-4955-90E3-3EFD4025D5AA}"/>
                </a:ext>
              </a:extLst>
            </p:cNvPr>
            <p:cNvSpPr txBox="1"/>
            <p:nvPr/>
          </p:nvSpPr>
          <p:spPr>
            <a:xfrm>
              <a:off x="1139523" y="5056820"/>
              <a:ext cx="3918618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>
                  <a:solidFill>
                    <a:schemeClr val="bg1"/>
                  </a:solidFill>
                </a:rPr>
                <a:t>한국대학교 </a:t>
              </a:r>
              <a:r>
                <a:rPr lang="ko-KR" altLang="en-US" sz="1800">
                  <a:solidFill>
                    <a:schemeClr val="bg1"/>
                  </a:solidFill>
                </a:rPr>
                <a:t>경영학과 </a:t>
              </a:r>
              <a:r>
                <a:rPr lang="en-US" altLang="ko-KR" sz="1800" dirty="0">
                  <a:solidFill>
                    <a:schemeClr val="bg1"/>
                  </a:solidFill>
                </a:rPr>
                <a:t>2</a:t>
              </a:r>
              <a:r>
                <a:rPr lang="ko-KR" altLang="en-US" sz="1800" dirty="0">
                  <a:solidFill>
                    <a:schemeClr val="bg1"/>
                  </a:solidFill>
                </a:rPr>
                <a:t>학년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846F7E-888F-415B-95BC-FBE91D80A9BC}"/>
                </a:ext>
              </a:extLst>
            </p:cNvPr>
            <p:cNvSpPr txBox="1"/>
            <p:nvPr/>
          </p:nvSpPr>
          <p:spPr>
            <a:xfrm>
              <a:off x="1139523" y="5385450"/>
              <a:ext cx="3143114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bg1"/>
                  </a:solidFill>
                </a:rPr>
                <a:t>2019012374</a:t>
              </a:r>
              <a:endParaRPr lang="ko-KR" altLang="en-US" sz="1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36357D91-4139-4AE5-AA7C-20DA070FB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780" y="6035703"/>
            <a:ext cx="1923117" cy="5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9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3596233" y="2249721"/>
            <a:ext cx="5152103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</a:rPr>
              <a:t>1. Summary of paper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06F76-6000-4317-A3AE-510EAA9281B3}"/>
              </a:ext>
            </a:extLst>
          </p:cNvPr>
          <p:cNvSpPr txBox="1"/>
          <p:nvPr/>
        </p:nvSpPr>
        <p:spPr>
          <a:xfrm>
            <a:off x="4729325" y="3542679"/>
            <a:ext cx="3591146" cy="1872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Define Problem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Related work / prior method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Solving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Method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Experiment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Result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360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604779F7-F0C0-42D3-96E9-60A117311082}"/>
              </a:ext>
            </a:extLst>
          </p:cNvPr>
          <p:cNvSpPr txBox="1"/>
          <p:nvPr/>
        </p:nvSpPr>
        <p:spPr>
          <a:xfrm>
            <a:off x="836446" y="21810"/>
            <a:ext cx="3251463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30000"/>
              </a:lnSpc>
              <a:defRPr sz="2400">
                <a:solidFill>
                  <a:srgbClr val="354463"/>
                </a:solidFill>
                <a:latin typeface="Spoqa Han Sans Neo Bold" panose="020B0800000000000000" pitchFamily="34" charset="0"/>
                <a:ea typeface="Spoqa Han Sans Neo Bold" panose="020B0800000000000000" pitchFamily="34" charset="0"/>
              </a:defRPr>
            </a:lvl1pPr>
          </a:lstStyle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소스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345C8A-3DB3-4B9D-89CF-0209B9D3BF5A}"/>
              </a:ext>
            </a:extLst>
          </p:cNvPr>
          <p:cNvSpPr/>
          <p:nvPr/>
        </p:nvSpPr>
        <p:spPr>
          <a:xfrm>
            <a:off x="0" y="0"/>
            <a:ext cx="367095" cy="6858000"/>
          </a:xfrm>
          <a:prstGeom prst="rect">
            <a:avLst/>
          </a:prstGeom>
          <a:solidFill>
            <a:srgbClr val="0B1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E66481-E65B-4174-9033-E643CBE50B6B}"/>
              </a:ext>
            </a:extLst>
          </p:cNvPr>
          <p:cNvSpPr txBox="1"/>
          <p:nvPr/>
        </p:nvSpPr>
        <p:spPr>
          <a:xfrm>
            <a:off x="6561445" y="575664"/>
            <a:ext cx="37702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FONT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DEB933-03AA-4579-A539-7465DA517B18}"/>
              </a:ext>
            </a:extLst>
          </p:cNvPr>
          <p:cNvSpPr txBox="1"/>
          <p:nvPr/>
        </p:nvSpPr>
        <p:spPr>
          <a:xfrm>
            <a:off x="6603002" y="3752461"/>
            <a:ext cx="4381465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sz="1800" dirty="0">
                <a:solidFill>
                  <a:srgbClr val="354463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DOWNLOAD :</a:t>
            </a:r>
            <a:r>
              <a:rPr lang="en-US" altLang="ko-KR" sz="1800" dirty="0">
                <a:solidFill>
                  <a:srgbClr val="354463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hlinkClick r:id="rId3"/>
              </a:rPr>
              <a:t>KoPubWorld</a:t>
            </a:r>
            <a:r>
              <a:rPr lang="ko-KR" altLang="en-US" dirty="0">
                <a:solidFill>
                  <a:srgbClr val="354463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hlinkClick r:id="rId3"/>
              </a:rPr>
              <a:t>돋움체 </a:t>
            </a:r>
            <a:endParaRPr lang="ko-KR" altLang="en-US" dirty="0">
              <a:solidFill>
                <a:srgbClr val="354463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B30A1A-A202-49EB-937E-F7E460964477}"/>
              </a:ext>
            </a:extLst>
          </p:cNvPr>
          <p:cNvSpPr txBox="1"/>
          <p:nvPr/>
        </p:nvSpPr>
        <p:spPr>
          <a:xfrm>
            <a:off x="937964" y="3793156"/>
            <a:ext cx="6710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DIAGRAM</a:t>
            </a:r>
          </a:p>
        </p:txBody>
      </p:sp>
      <p:pic>
        <p:nvPicPr>
          <p:cNvPr id="65" name="그래픽 64">
            <a:extLst>
              <a:ext uri="{FF2B5EF4-FFF2-40B4-BE49-F238E27FC236}">
                <a16:creationId xmlns:a16="http://schemas.microsoft.com/office/drawing/2014/main" id="{70F9CC3B-3143-4053-9C93-2F5948BB66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4620" y="4286224"/>
            <a:ext cx="383242" cy="383242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504D52C1-4152-4DB5-A29F-60E815D63B1F}"/>
              </a:ext>
            </a:extLst>
          </p:cNvPr>
          <p:cNvGrpSpPr/>
          <p:nvPr/>
        </p:nvGrpSpPr>
        <p:grpSpPr>
          <a:xfrm>
            <a:off x="1109604" y="4377697"/>
            <a:ext cx="397085" cy="200297"/>
            <a:chOff x="4813660" y="1933302"/>
            <a:chExt cx="415837" cy="306978"/>
          </a:xfrm>
          <a:solidFill>
            <a:srgbClr val="00286F"/>
          </a:solidFill>
        </p:grpSpPr>
        <p:sp>
          <p:nvSpPr>
            <p:cNvPr id="86" name="화살표: 갈매기형 수장 85">
              <a:extLst>
                <a:ext uri="{FF2B5EF4-FFF2-40B4-BE49-F238E27FC236}">
                  <a16:creationId xmlns:a16="http://schemas.microsoft.com/office/drawing/2014/main" id="{616DA42D-3E4B-49BB-BE14-841C5274B211}"/>
                </a:ext>
              </a:extLst>
            </p:cNvPr>
            <p:cNvSpPr/>
            <p:nvPr/>
          </p:nvSpPr>
          <p:spPr>
            <a:xfrm>
              <a:off x="4813660" y="1933303"/>
              <a:ext cx="243843" cy="306977"/>
            </a:xfrm>
            <a:prstGeom prst="chevron">
              <a:avLst>
                <a:gd name="adj" fmla="val 6339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3876"/>
                </a:solidFill>
                <a:ea typeface="KoPubWorld돋움체 Light" panose="00000300000000000000" pitchFamily="2" charset="-127"/>
              </a:endParaRPr>
            </a:p>
          </p:txBody>
        </p:sp>
        <p:sp>
          <p:nvSpPr>
            <p:cNvPr id="87" name="화살표: 갈매기형 수장 86">
              <a:extLst>
                <a:ext uri="{FF2B5EF4-FFF2-40B4-BE49-F238E27FC236}">
                  <a16:creationId xmlns:a16="http://schemas.microsoft.com/office/drawing/2014/main" id="{6F455830-2E8D-4E20-AB33-32931A011C59}"/>
                </a:ext>
              </a:extLst>
            </p:cNvPr>
            <p:cNvSpPr/>
            <p:nvPr/>
          </p:nvSpPr>
          <p:spPr>
            <a:xfrm>
              <a:off x="4985654" y="1933302"/>
              <a:ext cx="243843" cy="306977"/>
            </a:xfrm>
            <a:prstGeom prst="chevron">
              <a:avLst>
                <a:gd name="adj" fmla="val 6339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3876"/>
                </a:solidFill>
                <a:ea typeface="KoPubWorld돋움체 Light" panose="00000300000000000000" pitchFamily="2" charset="-127"/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B9F4A6B-8962-4AEC-B4EC-4FF0372A8ECF}"/>
              </a:ext>
            </a:extLst>
          </p:cNvPr>
          <p:cNvSpPr/>
          <p:nvPr/>
        </p:nvSpPr>
        <p:spPr>
          <a:xfrm>
            <a:off x="1868458" y="4297845"/>
            <a:ext cx="72000" cy="36000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3876"/>
              </a:solidFill>
              <a:ea typeface="KoPubWorld돋움체 Light" panose="00000300000000000000" pitchFamily="2" charset="-127"/>
            </a:endParaRPr>
          </a:p>
        </p:txBody>
      </p:sp>
      <p:sp>
        <p:nvSpPr>
          <p:cNvPr id="68" name="화살표: 갈매기형 수장 67">
            <a:extLst>
              <a:ext uri="{FF2B5EF4-FFF2-40B4-BE49-F238E27FC236}">
                <a16:creationId xmlns:a16="http://schemas.microsoft.com/office/drawing/2014/main" id="{F276957B-9BB3-4DE9-829D-30AB07CFB881}"/>
              </a:ext>
            </a:extLst>
          </p:cNvPr>
          <p:cNvSpPr/>
          <p:nvPr/>
        </p:nvSpPr>
        <p:spPr>
          <a:xfrm>
            <a:off x="3414545" y="4333845"/>
            <a:ext cx="232847" cy="288000"/>
          </a:xfrm>
          <a:prstGeom prst="chevron">
            <a:avLst>
              <a:gd name="adj" fmla="val 63392"/>
            </a:avLst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3876"/>
              </a:solidFill>
              <a:ea typeface="KoPubWorld돋움체 Light" panose="00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295B292B-6EF1-4FED-8734-96975084A4EB}"/>
              </a:ext>
            </a:extLst>
          </p:cNvPr>
          <p:cNvSpPr/>
          <p:nvPr/>
        </p:nvSpPr>
        <p:spPr>
          <a:xfrm>
            <a:off x="3979625" y="4423703"/>
            <a:ext cx="108284" cy="108284"/>
          </a:xfrm>
          <a:prstGeom prst="ellipse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3876"/>
              </a:solidFill>
              <a:ea typeface="KoPubWorld돋움체 Light" panose="00000300000000000000" pitchFamily="2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AF2903F-E351-4069-8EB6-D4879A5EF1D4}"/>
              </a:ext>
            </a:extLst>
          </p:cNvPr>
          <p:cNvCxnSpPr>
            <a:cxnSpLocks/>
          </p:cNvCxnSpPr>
          <p:nvPr/>
        </p:nvCxnSpPr>
        <p:spPr>
          <a:xfrm flipH="1">
            <a:off x="1096270" y="5001218"/>
            <a:ext cx="2537787" cy="0"/>
          </a:xfrm>
          <a:prstGeom prst="line">
            <a:avLst/>
          </a:prstGeom>
          <a:ln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래픽 40">
            <a:extLst>
              <a:ext uri="{FF2B5EF4-FFF2-40B4-BE49-F238E27FC236}">
                <a16:creationId xmlns:a16="http://schemas.microsoft.com/office/drawing/2014/main" id="{68A6F7C6-076E-42EE-AA77-E468871930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47006" y="4410520"/>
            <a:ext cx="723900" cy="723900"/>
          </a:xfrm>
          <a:prstGeom prst="rect">
            <a:avLst/>
          </a:prstGeom>
        </p:spPr>
      </p:pic>
      <p:pic>
        <p:nvPicPr>
          <p:cNvPr id="42" name="그래픽 41">
            <a:extLst>
              <a:ext uri="{FF2B5EF4-FFF2-40B4-BE49-F238E27FC236}">
                <a16:creationId xmlns:a16="http://schemas.microsoft.com/office/drawing/2014/main" id="{9372E94A-8CE8-4325-AC78-D9788FE97C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6605119" y="4410520"/>
            <a:ext cx="723900" cy="723900"/>
          </a:xfrm>
          <a:prstGeom prst="rect">
            <a:avLst/>
          </a:prstGeom>
        </p:spPr>
      </p:pic>
      <p:sp>
        <p:nvSpPr>
          <p:cNvPr id="43" name="화살표: 아래쪽 2">
            <a:extLst>
              <a:ext uri="{FF2B5EF4-FFF2-40B4-BE49-F238E27FC236}">
                <a16:creationId xmlns:a16="http://schemas.microsoft.com/office/drawing/2014/main" id="{C6C0C47A-95FB-4D8C-8AEA-59DCDDAEE115}"/>
              </a:ext>
            </a:extLst>
          </p:cNvPr>
          <p:cNvSpPr/>
          <p:nvPr/>
        </p:nvSpPr>
        <p:spPr>
          <a:xfrm>
            <a:off x="6547842" y="5719742"/>
            <a:ext cx="1863544" cy="943002"/>
          </a:xfrm>
          <a:custGeom>
            <a:avLst/>
            <a:gdLst>
              <a:gd name="connsiteX0" fmla="*/ 0 w 5623517"/>
              <a:gd name="connsiteY0" fmla="*/ 1434603 h 2869206"/>
              <a:gd name="connsiteX1" fmla="*/ 972503 w 5623517"/>
              <a:gd name="connsiteY1" fmla="*/ 1434603 h 2869206"/>
              <a:gd name="connsiteX2" fmla="*/ 972503 w 5623517"/>
              <a:gd name="connsiteY2" fmla="*/ 0 h 2869206"/>
              <a:gd name="connsiteX3" fmla="*/ 4651014 w 5623517"/>
              <a:gd name="connsiteY3" fmla="*/ 0 h 2869206"/>
              <a:gd name="connsiteX4" fmla="*/ 4651014 w 5623517"/>
              <a:gd name="connsiteY4" fmla="*/ 1434603 h 2869206"/>
              <a:gd name="connsiteX5" fmla="*/ 5623517 w 5623517"/>
              <a:gd name="connsiteY5" fmla="*/ 1434603 h 2869206"/>
              <a:gd name="connsiteX6" fmla="*/ 2811759 w 5623517"/>
              <a:gd name="connsiteY6" fmla="*/ 2869206 h 2869206"/>
              <a:gd name="connsiteX7" fmla="*/ 0 w 5623517"/>
              <a:gd name="connsiteY7" fmla="*/ 1434603 h 2869206"/>
              <a:gd name="connsiteX0" fmla="*/ 0 w 5623517"/>
              <a:gd name="connsiteY0" fmla="*/ 1434603 h 2869206"/>
              <a:gd name="connsiteX1" fmla="*/ 972503 w 5623517"/>
              <a:gd name="connsiteY1" fmla="*/ 1434603 h 2869206"/>
              <a:gd name="connsiteX2" fmla="*/ 972503 w 5623517"/>
              <a:gd name="connsiteY2" fmla="*/ 0 h 2869206"/>
              <a:gd name="connsiteX3" fmla="*/ 4651014 w 5623517"/>
              <a:gd name="connsiteY3" fmla="*/ 0 h 2869206"/>
              <a:gd name="connsiteX4" fmla="*/ 4651014 w 5623517"/>
              <a:gd name="connsiteY4" fmla="*/ 1434603 h 2869206"/>
              <a:gd name="connsiteX5" fmla="*/ 5623517 w 5623517"/>
              <a:gd name="connsiteY5" fmla="*/ 1434603 h 2869206"/>
              <a:gd name="connsiteX6" fmla="*/ 2811759 w 5623517"/>
              <a:gd name="connsiteY6" fmla="*/ 2869206 h 2869206"/>
              <a:gd name="connsiteX7" fmla="*/ 0 w 5623517"/>
              <a:gd name="connsiteY7" fmla="*/ 1434603 h 2869206"/>
              <a:gd name="connsiteX0" fmla="*/ 0 w 5623517"/>
              <a:gd name="connsiteY0" fmla="*/ 1434603 h 2869206"/>
              <a:gd name="connsiteX1" fmla="*/ 972503 w 5623517"/>
              <a:gd name="connsiteY1" fmla="*/ 1434603 h 2869206"/>
              <a:gd name="connsiteX2" fmla="*/ 972503 w 5623517"/>
              <a:gd name="connsiteY2" fmla="*/ 0 h 2869206"/>
              <a:gd name="connsiteX3" fmla="*/ 4651014 w 5623517"/>
              <a:gd name="connsiteY3" fmla="*/ 0 h 2869206"/>
              <a:gd name="connsiteX4" fmla="*/ 4651014 w 5623517"/>
              <a:gd name="connsiteY4" fmla="*/ 1434603 h 2869206"/>
              <a:gd name="connsiteX5" fmla="*/ 5623517 w 5623517"/>
              <a:gd name="connsiteY5" fmla="*/ 1434603 h 2869206"/>
              <a:gd name="connsiteX6" fmla="*/ 2811759 w 5623517"/>
              <a:gd name="connsiteY6" fmla="*/ 2869206 h 2869206"/>
              <a:gd name="connsiteX7" fmla="*/ 0 w 5623517"/>
              <a:gd name="connsiteY7" fmla="*/ 1434603 h 2869206"/>
              <a:gd name="connsiteX0" fmla="*/ 0 w 5623517"/>
              <a:gd name="connsiteY0" fmla="*/ 1434603 h 2869206"/>
              <a:gd name="connsiteX1" fmla="*/ 972503 w 5623517"/>
              <a:gd name="connsiteY1" fmla="*/ 1434603 h 2869206"/>
              <a:gd name="connsiteX2" fmla="*/ 972503 w 5623517"/>
              <a:gd name="connsiteY2" fmla="*/ 0 h 2869206"/>
              <a:gd name="connsiteX3" fmla="*/ 4651014 w 5623517"/>
              <a:gd name="connsiteY3" fmla="*/ 0 h 2869206"/>
              <a:gd name="connsiteX4" fmla="*/ 4651014 w 5623517"/>
              <a:gd name="connsiteY4" fmla="*/ 1434603 h 2869206"/>
              <a:gd name="connsiteX5" fmla="*/ 5623517 w 5623517"/>
              <a:gd name="connsiteY5" fmla="*/ 1434603 h 2869206"/>
              <a:gd name="connsiteX6" fmla="*/ 2811759 w 5623517"/>
              <a:gd name="connsiteY6" fmla="*/ 2869206 h 2869206"/>
              <a:gd name="connsiteX7" fmla="*/ 0 w 5623517"/>
              <a:gd name="connsiteY7" fmla="*/ 1434603 h 2869206"/>
              <a:gd name="connsiteX0" fmla="*/ 0 w 5623517"/>
              <a:gd name="connsiteY0" fmla="*/ 1434603 h 2869206"/>
              <a:gd name="connsiteX1" fmla="*/ 972503 w 5623517"/>
              <a:gd name="connsiteY1" fmla="*/ 1434603 h 2869206"/>
              <a:gd name="connsiteX2" fmla="*/ 972503 w 5623517"/>
              <a:gd name="connsiteY2" fmla="*/ 0 h 2869206"/>
              <a:gd name="connsiteX3" fmla="*/ 4651014 w 5623517"/>
              <a:gd name="connsiteY3" fmla="*/ 0 h 2869206"/>
              <a:gd name="connsiteX4" fmla="*/ 4651014 w 5623517"/>
              <a:gd name="connsiteY4" fmla="*/ 1434603 h 2869206"/>
              <a:gd name="connsiteX5" fmla="*/ 5623517 w 5623517"/>
              <a:gd name="connsiteY5" fmla="*/ 1434603 h 2869206"/>
              <a:gd name="connsiteX6" fmla="*/ 2811759 w 5623517"/>
              <a:gd name="connsiteY6" fmla="*/ 2869206 h 2869206"/>
              <a:gd name="connsiteX7" fmla="*/ 0 w 5623517"/>
              <a:gd name="connsiteY7" fmla="*/ 1434603 h 2869206"/>
              <a:gd name="connsiteX0" fmla="*/ 0 w 5623517"/>
              <a:gd name="connsiteY0" fmla="*/ 1434603 h 2869206"/>
              <a:gd name="connsiteX1" fmla="*/ 972503 w 5623517"/>
              <a:gd name="connsiteY1" fmla="*/ 1434603 h 2869206"/>
              <a:gd name="connsiteX2" fmla="*/ 972503 w 5623517"/>
              <a:gd name="connsiteY2" fmla="*/ 0 h 2869206"/>
              <a:gd name="connsiteX3" fmla="*/ 4651014 w 5623517"/>
              <a:gd name="connsiteY3" fmla="*/ 0 h 2869206"/>
              <a:gd name="connsiteX4" fmla="*/ 4651014 w 5623517"/>
              <a:gd name="connsiteY4" fmla="*/ 1434603 h 2869206"/>
              <a:gd name="connsiteX5" fmla="*/ 5623517 w 5623517"/>
              <a:gd name="connsiteY5" fmla="*/ 1434603 h 2869206"/>
              <a:gd name="connsiteX6" fmla="*/ 2811759 w 5623517"/>
              <a:gd name="connsiteY6" fmla="*/ 2869206 h 2869206"/>
              <a:gd name="connsiteX7" fmla="*/ 0 w 5623517"/>
              <a:gd name="connsiteY7" fmla="*/ 1434603 h 2869206"/>
              <a:gd name="connsiteX0" fmla="*/ 0 w 5623517"/>
              <a:gd name="connsiteY0" fmla="*/ 1434603 h 2869206"/>
              <a:gd name="connsiteX1" fmla="*/ 972503 w 5623517"/>
              <a:gd name="connsiteY1" fmla="*/ 1434603 h 2869206"/>
              <a:gd name="connsiteX2" fmla="*/ 972503 w 5623517"/>
              <a:gd name="connsiteY2" fmla="*/ 0 h 2869206"/>
              <a:gd name="connsiteX3" fmla="*/ 5613039 w 5623517"/>
              <a:gd name="connsiteY3" fmla="*/ 4762 h 2869206"/>
              <a:gd name="connsiteX4" fmla="*/ 4651014 w 5623517"/>
              <a:gd name="connsiteY4" fmla="*/ 1434603 h 2869206"/>
              <a:gd name="connsiteX5" fmla="*/ 5623517 w 5623517"/>
              <a:gd name="connsiteY5" fmla="*/ 1434603 h 2869206"/>
              <a:gd name="connsiteX6" fmla="*/ 2811759 w 5623517"/>
              <a:gd name="connsiteY6" fmla="*/ 2869206 h 2869206"/>
              <a:gd name="connsiteX7" fmla="*/ 0 w 5623517"/>
              <a:gd name="connsiteY7" fmla="*/ 1434603 h 2869206"/>
              <a:gd name="connsiteX0" fmla="*/ 37147 w 5660664"/>
              <a:gd name="connsiteY0" fmla="*/ 1429841 h 2864444"/>
              <a:gd name="connsiteX1" fmla="*/ 1009650 w 5660664"/>
              <a:gd name="connsiteY1" fmla="*/ 1429841 h 2864444"/>
              <a:gd name="connsiteX2" fmla="*/ 0 w 5660664"/>
              <a:gd name="connsiteY2" fmla="*/ 1 h 2864444"/>
              <a:gd name="connsiteX3" fmla="*/ 5650186 w 5660664"/>
              <a:gd name="connsiteY3" fmla="*/ 0 h 2864444"/>
              <a:gd name="connsiteX4" fmla="*/ 4688161 w 5660664"/>
              <a:gd name="connsiteY4" fmla="*/ 1429841 h 2864444"/>
              <a:gd name="connsiteX5" fmla="*/ 5660664 w 5660664"/>
              <a:gd name="connsiteY5" fmla="*/ 1429841 h 2864444"/>
              <a:gd name="connsiteX6" fmla="*/ 2848906 w 5660664"/>
              <a:gd name="connsiteY6" fmla="*/ 2864444 h 2864444"/>
              <a:gd name="connsiteX7" fmla="*/ 37147 w 5660664"/>
              <a:gd name="connsiteY7" fmla="*/ 1429841 h 2864444"/>
              <a:gd name="connsiteX0" fmla="*/ 37147 w 5660664"/>
              <a:gd name="connsiteY0" fmla="*/ 1429841 h 2864444"/>
              <a:gd name="connsiteX1" fmla="*/ 1009650 w 5660664"/>
              <a:gd name="connsiteY1" fmla="*/ 1429841 h 2864444"/>
              <a:gd name="connsiteX2" fmla="*/ 0 w 5660664"/>
              <a:gd name="connsiteY2" fmla="*/ 1 h 2864444"/>
              <a:gd name="connsiteX3" fmla="*/ 5650186 w 5660664"/>
              <a:gd name="connsiteY3" fmla="*/ 0 h 2864444"/>
              <a:gd name="connsiteX4" fmla="*/ 4688161 w 5660664"/>
              <a:gd name="connsiteY4" fmla="*/ 1429841 h 2864444"/>
              <a:gd name="connsiteX5" fmla="*/ 5660664 w 5660664"/>
              <a:gd name="connsiteY5" fmla="*/ 1429841 h 2864444"/>
              <a:gd name="connsiteX6" fmla="*/ 2848906 w 5660664"/>
              <a:gd name="connsiteY6" fmla="*/ 2864444 h 2864444"/>
              <a:gd name="connsiteX7" fmla="*/ 37147 w 5660664"/>
              <a:gd name="connsiteY7" fmla="*/ 1429841 h 2864444"/>
              <a:gd name="connsiteX0" fmla="*/ 37147 w 5660664"/>
              <a:gd name="connsiteY0" fmla="*/ 1429841 h 2864444"/>
              <a:gd name="connsiteX1" fmla="*/ 1009650 w 5660664"/>
              <a:gd name="connsiteY1" fmla="*/ 1429841 h 2864444"/>
              <a:gd name="connsiteX2" fmla="*/ 0 w 5660664"/>
              <a:gd name="connsiteY2" fmla="*/ 1 h 2864444"/>
              <a:gd name="connsiteX3" fmla="*/ 5650186 w 5660664"/>
              <a:gd name="connsiteY3" fmla="*/ 0 h 2864444"/>
              <a:gd name="connsiteX4" fmla="*/ 4688161 w 5660664"/>
              <a:gd name="connsiteY4" fmla="*/ 1429841 h 2864444"/>
              <a:gd name="connsiteX5" fmla="*/ 5660664 w 5660664"/>
              <a:gd name="connsiteY5" fmla="*/ 1429841 h 2864444"/>
              <a:gd name="connsiteX6" fmla="*/ 2848906 w 5660664"/>
              <a:gd name="connsiteY6" fmla="*/ 2864444 h 2864444"/>
              <a:gd name="connsiteX7" fmla="*/ 37147 w 5660664"/>
              <a:gd name="connsiteY7" fmla="*/ 1429841 h 2864444"/>
              <a:gd name="connsiteX0" fmla="*/ 37147 w 5660664"/>
              <a:gd name="connsiteY0" fmla="*/ 1429841 h 2864444"/>
              <a:gd name="connsiteX1" fmla="*/ 1009650 w 5660664"/>
              <a:gd name="connsiteY1" fmla="*/ 1429841 h 2864444"/>
              <a:gd name="connsiteX2" fmla="*/ 0 w 5660664"/>
              <a:gd name="connsiteY2" fmla="*/ 1 h 2864444"/>
              <a:gd name="connsiteX3" fmla="*/ 5650186 w 5660664"/>
              <a:gd name="connsiteY3" fmla="*/ 0 h 2864444"/>
              <a:gd name="connsiteX4" fmla="*/ 4688161 w 5660664"/>
              <a:gd name="connsiteY4" fmla="*/ 1429841 h 2864444"/>
              <a:gd name="connsiteX5" fmla="*/ 5660664 w 5660664"/>
              <a:gd name="connsiteY5" fmla="*/ 1429841 h 2864444"/>
              <a:gd name="connsiteX6" fmla="*/ 2848906 w 5660664"/>
              <a:gd name="connsiteY6" fmla="*/ 2864444 h 2864444"/>
              <a:gd name="connsiteX7" fmla="*/ 37147 w 5660664"/>
              <a:gd name="connsiteY7" fmla="*/ 1429841 h 2864444"/>
              <a:gd name="connsiteX0" fmla="*/ 37147 w 5660664"/>
              <a:gd name="connsiteY0" fmla="*/ 1429841 h 2864444"/>
              <a:gd name="connsiteX1" fmla="*/ 1009650 w 5660664"/>
              <a:gd name="connsiteY1" fmla="*/ 1429841 h 2864444"/>
              <a:gd name="connsiteX2" fmla="*/ 0 w 5660664"/>
              <a:gd name="connsiteY2" fmla="*/ 1 h 2864444"/>
              <a:gd name="connsiteX3" fmla="*/ 5650186 w 5660664"/>
              <a:gd name="connsiteY3" fmla="*/ 0 h 2864444"/>
              <a:gd name="connsiteX4" fmla="*/ 4688161 w 5660664"/>
              <a:gd name="connsiteY4" fmla="*/ 1429841 h 2864444"/>
              <a:gd name="connsiteX5" fmla="*/ 5660664 w 5660664"/>
              <a:gd name="connsiteY5" fmla="*/ 1429841 h 2864444"/>
              <a:gd name="connsiteX6" fmla="*/ 2848906 w 5660664"/>
              <a:gd name="connsiteY6" fmla="*/ 2864444 h 2864444"/>
              <a:gd name="connsiteX7" fmla="*/ 37147 w 5660664"/>
              <a:gd name="connsiteY7" fmla="*/ 1429841 h 2864444"/>
              <a:gd name="connsiteX0" fmla="*/ 37147 w 5660664"/>
              <a:gd name="connsiteY0" fmla="*/ 1429841 h 2864444"/>
              <a:gd name="connsiteX1" fmla="*/ 1009650 w 5660664"/>
              <a:gd name="connsiteY1" fmla="*/ 1429841 h 2864444"/>
              <a:gd name="connsiteX2" fmla="*/ 0 w 5660664"/>
              <a:gd name="connsiteY2" fmla="*/ 1 h 2864444"/>
              <a:gd name="connsiteX3" fmla="*/ 5650186 w 5660664"/>
              <a:gd name="connsiteY3" fmla="*/ 0 h 2864444"/>
              <a:gd name="connsiteX4" fmla="*/ 4688161 w 5660664"/>
              <a:gd name="connsiteY4" fmla="*/ 1429841 h 2864444"/>
              <a:gd name="connsiteX5" fmla="*/ 5660664 w 5660664"/>
              <a:gd name="connsiteY5" fmla="*/ 1429841 h 2864444"/>
              <a:gd name="connsiteX6" fmla="*/ 2848906 w 5660664"/>
              <a:gd name="connsiteY6" fmla="*/ 2864444 h 2864444"/>
              <a:gd name="connsiteX7" fmla="*/ 37147 w 5660664"/>
              <a:gd name="connsiteY7" fmla="*/ 1429841 h 286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60664" h="2864444">
                <a:moveTo>
                  <a:pt x="37147" y="1429841"/>
                </a:moveTo>
                <a:lnTo>
                  <a:pt x="1009650" y="1429841"/>
                </a:lnTo>
                <a:cubicBezTo>
                  <a:pt x="830262" y="772253"/>
                  <a:pt x="412750" y="362314"/>
                  <a:pt x="0" y="1"/>
                </a:cubicBezTo>
                <a:lnTo>
                  <a:pt x="5650186" y="0"/>
                </a:lnTo>
                <a:cubicBezTo>
                  <a:pt x="5177111" y="428989"/>
                  <a:pt x="4885011" y="829402"/>
                  <a:pt x="4688161" y="1429841"/>
                </a:cubicBezTo>
                <a:lnTo>
                  <a:pt x="5660664" y="1429841"/>
                </a:lnTo>
                <a:cubicBezTo>
                  <a:pt x="5180611" y="1593717"/>
                  <a:pt x="4443384" y="1690918"/>
                  <a:pt x="2848906" y="2864444"/>
                </a:cubicBezTo>
                <a:cubicBezTo>
                  <a:pt x="1302053" y="1743305"/>
                  <a:pt x="469575" y="1507993"/>
                  <a:pt x="37147" y="1429841"/>
                </a:cubicBezTo>
                <a:close/>
              </a:path>
            </a:pathLst>
          </a:custGeom>
          <a:gradFill flip="none" rotWithShape="1">
            <a:gsLst>
              <a:gs pos="44263">
                <a:srgbClr val="E7E7E7">
                  <a:alpha val="24000"/>
                </a:srgbClr>
              </a:gs>
              <a:gs pos="100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A010931-9541-4203-B95E-5383BF8FAA64}"/>
              </a:ext>
            </a:extLst>
          </p:cNvPr>
          <p:cNvGrpSpPr/>
          <p:nvPr/>
        </p:nvGrpSpPr>
        <p:grpSpPr>
          <a:xfrm>
            <a:off x="9185137" y="4410520"/>
            <a:ext cx="3598660" cy="1227653"/>
            <a:chOff x="6392085" y="1311002"/>
            <a:chExt cx="4800005" cy="1637482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CD6D646A-7289-4A5B-847E-0CC1461C9F39}"/>
                </a:ext>
              </a:extLst>
            </p:cNvPr>
            <p:cNvSpPr/>
            <p:nvPr/>
          </p:nvSpPr>
          <p:spPr>
            <a:xfrm>
              <a:off x="10628106" y="1311002"/>
              <a:ext cx="563984" cy="627013"/>
            </a:xfrm>
            <a:custGeom>
              <a:avLst/>
              <a:gdLst/>
              <a:ahLst/>
              <a:cxnLst/>
              <a:rect l="l" t="t" r="r" b="b"/>
              <a:pathLst>
                <a:path w="563984" h="627013">
                  <a:moveTo>
                    <a:pt x="0" y="0"/>
                  </a:moveTo>
                  <a:lnTo>
                    <a:pt x="249659" y="0"/>
                  </a:lnTo>
                  <a:lnTo>
                    <a:pt x="249659" y="33561"/>
                  </a:lnTo>
                  <a:cubicBezTo>
                    <a:pt x="229468" y="33561"/>
                    <a:pt x="213916" y="34243"/>
                    <a:pt x="203002" y="35607"/>
                  </a:cubicBezTo>
                  <a:cubicBezTo>
                    <a:pt x="192087" y="36971"/>
                    <a:pt x="184584" y="40246"/>
                    <a:pt x="180491" y="45430"/>
                  </a:cubicBezTo>
                  <a:cubicBezTo>
                    <a:pt x="176398" y="50614"/>
                    <a:pt x="175444" y="58663"/>
                    <a:pt x="177626" y="69577"/>
                  </a:cubicBezTo>
                  <a:cubicBezTo>
                    <a:pt x="179809" y="80491"/>
                    <a:pt x="183902" y="95225"/>
                    <a:pt x="189904" y="113779"/>
                  </a:cubicBezTo>
                  <a:lnTo>
                    <a:pt x="298772" y="455117"/>
                  </a:lnTo>
                  <a:lnTo>
                    <a:pt x="400273" y="120328"/>
                  </a:lnTo>
                  <a:cubicBezTo>
                    <a:pt x="406822" y="99045"/>
                    <a:pt x="411596" y="82538"/>
                    <a:pt x="414598" y="70805"/>
                  </a:cubicBezTo>
                  <a:cubicBezTo>
                    <a:pt x="417599" y="59072"/>
                    <a:pt x="417462" y="50478"/>
                    <a:pt x="414188" y="45021"/>
                  </a:cubicBezTo>
                  <a:cubicBezTo>
                    <a:pt x="410914" y="39564"/>
                    <a:pt x="404093" y="36289"/>
                    <a:pt x="393724" y="35198"/>
                  </a:cubicBezTo>
                  <a:cubicBezTo>
                    <a:pt x="383356" y="34107"/>
                    <a:pt x="368622" y="33561"/>
                    <a:pt x="349522" y="33561"/>
                  </a:cubicBezTo>
                  <a:lnTo>
                    <a:pt x="349522" y="0"/>
                  </a:lnTo>
                  <a:lnTo>
                    <a:pt x="563984" y="0"/>
                  </a:lnTo>
                  <a:lnTo>
                    <a:pt x="563984" y="32742"/>
                  </a:lnTo>
                  <a:cubicBezTo>
                    <a:pt x="547612" y="32742"/>
                    <a:pt x="534652" y="33424"/>
                    <a:pt x="525102" y="34789"/>
                  </a:cubicBezTo>
                  <a:cubicBezTo>
                    <a:pt x="515553" y="36153"/>
                    <a:pt x="507640" y="39564"/>
                    <a:pt x="501364" y="45021"/>
                  </a:cubicBezTo>
                  <a:cubicBezTo>
                    <a:pt x="495089" y="50478"/>
                    <a:pt x="489768" y="58663"/>
                    <a:pt x="485402" y="69577"/>
                  </a:cubicBezTo>
                  <a:cubicBezTo>
                    <a:pt x="481037" y="80491"/>
                    <a:pt x="476126" y="95225"/>
                    <a:pt x="470668" y="113779"/>
                  </a:cubicBezTo>
                  <a:lnTo>
                    <a:pt x="310232" y="627013"/>
                  </a:lnTo>
                  <a:lnTo>
                    <a:pt x="270123" y="627013"/>
                  </a:lnTo>
                  <a:lnTo>
                    <a:pt x="103138" y="117053"/>
                  </a:lnTo>
                  <a:cubicBezTo>
                    <a:pt x="97135" y="99045"/>
                    <a:pt x="91678" y="84720"/>
                    <a:pt x="86766" y="74079"/>
                  </a:cubicBezTo>
                  <a:cubicBezTo>
                    <a:pt x="81855" y="63438"/>
                    <a:pt x="75989" y="55116"/>
                    <a:pt x="69168" y="49113"/>
                  </a:cubicBezTo>
                  <a:cubicBezTo>
                    <a:pt x="62346" y="43111"/>
                    <a:pt x="53478" y="39018"/>
                    <a:pt x="42564" y="36835"/>
                  </a:cubicBezTo>
                  <a:cubicBezTo>
                    <a:pt x="31650" y="34652"/>
                    <a:pt x="17462" y="33288"/>
                    <a:pt x="0" y="327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5683FCFA-5552-4EE8-9A99-1DDDED58C309}"/>
                </a:ext>
              </a:extLst>
            </p:cNvPr>
            <p:cNvSpPr/>
            <p:nvPr/>
          </p:nvSpPr>
          <p:spPr>
            <a:xfrm>
              <a:off x="6593450" y="1311821"/>
              <a:ext cx="273397" cy="612279"/>
            </a:xfrm>
            <a:custGeom>
              <a:avLst/>
              <a:gdLst/>
              <a:ahLst/>
              <a:cxnLst/>
              <a:rect l="l" t="t" r="r" b="b"/>
              <a:pathLst>
                <a:path w="273397" h="612279">
                  <a:moveTo>
                    <a:pt x="0" y="0"/>
                  </a:moveTo>
                  <a:lnTo>
                    <a:pt x="273397" y="0"/>
                  </a:lnTo>
                  <a:lnTo>
                    <a:pt x="273397" y="32742"/>
                  </a:lnTo>
                  <a:cubicBezTo>
                    <a:pt x="253206" y="33833"/>
                    <a:pt x="236971" y="35061"/>
                    <a:pt x="224693" y="36425"/>
                  </a:cubicBezTo>
                  <a:cubicBezTo>
                    <a:pt x="212415" y="37790"/>
                    <a:pt x="203001" y="40791"/>
                    <a:pt x="196453" y="45429"/>
                  </a:cubicBezTo>
                  <a:cubicBezTo>
                    <a:pt x="189905" y="50068"/>
                    <a:pt x="185539" y="56889"/>
                    <a:pt x="183356" y="65893"/>
                  </a:cubicBezTo>
                  <a:cubicBezTo>
                    <a:pt x="181173" y="74897"/>
                    <a:pt x="180082" y="87585"/>
                    <a:pt x="180082" y="103956"/>
                  </a:cubicBezTo>
                  <a:lnTo>
                    <a:pt x="180082" y="502592"/>
                  </a:lnTo>
                  <a:cubicBezTo>
                    <a:pt x="180082" y="520055"/>
                    <a:pt x="181037" y="533697"/>
                    <a:pt x="182947" y="543520"/>
                  </a:cubicBezTo>
                  <a:cubicBezTo>
                    <a:pt x="184857" y="553343"/>
                    <a:pt x="189086" y="560710"/>
                    <a:pt x="195634" y="565621"/>
                  </a:cubicBezTo>
                  <a:cubicBezTo>
                    <a:pt x="202183" y="570532"/>
                    <a:pt x="211596" y="573806"/>
                    <a:pt x="223875" y="575444"/>
                  </a:cubicBezTo>
                  <a:cubicBezTo>
                    <a:pt x="236153" y="577081"/>
                    <a:pt x="252660" y="578445"/>
                    <a:pt x="273397" y="579536"/>
                  </a:cubicBezTo>
                  <a:lnTo>
                    <a:pt x="273397" y="612279"/>
                  </a:lnTo>
                  <a:lnTo>
                    <a:pt x="0" y="612279"/>
                  </a:lnTo>
                  <a:lnTo>
                    <a:pt x="0" y="582811"/>
                  </a:lnTo>
                  <a:cubicBezTo>
                    <a:pt x="20737" y="580082"/>
                    <a:pt x="37244" y="577490"/>
                    <a:pt x="49522" y="575034"/>
                  </a:cubicBezTo>
                  <a:cubicBezTo>
                    <a:pt x="61801" y="572579"/>
                    <a:pt x="71214" y="568759"/>
                    <a:pt x="77763" y="563575"/>
                  </a:cubicBezTo>
                  <a:cubicBezTo>
                    <a:pt x="84311" y="558390"/>
                    <a:pt x="88540" y="551023"/>
                    <a:pt x="90450" y="541474"/>
                  </a:cubicBezTo>
                  <a:cubicBezTo>
                    <a:pt x="92360" y="531924"/>
                    <a:pt x="93315" y="518963"/>
                    <a:pt x="93315" y="502592"/>
                  </a:cubicBezTo>
                  <a:lnTo>
                    <a:pt x="93315" y="103956"/>
                  </a:lnTo>
                  <a:cubicBezTo>
                    <a:pt x="93315" y="87585"/>
                    <a:pt x="92224" y="74897"/>
                    <a:pt x="90041" y="65893"/>
                  </a:cubicBezTo>
                  <a:cubicBezTo>
                    <a:pt x="87858" y="56889"/>
                    <a:pt x="83492" y="50068"/>
                    <a:pt x="76944" y="45429"/>
                  </a:cubicBezTo>
                  <a:cubicBezTo>
                    <a:pt x="70396" y="40791"/>
                    <a:pt x="60982" y="37790"/>
                    <a:pt x="48704" y="36425"/>
                  </a:cubicBezTo>
                  <a:cubicBezTo>
                    <a:pt x="36426" y="35061"/>
                    <a:pt x="20191" y="33833"/>
                    <a:pt x="0" y="327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003F399E-55ED-4C71-8A48-E8F064EF3883}"/>
                </a:ext>
              </a:extLst>
            </p:cNvPr>
            <p:cNvSpPr/>
            <p:nvPr/>
          </p:nvSpPr>
          <p:spPr>
            <a:xfrm>
              <a:off x="7569167" y="1311821"/>
              <a:ext cx="422374" cy="612279"/>
            </a:xfrm>
            <a:custGeom>
              <a:avLst/>
              <a:gdLst/>
              <a:ahLst/>
              <a:cxnLst/>
              <a:rect l="l" t="t" r="r" b="b"/>
              <a:pathLst>
                <a:path w="422374" h="612279">
                  <a:moveTo>
                    <a:pt x="0" y="0"/>
                  </a:moveTo>
                  <a:lnTo>
                    <a:pt x="422374" y="0"/>
                  </a:lnTo>
                  <a:lnTo>
                    <a:pt x="422374" y="32742"/>
                  </a:lnTo>
                  <a:cubicBezTo>
                    <a:pt x="402183" y="33833"/>
                    <a:pt x="385949" y="35061"/>
                    <a:pt x="373670" y="36425"/>
                  </a:cubicBezTo>
                  <a:cubicBezTo>
                    <a:pt x="361392" y="37790"/>
                    <a:pt x="351979" y="40791"/>
                    <a:pt x="345430" y="45429"/>
                  </a:cubicBezTo>
                  <a:cubicBezTo>
                    <a:pt x="338882" y="50068"/>
                    <a:pt x="334516" y="56889"/>
                    <a:pt x="332333" y="65893"/>
                  </a:cubicBezTo>
                  <a:cubicBezTo>
                    <a:pt x="330151" y="74897"/>
                    <a:pt x="329059" y="87585"/>
                    <a:pt x="329059" y="103956"/>
                  </a:cubicBezTo>
                  <a:lnTo>
                    <a:pt x="329059" y="502592"/>
                  </a:lnTo>
                  <a:cubicBezTo>
                    <a:pt x="329059" y="520055"/>
                    <a:pt x="330014" y="533697"/>
                    <a:pt x="331924" y="543520"/>
                  </a:cubicBezTo>
                  <a:cubicBezTo>
                    <a:pt x="333834" y="553343"/>
                    <a:pt x="338063" y="560710"/>
                    <a:pt x="344612" y="565621"/>
                  </a:cubicBezTo>
                  <a:cubicBezTo>
                    <a:pt x="351160" y="570532"/>
                    <a:pt x="360574" y="573806"/>
                    <a:pt x="372852" y="575444"/>
                  </a:cubicBezTo>
                  <a:cubicBezTo>
                    <a:pt x="385130" y="577081"/>
                    <a:pt x="401638" y="578445"/>
                    <a:pt x="422374" y="579536"/>
                  </a:cubicBezTo>
                  <a:lnTo>
                    <a:pt x="422374" y="612279"/>
                  </a:lnTo>
                  <a:lnTo>
                    <a:pt x="0" y="612279"/>
                  </a:lnTo>
                  <a:lnTo>
                    <a:pt x="0" y="582811"/>
                  </a:lnTo>
                  <a:cubicBezTo>
                    <a:pt x="20737" y="580082"/>
                    <a:pt x="37244" y="577490"/>
                    <a:pt x="49523" y="575034"/>
                  </a:cubicBezTo>
                  <a:cubicBezTo>
                    <a:pt x="61801" y="572579"/>
                    <a:pt x="71214" y="568759"/>
                    <a:pt x="77763" y="563575"/>
                  </a:cubicBezTo>
                  <a:cubicBezTo>
                    <a:pt x="84311" y="558390"/>
                    <a:pt x="88540" y="551023"/>
                    <a:pt x="90450" y="541474"/>
                  </a:cubicBezTo>
                  <a:cubicBezTo>
                    <a:pt x="92360" y="531924"/>
                    <a:pt x="93315" y="518963"/>
                    <a:pt x="93315" y="502592"/>
                  </a:cubicBezTo>
                  <a:lnTo>
                    <a:pt x="93315" y="103956"/>
                  </a:lnTo>
                  <a:cubicBezTo>
                    <a:pt x="93315" y="87585"/>
                    <a:pt x="92224" y="74897"/>
                    <a:pt x="90041" y="65893"/>
                  </a:cubicBezTo>
                  <a:cubicBezTo>
                    <a:pt x="87858" y="56889"/>
                    <a:pt x="83493" y="50068"/>
                    <a:pt x="76944" y="45429"/>
                  </a:cubicBezTo>
                  <a:cubicBezTo>
                    <a:pt x="70396" y="40791"/>
                    <a:pt x="60983" y="37790"/>
                    <a:pt x="48704" y="36425"/>
                  </a:cubicBezTo>
                  <a:cubicBezTo>
                    <a:pt x="36426" y="35061"/>
                    <a:pt x="20191" y="33833"/>
                    <a:pt x="0" y="32742"/>
                  </a:cubicBezTo>
                  <a:lnTo>
                    <a:pt x="0" y="0"/>
                  </a:lnTo>
                  <a:close/>
                  <a:moveTo>
                    <a:pt x="211187" y="36016"/>
                  </a:moveTo>
                  <a:cubicBezTo>
                    <a:pt x="203547" y="36562"/>
                    <a:pt x="197681" y="38062"/>
                    <a:pt x="193588" y="40518"/>
                  </a:cubicBezTo>
                  <a:cubicBezTo>
                    <a:pt x="189496" y="42974"/>
                    <a:pt x="186494" y="46794"/>
                    <a:pt x="184584" y="51978"/>
                  </a:cubicBezTo>
                  <a:cubicBezTo>
                    <a:pt x="182674" y="57162"/>
                    <a:pt x="181446" y="63847"/>
                    <a:pt x="180901" y="72032"/>
                  </a:cubicBezTo>
                  <a:cubicBezTo>
                    <a:pt x="180355" y="80218"/>
                    <a:pt x="180082" y="90586"/>
                    <a:pt x="180082" y="103138"/>
                  </a:cubicBezTo>
                  <a:lnTo>
                    <a:pt x="180082" y="503411"/>
                  </a:lnTo>
                  <a:cubicBezTo>
                    <a:pt x="180082" y="517599"/>
                    <a:pt x="180355" y="529332"/>
                    <a:pt x="180901" y="538609"/>
                  </a:cubicBezTo>
                  <a:cubicBezTo>
                    <a:pt x="181446" y="547886"/>
                    <a:pt x="182674" y="555253"/>
                    <a:pt x="184584" y="560710"/>
                  </a:cubicBezTo>
                  <a:cubicBezTo>
                    <a:pt x="186494" y="566167"/>
                    <a:pt x="189496" y="570123"/>
                    <a:pt x="193588" y="572579"/>
                  </a:cubicBezTo>
                  <a:cubicBezTo>
                    <a:pt x="197681" y="575034"/>
                    <a:pt x="203275" y="576808"/>
                    <a:pt x="210369" y="577899"/>
                  </a:cubicBezTo>
                  <a:cubicBezTo>
                    <a:pt x="217463" y="576808"/>
                    <a:pt x="223193" y="575034"/>
                    <a:pt x="227558" y="572579"/>
                  </a:cubicBezTo>
                  <a:cubicBezTo>
                    <a:pt x="231924" y="570123"/>
                    <a:pt x="235198" y="566030"/>
                    <a:pt x="237381" y="560300"/>
                  </a:cubicBezTo>
                  <a:cubicBezTo>
                    <a:pt x="239564" y="554570"/>
                    <a:pt x="240928" y="547203"/>
                    <a:pt x="241474" y="538199"/>
                  </a:cubicBezTo>
                  <a:cubicBezTo>
                    <a:pt x="242019" y="529195"/>
                    <a:pt x="242292" y="517599"/>
                    <a:pt x="242292" y="503411"/>
                  </a:cubicBezTo>
                  <a:lnTo>
                    <a:pt x="242292" y="103138"/>
                  </a:lnTo>
                  <a:cubicBezTo>
                    <a:pt x="242292" y="90586"/>
                    <a:pt x="242019" y="80218"/>
                    <a:pt x="241474" y="72032"/>
                  </a:cubicBezTo>
                  <a:cubicBezTo>
                    <a:pt x="240928" y="63847"/>
                    <a:pt x="239564" y="57162"/>
                    <a:pt x="237381" y="51978"/>
                  </a:cubicBezTo>
                  <a:cubicBezTo>
                    <a:pt x="235198" y="46794"/>
                    <a:pt x="232060" y="42974"/>
                    <a:pt x="227968" y="40518"/>
                  </a:cubicBezTo>
                  <a:cubicBezTo>
                    <a:pt x="223875" y="38062"/>
                    <a:pt x="218281" y="36562"/>
                    <a:pt x="211187" y="3601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CF090F20-D5C2-4217-8158-D1641221B5FD}"/>
                </a:ext>
              </a:extLst>
            </p:cNvPr>
            <p:cNvSpPr/>
            <p:nvPr/>
          </p:nvSpPr>
          <p:spPr>
            <a:xfrm>
              <a:off x="8556344" y="1311821"/>
              <a:ext cx="564802" cy="612279"/>
            </a:xfrm>
            <a:custGeom>
              <a:avLst/>
              <a:gdLst/>
              <a:ahLst/>
              <a:cxnLst/>
              <a:rect l="l" t="t" r="r" b="b"/>
              <a:pathLst>
                <a:path w="564802" h="612279">
                  <a:moveTo>
                    <a:pt x="0" y="0"/>
                  </a:moveTo>
                  <a:lnTo>
                    <a:pt x="564802" y="0"/>
                  </a:lnTo>
                  <a:lnTo>
                    <a:pt x="564802" y="32742"/>
                  </a:lnTo>
                  <a:cubicBezTo>
                    <a:pt x="544611" y="33833"/>
                    <a:pt x="528377" y="35061"/>
                    <a:pt x="516098" y="36425"/>
                  </a:cubicBezTo>
                  <a:cubicBezTo>
                    <a:pt x="503820" y="37790"/>
                    <a:pt x="494407" y="40791"/>
                    <a:pt x="487858" y="45429"/>
                  </a:cubicBezTo>
                  <a:cubicBezTo>
                    <a:pt x="481310" y="50068"/>
                    <a:pt x="476944" y="56889"/>
                    <a:pt x="474762" y="65893"/>
                  </a:cubicBezTo>
                  <a:cubicBezTo>
                    <a:pt x="472578" y="74897"/>
                    <a:pt x="471487" y="87585"/>
                    <a:pt x="471487" y="103956"/>
                  </a:cubicBezTo>
                  <a:lnTo>
                    <a:pt x="471487" y="502592"/>
                  </a:lnTo>
                  <a:cubicBezTo>
                    <a:pt x="471487" y="520055"/>
                    <a:pt x="472442" y="533697"/>
                    <a:pt x="474352" y="543520"/>
                  </a:cubicBezTo>
                  <a:cubicBezTo>
                    <a:pt x="476262" y="553343"/>
                    <a:pt x="480492" y="560710"/>
                    <a:pt x="487040" y="565621"/>
                  </a:cubicBezTo>
                  <a:cubicBezTo>
                    <a:pt x="493588" y="570532"/>
                    <a:pt x="503002" y="573806"/>
                    <a:pt x="515280" y="575444"/>
                  </a:cubicBezTo>
                  <a:cubicBezTo>
                    <a:pt x="527558" y="577081"/>
                    <a:pt x="544066" y="578445"/>
                    <a:pt x="564802" y="579536"/>
                  </a:cubicBezTo>
                  <a:lnTo>
                    <a:pt x="564802" y="612279"/>
                  </a:lnTo>
                  <a:lnTo>
                    <a:pt x="0" y="612279"/>
                  </a:lnTo>
                  <a:lnTo>
                    <a:pt x="0" y="582811"/>
                  </a:lnTo>
                  <a:cubicBezTo>
                    <a:pt x="20191" y="580082"/>
                    <a:pt x="36426" y="577490"/>
                    <a:pt x="48704" y="575034"/>
                  </a:cubicBezTo>
                  <a:cubicBezTo>
                    <a:pt x="60982" y="572579"/>
                    <a:pt x="70123" y="568759"/>
                    <a:pt x="76126" y="563575"/>
                  </a:cubicBezTo>
                  <a:cubicBezTo>
                    <a:pt x="82128" y="558390"/>
                    <a:pt x="86085" y="551023"/>
                    <a:pt x="87994" y="541474"/>
                  </a:cubicBezTo>
                  <a:cubicBezTo>
                    <a:pt x="89904" y="531924"/>
                    <a:pt x="90860" y="518963"/>
                    <a:pt x="90860" y="502592"/>
                  </a:cubicBezTo>
                  <a:lnTo>
                    <a:pt x="90860" y="103956"/>
                  </a:lnTo>
                  <a:cubicBezTo>
                    <a:pt x="90860" y="87585"/>
                    <a:pt x="89904" y="74897"/>
                    <a:pt x="87994" y="65893"/>
                  </a:cubicBezTo>
                  <a:cubicBezTo>
                    <a:pt x="86085" y="56889"/>
                    <a:pt x="81856" y="50068"/>
                    <a:pt x="75307" y="45429"/>
                  </a:cubicBezTo>
                  <a:cubicBezTo>
                    <a:pt x="68758" y="40791"/>
                    <a:pt x="59482" y="37790"/>
                    <a:pt x="47476" y="36425"/>
                  </a:cubicBezTo>
                  <a:cubicBezTo>
                    <a:pt x="35470" y="35061"/>
                    <a:pt x="19645" y="33833"/>
                    <a:pt x="0" y="32742"/>
                  </a:cubicBezTo>
                  <a:lnTo>
                    <a:pt x="0" y="0"/>
                  </a:lnTo>
                  <a:close/>
                  <a:moveTo>
                    <a:pt x="208731" y="35197"/>
                  </a:moveTo>
                  <a:cubicBezTo>
                    <a:pt x="201092" y="36289"/>
                    <a:pt x="195088" y="37926"/>
                    <a:pt x="190723" y="40109"/>
                  </a:cubicBezTo>
                  <a:cubicBezTo>
                    <a:pt x="186358" y="42292"/>
                    <a:pt x="183220" y="45975"/>
                    <a:pt x="181310" y="51159"/>
                  </a:cubicBezTo>
                  <a:cubicBezTo>
                    <a:pt x="179400" y="56343"/>
                    <a:pt x="178172" y="63165"/>
                    <a:pt x="177626" y="71623"/>
                  </a:cubicBezTo>
                  <a:cubicBezTo>
                    <a:pt x="177080" y="80082"/>
                    <a:pt x="176808" y="90586"/>
                    <a:pt x="176808" y="103138"/>
                  </a:cubicBezTo>
                  <a:lnTo>
                    <a:pt x="176808" y="503411"/>
                  </a:lnTo>
                  <a:cubicBezTo>
                    <a:pt x="176808" y="517599"/>
                    <a:pt x="177080" y="529332"/>
                    <a:pt x="177626" y="538609"/>
                  </a:cubicBezTo>
                  <a:cubicBezTo>
                    <a:pt x="178172" y="547886"/>
                    <a:pt x="179400" y="555253"/>
                    <a:pt x="181310" y="560710"/>
                  </a:cubicBezTo>
                  <a:cubicBezTo>
                    <a:pt x="183220" y="566167"/>
                    <a:pt x="186221" y="570123"/>
                    <a:pt x="190314" y="572579"/>
                  </a:cubicBezTo>
                  <a:cubicBezTo>
                    <a:pt x="194406" y="575034"/>
                    <a:pt x="200273" y="576808"/>
                    <a:pt x="207913" y="577899"/>
                  </a:cubicBezTo>
                  <a:cubicBezTo>
                    <a:pt x="215007" y="576808"/>
                    <a:pt x="220600" y="575034"/>
                    <a:pt x="224693" y="572579"/>
                  </a:cubicBezTo>
                  <a:cubicBezTo>
                    <a:pt x="228786" y="570123"/>
                    <a:pt x="231924" y="566030"/>
                    <a:pt x="234106" y="560300"/>
                  </a:cubicBezTo>
                  <a:cubicBezTo>
                    <a:pt x="236290" y="554570"/>
                    <a:pt x="237790" y="547203"/>
                    <a:pt x="238608" y="538199"/>
                  </a:cubicBezTo>
                  <a:cubicBezTo>
                    <a:pt x="239427" y="529195"/>
                    <a:pt x="239836" y="517599"/>
                    <a:pt x="239836" y="503411"/>
                  </a:cubicBezTo>
                  <a:lnTo>
                    <a:pt x="239836" y="103138"/>
                  </a:lnTo>
                  <a:cubicBezTo>
                    <a:pt x="239836" y="78035"/>
                    <a:pt x="238062" y="60845"/>
                    <a:pt x="234516" y="51569"/>
                  </a:cubicBezTo>
                  <a:cubicBezTo>
                    <a:pt x="230969" y="42292"/>
                    <a:pt x="222374" y="36835"/>
                    <a:pt x="208731" y="35197"/>
                  </a:cubicBezTo>
                  <a:close/>
                  <a:moveTo>
                    <a:pt x="353616" y="35197"/>
                  </a:moveTo>
                  <a:cubicBezTo>
                    <a:pt x="347067" y="36289"/>
                    <a:pt x="341883" y="38062"/>
                    <a:pt x="338063" y="40518"/>
                  </a:cubicBezTo>
                  <a:cubicBezTo>
                    <a:pt x="334243" y="42974"/>
                    <a:pt x="331378" y="46657"/>
                    <a:pt x="329468" y="51569"/>
                  </a:cubicBezTo>
                  <a:cubicBezTo>
                    <a:pt x="327558" y="56480"/>
                    <a:pt x="326330" y="63165"/>
                    <a:pt x="325784" y="71623"/>
                  </a:cubicBezTo>
                  <a:cubicBezTo>
                    <a:pt x="325239" y="80082"/>
                    <a:pt x="324966" y="90586"/>
                    <a:pt x="324966" y="103138"/>
                  </a:cubicBezTo>
                  <a:lnTo>
                    <a:pt x="324966" y="503411"/>
                  </a:lnTo>
                  <a:cubicBezTo>
                    <a:pt x="324966" y="517599"/>
                    <a:pt x="325239" y="529195"/>
                    <a:pt x="325784" y="538199"/>
                  </a:cubicBezTo>
                  <a:cubicBezTo>
                    <a:pt x="326330" y="547203"/>
                    <a:pt x="327694" y="554570"/>
                    <a:pt x="329877" y="560300"/>
                  </a:cubicBezTo>
                  <a:cubicBezTo>
                    <a:pt x="332060" y="566030"/>
                    <a:pt x="335198" y="570123"/>
                    <a:pt x="339291" y="572579"/>
                  </a:cubicBezTo>
                  <a:cubicBezTo>
                    <a:pt x="343384" y="575034"/>
                    <a:pt x="349250" y="576808"/>
                    <a:pt x="356890" y="577899"/>
                  </a:cubicBezTo>
                  <a:cubicBezTo>
                    <a:pt x="370532" y="575716"/>
                    <a:pt x="378854" y="569577"/>
                    <a:pt x="381856" y="559482"/>
                  </a:cubicBezTo>
                  <a:cubicBezTo>
                    <a:pt x="384857" y="549386"/>
                    <a:pt x="386358" y="530696"/>
                    <a:pt x="386358" y="503411"/>
                  </a:cubicBezTo>
                  <a:lnTo>
                    <a:pt x="386358" y="103138"/>
                  </a:lnTo>
                  <a:cubicBezTo>
                    <a:pt x="386358" y="90041"/>
                    <a:pt x="386085" y="79399"/>
                    <a:pt x="385539" y="71214"/>
                  </a:cubicBezTo>
                  <a:cubicBezTo>
                    <a:pt x="384993" y="63028"/>
                    <a:pt x="383629" y="56343"/>
                    <a:pt x="381446" y="51159"/>
                  </a:cubicBezTo>
                  <a:cubicBezTo>
                    <a:pt x="379263" y="45975"/>
                    <a:pt x="375989" y="42292"/>
                    <a:pt x="371624" y="40109"/>
                  </a:cubicBezTo>
                  <a:cubicBezTo>
                    <a:pt x="367258" y="37926"/>
                    <a:pt x="361255" y="36289"/>
                    <a:pt x="353616" y="3519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29473748-EE05-4980-9E1D-9243D97106A1}"/>
                </a:ext>
              </a:extLst>
            </p:cNvPr>
            <p:cNvSpPr/>
            <p:nvPr/>
          </p:nvSpPr>
          <p:spPr>
            <a:xfrm>
              <a:off x="9556618" y="1311821"/>
              <a:ext cx="671214" cy="627013"/>
            </a:xfrm>
            <a:custGeom>
              <a:avLst/>
              <a:gdLst/>
              <a:ahLst/>
              <a:cxnLst/>
              <a:rect l="l" t="t" r="r" b="b"/>
              <a:pathLst>
                <a:path w="671214" h="627013">
                  <a:moveTo>
                    <a:pt x="0" y="0"/>
                  </a:moveTo>
                  <a:lnTo>
                    <a:pt x="413370" y="0"/>
                  </a:lnTo>
                  <a:lnTo>
                    <a:pt x="413370" y="33560"/>
                  </a:lnTo>
                  <a:cubicBezTo>
                    <a:pt x="390996" y="33560"/>
                    <a:pt x="373806" y="34106"/>
                    <a:pt x="361801" y="35197"/>
                  </a:cubicBezTo>
                  <a:cubicBezTo>
                    <a:pt x="349796" y="36289"/>
                    <a:pt x="341473" y="39427"/>
                    <a:pt x="336835" y="44611"/>
                  </a:cubicBezTo>
                  <a:cubicBezTo>
                    <a:pt x="332196" y="49795"/>
                    <a:pt x="330560" y="57708"/>
                    <a:pt x="331924" y="68349"/>
                  </a:cubicBezTo>
                  <a:cubicBezTo>
                    <a:pt x="333288" y="78990"/>
                    <a:pt x="336426" y="94133"/>
                    <a:pt x="341337" y="113779"/>
                  </a:cubicBezTo>
                  <a:lnTo>
                    <a:pt x="427285" y="422374"/>
                  </a:lnTo>
                  <a:lnTo>
                    <a:pt x="505048" y="119509"/>
                  </a:lnTo>
                  <a:cubicBezTo>
                    <a:pt x="509414" y="99318"/>
                    <a:pt x="512278" y="83492"/>
                    <a:pt x="513643" y="72032"/>
                  </a:cubicBezTo>
                  <a:cubicBezTo>
                    <a:pt x="515007" y="60573"/>
                    <a:pt x="514052" y="51978"/>
                    <a:pt x="510778" y="46248"/>
                  </a:cubicBezTo>
                  <a:cubicBezTo>
                    <a:pt x="507504" y="40518"/>
                    <a:pt x="501501" y="36971"/>
                    <a:pt x="492770" y="35607"/>
                  </a:cubicBezTo>
                  <a:cubicBezTo>
                    <a:pt x="484038" y="34242"/>
                    <a:pt x="471487" y="33560"/>
                    <a:pt x="455116" y="33560"/>
                  </a:cubicBezTo>
                  <a:lnTo>
                    <a:pt x="455116" y="0"/>
                  </a:lnTo>
                  <a:lnTo>
                    <a:pt x="671214" y="0"/>
                  </a:lnTo>
                  <a:lnTo>
                    <a:pt x="671214" y="32742"/>
                  </a:lnTo>
                  <a:cubicBezTo>
                    <a:pt x="653206" y="33833"/>
                    <a:pt x="639018" y="35061"/>
                    <a:pt x="628650" y="36425"/>
                  </a:cubicBezTo>
                  <a:cubicBezTo>
                    <a:pt x="618282" y="37790"/>
                    <a:pt x="610096" y="40927"/>
                    <a:pt x="604093" y="45839"/>
                  </a:cubicBezTo>
                  <a:cubicBezTo>
                    <a:pt x="598090" y="50750"/>
                    <a:pt x="593316" y="58390"/>
                    <a:pt x="589768" y="68758"/>
                  </a:cubicBezTo>
                  <a:cubicBezTo>
                    <a:pt x="586221" y="79127"/>
                    <a:pt x="581992" y="93588"/>
                    <a:pt x="577081" y="112142"/>
                  </a:cubicBezTo>
                  <a:lnTo>
                    <a:pt x="442838" y="627013"/>
                  </a:lnTo>
                  <a:lnTo>
                    <a:pt x="401910" y="627013"/>
                  </a:lnTo>
                  <a:lnTo>
                    <a:pt x="257844" y="117871"/>
                  </a:lnTo>
                  <a:cubicBezTo>
                    <a:pt x="253479" y="102592"/>
                    <a:pt x="249659" y="89904"/>
                    <a:pt x="246384" y="79809"/>
                  </a:cubicBezTo>
                  <a:cubicBezTo>
                    <a:pt x="243110" y="69713"/>
                    <a:pt x="239700" y="61528"/>
                    <a:pt x="236153" y="55252"/>
                  </a:cubicBezTo>
                  <a:cubicBezTo>
                    <a:pt x="232606" y="48976"/>
                    <a:pt x="228240" y="44338"/>
                    <a:pt x="223056" y="41337"/>
                  </a:cubicBezTo>
                  <a:cubicBezTo>
                    <a:pt x="217872" y="38335"/>
                    <a:pt x="211732" y="36289"/>
                    <a:pt x="204638" y="35197"/>
                  </a:cubicBezTo>
                  <a:cubicBezTo>
                    <a:pt x="192087" y="36835"/>
                    <a:pt x="184584" y="42292"/>
                    <a:pt x="182128" y="51569"/>
                  </a:cubicBezTo>
                  <a:cubicBezTo>
                    <a:pt x="179672" y="60845"/>
                    <a:pt x="178444" y="78035"/>
                    <a:pt x="178444" y="103138"/>
                  </a:cubicBezTo>
                  <a:lnTo>
                    <a:pt x="178444" y="502592"/>
                  </a:lnTo>
                  <a:cubicBezTo>
                    <a:pt x="178444" y="520055"/>
                    <a:pt x="179400" y="533697"/>
                    <a:pt x="181310" y="543520"/>
                  </a:cubicBezTo>
                  <a:cubicBezTo>
                    <a:pt x="183220" y="553343"/>
                    <a:pt x="187449" y="560710"/>
                    <a:pt x="193997" y="565621"/>
                  </a:cubicBezTo>
                  <a:cubicBezTo>
                    <a:pt x="200546" y="570532"/>
                    <a:pt x="210095" y="573806"/>
                    <a:pt x="222646" y="575444"/>
                  </a:cubicBezTo>
                  <a:cubicBezTo>
                    <a:pt x="235198" y="577081"/>
                    <a:pt x="251842" y="578445"/>
                    <a:pt x="272578" y="579536"/>
                  </a:cubicBezTo>
                  <a:lnTo>
                    <a:pt x="272578" y="612279"/>
                  </a:lnTo>
                  <a:lnTo>
                    <a:pt x="0" y="612279"/>
                  </a:lnTo>
                  <a:lnTo>
                    <a:pt x="0" y="582811"/>
                  </a:lnTo>
                  <a:cubicBezTo>
                    <a:pt x="20736" y="580082"/>
                    <a:pt x="37244" y="577490"/>
                    <a:pt x="49522" y="575034"/>
                  </a:cubicBezTo>
                  <a:cubicBezTo>
                    <a:pt x="61800" y="572579"/>
                    <a:pt x="71077" y="568759"/>
                    <a:pt x="77353" y="563575"/>
                  </a:cubicBezTo>
                  <a:cubicBezTo>
                    <a:pt x="83629" y="558390"/>
                    <a:pt x="87722" y="551023"/>
                    <a:pt x="89632" y="541474"/>
                  </a:cubicBezTo>
                  <a:cubicBezTo>
                    <a:pt x="91541" y="531924"/>
                    <a:pt x="92496" y="518963"/>
                    <a:pt x="92496" y="502592"/>
                  </a:cubicBezTo>
                  <a:lnTo>
                    <a:pt x="92496" y="103956"/>
                  </a:lnTo>
                  <a:cubicBezTo>
                    <a:pt x="92496" y="87585"/>
                    <a:pt x="91541" y="74897"/>
                    <a:pt x="89632" y="65893"/>
                  </a:cubicBezTo>
                  <a:cubicBezTo>
                    <a:pt x="87722" y="56889"/>
                    <a:pt x="83492" y="50068"/>
                    <a:pt x="76944" y="45429"/>
                  </a:cubicBezTo>
                  <a:cubicBezTo>
                    <a:pt x="70395" y="40791"/>
                    <a:pt x="60982" y="37790"/>
                    <a:pt x="48704" y="36425"/>
                  </a:cubicBezTo>
                  <a:cubicBezTo>
                    <a:pt x="36425" y="35061"/>
                    <a:pt x="20191" y="33833"/>
                    <a:pt x="0" y="327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5A0913EA-1555-4056-BF8A-CD02C5DE4D32}"/>
                </a:ext>
              </a:extLst>
            </p:cNvPr>
            <p:cNvSpPr/>
            <p:nvPr/>
          </p:nvSpPr>
          <p:spPr>
            <a:xfrm>
              <a:off x="6392085" y="2321471"/>
              <a:ext cx="671215" cy="627013"/>
            </a:xfrm>
            <a:custGeom>
              <a:avLst/>
              <a:gdLst/>
              <a:ahLst/>
              <a:cxnLst/>
              <a:rect l="l" t="t" r="r" b="b"/>
              <a:pathLst>
                <a:path w="671215" h="627013">
                  <a:moveTo>
                    <a:pt x="0" y="0"/>
                  </a:moveTo>
                  <a:lnTo>
                    <a:pt x="249660" y="0"/>
                  </a:lnTo>
                  <a:lnTo>
                    <a:pt x="249660" y="33560"/>
                  </a:lnTo>
                  <a:cubicBezTo>
                    <a:pt x="227286" y="33560"/>
                    <a:pt x="210096" y="34106"/>
                    <a:pt x="198091" y="35198"/>
                  </a:cubicBezTo>
                  <a:cubicBezTo>
                    <a:pt x="186085" y="36289"/>
                    <a:pt x="177900" y="39427"/>
                    <a:pt x="173534" y="44611"/>
                  </a:cubicBezTo>
                  <a:cubicBezTo>
                    <a:pt x="169168" y="49795"/>
                    <a:pt x="167668" y="57708"/>
                    <a:pt x="169032" y="68349"/>
                  </a:cubicBezTo>
                  <a:cubicBezTo>
                    <a:pt x="170396" y="78990"/>
                    <a:pt x="173534" y="94134"/>
                    <a:pt x="178445" y="113779"/>
                  </a:cubicBezTo>
                  <a:lnTo>
                    <a:pt x="263575" y="422374"/>
                  </a:lnTo>
                  <a:lnTo>
                    <a:pt x="340519" y="119509"/>
                  </a:lnTo>
                  <a:cubicBezTo>
                    <a:pt x="345431" y="99318"/>
                    <a:pt x="348705" y="83492"/>
                    <a:pt x="350342" y="72033"/>
                  </a:cubicBezTo>
                  <a:cubicBezTo>
                    <a:pt x="351979" y="60573"/>
                    <a:pt x="351160" y="51978"/>
                    <a:pt x="347886" y="46248"/>
                  </a:cubicBezTo>
                  <a:cubicBezTo>
                    <a:pt x="344612" y="40518"/>
                    <a:pt x="338609" y="36971"/>
                    <a:pt x="329878" y="35607"/>
                  </a:cubicBezTo>
                  <a:cubicBezTo>
                    <a:pt x="321147" y="34243"/>
                    <a:pt x="308596" y="33560"/>
                    <a:pt x="292224" y="33560"/>
                  </a:cubicBezTo>
                  <a:lnTo>
                    <a:pt x="292224" y="0"/>
                  </a:lnTo>
                  <a:lnTo>
                    <a:pt x="671215" y="0"/>
                  </a:lnTo>
                  <a:lnTo>
                    <a:pt x="671215" y="32742"/>
                  </a:lnTo>
                  <a:cubicBezTo>
                    <a:pt x="651024" y="33833"/>
                    <a:pt x="634790" y="35061"/>
                    <a:pt x="622511" y="36425"/>
                  </a:cubicBezTo>
                  <a:cubicBezTo>
                    <a:pt x="610233" y="37790"/>
                    <a:pt x="600683" y="40791"/>
                    <a:pt x="593862" y="45430"/>
                  </a:cubicBezTo>
                  <a:cubicBezTo>
                    <a:pt x="587041" y="50068"/>
                    <a:pt x="582539" y="56889"/>
                    <a:pt x="580356" y="65893"/>
                  </a:cubicBezTo>
                  <a:cubicBezTo>
                    <a:pt x="578173" y="74898"/>
                    <a:pt x="577081" y="87585"/>
                    <a:pt x="577081" y="103956"/>
                  </a:cubicBezTo>
                  <a:lnTo>
                    <a:pt x="577081" y="502592"/>
                  </a:lnTo>
                  <a:cubicBezTo>
                    <a:pt x="577081" y="520055"/>
                    <a:pt x="578037" y="533697"/>
                    <a:pt x="579946" y="543520"/>
                  </a:cubicBezTo>
                  <a:cubicBezTo>
                    <a:pt x="581856" y="553343"/>
                    <a:pt x="586086" y="560710"/>
                    <a:pt x="592634" y="565621"/>
                  </a:cubicBezTo>
                  <a:cubicBezTo>
                    <a:pt x="599182" y="570532"/>
                    <a:pt x="608732" y="573807"/>
                    <a:pt x="621283" y="575444"/>
                  </a:cubicBezTo>
                  <a:cubicBezTo>
                    <a:pt x="633835" y="577081"/>
                    <a:pt x="650479" y="578445"/>
                    <a:pt x="671215" y="579536"/>
                  </a:cubicBezTo>
                  <a:lnTo>
                    <a:pt x="671215" y="612279"/>
                  </a:lnTo>
                  <a:lnTo>
                    <a:pt x="397818" y="612279"/>
                  </a:lnTo>
                  <a:lnTo>
                    <a:pt x="397818" y="582811"/>
                  </a:lnTo>
                  <a:cubicBezTo>
                    <a:pt x="418555" y="580082"/>
                    <a:pt x="435062" y="577490"/>
                    <a:pt x="447341" y="575034"/>
                  </a:cubicBezTo>
                  <a:cubicBezTo>
                    <a:pt x="459619" y="572579"/>
                    <a:pt x="469032" y="568759"/>
                    <a:pt x="475581" y="563575"/>
                  </a:cubicBezTo>
                  <a:cubicBezTo>
                    <a:pt x="482129" y="558390"/>
                    <a:pt x="486358" y="551023"/>
                    <a:pt x="488268" y="541474"/>
                  </a:cubicBezTo>
                  <a:cubicBezTo>
                    <a:pt x="490178" y="531924"/>
                    <a:pt x="491133" y="518963"/>
                    <a:pt x="491133" y="502592"/>
                  </a:cubicBezTo>
                  <a:lnTo>
                    <a:pt x="491133" y="103138"/>
                  </a:lnTo>
                  <a:cubicBezTo>
                    <a:pt x="491133" y="90041"/>
                    <a:pt x="490860" y="79400"/>
                    <a:pt x="490315" y="71214"/>
                  </a:cubicBezTo>
                  <a:cubicBezTo>
                    <a:pt x="489769" y="63028"/>
                    <a:pt x="488541" y="56344"/>
                    <a:pt x="486631" y="51159"/>
                  </a:cubicBezTo>
                  <a:cubicBezTo>
                    <a:pt x="484721" y="45975"/>
                    <a:pt x="481583" y="42292"/>
                    <a:pt x="477218" y="40109"/>
                  </a:cubicBezTo>
                  <a:cubicBezTo>
                    <a:pt x="472852" y="37926"/>
                    <a:pt x="467122" y="36289"/>
                    <a:pt x="460028" y="35198"/>
                  </a:cubicBezTo>
                  <a:cubicBezTo>
                    <a:pt x="453480" y="36289"/>
                    <a:pt x="448159" y="38335"/>
                    <a:pt x="444066" y="41337"/>
                  </a:cubicBezTo>
                  <a:cubicBezTo>
                    <a:pt x="439974" y="44338"/>
                    <a:pt x="436290" y="48704"/>
                    <a:pt x="433016" y="54434"/>
                  </a:cubicBezTo>
                  <a:cubicBezTo>
                    <a:pt x="429742" y="60164"/>
                    <a:pt x="426604" y="67803"/>
                    <a:pt x="423602" y="77353"/>
                  </a:cubicBezTo>
                  <a:cubicBezTo>
                    <a:pt x="420601" y="86903"/>
                    <a:pt x="417190" y="98499"/>
                    <a:pt x="413371" y="112142"/>
                  </a:cubicBezTo>
                  <a:lnTo>
                    <a:pt x="279128" y="627013"/>
                  </a:lnTo>
                  <a:lnTo>
                    <a:pt x="237381" y="627013"/>
                  </a:lnTo>
                  <a:lnTo>
                    <a:pt x="94134" y="117872"/>
                  </a:lnTo>
                  <a:cubicBezTo>
                    <a:pt x="88677" y="98226"/>
                    <a:pt x="83902" y="82810"/>
                    <a:pt x="79810" y="71623"/>
                  </a:cubicBezTo>
                  <a:cubicBezTo>
                    <a:pt x="75717" y="60436"/>
                    <a:pt x="70669" y="51978"/>
                    <a:pt x="64666" y="46248"/>
                  </a:cubicBezTo>
                  <a:cubicBezTo>
                    <a:pt x="58664" y="40518"/>
                    <a:pt x="50614" y="36835"/>
                    <a:pt x="40519" y="35198"/>
                  </a:cubicBezTo>
                  <a:cubicBezTo>
                    <a:pt x="30423" y="33560"/>
                    <a:pt x="16917" y="32742"/>
                    <a:pt x="0" y="327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679C40E4-4B5D-48A4-8412-DF09E0E4445C}"/>
                </a:ext>
              </a:extLst>
            </p:cNvPr>
            <p:cNvSpPr/>
            <p:nvPr/>
          </p:nvSpPr>
          <p:spPr>
            <a:xfrm>
              <a:off x="7375988" y="2321471"/>
              <a:ext cx="797273" cy="627013"/>
            </a:xfrm>
            <a:custGeom>
              <a:avLst/>
              <a:gdLst/>
              <a:ahLst/>
              <a:cxnLst/>
              <a:rect l="l" t="t" r="r" b="b"/>
              <a:pathLst>
                <a:path w="797273" h="627013">
                  <a:moveTo>
                    <a:pt x="0" y="0"/>
                  </a:moveTo>
                  <a:lnTo>
                    <a:pt x="248841" y="0"/>
                  </a:lnTo>
                  <a:lnTo>
                    <a:pt x="248841" y="33560"/>
                  </a:lnTo>
                  <a:cubicBezTo>
                    <a:pt x="226467" y="33560"/>
                    <a:pt x="209141" y="34106"/>
                    <a:pt x="196863" y="35198"/>
                  </a:cubicBezTo>
                  <a:cubicBezTo>
                    <a:pt x="184584" y="36289"/>
                    <a:pt x="176126" y="39427"/>
                    <a:pt x="171487" y="44611"/>
                  </a:cubicBezTo>
                  <a:cubicBezTo>
                    <a:pt x="166849" y="49795"/>
                    <a:pt x="165348" y="57708"/>
                    <a:pt x="166985" y="68349"/>
                  </a:cubicBezTo>
                  <a:cubicBezTo>
                    <a:pt x="168622" y="78990"/>
                    <a:pt x="171897" y="94134"/>
                    <a:pt x="176808" y="113779"/>
                  </a:cubicBezTo>
                  <a:lnTo>
                    <a:pt x="254571" y="416644"/>
                  </a:lnTo>
                  <a:lnTo>
                    <a:pt x="323329" y="119509"/>
                  </a:lnTo>
                  <a:cubicBezTo>
                    <a:pt x="327695" y="99318"/>
                    <a:pt x="330696" y="83492"/>
                    <a:pt x="332333" y="72033"/>
                  </a:cubicBezTo>
                  <a:cubicBezTo>
                    <a:pt x="333970" y="60573"/>
                    <a:pt x="333288" y="51978"/>
                    <a:pt x="330287" y="46248"/>
                  </a:cubicBezTo>
                  <a:cubicBezTo>
                    <a:pt x="327286" y="40518"/>
                    <a:pt x="321419" y="36971"/>
                    <a:pt x="312688" y="35607"/>
                  </a:cubicBezTo>
                  <a:cubicBezTo>
                    <a:pt x="303957" y="34243"/>
                    <a:pt x="291406" y="33560"/>
                    <a:pt x="275035" y="33560"/>
                  </a:cubicBezTo>
                  <a:lnTo>
                    <a:pt x="275035" y="0"/>
                  </a:lnTo>
                  <a:lnTo>
                    <a:pt x="797273" y="0"/>
                  </a:lnTo>
                  <a:lnTo>
                    <a:pt x="797273" y="32742"/>
                  </a:lnTo>
                  <a:cubicBezTo>
                    <a:pt x="777081" y="33833"/>
                    <a:pt x="760983" y="35061"/>
                    <a:pt x="748978" y="36425"/>
                  </a:cubicBezTo>
                  <a:cubicBezTo>
                    <a:pt x="736972" y="37790"/>
                    <a:pt x="727695" y="40791"/>
                    <a:pt x="721147" y="45430"/>
                  </a:cubicBezTo>
                  <a:cubicBezTo>
                    <a:pt x="714599" y="50068"/>
                    <a:pt x="710369" y="56889"/>
                    <a:pt x="708459" y="65893"/>
                  </a:cubicBezTo>
                  <a:cubicBezTo>
                    <a:pt x="706549" y="74898"/>
                    <a:pt x="705594" y="87585"/>
                    <a:pt x="705594" y="103956"/>
                  </a:cubicBezTo>
                  <a:lnTo>
                    <a:pt x="705594" y="502592"/>
                  </a:lnTo>
                  <a:cubicBezTo>
                    <a:pt x="705594" y="520055"/>
                    <a:pt x="706413" y="533697"/>
                    <a:pt x="708050" y="543520"/>
                  </a:cubicBezTo>
                  <a:cubicBezTo>
                    <a:pt x="709687" y="553343"/>
                    <a:pt x="713643" y="560710"/>
                    <a:pt x="719919" y="565621"/>
                  </a:cubicBezTo>
                  <a:cubicBezTo>
                    <a:pt x="726195" y="570532"/>
                    <a:pt x="735472" y="573807"/>
                    <a:pt x="747750" y="575444"/>
                  </a:cubicBezTo>
                  <a:cubicBezTo>
                    <a:pt x="760028" y="577081"/>
                    <a:pt x="776536" y="578445"/>
                    <a:pt x="797273" y="579536"/>
                  </a:cubicBezTo>
                  <a:lnTo>
                    <a:pt x="797273" y="612279"/>
                  </a:lnTo>
                  <a:lnTo>
                    <a:pt x="381447" y="612279"/>
                  </a:lnTo>
                  <a:lnTo>
                    <a:pt x="381447" y="582811"/>
                  </a:lnTo>
                  <a:cubicBezTo>
                    <a:pt x="401638" y="580082"/>
                    <a:pt x="417736" y="577490"/>
                    <a:pt x="429742" y="575034"/>
                  </a:cubicBezTo>
                  <a:cubicBezTo>
                    <a:pt x="441747" y="572579"/>
                    <a:pt x="450887" y="568759"/>
                    <a:pt x="457163" y="563575"/>
                  </a:cubicBezTo>
                  <a:cubicBezTo>
                    <a:pt x="463439" y="558390"/>
                    <a:pt x="467531" y="551023"/>
                    <a:pt x="469441" y="541474"/>
                  </a:cubicBezTo>
                  <a:cubicBezTo>
                    <a:pt x="471351" y="531924"/>
                    <a:pt x="472306" y="518963"/>
                    <a:pt x="472306" y="502592"/>
                  </a:cubicBezTo>
                  <a:lnTo>
                    <a:pt x="472306" y="103138"/>
                  </a:lnTo>
                  <a:cubicBezTo>
                    <a:pt x="472306" y="90041"/>
                    <a:pt x="472033" y="79400"/>
                    <a:pt x="471488" y="71214"/>
                  </a:cubicBezTo>
                  <a:cubicBezTo>
                    <a:pt x="470942" y="63028"/>
                    <a:pt x="469714" y="56344"/>
                    <a:pt x="467804" y="51159"/>
                  </a:cubicBezTo>
                  <a:cubicBezTo>
                    <a:pt x="465894" y="45975"/>
                    <a:pt x="462893" y="42292"/>
                    <a:pt x="458800" y="40109"/>
                  </a:cubicBezTo>
                  <a:cubicBezTo>
                    <a:pt x="454707" y="37926"/>
                    <a:pt x="449387" y="36289"/>
                    <a:pt x="442838" y="35198"/>
                  </a:cubicBezTo>
                  <a:cubicBezTo>
                    <a:pt x="436290" y="36289"/>
                    <a:pt x="430969" y="38335"/>
                    <a:pt x="426876" y="41337"/>
                  </a:cubicBezTo>
                  <a:cubicBezTo>
                    <a:pt x="422784" y="44338"/>
                    <a:pt x="418964" y="48704"/>
                    <a:pt x="415417" y="54434"/>
                  </a:cubicBezTo>
                  <a:cubicBezTo>
                    <a:pt x="411869" y="60164"/>
                    <a:pt x="408595" y="67803"/>
                    <a:pt x="405594" y="77353"/>
                  </a:cubicBezTo>
                  <a:cubicBezTo>
                    <a:pt x="402593" y="86903"/>
                    <a:pt x="399182" y="98499"/>
                    <a:pt x="395362" y="112142"/>
                  </a:cubicBezTo>
                  <a:lnTo>
                    <a:pt x="270123" y="627013"/>
                  </a:lnTo>
                  <a:lnTo>
                    <a:pt x="228377" y="627013"/>
                  </a:lnTo>
                  <a:lnTo>
                    <a:pt x="93315" y="117872"/>
                  </a:lnTo>
                  <a:cubicBezTo>
                    <a:pt x="87858" y="98772"/>
                    <a:pt x="83083" y="83492"/>
                    <a:pt x="78991" y="72033"/>
                  </a:cubicBezTo>
                  <a:cubicBezTo>
                    <a:pt x="74898" y="60573"/>
                    <a:pt x="69714" y="51978"/>
                    <a:pt x="63438" y="46248"/>
                  </a:cubicBezTo>
                  <a:cubicBezTo>
                    <a:pt x="57163" y="40518"/>
                    <a:pt x="49113" y="36835"/>
                    <a:pt x="39291" y="35198"/>
                  </a:cubicBezTo>
                  <a:cubicBezTo>
                    <a:pt x="29468" y="33560"/>
                    <a:pt x="16371" y="32742"/>
                    <a:pt x="0" y="32742"/>
                  </a:cubicBezTo>
                  <a:lnTo>
                    <a:pt x="0" y="0"/>
                  </a:lnTo>
                  <a:close/>
                  <a:moveTo>
                    <a:pt x="589360" y="35198"/>
                  </a:moveTo>
                  <a:cubicBezTo>
                    <a:pt x="581720" y="36289"/>
                    <a:pt x="575853" y="37926"/>
                    <a:pt x="571761" y="40109"/>
                  </a:cubicBezTo>
                  <a:cubicBezTo>
                    <a:pt x="567668" y="42292"/>
                    <a:pt x="564666" y="45975"/>
                    <a:pt x="562756" y="51159"/>
                  </a:cubicBezTo>
                  <a:cubicBezTo>
                    <a:pt x="560847" y="56344"/>
                    <a:pt x="559619" y="63165"/>
                    <a:pt x="559073" y="71623"/>
                  </a:cubicBezTo>
                  <a:cubicBezTo>
                    <a:pt x="558527" y="80082"/>
                    <a:pt x="558254" y="90587"/>
                    <a:pt x="558254" y="103138"/>
                  </a:cubicBezTo>
                  <a:lnTo>
                    <a:pt x="558254" y="503411"/>
                  </a:lnTo>
                  <a:cubicBezTo>
                    <a:pt x="558254" y="517599"/>
                    <a:pt x="558527" y="529332"/>
                    <a:pt x="559073" y="538609"/>
                  </a:cubicBezTo>
                  <a:cubicBezTo>
                    <a:pt x="559619" y="547886"/>
                    <a:pt x="560847" y="555253"/>
                    <a:pt x="562756" y="560710"/>
                  </a:cubicBezTo>
                  <a:cubicBezTo>
                    <a:pt x="564666" y="566167"/>
                    <a:pt x="567668" y="570123"/>
                    <a:pt x="571761" y="572579"/>
                  </a:cubicBezTo>
                  <a:cubicBezTo>
                    <a:pt x="575853" y="575034"/>
                    <a:pt x="581720" y="576808"/>
                    <a:pt x="589360" y="577899"/>
                  </a:cubicBezTo>
                  <a:cubicBezTo>
                    <a:pt x="596454" y="577354"/>
                    <a:pt x="602047" y="575717"/>
                    <a:pt x="606140" y="572988"/>
                  </a:cubicBezTo>
                  <a:cubicBezTo>
                    <a:pt x="610233" y="570259"/>
                    <a:pt x="613370" y="566167"/>
                    <a:pt x="615553" y="560710"/>
                  </a:cubicBezTo>
                  <a:cubicBezTo>
                    <a:pt x="617736" y="555253"/>
                    <a:pt x="619100" y="547886"/>
                    <a:pt x="619646" y="538609"/>
                  </a:cubicBezTo>
                  <a:cubicBezTo>
                    <a:pt x="620192" y="529332"/>
                    <a:pt x="620465" y="517599"/>
                    <a:pt x="620465" y="503411"/>
                  </a:cubicBezTo>
                  <a:lnTo>
                    <a:pt x="620465" y="103138"/>
                  </a:lnTo>
                  <a:cubicBezTo>
                    <a:pt x="620465" y="78035"/>
                    <a:pt x="618828" y="60846"/>
                    <a:pt x="615553" y="51569"/>
                  </a:cubicBezTo>
                  <a:cubicBezTo>
                    <a:pt x="612279" y="42292"/>
                    <a:pt x="603548" y="36835"/>
                    <a:pt x="589360" y="3519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76D41A5C-A818-4EFB-85AC-C54F0C380673}"/>
                </a:ext>
              </a:extLst>
            </p:cNvPr>
            <p:cNvSpPr/>
            <p:nvPr/>
          </p:nvSpPr>
          <p:spPr>
            <a:xfrm>
              <a:off x="8390996" y="2321471"/>
              <a:ext cx="866849" cy="627013"/>
            </a:xfrm>
            <a:custGeom>
              <a:avLst/>
              <a:gdLst/>
              <a:ahLst/>
              <a:cxnLst/>
              <a:rect l="l" t="t" r="r" b="b"/>
              <a:pathLst>
                <a:path w="866849" h="627013">
                  <a:moveTo>
                    <a:pt x="0" y="0"/>
                  </a:moveTo>
                  <a:lnTo>
                    <a:pt x="241474" y="0"/>
                  </a:lnTo>
                  <a:lnTo>
                    <a:pt x="241474" y="33560"/>
                  </a:lnTo>
                  <a:cubicBezTo>
                    <a:pt x="219645" y="33560"/>
                    <a:pt x="202865" y="34106"/>
                    <a:pt x="191132" y="35198"/>
                  </a:cubicBezTo>
                  <a:cubicBezTo>
                    <a:pt x="179400" y="36289"/>
                    <a:pt x="171351" y="39427"/>
                    <a:pt x="166985" y="44611"/>
                  </a:cubicBezTo>
                  <a:cubicBezTo>
                    <a:pt x="162619" y="49795"/>
                    <a:pt x="161255" y="57844"/>
                    <a:pt x="162892" y="68758"/>
                  </a:cubicBezTo>
                  <a:cubicBezTo>
                    <a:pt x="164530" y="79672"/>
                    <a:pt x="167804" y="94679"/>
                    <a:pt x="172715" y="113779"/>
                  </a:cubicBezTo>
                  <a:lnTo>
                    <a:pt x="245566" y="415826"/>
                  </a:lnTo>
                  <a:lnTo>
                    <a:pt x="311869" y="119509"/>
                  </a:lnTo>
                  <a:cubicBezTo>
                    <a:pt x="315689" y="99318"/>
                    <a:pt x="318418" y="83492"/>
                    <a:pt x="320055" y="72033"/>
                  </a:cubicBezTo>
                  <a:cubicBezTo>
                    <a:pt x="321692" y="60573"/>
                    <a:pt x="321010" y="51978"/>
                    <a:pt x="318008" y="46248"/>
                  </a:cubicBezTo>
                  <a:cubicBezTo>
                    <a:pt x="315007" y="40518"/>
                    <a:pt x="309277" y="36971"/>
                    <a:pt x="300818" y="35607"/>
                  </a:cubicBezTo>
                  <a:cubicBezTo>
                    <a:pt x="292360" y="34243"/>
                    <a:pt x="280491" y="33560"/>
                    <a:pt x="265212" y="33560"/>
                  </a:cubicBezTo>
                  <a:lnTo>
                    <a:pt x="265212" y="0"/>
                  </a:lnTo>
                  <a:lnTo>
                    <a:pt x="866849" y="0"/>
                  </a:lnTo>
                  <a:lnTo>
                    <a:pt x="866849" y="32742"/>
                  </a:lnTo>
                  <a:cubicBezTo>
                    <a:pt x="848295" y="33833"/>
                    <a:pt x="833425" y="35061"/>
                    <a:pt x="822238" y="36425"/>
                  </a:cubicBezTo>
                  <a:cubicBezTo>
                    <a:pt x="811051" y="37790"/>
                    <a:pt x="802593" y="40655"/>
                    <a:pt x="796863" y="45020"/>
                  </a:cubicBezTo>
                  <a:cubicBezTo>
                    <a:pt x="791133" y="49386"/>
                    <a:pt x="787313" y="56207"/>
                    <a:pt x="785403" y="65484"/>
                  </a:cubicBezTo>
                  <a:cubicBezTo>
                    <a:pt x="783493" y="74761"/>
                    <a:pt x="782538" y="87585"/>
                    <a:pt x="782538" y="103956"/>
                  </a:cubicBezTo>
                  <a:lnTo>
                    <a:pt x="782538" y="502592"/>
                  </a:lnTo>
                  <a:cubicBezTo>
                    <a:pt x="782538" y="520055"/>
                    <a:pt x="783356" y="533697"/>
                    <a:pt x="784994" y="543520"/>
                  </a:cubicBezTo>
                  <a:cubicBezTo>
                    <a:pt x="786631" y="553343"/>
                    <a:pt x="790314" y="560710"/>
                    <a:pt x="796044" y="565621"/>
                  </a:cubicBezTo>
                  <a:cubicBezTo>
                    <a:pt x="801774" y="570532"/>
                    <a:pt x="810232" y="573807"/>
                    <a:pt x="821420" y="575444"/>
                  </a:cubicBezTo>
                  <a:cubicBezTo>
                    <a:pt x="832606" y="577081"/>
                    <a:pt x="847750" y="578718"/>
                    <a:pt x="866849" y="580355"/>
                  </a:cubicBezTo>
                  <a:lnTo>
                    <a:pt x="866849" y="612279"/>
                  </a:lnTo>
                  <a:lnTo>
                    <a:pt x="353616" y="612279"/>
                  </a:lnTo>
                  <a:lnTo>
                    <a:pt x="353616" y="582811"/>
                  </a:lnTo>
                  <a:cubicBezTo>
                    <a:pt x="372170" y="580082"/>
                    <a:pt x="386904" y="577490"/>
                    <a:pt x="397817" y="575034"/>
                  </a:cubicBezTo>
                  <a:cubicBezTo>
                    <a:pt x="408731" y="572579"/>
                    <a:pt x="417054" y="568759"/>
                    <a:pt x="422783" y="563575"/>
                  </a:cubicBezTo>
                  <a:cubicBezTo>
                    <a:pt x="428513" y="558390"/>
                    <a:pt x="432197" y="551023"/>
                    <a:pt x="433834" y="541474"/>
                  </a:cubicBezTo>
                  <a:cubicBezTo>
                    <a:pt x="435471" y="531924"/>
                    <a:pt x="436290" y="518963"/>
                    <a:pt x="436290" y="502592"/>
                  </a:cubicBezTo>
                  <a:lnTo>
                    <a:pt x="436290" y="103138"/>
                  </a:lnTo>
                  <a:cubicBezTo>
                    <a:pt x="436290" y="80218"/>
                    <a:pt x="435608" y="64120"/>
                    <a:pt x="434243" y="54843"/>
                  </a:cubicBezTo>
                  <a:cubicBezTo>
                    <a:pt x="432878" y="45566"/>
                    <a:pt x="428650" y="39836"/>
                    <a:pt x="421556" y="37653"/>
                  </a:cubicBezTo>
                  <a:cubicBezTo>
                    <a:pt x="411733" y="40382"/>
                    <a:pt x="404502" y="47067"/>
                    <a:pt x="399864" y="57708"/>
                  </a:cubicBezTo>
                  <a:cubicBezTo>
                    <a:pt x="395225" y="68349"/>
                    <a:pt x="389632" y="86494"/>
                    <a:pt x="383083" y="112142"/>
                  </a:cubicBezTo>
                  <a:lnTo>
                    <a:pt x="261119" y="627013"/>
                  </a:lnTo>
                  <a:lnTo>
                    <a:pt x="220191" y="627013"/>
                  </a:lnTo>
                  <a:lnTo>
                    <a:pt x="87585" y="117872"/>
                  </a:lnTo>
                  <a:cubicBezTo>
                    <a:pt x="82674" y="98772"/>
                    <a:pt x="78308" y="83492"/>
                    <a:pt x="74488" y="72033"/>
                  </a:cubicBezTo>
                  <a:cubicBezTo>
                    <a:pt x="70668" y="60573"/>
                    <a:pt x="65894" y="51978"/>
                    <a:pt x="60164" y="46248"/>
                  </a:cubicBezTo>
                  <a:cubicBezTo>
                    <a:pt x="54434" y="40518"/>
                    <a:pt x="46930" y="36835"/>
                    <a:pt x="37654" y="35198"/>
                  </a:cubicBezTo>
                  <a:cubicBezTo>
                    <a:pt x="28376" y="33560"/>
                    <a:pt x="15825" y="32742"/>
                    <a:pt x="0" y="32742"/>
                  </a:cubicBezTo>
                  <a:lnTo>
                    <a:pt x="0" y="0"/>
                  </a:lnTo>
                  <a:close/>
                  <a:moveTo>
                    <a:pt x="674489" y="35198"/>
                  </a:moveTo>
                  <a:cubicBezTo>
                    <a:pt x="663029" y="37380"/>
                    <a:pt x="656208" y="42974"/>
                    <a:pt x="654025" y="51978"/>
                  </a:cubicBezTo>
                  <a:cubicBezTo>
                    <a:pt x="651842" y="60982"/>
                    <a:pt x="650751" y="78035"/>
                    <a:pt x="650751" y="103138"/>
                  </a:cubicBezTo>
                  <a:lnTo>
                    <a:pt x="650751" y="503411"/>
                  </a:lnTo>
                  <a:cubicBezTo>
                    <a:pt x="650751" y="517599"/>
                    <a:pt x="651024" y="529195"/>
                    <a:pt x="651569" y="538199"/>
                  </a:cubicBezTo>
                  <a:cubicBezTo>
                    <a:pt x="652115" y="547204"/>
                    <a:pt x="653206" y="554434"/>
                    <a:pt x="654844" y="559891"/>
                  </a:cubicBezTo>
                  <a:cubicBezTo>
                    <a:pt x="656481" y="565348"/>
                    <a:pt x="658936" y="569441"/>
                    <a:pt x="662210" y="572169"/>
                  </a:cubicBezTo>
                  <a:cubicBezTo>
                    <a:pt x="665485" y="574898"/>
                    <a:pt x="670124" y="576808"/>
                    <a:pt x="676126" y="577899"/>
                  </a:cubicBezTo>
                  <a:cubicBezTo>
                    <a:pt x="688132" y="575717"/>
                    <a:pt x="695635" y="569714"/>
                    <a:pt x="698636" y="559891"/>
                  </a:cubicBezTo>
                  <a:cubicBezTo>
                    <a:pt x="701638" y="550069"/>
                    <a:pt x="703138" y="531242"/>
                    <a:pt x="703138" y="503411"/>
                  </a:cubicBezTo>
                  <a:lnTo>
                    <a:pt x="703138" y="103138"/>
                  </a:lnTo>
                  <a:cubicBezTo>
                    <a:pt x="703138" y="78035"/>
                    <a:pt x="701638" y="60846"/>
                    <a:pt x="698636" y="51569"/>
                  </a:cubicBezTo>
                  <a:cubicBezTo>
                    <a:pt x="695635" y="42292"/>
                    <a:pt x="687586" y="36835"/>
                    <a:pt x="674489" y="35198"/>
                  </a:cubicBezTo>
                  <a:close/>
                  <a:moveTo>
                    <a:pt x="542702" y="36016"/>
                  </a:moveTo>
                  <a:cubicBezTo>
                    <a:pt x="531242" y="37653"/>
                    <a:pt x="524148" y="42974"/>
                    <a:pt x="521419" y="51978"/>
                  </a:cubicBezTo>
                  <a:cubicBezTo>
                    <a:pt x="518691" y="60982"/>
                    <a:pt x="517326" y="78035"/>
                    <a:pt x="517326" y="103138"/>
                  </a:cubicBezTo>
                  <a:lnTo>
                    <a:pt x="517326" y="503411"/>
                  </a:lnTo>
                  <a:cubicBezTo>
                    <a:pt x="517326" y="517599"/>
                    <a:pt x="517463" y="529195"/>
                    <a:pt x="517736" y="538199"/>
                  </a:cubicBezTo>
                  <a:cubicBezTo>
                    <a:pt x="518008" y="547204"/>
                    <a:pt x="518964" y="554571"/>
                    <a:pt x="520600" y="560300"/>
                  </a:cubicBezTo>
                  <a:cubicBezTo>
                    <a:pt x="522238" y="566030"/>
                    <a:pt x="524693" y="570123"/>
                    <a:pt x="527968" y="572579"/>
                  </a:cubicBezTo>
                  <a:cubicBezTo>
                    <a:pt x="531242" y="575034"/>
                    <a:pt x="535880" y="576808"/>
                    <a:pt x="541883" y="577899"/>
                  </a:cubicBezTo>
                  <a:cubicBezTo>
                    <a:pt x="548432" y="576808"/>
                    <a:pt x="553479" y="575034"/>
                    <a:pt x="557026" y="572579"/>
                  </a:cubicBezTo>
                  <a:cubicBezTo>
                    <a:pt x="560573" y="570123"/>
                    <a:pt x="563302" y="566030"/>
                    <a:pt x="565212" y="560300"/>
                  </a:cubicBezTo>
                  <a:cubicBezTo>
                    <a:pt x="567122" y="554571"/>
                    <a:pt x="568350" y="547204"/>
                    <a:pt x="568895" y="538199"/>
                  </a:cubicBezTo>
                  <a:cubicBezTo>
                    <a:pt x="569441" y="529195"/>
                    <a:pt x="569714" y="517599"/>
                    <a:pt x="569714" y="503411"/>
                  </a:cubicBezTo>
                  <a:lnTo>
                    <a:pt x="569714" y="103138"/>
                  </a:lnTo>
                  <a:cubicBezTo>
                    <a:pt x="569714" y="90587"/>
                    <a:pt x="569441" y="80218"/>
                    <a:pt x="568895" y="72033"/>
                  </a:cubicBezTo>
                  <a:cubicBezTo>
                    <a:pt x="568350" y="63847"/>
                    <a:pt x="567122" y="57162"/>
                    <a:pt x="565212" y="51978"/>
                  </a:cubicBezTo>
                  <a:cubicBezTo>
                    <a:pt x="563302" y="46794"/>
                    <a:pt x="560573" y="43110"/>
                    <a:pt x="557026" y="40927"/>
                  </a:cubicBezTo>
                  <a:cubicBezTo>
                    <a:pt x="553479" y="38745"/>
                    <a:pt x="548704" y="37108"/>
                    <a:pt x="542702" y="3601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D4E4F152-02D0-40CD-BD83-243C42AC81B3}"/>
                </a:ext>
              </a:extLst>
            </p:cNvPr>
            <p:cNvSpPr/>
            <p:nvPr/>
          </p:nvSpPr>
          <p:spPr>
            <a:xfrm>
              <a:off x="9547614" y="2321471"/>
              <a:ext cx="681856" cy="612279"/>
            </a:xfrm>
            <a:custGeom>
              <a:avLst/>
              <a:gdLst/>
              <a:ahLst/>
              <a:cxnLst/>
              <a:rect l="l" t="t" r="r" b="b"/>
              <a:pathLst>
                <a:path w="681856" h="612279">
                  <a:moveTo>
                    <a:pt x="0" y="0"/>
                  </a:moveTo>
                  <a:lnTo>
                    <a:pt x="418281" y="0"/>
                  </a:lnTo>
                  <a:lnTo>
                    <a:pt x="418281" y="32742"/>
                  </a:lnTo>
                  <a:cubicBezTo>
                    <a:pt x="404092" y="32742"/>
                    <a:pt x="392633" y="33288"/>
                    <a:pt x="383902" y="34379"/>
                  </a:cubicBezTo>
                  <a:cubicBezTo>
                    <a:pt x="375170" y="35470"/>
                    <a:pt x="368758" y="37380"/>
                    <a:pt x="364666" y="40109"/>
                  </a:cubicBezTo>
                  <a:cubicBezTo>
                    <a:pt x="360573" y="42837"/>
                    <a:pt x="358663" y="46930"/>
                    <a:pt x="358936" y="52387"/>
                  </a:cubicBezTo>
                  <a:cubicBezTo>
                    <a:pt x="359209" y="57844"/>
                    <a:pt x="361528" y="64938"/>
                    <a:pt x="365894" y="73670"/>
                  </a:cubicBezTo>
                  <a:lnTo>
                    <a:pt x="427285" y="207094"/>
                  </a:lnTo>
                  <a:lnTo>
                    <a:pt x="489495" y="76944"/>
                  </a:lnTo>
                  <a:cubicBezTo>
                    <a:pt x="493861" y="66575"/>
                    <a:pt x="496453" y="58390"/>
                    <a:pt x="497272" y="52387"/>
                  </a:cubicBezTo>
                  <a:cubicBezTo>
                    <a:pt x="498090" y="46385"/>
                    <a:pt x="496453" y="41883"/>
                    <a:pt x="492360" y="38881"/>
                  </a:cubicBezTo>
                  <a:cubicBezTo>
                    <a:pt x="488268" y="35880"/>
                    <a:pt x="481583" y="33970"/>
                    <a:pt x="472306" y="33151"/>
                  </a:cubicBezTo>
                  <a:cubicBezTo>
                    <a:pt x="463028" y="32333"/>
                    <a:pt x="451023" y="31923"/>
                    <a:pt x="436289" y="31923"/>
                  </a:cubicBezTo>
                  <a:lnTo>
                    <a:pt x="436289" y="0"/>
                  </a:lnTo>
                  <a:lnTo>
                    <a:pt x="649932" y="0"/>
                  </a:lnTo>
                  <a:lnTo>
                    <a:pt x="649932" y="31923"/>
                  </a:lnTo>
                  <a:cubicBezTo>
                    <a:pt x="635198" y="31923"/>
                    <a:pt x="623056" y="32742"/>
                    <a:pt x="613506" y="34379"/>
                  </a:cubicBezTo>
                  <a:cubicBezTo>
                    <a:pt x="603956" y="36016"/>
                    <a:pt x="596317" y="38472"/>
                    <a:pt x="590587" y="41746"/>
                  </a:cubicBezTo>
                  <a:cubicBezTo>
                    <a:pt x="584857" y="45020"/>
                    <a:pt x="580218" y="49113"/>
                    <a:pt x="576671" y="54024"/>
                  </a:cubicBezTo>
                  <a:cubicBezTo>
                    <a:pt x="573124" y="58936"/>
                    <a:pt x="569714" y="64666"/>
                    <a:pt x="566440" y="71214"/>
                  </a:cubicBezTo>
                  <a:lnTo>
                    <a:pt x="461664" y="283220"/>
                  </a:lnTo>
                  <a:lnTo>
                    <a:pt x="577080" y="530423"/>
                  </a:lnTo>
                  <a:cubicBezTo>
                    <a:pt x="581446" y="540246"/>
                    <a:pt x="586085" y="548295"/>
                    <a:pt x="590996" y="554571"/>
                  </a:cubicBezTo>
                  <a:cubicBezTo>
                    <a:pt x="595907" y="560846"/>
                    <a:pt x="602183" y="565894"/>
                    <a:pt x="609823" y="569714"/>
                  </a:cubicBezTo>
                  <a:cubicBezTo>
                    <a:pt x="617463" y="573534"/>
                    <a:pt x="627012" y="576126"/>
                    <a:pt x="638472" y="577490"/>
                  </a:cubicBezTo>
                  <a:cubicBezTo>
                    <a:pt x="649932" y="578854"/>
                    <a:pt x="664393" y="579536"/>
                    <a:pt x="681856" y="579536"/>
                  </a:cubicBezTo>
                  <a:lnTo>
                    <a:pt x="681856" y="612279"/>
                  </a:lnTo>
                  <a:lnTo>
                    <a:pt x="433834" y="612279"/>
                  </a:lnTo>
                  <a:lnTo>
                    <a:pt x="433834" y="581174"/>
                  </a:lnTo>
                  <a:cubicBezTo>
                    <a:pt x="450204" y="581174"/>
                    <a:pt x="463165" y="580901"/>
                    <a:pt x="472715" y="580355"/>
                  </a:cubicBezTo>
                  <a:cubicBezTo>
                    <a:pt x="482264" y="579809"/>
                    <a:pt x="489222" y="578309"/>
                    <a:pt x="493588" y="575853"/>
                  </a:cubicBezTo>
                  <a:cubicBezTo>
                    <a:pt x="497954" y="573397"/>
                    <a:pt x="500000" y="569714"/>
                    <a:pt x="499727" y="564802"/>
                  </a:cubicBezTo>
                  <a:cubicBezTo>
                    <a:pt x="499454" y="559891"/>
                    <a:pt x="497681" y="553343"/>
                    <a:pt x="494406" y="545157"/>
                  </a:cubicBezTo>
                  <a:lnTo>
                    <a:pt x="417462" y="374898"/>
                  </a:lnTo>
                  <a:lnTo>
                    <a:pt x="335607" y="542702"/>
                  </a:lnTo>
                  <a:cubicBezTo>
                    <a:pt x="331241" y="551433"/>
                    <a:pt x="328649" y="558390"/>
                    <a:pt x="327831" y="563575"/>
                  </a:cubicBezTo>
                  <a:cubicBezTo>
                    <a:pt x="327012" y="568759"/>
                    <a:pt x="328513" y="572579"/>
                    <a:pt x="332333" y="575034"/>
                  </a:cubicBezTo>
                  <a:cubicBezTo>
                    <a:pt x="336152" y="577490"/>
                    <a:pt x="342838" y="578991"/>
                    <a:pt x="352387" y="579536"/>
                  </a:cubicBezTo>
                  <a:cubicBezTo>
                    <a:pt x="361937" y="580082"/>
                    <a:pt x="375170" y="580355"/>
                    <a:pt x="392087" y="580355"/>
                  </a:cubicBezTo>
                  <a:lnTo>
                    <a:pt x="392087" y="612279"/>
                  </a:lnTo>
                  <a:lnTo>
                    <a:pt x="0" y="612279"/>
                  </a:lnTo>
                  <a:lnTo>
                    <a:pt x="0" y="582811"/>
                  </a:lnTo>
                  <a:cubicBezTo>
                    <a:pt x="20736" y="580082"/>
                    <a:pt x="37244" y="577490"/>
                    <a:pt x="49522" y="575034"/>
                  </a:cubicBezTo>
                  <a:cubicBezTo>
                    <a:pt x="61800" y="572579"/>
                    <a:pt x="71214" y="568759"/>
                    <a:pt x="77762" y="563575"/>
                  </a:cubicBezTo>
                  <a:cubicBezTo>
                    <a:pt x="84311" y="558390"/>
                    <a:pt x="88540" y="551023"/>
                    <a:pt x="90450" y="541474"/>
                  </a:cubicBezTo>
                  <a:cubicBezTo>
                    <a:pt x="92360" y="531924"/>
                    <a:pt x="93315" y="518963"/>
                    <a:pt x="93315" y="502592"/>
                  </a:cubicBezTo>
                  <a:lnTo>
                    <a:pt x="93315" y="103956"/>
                  </a:lnTo>
                  <a:cubicBezTo>
                    <a:pt x="93315" y="87585"/>
                    <a:pt x="92224" y="74898"/>
                    <a:pt x="90040" y="65893"/>
                  </a:cubicBezTo>
                  <a:cubicBezTo>
                    <a:pt x="87858" y="56889"/>
                    <a:pt x="83492" y="50068"/>
                    <a:pt x="76944" y="45430"/>
                  </a:cubicBezTo>
                  <a:cubicBezTo>
                    <a:pt x="70395" y="40791"/>
                    <a:pt x="60982" y="37790"/>
                    <a:pt x="48704" y="36425"/>
                  </a:cubicBezTo>
                  <a:cubicBezTo>
                    <a:pt x="36425" y="35061"/>
                    <a:pt x="20191" y="33833"/>
                    <a:pt x="0" y="32742"/>
                  </a:cubicBezTo>
                  <a:lnTo>
                    <a:pt x="0" y="0"/>
                  </a:lnTo>
                  <a:close/>
                  <a:moveTo>
                    <a:pt x="235743" y="33560"/>
                  </a:moveTo>
                  <a:cubicBezTo>
                    <a:pt x="222101" y="34106"/>
                    <a:pt x="211460" y="35198"/>
                    <a:pt x="203820" y="36835"/>
                  </a:cubicBezTo>
                  <a:cubicBezTo>
                    <a:pt x="196180" y="38472"/>
                    <a:pt x="190586" y="41746"/>
                    <a:pt x="187039" y="46657"/>
                  </a:cubicBezTo>
                  <a:cubicBezTo>
                    <a:pt x="183492" y="51569"/>
                    <a:pt x="181310" y="58526"/>
                    <a:pt x="180491" y="67531"/>
                  </a:cubicBezTo>
                  <a:cubicBezTo>
                    <a:pt x="179672" y="76535"/>
                    <a:pt x="179263" y="88404"/>
                    <a:pt x="179263" y="103138"/>
                  </a:cubicBezTo>
                  <a:lnTo>
                    <a:pt x="179263" y="503411"/>
                  </a:lnTo>
                  <a:cubicBezTo>
                    <a:pt x="179263" y="518145"/>
                    <a:pt x="179672" y="530287"/>
                    <a:pt x="180491" y="539837"/>
                  </a:cubicBezTo>
                  <a:cubicBezTo>
                    <a:pt x="181310" y="549386"/>
                    <a:pt x="183356" y="556890"/>
                    <a:pt x="186630" y="562347"/>
                  </a:cubicBezTo>
                  <a:cubicBezTo>
                    <a:pt x="189904" y="567804"/>
                    <a:pt x="194542" y="571760"/>
                    <a:pt x="200546" y="574216"/>
                  </a:cubicBezTo>
                  <a:cubicBezTo>
                    <a:pt x="206548" y="576672"/>
                    <a:pt x="214734" y="578172"/>
                    <a:pt x="225102" y="578718"/>
                  </a:cubicBezTo>
                  <a:cubicBezTo>
                    <a:pt x="234379" y="576535"/>
                    <a:pt x="241882" y="572579"/>
                    <a:pt x="247612" y="566849"/>
                  </a:cubicBezTo>
                  <a:cubicBezTo>
                    <a:pt x="253342" y="561119"/>
                    <a:pt x="259482" y="551433"/>
                    <a:pt x="266030" y="537790"/>
                  </a:cubicBezTo>
                  <a:lnTo>
                    <a:pt x="382264" y="299591"/>
                  </a:lnTo>
                  <a:lnTo>
                    <a:pt x="282401" y="81037"/>
                  </a:lnTo>
                  <a:cubicBezTo>
                    <a:pt x="275852" y="66303"/>
                    <a:pt x="269577" y="55116"/>
                    <a:pt x="263574" y="47476"/>
                  </a:cubicBezTo>
                  <a:cubicBezTo>
                    <a:pt x="257571" y="39836"/>
                    <a:pt x="248294" y="35198"/>
                    <a:pt x="235743" y="3356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DB9E5FAF-BEBF-484E-8930-6D98A8D45CE0}"/>
                </a:ext>
              </a:extLst>
            </p:cNvPr>
            <p:cNvSpPr/>
            <p:nvPr/>
          </p:nvSpPr>
          <p:spPr>
            <a:xfrm>
              <a:off x="10649388" y="2321471"/>
              <a:ext cx="541883" cy="612279"/>
            </a:xfrm>
            <a:custGeom>
              <a:avLst/>
              <a:gdLst/>
              <a:ahLst/>
              <a:cxnLst/>
              <a:rect l="l" t="t" r="r" b="b"/>
              <a:pathLst>
                <a:path w="541883" h="612279">
                  <a:moveTo>
                    <a:pt x="6548" y="0"/>
                  </a:moveTo>
                  <a:lnTo>
                    <a:pt x="239018" y="0"/>
                  </a:lnTo>
                  <a:lnTo>
                    <a:pt x="239018" y="32742"/>
                  </a:lnTo>
                  <a:cubicBezTo>
                    <a:pt x="222102" y="33833"/>
                    <a:pt x="208868" y="35198"/>
                    <a:pt x="199318" y="36835"/>
                  </a:cubicBezTo>
                  <a:cubicBezTo>
                    <a:pt x="189768" y="38472"/>
                    <a:pt x="183492" y="41746"/>
                    <a:pt x="180492" y="46657"/>
                  </a:cubicBezTo>
                  <a:cubicBezTo>
                    <a:pt x="177490" y="51569"/>
                    <a:pt x="177490" y="58390"/>
                    <a:pt x="180492" y="67121"/>
                  </a:cubicBezTo>
                  <a:cubicBezTo>
                    <a:pt x="183492" y="75853"/>
                    <a:pt x="189359" y="87585"/>
                    <a:pt x="198090" y="102319"/>
                  </a:cubicBezTo>
                  <a:lnTo>
                    <a:pt x="274216" y="233288"/>
                  </a:lnTo>
                  <a:lnTo>
                    <a:pt x="352797" y="109686"/>
                  </a:lnTo>
                  <a:cubicBezTo>
                    <a:pt x="362074" y="94952"/>
                    <a:pt x="369032" y="82674"/>
                    <a:pt x="373670" y="72851"/>
                  </a:cubicBezTo>
                  <a:cubicBezTo>
                    <a:pt x="378308" y="63028"/>
                    <a:pt x="379946" y="55252"/>
                    <a:pt x="378582" y="49522"/>
                  </a:cubicBezTo>
                  <a:cubicBezTo>
                    <a:pt x="377218" y="43792"/>
                    <a:pt x="372579" y="39563"/>
                    <a:pt x="364666" y="36835"/>
                  </a:cubicBezTo>
                  <a:cubicBezTo>
                    <a:pt x="356754" y="34106"/>
                    <a:pt x="344884" y="32742"/>
                    <a:pt x="329059" y="32742"/>
                  </a:cubicBezTo>
                  <a:lnTo>
                    <a:pt x="329059" y="0"/>
                  </a:lnTo>
                  <a:lnTo>
                    <a:pt x="535334" y="0"/>
                  </a:lnTo>
                  <a:lnTo>
                    <a:pt x="535334" y="32742"/>
                  </a:lnTo>
                  <a:cubicBezTo>
                    <a:pt x="506412" y="33288"/>
                    <a:pt x="483630" y="40518"/>
                    <a:pt x="466986" y="54434"/>
                  </a:cubicBezTo>
                  <a:cubicBezTo>
                    <a:pt x="450342" y="68349"/>
                    <a:pt x="435744" y="85948"/>
                    <a:pt x="423193" y="107230"/>
                  </a:cubicBezTo>
                  <a:lnTo>
                    <a:pt x="306958" y="288950"/>
                  </a:lnTo>
                  <a:lnTo>
                    <a:pt x="445294" y="522238"/>
                  </a:lnTo>
                  <a:cubicBezTo>
                    <a:pt x="451842" y="533697"/>
                    <a:pt x="458118" y="542838"/>
                    <a:pt x="464120" y="549659"/>
                  </a:cubicBezTo>
                  <a:cubicBezTo>
                    <a:pt x="470124" y="556480"/>
                    <a:pt x="476808" y="561938"/>
                    <a:pt x="484175" y="566030"/>
                  </a:cubicBezTo>
                  <a:cubicBezTo>
                    <a:pt x="491542" y="570123"/>
                    <a:pt x="499728" y="573124"/>
                    <a:pt x="508732" y="575034"/>
                  </a:cubicBezTo>
                  <a:cubicBezTo>
                    <a:pt x="517736" y="576944"/>
                    <a:pt x="528786" y="578718"/>
                    <a:pt x="541883" y="580355"/>
                  </a:cubicBezTo>
                  <a:lnTo>
                    <a:pt x="541883" y="612279"/>
                  </a:lnTo>
                  <a:lnTo>
                    <a:pt x="315144" y="612279"/>
                  </a:lnTo>
                  <a:lnTo>
                    <a:pt x="314325" y="579536"/>
                  </a:lnTo>
                  <a:cubicBezTo>
                    <a:pt x="329604" y="577899"/>
                    <a:pt x="341474" y="575989"/>
                    <a:pt x="349932" y="573807"/>
                  </a:cubicBezTo>
                  <a:cubicBezTo>
                    <a:pt x="358391" y="571624"/>
                    <a:pt x="363848" y="568213"/>
                    <a:pt x="366304" y="563575"/>
                  </a:cubicBezTo>
                  <a:cubicBezTo>
                    <a:pt x="368759" y="558936"/>
                    <a:pt x="368622" y="552524"/>
                    <a:pt x="365894" y="544339"/>
                  </a:cubicBezTo>
                  <a:cubicBezTo>
                    <a:pt x="363166" y="536153"/>
                    <a:pt x="358254" y="525239"/>
                    <a:pt x="351160" y="511596"/>
                  </a:cubicBezTo>
                  <a:lnTo>
                    <a:pt x="262756" y="360164"/>
                  </a:lnTo>
                  <a:lnTo>
                    <a:pt x="177626" y="496044"/>
                  </a:lnTo>
                  <a:cubicBezTo>
                    <a:pt x="166712" y="513506"/>
                    <a:pt x="158527" y="527422"/>
                    <a:pt x="153070" y="537790"/>
                  </a:cubicBezTo>
                  <a:cubicBezTo>
                    <a:pt x="147613" y="548158"/>
                    <a:pt x="145703" y="556344"/>
                    <a:pt x="147340" y="562347"/>
                  </a:cubicBezTo>
                  <a:cubicBezTo>
                    <a:pt x="148977" y="568350"/>
                    <a:pt x="154162" y="572579"/>
                    <a:pt x="162892" y="575034"/>
                  </a:cubicBezTo>
                  <a:cubicBezTo>
                    <a:pt x="171624" y="577490"/>
                    <a:pt x="184448" y="579536"/>
                    <a:pt x="201364" y="581174"/>
                  </a:cubicBezTo>
                  <a:lnTo>
                    <a:pt x="201364" y="612279"/>
                  </a:lnTo>
                  <a:lnTo>
                    <a:pt x="0" y="612279"/>
                  </a:lnTo>
                  <a:lnTo>
                    <a:pt x="0" y="581174"/>
                  </a:lnTo>
                  <a:cubicBezTo>
                    <a:pt x="13642" y="579536"/>
                    <a:pt x="25376" y="576808"/>
                    <a:pt x="35198" y="572988"/>
                  </a:cubicBezTo>
                  <a:cubicBezTo>
                    <a:pt x="45020" y="569168"/>
                    <a:pt x="54025" y="563984"/>
                    <a:pt x="62210" y="557435"/>
                  </a:cubicBezTo>
                  <a:cubicBezTo>
                    <a:pt x="70396" y="550887"/>
                    <a:pt x="78172" y="542429"/>
                    <a:pt x="85539" y="532060"/>
                  </a:cubicBezTo>
                  <a:cubicBezTo>
                    <a:pt x="92906" y="521692"/>
                    <a:pt x="100956" y="509141"/>
                    <a:pt x="109686" y="494407"/>
                  </a:cubicBezTo>
                  <a:lnTo>
                    <a:pt x="230014" y="303684"/>
                  </a:lnTo>
                  <a:lnTo>
                    <a:pt x="119509" y="112960"/>
                  </a:lnTo>
                  <a:cubicBezTo>
                    <a:pt x="111869" y="99318"/>
                    <a:pt x="104639" y="87585"/>
                    <a:pt x="97818" y="77762"/>
                  </a:cubicBezTo>
                  <a:cubicBezTo>
                    <a:pt x="90996" y="67940"/>
                    <a:pt x="83492" y="59754"/>
                    <a:pt x="75307" y="53206"/>
                  </a:cubicBezTo>
                  <a:cubicBezTo>
                    <a:pt x="67122" y="46657"/>
                    <a:pt x="57708" y="41746"/>
                    <a:pt x="47067" y="38472"/>
                  </a:cubicBezTo>
                  <a:cubicBezTo>
                    <a:pt x="36426" y="35198"/>
                    <a:pt x="22920" y="33288"/>
                    <a:pt x="6548" y="32742"/>
                  </a:cubicBezTo>
                  <a:lnTo>
                    <a:pt x="654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0A67DD0-9BEE-4FE6-93C4-1DDBBDFB16F6}"/>
              </a:ext>
            </a:extLst>
          </p:cNvPr>
          <p:cNvGrpSpPr/>
          <p:nvPr/>
        </p:nvGrpSpPr>
        <p:grpSpPr>
          <a:xfrm>
            <a:off x="969878" y="760330"/>
            <a:ext cx="3442941" cy="2512926"/>
            <a:chOff x="969878" y="760330"/>
            <a:chExt cx="3442941" cy="2512926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BA60792-E15E-4071-B953-9CD7D2EDFE4E}"/>
                </a:ext>
              </a:extLst>
            </p:cNvPr>
            <p:cNvSpPr txBox="1"/>
            <p:nvPr/>
          </p:nvSpPr>
          <p:spPr>
            <a:xfrm>
              <a:off x="969878" y="760330"/>
              <a:ext cx="50456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COLOR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D61A4D8-1534-4314-9B76-0FCED8E1DED8}"/>
                </a:ext>
              </a:extLst>
            </p:cNvPr>
            <p:cNvSpPr/>
            <p:nvPr/>
          </p:nvSpPr>
          <p:spPr>
            <a:xfrm>
              <a:off x="969878" y="1053506"/>
              <a:ext cx="723332" cy="723332"/>
            </a:xfrm>
            <a:prstGeom prst="rect">
              <a:avLst/>
            </a:prstGeom>
            <a:solidFill>
              <a:srgbClr val="00286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3A60CA3-5422-40A3-8262-04DE74D0D250}"/>
                </a:ext>
              </a:extLst>
            </p:cNvPr>
            <p:cNvSpPr/>
            <p:nvPr/>
          </p:nvSpPr>
          <p:spPr>
            <a:xfrm>
              <a:off x="1878529" y="1053506"/>
              <a:ext cx="723332" cy="723332"/>
            </a:xfrm>
            <a:prstGeom prst="rect">
              <a:avLst/>
            </a:prstGeom>
            <a:solidFill>
              <a:srgbClr val="327B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ACA4F36-9B57-4A4B-A4F1-176141D66B26}"/>
                </a:ext>
              </a:extLst>
            </p:cNvPr>
            <p:cNvSpPr txBox="1"/>
            <p:nvPr/>
          </p:nvSpPr>
          <p:spPr>
            <a:xfrm>
              <a:off x="1021192" y="2236017"/>
              <a:ext cx="93455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FONT COLOR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5876951-2785-4AA1-BF95-D9D9E02F6804}"/>
                </a:ext>
              </a:extLst>
            </p:cNvPr>
            <p:cNvSpPr/>
            <p:nvPr/>
          </p:nvSpPr>
          <p:spPr>
            <a:xfrm>
              <a:off x="971838" y="2542380"/>
              <a:ext cx="723332" cy="723332"/>
            </a:xfrm>
            <a:prstGeom prst="rect">
              <a:avLst/>
            </a:prstGeom>
            <a:solidFill>
              <a:srgbClr val="181818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492BF66-EA31-4224-8E20-D0A203E79510}"/>
                </a:ext>
              </a:extLst>
            </p:cNvPr>
            <p:cNvSpPr/>
            <p:nvPr/>
          </p:nvSpPr>
          <p:spPr>
            <a:xfrm>
              <a:off x="1877923" y="2549283"/>
              <a:ext cx="723332" cy="723332"/>
            </a:xfrm>
            <a:prstGeom prst="rect">
              <a:avLst/>
            </a:prstGeom>
            <a:solidFill>
              <a:srgbClr val="00286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1A1EA"/>
                </a:solidFill>
                <a:ea typeface="KoPubWorld돋움체 Light" panose="00000300000000000000" pitchFamily="2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6DEDDCB-5063-44B1-8397-7EDD90FB7704}"/>
                </a:ext>
              </a:extLst>
            </p:cNvPr>
            <p:cNvSpPr/>
            <p:nvPr/>
          </p:nvSpPr>
          <p:spPr>
            <a:xfrm>
              <a:off x="2784008" y="2549924"/>
              <a:ext cx="723332" cy="723332"/>
            </a:xfrm>
            <a:prstGeom prst="rect">
              <a:avLst/>
            </a:prstGeom>
            <a:solidFill>
              <a:srgbClr val="327B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9F2B8500-2905-4E9B-9AAA-4C8C9D61DAD2}"/>
                </a:ext>
              </a:extLst>
            </p:cNvPr>
            <p:cNvSpPr/>
            <p:nvPr/>
          </p:nvSpPr>
          <p:spPr>
            <a:xfrm>
              <a:off x="2784008" y="1060185"/>
              <a:ext cx="723332" cy="723332"/>
            </a:xfrm>
            <a:prstGeom prst="rect">
              <a:avLst/>
            </a:prstGeom>
            <a:solidFill>
              <a:srgbClr val="A6C4E8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EC1F4F5-881E-49BC-A0A6-AF9165275EEC}"/>
                </a:ext>
              </a:extLst>
            </p:cNvPr>
            <p:cNvSpPr/>
            <p:nvPr/>
          </p:nvSpPr>
          <p:spPr>
            <a:xfrm>
              <a:off x="3689487" y="1066864"/>
              <a:ext cx="723332" cy="723332"/>
            </a:xfrm>
            <a:prstGeom prst="rect">
              <a:avLst/>
            </a:prstGeom>
            <a:solidFill>
              <a:srgbClr val="D8E1E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C98E71B-94D3-470C-A404-221800613801}"/>
              </a:ext>
            </a:extLst>
          </p:cNvPr>
          <p:cNvGrpSpPr/>
          <p:nvPr/>
        </p:nvGrpSpPr>
        <p:grpSpPr>
          <a:xfrm>
            <a:off x="6392506" y="989401"/>
            <a:ext cx="6815460" cy="2073532"/>
            <a:chOff x="6392506" y="989401"/>
            <a:chExt cx="6815460" cy="207353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420A13-DAB0-414C-B4DC-DD61901C060A}"/>
                </a:ext>
              </a:extLst>
            </p:cNvPr>
            <p:cNvSpPr txBox="1"/>
            <p:nvPr/>
          </p:nvSpPr>
          <p:spPr>
            <a:xfrm>
              <a:off x="6392506" y="1883510"/>
              <a:ext cx="5370869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돋움체 </a:t>
              </a:r>
              <a:r>
                <a:rPr lang="en-US" altLang="ko-KR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Bold 24pt</a:t>
              </a:r>
              <a:endParaRPr lang="ko-KR" altLang="en-US" sz="2400" dirty="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77C178A-8B7F-40EF-BB5F-E4C805A6766A}"/>
                </a:ext>
              </a:extLst>
            </p:cNvPr>
            <p:cNvSpPr txBox="1"/>
            <p:nvPr/>
          </p:nvSpPr>
          <p:spPr>
            <a:xfrm>
              <a:off x="6392506" y="1399664"/>
              <a:ext cx="4941149" cy="43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 KoPubWorld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돋움체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Medium 18pt</a:t>
              </a:r>
              <a:endParaRPr lang="ko-KR" altLang="en-US" sz="20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B42E5C3-9EBE-458A-AD3B-82DC280164E5}"/>
                </a:ext>
              </a:extLst>
            </p:cNvPr>
            <p:cNvSpPr txBox="1"/>
            <p:nvPr/>
          </p:nvSpPr>
          <p:spPr>
            <a:xfrm>
              <a:off x="6392506" y="989401"/>
              <a:ext cx="4941149" cy="356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작은 글자</a:t>
              </a:r>
              <a:r>
                <a:rPr lang="en-US" altLang="ko-KR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 KoPubWorld</a:t>
              </a:r>
              <a:r>
                <a:rPr lang="ko-KR" altLang="en-US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돋움체</a:t>
              </a:r>
              <a:r>
                <a:rPr lang="en-US" altLang="ko-KR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Light 14pt</a:t>
              </a:r>
              <a:endParaRPr lang="ko-KR" altLang="en-US" sz="16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3A7AF4F-EB46-48CB-8D95-26F33B1C48DA}"/>
                </a:ext>
              </a:extLst>
            </p:cNvPr>
            <p:cNvSpPr txBox="1"/>
            <p:nvPr/>
          </p:nvSpPr>
          <p:spPr>
            <a:xfrm>
              <a:off x="6392506" y="2367358"/>
              <a:ext cx="6815460" cy="6955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돋움체 </a:t>
              </a:r>
              <a:r>
                <a:rPr lang="en-US" altLang="ko-KR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Bold 32pt</a:t>
              </a:r>
              <a:endParaRPr lang="ko-KR" altLang="en-US" sz="3200" dirty="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483CA3D-5249-4DE9-ACBD-4752FC0D3FC9}"/>
              </a:ext>
            </a:extLst>
          </p:cNvPr>
          <p:cNvGrpSpPr/>
          <p:nvPr/>
        </p:nvGrpSpPr>
        <p:grpSpPr>
          <a:xfrm>
            <a:off x="1028920" y="5210964"/>
            <a:ext cx="3383899" cy="635283"/>
            <a:chOff x="6315461" y="1940805"/>
            <a:chExt cx="3383899" cy="635283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DD6E4D78-C5AD-445F-90D8-D9FC1467C013}"/>
                </a:ext>
              </a:extLst>
            </p:cNvPr>
            <p:cNvGrpSpPr/>
            <p:nvPr/>
          </p:nvGrpSpPr>
          <p:grpSpPr>
            <a:xfrm>
              <a:off x="6325628" y="2031323"/>
              <a:ext cx="3361015" cy="544765"/>
              <a:chOff x="6129999" y="2219970"/>
              <a:chExt cx="2750930" cy="445532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B5DDADD7-8E77-454E-A461-77873DE42FCF}"/>
                  </a:ext>
                </a:extLst>
              </p:cNvPr>
              <p:cNvSpPr/>
              <p:nvPr/>
            </p:nvSpPr>
            <p:spPr>
              <a:xfrm>
                <a:off x="6206199" y="2296170"/>
                <a:ext cx="2674730" cy="369332"/>
              </a:xfrm>
              <a:prstGeom prst="rect">
                <a:avLst/>
              </a:prstGeom>
              <a:gradFill flip="none" rotWithShape="1">
                <a:gsLst>
                  <a:gs pos="56600">
                    <a:schemeClr val="bg1">
                      <a:lumMod val="75000"/>
                      <a:alpha val="88000"/>
                    </a:schemeClr>
                  </a:gs>
                  <a:gs pos="0">
                    <a:schemeClr val="bg1">
                      <a:lumMod val="50000"/>
                      <a:alpha val="1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09E565CD-CD0D-429F-A1E5-DC5FB79FB771}"/>
                  </a:ext>
                </a:extLst>
              </p:cNvPr>
              <p:cNvSpPr/>
              <p:nvPr/>
            </p:nvSpPr>
            <p:spPr>
              <a:xfrm>
                <a:off x="6129999" y="2219970"/>
                <a:ext cx="2674730" cy="369332"/>
              </a:xfrm>
              <a:prstGeom prst="rect">
                <a:avLst/>
              </a:prstGeom>
              <a:solidFill>
                <a:srgbClr val="0028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8F5A469-3E4C-482A-9A32-EB87D3798920}"/>
                </a:ext>
              </a:extLst>
            </p:cNvPr>
            <p:cNvSpPr txBox="1"/>
            <p:nvPr/>
          </p:nvSpPr>
          <p:spPr>
            <a:xfrm>
              <a:off x="6315461" y="1940805"/>
              <a:ext cx="3383899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A083AE2F-0810-4D55-ACBA-8E1D1C8FEBF9}"/>
              </a:ext>
            </a:extLst>
          </p:cNvPr>
          <p:cNvSpPr txBox="1"/>
          <p:nvPr/>
        </p:nvSpPr>
        <p:spPr>
          <a:xfrm>
            <a:off x="981095" y="6001863"/>
            <a:ext cx="3383899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02432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326D88A5-378B-4588-9504-5058D0611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4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66AEDD2-BE6C-4329-9FC5-D3DCF95AF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426"/>
            <a:ext cx="12277060" cy="692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4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ADD7580-F2A8-47EC-9D37-A771F182B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5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8AB55E-02E8-493E-A9AE-82787C55CA56}"/>
              </a:ext>
            </a:extLst>
          </p:cNvPr>
          <p:cNvSpPr txBox="1"/>
          <p:nvPr/>
        </p:nvSpPr>
        <p:spPr>
          <a:xfrm>
            <a:off x="0" y="1298008"/>
            <a:ext cx="1148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lvl="2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Problem of MTL : performance degeneration  / Sacrifice each other 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Define Problem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AB1B5F-A2DF-F420-D15A-6E77F424B3EA}"/>
              </a:ext>
            </a:extLst>
          </p:cNvPr>
          <p:cNvSpPr txBox="1"/>
          <p:nvPr/>
        </p:nvSpPr>
        <p:spPr>
          <a:xfrm>
            <a:off x="1376277" y="1945974"/>
            <a:ext cx="3955915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dirty="0"/>
              <a:t>1) Negative Transfer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0A24F8-2106-F9E4-F15D-21AC8D9E5667}"/>
              </a:ext>
            </a:extLst>
          </p:cNvPr>
          <p:cNvSpPr txBox="1"/>
          <p:nvPr/>
        </p:nvSpPr>
        <p:spPr>
          <a:xfrm>
            <a:off x="944095" y="4282107"/>
            <a:ext cx="4951333" cy="151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dirty="0"/>
              <a:t>where improving shared learning efficiency and achieving significant improvement over corresponding single-task model </a:t>
            </a:r>
            <a:r>
              <a:rPr lang="en-US" altLang="ko-KR" dirty="0" err="1"/>
              <a:t>accross</a:t>
            </a:r>
            <a:r>
              <a:rPr lang="en-US" altLang="ko-KR" dirty="0"/>
              <a:t> all task is difficult for current MTL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5C5788-0B5F-6E39-D4E4-BF4267A652BA}"/>
              </a:ext>
            </a:extLst>
          </p:cNvPr>
          <p:cNvSpPr txBox="1"/>
          <p:nvPr/>
        </p:nvSpPr>
        <p:spPr>
          <a:xfrm>
            <a:off x="1809615" y="3535138"/>
            <a:ext cx="3586745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dirty="0"/>
              <a:t>2) Seesaw Phenomenon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BBA7B9-E2E5-2CC4-5EEB-3777D26A5054}"/>
              </a:ext>
            </a:extLst>
          </p:cNvPr>
          <p:cNvSpPr txBox="1"/>
          <p:nvPr/>
        </p:nvSpPr>
        <p:spPr>
          <a:xfrm>
            <a:off x="846173" y="2531108"/>
            <a:ext cx="4951333" cy="79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dirty="0"/>
              <a:t>Common phenomenon in MTL </a:t>
            </a:r>
            <a:r>
              <a:rPr lang="en-US" altLang="ko-KR" dirty="0" err="1"/>
              <a:t>expecially</a:t>
            </a:r>
            <a:r>
              <a:rPr lang="en-US" altLang="ko-KR" dirty="0"/>
              <a:t> for loosely correlated tasks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BC6AA72-B6CE-14F8-6994-98F76EF94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96" y="2178700"/>
            <a:ext cx="4578304" cy="32576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08CF66-9C37-EB4C-1194-9CC6D7D8EA07}"/>
              </a:ext>
            </a:extLst>
          </p:cNvPr>
          <p:cNvSpPr txBox="1"/>
          <p:nvPr/>
        </p:nvSpPr>
        <p:spPr>
          <a:xfrm>
            <a:off x="1137418" y="5836173"/>
            <a:ext cx="9917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Since Negative Transfer and Seesaw Phenomenon is common problem of MTL, solving both is really important.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90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8AB55E-02E8-493E-A9AE-82787C55CA56}"/>
              </a:ext>
            </a:extLst>
          </p:cNvPr>
          <p:cNvSpPr txBox="1"/>
          <p:nvPr/>
        </p:nvSpPr>
        <p:spPr>
          <a:xfrm>
            <a:off x="675162" y="1215726"/>
            <a:ext cx="10496364" cy="1024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r>
              <a:rPr lang="en-US" altLang="ko-KR" sz="2400" dirty="0"/>
              <a:t>Make effort to address only the negative transfer </a:t>
            </a:r>
          </a:p>
          <a:p>
            <a:r>
              <a:rPr lang="en-US" altLang="ko-KR" sz="2400" dirty="0"/>
              <a:t>But neglect the seesaw Phenomenon</a:t>
            </a:r>
            <a:endParaRPr lang="ko-KR" altLang="en-US" sz="2400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word / Prior method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ED9A7-3529-5D51-DD48-D30EFA41D1CB}"/>
              </a:ext>
            </a:extLst>
          </p:cNvPr>
          <p:cNvSpPr txBox="1"/>
          <p:nvPr/>
        </p:nvSpPr>
        <p:spPr>
          <a:xfrm>
            <a:off x="439359" y="2793289"/>
            <a:ext cx="7902536" cy="284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 algn="just">
              <a:buFontTx/>
              <a:buChar char="-"/>
            </a:pPr>
            <a:r>
              <a:rPr lang="en-US" altLang="ko-KR" sz="2000" dirty="0"/>
              <a:t>Apply gate networks to handle task difference of  bottom expert</a:t>
            </a:r>
          </a:p>
          <a:p>
            <a:pPr marL="342900" indent="-342900" algn="just">
              <a:buFontTx/>
              <a:buChar char="-"/>
            </a:pPr>
            <a:r>
              <a:rPr lang="en-US" altLang="ko-KR" sz="2000" dirty="0"/>
              <a:t>Better capture task differences and optimize multiple objectives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dirty="0"/>
              <a:t>- But</a:t>
            </a:r>
            <a:r>
              <a:rPr lang="ko-KR" altLang="en-US" sz="2000" dirty="0"/>
              <a:t> </a:t>
            </a:r>
            <a:r>
              <a:rPr lang="en-US" altLang="ko-KR" sz="2000" dirty="0"/>
              <a:t>MMOE</a:t>
            </a:r>
            <a:r>
              <a:rPr lang="ko-KR" altLang="en-US" sz="2000" dirty="0"/>
              <a:t> </a:t>
            </a:r>
            <a:r>
              <a:rPr lang="en-US" altLang="ko-KR" sz="2000" dirty="0"/>
              <a:t>can’t capture task correlation, which limit the performance of joint optimization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7FC57-7369-D904-3A16-3E2C4C4CE8C3}"/>
              </a:ext>
            </a:extLst>
          </p:cNvPr>
          <p:cNvSpPr txBox="1"/>
          <p:nvPr/>
        </p:nvSpPr>
        <p:spPr>
          <a:xfrm>
            <a:off x="2534653" y="2240622"/>
            <a:ext cx="3383899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dirty="0"/>
              <a:t>Ex)- MMOE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CAE48-9372-50E8-FC98-0E39A8706E6F}"/>
              </a:ext>
            </a:extLst>
          </p:cNvPr>
          <p:cNvSpPr txBox="1"/>
          <p:nvPr/>
        </p:nvSpPr>
        <p:spPr>
          <a:xfrm>
            <a:off x="1137418" y="5836173"/>
            <a:ext cx="9917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It is critical to design powerful Network </a:t>
            </a:r>
            <a:br>
              <a:rPr lang="en-US" altLang="ko-KR" dirty="0"/>
            </a:br>
            <a:r>
              <a:rPr lang="en-US" altLang="ko-KR" dirty="0"/>
              <a:t>that consider differentiation and interactions between experts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5B44B7-D0DB-85F0-077C-DA768AF58309}"/>
              </a:ext>
            </a:extLst>
          </p:cNvPr>
          <p:cNvSpPr txBox="1"/>
          <p:nvPr/>
        </p:nvSpPr>
        <p:spPr>
          <a:xfrm>
            <a:off x="8482131" y="1858817"/>
            <a:ext cx="3383899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&lt;MMOE model&gt;</a:t>
            </a:r>
            <a:endParaRPr lang="ko-KR" altLang="en-US" sz="18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7754697-B99F-7665-E5CD-54CC6FB3C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394" y="2271559"/>
            <a:ext cx="2761182" cy="340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4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word / Prior method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ED9A7-3529-5D51-DD48-D30EFA41D1CB}"/>
              </a:ext>
            </a:extLst>
          </p:cNvPr>
          <p:cNvSpPr txBox="1"/>
          <p:nvPr/>
        </p:nvSpPr>
        <p:spPr>
          <a:xfrm>
            <a:off x="439358" y="2704805"/>
            <a:ext cx="5416009" cy="2448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 algn="just">
              <a:buFontTx/>
              <a:buChar char="-"/>
            </a:pPr>
            <a:r>
              <a:rPr lang="en-US" altLang="ko-KR" sz="2000" dirty="0"/>
              <a:t>First apply task-specific attention network to fuse shared features selectively </a:t>
            </a:r>
          </a:p>
          <a:p>
            <a:pPr marL="342900" indent="-342900" algn="just">
              <a:buFontTx/>
              <a:buChar char="-"/>
            </a:pPr>
            <a:r>
              <a:rPr lang="en-US" altLang="ko-KR" sz="2000" dirty="0"/>
              <a:t>Tasks still share same representation before fusion in attention network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dirty="0"/>
              <a:t>→ Apply Task-specific / Task-common notion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16596E-2352-87B9-7F29-B105803E5A78}"/>
              </a:ext>
            </a:extLst>
          </p:cNvPr>
          <p:cNvSpPr txBox="1"/>
          <p:nvPr/>
        </p:nvSpPr>
        <p:spPr>
          <a:xfrm>
            <a:off x="1123052" y="2209137"/>
            <a:ext cx="3955915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dirty="0"/>
              <a:t>1) MTAN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F10E55-1F4A-1608-7292-DD2BDBB79A6C}"/>
              </a:ext>
            </a:extLst>
          </p:cNvPr>
          <p:cNvSpPr txBox="1"/>
          <p:nvPr/>
        </p:nvSpPr>
        <p:spPr>
          <a:xfrm>
            <a:off x="6577368" y="2159835"/>
            <a:ext cx="3955915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dirty="0"/>
              <a:t>2) SNR framework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28215-DB37-092F-0FE3-2FA804658E74}"/>
              </a:ext>
            </a:extLst>
          </p:cNvPr>
          <p:cNvSpPr txBox="1"/>
          <p:nvPr/>
        </p:nvSpPr>
        <p:spPr>
          <a:xfrm>
            <a:off x="675162" y="1167829"/>
            <a:ext cx="10859112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r>
              <a:rPr lang="en-US" altLang="ko-KR" sz="2400" dirty="0"/>
              <a:t>There</a:t>
            </a:r>
            <a:r>
              <a:rPr lang="ko-KR" altLang="en-US" sz="2400" dirty="0"/>
              <a:t> </a:t>
            </a:r>
            <a:r>
              <a:rPr lang="en-US" altLang="ko-KR" sz="2400" dirty="0"/>
              <a:t>are</a:t>
            </a:r>
            <a:r>
              <a:rPr lang="ko-KR" altLang="en-US" sz="2400" dirty="0"/>
              <a:t> </a:t>
            </a:r>
            <a:r>
              <a:rPr lang="en-US" altLang="ko-KR" sz="2400" dirty="0"/>
              <a:t>some</a:t>
            </a:r>
            <a:r>
              <a:rPr lang="ko-KR" altLang="en-US" sz="2400" dirty="0"/>
              <a:t> </a:t>
            </a:r>
            <a:r>
              <a:rPr lang="en-US" altLang="ko-KR" sz="2400" dirty="0"/>
              <a:t>work</a:t>
            </a:r>
            <a:r>
              <a:rPr lang="ko-KR" altLang="en-US" sz="2400" dirty="0"/>
              <a:t> </a:t>
            </a:r>
            <a:r>
              <a:rPr lang="en-US" altLang="ko-KR" sz="2400" dirty="0"/>
              <a:t>to apply Task-specific / Task </a:t>
            </a:r>
            <a:r>
              <a:rPr lang="en-US" altLang="ko-KR" sz="2400" dirty="0" err="1"/>
              <a:t>commom</a:t>
            </a:r>
            <a:r>
              <a:rPr lang="en-US" altLang="ko-KR" sz="2400" dirty="0"/>
              <a:t> notion  </a:t>
            </a:r>
            <a:br>
              <a:rPr lang="en-US" altLang="ko-KR" sz="2400" dirty="0"/>
            </a:br>
            <a:r>
              <a:rPr lang="en-US" altLang="ko-KR" sz="2400" dirty="0"/>
              <a:t>  and to find good network structure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C843C5-43AE-83B8-2715-3C9256C1B925}"/>
              </a:ext>
            </a:extLst>
          </p:cNvPr>
          <p:cNvSpPr txBox="1"/>
          <p:nvPr/>
        </p:nvSpPr>
        <p:spPr>
          <a:xfrm>
            <a:off x="6118265" y="2704805"/>
            <a:ext cx="5416009" cy="284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 algn="just">
              <a:buFontTx/>
              <a:buChar char="-"/>
            </a:pPr>
            <a:r>
              <a:rPr lang="en-US" altLang="ko-KR" sz="2000" dirty="0"/>
              <a:t>Control connections between sub-networks by binary random variables</a:t>
            </a:r>
          </a:p>
          <a:p>
            <a:pPr marL="342900" indent="-342900" algn="just">
              <a:buFontTx/>
              <a:buChar char="-"/>
            </a:pPr>
            <a:r>
              <a:rPr lang="en-US" altLang="ko-KR" sz="2000" dirty="0"/>
              <a:t>Apply NAS to search for the optimal structure 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dirty="0"/>
              <a:t>→ But prior study of network structures are not general enough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535BA7-DF20-CC8D-0CA6-061CFA850FB1}"/>
              </a:ext>
            </a:extLst>
          </p:cNvPr>
          <p:cNvSpPr txBox="1"/>
          <p:nvPr/>
        </p:nvSpPr>
        <p:spPr>
          <a:xfrm>
            <a:off x="1137418" y="5836173"/>
            <a:ext cx="9917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Apply attention to utilize Task-specific / Task-common notion</a:t>
            </a:r>
            <a:br>
              <a:rPr lang="en-US" altLang="ko-KR" dirty="0"/>
            </a:br>
            <a:r>
              <a:rPr lang="en-US" altLang="ko-KR" dirty="0"/>
              <a:t>and Build more general network structure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77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Solving Method – CGC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808D83-DE8E-B69D-61B4-20FA0D8E8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776" y="1736056"/>
            <a:ext cx="5191649" cy="4087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3610A3-CAF8-214E-7724-9E92A5EB2B4D}"/>
              </a:ext>
            </a:extLst>
          </p:cNvPr>
          <p:cNvSpPr txBox="1"/>
          <p:nvPr/>
        </p:nvSpPr>
        <p:spPr>
          <a:xfrm>
            <a:off x="6677504" y="1323314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&lt;Customized Gate Control(CGC) Model&gt;</a:t>
            </a:r>
            <a:endParaRPr lang="ko-KR" altLang="en-US" sz="1800" b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5477466-A4C9-4ED7-F864-9045E9DF4ED2}"/>
              </a:ext>
            </a:extLst>
          </p:cNvPr>
          <p:cNvSpPr/>
          <p:nvPr/>
        </p:nvSpPr>
        <p:spPr>
          <a:xfrm>
            <a:off x="6590776" y="4091940"/>
            <a:ext cx="5191649" cy="1314249"/>
          </a:xfrm>
          <a:prstGeom prst="roundRect">
            <a:avLst/>
          </a:prstGeom>
          <a:solidFill>
            <a:srgbClr val="306EB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55C8AE2-C9D9-FC67-23FB-FD8184D96C61}"/>
              </a:ext>
            </a:extLst>
          </p:cNvPr>
          <p:cNvGrpSpPr/>
          <p:nvPr/>
        </p:nvGrpSpPr>
        <p:grpSpPr>
          <a:xfrm>
            <a:off x="7223760" y="1736057"/>
            <a:ext cx="3817620" cy="2687466"/>
            <a:chOff x="7223760" y="1736057"/>
            <a:chExt cx="3817620" cy="2687466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16DE115-5087-00DA-0E3A-C582B80D04C2}"/>
                </a:ext>
              </a:extLst>
            </p:cNvPr>
            <p:cNvSpPr/>
            <p:nvPr/>
          </p:nvSpPr>
          <p:spPr>
            <a:xfrm>
              <a:off x="8254436" y="1736057"/>
              <a:ext cx="1843000" cy="2687466"/>
            </a:xfrm>
            <a:prstGeom prst="round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25346395-46B4-93CC-B0F7-E7BCD79DF2E0}"/>
                </a:ext>
              </a:extLst>
            </p:cNvPr>
            <p:cNvSpPr/>
            <p:nvPr/>
          </p:nvSpPr>
          <p:spPr>
            <a:xfrm>
              <a:off x="7223760" y="3773667"/>
              <a:ext cx="500312" cy="492746"/>
            </a:xfrm>
            <a:prstGeom prst="round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ABB1314E-3F6C-A6DA-7259-81DC8CAB9D8B}"/>
                </a:ext>
              </a:extLst>
            </p:cNvPr>
            <p:cNvSpPr/>
            <p:nvPr/>
          </p:nvSpPr>
          <p:spPr>
            <a:xfrm>
              <a:off x="10541071" y="3727947"/>
              <a:ext cx="500309" cy="492743"/>
            </a:xfrm>
            <a:prstGeom prst="round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60293F1-B205-37B4-B9E1-5FD0E0918345}"/>
              </a:ext>
            </a:extLst>
          </p:cNvPr>
          <p:cNvGrpSpPr/>
          <p:nvPr/>
        </p:nvGrpSpPr>
        <p:grpSpPr>
          <a:xfrm>
            <a:off x="6926580" y="1737360"/>
            <a:ext cx="4518964" cy="2057400"/>
            <a:chOff x="6926580" y="1737360"/>
            <a:chExt cx="4518964" cy="205740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CDD0CE7-0A75-03CD-794C-BF0B0B328015}"/>
                </a:ext>
              </a:extLst>
            </p:cNvPr>
            <p:cNvSpPr/>
            <p:nvPr/>
          </p:nvSpPr>
          <p:spPr>
            <a:xfrm>
              <a:off x="6926580" y="1737360"/>
              <a:ext cx="1241128" cy="2057400"/>
            </a:xfrm>
            <a:prstGeom prst="round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A644289-A8D8-C945-A63C-92DB226DDF91}"/>
                </a:ext>
              </a:extLst>
            </p:cNvPr>
            <p:cNvSpPr/>
            <p:nvPr/>
          </p:nvSpPr>
          <p:spPr>
            <a:xfrm>
              <a:off x="10204416" y="1737360"/>
              <a:ext cx="1241128" cy="2057400"/>
            </a:xfrm>
            <a:prstGeom prst="round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D29A034-4688-FD09-5E68-3A60B722CDE1}"/>
              </a:ext>
            </a:extLst>
          </p:cNvPr>
          <p:cNvSpPr txBox="1"/>
          <p:nvPr/>
        </p:nvSpPr>
        <p:spPr>
          <a:xfrm>
            <a:off x="372890" y="2004507"/>
            <a:ext cx="5901265" cy="3880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highlight>
                  <a:srgbClr val="FFFF00"/>
                </a:highlight>
              </a:rPr>
              <a:t>Tower</a:t>
            </a:r>
            <a:r>
              <a:rPr lang="en-US" altLang="ko-KR" sz="2400" dirty="0"/>
              <a:t> : Absorb knowledge from shared and specific expert through gate 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>
                <a:solidFill>
                  <a:schemeClr val="bg1"/>
                </a:solidFill>
                <a:highlight>
                  <a:srgbClr val="008000"/>
                </a:highlight>
              </a:rPr>
              <a:t>Gate</a:t>
            </a:r>
            <a:r>
              <a:rPr lang="en-US" altLang="ko-KR" sz="2400" dirty="0"/>
              <a:t> : Fuse representation of specific experts and shared experts dynamically 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>
                <a:solidFill>
                  <a:schemeClr val="bg1"/>
                </a:solidFill>
                <a:highlight>
                  <a:srgbClr val="0000FF"/>
                </a:highlight>
              </a:rPr>
              <a:t>Bottom</a:t>
            </a:r>
            <a:r>
              <a:rPr lang="en-US" altLang="ko-KR" sz="2400" dirty="0"/>
              <a:t> : Shared &amp; Specific export modules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E66062-7E42-42A0-66F2-9E3927283EA2}"/>
              </a:ext>
            </a:extLst>
          </p:cNvPr>
          <p:cNvSpPr txBox="1"/>
          <p:nvPr/>
        </p:nvSpPr>
        <p:spPr>
          <a:xfrm>
            <a:off x="522411" y="1335913"/>
            <a:ext cx="5279899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b="1" dirty="0"/>
              <a:t>&lt;Customized Gate Control&gt;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5555E3-5C3A-90EB-811A-EF59B4F93E36}"/>
              </a:ext>
            </a:extLst>
          </p:cNvPr>
          <p:cNvSpPr txBox="1"/>
          <p:nvPr/>
        </p:nvSpPr>
        <p:spPr>
          <a:xfrm>
            <a:off x="1137418" y="5836173"/>
            <a:ext cx="9917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CGC achieves</a:t>
            </a:r>
            <a:r>
              <a:rPr lang="ko-KR" altLang="en-US" dirty="0"/>
              <a:t> </a:t>
            </a:r>
            <a:r>
              <a:rPr lang="en-US" altLang="ko-KR" dirty="0"/>
              <a:t>more</a:t>
            </a:r>
            <a:r>
              <a:rPr lang="ko-KR" altLang="en-US" dirty="0"/>
              <a:t> </a:t>
            </a:r>
            <a:r>
              <a:rPr lang="en-US" altLang="ko-KR" dirty="0"/>
              <a:t>flexible</a:t>
            </a:r>
            <a:r>
              <a:rPr lang="ko-KR" altLang="en-US" dirty="0"/>
              <a:t> </a:t>
            </a:r>
            <a:r>
              <a:rPr lang="en-US" altLang="ko-KR" dirty="0"/>
              <a:t>balance</a:t>
            </a:r>
            <a:r>
              <a:rPr lang="ko-KR" altLang="en-US" dirty="0"/>
              <a:t> </a:t>
            </a:r>
            <a:r>
              <a:rPr lang="en-US" altLang="ko-KR" dirty="0"/>
              <a:t>between tasks and better deals with task conflicts and sample-dependent correlation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073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Solving Method – CGC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9DD4F0E-64C0-087F-8715-214D0F11E7C9}"/>
              </a:ext>
            </a:extLst>
          </p:cNvPr>
          <p:cNvGrpSpPr/>
          <p:nvPr/>
        </p:nvGrpSpPr>
        <p:grpSpPr>
          <a:xfrm>
            <a:off x="7755227" y="1347487"/>
            <a:ext cx="5018192" cy="4180831"/>
            <a:chOff x="7755227" y="1347487"/>
            <a:chExt cx="5018192" cy="41808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3610A3-CAF8-214E-7724-9E92A5EB2B4D}"/>
                </a:ext>
              </a:extLst>
            </p:cNvPr>
            <p:cNvSpPr txBox="1"/>
            <p:nvPr/>
          </p:nvSpPr>
          <p:spPr>
            <a:xfrm>
              <a:off x="7755227" y="1347487"/>
              <a:ext cx="5018192" cy="4127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800" b="1" dirty="0"/>
                <a:t>&lt;CGC Model&gt;</a:t>
              </a:r>
              <a:endParaRPr lang="ko-KR" altLang="en-US" sz="1800" b="1" dirty="0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E6BFD89-AB4A-68D9-A963-E9571239E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6987" y="1727843"/>
              <a:ext cx="3114675" cy="3800475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1039937-6624-2CE4-DEBE-C259B6A4FBB8}"/>
              </a:ext>
            </a:extLst>
          </p:cNvPr>
          <p:cNvSpPr txBox="1"/>
          <p:nvPr/>
        </p:nvSpPr>
        <p:spPr>
          <a:xfrm>
            <a:off x="370338" y="1335913"/>
            <a:ext cx="4290220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b="1" dirty="0"/>
              <a:t>&lt;MMOE vs CGC&gt;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330F84-0ADB-1D8B-8FCC-C89C592596DD}"/>
              </a:ext>
            </a:extLst>
          </p:cNvPr>
          <p:cNvSpPr txBox="1"/>
          <p:nvPr/>
        </p:nvSpPr>
        <p:spPr>
          <a:xfrm>
            <a:off x="372891" y="1862955"/>
            <a:ext cx="4712274" cy="3889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/>
              <a:t>There are two differences</a:t>
            </a:r>
          </a:p>
          <a:p>
            <a:pPr marL="457200" indent="-457200" algn="just">
              <a:buAutoNum type="arabicPeriod"/>
            </a:pPr>
            <a:r>
              <a:rPr lang="en-US" altLang="ko-KR" sz="2400" dirty="0"/>
              <a:t>Routing </a:t>
            </a:r>
          </a:p>
          <a:p>
            <a:pPr marL="342900" indent="-342900" algn="just">
              <a:buFontTx/>
              <a:buChar char="-"/>
            </a:pPr>
            <a:r>
              <a:rPr lang="en-US" altLang="ko-KR" sz="2000" dirty="0"/>
              <a:t>MMOE connect all of experts</a:t>
            </a:r>
          </a:p>
          <a:p>
            <a:pPr marL="342900" indent="-342900" algn="just">
              <a:buFontTx/>
              <a:buChar char="-"/>
            </a:pPr>
            <a:r>
              <a:rPr lang="en-US" altLang="ko-KR" sz="2000" dirty="0"/>
              <a:t>CGC connect each specific expert and shared expert</a:t>
            </a:r>
            <a:endParaRPr lang="en-US" altLang="ko-KR" sz="2400" dirty="0"/>
          </a:p>
          <a:p>
            <a:pPr algn="just"/>
            <a:r>
              <a:rPr lang="en-US" altLang="ko-KR" sz="2400" dirty="0"/>
              <a:t>2. Bottom ingredient</a:t>
            </a:r>
          </a:p>
          <a:p>
            <a:pPr marL="342900" indent="-342900" algn="just">
              <a:buFontTx/>
              <a:buChar char="-"/>
            </a:pPr>
            <a:r>
              <a:rPr lang="en-US" altLang="ko-KR" sz="2000" dirty="0"/>
              <a:t>MMOE only use task-specific expert</a:t>
            </a:r>
          </a:p>
          <a:p>
            <a:pPr marL="342900" indent="-342900" algn="just">
              <a:buFontTx/>
              <a:buChar char="-"/>
            </a:pPr>
            <a:r>
              <a:rPr lang="en-US" altLang="ko-KR" sz="2000" dirty="0"/>
              <a:t>CGC use task-shared / task-specific experts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5C4E44-C18A-6B58-29E6-6BB62CFB3660}"/>
              </a:ext>
            </a:extLst>
          </p:cNvPr>
          <p:cNvSpPr txBox="1"/>
          <p:nvPr/>
        </p:nvSpPr>
        <p:spPr>
          <a:xfrm>
            <a:off x="1137418" y="5836173"/>
            <a:ext cx="9917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It looks like MMOE is generalization version of CGC.</a:t>
            </a:r>
          </a:p>
          <a:p>
            <a:pPr algn="ctr">
              <a:lnSpc>
                <a:spcPct val="100000"/>
              </a:lnSpc>
            </a:pPr>
            <a:r>
              <a:rPr lang="en-US" altLang="ko-KR" dirty="0"/>
              <a:t>But truth is not. It’ll be proved later</a:t>
            </a:r>
            <a:endParaRPr lang="ko-KR" altLang="en-US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9B92CF1-3341-761C-2813-0140BC46652F}"/>
              </a:ext>
            </a:extLst>
          </p:cNvPr>
          <p:cNvGrpSpPr/>
          <p:nvPr/>
        </p:nvGrpSpPr>
        <p:grpSpPr>
          <a:xfrm>
            <a:off x="4591211" y="1344479"/>
            <a:ext cx="5018192" cy="4199881"/>
            <a:chOff x="4125992" y="1328437"/>
            <a:chExt cx="5018192" cy="4199881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D936ACAF-0DCD-15CD-4F3F-86AD02AD911A}"/>
                </a:ext>
              </a:extLst>
            </p:cNvPr>
            <p:cNvGrpSpPr/>
            <p:nvPr/>
          </p:nvGrpSpPr>
          <p:grpSpPr>
            <a:xfrm>
              <a:off x="4125992" y="1328437"/>
              <a:ext cx="5018192" cy="4199881"/>
              <a:chOff x="4125992" y="1328437"/>
              <a:chExt cx="5018192" cy="4199881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76EB1B40-0741-86CD-4D7E-953DE04924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7751" y="1708793"/>
                <a:ext cx="3114675" cy="3819525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AC518E-BBDA-6C72-661A-95EF9481C2FC}"/>
                  </a:ext>
                </a:extLst>
              </p:cNvPr>
              <p:cNvSpPr txBox="1"/>
              <p:nvPr/>
            </p:nvSpPr>
            <p:spPr>
              <a:xfrm>
                <a:off x="4125992" y="1328437"/>
                <a:ext cx="5018192" cy="41274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pPr algn="ctr"/>
                <a:r>
                  <a:rPr lang="en-US" altLang="ko-KR" sz="1800" b="1" dirty="0"/>
                  <a:t>&lt;MMOE Model&gt;</a:t>
                </a:r>
                <a:endParaRPr lang="ko-KR" altLang="en-US" sz="1800" b="1" dirty="0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5B9116-8888-9D78-B95C-8376A8F5A99E}"/>
                </a:ext>
              </a:extLst>
            </p:cNvPr>
            <p:cNvSpPr txBox="1"/>
            <p:nvPr/>
          </p:nvSpPr>
          <p:spPr>
            <a:xfrm>
              <a:off x="5405149" y="4287645"/>
              <a:ext cx="701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KoPubWorld돋움체 Light"/>
                </a:rPr>
                <a:t>Specific</a:t>
              </a:r>
              <a:br>
                <a:rPr lang="en-US" altLang="ko-KR" sz="1200" dirty="0">
                  <a:latin typeface="KoPubWorld돋움체 Light"/>
                </a:rPr>
              </a:br>
              <a:r>
                <a:rPr lang="en-US" altLang="ko-KR" sz="1200" dirty="0">
                  <a:latin typeface="KoPubWorld돋움체 Light"/>
                </a:rPr>
                <a:t>expert 1</a:t>
              </a:r>
              <a:endParaRPr lang="ko-KR" altLang="en-US" sz="1200" dirty="0">
                <a:latin typeface="KoPubWorld돋움체 Light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C64AF0B-E121-BE4C-401A-B83D57AA0152}"/>
                </a:ext>
              </a:extLst>
            </p:cNvPr>
            <p:cNvSpPr txBox="1"/>
            <p:nvPr/>
          </p:nvSpPr>
          <p:spPr>
            <a:xfrm>
              <a:off x="6304531" y="4287645"/>
              <a:ext cx="701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KoPubWorld돋움체 Light"/>
                </a:rPr>
                <a:t>Specific</a:t>
              </a:r>
              <a:br>
                <a:rPr lang="en-US" altLang="ko-KR" sz="1200" dirty="0">
                  <a:latin typeface="KoPubWorld돋움체 Light"/>
                </a:rPr>
              </a:br>
              <a:r>
                <a:rPr lang="en-US" altLang="ko-KR" sz="1200" dirty="0">
                  <a:latin typeface="KoPubWorld돋움체 Light"/>
                </a:rPr>
                <a:t>expert 2</a:t>
              </a:r>
              <a:endParaRPr lang="ko-KR" altLang="en-US" sz="1200" dirty="0">
                <a:latin typeface="KoPubWorld돋움체 Light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13EB5B-6F11-A792-C79B-9C126C2DD481}"/>
                </a:ext>
              </a:extLst>
            </p:cNvPr>
            <p:cNvSpPr txBox="1"/>
            <p:nvPr/>
          </p:nvSpPr>
          <p:spPr>
            <a:xfrm>
              <a:off x="7149471" y="4287645"/>
              <a:ext cx="701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KoPubWorld돋움체 Light"/>
                </a:rPr>
                <a:t>Specific</a:t>
              </a:r>
              <a:br>
                <a:rPr lang="en-US" altLang="ko-KR" sz="1200" dirty="0">
                  <a:latin typeface="KoPubWorld돋움체 Light"/>
                </a:rPr>
              </a:br>
              <a:r>
                <a:rPr lang="en-US" altLang="ko-KR" sz="1200" dirty="0">
                  <a:latin typeface="KoPubWorld돋움체 Light"/>
                </a:rPr>
                <a:t>expert 3</a:t>
              </a:r>
              <a:endParaRPr lang="ko-KR" altLang="en-US" sz="1200" dirty="0">
                <a:latin typeface="KoPubWorld돋움체 Light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6D8F826-7357-F27A-6BE6-DA391ACA3DF8}"/>
              </a:ext>
            </a:extLst>
          </p:cNvPr>
          <p:cNvSpPr txBox="1"/>
          <p:nvPr/>
        </p:nvSpPr>
        <p:spPr>
          <a:xfrm>
            <a:off x="9022836" y="4287645"/>
            <a:ext cx="701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KoPubWorld돋움체 Light"/>
              </a:rPr>
              <a:t>Specific</a:t>
            </a:r>
            <a:br>
              <a:rPr lang="en-US" altLang="ko-KR" sz="1200" dirty="0">
                <a:latin typeface="KoPubWorld돋움체 Light"/>
              </a:rPr>
            </a:br>
            <a:r>
              <a:rPr lang="en-US" altLang="ko-KR" sz="1200" dirty="0">
                <a:latin typeface="KoPubWorld돋움체 Light"/>
              </a:rPr>
              <a:t>expert 1</a:t>
            </a:r>
            <a:endParaRPr lang="ko-KR" altLang="en-US" sz="1200" dirty="0">
              <a:latin typeface="KoPubWorld돋움체 Ligh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638A97-089A-DF4F-B1E9-3DA1948FE5BA}"/>
              </a:ext>
            </a:extLst>
          </p:cNvPr>
          <p:cNvSpPr txBox="1"/>
          <p:nvPr/>
        </p:nvSpPr>
        <p:spPr>
          <a:xfrm>
            <a:off x="10788763" y="4287645"/>
            <a:ext cx="701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KoPubWorld돋움체 Light"/>
              </a:rPr>
              <a:t>Specific</a:t>
            </a:r>
            <a:br>
              <a:rPr lang="en-US" altLang="ko-KR" sz="1200" dirty="0">
                <a:latin typeface="KoPubWorld돋움체 Light"/>
              </a:rPr>
            </a:br>
            <a:r>
              <a:rPr lang="en-US" altLang="ko-KR" sz="1200" dirty="0">
                <a:latin typeface="KoPubWorld돋움체 Light"/>
              </a:rPr>
              <a:t>expert 2</a:t>
            </a:r>
            <a:endParaRPr lang="ko-KR" altLang="en-US" sz="1200" dirty="0">
              <a:latin typeface="KoPubWorld돋움체 Ligh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FA9399-9324-30ED-7481-3E8ABDD04AF3}"/>
              </a:ext>
            </a:extLst>
          </p:cNvPr>
          <p:cNvSpPr txBox="1"/>
          <p:nvPr/>
        </p:nvSpPr>
        <p:spPr>
          <a:xfrm>
            <a:off x="9927537" y="4287645"/>
            <a:ext cx="623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KoPubWorld돋움체 Light"/>
              </a:rPr>
              <a:t>Shared</a:t>
            </a:r>
            <a:br>
              <a:rPr lang="en-US" altLang="ko-KR" sz="1200" dirty="0">
                <a:latin typeface="KoPubWorld돋움체 Light"/>
              </a:rPr>
            </a:br>
            <a:r>
              <a:rPr lang="en-US" altLang="ko-KR" sz="1200" dirty="0">
                <a:latin typeface="KoPubWorld돋움체 Light"/>
              </a:rPr>
              <a:t>expert</a:t>
            </a:r>
            <a:endParaRPr lang="ko-KR" altLang="en-US" sz="1200" dirty="0">
              <a:latin typeface="KoPubWorld돋움체 Light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38A295A1-F312-22D0-9A11-07C09D17CB8E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>
            <a:off x="2117563" y="2662994"/>
            <a:ext cx="3850015" cy="1452439"/>
          </a:xfrm>
          <a:prstGeom prst="bentConnector3">
            <a:avLst>
              <a:gd name="adj1" fmla="val 145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18EF5D1-F6AD-B6D7-B835-44D64914CD3F}"/>
              </a:ext>
            </a:extLst>
          </p:cNvPr>
          <p:cNvSpPr/>
          <p:nvPr/>
        </p:nvSpPr>
        <p:spPr>
          <a:xfrm>
            <a:off x="5967577" y="3909061"/>
            <a:ext cx="5370983" cy="412742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E276924-8C71-7666-E47E-C5C69F9621D7}"/>
              </a:ext>
            </a:extLst>
          </p:cNvPr>
          <p:cNvSpPr/>
          <p:nvPr/>
        </p:nvSpPr>
        <p:spPr>
          <a:xfrm>
            <a:off x="5770200" y="4180820"/>
            <a:ext cx="5888400" cy="707401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1CEB7BA-CFAD-FFE7-C243-7D6778F0993E}"/>
              </a:ext>
            </a:extLst>
          </p:cNvPr>
          <p:cNvCxnSpPr/>
          <p:nvPr/>
        </p:nvCxnSpPr>
        <p:spPr>
          <a:xfrm flipH="1">
            <a:off x="3416968" y="4321803"/>
            <a:ext cx="2353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503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Solving Method – PLE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39937-6624-2CE4-DEBE-C259B6A4FBB8}"/>
              </a:ext>
            </a:extLst>
          </p:cNvPr>
          <p:cNvSpPr txBox="1"/>
          <p:nvPr/>
        </p:nvSpPr>
        <p:spPr>
          <a:xfrm>
            <a:off x="370338" y="1335913"/>
            <a:ext cx="4290220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b="1" dirty="0"/>
              <a:t>&lt;PLE&gt;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5C4E44-C18A-6B58-29E6-6BB62CFB3660}"/>
              </a:ext>
            </a:extLst>
          </p:cNvPr>
          <p:cNvSpPr txBox="1"/>
          <p:nvPr/>
        </p:nvSpPr>
        <p:spPr>
          <a:xfrm>
            <a:off x="898358" y="5836173"/>
            <a:ext cx="101562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PLE shape out deeper semantic representations gradually with dividing whether the intermediate representations is shared or task-specific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0E09F26-25D4-4E2F-D7CC-B1B436314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885" y="1345841"/>
            <a:ext cx="4810125" cy="4429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4753C7-C18E-DFC1-CB1C-B40BA9A2DC60}"/>
              </a:ext>
            </a:extLst>
          </p:cNvPr>
          <p:cNvSpPr txBox="1"/>
          <p:nvPr/>
        </p:nvSpPr>
        <p:spPr>
          <a:xfrm>
            <a:off x="6333194" y="1011638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&lt;Progressive Layered Extraction Model&gt;</a:t>
            </a:r>
            <a:endParaRPr lang="ko-KR" altLang="en-US" sz="1800" b="1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8712BEF-BDAC-D1D8-2D76-1FBBBB70C7B6}"/>
              </a:ext>
            </a:extLst>
          </p:cNvPr>
          <p:cNvSpPr/>
          <p:nvPr/>
        </p:nvSpPr>
        <p:spPr>
          <a:xfrm>
            <a:off x="6705599" y="3559675"/>
            <a:ext cx="4381067" cy="412742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FB3BE9-DD74-99A1-E27F-D2BBF776556C}"/>
              </a:ext>
            </a:extLst>
          </p:cNvPr>
          <p:cNvSpPr txBox="1"/>
          <p:nvPr/>
        </p:nvSpPr>
        <p:spPr>
          <a:xfrm>
            <a:off x="372891" y="1862955"/>
            <a:ext cx="6300624" cy="364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457200" indent="-457200" algn="just">
              <a:buAutoNum type="arabicPeriod"/>
            </a:pPr>
            <a:r>
              <a:rPr lang="en-US" altLang="ko-KR" sz="2000" dirty="0"/>
              <a:t>Hierarchy structure of information </a:t>
            </a:r>
          </a:p>
          <a:p>
            <a:pPr marL="342900" indent="-342900" algn="just">
              <a:buFontTx/>
              <a:buChar char="-"/>
            </a:pPr>
            <a:r>
              <a:rPr lang="en-US" altLang="ko-KR" sz="2000" dirty="0"/>
              <a:t>Extract higher-level shared information</a:t>
            </a:r>
          </a:p>
          <a:p>
            <a:pPr algn="just"/>
            <a:r>
              <a:rPr lang="en-US" altLang="ko-KR" sz="2000" dirty="0"/>
              <a:t>- Gating network in higher-level take the fusion results of gates in lower-level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dirty="0"/>
              <a:t>2. Progressive separation routing </a:t>
            </a:r>
          </a:p>
          <a:p>
            <a:pPr marL="342900" indent="-342900" algn="just">
              <a:buFontTx/>
              <a:buChar char="-"/>
            </a:pPr>
            <a:r>
              <a:rPr lang="en-US" altLang="ko-KR" sz="2000" dirty="0"/>
              <a:t>Remove connection with other task-specific </a:t>
            </a:r>
          </a:p>
          <a:p>
            <a:pPr marL="342900" indent="-342900" algn="just">
              <a:buFontTx/>
              <a:buChar char="-"/>
            </a:pPr>
            <a:r>
              <a:rPr lang="en-US" altLang="ko-KR" sz="2000" dirty="0"/>
              <a:t>Consider higher-level shard semantic representation gradually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1A6A382-45C9-75CC-623A-02A3627C8192}"/>
              </a:ext>
            </a:extLst>
          </p:cNvPr>
          <p:cNvSpPr/>
          <p:nvPr/>
        </p:nvSpPr>
        <p:spPr>
          <a:xfrm>
            <a:off x="7395411" y="2631263"/>
            <a:ext cx="427789" cy="412742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E45040EC-DFB7-A040-C75C-2BF26109424A}"/>
              </a:ext>
            </a:extLst>
          </p:cNvPr>
          <p:cNvCxnSpPr>
            <a:cxnSpLocks/>
            <a:stCxn id="16" idx="1"/>
            <a:endCxn id="32" idx="1"/>
          </p:cNvCxnSpPr>
          <p:nvPr/>
        </p:nvCxnSpPr>
        <p:spPr>
          <a:xfrm rot="10800000" flipH="1">
            <a:off x="6705599" y="2837634"/>
            <a:ext cx="689812" cy="928412"/>
          </a:xfrm>
          <a:prstGeom prst="bentConnector3">
            <a:avLst>
              <a:gd name="adj1" fmla="val -78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1DD4B80-4AC9-BD44-E3A0-1F9CBC4E5E7F}"/>
              </a:ext>
            </a:extLst>
          </p:cNvPr>
          <p:cNvCxnSpPr>
            <a:cxnSpLocks/>
          </p:cNvCxnSpPr>
          <p:nvPr/>
        </p:nvCxnSpPr>
        <p:spPr>
          <a:xfrm rot="10800000">
            <a:off x="4924929" y="2165686"/>
            <a:ext cx="1728285" cy="671948"/>
          </a:xfrm>
          <a:prstGeom prst="bentConnector3">
            <a:avLst>
              <a:gd name="adj1" fmla="val 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CD60B6E-7DD1-0621-5754-4005C733E5C0}"/>
              </a:ext>
            </a:extLst>
          </p:cNvPr>
          <p:cNvSpPr/>
          <p:nvPr/>
        </p:nvSpPr>
        <p:spPr>
          <a:xfrm>
            <a:off x="7379345" y="4457259"/>
            <a:ext cx="2925797" cy="450502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82617CB-A24D-4B03-8A01-8C5167CA0F4E}"/>
              </a:ext>
            </a:extLst>
          </p:cNvPr>
          <p:cNvSpPr/>
          <p:nvPr/>
        </p:nvSpPr>
        <p:spPr>
          <a:xfrm>
            <a:off x="7379345" y="2746443"/>
            <a:ext cx="2925797" cy="450502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2788EA46-1A3F-09D6-4A4F-B444DB333709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>
            <a:off x="4383315" y="4121300"/>
            <a:ext cx="2996031" cy="561210"/>
          </a:xfrm>
          <a:prstGeom prst="bentConnector3">
            <a:avLst>
              <a:gd name="adj1" fmla="val 243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26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3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2399</Words>
  <Application>Microsoft Office PowerPoint</Application>
  <PresentationFormat>와이드스크린</PresentationFormat>
  <Paragraphs>451</Paragraphs>
  <Slides>33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KoPubWorld돋움체 Bold</vt:lpstr>
      <vt:lpstr>KoPubWorld돋움체 Light</vt:lpstr>
      <vt:lpstr>KoPubWorld돋움체 Medium</vt:lpstr>
      <vt:lpstr>Wingdings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Define Problem</vt:lpstr>
      <vt:lpstr>Related word / Prior method</vt:lpstr>
      <vt:lpstr>Related word / Prior method</vt:lpstr>
      <vt:lpstr>Solving Method – CGC</vt:lpstr>
      <vt:lpstr>Solving Method – CGC</vt:lpstr>
      <vt:lpstr>Solving Method – PLE</vt:lpstr>
      <vt:lpstr>Solving Method – Joint Loss optimization</vt:lpstr>
      <vt:lpstr>Experiment</vt:lpstr>
      <vt:lpstr>Result</vt:lpstr>
      <vt:lpstr>Result</vt:lpstr>
      <vt:lpstr>Result</vt:lpstr>
      <vt:lpstr>PowerPoint 프레젠테이션</vt:lpstr>
      <vt:lpstr>Criteria</vt:lpstr>
      <vt:lpstr>PowerPoint 프레젠테이션</vt:lpstr>
      <vt:lpstr>제목을 입력하세요</vt:lpstr>
      <vt:lpstr>제목을 입력하세요</vt:lpstr>
      <vt:lpstr>제목을 입력하세요</vt:lpstr>
      <vt:lpstr>제목을 입력하세요</vt:lpstr>
      <vt:lpstr>제목을 입력하세요</vt:lpstr>
      <vt:lpstr>제목을 입력하세요</vt:lpstr>
      <vt:lpstr>제목을 입력하세요</vt:lpstr>
      <vt:lpstr>제목을 입력하세요</vt:lpstr>
      <vt:lpstr>제목을 입력하세요</vt:lpstr>
      <vt:lpstr>제목을 입력하세요</vt:lpstr>
      <vt:lpstr>SWOT 다이어그램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타이틀1안</dc:title>
  <dc:creator>changsun.h</dc:creator>
  <cp:lastModifiedBy>Hyeongu Kang</cp:lastModifiedBy>
  <cp:revision>76</cp:revision>
  <dcterms:created xsi:type="dcterms:W3CDTF">2021-10-27T04:57:28Z</dcterms:created>
  <dcterms:modified xsi:type="dcterms:W3CDTF">2022-09-08T11:49:25Z</dcterms:modified>
</cp:coreProperties>
</file>