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619" r:id="rId3"/>
    <p:sldId id="620" r:id="rId4"/>
    <p:sldId id="621" r:id="rId5"/>
    <p:sldId id="61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eb.inf.ufpr.br/vri/databases/breast-cancer-histopathological-database-breakh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amelyon17.grand-challenge.org/Ru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paultimothymooney/chest-xray-pneumo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ihub.or.kr/aihub-data/healthcare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의료 </a:t>
            </a:r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개발을 위한 공공 의료 데이터</a:t>
            </a:r>
            <a:r>
              <a:rPr lang="en-US" altLang="ko-KR" sz="2800" b="1" dirty="0" smtClean="0">
                <a:latin typeface="+mj-ea"/>
                <a:ea typeface="+mj-ea"/>
              </a:rPr>
              <a:t> </a:t>
            </a:r>
            <a:endParaRPr lang="ko-KR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51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j-ea"/>
              </a:rPr>
              <a:t>BreakHIs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48682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5575" y="550265"/>
            <a:ext cx="609140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err="1"/>
              <a:t>BreakHIs</a:t>
            </a:r>
            <a:r>
              <a:rPr lang="en-US" altLang="ko-KR" sz="1400" b="1" u="sng" dirty="0"/>
              <a:t> </a:t>
            </a:r>
            <a:r>
              <a:rPr lang="en-US" altLang="ko-KR" sz="1400" dirty="0"/>
              <a:t>: Breast </a:t>
            </a:r>
            <a:r>
              <a:rPr lang="en-US" altLang="ko-KR" sz="1400" dirty="0"/>
              <a:t>Cancer Histopathological </a:t>
            </a:r>
            <a:r>
              <a:rPr lang="en-US" altLang="ko-KR" sz="1400" dirty="0"/>
              <a:t>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제공자</a:t>
            </a:r>
            <a:r>
              <a:rPr lang="en-US" altLang="ko-KR" sz="1400" dirty="0"/>
              <a:t>: </a:t>
            </a:r>
            <a:r>
              <a:rPr lang="ko-KR" altLang="en-US" sz="1400" dirty="0"/>
              <a:t>브라질 </a:t>
            </a:r>
            <a:r>
              <a:rPr lang="ko-KR" altLang="en-US" sz="1400" dirty="0" err="1"/>
              <a:t>쿠리티바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공립대학교</a:t>
            </a:r>
            <a:r>
              <a:rPr lang="ko-KR" altLang="en-US" sz="1400" dirty="0"/>
              <a:t> </a:t>
            </a:r>
            <a:r>
              <a:rPr lang="en-US" altLang="ko-KR" sz="1400" dirty="0"/>
              <a:t>(Federal </a:t>
            </a:r>
            <a:r>
              <a:rPr lang="en-US" altLang="ko-KR" sz="1400" dirty="0"/>
              <a:t>University of </a:t>
            </a:r>
            <a:r>
              <a:rPr lang="en-US" altLang="ko-KR" sz="1400" dirty="0"/>
              <a:t>Parana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수집 방법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현미경으로 슬라이드 이미지 촬영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줌레벨에</a:t>
            </a:r>
            <a:r>
              <a:rPr lang="ko-KR" altLang="en-US" sz="1400" dirty="0" smtClean="0"/>
              <a:t> 따른 수집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활용</a:t>
            </a:r>
            <a:r>
              <a:rPr lang="en-US" altLang="ko-KR" sz="1400" b="1" u="sng" dirty="0" smtClean="0"/>
              <a:t>:</a:t>
            </a:r>
            <a:r>
              <a:rPr lang="en-US" altLang="ko-KR" sz="1400" dirty="0" smtClean="0"/>
              <a:t> Binary </a:t>
            </a:r>
            <a:r>
              <a:rPr lang="ko-KR" altLang="en-US" sz="1400" dirty="0" smtClean="0"/>
              <a:t>분류기 생성에 적합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Link: </a:t>
            </a:r>
            <a:r>
              <a:rPr lang="en-US" altLang="ko-KR" sz="1200" dirty="0" smtClean="0">
                <a:hlinkClick r:id="rId2"/>
              </a:rPr>
              <a:t>https</a:t>
            </a:r>
            <a:r>
              <a:rPr lang="en-US" altLang="ko-KR" sz="1200" dirty="0">
                <a:hlinkClick r:id="rId2"/>
              </a:rPr>
              <a:t>://web.inf.ufpr.br/vri/databases/breast-cancer-histopathological-database-breakhis</a:t>
            </a:r>
            <a:r>
              <a:rPr lang="en-US" altLang="ko-KR" sz="1200" dirty="0" smtClean="0">
                <a:hlinkClick r:id="rId2"/>
              </a:rPr>
              <a:t>/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21" y="1089298"/>
            <a:ext cx="1085850" cy="74295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18313"/>
              </p:ext>
            </p:extLst>
          </p:nvPr>
        </p:nvGraphicFramePr>
        <p:xfrm>
          <a:off x="419901" y="2591487"/>
          <a:ext cx="808316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194">
                  <a:extLst>
                    <a:ext uri="{9D8B030D-6E8A-4147-A177-3AD203B41FA5}">
                      <a16:colId xmlns:a16="http://schemas.microsoft.com/office/drawing/2014/main" val="3957861605"/>
                    </a:ext>
                  </a:extLst>
                </a:gridCol>
                <a:gridCol w="1347194">
                  <a:extLst>
                    <a:ext uri="{9D8B030D-6E8A-4147-A177-3AD203B41FA5}">
                      <a16:colId xmlns:a16="http://schemas.microsoft.com/office/drawing/2014/main" val="4099306119"/>
                    </a:ext>
                  </a:extLst>
                </a:gridCol>
                <a:gridCol w="1347194">
                  <a:extLst>
                    <a:ext uri="{9D8B030D-6E8A-4147-A177-3AD203B41FA5}">
                      <a16:colId xmlns:a16="http://schemas.microsoft.com/office/drawing/2014/main" val="3749386787"/>
                    </a:ext>
                  </a:extLst>
                </a:gridCol>
                <a:gridCol w="1347194">
                  <a:extLst>
                    <a:ext uri="{9D8B030D-6E8A-4147-A177-3AD203B41FA5}">
                      <a16:colId xmlns:a16="http://schemas.microsoft.com/office/drawing/2014/main" val="782347284"/>
                    </a:ext>
                  </a:extLst>
                </a:gridCol>
                <a:gridCol w="1347194">
                  <a:extLst>
                    <a:ext uri="{9D8B030D-6E8A-4147-A177-3AD203B41FA5}">
                      <a16:colId xmlns:a16="http://schemas.microsoft.com/office/drawing/2014/main" val="1200311183"/>
                    </a:ext>
                  </a:extLst>
                </a:gridCol>
                <a:gridCol w="1347194">
                  <a:extLst>
                    <a:ext uri="{9D8B030D-6E8A-4147-A177-3AD203B41FA5}">
                      <a16:colId xmlns:a16="http://schemas.microsoft.com/office/drawing/2014/main" val="113205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2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유방암 이미지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현미경 이미지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PNG format</a:t>
                      </a:r>
                    </a:p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(700*460 </a:t>
                      </a: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pixcels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7,909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88388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76932"/>
              </p:ext>
            </p:extLst>
          </p:nvPr>
        </p:nvGraphicFramePr>
        <p:xfrm>
          <a:off x="4306044" y="4391299"/>
          <a:ext cx="4320000" cy="19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874919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90645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3817797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19706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Magnification</a:t>
                      </a:r>
                      <a:endParaRPr lang="en-US" sz="1200" b="1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Benign</a:t>
                      </a:r>
                      <a:endParaRPr lang="en-US" sz="1200" b="1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Malignant</a:t>
                      </a:r>
                      <a:endParaRPr lang="en-US" sz="1200" b="1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169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40X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652</a:t>
                      </a:r>
                      <a:endParaRPr lang="en-US" altLang="ko-KR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1,370</a:t>
                      </a:r>
                      <a:endParaRPr lang="en-US" altLang="ko-KR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1,995</a:t>
                      </a:r>
                      <a:endParaRPr lang="en-US" altLang="ko-KR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015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100X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644</a:t>
                      </a:r>
                      <a:endParaRPr lang="en-US" altLang="ko-KR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1,437</a:t>
                      </a:r>
                      <a:endParaRPr lang="en-US" altLang="ko-KR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2,081</a:t>
                      </a:r>
                      <a:endParaRPr lang="en-US" altLang="ko-KR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5382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200X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623</a:t>
                      </a:r>
                      <a:endParaRPr lang="en-US" altLang="ko-KR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1,390</a:t>
                      </a:r>
                      <a:endParaRPr lang="en-US" altLang="ko-KR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2,013</a:t>
                      </a:r>
                      <a:endParaRPr lang="en-US" altLang="ko-KR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431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400X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588</a:t>
                      </a:r>
                      <a:endParaRPr lang="en-US" altLang="ko-KR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1,232</a:t>
                      </a:r>
                      <a:endParaRPr lang="en-US" altLang="ko-KR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1,820</a:t>
                      </a:r>
                      <a:endParaRPr lang="en-US" altLang="ko-KR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7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Total of Images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2,480</a:t>
                      </a:r>
                      <a:endParaRPr lang="en-US" altLang="ko-KR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5,429</a:t>
                      </a:r>
                      <a:endParaRPr lang="en-US" altLang="ko-KR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7,909</a:t>
                      </a:r>
                      <a:endParaRPr lang="en-US" altLang="ko-KR" sz="12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44880"/>
                  </a:ext>
                </a:extLst>
              </a:tr>
            </a:tbl>
          </a:graphicData>
        </a:graphic>
      </p:graphicFrame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6466044" y="3341855"/>
            <a:ext cx="62943" cy="1049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43" y="3563479"/>
            <a:ext cx="2745406" cy="309020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43743" y="3537676"/>
            <a:ext cx="2823300" cy="3042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51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j-ea"/>
              </a:rPr>
              <a:t>Camelyon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48682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5575" y="550265"/>
            <a:ext cx="6091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err="1" smtClean="0"/>
              <a:t>Camelyon</a:t>
            </a:r>
            <a:r>
              <a:rPr lang="en-US" altLang="ko-KR" sz="1400" b="1" u="sng" dirty="0" smtClean="0"/>
              <a:t> </a:t>
            </a:r>
            <a:r>
              <a:rPr lang="en-US" altLang="ko-KR" sz="1400" dirty="0"/>
              <a:t>: Breast </a:t>
            </a:r>
            <a:r>
              <a:rPr lang="en-US" altLang="ko-KR" sz="1400" dirty="0"/>
              <a:t>Cancer Histopathological </a:t>
            </a:r>
            <a:r>
              <a:rPr lang="en-US" altLang="ko-KR" sz="1400" dirty="0"/>
              <a:t>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제공자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grand challenge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수집 방법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슬라이드 이미지 스캔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활용</a:t>
            </a:r>
            <a:r>
              <a:rPr lang="en-US" altLang="ko-KR" sz="1400" b="1" u="sng" dirty="0" smtClean="0"/>
              <a:t>:</a:t>
            </a:r>
            <a:r>
              <a:rPr lang="en-US" altLang="ko-KR" sz="1400" dirty="0" smtClean="0"/>
              <a:t> Binary </a:t>
            </a:r>
            <a:r>
              <a:rPr lang="ko-KR" altLang="en-US" sz="1400" dirty="0" smtClean="0"/>
              <a:t>분류기  </a:t>
            </a:r>
            <a:r>
              <a:rPr lang="en-US" altLang="ko-KR" sz="1400" dirty="0" smtClean="0"/>
              <a:t>or segmentation 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Link: </a:t>
            </a:r>
            <a:r>
              <a:rPr lang="en-US" altLang="ko-KR" sz="1200" dirty="0">
                <a:hlinkClick r:id="rId2"/>
              </a:rPr>
              <a:t>https://camelyon17.grand-challenge.org/Rules</a:t>
            </a:r>
            <a:r>
              <a:rPr lang="en-US" altLang="ko-KR" sz="1200" dirty="0" smtClean="0">
                <a:hlinkClick r:id="rId2"/>
              </a:rPr>
              <a:t>/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37709"/>
              </p:ext>
            </p:extLst>
          </p:nvPr>
        </p:nvGraphicFramePr>
        <p:xfrm>
          <a:off x="436993" y="2322802"/>
          <a:ext cx="8083164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82">
                  <a:extLst>
                    <a:ext uri="{9D8B030D-6E8A-4147-A177-3AD203B41FA5}">
                      <a16:colId xmlns:a16="http://schemas.microsoft.com/office/drawing/2014/main" val="3957861605"/>
                    </a:ext>
                  </a:extLst>
                </a:gridCol>
                <a:gridCol w="1051133">
                  <a:extLst>
                    <a:ext uri="{9D8B030D-6E8A-4147-A177-3AD203B41FA5}">
                      <a16:colId xmlns:a16="http://schemas.microsoft.com/office/drawing/2014/main" val="3382126668"/>
                    </a:ext>
                  </a:extLst>
                </a:gridCol>
                <a:gridCol w="1114573">
                  <a:extLst>
                    <a:ext uri="{9D8B030D-6E8A-4147-A177-3AD203B41FA5}">
                      <a16:colId xmlns:a16="http://schemas.microsoft.com/office/drawing/2014/main" val="4099306119"/>
                    </a:ext>
                  </a:extLst>
                </a:gridCol>
                <a:gridCol w="1347194">
                  <a:extLst>
                    <a:ext uri="{9D8B030D-6E8A-4147-A177-3AD203B41FA5}">
                      <a16:colId xmlns:a16="http://schemas.microsoft.com/office/drawing/2014/main" val="3749386787"/>
                    </a:ext>
                  </a:extLst>
                </a:gridCol>
                <a:gridCol w="1347194">
                  <a:extLst>
                    <a:ext uri="{9D8B030D-6E8A-4147-A177-3AD203B41FA5}">
                      <a16:colId xmlns:a16="http://schemas.microsoft.com/office/drawing/2014/main" val="782347284"/>
                    </a:ext>
                  </a:extLst>
                </a:gridCol>
                <a:gridCol w="1347194">
                  <a:extLst>
                    <a:ext uri="{9D8B030D-6E8A-4147-A177-3AD203B41FA5}">
                      <a16:colId xmlns:a16="http://schemas.microsoft.com/office/drawing/2014/main" val="1200311183"/>
                    </a:ext>
                  </a:extLst>
                </a:gridCol>
                <a:gridCol w="1347194">
                  <a:extLst>
                    <a:ext uri="{9D8B030D-6E8A-4147-A177-3AD203B41FA5}">
                      <a16:colId xmlns:a16="http://schemas.microsoft.com/office/drawing/2014/main" val="113205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명칭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2115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Camelyon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16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유방암 이미지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슬라이드 이미지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Tiff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format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270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WSIs</a:t>
                      </a:r>
                    </a:p>
                    <a:p>
                      <a:pPr algn="ctr" latinLnBrk="1"/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N:160, M: 110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Annotation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포함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(Lesion-level)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88388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Camelyon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17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유방암 이미지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슬라이드 이미지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Tiff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format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330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WSIs</a:t>
                      </a:r>
                    </a:p>
                    <a:p>
                      <a:pPr algn="ctr" latinLnBrk="1"/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N:160, M: 160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Annotation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(Lesion-level)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96527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00045" y="3578423"/>
            <a:ext cx="3076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*</a:t>
            </a:r>
            <a:r>
              <a:rPr lang="ko-KR" altLang="en-US" sz="1050" dirty="0" smtClean="0"/>
              <a:t>다운로드 중 끊어지는 경우가 많다고 </a:t>
            </a:r>
            <a:r>
              <a:rPr lang="ko-KR" altLang="en-US" sz="1050" dirty="0" err="1" smtClean="0"/>
              <a:t>리포팅됨</a:t>
            </a:r>
            <a:endParaRPr lang="en-US" altLang="ko-KR" sz="1050" dirty="0" smtClean="0"/>
          </a:p>
          <a:p>
            <a:r>
              <a:rPr lang="en-US" altLang="ko-KR" sz="1050" dirty="0" smtClean="0"/>
              <a:t>*WSI : Whole slide image</a:t>
            </a:r>
            <a:endParaRPr lang="ko-KR" altLang="en-US" sz="10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95" y="4076593"/>
            <a:ext cx="6925628" cy="24307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6895" y="4052029"/>
            <a:ext cx="6991976" cy="2647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구부러진 화살표 14"/>
          <p:cNvSpPr/>
          <p:nvPr/>
        </p:nvSpPr>
        <p:spPr>
          <a:xfrm>
            <a:off x="4324171" y="5956420"/>
            <a:ext cx="982767" cy="435836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1821" y="6403753"/>
            <a:ext cx="81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확대</a:t>
            </a:r>
            <a:endParaRPr lang="ko-KR" altLang="en-US" sz="1050"/>
          </a:p>
        </p:txBody>
      </p:sp>
      <p:sp>
        <p:nvSpPr>
          <p:cNvPr id="21" name="TextBox 20"/>
          <p:cNvSpPr txBox="1"/>
          <p:nvPr/>
        </p:nvSpPr>
        <p:spPr>
          <a:xfrm>
            <a:off x="1116057" y="6459410"/>
            <a:ext cx="1240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슬라이드 이미지</a:t>
            </a:r>
            <a:endParaRPr lang="ko-KR" altLang="en-US" sz="105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52" y="845562"/>
            <a:ext cx="2075105" cy="9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51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Chest </a:t>
            </a:r>
            <a:r>
              <a:rPr lang="en-US" altLang="ko-KR" b="1" dirty="0" smtClean="0">
                <a:latin typeface="+mj-ea"/>
              </a:rPr>
              <a:t>X-ray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48682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5575" y="550265"/>
            <a:ext cx="6091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err="1" smtClean="0"/>
              <a:t>Camelyon</a:t>
            </a:r>
            <a:r>
              <a:rPr lang="en-US" altLang="ko-KR" sz="1400" b="1" u="sng" dirty="0" smtClean="0"/>
              <a:t> </a:t>
            </a:r>
            <a:r>
              <a:rPr lang="en-US" altLang="ko-KR" sz="1400" dirty="0"/>
              <a:t>: Breast </a:t>
            </a:r>
            <a:r>
              <a:rPr lang="en-US" altLang="ko-KR" sz="1400" dirty="0"/>
              <a:t>Cancer Histopathological </a:t>
            </a:r>
            <a:r>
              <a:rPr lang="en-US" altLang="ko-KR" sz="1400" dirty="0"/>
              <a:t>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제공자</a:t>
            </a:r>
            <a:r>
              <a:rPr lang="en-US" altLang="ko-KR" sz="1400" dirty="0"/>
              <a:t>: </a:t>
            </a:r>
            <a:r>
              <a:rPr lang="en-US" altLang="ko-KR" sz="1400" dirty="0" err="1" smtClean="0"/>
              <a:t>kaggle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수집 방법</a:t>
            </a:r>
            <a:r>
              <a:rPr lang="en-US" altLang="ko-KR" sz="1400" dirty="0" smtClean="0"/>
              <a:t>: x-ray </a:t>
            </a:r>
            <a:r>
              <a:rPr lang="ko-KR" altLang="en-US" sz="1400" dirty="0" smtClean="0"/>
              <a:t>장비를 활용한 </a:t>
            </a:r>
            <a:r>
              <a:rPr lang="en-US" altLang="ko-KR" sz="1400" dirty="0" smtClean="0"/>
              <a:t>x-ray </a:t>
            </a:r>
            <a:r>
              <a:rPr lang="ko-KR" altLang="en-US" sz="1400" dirty="0" smtClean="0"/>
              <a:t>이미지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활용</a:t>
            </a:r>
            <a:r>
              <a:rPr lang="en-US" altLang="ko-KR" sz="1400" b="1" u="sng" dirty="0" smtClean="0"/>
              <a:t>:</a:t>
            </a:r>
            <a:r>
              <a:rPr lang="en-US" altLang="ko-KR" sz="1400" dirty="0" smtClean="0"/>
              <a:t> Binary </a:t>
            </a:r>
            <a:r>
              <a:rPr lang="ko-KR" altLang="en-US" sz="1400" dirty="0" smtClean="0"/>
              <a:t>분류기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Link: </a:t>
            </a:r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smtClean="0">
                <a:hlinkClick r:id="rId2"/>
              </a:rPr>
              <a:t>www.kaggle.com/paultimothymooney/chest-xray-pneumonia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17311"/>
              </p:ext>
            </p:extLst>
          </p:nvPr>
        </p:nvGraphicFramePr>
        <p:xfrm>
          <a:off x="436993" y="2322802"/>
          <a:ext cx="8083164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82">
                  <a:extLst>
                    <a:ext uri="{9D8B030D-6E8A-4147-A177-3AD203B41FA5}">
                      <a16:colId xmlns:a16="http://schemas.microsoft.com/office/drawing/2014/main" val="3957861605"/>
                    </a:ext>
                  </a:extLst>
                </a:gridCol>
                <a:gridCol w="1051133">
                  <a:extLst>
                    <a:ext uri="{9D8B030D-6E8A-4147-A177-3AD203B41FA5}">
                      <a16:colId xmlns:a16="http://schemas.microsoft.com/office/drawing/2014/main" val="3382126668"/>
                    </a:ext>
                  </a:extLst>
                </a:gridCol>
                <a:gridCol w="1114573">
                  <a:extLst>
                    <a:ext uri="{9D8B030D-6E8A-4147-A177-3AD203B41FA5}">
                      <a16:colId xmlns:a16="http://schemas.microsoft.com/office/drawing/2014/main" val="4099306119"/>
                    </a:ext>
                  </a:extLst>
                </a:gridCol>
                <a:gridCol w="1347194">
                  <a:extLst>
                    <a:ext uri="{9D8B030D-6E8A-4147-A177-3AD203B41FA5}">
                      <a16:colId xmlns:a16="http://schemas.microsoft.com/office/drawing/2014/main" val="3749386787"/>
                    </a:ext>
                  </a:extLst>
                </a:gridCol>
                <a:gridCol w="1347194">
                  <a:extLst>
                    <a:ext uri="{9D8B030D-6E8A-4147-A177-3AD203B41FA5}">
                      <a16:colId xmlns:a16="http://schemas.microsoft.com/office/drawing/2014/main" val="782347284"/>
                    </a:ext>
                  </a:extLst>
                </a:gridCol>
                <a:gridCol w="1347194">
                  <a:extLst>
                    <a:ext uri="{9D8B030D-6E8A-4147-A177-3AD203B41FA5}">
                      <a16:colId xmlns:a16="http://schemas.microsoft.com/office/drawing/2014/main" val="1200311183"/>
                    </a:ext>
                  </a:extLst>
                </a:gridCol>
                <a:gridCol w="1347194">
                  <a:extLst>
                    <a:ext uri="{9D8B030D-6E8A-4147-A177-3AD203B41FA5}">
                      <a16:colId xmlns:a16="http://schemas.microsoft.com/office/drawing/2014/main" val="113205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명칭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2115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Chest X-Ray Images (Pneumonia)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흉부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X-ray </a:t>
                      </a:r>
                    </a:p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흉부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X-ray </a:t>
                      </a:r>
                    </a:p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jpeg format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5,863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88388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27193" y="3352379"/>
            <a:ext cx="1555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*</a:t>
            </a:r>
            <a:r>
              <a:rPr lang="ko-KR" altLang="en-US" sz="1050" dirty="0" smtClean="0"/>
              <a:t>용량이 작음 </a:t>
            </a:r>
            <a:r>
              <a:rPr lang="en-US" altLang="ko-KR" sz="1050" dirty="0" smtClean="0"/>
              <a:t>1.24gb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1367326" y="3716468"/>
            <a:ext cx="5452217" cy="1767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52" y="845562"/>
            <a:ext cx="2075105" cy="9420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263" y="3823224"/>
            <a:ext cx="5131048" cy="16602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45552" y="5590235"/>
            <a:ext cx="1555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*</a:t>
            </a:r>
            <a:r>
              <a:rPr lang="ko-KR" altLang="en-US" sz="1050" dirty="0" smtClean="0"/>
              <a:t>정상 폐</a:t>
            </a:r>
            <a:endParaRPr lang="ko-KR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4478575" y="5540246"/>
            <a:ext cx="1555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*</a:t>
            </a:r>
            <a:r>
              <a:rPr lang="ko-KR" altLang="en-US" sz="1050" dirty="0" smtClean="0"/>
              <a:t>감염된 폐</a:t>
            </a:r>
            <a:endParaRPr lang="ko-KR" altLang="en-US" sz="105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250509" y="5312379"/>
            <a:ext cx="0" cy="49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5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51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AI Hub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48682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5575" y="621158"/>
            <a:ext cx="5042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u="sng" dirty="0"/>
              <a:t>AI Hub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국내에서 공공 데이터 </a:t>
            </a:r>
            <a:r>
              <a:rPr lang="en-US" altLang="ko-KR" sz="1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약 </a:t>
            </a:r>
            <a:r>
              <a:rPr lang="en-US" altLang="ko-KR" sz="1400" u="sng" dirty="0" smtClean="0"/>
              <a:t>35</a:t>
            </a:r>
            <a:r>
              <a:rPr lang="ko-KR" altLang="en-US" sz="1400" dirty="0" smtClean="0"/>
              <a:t>가지의 데이터 제공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</a:t>
            </a:r>
            <a:r>
              <a:rPr lang="en-US" altLang="ko-KR" sz="1400" dirty="0" smtClean="0">
                <a:hlinkClick r:id="rId2"/>
              </a:rPr>
              <a:t>aihub.or.kr/aihub-data/healthcare/about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933" y="1176043"/>
            <a:ext cx="1565692" cy="467533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89230"/>
              </p:ext>
            </p:extLst>
          </p:nvPr>
        </p:nvGraphicFramePr>
        <p:xfrm>
          <a:off x="368326" y="1780373"/>
          <a:ext cx="8425299" cy="2499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8447">
                  <a:extLst>
                    <a:ext uri="{9D8B030D-6E8A-4147-A177-3AD203B41FA5}">
                      <a16:colId xmlns:a16="http://schemas.microsoft.com/office/drawing/2014/main" val="1559403131"/>
                    </a:ext>
                  </a:extLst>
                </a:gridCol>
                <a:gridCol w="1632247">
                  <a:extLst>
                    <a:ext uri="{9D8B030D-6E8A-4147-A177-3AD203B41FA5}">
                      <a16:colId xmlns:a16="http://schemas.microsoft.com/office/drawing/2014/main" val="3101702690"/>
                    </a:ext>
                  </a:extLst>
                </a:gridCol>
                <a:gridCol w="2341547">
                  <a:extLst>
                    <a:ext uri="{9D8B030D-6E8A-4147-A177-3AD203B41FA5}">
                      <a16:colId xmlns:a16="http://schemas.microsoft.com/office/drawing/2014/main" val="1815606798"/>
                    </a:ext>
                  </a:extLst>
                </a:gridCol>
                <a:gridCol w="2285087">
                  <a:extLst>
                    <a:ext uri="{9D8B030D-6E8A-4147-A177-3AD203B41FA5}">
                      <a16:colId xmlns:a16="http://schemas.microsoft.com/office/drawing/2014/main" val="1961449706"/>
                    </a:ext>
                  </a:extLst>
                </a:gridCol>
                <a:gridCol w="1457971">
                  <a:extLst>
                    <a:ext uri="{9D8B030D-6E8A-4147-A177-3AD203B41FA5}">
                      <a16:colId xmlns:a16="http://schemas.microsoft.com/office/drawing/2014/main" val="4070155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0372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위암 진단 의료 영상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위암 내시경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영상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DICOM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166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위암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</a:t>
                      </a:r>
                      <a:b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영상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DICOM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20,000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5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피트니스 자세 이미지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 동작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정자세 오류 자세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레이블링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COCO 17 Skeleton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keypoint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200,000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Clip </a:t>
                      </a:r>
                      <a:b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(5*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40,000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Clip)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97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유방암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유방암 이미지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(segmentation)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Dicom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30,000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952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췌장암 진단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의료 영상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췌장암 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</a:t>
                      </a:r>
                      <a:b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(segmentation)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DICOM</a:t>
                      </a:r>
                    </a:p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(Annotation :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108,000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3847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8682" y="1506780"/>
            <a:ext cx="259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표 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대표 데이터 예시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37" y="4389055"/>
            <a:ext cx="4252414" cy="21408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412" y="6523831"/>
            <a:ext cx="1912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췌장 </a:t>
            </a:r>
            <a:r>
              <a:rPr lang="en-US" altLang="ko-KR" sz="900" dirty="0" smtClean="0"/>
              <a:t>CT </a:t>
            </a:r>
            <a:r>
              <a:rPr lang="ko-KR" altLang="en-US" sz="900" dirty="0" smtClean="0"/>
              <a:t>이미지 </a:t>
            </a:r>
            <a:r>
              <a:rPr lang="en-US" altLang="ko-KR" sz="900" dirty="0" smtClean="0"/>
              <a:t>(DICOM)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2564831" y="6523831"/>
            <a:ext cx="1912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췌장암 </a:t>
            </a:r>
            <a:r>
              <a:rPr lang="en-US" altLang="ko-KR" sz="900" dirty="0" smtClean="0"/>
              <a:t>annotation (</a:t>
            </a:r>
            <a:r>
              <a:rPr lang="en-US" altLang="ko-KR" sz="900" dirty="0" err="1" smtClean="0"/>
              <a:t>png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348147" y="4347749"/>
            <a:ext cx="4330392" cy="240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15070" y="4347749"/>
            <a:ext cx="2001924" cy="240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62005" r="1306"/>
          <a:stretch/>
        </p:blipFill>
        <p:spPr>
          <a:xfrm>
            <a:off x="4795688" y="4389055"/>
            <a:ext cx="1880074" cy="21263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722260" y="4548509"/>
            <a:ext cx="2102631" cy="178372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753526" y="4347749"/>
            <a:ext cx="2040100" cy="240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5070" y="4347749"/>
            <a:ext cx="1967741" cy="240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43561" y="6512328"/>
            <a:ext cx="1912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유방암 이미지 </a:t>
            </a:r>
            <a:r>
              <a:rPr lang="en-US" altLang="ko-KR" sz="900" dirty="0" smtClean="0"/>
              <a:t>(DICOM)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829516" y="6496096"/>
            <a:ext cx="1912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위암 내시경 </a:t>
            </a:r>
            <a:r>
              <a:rPr lang="ko-KR" altLang="en-US" sz="900" dirty="0" smtClean="0"/>
              <a:t>이미지 </a:t>
            </a:r>
            <a:r>
              <a:rPr lang="en-US" altLang="ko-KR" sz="900" dirty="0" smtClean="0"/>
              <a:t>(DICOM)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037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49780</TotalTime>
  <Words>339</Words>
  <Application>Microsoft Office PowerPoint</Application>
  <PresentationFormat>화면 슬라이드 쇼(4:3)</PresentationFormat>
  <Paragraphs>140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644</cp:revision>
  <dcterms:created xsi:type="dcterms:W3CDTF">2021-03-24T07:36:17Z</dcterms:created>
  <dcterms:modified xsi:type="dcterms:W3CDTF">2022-02-16T06:48:26Z</dcterms:modified>
</cp:coreProperties>
</file>