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4" r:id="rId3"/>
    <p:sldId id="257" r:id="rId4"/>
    <p:sldId id="306" r:id="rId5"/>
    <p:sldId id="307" r:id="rId6"/>
    <p:sldId id="308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92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0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0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28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28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1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69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7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F7D5D-D53D-4CBB-8102-54E23234B3AA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61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679171" y="3773979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43246" y="3100646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+mj-ea"/>
                <a:ea typeface="+mj-ea"/>
              </a:rPr>
              <a:t>AI </a:t>
            </a:r>
            <a:r>
              <a:rPr lang="ko-KR" altLang="en-US" sz="2800" b="1" dirty="0" smtClean="0">
                <a:latin typeface="+mj-ea"/>
                <a:ea typeface="+mj-ea"/>
              </a:rPr>
              <a:t>기반의 차세대 의료진단시스템 구축 연구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48699" y="6296792"/>
            <a:ext cx="2310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20210420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880656" y="3924093"/>
            <a:ext cx="131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ea"/>
                <a:ea typeface="+mj-ea"/>
              </a:rPr>
              <a:t>참고 자료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7129" y="361500"/>
            <a:ext cx="338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j-ea"/>
                <a:ea typeface="+mj-ea"/>
              </a:rPr>
              <a:t>1</a:t>
            </a:r>
            <a:r>
              <a:rPr lang="ko-KR" altLang="en-US" sz="1400" b="1" dirty="0" smtClean="0">
                <a:latin typeface="+mj-ea"/>
                <a:ea typeface="+mj-ea"/>
              </a:rPr>
              <a:t>차년도 </a:t>
            </a:r>
            <a:r>
              <a:rPr lang="en-US" altLang="ko-KR" sz="1400" b="1" dirty="0" smtClean="0">
                <a:latin typeface="+mj-ea"/>
                <a:ea typeface="+mj-ea"/>
              </a:rPr>
              <a:t>(2021.03-2022.02)</a:t>
            </a:r>
            <a:endParaRPr lang="ko-KR" alt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692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480152" y="-6598"/>
            <a:ext cx="25052" cy="41718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821034" y="726556"/>
            <a:ext cx="599095" cy="0"/>
          </a:xfrm>
          <a:prstGeom prst="line">
            <a:avLst/>
          </a:prstGeom>
          <a:ln w="28575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27"/>
          <p:cNvSpPr txBox="1"/>
          <p:nvPr/>
        </p:nvSpPr>
        <p:spPr>
          <a:xfrm>
            <a:off x="814674" y="736165"/>
            <a:ext cx="752988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1400" spc="-35" dirty="0" smtClean="0">
                <a:solidFill>
                  <a:srgbClr val="0033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현재 개발된 핵심 기술들은 아래 표와 같이 </a:t>
            </a:r>
            <a:r>
              <a:rPr lang="ko-KR" altLang="en-US" sz="1400" spc="-35" dirty="0" err="1" smtClean="0">
                <a:solidFill>
                  <a:srgbClr val="0033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요약할수</a:t>
            </a:r>
            <a:r>
              <a:rPr lang="ko-KR" altLang="en-US" sz="1400" spc="-35" dirty="0" smtClean="0">
                <a:solidFill>
                  <a:srgbClr val="0033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 있으며</a:t>
            </a:r>
            <a:r>
              <a:rPr lang="en-US" altLang="ko-KR" sz="1400" spc="-35" dirty="0" smtClean="0">
                <a:solidFill>
                  <a:srgbClr val="0033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, </a:t>
            </a:r>
            <a:r>
              <a:rPr lang="ko-KR" altLang="en-US" sz="1400" spc="-35" dirty="0" smtClean="0">
                <a:solidFill>
                  <a:srgbClr val="0033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일부 개발 중인 모델들은 빠른 시일 내에 개발이 완료될 것으로 예상</a:t>
            </a:r>
            <a:endParaRPr lang="en-US" altLang="ko-KR" sz="1400" spc="-35" dirty="0" smtClean="0">
              <a:solidFill>
                <a:srgbClr val="003300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176" y="326446"/>
            <a:ext cx="285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Issue summary</a:t>
            </a:r>
            <a:endParaRPr lang="ko-KR" altLang="en-US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276025"/>
              </p:ext>
            </p:extLst>
          </p:nvPr>
        </p:nvGraphicFramePr>
        <p:xfrm>
          <a:off x="728176" y="1598062"/>
          <a:ext cx="7616383" cy="3487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802">
                  <a:extLst>
                    <a:ext uri="{9D8B030D-6E8A-4147-A177-3AD203B41FA5}">
                      <a16:colId xmlns:a16="http://schemas.microsoft.com/office/drawing/2014/main" val="2184809706"/>
                    </a:ext>
                  </a:extLst>
                </a:gridCol>
                <a:gridCol w="806335">
                  <a:extLst>
                    <a:ext uri="{9D8B030D-6E8A-4147-A177-3AD203B41FA5}">
                      <a16:colId xmlns:a16="http://schemas.microsoft.com/office/drawing/2014/main" val="1726243655"/>
                    </a:ext>
                  </a:extLst>
                </a:gridCol>
                <a:gridCol w="864523">
                  <a:extLst>
                    <a:ext uri="{9D8B030D-6E8A-4147-A177-3AD203B41FA5}">
                      <a16:colId xmlns:a16="http://schemas.microsoft.com/office/drawing/2014/main" val="610285929"/>
                    </a:ext>
                  </a:extLst>
                </a:gridCol>
                <a:gridCol w="723208">
                  <a:extLst>
                    <a:ext uri="{9D8B030D-6E8A-4147-A177-3AD203B41FA5}">
                      <a16:colId xmlns:a16="http://schemas.microsoft.com/office/drawing/2014/main" val="3421902147"/>
                    </a:ext>
                  </a:extLst>
                </a:gridCol>
                <a:gridCol w="1198351">
                  <a:extLst>
                    <a:ext uri="{9D8B030D-6E8A-4147-A177-3AD203B41FA5}">
                      <a16:colId xmlns:a16="http://schemas.microsoft.com/office/drawing/2014/main" val="2526165244"/>
                    </a:ext>
                  </a:extLst>
                </a:gridCol>
                <a:gridCol w="816041">
                  <a:extLst>
                    <a:ext uri="{9D8B030D-6E8A-4147-A177-3AD203B41FA5}">
                      <a16:colId xmlns:a16="http://schemas.microsoft.com/office/drawing/2014/main" val="1514805185"/>
                    </a:ext>
                  </a:extLst>
                </a:gridCol>
                <a:gridCol w="816041">
                  <a:extLst>
                    <a:ext uri="{9D8B030D-6E8A-4147-A177-3AD203B41FA5}">
                      <a16:colId xmlns:a16="http://schemas.microsoft.com/office/drawing/2014/main" val="1809365145"/>
                    </a:ext>
                  </a:extLst>
                </a:gridCol>
                <a:gridCol w="816041">
                  <a:extLst>
                    <a:ext uri="{9D8B030D-6E8A-4147-A177-3AD203B41FA5}">
                      <a16:colId xmlns:a16="http://schemas.microsoft.com/office/drawing/2014/main" val="171421048"/>
                    </a:ext>
                  </a:extLst>
                </a:gridCol>
                <a:gridCol w="816041">
                  <a:extLst>
                    <a:ext uri="{9D8B030D-6E8A-4147-A177-3AD203B41FA5}">
                      <a16:colId xmlns:a16="http://schemas.microsoft.com/office/drawing/2014/main" val="3916632615"/>
                    </a:ext>
                  </a:extLst>
                </a:gridCol>
              </a:tblGrid>
              <a:tr h="556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모델 이름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Patch </a:t>
                      </a:r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 모델</a:t>
                      </a:r>
                      <a:endParaRPr lang="en-US" altLang="ko-KR" sz="105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히트맵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Lossdiff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105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노이즈 패치 필터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슬라이드 분류 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모델 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성능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387546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Naïve 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bayes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ALL</a:t>
                      </a:r>
                      <a:b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(balanced)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Densenet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구버전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필터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Naïve 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bayes</a:t>
                      </a:r>
                      <a:r>
                        <a:rPr lang="en-US" altLang="ko-KR" sz="105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ko-KR" altLang="en-US" sz="1050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0.93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221234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Graph-CNN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ZL 19, SD: 90036 </a:t>
                      </a:r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**</a:t>
                      </a:r>
                      <a:endParaRPr lang="ko-KR" altLang="en-US" sz="105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Densenet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신버전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필터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상대적으로 </a:t>
                      </a:r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엣지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조직을</a:t>
                      </a:r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많이 남김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0.97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Graph-CNN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0.94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94595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Feature-map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ZL 19, SD: 90036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Effient</a:t>
                      </a:r>
                      <a:r>
                        <a:rPr lang="en-US" altLang="ko-KR" sz="105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net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자체 필터 개발 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(edge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배경 제거가 많은 편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0.94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Feature-map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0.96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564064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28176" y="5220475"/>
            <a:ext cx="63121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*[Naïve </a:t>
            </a:r>
            <a:r>
              <a:rPr lang="en-US" altLang="ko-KR" sz="1000" dirty="0" err="1" smtClean="0"/>
              <a:t>bayes</a:t>
            </a:r>
            <a:r>
              <a:rPr lang="en-US" altLang="ko-KR" sz="1000" dirty="0" smtClean="0"/>
              <a:t>]: </a:t>
            </a:r>
            <a:r>
              <a:rPr lang="ko-KR" altLang="en-US" sz="1000" dirty="0" smtClean="0"/>
              <a:t>분류된 패치의 수와 비율을 기준으로 슬라이드를 분류함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주변 </a:t>
            </a:r>
            <a:r>
              <a:rPr lang="ko-KR" altLang="en-US" sz="1000" dirty="0" err="1" smtClean="0"/>
              <a:t>조직부를</a:t>
            </a:r>
            <a:r>
              <a:rPr lang="ko-KR" altLang="en-US" sz="1000" dirty="0" smtClean="0"/>
              <a:t> 묶어서 보는 기능 없음</a:t>
            </a:r>
            <a:endParaRPr lang="en-US" altLang="ko-KR" sz="1000" dirty="0" smtClean="0"/>
          </a:p>
          <a:p>
            <a:pPr algn="just">
              <a:defRPr/>
            </a:pPr>
            <a:r>
              <a:rPr lang="en-US" altLang="ko-KR" sz="1000" dirty="0" smtClean="0"/>
              <a:t>** [</a:t>
            </a:r>
            <a:r>
              <a:rPr lang="en-US" altLang="ko-KR" sz="1000" dirty="0">
                <a:latin typeface="+mn-ea"/>
              </a:rPr>
              <a:t>ZL 19, SD: </a:t>
            </a:r>
            <a:r>
              <a:rPr lang="en-US" altLang="ko-KR" sz="1000" dirty="0" smtClean="0">
                <a:latin typeface="+mn-ea"/>
              </a:rPr>
              <a:t>90036</a:t>
            </a:r>
            <a:r>
              <a:rPr lang="en-US" altLang="ko-KR" sz="1000" dirty="0" smtClean="0"/>
              <a:t>]: 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ALL </a:t>
            </a:r>
            <a:r>
              <a:rPr lang="ko-KR" altLang="en-US" sz="1000" dirty="0" smtClean="0"/>
              <a:t>데이터에서 해당 조건을 만족 시키는 데이터를 추출하여 학습 및 테스트에 사용함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4492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425160"/>
              </p:ext>
            </p:extLst>
          </p:nvPr>
        </p:nvGraphicFramePr>
        <p:xfrm>
          <a:off x="5330095" y="1417949"/>
          <a:ext cx="2700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350789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221605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03723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4167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8886892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55358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4606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2488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04339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064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0.96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0.92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0.96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7762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416501"/>
              </p:ext>
            </p:extLst>
          </p:nvPr>
        </p:nvGraphicFramePr>
        <p:xfrm>
          <a:off x="792480" y="1438182"/>
          <a:ext cx="2700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350789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221605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03723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4167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8886892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55358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4606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2488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04339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064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0.92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0.92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0.94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77628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208742" y="1110172"/>
            <a:ext cx="1471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Feature-cube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979" y="1110171"/>
            <a:ext cx="4482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CNN : </a:t>
            </a:r>
            <a:r>
              <a:rPr lang="en-US" altLang="ko-KR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stomach_new_tiles_lossdiff_balanced_lab_test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21034" y="726556"/>
            <a:ext cx="599095" cy="0"/>
          </a:xfrm>
          <a:prstGeom prst="line">
            <a:avLst/>
          </a:prstGeom>
          <a:ln w="28575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8176" y="326446"/>
            <a:ext cx="285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Issue summary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410613" y="4479699"/>
            <a:ext cx="8479387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b="1" dirty="0"/>
              <a:t>Naïve </a:t>
            </a:r>
            <a:r>
              <a:rPr lang="en-US" altLang="ko-KR" b="1" dirty="0" err="1" smtClean="0"/>
              <a:t>bayes</a:t>
            </a:r>
            <a:r>
              <a:rPr lang="en-US" altLang="ko-KR" b="1" dirty="0" smtClean="0"/>
              <a:t> : </a:t>
            </a:r>
          </a:p>
          <a:p>
            <a:pPr algn="just">
              <a:defRPr/>
            </a:pPr>
            <a:r>
              <a:rPr lang="ko-KR" altLang="en-US" sz="1400" dirty="0" smtClean="0"/>
              <a:t>해당 모델의 경우</a:t>
            </a:r>
            <a:r>
              <a:rPr lang="en-US" altLang="ko-KR" sz="1400" dirty="0" smtClean="0"/>
              <a:t>, 615</a:t>
            </a:r>
            <a:r>
              <a:rPr lang="ko-KR" altLang="en-US" sz="1400" dirty="0" smtClean="0"/>
              <a:t>건을 기준으로 테스트 했으나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해당 </a:t>
            </a:r>
            <a:r>
              <a:rPr lang="en-US" altLang="ko-KR" sz="1400" dirty="0" smtClean="0"/>
              <a:t>615</a:t>
            </a:r>
            <a:r>
              <a:rPr lang="ko-KR" altLang="en-US" sz="1400" dirty="0" smtClean="0"/>
              <a:t>건에 서로 다른 프로파일이 섞여 있는 것으로 확인 및 공유 되었으며</a:t>
            </a:r>
            <a:r>
              <a:rPr lang="en-US" altLang="ko-KR" sz="1400" dirty="0" smtClean="0"/>
              <a:t>,</a:t>
            </a:r>
          </a:p>
          <a:p>
            <a:pPr algn="just">
              <a:defRPr/>
            </a:pPr>
            <a:r>
              <a:rPr lang="ko-KR" altLang="en-US" sz="1400" dirty="0" smtClean="0"/>
              <a:t> 해당 데이터에서 문제시 되는 프로파일인 </a:t>
            </a:r>
            <a:r>
              <a:rPr lang="en-US" altLang="ko-KR" sz="1400" dirty="0" smtClean="0"/>
              <a:t>‘</a:t>
            </a:r>
            <a:r>
              <a:rPr lang="en-US" altLang="ko-KR" sz="1400" dirty="0" err="1" smtClean="0"/>
              <a:t>seegene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가 확인되었음으로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해당 정확도</a:t>
            </a:r>
            <a:r>
              <a:rPr lang="en-US" altLang="ko-KR" sz="1400" dirty="0" smtClean="0"/>
              <a:t>(0.93)</a:t>
            </a:r>
            <a:r>
              <a:rPr lang="ko-KR" altLang="en-US" sz="1400" dirty="0"/>
              <a:t>를</a:t>
            </a:r>
            <a:r>
              <a:rPr lang="ko-KR" altLang="en-US" sz="1400" dirty="0" smtClean="0"/>
              <a:t> 다른 모델과 비교하는 것은 추천하지 않음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1510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821034" y="726556"/>
            <a:ext cx="599095" cy="0"/>
          </a:xfrm>
          <a:prstGeom prst="line">
            <a:avLst/>
          </a:prstGeom>
          <a:ln w="28575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8176" y="326446"/>
            <a:ext cx="285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LossDiff</a:t>
            </a:r>
            <a:r>
              <a:rPr lang="en-US" altLang="ko-KR" b="1" dirty="0" smtClean="0"/>
              <a:t> (=DAC)</a:t>
            </a:r>
            <a:endParaRPr lang="ko-KR" altLang="en-US" b="1" dirty="0"/>
          </a:p>
        </p:txBody>
      </p:sp>
      <p:sp>
        <p:nvSpPr>
          <p:cNvPr id="13" name="object 27"/>
          <p:cNvSpPr txBox="1"/>
          <p:nvPr/>
        </p:nvSpPr>
        <p:spPr>
          <a:xfrm>
            <a:off x="821034" y="912225"/>
            <a:ext cx="7701339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패치 분류</a:t>
            </a:r>
            <a:r>
              <a:rPr lang="en-US" altLang="ko-KR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 </a:t>
            </a:r>
            <a:r>
              <a:rPr lang="ko-KR" altLang="en-US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단계의 주요</a:t>
            </a:r>
            <a:r>
              <a:rPr lang="en-US" altLang="ko-KR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, </a:t>
            </a:r>
            <a:r>
              <a:rPr lang="ko-KR" altLang="en-US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개발 기술</a:t>
            </a:r>
            <a:r>
              <a:rPr lang="en-US" altLang="ko-KR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:</a:t>
            </a:r>
            <a:r>
              <a:rPr lang="ko-KR" altLang="en-US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 </a:t>
            </a:r>
            <a:r>
              <a:rPr lang="en-US" altLang="ko-KR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noise filtering (DAC)</a:t>
            </a:r>
          </a:p>
          <a:p>
            <a:pPr marL="755650" lvl="1" indent="-285750">
              <a:buFont typeface="Arial" panose="020B0604020202020204" pitchFamily="34" charset="0"/>
              <a:buChar char="•"/>
            </a:pPr>
            <a:r>
              <a:rPr lang="ko-KR" altLang="en-US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기존 </a:t>
            </a:r>
            <a:r>
              <a:rPr lang="en-US" altLang="ko-KR" sz="1400" spc="-35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weakly </a:t>
            </a:r>
            <a:r>
              <a:rPr lang="en-US" altLang="ko-KR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annotation</a:t>
            </a:r>
            <a:r>
              <a:rPr lang="ko-KR" altLang="en-US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에서 강한 효과를 보임 </a:t>
            </a:r>
            <a:r>
              <a:rPr lang="en-US" altLang="ko-KR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(</a:t>
            </a:r>
            <a:r>
              <a:rPr lang="ko-KR" altLang="en-US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기존 위장</a:t>
            </a:r>
            <a:r>
              <a:rPr lang="en-US" altLang="ko-KR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)</a:t>
            </a:r>
          </a:p>
          <a:p>
            <a:pPr marL="755650" lvl="1" indent="-285750">
              <a:buFont typeface="Arial" panose="020B0604020202020204" pitchFamily="34" charset="0"/>
              <a:buChar char="•"/>
            </a:pPr>
            <a:r>
              <a:rPr lang="en-US" altLang="ko-KR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Loss </a:t>
            </a:r>
            <a:r>
              <a:rPr lang="ko-KR" altLang="en-US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값을 기준으로 학습에 도움이 되는 유효한 패치들을 분류해 내고 저장</a:t>
            </a:r>
            <a:endParaRPr lang="en-US" altLang="ko-KR" sz="1400" spc="-35" dirty="0" smtClean="0">
              <a:latin typeface="현대하모니 M" panose="02020603020101020101" pitchFamily="18" charset="-127"/>
              <a:ea typeface="현대하모니 M" panose="02020603020101020101" pitchFamily="18" charset="-127"/>
              <a:cs typeface="Arial"/>
            </a:endParaRPr>
          </a:p>
          <a:p>
            <a:pPr marL="755650" lvl="1" indent="-285750">
              <a:buFont typeface="Arial" panose="020B0604020202020204" pitchFamily="34" charset="0"/>
              <a:buChar char="•"/>
            </a:pPr>
            <a:r>
              <a:rPr lang="ko-KR" altLang="en-US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패치 분류기의 성능 향상을 보임</a:t>
            </a:r>
            <a:endParaRPr lang="en-US" altLang="ko-KR" sz="1400" spc="-35" dirty="0" smtClean="0">
              <a:latin typeface="현대하모니 M" panose="02020603020101020101" pitchFamily="18" charset="-127"/>
              <a:ea typeface="현대하모니 M" panose="02020603020101020101" pitchFamily="18" charset="-127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  </a:t>
            </a:r>
            <a:endParaRPr lang="en-US" altLang="ko-KR" sz="1400" spc="-35" dirty="0" smtClean="0">
              <a:solidFill>
                <a:srgbClr val="FF0000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/>
            </a:endParaRPr>
          </a:p>
        </p:txBody>
      </p:sp>
      <p:pic>
        <p:nvPicPr>
          <p:cNvPr id="14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732113" y="2486547"/>
            <a:ext cx="3816248" cy="18933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65258"/>
            <a:ext cx="4300921" cy="365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76369" y="49341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0545" y="2515014"/>
            <a:ext cx="4302490" cy="1823214"/>
          </a:xfrm>
          <a:prstGeom prst="rect">
            <a:avLst/>
          </a:prstGeom>
          <a:noFill/>
          <a:ln w="3175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1633241"/>
                  </p:ext>
                </p:extLst>
              </p:nvPr>
            </p:nvGraphicFramePr>
            <p:xfrm>
              <a:off x="460544" y="4453507"/>
              <a:ext cx="4309252" cy="1590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2218">
                      <a:extLst>
                        <a:ext uri="{9D8B030D-6E8A-4147-A177-3AD203B41FA5}">
                          <a16:colId xmlns:a16="http://schemas.microsoft.com/office/drawing/2014/main" val="3889622788"/>
                        </a:ext>
                      </a:extLst>
                    </a:gridCol>
                    <a:gridCol w="1701034">
                      <a:extLst>
                        <a:ext uri="{9D8B030D-6E8A-4147-A177-3AD203B41FA5}">
                          <a16:colId xmlns:a16="http://schemas.microsoft.com/office/drawing/2014/main" val="491204971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4068547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Classes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Accuracy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7822528"/>
                      </a:ext>
                    </a:extLst>
                  </a:tr>
                  <a:tr h="18288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3 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Baseline Data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4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14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endParaRPr lang="ko-KR" altLang="ko-KR" sz="20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Cleaned Data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4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14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endParaRPr lang="ko-KR" altLang="ko-KR" sz="20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5897680"/>
                      </a:ext>
                    </a:extLst>
                  </a:tr>
                  <a:tr h="18288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91.63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97.30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3624565"/>
                      </a:ext>
                    </a:extLst>
                  </a:tr>
                  <a:tr h="18288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Baseline Data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4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14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endParaRPr lang="ko-KR" altLang="ko-KR" sz="20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Cleaned Data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4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14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endParaRPr lang="ko-KR" altLang="ko-KR" sz="20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2335742"/>
                      </a:ext>
                    </a:extLst>
                  </a:tr>
                  <a:tr h="18288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73.38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97.50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77642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1633241"/>
                  </p:ext>
                </p:extLst>
              </p:nvPr>
            </p:nvGraphicFramePr>
            <p:xfrm>
              <a:off x="460544" y="4453507"/>
              <a:ext cx="4309252" cy="1590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2218">
                      <a:extLst>
                        <a:ext uri="{9D8B030D-6E8A-4147-A177-3AD203B41FA5}">
                          <a16:colId xmlns:a16="http://schemas.microsoft.com/office/drawing/2014/main" val="3889622788"/>
                        </a:ext>
                      </a:extLst>
                    </a:gridCol>
                    <a:gridCol w="1701034">
                      <a:extLst>
                        <a:ext uri="{9D8B030D-6E8A-4147-A177-3AD203B41FA5}">
                          <a16:colId xmlns:a16="http://schemas.microsoft.com/office/drawing/2014/main" val="491204971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4068547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Classes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Accuracy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7822528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3 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878" t="-124000" r="-108961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4768" t="-124000" r="-662" b="-3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5897680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91.63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97.30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3624565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878" t="-326000" r="-10896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4768" t="-326000" r="-662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2335742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73.38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97.50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77642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/>
          <p:cNvSpPr txBox="1"/>
          <p:nvPr/>
        </p:nvSpPr>
        <p:spPr>
          <a:xfrm>
            <a:off x="611560" y="6085365"/>
            <a:ext cx="5143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* New U </a:t>
            </a:r>
            <a:r>
              <a:rPr lang="ko-KR" altLang="en-US" sz="1400" dirty="0" smtClean="0"/>
              <a:t>그룹은 특징이 조금 더 명확해 보임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4198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821034" y="726556"/>
            <a:ext cx="599095" cy="0"/>
          </a:xfrm>
          <a:prstGeom prst="line">
            <a:avLst/>
          </a:prstGeom>
          <a:ln w="28575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8176" y="326446"/>
            <a:ext cx="285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Graph-CNN</a:t>
            </a:r>
            <a:endParaRPr lang="ko-KR" altLang="en-US" b="1" dirty="0"/>
          </a:p>
        </p:txBody>
      </p:sp>
      <p:sp>
        <p:nvSpPr>
          <p:cNvPr id="12" name="object 27"/>
          <p:cNvSpPr txBox="1"/>
          <p:nvPr/>
        </p:nvSpPr>
        <p:spPr>
          <a:xfrm>
            <a:off x="821034" y="938861"/>
            <a:ext cx="7701339" cy="2908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슬라이드 분류 </a:t>
            </a:r>
            <a:r>
              <a:rPr lang="ko-KR" altLang="en-US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단계에서의 </a:t>
            </a:r>
            <a:r>
              <a:rPr lang="ko-KR" altLang="en-US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주요 접근 방법은 패치의 주변 정보를 활용하는 접근법을 사용했다</a:t>
            </a:r>
            <a:r>
              <a:rPr lang="en-US" altLang="ko-KR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. </a:t>
            </a:r>
          </a:p>
          <a:p>
            <a:pPr marL="755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패치 </a:t>
            </a:r>
            <a:r>
              <a:rPr lang="ko-KR" altLang="en-US" sz="1400" spc="-35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분류기는</a:t>
            </a:r>
            <a:r>
              <a:rPr lang="ko-KR" altLang="en-US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 완벽하지 않기 때문에 필연적으로</a:t>
            </a:r>
            <a:r>
              <a:rPr lang="en-US" altLang="ko-KR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, </a:t>
            </a:r>
            <a:r>
              <a:rPr lang="ko-KR" altLang="en-US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오류 패치들이 발생</a:t>
            </a:r>
            <a:endParaRPr lang="en-US" altLang="ko-KR" sz="1400" spc="-35" dirty="0" smtClean="0">
              <a:latin typeface="현대하모니 M" panose="02020603020101020101" pitchFamily="18" charset="-127"/>
              <a:ea typeface="현대하모니 M" panose="02020603020101020101" pitchFamily="18" charset="-127"/>
              <a:cs typeface="Arial"/>
            </a:endParaRPr>
          </a:p>
          <a:p>
            <a:pPr marL="755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기존의 </a:t>
            </a:r>
            <a:r>
              <a:rPr lang="ko-KR" altLang="en-US" sz="1400" spc="-35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병변으로</a:t>
            </a:r>
            <a:r>
              <a:rPr lang="ko-KR" altLang="en-US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 판독된 패치들의 개수 혹은 </a:t>
            </a:r>
            <a:r>
              <a:rPr lang="ko-KR" altLang="en-US" sz="1400" spc="-35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비율만을</a:t>
            </a:r>
            <a:r>
              <a:rPr lang="ko-KR" altLang="en-US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 판독의 근거로 사용하는데 한계를 느낌</a:t>
            </a:r>
            <a:r>
              <a:rPr lang="en-US" altLang="ko-KR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.</a:t>
            </a:r>
          </a:p>
          <a:p>
            <a:pPr marL="2984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따라서</a:t>
            </a:r>
            <a:r>
              <a:rPr lang="en-US" altLang="ko-KR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, </a:t>
            </a:r>
            <a:r>
              <a:rPr lang="ko-KR" altLang="en-US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패치와 주변정보를 함께 사용하여 판독하는 방법을 연구 </a:t>
            </a:r>
            <a:r>
              <a:rPr lang="ko-KR" altLang="en-US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개발함</a:t>
            </a:r>
            <a:endParaRPr lang="en-US" altLang="ko-KR" sz="1400" spc="-35" dirty="0" smtClean="0">
              <a:latin typeface="현대하모니 M" panose="02020603020101020101" pitchFamily="18" charset="-127"/>
              <a:ea typeface="현대하모니 M" panose="02020603020101020101" pitchFamily="18" charset="-127"/>
              <a:cs typeface="Arial"/>
            </a:endParaRPr>
          </a:p>
          <a:p>
            <a:pPr marL="2984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핵심은 </a:t>
            </a:r>
            <a:r>
              <a:rPr lang="ko-KR" altLang="en-US" sz="1400" b="1" u="sng" spc="-35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패치별</a:t>
            </a:r>
            <a:r>
              <a:rPr lang="ko-KR" altLang="en-US" sz="1400" b="1" u="sng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 예측 </a:t>
            </a:r>
            <a:r>
              <a:rPr lang="en-US" altLang="ko-KR" sz="1400" b="1" u="sng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distribution </a:t>
            </a:r>
            <a:r>
              <a:rPr lang="ko-KR" altLang="en-US" sz="1400" b="1" u="sng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값을 그래프형태로 </a:t>
            </a:r>
            <a:r>
              <a:rPr lang="ko-KR" altLang="en-US" sz="1400" b="1" u="sng" spc="-35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임베딩함</a:t>
            </a:r>
            <a:r>
              <a:rPr lang="ko-KR" altLang="en-US" sz="1400" b="1" u="sng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 </a:t>
            </a:r>
            <a:r>
              <a:rPr lang="en-US" altLang="ko-KR" sz="1400" b="1" u="sng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(</a:t>
            </a:r>
            <a:r>
              <a:rPr lang="ko-KR" altLang="en-US" sz="1400" b="1" u="sng" spc="-35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조직 주변부 </a:t>
            </a:r>
            <a:r>
              <a:rPr lang="ko-KR" altLang="en-US" sz="1400" b="1" u="sng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정보 학습 유도</a:t>
            </a:r>
            <a:r>
              <a:rPr lang="en-US" altLang="ko-KR" sz="1400" b="1" u="sng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)</a:t>
            </a:r>
            <a:r>
              <a:rPr lang="ko-KR" altLang="en-US" sz="1400" b="1" u="sng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 최종 분류 과정에 투입</a:t>
            </a:r>
            <a:endParaRPr lang="en-US" altLang="ko-KR" sz="1400" b="1" u="sng" spc="-35" dirty="0" smtClean="0">
              <a:latin typeface="현대하모니 M" panose="02020603020101020101" pitchFamily="18" charset="-127"/>
              <a:ea typeface="현대하모니 M" panose="02020603020101020101" pitchFamily="18" charset="-127"/>
              <a:cs typeface="Arial"/>
            </a:endParaRPr>
          </a:p>
          <a:p>
            <a:pPr marL="755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[</a:t>
            </a:r>
            <a:r>
              <a:rPr lang="ko-KR" altLang="en-US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참고</a:t>
            </a:r>
            <a:r>
              <a:rPr lang="en-US" altLang="ko-KR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]</a:t>
            </a:r>
            <a:r>
              <a:rPr lang="ko-KR" altLang="en-US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  </a:t>
            </a:r>
            <a:r>
              <a:rPr lang="en-US" altLang="ko-KR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D</a:t>
            </a:r>
            <a:r>
              <a:rPr lang="ko-KR" altLang="en-US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만 나오더라도 각 패치 예측의 분포가 </a:t>
            </a:r>
            <a:r>
              <a:rPr lang="en-US" altLang="ko-KR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M</a:t>
            </a:r>
            <a:r>
              <a:rPr lang="ko-KR" altLang="en-US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을 많이 포함하는 경우</a:t>
            </a:r>
            <a:r>
              <a:rPr lang="en-US" altLang="ko-KR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, </a:t>
            </a:r>
            <a:r>
              <a:rPr lang="ko-KR" altLang="en-US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최종 결과를 </a:t>
            </a:r>
            <a:r>
              <a:rPr lang="en-US" altLang="ko-KR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M</a:t>
            </a:r>
            <a:r>
              <a:rPr lang="ko-KR" altLang="en-US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으로 나오게 </a:t>
            </a:r>
            <a:r>
              <a:rPr lang="ko-KR" altLang="en-US" sz="1400" spc="-35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할수</a:t>
            </a:r>
            <a:r>
              <a:rPr lang="ko-KR" altLang="en-US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 도 있음 </a:t>
            </a:r>
            <a:r>
              <a:rPr lang="en-US" altLang="ko-KR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=&gt; </a:t>
            </a:r>
            <a:r>
              <a:rPr lang="ko-KR" altLang="en-US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학습이 </a:t>
            </a:r>
            <a:r>
              <a:rPr lang="ko-KR" altLang="en-US" sz="1400" spc="-35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안된게</a:t>
            </a:r>
            <a:r>
              <a:rPr lang="ko-KR" altLang="en-US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 아님</a:t>
            </a:r>
            <a:endParaRPr lang="en-US" altLang="ko-KR" sz="1400" spc="-35" dirty="0" smtClean="0">
              <a:latin typeface="현대하모니 M" panose="02020603020101020101" pitchFamily="18" charset="-127"/>
              <a:ea typeface="현대하모니 M" panose="02020603020101020101" pitchFamily="18" charset="-127"/>
              <a:cs typeface="Arial"/>
            </a:endParaRPr>
          </a:p>
          <a:p>
            <a:pPr marL="2984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u="sng" spc="-35" dirty="0" smtClean="0">
              <a:latin typeface="현대하모니 M" panose="02020603020101020101" pitchFamily="18" charset="-127"/>
              <a:ea typeface="현대하모니 M" panose="02020603020101020101" pitchFamily="18" charset="-127"/>
              <a:cs typeface="Arial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34" y="3614116"/>
            <a:ext cx="7558250" cy="324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0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821034" y="726556"/>
            <a:ext cx="599095" cy="0"/>
          </a:xfrm>
          <a:prstGeom prst="line">
            <a:avLst/>
          </a:prstGeom>
          <a:ln w="28575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8176" y="864693"/>
            <a:ext cx="71387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84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Feature-Cube</a:t>
            </a:r>
            <a:r>
              <a:rPr lang="ko-KR" altLang="en-US" sz="1400" spc="-35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각 패치를 분류 정보 뿐만 아니라</a:t>
            </a:r>
            <a:r>
              <a:rPr lang="en-US" altLang="ko-KR" sz="1400" spc="-35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, </a:t>
            </a:r>
            <a:r>
              <a:rPr lang="ko-KR" altLang="en-US" sz="1400" spc="-35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결과의 분포 값을 </a:t>
            </a:r>
            <a:r>
              <a:rPr lang="en-US" altLang="ko-KR" sz="1400" spc="-35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feature-map</a:t>
            </a:r>
            <a:r>
              <a:rPr lang="ko-KR" altLang="en-US" sz="1400" spc="-35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의 형태로 재구성</a:t>
            </a:r>
            <a:endParaRPr lang="en-US" altLang="ko-KR" sz="1400" spc="-35" dirty="0">
              <a:latin typeface="현대하모니 M" panose="02020603020101020101" pitchFamily="18" charset="-127"/>
              <a:ea typeface="현대하모니 M" panose="02020603020101020101" pitchFamily="18" charset="-127"/>
              <a:cs typeface="Arial"/>
            </a:endParaRPr>
          </a:p>
          <a:p>
            <a:pPr marL="2984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35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Feature-map</a:t>
            </a:r>
            <a:r>
              <a:rPr lang="ko-KR" altLang="en-US" sz="1400" spc="-35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을 다시 </a:t>
            </a:r>
            <a:r>
              <a:rPr lang="en-US" altLang="ko-KR" sz="1400" spc="-35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CNN</a:t>
            </a:r>
            <a:r>
              <a:rPr lang="ko-KR" altLang="en-US" sz="1400" spc="-35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을 적용하여</a:t>
            </a:r>
            <a:r>
              <a:rPr lang="en-US" altLang="ko-KR" sz="1400" spc="-35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, </a:t>
            </a:r>
            <a:r>
              <a:rPr lang="ko-KR" altLang="en-US" sz="1400" spc="-35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위치</a:t>
            </a:r>
            <a:r>
              <a:rPr lang="en-US" altLang="ko-KR" sz="1400" spc="-35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/ </a:t>
            </a:r>
            <a:r>
              <a:rPr lang="ko-KR" altLang="en-US" sz="1400" spc="-35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주변 정보를 고려하여 분류</a:t>
            </a:r>
            <a:endParaRPr lang="en-US" altLang="ko-KR" sz="1400" spc="-35" dirty="0">
              <a:latin typeface="현대하모니 M" panose="02020603020101020101" pitchFamily="18" charset="-127"/>
              <a:ea typeface="현대하모니 M" panose="02020603020101020101" pitchFamily="18" charset="-127"/>
              <a:cs typeface="Arial"/>
            </a:endParaRPr>
          </a:p>
          <a:p>
            <a:pPr marL="2984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35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슬라이드 분류 시 더 풍부한 정보를 고려함 </a:t>
            </a:r>
            <a:r>
              <a:rPr lang="en-US" altLang="ko-KR" sz="1400" spc="-35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/ </a:t>
            </a:r>
            <a:r>
              <a:rPr lang="ko-KR" altLang="en-US" sz="1400" spc="-35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높은 </a:t>
            </a:r>
            <a:r>
              <a:rPr lang="ko-KR" altLang="en-US" sz="14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예측 성능</a:t>
            </a:r>
            <a:endParaRPr lang="en-US" altLang="ko-KR" sz="1400" spc="-35" dirty="0">
              <a:latin typeface="현대하모니 M" panose="02020603020101020101" pitchFamily="18" charset="-127"/>
              <a:ea typeface="현대하모니 M" panose="02020603020101020101" pitchFamily="18" charset="-127"/>
              <a:cs typeface="Arial"/>
            </a:endParaRPr>
          </a:p>
          <a:p>
            <a:pPr>
              <a:lnSpc>
                <a:spcPct val="150000"/>
              </a:lnSpc>
            </a:pPr>
            <a:endParaRPr lang="ko-KR" altLang="en-US" sz="1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959" y="2249688"/>
            <a:ext cx="6535699" cy="43256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8176" y="326446"/>
            <a:ext cx="285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Feature-Cube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4854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1705</TotalTime>
  <Words>457</Words>
  <Application>Microsoft Office PowerPoint</Application>
  <PresentationFormat>화면 슬라이드 쇼(4:3)</PresentationFormat>
  <Paragraphs>125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현대하모니 M</vt:lpstr>
      <vt:lpstr>Arial</vt:lpstr>
      <vt:lpstr>Calibri</vt:lpstr>
      <vt:lpstr>Calibri Light</vt:lpstr>
      <vt:lpstr>Cambria Math</vt:lpstr>
      <vt:lpstr>Times New Roman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mujinkim</dc:creator>
  <cp:lastModifiedBy>mujinkim</cp:lastModifiedBy>
  <cp:revision>88</cp:revision>
  <dcterms:created xsi:type="dcterms:W3CDTF">2021-03-24T07:36:17Z</dcterms:created>
  <dcterms:modified xsi:type="dcterms:W3CDTF">2021-04-20T00:39:34Z</dcterms:modified>
</cp:coreProperties>
</file>